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LYd85KJ37IQLxiWvQEoDw==" hashData="uxXCWFTe+BzheW4LruLXeCqdyWU="/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36"/>
  </p:normalViewPr>
  <p:slideViewPr>
    <p:cSldViewPr>
      <p:cViewPr>
        <p:scale>
          <a:sx n="103" d="100"/>
          <a:sy n="103" d="100"/>
        </p:scale>
        <p:origin x="-84" y="-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68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561" y="0"/>
            <a:ext cx="2972268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F4034-823A-4232-83C1-4DC261E5CFE8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429"/>
            <a:ext cx="2972268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561" y="8829429"/>
            <a:ext cx="2972268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60519-FF5F-4074-BDE3-6A4BC4301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81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1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48311F7-810D-4DBA-8FAE-0DE4A0C270BF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30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829430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0D0EFD0-0A3A-40F6-86D6-6A55B22B2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6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7601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072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1690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157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86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9053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4003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9788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2147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3903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51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8399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207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5324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9456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2829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833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0261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2404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5674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9855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5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37556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4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94479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0418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655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680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757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7438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7716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828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0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888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0339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5351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50064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00171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0235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9063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68704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5886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4360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24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5084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08030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3552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72129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6242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3188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21239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64701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8088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7453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23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0794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7419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7548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25700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96370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3772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021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24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6994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724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57501" y="2960391"/>
            <a:ext cx="5428996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6697674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CF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1524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508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A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73947"/>
            <a:ext cx="8072119" cy="855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C2F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5061" y="1684305"/>
            <a:ext cx="8513876" cy="4720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99018" y="6461204"/>
            <a:ext cx="2216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doc/topics/backover/spotter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doc/topics/backover/spotter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doc/topics/backover/spotter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sha.gov/doc/topics/backover/spotter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sha.gov/doc/topics/backover/spotter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doc/topics/backover/spotter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2236/osha2236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2236/osha2236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2236/osha2236.html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2236/osha2236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2236/osha2236.htm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sha.gov/dte/grant_materials/fy10/sh-21009-10/Hand_Signals_Cranes.pd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sha.gov/dte/grant_materials/fy10/sh-21009-10/Hand_Signals_Cranes.p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dte/grant_materials/fy10/sh-21009-10/Hand_Signals_Cranes.pd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sc.org/content.aspx?id=31828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sc.org/content.aspx?id=31828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alkermagnet.com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abricator.com/article/materialshandling/understanding-lift-magnet-compliance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abricator.com/article/materialshandling/understanding-lift-magnet-compliance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kermagnet.com/resources-magnetics-101.htm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abricator.com/article/materialshandling/understanding-lift-magnet-compliance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abricator.com/article/materialshandling/understanding-lift-magnet-compliance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abricator.com/article/materialshandling/understanding-lift-magnet-compliance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/>
              <a:t>Material</a:t>
            </a:r>
            <a:r>
              <a:rPr spc="-15" dirty="0"/>
              <a:t> </a:t>
            </a:r>
            <a:r>
              <a:rPr dirty="0"/>
              <a:t>Hand</a:t>
            </a:r>
            <a:r>
              <a:rPr spc="-15" dirty="0"/>
              <a:t>l</a:t>
            </a:r>
            <a:r>
              <a:rPr dirty="0"/>
              <a:t>ing</a:t>
            </a:r>
            <a:r>
              <a:rPr spc="-15" dirty="0"/>
              <a:t> </a:t>
            </a:r>
            <a:r>
              <a:rPr dirty="0"/>
              <a:t>and Storage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2400" dirty="0"/>
              <a:t>Module</a:t>
            </a:r>
            <a:r>
              <a:rPr sz="2400" spc="-20" dirty="0"/>
              <a:t> </a:t>
            </a:r>
            <a:r>
              <a:rPr sz="2400" dirty="0"/>
              <a:t>2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76478" y="1699101"/>
            <a:ext cx="3549015" cy="238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Sp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cial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War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use Worker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Hazards</a:t>
            </a:r>
            <a:endParaRPr sz="3200">
              <a:latin typeface="Arial"/>
              <a:cs typeface="Arial"/>
            </a:endParaRPr>
          </a:p>
          <a:p>
            <a:pPr marL="12700" marR="11938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Str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ctur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el Fa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ricati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 Su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ply Co</a:t>
            </a:r>
            <a:r>
              <a:rPr sz="3200" spc="-1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ni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26839" y="1589557"/>
            <a:ext cx="4214114" cy="4660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97061" y="6461204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134429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1457" y="1636821"/>
            <a:ext cx="63309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800" b="1" spc="-3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pics</a:t>
            </a:r>
            <a:r>
              <a:rPr sz="2800" b="1" spc="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addre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800" b="1" spc="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in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C2FB8"/>
                </a:solidFill>
                <a:latin typeface="Arial"/>
                <a:cs typeface="Arial"/>
              </a:rPr>
              <a:t>Mo</a:t>
            </a:r>
            <a:r>
              <a:rPr sz="2800" b="1" spc="-30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ules</a:t>
            </a:r>
            <a:r>
              <a:rPr sz="2800" b="1" spc="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nd</a:t>
            </a:r>
            <a:r>
              <a:rPr sz="2800" b="1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6648" y="2115235"/>
            <a:ext cx="7562850" cy="446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82064" y="3385041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1241" y="4909422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1241" y="1900030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8539" y="4909422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58539" y="3385041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1580" y="2546587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9409" y="3385041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9409" y="4888975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36875" y="5570787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09650" y="181749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08" y="312700"/>
                </a:lnTo>
                <a:lnTo>
                  <a:pt x="51032" y="247102"/>
                </a:lnTo>
                <a:lnTo>
                  <a:pt x="88213" y="187195"/>
                </a:lnTo>
                <a:lnTo>
                  <a:pt x="133911" y="133921"/>
                </a:lnTo>
                <a:lnTo>
                  <a:pt x="187184" y="88221"/>
                </a:lnTo>
                <a:lnTo>
                  <a:pt x="247091" y="51037"/>
                </a:lnTo>
                <a:lnTo>
                  <a:pt x="312690" y="23311"/>
                </a:lnTo>
                <a:lnTo>
                  <a:pt x="383040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2" y="912884"/>
                </a:lnTo>
                <a:lnTo>
                  <a:pt x="347330" y="901110"/>
                </a:lnTo>
                <a:lnTo>
                  <a:pt x="279238" y="878466"/>
                </a:lnTo>
                <a:lnTo>
                  <a:pt x="216367" y="845894"/>
                </a:lnTo>
                <a:lnTo>
                  <a:pt x="159660" y="804334"/>
                </a:lnTo>
                <a:lnTo>
                  <a:pt x="110057" y="754729"/>
                </a:lnTo>
                <a:lnTo>
                  <a:pt x="68499" y="698020"/>
                </a:lnTo>
                <a:lnTo>
                  <a:pt x="35929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3282" y="3142614"/>
            <a:ext cx="915035" cy="914400"/>
          </a:xfrm>
          <a:custGeom>
            <a:avLst/>
            <a:gdLst/>
            <a:ahLst/>
            <a:cxnLst/>
            <a:rect l="l" t="t" r="r" b="b"/>
            <a:pathLst>
              <a:path w="915035" h="914400">
                <a:moveTo>
                  <a:pt x="0" y="457200"/>
                </a:moveTo>
                <a:lnTo>
                  <a:pt x="5983" y="383015"/>
                </a:lnTo>
                <a:lnTo>
                  <a:pt x="23307" y="312651"/>
                </a:lnTo>
                <a:lnTo>
                  <a:pt x="51031" y="247046"/>
                </a:lnTo>
                <a:lnTo>
                  <a:pt x="88213" y="187141"/>
                </a:lnTo>
                <a:lnTo>
                  <a:pt x="133913" y="133873"/>
                </a:lnTo>
                <a:lnTo>
                  <a:pt x="187190" y="88184"/>
                </a:lnTo>
                <a:lnTo>
                  <a:pt x="247103" y="51013"/>
                </a:lnTo>
                <a:lnTo>
                  <a:pt x="312711" y="23298"/>
                </a:lnTo>
                <a:lnTo>
                  <a:pt x="383074" y="5981"/>
                </a:lnTo>
                <a:lnTo>
                  <a:pt x="457250" y="0"/>
                </a:lnTo>
                <a:lnTo>
                  <a:pt x="494744" y="1514"/>
                </a:lnTo>
                <a:lnTo>
                  <a:pt x="567111" y="13281"/>
                </a:lnTo>
                <a:lnTo>
                  <a:pt x="635201" y="35915"/>
                </a:lnTo>
                <a:lnTo>
                  <a:pt x="698071" y="68475"/>
                </a:lnTo>
                <a:lnTo>
                  <a:pt x="754779" y="110023"/>
                </a:lnTo>
                <a:lnTo>
                  <a:pt x="804385" y="159618"/>
                </a:lnTo>
                <a:lnTo>
                  <a:pt x="845944" y="216322"/>
                </a:lnTo>
                <a:lnTo>
                  <a:pt x="878517" y="279195"/>
                </a:lnTo>
                <a:lnTo>
                  <a:pt x="901161" y="347297"/>
                </a:lnTo>
                <a:lnTo>
                  <a:pt x="912934" y="419689"/>
                </a:lnTo>
                <a:lnTo>
                  <a:pt x="914450" y="457200"/>
                </a:lnTo>
                <a:lnTo>
                  <a:pt x="912934" y="494693"/>
                </a:lnTo>
                <a:lnTo>
                  <a:pt x="901161" y="567061"/>
                </a:lnTo>
                <a:lnTo>
                  <a:pt x="878517" y="635150"/>
                </a:lnTo>
                <a:lnTo>
                  <a:pt x="845944" y="698020"/>
                </a:lnTo>
                <a:lnTo>
                  <a:pt x="804385" y="754729"/>
                </a:lnTo>
                <a:lnTo>
                  <a:pt x="754779" y="804334"/>
                </a:lnTo>
                <a:lnTo>
                  <a:pt x="698071" y="845894"/>
                </a:lnTo>
                <a:lnTo>
                  <a:pt x="635201" y="878466"/>
                </a:lnTo>
                <a:lnTo>
                  <a:pt x="567111" y="901110"/>
                </a:lnTo>
                <a:lnTo>
                  <a:pt x="494744" y="912884"/>
                </a:lnTo>
                <a:lnTo>
                  <a:pt x="457250" y="914400"/>
                </a:lnTo>
                <a:lnTo>
                  <a:pt x="419744" y="912884"/>
                </a:lnTo>
                <a:lnTo>
                  <a:pt x="347357" y="901110"/>
                </a:lnTo>
                <a:lnTo>
                  <a:pt x="279254" y="878466"/>
                </a:lnTo>
                <a:lnTo>
                  <a:pt x="216376" y="845894"/>
                </a:lnTo>
                <a:lnTo>
                  <a:pt x="159663" y="804334"/>
                </a:lnTo>
                <a:lnTo>
                  <a:pt x="110057" y="754729"/>
                </a:lnTo>
                <a:lnTo>
                  <a:pt x="68498" y="698020"/>
                </a:lnTo>
                <a:lnTo>
                  <a:pt x="35928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0600" y="466661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15"/>
                </a:lnTo>
                <a:lnTo>
                  <a:pt x="23308" y="312651"/>
                </a:lnTo>
                <a:lnTo>
                  <a:pt x="51032" y="247046"/>
                </a:lnTo>
                <a:lnTo>
                  <a:pt x="88213" y="187141"/>
                </a:lnTo>
                <a:lnTo>
                  <a:pt x="133911" y="133873"/>
                </a:lnTo>
                <a:lnTo>
                  <a:pt x="187184" y="88184"/>
                </a:lnTo>
                <a:lnTo>
                  <a:pt x="247091" y="51013"/>
                </a:lnTo>
                <a:lnTo>
                  <a:pt x="312690" y="23298"/>
                </a:lnTo>
                <a:lnTo>
                  <a:pt x="383040" y="5981"/>
                </a:lnTo>
                <a:lnTo>
                  <a:pt x="457200" y="0"/>
                </a:lnTo>
                <a:lnTo>
                  <a:pt x="494693" y="1514"/>
                </a:lnTo>
                <a:lnTo>
                  <a:pt x="567061" y="13281"/>
                </a:lnTo>
                <a:lnTo>
                  <a:pt x="635150" y="35915"/>
                </a:lnTo>
                <a:lnTo>
                  <a:pt x="698020" y="68475"/>
                </a:lnTo>
                <a:lnTo>
                  <a:pt x="754729" y="110023"/>
                </a:lnTo>
                <a:lnTo>
                  <a:pt x="804334" y="159618"/>
                </a:lnTo>
                <a:lnTo>
                  <a:pt x="845894" y="216322"/>
                </a:lnTo>
                <a:lnTo>
                  <a:pt x="878466" y="279195"/>
                </a:lnTo>
                <a:lnTo>
                  <a:pt x="901110" y="347297"/>
                </a:lnTo>
                <a:lnTo>
                  <a:pt x="912884" y="419689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2" y="912884"/>
                </a:lnTo>
                <a:lnTo>
                  <a:pt x="347330" y="901110"/>
                </a:lnTo>
                <a:lnTo>
                  <a:pt x="279238" y="878466"/>
                </a:lnTo>
                <a:lnTo>
                  <a:pt x="216367" y="845894"/>
                </a:lnTo>
                <a:lnTo>
                  <a:pt x="159660" y="804334"/>
                </a:lnTo>
                <a:lnTo>
                  <a:pt x="110057" y="754729"/>
                </a:lnTo>
                <a:lnTo>
                  <a:pt x="68499" y="698020"/>
                </a:lnTo>
                <a:lnTo>
                  <a:pt x="35929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02229" y="528408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87"/>
                </a:moveTo>
                <a:lnTo>
                  <a:pt x="5984" y="383037"/>
                </a:lnTo>
                <a:lnTo>
                  <a:pt x="23311" y="312693"/>
                </a:lnTo>
                <a:lnTo>
                  <a:pt x="51037" y="247098"/>
                </a:lnTo>
                <a:lnTo>
                  <a:pt x="88221" y="187193"/>
                </a:lnTo>
                <a:lnTo>
                  <a:pt x="133921" y="133919"/>
                </a:lnTo>
                <a:lnTo>
                  <a:pt x="187195" y="88220"/>
                </a:lnTo>
                <a:lnTo>
                  <a:pt x="247102" y="51036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710" y="1515"/>
                </a:lnTo>
                <a:lnTo>
                  <a:pt x="567102" y="13289"/>
                </a:lnTo>
                <a:lnTo>
                  <a:pt x="635204" y="35932"/>
                </a:lnTo>
                <a:lnTo>
                  <a:pt x="698077" y="68505"/>
                </a:lnTo>
                <a:lnTo>
                  <a:pt x="754781" y="110064"/>
                </a:lnTo>
                <a:lnTo>
                  <a:pt x="804376" y="159668"/>
                </a:lnTo>
                <a:lnTo>
                  <a:pt x="845924" y="216375"/>
                </a:lnTo>
                <a:lnTo>
                  <a:pt x="878484" y="279243"/>
                </a:lnTo>
                <a:lnTo>
                  <a:pt x="901118" y="347331"/>
                </a:lnTo>
                <a:lnTo>
                  <a:pt x="912885" y="419695"/>
                </a:lnTo>
                <a:lnTo>
                  <a:pt x="914399" y="457187"/>
                </a:lnTo>
                <a:lnTo>
                  <a:pt x="912885" y="494684"/>
                </a:lnTo>
                <a:lnTo>
                  <a:pt x="901118" y="567056"/>
                </a:lnTo>
                <a:lnTo>
                  <a:pt x="878484" y="635148"/>
                </a:lnTo>
                <a:lnTo>
                  <a:pt x="845924" y="698019"/>
                </a:lnTo>
                <a:lnTo>
                  <a:pt x="804376" y="754726"/>
                </a:lnTo>
                <a:lnTo>
                  <a:pt x="754781" y="804330"/>
                </a:lnTo>
                <a:lnTo>
                  <a:pt x="698077" y="845887"/>
                </a:lnTo>
                <a:lnTo>
                  <a:pt x="635204" y="878457"/>
                </a:lnTo>
                <a:lnTo>
                  <a:pt x="567102" y="901099"/>
                </a:lnTo>
                <a:lnTo>
                  <a:pt x="494710" y="912871"/>
                </a:lnTo>
                <a:lnTo>
                  <a:pt x="457200" y="914387"/>
                </a:lnTo>
                <a:lnTo>
                  <a:pt x="419706" y="912871"/>
                </a:lnTo>
                <a:lnTo>
                  <a:pt x="347338" y="901099"/>
                </a:lnTo>
                <a:lnTo>
                  <a:pt x="279249" y="878457"/>
                </a:lnTo>
                <a:lnTo>
                  <a:pt x="216379" y="845887"/>
                </a:lnTo>
                <a:lnTo>
                  <a:pt x="159670" y="804330"/>
                </a:lnTo>
                <a:lnTo>
                  <a:pt x="110065" y="754726"/>
                </a:lnTo>
                <a:lnTo>
                  <a:pt x="68505" y="698019"/>
                </a:lnTo>
                <a:lnTo>
                  <a:pt x="35933" y="635148"/>
                </a:lnTo>
                <a:lnTo>
                  <a:pt x="13289" y="567056"/>
                </a:lnTo>
                <a:lnTo>
                  <a:pt x="1515" y="494684"/>
                </a:lnTo>
                <a:lnTo>
                  <a:pt x="0" y="457187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78046" y="464616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5981" y="383046"/>
                </a:lnTo>
                <a:lnTo>
                  <a:pt x="23298" y="312700"/>
                </a:lnTo>
                <a:lnTo>
                  <a:pt x="51013" y="247102"/>
                </a:lnTo>
                <a:lnTo>
                  <a:pt x="88184" y="187195"/>
                </a:lnTo>
                <a:lnTo>
                  <a:pt x="133873" y="133921"/>
                </a:lnTo>
                <a:lnTo>
                  <a:pt x="187141" y="88221"/>
                </a:lnTo>
                <a:lnTo>
                  <a:pt x="247046" y="51037"/>
                </a:lnTo>
                <a:lnTo>
                  <a:pt x="312651" y="23311"/>
                </a:lnTo>
                <a:lnTo>
                  <a:pt x="383015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199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399"/>
                </a:lnTo>
                <a:lnTo>
                  <a:pt x="419689" y="912884"/>
                </a:lnTo>
                <a:lnTo>
                  <a:pt x="347297" y="901110"/>
                </a:lnTo>
                <a:lnTo>
                  <a:pt x="279195" y="878466"/>
                </a:lnTo>
                <a:lnTo>
                  <a:pt x="216322" y="845894"/>
                </a:lnTo>
                <a:lnTo>
                  <a:pt x="159618" y="804334"/>
                </a:lnTo>
                <a:lnTo>
                  <a:pt x="110023" y="754729"/>
                </a:lnTo>
                <a:lnTo>
                  <a:pt x="68475" y="698020"/>
                </a:lnTo>
                <a:lnTo>
                  <a:pt x="35915" y="635150"/>
                </a:lnTo>
                <a:lnTo>
                  <a:pt x="13281" y="567061"/>
                </a:lnTo>
                <a:lnTo>
                  <a:pt x="1514" y="494693"/>
                </a:lnTo>
                <a:lnTo>
                  <a:pt x="0" y="457199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38498" y="308470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99353" y="211518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710"/>
                </a:lnTo>
                <a:lnTo>
                  <a:pt x="901110" y="567102"/>
                </a:lnTo>
                <a:lnTo>
                  <a:pt x="878466" y="635204"/>
                </a:lnTo>
                <a:lnTo>
                  <a:pt x="845894" y="698077"/>
                </a:lnTo>
                <a:lnTo>
                  <a:pt x="804334" y="754781"/>
                </a:lnTo>
                <a:lnTo>
                  <a:pt x="754729" y="804376"/>
                </a:lnTo>
                <a:lnTo>
                  <a:pt x="698020" y="845924"/>
                </a:lnTo>
                <a:lnTo>
                  <a:pt x="635150" y="878484"/>
                </a:lnTo>
                <a:lnTo>
                  <a:pt x="567061" y="901118"/>
                </a:lnTo>
                <a:lnTo>
                  <a:pt x="494693" y="912885"/>
                </a:lnTo>
                <a:lnTo>
                  <a:pt x="457200" y="914400"/>
                </a:lnTo>
                <a:lnTo>
                  <a:pt x="419706" y="912885"/>
                </a:lnTo>
                <a:lnTo>
                  <a:pt x="347338" y="901118"/>
                </a:lnTo>
                <a:lnTo>
                  <a:pt x="279249" y="878484"/>
                </a:lnTo>
                <a:lnTo>
                  <a:pt x="216379" y="845924"/>
                </a:lnTo>
                <a:lnTo>
                  <a:pt x="159670" y="804376"/>
                </a:lnTo>
                <a:lnTo>
                  <a:pt x="110065" y="754781"/>
                </a:lnTo>
                <a:lnTo>
                  <a:pt x="68505" y="698077"/>
                </a:lnTo>
                <a:lnTo>
                  <a:pt x="35933" y="635204"/>
                </a:lnTo>
                <a:lnTo>
                  <a:pt x="13289" y="567102"/>
                </a:lnTo>
                <a:lnTo>
                  <a:pt x="1515" y="494710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17690" y="308470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23101" y="4576953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06996" y="589666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1" y="383040"/>
                </a:lnTo>
                <a:lnTo>
                  <a:pt x="23298" y="312690"/>
                </a:lnTo>
                <a:lnTo>
                  <a:pt x="51013" y="247091"/>
                </a:lnTo>
                <a:lnTo>
                  <a:pt x="88184" y="187184"/>
                </a:lnTo>
                <a:lnTo>
                  <a:pt x="133873" y="133911"/>
                </a:lnTo>
                <a:lnTo>
                  <a:pt x="187141" y="88213"/>
                </a:lnTo>
                <a:lnTo>
                  <a:pt x="247046" y="51032"/>
                </a:lnTo>
                <a:lnTo>
                  <a:pt x="312651" y="23308"/>
                </a:lnTo>
                <a:lnTo>
                  <a:pt x="383015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7"/>
                </a:lnTo>
                <a:lnTo>
                  <a:pt x="635150" y="35929"/>
                </a:lnTo>
                <a:lnTo>
                  <a:pt x="698020" y="68499"/>
                </a:lnTo>
                <a:lnTo>
                  <a:pt x="754729" y="110057"/>
                </a:lnTo>
                <a:lnTo>
                  <a:pt x="804334" y="159660"/>
                </a:lnTo>
                <a:lnTo>
                  <a:pt x="845894" y="216367"/>
                </a:lnTo>
                <a:lnTo>
                  <a:pt x="878466" y="279238"/>
                </a:lnTo>
                <a:lnTo>
                  <a:pt x="901110" y="347330"/>
                </a:lnTo>
                <a:lnTo>
                  <a:pt x="912884" y="419702"/>
                </a:lnTo>
                <a:lnTo>
                  <a:pt x="914400" y="457200"/>
                </a:lnTo>
                <a:lnTo>
                  <a:pt x="912884" y="494697"/>
                </a:lnTo>
                <a:lnTo>
                  <a:pt x="901110" y="567069"/>
                </a:lnTo>
                <a:lnTo>
                  <a:pt x="878466" y="635161"/>
                </a:lnTo>
                <a:lnTo>
                  <a:pt x="845894" y="698031"/>
                </a:lnTo>
                <a:lnTo>
                  <a:pt x="804334" y="754738"/>
                </a:lnTo>
                <a:lnTo>
                  <a:pt x="754729" y="804341"/>
                </a:lnTo>
                <a:lnTo>
                  <a:pt x="698020" y="845898"/>
                </a:lnTo>
                <a:lnTo>
                  <a:pt x="635150" y="878468"/>
                </a:lnTo>
                <a:lnTo>
                  <a:pt x="567061" y="901109"/>
                </a:lnTo>
                <a:lnTo>
                  <a:pt x="494693" y="912881"/>
                </a:lnTo>
                <a:lnTo>
                  <a:pt x="457200" y="914397"/>
                </a:lnTo>
                <a:lnTo>
                  <a:pt x="419689" y="912881"/>
                </a:lnTo>
                <a:lnTo>
                  <a:pt x="347297" y="901109"/>
                </a:lnTo>
                <a:lnTo>
                  <a:pt x="279195" y="878468"/>
                </a:lnTo>
                <a:lnTo>
                  <a:pt x="216322" y="845898"/>
                </a:lnTo>
                <a:lnTo>
                  <a:pt x="159618" y="804341"/>
                </a:lnTo>
                <a:lnTo>
                  <a:pt x="110023" y="754738"/>
                </a:lnTo>
                <a:lnTo>
                  <a:pt x="68475" y="698031"/>
                </a:lnTo>
                <a:lnTo>
                  <a:pt x="35915" y="635161"/>
                </a:lnTo>
                <a:lnTo>
                  <a:pt x="13281" y="567069"/>
                </a:lnTo>
                <a:lnTo>
                  <a:pt x="1514" y="494697"/>
                </a:lnTo>
                <a:lnTo>
                  <a:pt x="0" y="457200"/>
                </a:lnTo>
                <a:close/>
              </a:path>
            </a:pathLst>
          </a:custGeom>
          <a:ln w="38099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060183" y="6320900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9319" y="1724324"/>
            <a:ext cx="40551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Rec</a:t>
            </a:r>
            <a:r>
              <a:rPr sz="28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iv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ng</a:t>
            </a:r>
            <a:r>
              <a:rPr sz="2800" b="1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and</a:t>
            </a:r>
            <a:r>
              <a:rPr sz="2800" b="1" spc="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800" b="1" spc="-30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ipping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648" y="2115235"/>
            <a:ext cx="7562850" cy="446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1241" y="1900030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9650" y="181749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08" y="312700"/>
                </a:lnTo>
                <a:lnTo>
                  <a:pt x="51032" y="247102"/>
                </a:lnTo>
                <a:lnTo>
                  <a:pt x="88213" y="187195"/>
                </a:lnTo>
                <a:lnTo>
                  <a:pt x="133911" y="133921"/>
                </a:lnTo>
                <a:lnTo>
                  <a:pt x="187184" y="88221"/>
                </a:lnTo>
                <a:lnTo>
                  <a:pt x="247091" y="51037"/>
                </a:lnTo>
                <a:lnTo>
                  <a:pt x="312690" y="23311"/>
                </a:lnTo>
                <a:lnTo>
                  <a:pt x="383040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2" y="912884"/>
                </a:lnTo>
                <a:lnTo>
                  <a:pt x="347330" y="901110"/>
                </a:lnTo>
                <a:lnTo>
                  <a:pt x="279238" y="878466"/>
                </a:lnTo>
                <a:lnTo>
                  <a:pt x="216367" y="845894"/>
                </a:lnTo>
                <a:lnTo>
                  <a:pt x="159660" y="804334"/>
                </a:lnTo>
                <a:lnTo>
                  <a:pt x="110057" y="754729"/>
                </a:lnTo>
                <a:lnTo>
                  <a:pt x="68499" y="698020"/>
                </a:lnTo>
                <a:lnTo>
                  <a:pt x="35929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6996" y="589666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1" y="383040"/>
                </a:lnTo>
                <a:lnTo>
                  <a:pt x="23298" y="312690"/>
                </a:lnTo>
                <a:lnTo>
                  <a:pt x="51013" y="247091"/>
                </a:lnTo>
                <a:lnTo>
                  <a:pt x="88184" y="187184"/>
                </a:lnTo>
                <a:lnTo>
                  <a:pt x="133873" y="133911"/>
                </a:lnTo>
                <a:lnTo>
                  <a:pt x="187141" y="88213"/>
                </a:lnTo>
                <a:lnTo>
                  <a:pt x="247046" y="51032"/>
                </a:lnTo>
                <a:lnTo>
                  <a:pt x="312651" y="23308"/>
                </a:lnTo>
                <a:lnTo>
                  <a:pt x="383015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7"/>
                </a:lnTo>
                <a:lnTo>
                  <a:pt x="635150" y="35929"/>
                </a:lnTo>
                <a:lnTo>
                  <a:pt x="698020" y="68499"/>
                </a:lnTo>
                <a:lnTo>
                  <a:pt x="754729" y="110057"/>
                </a:lnTo>
                <a:lnTo>
                  <a:pt x="804334" y="159660"/>
                </a:lnTo>
                <a:lnTo>
                  <a:pt x="845894" y="216367"/>
                </a:lnTo>
                <a:lnTo>
                  <a:pt x="878466" y="279238"/>
                </a:lnTo>
                <a:lnTo>
                  <a:pt x="901110" y="347330"/>
                </a:lnTo>
                <a:lnTo>
                  <a:pt x="912884" y="419702"/>
                </a:lnTo>
                <a:lnTo>
                  <a:pt x="914400" y="457200"/>
                </a:lnTo>
                <a:lnTo>
                  <a:pt x="912884" y="494697"/>
                </a:lnTo>
                <a:lnTo>
                  <a:pt x="901110" y="567069"/>
                </a:lnTo>
                <a:lnTo>
                  <a:pt x="878466" y="635161"/>
                </a:lnTo>
                <a:lnTo>
                  <a:pt x="845894" y="698031"/>
                </a:lnTo>
                <a:lnTo>
                  <a:pt x="804334" y="754738"/>
                </a:lnTo>
                <a:lnTo>
                  <a:pt x="754729" y="804341"/>
                </a:lnTo>
                <a:lnTo>
                  <a:pt x="698020" y="845898"/>
                </a:lnTo>
                <a:lnTo>
                  <a:pt x="635150" y="878468"/>
                </a:lnTo>
                <a:lnTo>
                  <a:pt x="567061" y="901109"/>
                </a:lnTo>
                <a:lnTo>
                  <a:pt x="494693" y="912881"/>
                </a:lnTo>
                <a:lnTo>
                  <a:pt x="457200" y="914397"/>
                </a:lnTo>
                <a:lnTo>
                  <a:pt x="419689" y="912881"/>
                </a:lnTo>
                <a:lnTo>
                  <a:pt x="347297" y="901109"/>
                </a:lnTo>
                <a:lnTo>
                  <a:pt x="279195" y="878468"/>
                </a:lnTo>
                <a:lnTo>
                  <a:pt x="216322" y="845898"/>
                </a:lnTo>
                <a:lnTo>
                  <a:pt x="159618" y="804341"/>
                </a:lnTo>
                <a:lnTo>
                  <a:pt x="110023" y="754738"/>
                </a:lnTo>
                <a:lnTo>
                  <a:pt x="68475" y="698031"/>
                </a:lnTo>
                <a:lnTo>
                  <a:pt x="35915" y="635161"/>
                </a:lnTo>
                <a:lnTo>
                  <a:pt x="13281" y="567069"/>
                </a:lnTo>
                <a:lnTo>
                  <a:pt x="1514" y="494697"/>
                </a:lnTo>
                <a:lnTo>
                  <a:pt x="0" y="457200"/>
                </a:lnTo>
                <a:close/>
              </a:path>
            </a:pathLst>
          </a:custGeom>
          <a:ln w="38099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0183" y="6320900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808" y="1661339"/>
            <a:ext cx="6075045" cy="263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Rece</a:t>
            </a:r>
            <a:r>
              <a:rPr sz="2800" b="1" spc="-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ving</a:t>
            </a:r>
            <a:r>
              <a:rPr sz="2800" b="1" spc="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and</a:t>
            </a:r>
            <a:r>
              <a:rPr sz="28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800" b="1" spc="-35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ip</a:t>
            </a:r>
            <a:r>
              <a:rPr sz="2800" b="1" spc="-30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in</a:t>
            </a:r>
            <a:r>
              <a:rPr sz="2800" b="1" spc="-3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-Ke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y</a:t>
            </a:r>
            <a:r>
              <a:rPr sz="2800" b="1" spc="3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800" b="1" spc="-35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pics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il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Trucks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moving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PPE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Lo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cks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7012940" cy="252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ceiving material at the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shop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Material typica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red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 rail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trucks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Of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overh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 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355600" marR="46355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Smal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items may be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offloa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red Industri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Trucks (Fork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ift</a:t>
            </a:r>
            <a:r>
              <a:rPr sz="2400" spc="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items may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cks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44272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ceiving material at the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82800" y="2218220"/>
            <a:ext cx="4707509" cy="38672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4711" y="6360047"/>
            <a:ext cx="20745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Steel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arri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ing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5205730" cy="87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Truc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 for 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ec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iving and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Shipping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49876" y="2180463"/>
            <a:ext cx="4098289" cy="3073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651" y="2180463"/>
            <a:ext cx="4098290" cy="3073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8775" y="5396023"/>
            <a:ext cx="148907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ecei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ing</a:t>
            </a:r>
            <a:r>
              <a:rPr sz="1400" spc="-10" dirty="0">
                <a:latin typeface="Arial"/>
                <a:cs typeface="Arial"/>
              </a:rPr>
              <a:t> m</a:t>
            </a:r>
            <a:r>
              <a:rPr sz="1400" dirty="0">
                <a:latin typeface="Arial"/>
                <a:cs typeface="Arial"/>
              </a:rPr>
              <a:t>aterial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9814" y="5396023"/>
            <a:ext cx="303403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ab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icat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sha</a:t>
            </a:r>
            <a:r>
              <a:rPr sz="1400" spc="-10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loa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ship</a:t>
            </a:r>
            <a:r>
              <a:rPr sz="1400" spc="-10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ing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29533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Lo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ded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shipping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1960" y="2151341"/>
            <a:ext cx="3994785" cy="375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0474" y="2151341"/>
            <a:ext cx="3759200" cy="375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7728" y="6209172"/>
            <a:ext cx="38684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abricat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shapes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loaded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ready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shipping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76950" y="6225935"/>
            <a:ext cx="18719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Loads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ust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secured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42151" y="3318764"/>
            <a:ext cx="716280" cy="2851150"/>
          </a:xfrm>
          <a:custGeom>
            <a:avLst/>
            <a:gdLst/>
            <a:ahLst/>
            <a:cxnLst/>
            <a:rect l="l" t="t" r="r" b="b"/>
            <a:pathLst>
              <a:path w="716279" h="2851150">
                <a:moveTo>
                  <a:pt x="613829" y="110978"/>
                </a:moveTo>
                <a:lnTo>
                  <a:pt x="575644" y="152863"/>
                </a:lnTo>
                <a:lnTo>
                  <a:pt x="0" y="2838983"/>
                </a:lnTo>
                <a:lnTo>
                  <a:pt x="55879" y="2850959"/>
                </a:lnTo>
                <a:lnTo>
                  <a:pt x="631507" y="164882"/>
                </a:lnTo>
                <a:lnTo>
                  <a:pt x="613829" y="110978"/>
                </a:lnTo>
                <a:close/>
              </a:path>
              <a:path w="716279" h="2851150">
                <a:moveTo>
                  <a:pt x="653900" y="49530"/>
                </a:moveTo>
                <a:lnTo>
                  <a:pt x="597789" y="49530"/>
                </a:lnTo>
                <a:lnTo>
                  <a:pt x="653669" y="61468"/>
                </a:lnTo>
                <a:lnTo>
                  <a:pt x="631507" y="164882"/>
                </a:lnTo>
                <a:lnTo>
                  <a:pt x="660400" y="252984"/>
                </a:lnTo>
                <a:lnTo>
                  <a:pt x="666839" y="263763"/>
                </a:lnTo>
                <a:lnTo>
                  <a:pt x="676861" y="270605"/>
                </a:lnTo>
                <a:lnTo>
                  <a:pt x="688887" y="272680"/>
                </a:lnTo>
                <a:lnTo>
                  <a:pt x="702918" y="266402"/>
                </a:lnTo>
                <a:lnTo>
                  <a:pt x="711888" y="257567"/>
                </a:lnTo>
                <a:lnTo>
                  <a:pt x="715892" y="247138"/>
                </a:lnTo>
                <a:lnTo>
                  <a:pt x="715030" y="236081"/>
                </a:lnTo>
                <a:lnTo>
                  <a:pt x="653900" y="49530"/>
                </a:lnTo>
                <a:close/>
              </a:path>
              <a:path w="716279" h="2851150">
                <a:moveTo>
                  <a:pt x="637667" y="0"/>
                </a:moveTo>
                <a:lnTo>
                  <a:pt x="470916" y="182880"/>
                </a:lnTo>
                <a:lnTo>
                  <a:pt x="464745" y="193607"/>
                </a:lnTo>
                <a:lnTo>
                  <a:pt x="463632" y="205510"/>
                </a:lnTo>
                <a:lnTo>
                  <a:pt x="467467" y="216868"/>
                </a:lnTo>
                <a:lnTo>
                  <a:pt x="479418" y="225986"/>
                </a:lnTo>
                <a:lnTo>
                  <a:pt x="491099" y="229775"/>
                </a:lnTo>
                <a:lnTo>
                  <a:pt x="501831" y="228794"/>
                </a:lnTo>
                <a:lnTo>
                  <a:pt x="510932" y="223602"/>
                </a:lnTo>
                <a:lnTo>
                  <a:pt x="513079" y="221487"/>
                </a:lnTo>
                <a:lnTo>
                  <a:pt x="575644" y="152863"/>
                </a:lnTo>
                <a:lnTo>
                  <a:pt x="597789" y="49530"/>
                </a:lnTo>
                <a:lnTo>
                  <a:pt x="653900" y="49530"/>
                </a:lnTo>
                <a:lnTo>
                  <a:pt x="637667" y="0"/>
                </a:lnTo>
                <a:close/>
              </a:path>
              <a:path w="716279" h="2851150">
                <a:moveTo>
                  <a:pt x="653043" y="64388"/>
                </a:moveTo>
                <a:lnTo>
                  <a:pt x="598551" y="64388"/>
                </a:lnTo>
                <a:lnTo>
                  <a:pt x="646810" y="74802"/>
                </a:lnTo>
                <a:lnTo>
                  <a:pt x="613829" y="110978"/>
                </a:lnTo>
                <a:lnTo>
                  <a:pt x="631507" y="164882"/>
                </a:lnTo>
                <a:lnTo>
                  <a:pt x="653043" y="64388"/>
                </a:lnTo>
                <a:close/>
              </a:path>
              <a:path w="716279" h="2851150">
                <a:moveTo>
                  <a:pt x="597789" y="49530"/>
                </a:moveTo>
                <a:lnTo>
                  <a:pt x="575644" y="152863"/>
                </a:lnTo>
                <a:lnTo>
                  <a:pt x="613829" y="110978"/>
                </a:lnTo>
                <a:lnTo>
                  <a:pt x="598551" y="64388"/>
                </a:lnTo>
                <a:lnTo>
                  <a:pt x="653043" y="64388"/>
                </a:lnTo>
                <a:lnTo>
                  <a:pt x="653669" y="61468"/>
                </a:lnTo>
                <a:lnTo>
                  <a:pt x="597789" y="49530"/>
                </a:lnTo>
                <a:close/>
              </a:path>
              <a:path w="716279" h="2851150">
                <a:moveTo>
                  <a:pt x="598551" y="64388"/>
                </a:moveTo>
                <a:lnTo>
                  <a:pt x="613829" y="110978"/>
                </a:lnTo>
                <a:lnTo>
                  <a:pt x="646810" y="74802"/>
                </a:lnTo>
                <a:lnTo>
                  <a:pt x="598551" y="64388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8021320" cy="534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85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zard: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Moving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icle/equipment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ac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idents</a:t>
            </a:r>
            <a:endParaRPr sz="2400">
              <a:latin typeface="Arial"/>
              <a:cs typeface="Arial"/>
            </a:endParaRPr>
          </a:p>
          <a:p>
            <a:pPr marL="39560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Struc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-by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cau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-betwe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ents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oidan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39560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ear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surfaces of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 and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snow</a:t>
            </a:r>
            <a:endParaRPr sz="2400">
              <a:latin typeface="Arial"/>
              <a:cs typeface="Arial"/>
            </a:endParaRPr>
          </a:p>
          <a:p>
            <a:pPr marL="39560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rect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affic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movement and drivers with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39560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 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“spotters”</a:t>
            </a:r>
            <a:endParaRPr sz="2400">
              <a:latin typeface="Arial"/>
              <a:cs typeface="Arial"/>
            </a:endParaRPr>
          </a:p>
          <a:p>
            <a:pPr marL="395605" marR="508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rsonnel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 personn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rather th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doors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tended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veh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39560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 ba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ki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-up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rni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flas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ers</a:t>
            </a:r>
            <a:endParaRPr sz="2400">
              <a:latin typeface="Arial"/>
              <a:cs typeface="Arial"/>
            </a:endParaRPr>
          </a:p>
          <a:p>
            <a:pPr marL="39560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Stand 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mov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39560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Do not s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between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obstructions</a:t>
            </a:r>
            <a:endParaRPr sz="2400">
              <a:latin typeface="Arial"/>
              <a:cs typeface="Arial"/>
            </a:endParaRPr>
          </a:p>
          <a:p>
            <a:pPr marL="39560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96240" algn="l"/>
              </a:tabLst>
            </a:pPr>
            <a:r>
              <a:rPr sz="2400" dirty="0">
                <a:latin typeface="Arial"/>
                <a:cs typeface="Arial"/>
              </a:rPr>
              <a:t>Maintain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arances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7894955" cy="435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zard: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Moving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icle/equipment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ac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idents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Struc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-by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cau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-betwe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ents</a:t>
            </a: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  <a:p>
            <a:pPr marL="433070" marR="1807210" indent="-42037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 brakes of trucks 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prevent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rucks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 moving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ock/ch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 mov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ment</a:t>
            </a:r>
          </a:p>
          <a:p>
            <a:pPr marL="350520" marR="1292860" indent="-33782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Fo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company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icy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wh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ther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drivers can remain 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rucks d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Maintain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gu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rds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ropped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areas</a:t>
            </a: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her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methods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to 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void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haz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rds that 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ou</a:t>
            </a:r>
            <a:r>
              <a:rPr sz="2400" b="1" spc="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4625" y="2244890"/>
            <a:ext cx="3327400" cy="3512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1011205"/>
            <a:ext cx="4717415" cy="3526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  <a:p>
            <a:pPr marL="1174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il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for 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eiving 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ipping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55600" marR="31877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dirty="0" smtClean="0">
                <a:latin typeface="Arial"/>
                <a:cs typeface="Arial"/>
              </a:rPr>
              <a:t>1</a:t>
            </a:r>
            <a:r>
              <a:rPr sz="2400" spc="-10" dirty="0" smtClean="0">
                <a:latin typeface="Arial"/>
                <a:cs typeface="Arial"/>
              </a:rPr>
              <a:t>9</a:t>
            </a:r>
            <a:r>
              <a:rPr sz="2400" dirty="0" smtClean="0">
                <a:latin typeface="Arial"/>
                <a:cs typeface="Arial"/>
              </a:rPr>
              <a:t>1</a:t>
            </a:r>
            <a:r>
              <a:rPr sz="2400" spc="-10" dirty="0" smtClean="0">
                <a:latin typeface="Arial"/>
                <a:cs typeface="Arial"/>
              </a:rPr>
              <a:t>0</a:t>
            </a:r>
            <a:r>
              <a:rPr sz="2400" dirty="0" smtClean="0">
                <a:latin typeface="Arial"/>
                <a:cs typeface="Arial"/>
              </a:rPr>
              <a:t>.178</a:t>
            </a:r>
            <a:r>
              <a:rPr lang="en-US" sz="2400" dirty="0" smtClean="0">
                <a:latin typeface="Arial"/>
                <a:cs typeface="Arial"/>
              </a:rPr>
              <a:t> (k)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res 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eel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stops or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ther recogn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tive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protecti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to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revent rail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cars from moving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un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32246" y="5959540"/>
            <a:ext cx="26885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ail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cars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ery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steel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29524"/>
            <a:ext cx="7833995" cy="325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 Grant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Th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s </a:t>
            </a:r>
            <a:r>
              <a:rPr sz="2400" i="1" spc="-1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aterial</a:t>
            </a:r>
            <a:r>
              <a:rPr sz="2400" i="1" spc="3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w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s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produc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d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un</a:t>
            </a:r>
            <a:r>
              <a:rPr sz="2400" i="1" spc="-10" dirty="0">
                <a:latin typeface="Arial"/>
                <a:cs typeface="Arial"/>
              </a:rPr>
              <a:t>d</a:t>
            </a:r>
            <a:r>
              <a:rPr sz="2400" i="1" dirty="0">
                <a:latin typeface="Arial"/>
                <a:cs typeface="Arial"/>
              </a:rPr>
              <a:t>er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grant n</a:t>
            </a:r>
            <a:r>
              <a:rPr sz="2400" i="1" spc="-10" dirty="0">
                <a:latin typeface="Arial"/>
                <a:cs typeface="Arial"/>
              </a:rPr>
              <a:t>u</a:t>
            </a:r>
            <a:r>
              <a:rPr sz="2400" i="1" spc="-2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ber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SH</a:t>
            </a:r>
            <a:r>
              <a:rPr sz="2400" i="1" spc="5" dirty="0">
                <a:latin typeface="Arial"/>
                <a:cs typeface="Arial"/>
              </a:rPr>
              <a:t>-</a:t>
            </a:r>
            <a:r>
              <a:rPr sz="2400" i="1" spc="-5" dirty="0">
                <a:latin typeface="Arial"/>
                <a:cs typeface="Arial"/>
              </a:rPr>
              <a:t>26316</a:t>
            </a:r>
            <a:r>
              <a:rPr sz="2400" i="1" dirty="0">
                <a:latin typeface="Arial"/>
                <a:cs typeface="Arial"/>
              </a:rPr>
              <a:t>-S</a:t>
            </a:r>
            <a:r>
              <a:rPr sz="2400" i="1" spc="-10" dirty="0">
                <a:latin typeface="Arial"/>
                <a:cs typeface="Arial"/>
              </a:rPr>
              <a:t>H</a:t>
            </a:r>
            <a:r>
              <a:rPr sz="2400" i="1" dirty="0">
                <a:latin typeface="Arial"/>
                <a:cs typeface="Arial"/>
              </a:rPr>
              <a:t>4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f</a:t>
            </a:r>
            <a:r>
              <a:rPr sz="2400" i="1" spc="5" dirty="0">
                <a:latin typeface="Arial"/>
                <a:cs typeface="Arial"/>
              </a:rPr>
              <a:t>r</a:t>
            </a:r>
            <a:r>
              <a:rPr sz="2400" i="1" dirty="0">
                <a:latin typeface="Arial"/>
                <a:cs typeface="Arial"/>
              </a:rPr>
              <a:t>om</a:t>
            </a:r>
            <a:r>
              <a:rPr sz="2400" i="1" spc="-25" dirty="0">
                <a:latin typeface="Arial"/>
                <a:cs typeface="Arial"/>
              </a:rPr>
              <a:t> </a:t>
            </a:r>
            <a:r>
              <a:rPr sz="2400" i="1" spc="5" dirty="0">
                <a:latin typeface="Arial"/>
                <a:cs typeface="Arial"/>
              </a:rPr>
              <a:t>t</a:t>
            </a:r>
            <a:r>
              <a:rPr sz="2400" i="1" dirty="0">
                <a:latin typeface="Arial"/>
                <a:cs typeface="Arial"/>
              </a:rPr>
              <a:t>he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Occupation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l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fety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and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H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alth A</a:t>
            </a:r>
            <a:r>
              <a:rPr sz="2400" i="1" spc="-10" dirty="0">
                <a:latin typeface="Arial"/>
                <a:cs typeface="Arial"/>
              </a:rPr>
              <a:t>d</a:t>
            </a:r>
            <a:r>
              <a:rPr sz="2400" i="1" spc="-2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i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istrati</a:t>
            </a:r>
            <a:r>
              <a:rPr sz="2400" i="1" spc="-10" dirty="0">
                <a:latin typeface="Arial"/>
                <a:cs typeface="Arial"/>
              </a:rPr>
              <a:t>o</a:t>
            </a:r>
            <a:r>
              <a:rPr sz="2400" i="1" dirty="0">
                <a:latin typeface="Arial"/>
                <a:cs typeface="Arial"/>
              </a:rPr>
              <a:t>n,</a:t>
            </a:r>
            <a:r>
              <a:rPr sz="2400" i="1" spc="4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U.S.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D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part</a:t>
            </a:r>
            <a:r>
              <a:rPr sz="2400" i="1" spc="-1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ent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of 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ab</a:t>
            </a:r>
            <a:r>
              <a:rPr sz="2400" i="1" spc="-10" dirty="0">
                <a:latin typeface="Arial"/>
                <a:cs typeface="Arial"/>
              </a:rPr>
              <a:t>o</a:t>
            </a:r>
            <a:r>
              <a:rPr sz="2400" i="1" dirty="0">
                <a:latin typeface="Arial"/>
                <a:cs typeface="Arial"/>
              </a:rPr>
              <a:t>r.</a:t>
            </a:r>
            <a:r>
              <a:rPr sz="2400" i="1" spc="5" dirty="0">
                <a:latin typeface="Arial"/>
                <a:cs typeface="Arial"/>
              </a:rPr>
              <a:t> I</a:t>
            </a:r>
            <a:r>
              <a:rPr sz="2400" i="1" dirty="0">
                <a:latin typeface="Arial"/>
                <a:cs typeface="Arial"/>
              </a:rPr>
              <a:t>t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do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s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not nec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ssari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y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reflect the vie</a:t>
            </a:r>
            <a:r>
              <a:rPr sz="2400" i="1" spc="-10" dirty="0">
                <a:latin typeface="Arial"/>
                <a:cs typeface="Arial"/>
              </a:rPr>
              <a:t>w</a:t>
            </a:r>
            <a:r>
              <a:rPr sz="2400" i="1" dirty="0">
                <a:latin typeface="Arial"/>
                <a:cs typeface="Arial"/>
              </a:rPr>
              <a:t>s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or </a:t>
            </a:r>
            <a:r>
              <a:rPr sz="2400" i="1" spc="-10" dirty="0">
                <a:latin typeface="Arial"/>
                <a:cs typeface="Arial"/>
              </a:rPr>
              <a:t>p</a:t>
            </a:r>
            <a:r>
              <a:rPr sz="2400" i="1" dirty="0">
                <a:latin typeface="Arial"/>
                <a:cs typeface="Arial"/>
              </a:rPr>
              <a:t>ol</a:t>
            </a:r>
            <a:r>
              <a:rPr sz="2400" i="1" spc="-1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ci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s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of the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U.S. D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part</a:t>
            </a:r>
            <a:r>
              <a:rPr sz="2400" i="1" spc="-1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ent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of 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ab</a:t>
            </a:r>
            <a:r>
              <a:rPr sz="2400" i="1" spc="-10" dirty="0">
                <a:latin typeface="Arial"/>
                <a:cs typeface="Arial"/>
              </a:rPr>
              <a:t>o</a:t>
            </a:r>
            <a:r>
              <a:rPr sz="2400" i="1" dirty="0">
                <a:latin typeface="Arial"/>
                <a:cs typeface="Arial"/>
              </a:rPr>
              <a:t>r,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nor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do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s </a:t>
            </a:r>
            <a:r>
              <a:rPr sz="2400" i="1" spc="-1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enti</a:t>
            </a:r>
            <a:r>
              <a:rPr sz="2400" i="1" spc="-10" dirty="0">
                <a:latin typeface="Arial"/>
                <a:cs typeface="Arial"/>
              </a:rPr>
              <a:t>o</a:t>
            </a:r>
            <a:r>
              <a:rPr sz="2400" i="1" dirty="0">
                <a:latin typeface="Arial"/>
                <a:cs typeface="Arial"/>
              </a:rPr>
              <a:t>n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of trades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na</a:t>
            </a:r>
            <a:r>
              <a:rPr sz="2400" i="1" spc="-2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es, co</a:t>
            </a:r>
            <a:r>
              <a:rPr sz="2400" i="1" spc="-30" dirty="0">
                <a:latin typeface="Arial"/>
                <a:cs typeface="Arial"/>
              </a:rPr>
              <a:t>m</a:t>
            </a:r>
            <a:r>
              <a:rPr sz="2400" i="1" spc="-2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ercial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prod</a:t>
            </a:r>
            <a:r>
              <a:rPr sz="2400" i="1" spc="-15" dirty="0">
                <a:latin typeface="Arial"/>
                <a:cs typeface="Arial"/>
              </a:rPr>
              <a:t>u</a:t>
            </a:r>
            <a:r>
              <a:rPr sz="2400" i="1" dirty="0">
                <a:latin typeface="Arial"/>
                <a:cs typeface="Arial"/>
              </a:rPr>
              <a:t>cts, or orga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iz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tio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s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i</a:t>
            </a:r>
            <a:r>
              <a:rPr sz="2400" i="1" spc="-3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p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y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e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d</a:t>
            </a:r>
            <a:r>
              <a:rPr sz="2400" i="1" spc="-10" dirty="0">
                <a:latin typeface="Arial"/>
                <a:cs typeface="Arial"/>
              </a:rPr>
              <a:t>o</a:t>
            </a:r>
            <a:r>
              <a:rPr sz="2400" i="1" dirty="0">
                <a:latin typeface="Arial"/>
                <a:cs typeface="Arial"/>
              </a:rPr>
              <a:t>rse</a:t>
            </a:r>
            <a:r>
              <a:rPr sz="2400" i="1" spc="-2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t by the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U.S.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Govern</a:t>
            </a:r>
            <a:r>
              <a:rPr sz="2400" i="1" spc="-2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ent.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22777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potters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1180" y="6329225"/>
            <a:ext cx="36982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https:/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sha.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d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oc/topics/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b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ack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er/sp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tt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r.ht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8541" y="2133815"/>
            <a:ext cx="6145149" cy="40440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1205"/>
            <a:ext cx="7992109" cy="243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95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potters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cking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fety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Solutions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99060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“Spotters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proven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method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rotec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 employe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foot be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obstructed 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ew,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spotters themse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ves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at 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sk 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jury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even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death.”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7282" y="6280762"/>
            <a:ext cx="36976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https://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sha.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d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oc/topics/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b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ack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er/sp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tt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r.ht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1205"/>
            <a:ext cx="8615045" cy="539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950">
              <a:latin typeface="Times New Roman"/>
              <a:cs typeface="Times New Roman"/>
            </a:endParaRPr>
          </a:p>
          <a:p>
            <a:pPr marL="39751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8145" algn="l"/>
              </a:tabLst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potters -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cking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fety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Solutions</a:t>
            </a:r>
            <a:endParaRPr sz="2400">
              <a:latin typeface="Arial"/>
              <a:cs typeface="Arial"/>
            </a:endParaRPr>
          </a:p>
          <a:p>
            <a:pPr marL="39751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8145" algn="l"/>
              </a:tabLst>
            </a:pP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potters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drivers agree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hand 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before backi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39751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8145" algn="l"/>
              </a:tabLst>
            </a:pP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potters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maintain vis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contact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driver</a:t>
            </a:r>
            <a:endParaRPr sz="2400">
              <a:latin typeface="Arial"/>
              <a:cs typeface="Arial"/>
            </a:endParaRPr>
          </a:p>
          <a:p>
            <a:pPr marL="39751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8145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rivers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stop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back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immediate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ht of</a:t>
            </a:r>
            <a:endParaRPr sz="2400">
              <a:latin typeface="Arial"/>
              <a:cs typeface="Arial"/>
            </a:endParaRPr>
          </a:p>
          <a:p>
            <a:pPr marL="39751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tter</a:t>
            </a:r>
            <a:endParaRPr sz="2400">
              <a:latin typeface="Arial"/>
              <a:cs typeface="Arial"/>
            </a:endParaRPr>
          </a:p>
          <a:p>
            <a:pPr marL="397510" marR="57785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8145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otters sh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nal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duti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they are acting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spotters</a:t>
            </a:r>
            <a:endParaRPr sz="2400">
              <a:latin typeface="Arial"/>
              <a:cs typeface="Arial"/>
            </a:endParaRPr>
          </a:p>
          <a:p>
            <a:pPr marL="397510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8145" algn="l"/>
              </a:tabLst>
            </a:pP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tters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perso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rson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 </a:t>
            </a:r>
            <a:r>
              <a:rPr sz="2400" spc="-5" dirty="0">
                <a:latin typeface="Arial"/>
                <a:cs typeface="Arial"/>
              </a:rPr>
              <a:t>headphones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o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he</a:t>
            </a:r>
            <a:r>
              <a:rPr sz="2400" dirty="0">
                <a:latin typeface="Arial"/>
                <a:cs typeface="Arial"/>
              </a:rPr>
              <a:t>r </a:t>
            </a:r>
            <a:r>
              <a:rPr sz="2400" spc="-5" dirty="0">
                <a:latin typeface="Arial"/>
                <a:cs typeface="Arial"/>
              </a:rPr>
              <a:t>ite</a:t>
            </a:r>
            <a:r>
              <a:rPr sz="2400" dirty="0">
                <a:latin typeface="Arial"/>
                <a:cs typeface="Arial"/>
              </a:rPr>
              <a:t>ms </a:t>
            </a:r>
            <a:r>
              <a:rPr sz="2400" spc="-5" dirty="0">
                <a:latin typeface="Arial"/>
                <a:cs typeface="Arial"/>
              </a:rPr>
              <a:t>whic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</a:t>
            </a:r>
            <a:r>
              <a:rPr sz="2400" dirty="0">
                <a:latin typeface="Arial"/>
                <a:cs typeface="Arial"/>
              </a:rPr>
              <a:t>e 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ac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ion </a:t>
            </a:r>
            <a:r>
              <a:rPr sz="2400" dirty="0">
                <a:latin typeface="Arial"/>
                <a:cs typeface="Arial"/>
              </a:rPr>
              <a:t>duri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spotting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activiti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397510" marR="887094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98145" algn="l"/>
              </a:tabLst>
            </a:pP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potters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 high-vis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bi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ity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thin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esp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 duri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rations</a:t>
            </a:r>
            <a:endParaRPr sz="2400">
              <a:latin typeface="Arial"/>
              <a:cs typeface="Arial"/>
            </a:endParaRPr>
          </a:p>
          <a:p>
            <a:pPr marR="87630" algn="ctr">
              <a:lnSpc>
                <a:spcPct val="100000"/>
              </a:lnSpc>
              <a:spcBef>
                <a:spcPts val="1714"/>
              </a:spcBef>
            </a:pP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https://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sha.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d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oc/topics/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b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ack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er/sp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tt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r.ht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3906520" cy="2023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Sign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79730" marR="5080" indent="-33845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irect drivers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1859" y="1696466"/>
            <a:ext cx="3780155" cy="44503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78351" y="6397233"/>
            <a:ext cx="43053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https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: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.osha.go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v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/do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c/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pi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b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k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v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er/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p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r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tm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1951355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signals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2057400"/>
            <a:ext cx="7381367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41322" y="6386870"/>
            <a:ext cx="43053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https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: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.osha.go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v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/do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c/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pi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b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k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v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er/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p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r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tm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1322" y="6386870"/>
            <a:ext cx="43053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: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.osha.go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/do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c/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pi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b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k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er/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p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e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tm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2898775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Tru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k 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Sign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051" y="2336800"/>
            <a:ext cx="8012430" cy="1569720"/>
          </a:xfrm>
          <a:prstGeom prst="rect">
            <a:avLst/>
          </a:prstGeom>
          <a:ln w="28575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6835" marR="1550035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I</a:t>
            </a:r>
            <a:r>
              <a:rPr sz="2400" i="1" spc="-5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-cl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ss activ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ty -</a:t>
            </a:r>
            <a:r>
              <a:rPr sz="2400" i="1" spc="-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Instructor</a:t>
            </a:r>
            <a:r>
              <a:rPr sz="2400" i="1" spc="-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to </a:t>
            </a:r>
            <a:r>
              <a:rPr sz="2400" i="1" spc="-10" dirty="0">
                <a:latin typeface="Arial"/>
                <a:cs typeface="Arial"/>
              </a:rPr>
              <a:t>d</a:t>
            </a:r>
            <a:r>
              <a:rPr sz="2400" i="1" dirty="0">
                <a:latin typeface="Arial"/>
                <a:cs typeface="Arial"/>
              </a:rPr>
              <a:t>e</a:t>
            </a:r>
            <a:r>
              <a:rPr sz="2400" i="1" spc="-2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onstrate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w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th student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proper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ha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d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si</a:t>
            </a:r>
            <a:r>
              <a:rPr sz="2400" i="1" spc="-10" dirty="0">
                <a:latin typeface="Arial"/>
                <a:cs typeface="Arial"/>
              </a:rPr>
              <a:t>g</a:t>
            </a:r>
            <a:r>
              <a:rPr sz="2400" i="1" dirty="0">
                <a:latin typeface="Arial"/>
                <a:cs typeface="Arial"/>
              </a:rPr>
              <a:t>na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76835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E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ch at</a:t>
            </a:r>
            <a:r>
              <a:rPr sz="2400" i="1" spc="5" dirty="0">
                <a:latin typeface="Arial"/>
                <a:cs typeface="Arial"/>
              </a:rPr>
              <a:t>t</a:t>
            </a:r>
            <a:r>
              <a:rPr sz="2400" i="1" dirty="0">
                <a:latin typeface="Arial"/>
                <a:cs typeface="Arial"/>
              </a:rPr>
              <a:t>en</a:t>
            </a:r>
            <a:r>
              <a:rPr sz="2400" i="1" spc="-10" dirty="0">
                <a:latin typeface="Arial"/>
                <a:cs typeface="Arial"/>
              </a:rPr>
              <a:t>d</a:t>
            </a:r>
            <a:r>
              <a:rPr sz="2400" i="1" dirty="0">
                <a:latin typeface="Arial"/>
                <a:cs typeface="Arial"/>
              </a:rPr>
              <a:t>ee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to </a:t>
            </a:r>
            <a:r>
              <a:rPr sz="2400" i="1" spc="-10" dirty="0">
                <a:latin typeface="Arial"/>
                <a:cs typeface="Arial"/>
              </a:rPr>
              <a:t>d</a:t>
            </a:r>
            <a:r>
              <a:rPr sz="2400" i="1" dirty="0">
                <a:latin typeface="Arial"/>
                <a:cs typeface="Arial"/>
              </a:rPr>
              <a:t>e</a:t>
            </a:r>
            <a:r>
              <a:rPr sz="2400" i="1" spc="-2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onstrate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one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ha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d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si</a:t>
            </a:r>
            <a:r>
              <a:rPr sz="2400" i="1" spc="-10" dirty="0">
                <a:latin typeface="Arial"/>
                <a:cs typeface="Arial"/>
              </a:rPr>
              <a:t>g</a:t>
            </a:r>
            <a:r>
              <a:rPr sz="2400" i="1" dirty="0">
                <a:latin typeface="Arial"/>
                <a:cs typeface="Arial"/>
              </a:rPr>
              <a:t>nal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7367270" cy="435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538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al: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Slips,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fal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 trips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from eq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ipment or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storage 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ard</a:t>
            </a:r>
            <a:endParaRPr sz="2400">
              <a:latin typeface="Arial"/>
              <a:cs typeface="Arial"/>
            </a:endParaRPr>
          </a:p>
          <a:p>
            <a:pPr marL="355600" marR="825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 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may occur from 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storage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yard due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ery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surfaces from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ment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ather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obst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ucted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lk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paths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oidan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surfaces 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ice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proper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foot-w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ed so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ep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lk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ays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ebris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fati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ued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ection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atforms ab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4 feet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7586345" cy="325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25805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-Un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table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loads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due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shif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ing during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tran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port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Lo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may sh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otherw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unstab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tra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oidan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Observe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eva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uate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arriv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Stab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dirty="0">
                <a:latin typeface="Arial"/>
                <a:cs typeface="Arial"/>
              </a:rPr>
              <a:t>secure lo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Stand 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nstab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779589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Cuts,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crape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bumps,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pinch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 and co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tact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injuries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from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mater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harp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ed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b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eing ca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ght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bet</a:t>
            </a:r>
            <a:r>
              <a:rPr sz="2400" b="1" spc="2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een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mater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038" y="2917405"/>
            <a:ext cx="3968750" cy="2976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90059" y="2917405"/>
            <a:ext cx="4076954" cy="2976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79522" y="6087556"/>
            <a:ext cx="489394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abricat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aterial 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aterial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ill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ill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sharp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edges.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s 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ear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proper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clothing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PPE.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7071359" cy="215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zard-Cuts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scrapes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from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mater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 sh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rp edges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oidan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e: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We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ropri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rson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protective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thi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</a:p>
          <a:p>
            <a:pPr marL="299085" indent="-28638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 properly</a:t>
            </a:r>
          </a:p>
          <a:p>
            <a:pPr marL="299085" indent="-28638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properly</a:t>
            </a:r>
          </a:p>
        </p:txBody>
      </p:sp>
      <p:sp>
        <p:nvSpPr>
          <p:cNvPr id="4" name="object 4"/>
          <p:cNvSpPr/>
          <p:nvPr/>
        </p:nvSpPr>
        <p:spPr>
          <a:xfrm>
            <a:off x="4731639" y="3341928"/>
            <a:ext cx="3193161" cy="2394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28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255" y="476233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3255" y="1000537"/>
            <a:ext cx="7258684" cy="3931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211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Pro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ram 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velopment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3495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 program 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 facu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ty 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students 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Sch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ol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nstruction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 Mich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State 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niv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rsity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 conjunction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</a:p>
          <a:p>
            <a:pPr marL="2349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American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Institute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Steel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nstruction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fety</a:t>
            </a:r>
          </a:p>
          <a:p>
            <a:pPr marL="2349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mmit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ee</a:t>
            </a:r>
            <a:r>
              <a:rPr sz="2400" spc="-5" dirty="0">
                <a:latin typeface="Arial"/>
                <a:cs typeface="Arial"/>
              </a:rPr>
              <a:t> a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rsity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erto Ri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</a:t>
            </a: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</a:pPr>
            <a:r>
              <a:rPr lang="en-US" sz="2000" dirty="0" smtClean="0">
                <a:latin typeface="Arial"/>
                <a:cs typeface="Arial"/>
              </a:rPr>
              <a:t>March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201</a:t>
            </a:r>
            <a:r>
              <a:rPr lang="en-US" sz="2000" dirty="0" smtClean="0">
                <a:latin typeface="Arial"/>
                <a:cs typeface="Arial"/>
              </a:rPr>
              <a:t>5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" y="5454256"/>
            <a:ext cx="2237486" cy="743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46221" y="5327827"/>
            <a:ext cx="1450975" cy="896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42632" y="5112854"/>
            <a:ext cx="1554606" cy="14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2</a:t>
            </a:r>
          </a:p>
        </p:txBody>
      </p:sp>
      <p:pic>
        <p:nvPicPr>
          <p:cNvPr id="1026" name="Picture 2" descr="C:\Users\mrozowsk\Desktop\Nashville\portico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72" y="5249054"/>
            <a:ext cx="1212000" cy="12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148" y="1011205"/>
            <a:ext cx="7964170" cy="383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Injuries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from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removing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metal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ing</a:t>
            </a:r>
            <a:endParaRPr sz="2400">
              <a:latin typeface="Arial"/>
              <a:cs typeface="Arial"/>
            </a:endParaRPr>
          </a:p>
          <a:p>
            <a:pPr marL="12700" marR="382714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eye injuri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oidan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e-removing metal m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ter</a:t>
            </a:r>
            <a:r>
              <a:rPr sz="2400" b="1" spc="5" dirty="0">
                <a:solidFill>
                  <a:srgbClr val="00AF5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al ba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ding</a:t>
            </a:r>
            <a:endParaRPr sz="2400">
              <a:latin typeface="Arial"/>
              <a:cs typeface="Arial"/>
            </a:endParaRPr>
          </a:p>
          <a:p>
            <a:pPr marL="361315" marR="3408679" indent="-34861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69570" algn="l"/>
              </a:tabLst>
            </a:pPr>
            <a:r>
              <a:rPr sz="2000" dirty="0">
                <a:latin typeface="Arial"/>
                <a:cs typeface="Arial"/>
              </a:rPr>
              <a:t>We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op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iate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protecti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 clothing: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right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too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long</a:t>
            </a:r>
            <a:endParaRPr sz="20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han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led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361315" marR="4209415" indent="-34861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Do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tools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like crowbars or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claw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hamme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1718" y="6461204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3711" y="6169605"/>
            <a:ext cx="6514465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Ad</a:t>
            </a:r>
            <a:r>
              <a:rPr sz="1400" spc="-1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pted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wy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ing</a:t>
            </a:r>
            <a:r>
              <a:rPr sz="1400" spc="-25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ork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orce.or</a:t>
            </a:r>
            <a:r>
              <a:rPr sz="1400" spc="-5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/D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/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spc="1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/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10" dirty="0">
                <a:latin typeface="Arial"/>
                <a:cs typeface="Arial"/>
              </a:rPr>
              <a:t>..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lSt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pin</a:t>
            </a:r>
            <a:r>
              <a:rPr sz="1400" spc="-2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.</a:t>
            </a:r>
            <a:r>
              <a:rPr sz="1400" dirty="0">
                <a:latin typeface="Arial"/>
                <a:cs typeface="Arial"/>
              </a:rPr>
              <a:t>pdf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date</a:t>
            </a:r>
            <a:endParaRPr sz="14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</a:pP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isited</a:t>
            </a:r>
            <a:r>
              <a:rPr sz="1400" spc="-10" dirty="0">
                <a:latin typeface="Arial"/>
                <a:cs typeface="Arial"/>
              </a:rPr>
              <a:t> D</a:t>
            </a:r>
            <a:r>
              <a:rPr sz="1400" dirty="0">
                <a:latin typeface="Arial"/>
                <a:cs typeface="Arial"/>
              </a:rPr>
              <a:t>ece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ber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8,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39639" y="2143632"/>
            <a:ext cx="3512439" cy="2976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922260" cy="356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2400" b="1" spc="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-</a:t>
            </a:r>
            <a:r>
              <a:rPr sz="24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remo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ing metal m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terial b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ing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27660" indent="-28638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Plan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job.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ut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farthest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away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first.</a:t>
            </a:r>
          </a:p>
          <a:p>
            <a:pPr marL="327660" indent="-28638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28295" algn="l"/>
              </a:tabLst>
            </a:pPr>
            <a:r>
              <a:rPr sz="2400" dirty="0">
                <a:latin typeface="Arial"/>
                <a:cs typeface="Arial"/>
              </a:rPr>
              <a:t>Other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nnel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ould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clear</a:t>
            </a:r>
          </a:p>
          <a:p>
            <a:pPr marL="327660" indent="-28638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28295" algn="l"/>
              </a:tabLst>
            </a:pPr>
            <a:r>
              <a:rPr sz="2400" dirty="0">
                <a:latin typeface="Arial"/>
                <a:cs typeface="Arial"/>
              </a:rPr>
              <a:t>Make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cuts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squarely</a:t>
            </a:r>
          </a:p>
          <a:p>
            <a:pPr marL="327660" indent="-28638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28295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away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str</a:t>
            </a:r>
            <a:r>
              <a:rPr sz="2400" spc="5" dirty="0" smtClean="0">
                <a:latin typeface="Arial"/>
                <a:cs typeface="Arial"/>
              </a:rPr>
              <a:t>a</a:t>
            </a:r>
            <a:r>
              <a:rPr sz="2400" dirty="0" smtClean="0">
                <a:latin typeface="Arial"/>
                <a:cs typeface="Arial"/>
              </a:rPr>
              <a:t>p</a:t>
            </a:r>
            <a:r>
              <a:rPr lang="en-US" sz="2400" dirty="0" smtClean="0">
                <a:latin typeface="Arial"/>
                <a:cs typeface="Arial"/>
              </a:rPr>
              <a:t>s</a:t>
            </a:r>
            <a:r>
              <a:rPr sz="2400" spc="-3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rin</a:t>
            </a:r>
            <a:r>
              <a:rPr sz="2400" spc="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when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</a:t>
            </a:r>
          </a:p>
          <a:p>
            <a:pPr marL="327660" marR="164465" indent="-286385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28295" algn="l"/>
              </a:tabLst>
            </a:pPr>
            <a:r>
              <a:rPr sz="2400" dirty="0">
                <a:latin typeface="Arial"/>
                <a:cs typeface="Arial"/>
              </a:rPr>
              <a:t>Cle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 stra</a:t>
            </a:r>
            <a:r>
              <a:rPr sz="2400" spc="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af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ing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leave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laying around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4257" y="6047018"/>
            <a:ext cx="612330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Adapted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wy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ing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orkforce.org</a:t>
            </a:r>
            <a:r>
              <a:rPr sz="1400" spc="-10" dirty="0">
                <a:latin typeface="Arial"/>
                <a:cs typeface="Arial"/>
              </a:rPr>
              <a:t>/D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/</a:t>
            </a:r>
            <a:r>
              <a:rPr sz="1400" dirty="0">
                <a:latin typeface="Arial"/>
                <a:cs typeface="Arial"/>
              </a:rPr>
              <a:t>OS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spc="1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/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10" dirty="0">
                <a:latin typeface="Arial"/>
                <a:cs typeface="Arial"/>
              </a:rPr>
              <a:t>..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lSt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pin</a:t>
            </a:r>
            <a:r>
              <a:rPr sz="1400" spc="-15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.</a:t>
            </a:r>
            <a:r>
              <a:rPr sz="1400" dirty="0">
                <a:latin typeface="Arial"/>
                <a:cs typeface="Arial"/>
              </a:rPr>
              <a:t>pdf date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isited</a:t>
            </a:r>
            <a:r>
              <a:rPr sz="1400" spc="-10" dirty="0">
                <a:latin typeface="Arial"/>
                <a:cs typeface="Arial"/>
              </a:rPr>
              <a:t> D</a:t>
            </a:r>
            <a:r>
              <a:rPr sz="1400" dirty="0">
                <a:latin typeface="Arial"/>
                <a:cs typeface="Arial"/>
              </a:rPr>
              <a:t>ece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ber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8,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2014,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5005705" cy="489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tential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-L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ing do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ks</a:t>
            </a:r>
            <a:endParaRPr sz="2400">
              <a:latin typeface="Arial"/>
              <a:cs typeface="Arial"/>
            </a:endParaRPr>
          </a:p>
          <a:p>
            <a:pPr marL="384175" marR="11557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000" dirty="0">
                <a:latin typeface="Arial"/>
                <a:cs typeface="Arial"/>
              </a:rPr>
              <a:t>Injuries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hap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do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produ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fall 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employees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 equipment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stri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per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Ha</a:t>
            </a:r>
            <a:r>
              <a:rPr sz="2000" b="1" spc="5" dirty="0">
                <a:solidFill>
                  <a:srgbClr val="00AF50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ard</a:t>
            </a:r>
            <a:r>
              <a:rPr sz="2000" b="1" spc="-3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00AF5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dance:</a:t>
            </a:r>
            <a:endParaRPr sz="2000">
              <a:latin typeface="Arial"/>
              <a:cs typeface="Arial"/>
            </a:endParaRPr>
          </a:p>
          <a:p>
            <a:pPr marL="384175" marR="508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000" dirty="0">
                <a:latin typeface="Arial"/>
                <a:cs typeface="Arial"/>
              </a:rPr>
              <a:t>Do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betwe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tru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ed 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rfa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000" dirty="0">
                <a:latin typeface="Arial"/>
                <a:cs typeface="Arial"/>
              </a:rPr>
              <a:t>Bloc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/cho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wheels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tru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ks</a:t>
            </a:r>
            <a:endParaRPr sz="20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000" dirty="0">
                <a:latin typeface="Arial"/>
                <a:cs typeface="Arial"/>
              </a:rPr>
              <a:t>Guide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truc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signals</a:t>
            </a:r>
            <a:endParaRPr sz="20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000" dirty="0">
                <a:latin typeface="Arial"/>
                <a:cs typeface="Arial"/>
              </a:rPr>
              <a:t>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slowly around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ks</a:t>
            </a:r>
            <a:endParaRPr sz="2000">
              <a:latin typeface="Arial"/>
              <a:cs typeface="Arial"/>
            </a:endParaRPr>
          </a:p>
          <a:p>
            <a:pPr marL="384175" marR="208279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plates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fely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ppo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t loads</a:t>
            </a:r>
            <a:endParaRPr sz="20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000" dirty="0">
                <a:latin typeface="Arial"/>
                <a:cs typeface="Arial"/>
              </a:rPr>
              <a:t>Do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back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dock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edge</a:t>
            </a:r>
            <a:endParaRPr sz="20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oid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edg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7615" y="6222887"/>
            <a:ext cx="24142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Source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OS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3220-10N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8688" y="1979104"/>
            <a:ext cx="3214623" cy="3639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77483" y="5851946"/>
            <a:ext cx="2077720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areful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forklifts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reas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loading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docks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eeded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ent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fall-of</a:t>
            </a:r>
            <a:r>
              <a:rPr sz="1400" spc="-1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4"/>
            <a:ext cx="7769860" cy="4675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tential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-L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ing do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ks</a:t>
            </a:r>
            <a:endParaRPr sz="2400" dirty="0">
              <a:latin typeface="Arial"/>
              <a:cs typeface="Arial"/>
            </a:endParaRPr>
          </a:p>
          <a:p>
            <a:pPr marL="384175" marR="20447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uries hap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forklifts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run off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dock, products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employ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equi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 a perso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.</a:t>
            </a:r>
          </a:p>
          <a:p>
            <a:pPr marL="4127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Haz</a:t>
            </a:r>
            <a:r>
              <a:rPr sz="2400" b="1" spc="5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rd</a:t>
            </a:r>
            <a:r>
              <a:rPr sz="2400" b="1" spc="-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oidance:</a:t>
            </a:r>
            <a:endParaRPr sz="2400" dirty="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“Prov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al wa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nings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near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edg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s”</a:t>
            </a: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“Prohibit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jumping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”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employees”</a:t>
            </a: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U</a:t>
            </a:r>
            <a:r>
              <a:rPr sz="2400" spc="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-slip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rfa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ep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rfa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clean</a:t>
            </a: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aint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edges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loading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impro</a:t>
            </a:r>
            <a:r>
              <a:rPr sz="2400" spc="-1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isibili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</a:t>
            </a:r>
          </a:p>
          <a:p>
            <a:pPr marL="38417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84810" algn="l"/>
              </a:tabLst>
            </a:pPr>
            <a:r>
              <a:rPr sz="2400" spc="-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eet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OSHA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standards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ladder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stairs,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gua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drails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2907" y="6240566"/>
            <a:ext cx="24142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Source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OS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3220-10N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6966" y="1636821"/>
            <a:ext cx="35236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Movem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ent</a:t>
            </a:r>
            <a:r>
              <a:rPr sz="2800" b="1" spc="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Ove</a:t>
            </a:r>
            <a:r>
              <a:rPr sz="2800" b="1" spc="-10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head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648" y="2115235"/>
            <a:ext cx="7562850" cy="446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82064" y="3385041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1241" y="4909422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1241" y="1900030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8539" y="4909422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8539" y="3385041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91580" y="2546587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9409" y="3385041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9409" y="4888975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6875" y="5570787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09650" y="181749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08" y="312700"/>
                </a:lnTo>
                <a:lnTo>
                  <a:pt x="51032" y="247102"/>
                </a:lnTo>
                <a:lnTo>
                  <a:pt x="88213" y="187195"/>
                </a:lnTo>
                <a:lnTo>
                  <a:pt x="133911" y="133921"/>
                </a:lnTo>
                <a:lnTo>
                  <a:pt x="187184" y="88221"/>
                </a:lnTo>
                <a:lnTo>
                  <a:pt x="247091" y="51037"/>
                </a:lnTo>
                <a:lnTo>
                  <a:pt x="312690" y="23311"/>
                </a:lnTo>
                <a:lnTo>
                  <a:pt x="383040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2" y="912884"/>
                </a:lnTo>
                <a:lnTo>
                  <a:pt x="347330" y="901110"/>
                </a:lnTo>
                <a:lnTo>
                  <a:pt x="279238" y="878466"/>
                </a:lnTo>
                <a:lnTo>
                  <a:pt x="216367" y="845894"/>
                </a:lnTo>
                <a:lnTo>
                  <a:pt x="159660" y="804334"/>
                </a:lnTo>
                <a:lnTo>
                  <a:pt x="110057" y="754729"/>
                </a:lnTo>
                <a:lnTo>
                  <a:pt x="68499" y="698020"/>
                </a:lnTo>
                <a:lnTo>
                  <a:pt x="35929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3282" y="3142614"/>
            <a:ext cx="915035" cy="914400"/>
          </a:xfrm>
          <a:custGeom>
            <a:avLst/>
            <a:gdLst/>
            <a:ahLst/>
            <a:cxnLst/>
            <a:rect l="l" t="t" r="r" b="b"/>
            <a:pathLst>
              <a:path w="915035" h="914400">
                <a:moveTo>
                  <a:pt x="0" y="457200"/>
                </a:moveTo>
                <a:lnTo>
                  <a:pt x="5983" y="383015"/>
                </a:lnTo>
                <a:lnTo>
                  <a:pt x="23307" y="312651"/>
                </a:lnTo>
                <a:lnTo>
                  <a:pt x="51031" y="247046"/>
                </a:lnTo>
                <a:lnTo>
                  <a:pt x="88213" y="187141"/>
                </a:lnTo>
                <a:lnTo>
                  <a:pt x="133913" y="133873"/>
                </a:lnTo>
                <a:lnTo>
                  <a:pt x="187190" y="88184"/>
                </a:lnTo>
                <a:lnTo>
                  <a:pt x="247103" y="51013"/>
                </a:lnTo>
                <a:lnTo>
                  <a:pt x="312711" y="23298"/>
                </a:lnTo>
                <a:lnTo>
                  <a:pt x="383074" y="5981"/>
                </a:lnTo>
                <a:lnTo>
                  <a:pt x="457250" y="0"/>
                </a:lnTo>
                <a:lnTo>
                  <a:pt x="494744" y="1514"/>
                </a:lnTo>
                <a:lnTo>
                  <a:pt x="567111" y="13281"/>
                </a:lnTo>
                <a:lnTo>
                  <a:pt x="635201" y="35915"/>
                </a:lnTo>
                <a:lnTo>
                  <a:pt x="698071" y="68475"/>
                </a:lnTo>
                <a:lnTo>
                  <a:pt x="754779" y="110023"/>
                </a:lnTo>
                <a:lnTo>
                  <a:pt x="804385" y="159618"/>
                </a:lnTo>
                <a:lnTo>
                  <a:pt x="845944" y="216322"/>
                </a:lnTo>
                <a:lnTo>
                  <a:pt x="878517" y="279195"/>
                </a:lnTo>
                <a:lnTo>
                  <a:pt x="901161" y="347297"/>
                </a:lnTo>
                <a:lnTo>
                  <a:pt x="912934" y="419689"/>
                </a:lnTo>
                <a:lnTo>
                  <a:pt x="914450" y="457200"/>
                </a:lnTo>
                <a:lnTo>
                  <a:pt x="912934" y="494693"/>
                </a:lnTo>
                <a:lnTo>
                  <a:pt x="901161" y="567061"/>
                </a:lnTo>
                <a:lnTo>
                  <a:pt x="878517" y="635150"/>
                </a:lnTo>
                <a:lnTo>
                  <a:pt x="845944" y="698020"/>
                </a:lnTo>
                <a:lnTo>
                  <a:pt x="804385" y="754729"/>
                </a:lnTo>
                <a:lnTo>
                  <a:pt x="754779" y="804334"/>
                </a:lnTo>
                <a:lnTo>
                  <a:pt x="698071" y="845894"/>
                </a:lnTo>
                <a:lnTo>
                  <a:pt x="635201" y="878466"/>
                </a:lnTo>
                <a:lnTo>
                  <a:pt x="567111" y="901110"/>
                </a:lnTo>
                <a:lnTo>
                  <a:pt x="494744" y="912884"/>
                </a:lnTo>
                <a:lnTo>
                  <a:pt x="457250" y="914400"/>
                </a:lnTo>
                <a:lnTo>
                  <a:pt x="419744" y="912884"/>
                </a:lnTo>
                <a:lnTo>
                  <a:pt x="347357" y="901110"/>
                </a:lnTo>
                <a:lnTo>
                  <a:pt x="279254" y="878466"/>
                </a:lnTo>
                <a:lnTo>
                  <a:pt x="216376" y="845894"/>
                </a:lnTo>
                <a:lnTo>
                  <a:pt x="159663" y="804334"/>
                </a:lnTo>
                <a:lnTo>
                  <a:pt x="110057" y="754729"/>
                </a:lnTo>
                <a:lnTo>
                  <a:pt x="68498" y="698020"/>
                </a:lnTo>
                <a:lnTo>
                  <a:pt x="35928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0600" y="466661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15"/>
                </a:lnTo>
                <a:lnTo>
                  <a:pt x="23308" y="312651"/>
                </a:lnTo>
                <a:lnTo>
                  <a:pt x="51032" y="247046"/>
                </a:lnTo>
                <a:lnTo>
                  <a:pt x="88213" y="187141"/>
                </a:lnTo>
                <a:lnTo>
                  <a:pt x="133911" y="133873"/>
                </a:lnTo>
                <a:lnTo>
                  <a:pt x="187184" y="88184"/>
                </a:lnTo>
                <a:lnTo>
                  <a:pt x="247091" y="51013"/>
                </a:lnTo>
                <a:lnTo>
                  <a:pt x="312690" y="23298"/>
                </a:lnTo>
                <a:lnTo>
                  <a:pt x="383040" y="5981"/>
                </a:lnTo>
                <a:lnTo>
                  <a:pt x="457200" y="0"/>
                </a:lnTo>
                <a:lnTo>
                  <a:pt x="494693" y="1514"/>
                </a:lnTo>
                <a:lnTo>
                  <a:pt x="567061" y="13281"/>
                </a:lnTo>
                <a:lnTo>
                  <a:pt x="635150" y="35915"/>
                </a:lnTo>
                <a:lnTo>
                  <a:pt x="698020" y="68475"/>
                </a:lnTo>
                <a:lnTo>
                  <a:pt x="754729" y="110023"/>
                </a:lnTo>
                <a:lnTo>
                  <a:pt x="804334" y="159618"/>
                </a:lnTo>
                <a:lnTo>
                  <a:pt x="845894" y="216322"/>
                </a:lnTo>
                <a:lnTo>
                  <a:pt x="878466" y="279195"/>
                </a:lnTo>
                <a:lnTo>
                  <a:pt x="901110" y="347297"/>
                </a:lnTo>
                <a:lnTo>
                  <a:pt x="912884" y="419689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2" y="912884"/>
                </a:lnTo>
                <a:lnTo>
                  <a:pt x="347330" y="901110"/>
                </a:lnTo>
                <a:lnTo>
                  <a:pt x="279238" y="878466"/>
                </a:lnTo>
                <a:lnTo>
                  <a:pt x="216367" y="845894"/>
                </a:lnTo>
                <a:lnTo>
                  <a:pt x="159660" y="804334"/>
                </a:lnTo>
                <a:lnTo>
                  <a:pt x="110057" y="754729"/>
                </a:lnTo>
                <a:lnTo>
                  <a:pt x="68499" y="698020"/>
                </a:lnTo>
                <a:lnTo>
                  <a:pt x="35929" y="635150"/>
                </a:lnTo>
                <a:lnTo>
                  <a:pt x="13287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02229" y="528408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87"/>
                </a:moveTo>
                <a:lnTo>
                  <a:pt x="5984" y="383037"/>
                </a:lnTo>
                <a:lnTo>
                  <a:pt x="23311" y="312693"/>
                </a:lnTo>
                <a:lnTo>
                  <a:pt x="51037" y="247098"/>
                </a:lnTo>
                <a:lnTo>
                  <a:pt x="88221" y="187193"/>
                </a:lnTo>
                <a:lnTo>
                  <a:pt x="133921" y="133919"/>
                </a:lnTo>
                <a:lnTo>
                  <a:pt x="187195" y="88220"/>
                </a:lnTo>
                <a:lnTo>
                  <a:pt x="247102" y="51036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710" y="1515"/>
                </a:lnTo>
                <a:lnTo>
                  <a:pt x="567102" y="13289"/>
                </a:lnTo>
                <a:lnTo>
                  <a:pt x="635204" y="35932"/>
                </a:lnTo>
                <a:lnTo>
                  <a:pt x="698077" y="68505"/>
                </a:lnTo>
                <a:lnTo>
                  <a:pt x="754781" y="110064"/>
                </a:lnTo>
                <a:lnTo>
                  <a:pt x="804376" y="159668"/>
                </a:lnTo>
                <a:lnTo>
                  <a:pt x="845924" y="216375"/>
                </a:lnTo>
                <a:lnTo>
                  <a:pt x="878484" y="279243"/>
                </a:lnTo>
                <a:lnTo>
                  <a:pt x="901118" y="347331"/>
                </a:lnTo>
                <a:lnTo>
                  <a:pt x="912885" y="419695"/>
                </a:lnTo>
                <a:lnTo>
                  <a:pt x="914399" y="457187"/>
                </a:lnTo>
                <a:lnTo>
                  <a:pt x="912885" y="494684"/>
                </a:lnTo>
                <a:lnTo>
                  <a:pt x="901118" y="567056"/>
                </a:lnTo>
                <a:lnTo>
                  <a:pt x="878484" y="635148"/>
                </a:lnTo>
                <a:lnTo>
                  <a:pt x="845924" y="698019"/>
                </a:lnTo>
                <a:lnTo>
                  <a:pt x="804376" y="754726"/>
                </a:lnTo>
                <a:lnTo>
                  <a:pt x="754781" y="804330"/>
                </a:lnTo>
                <a:lnTo>
                  <a:pt x="698077" y="845887"/>
                </a:lnTo>
                <a:lnTo>
                  <a:pt x="635204" y="878457"/>
                </a:lnTo>
                <a:lnTo>
                  <a:pt x="567102" y="901099"/>
                </a:lnTo>
                <a:lnTo>
                  <a:pt x="494710" y="912871"/>
                </a:lnTo>
                <a:lnTo>
                  <a:pt x="457200" y="914387"/>
                </a:lnTo>
                <a:lnTo>
                  <a:pt x="419706" y="912871"/>
                </a:lnTo>
                <a:lnTo>
                  <a:pt x="347338" y="901099"/>
                </a:lnTo>
                <a:lnTo>
                  <a:pt x="279249" y="878457"/>
                </a:lnTo>
                <a:lnTo>
                  <a:pt x="216379" y="845887"/>
                </a:lnTo>
                <a:lnTo>
                  <a:pt x="159670" y="804330"/>
                </a:lnTo>
                <a:lnTo>
                  <a:pt x="110065" y="754726"/>
                </a:lnTo>
                <a:lnTo>
                  <a:pt x="68505" y="698019"/>
                </a:lnTo>
                <a:lnTo>
                  <a:pt x="35933" y="635148"/>
                </a:lnTo>
                <a:lnTo>
                  <a:pt x="13289" y="567056"/>
                </a:lnTo>
                <a:lnTo>
                  <a:pt x="1515" y="494684"/>
                </a:lnTo>
                <a:lnTo>
                  <a:pt x="0" y="457187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78046" y="464616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5981" y="383046"/>
                </a:lnTo>
                <a:lnTo>
                  <a:pt x="23298" y="312700"/>
                </a:lnTo>
                <a:lnTo>
                  <a:pt x="51013" y="247102"/>
                </a:lnTo>
                <a:lnTo>
                  <a:pt x="88184" y="187195"/>
                </a:lnTo>
                <a:lnTo>
                  <a:pt x="133873" y="133921"/>
                </a:lnTo>
                <a:lnTo>
                  <a:pt x="187141" y="88221"/>
                </a:lnTo>
                <a:lnTo>
                  <a:pt x="247046" y="51037"/>
                </a:lnTo>
                <a:lnTo>
                  <a:pt x="312651" y="23311"/>
                </a:lnTo>
                <a:lnTo>
                  <a:pt x="383015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199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399"/>
                </a:lnTo>
                <a:lnTo>
                  <a:pt x="419689" y="912884"/>
                </a:lnTo>
                <a:lnTo>
                  <a:pt x="347297" y="901110"/>
                </a:lnTo>
                <a:lnTo>
                  <a:pt x="279195" y="878466"/>
                </a:lnTo>
                <a:lnTo>
                  <a:pt x="216322" y="845894"/>
                </a:lnTo>
                <a:lnTo>
                  <a:pt x="159618" y="804334"/>
                </a:lnTo>
                <a:lnTo>
                  <a:pt x="110023" y="754729"/>
                </a:lnTo>
                <a:lnTo>
                  <a:pt x="68475" y="698020"/>
                </a:lnTo>
                <a:lnTo>
                  <a:pt x="35915" y="635150"/>
                </a:lnTo>
                <a:lnTo>
                  <a:pt x="13281" y="567061"/>
                </a:lnTo>
                <a:lnTo>
                  <a:pt x="1514" y="494693"/>
                </a:lnTo>
                <a:lnTo>
                  <a:pt x="0" y="457199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38498" y="308470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99353" y="211518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710"/>
                </a:lnTo>
                <a:lnTo>
                  <a:pt x="901110" y="567102"/>
                </a:lnTo>
                <a:lnTo>
                  <a:pt x="878466" y="635204"/>
                </a:lnTo>
                <a:lnTo>
                  <a:pt x="845894" y="698077"/>
                </a:lnTo>
                <a:lnTo>
                  <a:pt x="804334" y="754781"/>
                </a:lnTo>
                <a:lnTo>
                  <a:pt x="754729" y="804376"/>
                </a:lnTo>
                <a:lnTo>
                  <a:pt x="698020" y="845924"/>
                </a:lnTo>
                <a:lnTo>
                  <a:pt x="635150" y="878484"/>
                </a:lnTo>
                <a:lnTo>
                  <a:pt x="567061" y="901118"/>
                </a:lnTo>
                <a:lnTo>
                  <a:pt x="494693" y="912885"/>
                </a:lnTo>
                <a:lnTo>
                  <a:pt x="457200" y="914400"/>
                </a:lnTo>
                <a:lnTo>
                  <a:pt x="419706" y="912885"/>
                </a:lnTo>
                <a:lnTo>
                  <a:pt x="347338" y="901118"/>
                </a:lnTo>
                <a:lnTo>
                  <a:pt x="279249" y="878484"/>
                </a:lnTo>
                <a:lnTo>
                  <a:pt x="216379" y="845924"/>
                </a:lnTo>
                <a:lnTo>
                  <a:pt x="159670" y="804376"/>
                </a:lnTo>
                <a:lnTo>
                  <a:pt x="110065" y="754781"/>
                </a:lnTo>
                <a:lnTo>
                  <a:pt x="68505" y="698077"/>
                </a:lnTo>
                <a:lnTo>
                  <a:pt x="35933" y="635204"/>
                </a:lnTo>
                <a:lnTo>
                  <a:pt x="13289" y="567102"/>
                </a:lnTo>
                <a:lnTo>
                  <a:pt x="1515" y="494710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7690" y="308470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23101" y="4576953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67061" y="13289"/>
                </a:lnTo>
                <a:lnTo>
                  <a:pt x="635150" y="35933"/>
                </a:lnTo>
                <a:lnTo>
                  <a:pt x="698020" y="68505"/>
                </a:lnTo>
                <a:lnTo>
                  <a:pt x="754729" y="110065"/>
                </a:lnTo>
                <a:lnTo>
                  <a:pt x="804334" y="159670"/>
                </a:lnTo>
                <a:lnTo>
                  <a:pt x="845894" y="216379"/>
                </a:lnTo>
                <a:lnTo>
                  <a:pt x="878466" y="279249"/>
                </a:lnTo>
                <a:lnTo>
                  <a:pt x="901110" y="347338"/>
                </a:lnTo>
                <a:lnTo>
                  <a:pt x="912884" y="41970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1110" y="567061"/>
                </a:lnTo>
                <a:lnTo>
                  <a:pt x="878466" y="635150"/>
                </a:lnTo>
                <a:lnTo>
                  <a:pt x="845894" y="698020"/>
                </a:lnTo>
                <a:lnTo>
                  <a:pt x="804334" y="754729"/>
                </a:lnTo>
                <a:lnTo>
                  <a:pt x="754729" y="804334"/>
                </a:lnTo>
                <a:lnTo>
                  <a:pt x="698020" y="845894"/>
                </a:lnTo>
                <a:lnTo>
                  <a:pt x="635150" y="878466"/>
                </a:lnTo>
                <a:lnTo>
                  <a:pt x="567061" y="901110"/>
                </a:lnTo>
                <a:lnTo>
                  <a:pt x="494693" y="912884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47338" y="901110"/>
                </a:lnTo>
                <a:lnTo>
                  <a:pt x="279249" y="878466"/>
                </a:lnTo>
                <a:lnTo>
                  <a:pt x="216379" y="845894"/>
                </a:lnTo>
                <a:lnTo>
                  <a:pt x="159670" y="804334"/>
                </a:lnTo>
                <a:lnTo>
                  <a:pt x="110065" y="754729"/>
                </a:lnTo>
                <a:lnTo>
                  <a:pt x="68505" y="698020"/>
                </a:lnTo>
                <a:lnTo>
                  <a:pt x="35933" y="635150"/>
                </a:lnTo>
                <a:lnTo>
                  <a:pt x="13289" y="567061"/>
                </a:lnTo>
                <a:lnTo>
                  <a:pt x="1515" y="494693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94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808" y="1661339"/>
            <a:ext cx="5741670" cy="190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0C2FB8"/>
                </a:solidFill>
                <a:latin typeface="Arial"/>
                <a:cs typeface="Arial"/>
              </a:rPr>
              <a:t>M</a:t>
            </a:r>
            <a:r>
              <a:rPr sz="2800" b="1" spc="-3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vem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ent</a:t>
            </a:r>
            <a:r>
              <a:rPr sz="2800" b="1" spc="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Overhe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800" b="1" spc="3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C2FB8"/>
                </a:solidFill>
                <a:latin typeface="Arial"/>
                <a:cs typeface="Arial"/>
              </a:rPr>
              <a:t>-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Key</a:t>
            </a:r>
            <a:r>
              <a:rPr sz="28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800" b="1" spc="-35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0C2FB8"/>
                </a:solidFill>
                <a:latin typeface="Arial"/>
                <a:cs typeface="Arial"/>
              </a:rPr>
              <a:t>pics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Overhead Cranes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Mobi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4004945" cy="179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es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Moving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mater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al in the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ard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439420" indent="-42672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39420" algn="l"/>
              </a:tabLst>
            </a:pP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ly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rhead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crane 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mobi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5695" y="1638426"/>
            <a:ext cx="3784980" cy="3784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96610" y="5630356"/>
            <a:ext cx="25552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erhead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crane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m</a:t>
            </a:r>
            <a:r>
              <a:rPr sz="1400" dirty="0">
                <a:latin typeface="Arial"/>
                <a:cs typeface="Arial"/>
              </a:rPr>
              <a:t>aterial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ard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4029075" cy="252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85445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es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Moving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mater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al </a:t>
            </a:r>
            <a:r>
              <a:rPr sz="2400" b="1" spc="25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ith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4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3333CC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Ty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material is mov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 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thin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shop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overhea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10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ib cran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2025" y="5958016"/>
            <a:ext cx="352361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erhead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crane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ing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aterial 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shop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67326" y="2006587"/>
            <a:ext cx="3605149" cy="3715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3858895" cy="2023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Overh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556260" marR="5080" indent="-514984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556895" algn="l"/>
              </a:tabLst>
            </a:pPr>
            <a:r>
              <a:rPr sz="2400" dirty="0">
                <a:latin typeface="Arial"/>
                <a:cs typeface="Arial"/>
              </a:rPr>
              <a:t>19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0.179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Overhead and ga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66919" y="1676387"/>
            <a:ext cx="3428238" cy="4469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09691" y="6208257"/>
            <a:ext cx="27190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Photo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OS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3341-03N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2008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7705725" cy="435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zard: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Dro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ped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loads</a:t>
            </a:r>
            <a:endParaRPr sz="2400">
              <a:latin typeface="Arial"/>
              <a:cs typeface="Arial"/>
            </a:endParaRPr>
          </a:p>
          <a:p>
            <a:pPr marL="355600" marR="16764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Lo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carri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overhead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cranes can be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dropp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rkers can be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uck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ug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betwe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objects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e:</a:t>
            </a:r>
            <a:endParaRPr sz="2400">
              <a:latin typeface="Arial"/>
              <a:cs typeface="Arial"/>
            </a:endParaRPr>
          </a:p>
          <a:p>
            <a:pPr marL="355600" marR="27559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Do not work 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moved or susp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 overhead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tain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stanc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moved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overhead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only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“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otters” </a:t>
            </a:r>
            <a:r>
              <a:rPr sz="2400" spc="-1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hen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cannot see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 a clear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path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Operate cranes 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thin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mits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7553959" cy="252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rning Outcomes: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rt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cipants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ll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be able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400" b="1" spc="15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Identify key materi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 ha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rds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zards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Identify methods to 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ate, avo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prevent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acc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478" y="1684305"/>
            <a:ext cx="8184515" cy="3256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Pote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zard: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Dro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ped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loads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Lo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carri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overhead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cranes can be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dropp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zard</a:t>
            </a:r>
            <a:r>
              <a:rPr sz="24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oidan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e: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tain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pme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safety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specti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Use proper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rigg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hard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are,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ropes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free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fects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rly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  <a:p>
            <a:pPr marL="355600" marR="245745" indent="-342900">
              <a:lnSpc>
                <a:spcPct val="100000"/>
              </a:lnSpc>
              <a:buClr>
                <a:srgbClr val="00AF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Inspect s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gs,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ns,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ropes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hardware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defects,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corrosi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radation.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scard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damage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3208" y="6397233"/>
            <a:ext cx="48799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: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.osha.go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/Publi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io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A2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36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a2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3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6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tm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4156" y="1685829"/>
            <a:ext cx="7835900" cy="3708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afety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meas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res</a:t>
            </a:r>
            <a:r>
              <a:rPr sz="2400" b="1" spc="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for cra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es: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spc="-10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material that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lifted</a:t>
            </a:r>
            <a:endParaRPr sz="2400" dirty="0">
              <a:latin typeface="Arial"/>
              <a:cs typeface="Arial"/>
            </a:endParaRPr>
          </a:p>
          <a:p>
            <a:pPr marL="299085" marR="284480" indent="-28702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ays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check the cran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's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rated 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pac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make sure that 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 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overlo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ded</a:t>
            </a:r>
          </a:p>
          <a:p>
            <a:pPr marL="1270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fore starting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 to make sure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 th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y</a:t>
            </a:r>
          </a:p>
          <a:p>
            <a:pPr marL="2990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are safe.</a:t>
            </a:r>
          </a:p>
          <a:p>
            <a:pPr marL="299085" marR="5080" indent="-287020">
              <a:lnSpc>
                <a:spcPct val="100000"/>
              </a:lnSpc>
              <a:tabLst>
                <a:tab pos="6837045" algn="l"/>
              </a:tabLst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“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akest”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 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often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rigg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ng.	Pl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path of trave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, cl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area, 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tify others in the area, etc.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5200" y="1676819"/>
            <a:ext cx="7833995" cy="472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afety mea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ures</a:t>
            </a:r>
            <a:r>
              <a:rPr sz="2400" b="1" spc="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em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lo</a:t>
            </a:r>
            <a:r>
              <a:rPr sz="2400" b="1" spc="-30" dirty="0">
                <a:solidFill>
                  <a:srgbClr val="0C2FB8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ers</a:t>
            </a:r>
            <a:r>
              <a:rPr sz="2400" b="1" spc="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take </a:t>
            </a:r>
            <a:r>
              <a:rPr sz="2400" b="1" spc="20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th</a:t>
            </a:r>
            <a:r>
              <a:rPr sz="2400" b="1" spc="-4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99085" marR="408940" indent="-28702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Insp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cted at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east quarterly “by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persons thorough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 fami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 the metho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 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cting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crane, 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at can make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rviceab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e.</a:t>
            </a:r>
            <a:endParaRPr sz="2400">
              <a:latin typeface="Arial"/>
              <a:cs typeface="Arial"/>
            </a:endParaRPr>
          </a:p>
          <a:p>
            <a:pPr marL="299085" marR="36322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Crane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activity,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severity of 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se,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ronmental con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determi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more freque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specti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sch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.”</a:t>
            </a:r>
            <a:endParaRPr sz="2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“Ensure that 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critical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parts of 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ane—such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 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mechan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sms,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hooks, air,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 hy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raul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 comp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 other 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-carrying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nts</a:t>
            </a:r>
            <a:r>
              <a:rPr sz="2400" spc="-5" dirty="0">
                <a:latin typeface="Arial"/>
                <a:cs typeface="Arial"/>
              </a:rPr>
              <a:t>—</a:t>
            </a:r>
            <a:r>
              <a:rPr sz="2400" dirty="0">
                <a:latin typeface="Arial"/>
                <a:cs typeface="Arial"/>
              </a:rPr>
              <a:t>are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spected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any mala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justment, deteri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ration, 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aka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deformatio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o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her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amag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6855" y="6681927"/>
            <a:ext cx="4855845" cy="0"/>
          </a:xfrm>
          <a:custGeom>
            <a:avLst/>
            <a:gdLst/>
            <a:ahLst/>
            <a:cxnLst/>
            <a:rect l="l" t="t" r="r" b="b"/>
            <a:pathLst>
              <a:path w="4855845">
                <a:moveTo>
                  <a:pt x="0" y="0"/>
                </a:moveTo>
                <a:lnTo>
                  <a:pt x="4855464" y="0"/>
                </a:lnTo>
              </a:path>
            </a:pathLst>
          </a:custGeom>
          <a:ln w="14986">
            <a:solidFill>
              <a:srgbClr val="134B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1718" y="6461204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41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4536" y="6501170"/>
            <a:ext cx="48799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https</a:t>
            </a:r>
            <a:r>
              <a:rPr sz="1400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:</a:t>
            </a:r>
            <a:r>
              <a:rPr sz="140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40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.osha.go</a:t>
            </a:r>
            <a:r>
              <a:rPr sz="1400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40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/Publi</a:t>
            </a:r>
            <a:r>
              <a:rPr sz="1400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</a:t>
            </a:r>
            <a:r>
              <a:rPr sz="140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io</a:t>
            </a:r>
            <a:r>
              <a:rPr sz="1400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40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OS</a:t>
            </a:r>
            <a:r>
              <a:rPr sz="1400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A2</a:t>
            </a:r>
            <a:r>
              <a:rPr sz="1400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</a:t>
            </a:r>
            <a:r>
              <a:rPr sz="140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36</a:t>
            </a:r>
            <a:r>
              <a:rPr sz="1400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40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a2</a:t>
            </a:r>
            <a:r>
              <a:rPr sz="1400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</a:t>
            </a:r>
            <a:r>
              <a:rPr sz="140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3</a:t>
            </a:r>
            <a:r>
              <a:rPr sz="1400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6</a:t>
            </a:r>
            <a:r>
              <a:rPr sz="140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400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tm</a:t>
            </a:r>
            <a:r>
              <a:rPr sz="140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89404" y="2573845"/>
            <a:ext cx="5182362" cy="3563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011205"/>
            <a:ext cx="6563995" cy="139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Mobile</a:t>
            </a:r>
            <a:r>
              <a:rPr sz="2400" b="1" spc="-3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93980">
              <a:lnSpc>
                <a:spcPct val="100000"/>
              </a:lnSpc>
              <a:spcBef>
                <a:spcPts val="815"/>
              </a:spcBef>
            </a:pPr>
            <a:r>
              <a:rPr sz="2400" dirty="0">
                <a:latin typeface="Arial"/>
                <a:cs typeface="Arial"/>
              </a:rPr>
              <a:t>19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0.180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comotive,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uck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53992" y="6413083"/>
            <a:ext cx="1664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ard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load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trucks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53992" y="6199723"/>
            <a:ext cx="19589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obile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crane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being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used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3208" y="6397233"/>
            <a:ext cx="48799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: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.osha.go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/Publi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io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A2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36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a2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3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6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tm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896859" cy="460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2085"/>
              </a:spcBef>
            </a:pP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afety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meas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res</a:t>
            </a:r>
            <a:r>
              <a:rPr sz="2400" b="1" spc="25" dirty="0">
                <a:solidFill>
                  <a:srgbClr val="0C2FB8"/>
                </a:solidFill>
                <a:latin typeface="Arial"/>
                <a:cs typeface="Arial"/>
              </a:rPr>
              <a:t> 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ith</a:t>
            </a:r>
            <a:r>
              <a:rPr sz="2400" b="1" spc="-5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mobile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crane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thorou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tent </a:t>
            </a:r>
            <a:r>
              <a:rPr sz="2400" spc="-1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orkers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cranes</a:t>
            </a:r>
            <a:endParaRPr sz="2400">
              <a:latin typeface="Arial"/>
              <a:cs typeface="Arial"/>
            </a:endParaRPr>
          </a:p>
          <a:p>
            <a:pPr marL="356870" marR="5080" indent="-28702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Cran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ust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 Natio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iss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the 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ific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Operato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(NC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CO)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certifi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 if 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cranes on a const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uction jobsite, alth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ugh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not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mandated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 shop</a:t>
            </a:r>
            <a:endParaRPr sz="2400">
              <a:latin typeface="Arial"/>
              <a:cs typeface="Arial"/>
            </a:endParaRPr>
          </a:p>
          <a:p>
            <a:pPr marL="356870" marR="126364" indent="-28702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Operato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know 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at they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 lifting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what it 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hs.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ated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vary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bo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radi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3208" y="6397233"/>
            <a:ext cx="48799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: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.osha.go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/Publi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io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A2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36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a2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3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6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tm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879080" cy="5001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2000">
              <a:latin typeface="Times New Roman"/>
              <a:cs typeface="Times New Roman"/>
            </a:endParaRPr>
          </a:p>
          <a:p>
            <a:pPr marL="55880">
              <a:lnSpc>
                <a:spcPct val="100000"/>
              </a:lnSpc>
            </a:pP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afety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measures</a:t>
            </a:r>
            <a:r>
              <a:rPr sz="2400" b="1" spc="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0C2FB8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ith</a:t>
            </a:r>
            <a:r>
              <a:rPr sz="2400" b="1" spc="-5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mobi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crane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55880">
              <a:lnSpc>
                <a:spcPct val="100000"/>
              </a:lnSpc>
            </a:pPr>
            <a:r>
              <a:rPr sz="2400" spc="120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To minimize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isks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crane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employers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take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fol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uti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ns:</a:t>
            </a:r>
            <a:endParaRPr sz="2400">
              <a:latin typeface="Arial"/>
              <a:cs typeface="Arial"/>
            </a:endParaRPr>
          </a:p>
          <a:p>
            <a:pPr marL="513715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dirty="0">
                <a:latin typeface="Arial"/>
                <a:cs typeface="Arial"/>
              </a:rPr>
              <a:t>uip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 cranes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tors</a:t>
            </a:r>
            <a:endParaRPr sz="2400">
              <a:latin typeface="Arial"/>
              <a:cs typeface="Arial"/>
            </a:endParaRPr>
          </a:p>
          <a:p>
            <a:pPr marL="800100" marR="222885" indent="-28702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“Provide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cranes 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telesc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ms with some means 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ter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om len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ths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 rating is in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boom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ngt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.”</a:t>
            </a:r>
            <a:endParaRPr sz="2400">
              <a:latin typeface="Arial"/>
              <a:cs typeface="Arial"/>
            </a:endParaRPr>
          </a:p>
          <a:p>
            <a:pPr marL="800100" marR="5080" indent="-28702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“Post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charts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cab of cab-op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rated cranes. (A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 not 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form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citi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 for the 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radi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directi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 around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chass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the veh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cle.)”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0794" y="6376811"/>
            <a:ext cx="48799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: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.osha.go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/Publi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io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OS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A2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36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a2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3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6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tm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3112" y="1693830"/>
            <a:ext cx="7715250" cy="289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afety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meas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res</a:t>
            </a:r>
            <a:r>
              <a:rPr sz="2400" b="1" spc="25" dirty="0">
                <a:solidFill>
                  <a:srgbClr val="0C2FB8"/>
                </a:solidFill>
                <a:latin typeface="Arial"/>
                <a:cs typeface="Arial"/>
              </a:rPr>
              <a:t> w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ith</a:t>
            </a:r>
            <a:r>
              <a:rPr sz="2400" b="1" spc="-5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mobile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crane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299085" marR="88265" indent="-28702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 there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re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eg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mitati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 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 need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k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before working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er 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nes</a:t>
            </a:r>
            <a:endParaRPr sz="2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</a:pPr>
            <a:r>
              <a:rPr sz="2400" spc="114" dirty="0">
                <a:solidFill>
                  <a:srgbClr val="0C2FB8"/>
                </a:solidFill>
                <a:latin typeface="Wingdings"/>
                <a:cs typeface="Wingdings"/>
              </a:rPr>
              <a:t>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utriggers if used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ust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groun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timber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cribb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read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 we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ght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load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 a 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rge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ugh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808" y="1909603"/>
            <a:ext cx="7416800" cy="2305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es</a:t>
            </a:r>
            <a:r>
              <a:rPr sz="2400" b="1" spc="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rs*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eck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chart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cab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595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Fre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ntly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59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Lift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eo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permit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ed by OS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 Stan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ards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590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eck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overhead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 outdoors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735"/>
              </a:lnSpc>
              <a:buClr>
                <a:srgbClr val="0C2FB8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sure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 of travel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clear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2573" y="6450360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46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564759"/>
            <a:ext cx="63239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Material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ing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Equ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pment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3789045" cy="214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Mobile</a:t>
            </a:r>
            <a:r>
              <a:rPr sz="2400" b="1" spc="-3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556895" marR="5080" indent="-515620" algn="just">
              <a:lnSpc>
                <a:spcPct val="100000"/>
              </a:lnSpc>
              <a:spcBef>
                <a:spcPts val="965"/>
              </a:spcBef>
              <a:buClr>
                <a:srgbClr val="0C2FB8"/>
              </a:buClr>
              <a:buFont typeface="Wingdings"/>
              <a:buChar char=""/>
              <a:tabLst>
                <a:tab pos="55753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en nec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ssary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 pl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8439" y="1611134"/>
            <a:ext cx="4007612" cy="4745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1333" y="6459984"/>
            <a:ext cx="58146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https:/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sha.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v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d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rant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_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m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r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ia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ls/f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y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10/s</a:t>
            </a:r>
            <a:r>
              <a:rPr sz="1200" u="sng" spc="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-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2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100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9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-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10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/Ha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nd_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gna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ls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_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r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p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011205"/>
            <a:ext cx="3706495" cy="140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Mobile</a:t>
            </a:r>
            <a:r>
              <a:rPr sz="2400" b="1" spc="-3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524510" indent="-511809">
              <a:lnSpc>
                <a:spcPct val="100000"/>
              </a:lnSpc>
              <a:spcBef>
                <a:spcPts val="905"/>
              </a:spcBef>
              <a:buClr>
                <a:srgbClr val="0C2FB8"/>
              </a:buClr>
              <a:buFont typeface="Wingdings"/>
              <a:buChar char=""/>
              <a:tabLst>
                <a:tab pos="525145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ued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3850" y="1625587"/>
            <a:ext cx="4359909" cy="4686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41702" y="6443220"/>
            <a:ext cx="58146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https:/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sha.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v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d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rant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_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m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r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ia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ls/f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y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10/s</a:t>
            </a:r>
            <a:r>
              <a:rPr sz="1200" u="sng" spc="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-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2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100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9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-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10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/Ha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nd_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gna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ls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_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r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p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6009005" cy="495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Material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ling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q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uipme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dre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Workers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ergon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mics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Overhead cranes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Mobi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cranes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Trucks for rece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Industri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Trucks (Fork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ifts)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rts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Industri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magnetic 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gs,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ropes, 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ns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Lifting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hard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Lo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docks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1702" y="6443220"/>
            <a:ext cx="58146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https:/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sha.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v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d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rant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_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ls/f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y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10/s</a:t>
            </a:r>
            <a:r>
              <a:rPr sz="1200" u="sng" spc="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2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100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9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10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/Ha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nd_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gna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ls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_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s.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p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2934335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ne</a:t>
            </a:r>
            <a:r>
              <a:rPr sz="2400" b="1" spc="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 Sig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051" y="2336800"/>
            <a:ext cx="8012430" cy="1492716"/>
          </a:xfrm>
          <a:prstGeom prst="rect">
            <a:avLst/>
          </a:prstGeom>
          <a:ln w="28575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6835" marR="1550035">
              <a:lnSpc>
                <a:spcPct val="100000"/>
              </a:lnSpc>
            </a:pP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400" i="1" spc="-5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-cl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ss activ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ty -</a:t>
            </a:r>
            <a:r>
              <a:rPr sz="2400" i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Instructor</a:t>
            </a:r>
            <a:r>
              <a:rPr sz="2400" i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to 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i="1" spc="-25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onstrate</a:t>
            </a:r>
            <a:r>
              <a:rPr sz="2400" i="1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w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th student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proper</a:t>
            </a:r>
            <a:r>
              <a:rPr sz="2400" i="1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crane sig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als</a:t>
            </a:r>
            <a:r>
              <a:rPr sz="2400" i="1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used</a:t>
            </a:r>
            <a:r>
              <a:rPr sz="2400" i="1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by spotters</a:t>
            </a:r>
            <a:endParaRPr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76835">
              <a:lnSpc>
                <a:spcPct val="100000"/>
              </a:lnSpc>
            </a:pP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ch at</a:t>
            </a:r>
            <a:r>
              <a:rPr sz="2400" i="1" spc="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en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ee</a:t>
            </a:r>
            <a:r>
              <a:rPr sz="2400" i="1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to 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i="1" spc="-25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onstrate</a:t>
            </a:r>
            <a:r>
              <a:rPr sz="2400" i="1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one</a:t>
            </a:r>
            <a:r>
              <a:rPr sz="2400" i="1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ha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400" i="1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si</a:t>
            </a:r>
            <a:r>
              <a:rPr sz="2400" i="1" spc="-10" dirty="0">
                <a:solidFill>
                  <a:srgbClr val="0070C0"/>
                </a:solidFill>
                <a:latin typeface="Arial"/>
                <a:cs typeface="Arial"/>
              </a:rPr>
              <a:t>g</a:t>
            </a:r>
            <a:r>
              <a:rPr sz="2400" i="1" dirty="0">
                <a:solidFill>
                  <a:srgbClr val="0070C0"/>
                </a:solidFill>
                <a:latin typeface="Arial"/>
                <a:cs typeface="Arial"/>
              </a:rPr>
              <a:t>nal</a:t>
            </a:r>
            <a:endParaRPr sz="24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3281045" cy="275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Mobile</a:t>
            </a:r>
            <a:r>
              <a:rPr sz="2400" b="1" spc="-3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417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AISC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 a sample da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specti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check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ist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ava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ble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its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safety cha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nel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70603" y="1618792"/>
            <a:ext cx="5023358" cy="4673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12158" y="6397233"/>
            <a:ext cx="34143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http: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.aisc.or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en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t.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p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x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?id</a:t>
            </a:r>
            <a:r>
              <a:rPr sz="1400" u="heavy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=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3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1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8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2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844790" cy="153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Mobile</a:t>
            </a:r>
            <a:r>
              <a:rPr sz="2400" b="1" spc="-3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Cr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41275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SC has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two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eful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ane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webina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available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ewing at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its safety c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ann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site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additional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3375" y="2614434"/>
            <a:ext cx="6745224" cy="3622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07029" y="6397233"/>
            <a:ext cx="3415029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http: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.aisc.or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en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t.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p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x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?id</a:t>
            </a:r>
            <a:r>
              <a:rPr sz="1400" u="heavy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=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3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1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8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2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51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32206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8477" y="2183803"/>
            <a:ext cx="6092825" cy="392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61210" y="1805724"/>
            <a:ext cx="505015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1758" y="6354561"/>
            <a:ext cx="239712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http: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alkerma</a:t>
            </a:r>
            <a:r>
              <a:rPr sz="1400" u="heavy" spc="-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g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net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.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c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o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4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5078730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4940" y="2255392"/>
            <a:ext cx="3335909" cy="3106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52009" y="2255392"/>
            <a:ext cx="2167509" cy="3097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94102" y="5717834"/>
            <a:ext cx="15354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Per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anent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agnet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44210" y="5717834"/>
            <a:ext cx="19786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sing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agnet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lift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plate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118350" cy="272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2900">
              <a:latin typeface="Times New Roman"/>
              <a:cs typeface="Times New Roman"/>
            </a:endParaRPr>
          </a:p>
          <a:p>
            <a:pPr marL="41275" marR="5080">
              <a:lnSpc>
                <a:spcPct val="100000"/>
              </a:lnSpc>
            </a:pPr>
            <a:r>
              <a:rPr sz="3000" b="1" dirty="0">
                <a:latin typeface="Arial"/>
                <a:cs typeface="Arial"/>
              </a:rPr>
              <a:t>1910.179</a:t>
            </a:r>
            <a:r>
              <a:rPr sz="3000" b="1" spc="-10" dirty="0">
                <a:latin typeface="Arial"/>
                <a:cs typeface="Arial"/>
              </a:rPr>
              <a:t>(</a:t>
            </a:r>
            <a:r>
              <a:rPr sz="3000" b="1" dirty="0">
                <a:latin typeface="Arial"/>
                <a:cs typeface="Arial"/>
              </a:rPr>
              <a:t>a)(47</a:t>
            </a:r>
            <a:r>
              <a:rPr sz="3000" b="1" spc="-5" dirty="0">
                <a:latin typeface="Arial"/>
                <a:cs typeface="Arial"/>
              </a:rPr>
              <a:t>)</a:t>
            </a:r>
            <a:r>
              <a:rPr sz="3000" dirty="0">
                <a:latin typeface="Arial"/>
                <a:cs typeface="Arial"/>
              </a:rPr>
              <a:t>"Mag</a:t>
            </a:r>
            <a:r>
              <a:rPr sz="3000" spc="-15" dirty="0">
                <a:latin typeface="Arial"/>
                <a:cs typeface="Arial"/>
              </a:rPr>
              <a:t>n</a:t>
            </a:r>
            <a:r>
              <a:rPr sz="3000" dirty="0">
                <a:latin typeface="Arial"/>
                <a:cs typeface="Arial"/>
              </a:rPr>
              <a:t>et"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means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an electr</a:t>
            </a:r>
            <a:r>
              <a:rPr sz="3000" spc="-10" dirty="0">
                <a:latin typeface="Arial"/>
                <a:cs typeface="Arial"/>
              </a:rPr>
              <a:t>o</a:t>
            </a:r>
            <a:r>
              <a:rPr sz="3000" dirty="0">
                <a:latin typeface="Arial"/>
                <a:cs typeface="Arial"/>
              </a:rPr>
              <a:t>magn</a:t>
            </a:r>
            <a:r>
              <a:rPr sz="3000" spc="-10" dirty="0">
                <a:latin typeface="Arial"/>
                <a:cs typeface="Arial"/>
              </a:rPr>
              <a:t>e</a:t>
            </a:r>
            <a:r>
              <a:rPr sz="3000" dirty="0">
                <a:latin typeface="Arial"/>
                <a:cs typeface="Arial"/>
              </a:rPr>
              <a:t>tic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device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car</a:t>
            </a:r>
            <a:r>
              <a:rPr sz="3000" spc="-10" dirty="0">
                <a:latin typeface="Arial"/>
                <a:cs typeface="Arial"/>
              </a:rPr>
              <a:t>r</a:t>
            </a:r>
            <a:r>
              <a:rPr sz="3000" dirty="0">
                <a:latin typeface="Arial"/>
                <a:cs typeface="Arial"/>
              </a:rPr>
              <a:t>ied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on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 </a:t>
            </a:r>
            <a:r>
              <a:rPr sz="3000" spc="-10" dirty="0">
                <a:latin typeface="Arial"/>
                <a:cs typeface="Arial"/>
              </a:rPr>
              <a:t>c</a:t>
            </a:r>
            <a:r>
              <a:rPr sz="3000" dirty="0">
                <a:latin typeface="Arial"/>
                <a:cs typeface="Arial"/>
              </a:rPr>
              <a:t>rane hook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to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pick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up loads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magne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ica</a:t>
            </a:r>
            <a:r>
              <a:rPr sz="3000" spc="5" dirty="0">
                <a:latin typeface="Arial"/>
                <a:cs typeface="Arial"/>
              </a:rPr>
              <a:t>l</a:t>
            </a:r>
            <a:r>
              <a:rPr sz="3000" dirty="0">
                <a:latin typeface="Arial"/>
                <a:cs typeface="Arial"/>
              </a:rPr>
              <a:t>l</a:t>
            </a:r>
            <a:r>
              <a:rPr sz="3000" spc="5" dirty="0">
                <a:latin typeface="Arial"/>
                <a:cs typeface="Arial"/>
              </a:rPr>
              <a:t>y</a:t>
            </a:r>
            <a:r>
              <a:rPr sz="3000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125970" cy="354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41275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Americ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Mechan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cal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eers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 dev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ME B30.2</a:t>
            </a:r>
            <a:r>
              <a:rPr sz="2400" b="1" spc="-5" dirty="0">
                <a:latin typeface="Arial"/>
                <a:cs typeface="Arial"/>
              </a:rPr>
              <a:t>0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-5" dirty="0">
                <a:latin typeface="Arial"/>
                <a:cs typeface="Arial"/>
              </a:rPr>
              <a:t>20</a:t>
            </a:r>
            <a:r>
              <a:rPr sz="2400" b="1" spc="5" dirty="0">
                <a:latin typeface="Arial"/>
                <a:cs typeface="Arial"/>
              </a:rPr>
              <a:t>-</a:t>
            </a:r>
            <a:r>
              <a:rPr sz="2400" b="1" dirty="0">
                <a:latin typeface="Arial"/>
                <a:cs typeface="Arial"/>
              </a:rPr>
              <a:t>3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lo</a:t>
            </a:r>
            <a:r>
              <a:rPr sz="2400" b="1" spc="30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-t</a:t>
            </a:r>
            <a:r>
              <a:rPr sz="2400" b="1" spc="-10" dirty="0">
                <a:latin typeface="Arial"/>
                <a:cs typeface="Arial"/>
              </a:rPr>
              <a:t>h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-Ho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k Lift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ng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vice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fety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Stand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rd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ys, Cran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icks, Hoists,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oks, Jacks, 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 Sl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ngs 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ich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resses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permanent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ic-rated lifting mag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ets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3924" y="6154612"/>
            <a:ext cx="627951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http:</a:t>
            </a:r>
            <a:r>
              <a:rPr sz="14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.the</a:t>
            </a:r>
            <a:r>
              <a:rPr sz="1200" u="sng" spc="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f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ab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cat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r.com/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rtic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/mat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ls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nd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u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nde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rsta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d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spc="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f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agne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co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pl</a:t>
            </a:r>
            <a:r>
              <a:rPr sz="1200" u="sng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524750" cy="312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1275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ME B30.2</a:t>
            </a:r>
            <a:r>
              <a:rPr sz="2400" spc="-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20</a:t>
            </a:r>
            <a:r>
              <a:rPr sz="2400" dirty="0">
                <a:latin typeface="Arial"/>
                <a:cs typeface="Arial"/>
              </a:rPr>
              <a:t>-3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resses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safety 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magnetic 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 dev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g:</a:t>
            </a:r>
            <a:endParaRPr sz="2400">
              <a:latin typeface="Arial"/>
              <a:cs typeface="Arial"/>
            </a:endParaRPr>
          </a:p>
          <a:p>
            <a:pPr marL="49847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sz="2400" dirty="0">
                <a:latin typeface="Arial"/>
                <a:cs typeface="Arial"/>
              </a:rPr>
              <a:t>Us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ficatio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49847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sz="2400" dirty="0">
                <a:latin typeface="Arial"/>
                <a:cs typeface="Arial"/>
              </a:rPr>
              <a:t>Train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 marL="49847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sz="2400" dirty="0">
                <a:latin typeface="Arial"/>
                <a:cs typeface="Arial"/>
              </a:rPr>
              <a:t>Operation practices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7874" y="6154612"/>
            <a:ext cx="62801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http:</a:t>
            </a:r>
            <a:r>
              <a:rPr sz="14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.the</a:t>
            </a:r>
            <a:r>
              <a:rPr sz="1200" u="sng" spc="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f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ab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cat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r.com/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rtic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/mat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ls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nd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u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nde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rsta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d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spc="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f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agne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co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pl</a:t>
            </a:r>
            <a:r>
              <a:rPr sz="1200" u="sng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6799580" cy="3914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Three main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types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magnets:</a:t>
            </a:r>
            <a:endParaRPr sz="2400">
              <a:latin typeface="Arial"/>
              <a:cs typeface="Arial"/>
            </a:endParaRPr>
          </a:p>
          <a:p>
            <a:pPr marL="49847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ectromagnets</a:t>
            </a:r>
            <a:endParaRPr sz="2400">
              <a:latin typeface="Arial"/>
              <a:cs typeface="Arial"/>
            </a:endParaRPr>
          </a:p>
          <a:p>
            <a:pPr marL="49847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magnets</a:t>
            </a:r>
            <a:endParaRPr sz="2400">
              <a:latin typeface="Arial"/>
              <a:cs typeface="Arial"/>
            </a:endParaRPr>
          </a:p>
          <a:p>
            <a:pPr marL="49847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ectro-permanent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three can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us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 to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ift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ferro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metals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te, s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ructural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es, co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3194" y="6200637"/>
            <a:ext cx="47891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http: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400" u="heavy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alker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m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agnet.c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om/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re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ur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e</a:t>
            </a:r>
            <a:r>
              <a:rPr sz="1400" u="heavy" spc="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m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g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ne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s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1</a:t>
            </a:r>
            <a:r>
              <a:rPr sz="1400" u="heavy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0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1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400" u="heavy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400" u="heavy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m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581265" cy="495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4175" marR="1397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 magnets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“on” pos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tion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“of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”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tion.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operator engag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 usi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“</a:t>
            </a:r>
            <a:r>
              <a:rPr sz="2400" dirty="0">
                <a:latin typeface="Arial"/>
                <a:cs typeface="Arial"/>
              </a:rPr>
              <a:t>on”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ositi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C2FB8"/>
              </a:buClr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38417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fety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 engag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rotect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ga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nst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ental s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itch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“of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”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magnet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C2FB8"/>
              </a:buClr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384175" marR="44640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May 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safety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features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 can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used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test 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oad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before a 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4545965" cy="4226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3206115" indent="-76200">
              <a:lnSpc>
                <a:spcPts val="515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 Workers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603885" marR="5080" indent="-514984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04520" algn="l"/>
              </a:tabLst>
            </a:pPr>
            <a:r>
              <a:rPr sz="2400" dirty="0">
                <a:latin typeface="Arial"/>
                <a:cs typeface="Arial"/>
              </a:rPr>
              <a:t>Workers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 a key part 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material ha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</a:p>
          <a:p>
            <a:pPr marL="603885" marR="36830" indent="-514984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04520" algn="l"/>
              </a:tabLst>
            </a:pP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se 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pme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lp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make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job eas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 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ad to 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injuries</a:t>
            </a:r>
          </a:p>
          <a:p>
            <a:pPr marL="603885" indent="-514984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04520" algn="l"/>
              </a:tabLst>
            </a:pP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 prop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tech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 marL="86995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vo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jury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od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5)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34170" y="6410302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97678" y="2168651"/>
            <a:ext cx="3419855" cy="2867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86120" y="5274604"/>
            <a:ext cx="24625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5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ork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orking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fabricati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60336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59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685">
              <a:lnSpc>
                <a:spcPct val="100000"/>
              </a:lnSpc>
            </a:pPr>
            <a:r>
              <a:rPr dirty="0"/>
              <a:t>Pote</a:t>
            </a:r>
            <a:r>
              <a:rPr spc="-10" dirty="0"/>
              <a:t>n</a:t>
            </a:r>
            <a:r>
              <a:rPr dirty="0"/>
              <a:t>t</a:t>
            </a:r>
            <a:r>
              <a:rPr spc="5" dirty="0"/>
              <a:t>i</a:t>
            </a:r>
            <a:r>
              <a:rPr dirty="0"/>
              <a:t>al</a:t>
            </a:r>
            <a:r>
              <a:rPr spc="-15" dirty="0"/>
              <a:t> </a:t>
            </a:r>
            <a:r>
              <a:rPr dirty="0"/>
              <a:t>H</a:t>
            </a:r>
            <a:r>
              <a:rPr spc="-10" dirty="0"/>
              <a:t>a</a:t>
            </a:r>
            <a:r>
              <a:rPr dirty="0"/>
              <a:t>zard</a:t>
            </a:r>
            <a:r>
              <a:rPr spc="10" dirty="0"/>
              <a:t> </a:t>
            </a:r>
            <a:r>
              <a:rPr dirty="0"/>
              <a:t>Magnets:</a:t>
            </a:r>
            <a:r>
              <a:rPr spc="-5" dirty="0"/>
              <a:t> </a:t>
            </a:r>
            <a:r>
              <a:rPr dirty="0"/>
              <a:t>Dro</a:t>
            </a:r>
            <a:r>
              <a:rPr spc="-10" dirty="0"/>
              <a:t>p</a:t>
            </a:r>
            <a:r>
              <a:rPr dirty="0"/>
              <a:t>ped</a:t>
            </a:r>
            <a:r>
              <a:rPr spc="-5" dirty="0"/>
              <a:t> </a:t>
            </a:r>
            <a:r>
              <a:rPr dirty="0"/>
              <a:t>loads</a:t>
            </a:r>
          </a:p>
          <a:p>
            <a:pPr marL="611505" marR="979805" indent="-33782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277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“Cau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ht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betwe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n”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juries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can range f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om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ch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ng, crushing to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mputations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(caught between)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due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to:</a:t>
            </a:r>
          </a:p>
          <a:p>
            <a:pPr marL="611505" indent="-33782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277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Dro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</a:p>
          <a:p>
            <a:pPr marL="611505" indent="-33782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277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“Struck b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” ca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sed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by material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bei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b="0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moved</a:t>
            </a:r>
          </a:p>
          <a:p>
            <a:pPr marL="695325" indent="-42164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9659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Att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acting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ntended</a:t>
            </a:r>
            <a:r>
              <a:rPr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surrou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b="0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tools, material etc.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due</a:t>
            </a:r>
          </a:p>
          <a:p>
            <a:pPr marL="611505">
              <a:lnSpc>
                <a:spcPct val="100000"/>
              </a:lnSpc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mag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etic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force</a:t>
            </a:r>
          </a:p>
          <a:p>
            <a:pPr marL="273685">
              <a:lnSpc>
                <a:spcPct val="100000"/>
              </a:lnSpc>
            </a:pPr>
            <a:r>
              <a:rPr dirty="0">
                <a:solidFill>
                  <a:srgbClr val="00AF50"/>
                </a:solidFill>
              </a:rPr>
              <a:t>H</a:t>
            </a:r>
            <a:r>
              <a:rPr spc="-10" dirty="0">
                <a:solidFill>
                  <a:srgbClr val="00AF50"/>
                </a:solidFill>
              </a:rPr>
              <a:t>a</a:t>
            </a:r>
            <a:r>
              <a:rPr dirty="0">
                <a:solidFill>
                  <a:srgbClr val="00AF50"/>
                </a:solidFill>
              </a:rPr>
              <a:t>zard</a:t>
            </a:r>
            <a:r>
              <a:rPr spc="1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A</a:t>
            </a:r>
            <a:r>
              <a:rPr spc="-10" dirty="0">
                <a:solidFill>
                  <a:srgbClr val="00AF50"/>
                </a:solidFill>
              </a:rPr>
              <a:t>v</a:t>
            </a:r>
            <a:r>
              <a:rPr dirty="0">
                <a:solidFill>
                  <a:srgbClr val="00AF50"/>
                </a:solidFill>
              </a:rPr>
              <a:t>oidan</a:t>
            </a:r>
            <a:r>
              <a:rPr spc="-10" dirty="0">
                <a:solidFill>
                  <a:srgbClr val="00AF50"/>
                </a:solidFill>
              </a:rPr>
              <a:t>c</a:t>
            </a:r>
            <a:r>
              <a:rPr spc="-5" dirty="0">
                <a:solidFill>
                  <a:srgbClr val="00AF50"/>
                </a:solidFill>
              </a:rPr>
              <a:t>e</a:t>
            </a:r>
            <a:r>
              <a:rPr dirty="0">
                <a:solidFill>
                  <a:srgbClr val="00AF50"/>
                </a:solidFill>
              </a:rPr>
              <a:t>:</a:t>
            </a:r>
          </a:p>
          <a:p>
            <a:pPr marL="61658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7220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ver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rk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er 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he path of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the load</a:t>
            </a:r>
          </a:p>
          <a:p>
            <a:pPr marL="61658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7220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Maintain safe distances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om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ads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ng</a:t>
            </a:r>
            <a:r>
              <a:rPr b="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moved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overhead</a:t>
            </a:r>
          </a:p>
          <a:p>
            <a:pPr marL="61658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7220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ver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put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your 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gers under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ad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gu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b="0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ads</a:t>
            </a:r>
          </a:p>
          <a:p>
            <a:pPr marL="616585" marR="11099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617220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same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recautions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as crane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hazard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avo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ce disc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ssed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previo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sly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573645" cy="3487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Drop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 occur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rom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factors such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  <a:p>
            <a:pPr marL="951230" lvl="1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951865" algn="l"/>
              </a:tabLst>
            </a:pPr>
            <a:r>
              <a:rPr sz="2400" dirty="0">
                <a:latin typeface="Arial"/>
                <a:cs typeface="Arial"/>
              </a:rPr>
              <a:t>Instantane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ss of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ow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951230" lvl="1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951865" algn="l"/>
              </a:tabLst>
            </a:pPr>
            <a:r>
              <a:rPr sz="2400" dirty="0">
                <a:latin typeface="Arial"/>
                <a:cs typeface="Arial"/>
              </a:rPr>
              <a:t>Loss of magn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tism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erman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magnets</a:t>
            </a:r>
            <a:endParaRPr sz="2400">
              <a:latin typeface="Arial"/>
              <a:cs typeface="Arial"/>
            </a:endParaRPr>
          </a:p>
          <a:p>
            <a:pPr marL="951230" marR="5080" lvl="1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951865" algn="l"/>
              </a:tabLst>
            </a:pP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regu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ar su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faces which may prevent the magnet 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the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aterial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 moved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0274" y="6154612"/>
            <a:ext cx="62801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http:</a:t>
            </a:r>
            <a:r>
              <a:rPr sz="14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.the</a:t>
            </a:r>
            <a:r>
              <a:rPr sz="1200" u="sng" spc="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f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ab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cat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r.com/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rtic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/mat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ls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nd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u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nde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rsta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d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spc="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f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agne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co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pl</a:t>
            </a:r>
            <a:r>
              <a:rPr sz="1200" u="sng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0728" y="6281714"/>
            <a:ext cx="62801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http:</a:t>
            </a:r>
            <a:r>
              <a:rPr sz="14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sng" spc="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.the</a:t>
            </a:r>
            <a:r>
              <a:rPr sz="1200" u="sng" spc="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f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ab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cat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r.com/artic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/mat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ls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nd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u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nde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rsta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d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spc="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f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agne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compl</a:t>
            </a:r>
            <a:r>
              <a:rPr sz="1200" u="sng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454265" cy="458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Fo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Manufacturer's instruction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safe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peration</a:t>
            </a:r>
            <a:endParaRPr sz="2400">
              <a:latin typeface="Arial"/>
              <a:cs typeface="Arial"/>
            </a:endParaRPr>
          </a:p>
          <a:p>
            <a:pPr marL="38417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Magnets should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ble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 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city</a:t>
            </a:r>
            <a:endParaRPr sz="2400">
              <a:latin typeface="Arial"/>
              <a:cs typeface="Arial"/>
            </a:endParaRPr>
          </a:p>
          <a:p>
            <a:pPr marL="384175" marR="11493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  <a:tab pos="3299460" algn="l"/>
              </a:tabLst>
            </a:pPr>
            <a:r>
              <a:rPr sz="2400" dirty="0">
                <a:latin typeface="Arial"/>
                <a:cs typeface="Arial"/>
              </a:rPr>
              <a:t>Lifting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charts can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hard to read on magnets, 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 hard 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keep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gi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	These charts can be en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arged 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sted 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es know 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fi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atio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84175" marR="19875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move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defective equ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pment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hen missing tags.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0728" y="6281714"/>
            <a:ext cx="62801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http:</a:t>
            </a:r>
            <a:r>
              <a:rPr sz="14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400" u="sng" spc="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-1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www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.the</a:t>
            </a:r>
            <a:r>
              <a:rPr sz="1200" u="sng" spc="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f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ab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cat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r.com/artic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/mat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ia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ls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h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nd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ng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u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nde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rsta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d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spc="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f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200" u="sng" spc="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agne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t</a:t>
            </a:r>
            <a:r>
              <a:rPr sz="1200" u="sng" spc="-5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-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compl</a:t>
            </a:r>
            <a:r>
              <a:rPr sz="1200" u="sng" spc="-2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spc="-10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n</a:t>
            </a:r>
            <a:r>
              <a:rPr sz="1200" u="sng" dirty="0">
                <a:solidFill>
                  <a:srgbClr val="134B71"/>
                </a:solidFill>
                <a:latin typeface="Arial"/>
                <a:cs typeface="Arial"/>
                <a:hlinkClick r:id="rId3"/>
              </a:rPr>
              <a:t>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7517765" cy="421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strial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Ma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tic</a:t>
            </a:r>
            <a:r>
              <a:rPr sz="24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Lifting</a:t>
            </a:r>
            <a:r>
              <a:rPr sz="2400" b="1" spc="-4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vices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4175" marR="508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b="1" dirty="0">
                <a:latin typeface="Arial"/>
                <a:cs typeface="Arial"/>
              </a:rPr>
              <a:t>“</a:t>
            </a:r>
            <a:r>
              <a:rPr sz="2400" dirty="0">
                <a:latin typeface="Arial"/>
                <a:cs typeface="Arial"/>
              </a:rPr>
              <a:t>Strong magnet 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rnin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s”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aced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areas 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magnets are used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C2FB8"/>
              </a:buClr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384175" marR="952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Strong magnets can attract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anted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such as too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s, 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jace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s, tab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Clr>
                <a:srgbClr val="0C2FB8"/>
              </a:buClr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384175" marR="19050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member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magnets depen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 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several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dred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10,000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</a:tabLst>
            </a:pPr>
            <a:r>
              <a:rPr dirty="0"/>
              <a:t>Mate</a:t>
            </a:r>
            <a:r>
              <a:rPr spc="5" dirty="0"/>
              <a:t>r</a:t>
            </a:r>
            <a:r>
              <a:rPr dirty="0"/>
              <a:t>ial</a:t>
            </a:r>
            <a:r>
              <a:rPr spc="-15" dirty="0"/>
              <a:t> </a:t>
            </a:r>
            <a:r>
              <a:rPr dirty="0"/>
              <a:t>Handli</a:t>
            </a:r>
            <a:r>
              <a:rPr spc="-15" dirty="0"/>
              <a:t>n</a:t>
            </a:r>
            <a:r>
              <a:rPr dirty="0"/>
              <a:t>g	Equi</a:t>
            </a:r>
            <a:r>
              <a:rPr spc="-15" dirty="0"/>
              <a:t>p</a:t>
            </a:r>
            <a:r>
              <a:rPr dirty="0"/>
              <a:t>ment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dirty="0"/>
              <a:t>Module</a:t>
            </a:r>
            <a:r>
              <a:rPr sz="2400" spc="-20" dirty="0"/>
              <a:t> </a:t>
            </a:r>
            <a:r>
              <a:rPr sz="2400" dirty="0"/>
              <a:t>2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49626" y="2857545"/>
            <a:ext cx="2999105" cy="153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400" b="1" dirty="0">
                <a:solidFill>
                  <a:srgbClr val="0C2FB8"/>
                </a:solidFill>
                <a:latin typeface="Arial"/>
                <a:cs typeface="Arial"/>
              </a:rPr>
              <a:t>Module 2</a:t>
            </a:r>
            <a:endParaRPr sz="5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723900" algn="l"/>
                <a:tab pos="2134235" algn="l"/>
              </a:tabLst>
            </a:pPr>
            <a:r>
              <a:rPr sz="5400" b="1" dirty="0">
                <a:solidFill>
                  <a:srgbClr val="0C2FB8"/>
                </a:solidFill>
                <a:latin typeface="Arial"/>
                <a:cs typeface="Arial"/>
              </a:rPr>
              <a:t>Q	and	A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73947"/>
            <a:ext cx="632206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64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Take a Break!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8309609" cy="312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Work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Obtain train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each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pment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 use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pment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properly</a:t>
            </a:r>
            <a:endParaRPr sz="24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 at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enti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at you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others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round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 are doing</a:t>
            </a:r>
            <a:endParaRPr sz="2400">
              <a:latin typeface="Arial"/>
              <a:cs typeface="Arial"/>
            </a:endParaRPr>
          </a:p>
          <a:p>
            <a:pPr marL="384175" marR="648970" indent="-3429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384810" algn="l"/>
              </a:tabLst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Personal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Protective Equ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pment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(PPE)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fica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ly requ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ask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performing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3220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Equi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1205"/>
            <a:ext cx="4781550" cy="506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rso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al 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Prote</a:t>
            </a:r>
            <a:r>
              <a:rPr sz="2400" b="1" spc="-10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tive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Eq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ipment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498475" marR="310515" indent="-457200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sz="2400" dirty="0">
                <a:latin typeface="Arial"/>
                <a:cs typeface="Arial"/>
              </a:rPr>
              <a:t>For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ads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sharp 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rough </a:t>
            </a:r>
            <a:r>
              <a:rPr sz="2400" spc="-5" dirty="0">
                <a:latin typeface="Arial"/>
                <a:cs typeface="Arial"/>
              </a:rPr>
              <a:t>edge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ar</a:t>
            </a:r>
            <a:r>
              <a:rPr sz="24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gl</a:t>
            </a:r>
            <a:r>
              <a:rPr sz="2400" spc="-10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ves</a:t>
            </a:r>
            <a:r>
              <a:rPr sz="2400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or o</a:t>
            </a:r>
            <a:r>
              <a:rPr sz="2400" spc="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her </a:t>
            </a:r>
            <a:r>
              <a:rPr sz="2400" spc="-5" dirty="0">
                <a:solidFill>
                  <a:srgbClr val="0070C0"/>
                </a:solidFill>
                <a:latin typeface="Arial"/>
                <a:cs typeface="Arial"/>
              </a:rPr>
              <a:t>han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4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forearm</a:t>
            </a:r>
            <a:r>
              <a:rPr sz="2400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protecti</a:t>
            </a:r>
            <a:r>
              <a:rPr sz="2400" spc="-10" dirty="0" smtClean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endParaRPr sz="25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462280" marR="5080" indent="-421005">
              <a:lnSpc>
                <a:spcPct val="100000"/>
              </a:lnSpc>
              <a:buClr>
                <a:srgbClr val="0C2FB8"/>
              </a:buClr>
              <a:buFont typeface="Wingdings"/>
              <a:buChar char=""/>
              <a:tabLst>
                <a:tab pos="499109" algn="l"/>
              </a:tabLst>
            </a:pPr>
            <a:r>
              <a:rPr lang="en-US" sz="2400" dirty="0">
                <a:latin typeface="Arial"/>
                <a:cs typeface="Arial"/>
              </a:rPr>
              <a:t>S</a:t>
            </a:r>
            <a:r>
              <a:rPr sz="2400" dirty="0" smtClean="0">
                <a:latin typeface="Arial"/>
                <a:cs typeface="Arial"/>
              </a:rPr>
              <a:t>tee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dirty="0" smtClean="0">
                <a:latin typeface="Arial"/>
                <a:cs typeface="Arial"/>
              </a:rPr>
              <a:t>-toed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site toed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safety</a:t>
            </a:r>
            <a:r>
              <a:rPr sz="2400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sho</a:t>
            </a:r>
            <a:r>
              <a:rPr sz="2400" spc="-1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4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revent foot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juries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dirty="0" smtClean="0">
                <a:latin typeface="Arial"/>
                <a:cs typeface="Arial"/>
              </a:rPr>
              <a:t>dropped</a:t>
            </a:r>
            <a:endParaRPr lang="en-US" sz="2400" dirty="0" smtClean="0">
              <a:latin typeface="Arial"/>
              <a:cs typeface="Arial"/>
            </a:endParaRPr>
          </a:p>
          <a:p>
            <a:pPr marL="384175" marR="869950" indent="-342900">
              <a:lnSpc>
                <a:spcPct val="100000"/>
              </a:lnSpc>
              <a:buClr>
                <a:srgbClr val="0C2FB8"/>
              </a:buClr>
              <a:buFont typeface="Wingdings" panose="05000000000000000000" pitchFamily="2" charset="2"/>
              <a:buChar char="q"/>
              <a:tabLst>
                <a:tab pos="499109" algn="l"/>
              </a:tabLst>
            </a:pPr>
            <a:r>
              <a:rPr lang="en-US" sz="250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Arial"/>
                <a:cs typeface="Arial"/>
              </a:rPr>
              <a:t>Wear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hard </a:t>
            </a:r>
            <a:r>
              <a:rPr sz="2400" spc="-5" dirty="0">
                <a:solidFill>
                  <a:srgbClr val="0070C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at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a </a:t>
            </a:r>
            <a:r>
              <a:rPr lang="en-US" sz="2400" dirty="0" smtClean="0">
                <a:latin typeface="Arial"/>
                <a:cs typeface="Arial"/>
              </a:rPr>
              <a:t>  </a:t>
            </a:r>
          </a:p>
          <a:p>
            <a:pPr marL="41275" marR="869950">
              <a:lnSpc>
                <a:spcPct val="100000"/>
              </a:lnSpc>
              <a:buClr>
                <a:srgbClr val="0C2FB8"/>
              </a:buClr>
              <a:tabLst>
                <a:tab pos="499109" algn="l"/>
              </a:tabLst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    </a:t>
            </a:r>
            <a:r>
              <a:rPr sz="2400" dirty="0" smtClean="0">
                <a:latin typeface="Arial"/>
                <a:cs typeface="Arial"/>
              </a:rPr>
              <a:t>go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dirty="0" smtClean="0">
                <a:latin typeface="Arial"/>
                <a:cs typeface="Arial"/>
              </a:rPr>
              <a:t>d </a:t>
            </a:r>
            <a:r>
              <a:rPr sz="2400" dirty="0">
                <a:latin typeface="Arial"/>
                <a:cs typeface="Arial"/>
              </a:rPr>
              <a:t>suspens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system</a:t>
            </a:r>
            <a:endParaRPr lang="en-US" sz="2400" dirty="0" smtClean="0">
              <a:latin typeface="Arial"/>
              <a:cs typeface="Arial"/>
            </a:endParaRPr>
          </a:p>
          <a:p>
            <a:pPr marL="384175" marR="869950" indent="-342900">
              <a:lnSpc>
                <a:spcPct val="100000"/>
              </a:lnSpc>
              <a:buClr>
                <a:srgbClr val="0C2FB8"/>
              </a:buClr>
              <a:buFont typeface="Wingdings" panose="05000000000000000000" pitchFamily="2" charset="2"/>
              <a:buChar char="q"/>
              <a:tabLst>
                <a:tab pos="465138" algn="l"/>
              </a:tabLst>
            </a:pP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/>
                <a:cs typeface="Arial"/>
              </a:rPr>
              <a:t>Eye Protection</a:t>
            </a:r>
          </a:p>
          <a:p>
            <a:pPr marL="384175" marR="869950" indent="-342900">
              <a:lnSpc>
                <a:spcPct val="100000"/>
              </a:lnSpc>
              <a:buClr>
                <a:srgbClr val="0C2FB8"/>
              </a:buClr>
              <a:buFont typeface="Wingdings" panose="05000000000000000000" pitchFamily="2" charset="2"/>
              <a:buChar char="q"/>
              <a:tabLst>
                <a:tab pos="499109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Arial"/>
                <a:cs typeface="Arial"/>
              </a:rPr>
              <a:t> Hearing protection</a:t>
            </a:r>
            <a:endParaRPr sz="24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12450" y="2319880"/>
            <a:ext cx="3217517" cy="1873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4953" y="4420634"/>
            <a:ext cx="3227871" cy="1766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6647"/>
            <a:ext cx="66033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947795" algn="l"/>
                <a:tab pos="4888230" algn="l"/>
              </a:tabLst>
            </a:pP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Mate</a:t>
            </a:r>
            <a:r>
              <a:rPr sz="3600" b="1" spc="5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ial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Handli</a:t>
            </a:r>
            <a:r>
              <a:rPr sz="3600" b="1" spc="-15" dirty="0">
                <a:solidFill>
                  <a:srgbClr val="0C2FB8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C2FB8"/>
                </a:solidFill>
                <a:latin typeface="Arial"/>
                <a:cs typeface="Arial"/>
              </a:rPr>
              <a:t>g	and	Storage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7061" y="6461204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050" y="2209800"/>
            <a:ext cx="7562850" cy="446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011205"/>
            <a:ext cx="6787515" cy="285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Module</a:t>
            </a:r>
            <a:r>
              <a:rPr sz="2400" b="1" spc="-2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950">
              <a:latin typeface="Times New Roman"/>
              <a:cs typeface="Times New Roman"/>
            </a:endParaRPr>
          </a:p>
          <a:p>
            <a:pPr marL="803275">
              <a:lnSpc>
                <a:spcPts val="2300"/>
              </a:lnSpc>
            </a:pP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Eq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ipment U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0C2FB8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-Identif</a:t>
            </a:r>
            <a:r>
              <a:rPr sz="2400" b="1" spc="-25" dirty="0">
                <a:solidFill>
                  <a:srgbClr val="0C2FB8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ing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Points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0C2FB8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C2FB8"/>
                </a:solidFill>
                <a:latin typeface="Arial"/>
                <a:cs typeface="Arial"/>
              </a:rPr>
              <a:t>isk</a:t>
            </a:r>
            <a:endParaRPr sz="2400">
              <a:latin typeface="Arial"/>
              <a:cs typeface="Arial"/>
            </a:endParaRPr>
          </a:p>
          <a:p>
            <a:pPr marL="777875">
              <a:lnSpc>
                <a:spcPts val="374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  <a:p>
            <a:pPr marR="1277620" algn="r">
              <a:lnSpc>
                <a:spcPct val="100000"/>
              </a:lnSpc>
              <a:spcBef>
                <a:spcPts val="770"/>
              </a:spcBef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  <a:p>
            <a:pPr marL="758825">
              <a:lnSpc>
                <a:spcPct val="100000"/>
              </a:lnSpc>
              <a:spcBef>
                <a:spcPts val="2280"/>
              </a:spcBef>
              <a:tabLst>
                <a:tab pos="3535045" algn="l"/>
                <a:tab pos="6185535" algn="l"/>
              </a:tabLst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	♦	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0183" y="6462995"/>
            <a:ext cx="259079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1241" y="4909422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8539" y="4909422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09409" y="4888975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6875" y="5570787"/>
            <a:ext cx="25907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♦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34B7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2684</Words>
  <Application>Microsoft Office PowerPoint</Application>
  <PresentationFormat>On-screen Show (4:3)</PresentationFormat>
  <Paragraphs>588</Paragraphs>
  <Slides>65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Material Handling and Storage Module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Material Handling Equipment Module 2</vt:lpstr>
      <vt:lpstr>Take a Break!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and Adult Learning OSH Act</dc:title>
  <dc:creator>Mrozowski, Timothy</dc:creator>
  <cp:lastModifiedBy>Larry Kruth</cp:lastModifiedBy>
  <cp:revision>6</cp:revision>
  <cp:lastPrinted>2015-03-13T15:57:38Z</cp:lastPrinted>
  <dcterms:created xsi:type="dcterms:W3CDTF">2015-01-02T08:15:36Z</dcterms:created>
  <dcterms:modified xsi:type="dcterms:W3CDTF">2018-01-29T20:54:37Z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2015-01-02T00:00:00Z</vt:filetime>
  </property>
  <property fmtid="{D5CDD505-2E9C-101B-9397-08002B2CF9AE}" pid="3" name="LastSaved">
    <vt:filetime>2015-01-02T00:00:00Z</vt:filetime>
  </property>
</Properties>
</file>