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8" r:id="rId2"/>
    <p:sldMasterId id="2147483729" r:id="rId3"/>
  </p:sldMasterIdLst>
  <p:notesMasterIdLst>
    <p:notesMasterId r:id="rId54"/>
  </p:notesMasterIdLst>
  <p:handoutMasterIdLst>
    <p:handoutMasterId r:id="rId55"/>
  </p:handoutMasterIdLst>
  <p:sldIdLst>
    <p:sldId id="260" r:id="rId4"/>
    <p:sldId id="408" r:id="rId5"/>
    <p:sldId id="456" r:id="rId6"/>
    <p:sldId id="258" r:id="rId7"/>
    <p:sldId id="323" r:id="rId8"/>
    <p:sldId id="457" r:id="rId9"/>
    <p:sldId id="433" r:id="rId10"/>
    <p:sldId id="443" r:id="rId11"/>
    <p:sldId id="444" r:id="rId12"/>
    <p:sldId id="435" r:id="rId13"/>
    <p:sldId id="436" r:id="rId14"/>
    <p:sldId id="437" r:id="rId15"/>
    <p:sldId id="439" r:id="rId16"/>
    <p:sldId id="446" r:id="rId17"/>
    <p:sldId id="447" r:id="rId18"/>
    <p:sldId id="448" r:id="rId19"/>
    <p:sldId id="460" r:id="rId20"/>
    <p:sldId id="459" r:id="rId21"/>
    <p:sldId id="445" r:id="rId22"/>
    <p:sldId id="276" r:id="rId23"/>
    <p:sldId id="385" r:id="rId24"/>
    <p:sldId id="383" r:id="rId25"/>
    <p:sldId id="464" r:id="rId26"/>
    <p:sldId id="431" r:id="rId27"/>
    <p:sldId id="275" r:id="rId28"/>
    <p:sldId id="394" r:id="rId29"/>
    <p:sldId id="395" r:id="rId30"/>
    <p:sldId id="273" r:id="rId31"/>
    <p:sldId id="432" r:id="rId32"/>
    <p:sldId id="462" r:id="rId33"/>
    <p:sldId id="392" r:id="rId34"/>
    <p:sldId id="401" r:id="rId35"/>
    <p:sldId id="402" r:id="rId36"/>
    <p:sldId id="281" r:id="rId37"/>
    <p:sldId id="463" r:id="rId38"/>
    <p:sldId id="465" r:id="rId39"/>
    <p:sldId id="449" r:id="rId40"/>
    <p:sldId id="366" r:id="rId41"/>
    <p:sldId id="389" r:id="rId42"/>
    <p:sldId id="327" r:id="rId43"/>
    <p:sldId id="328" r:id="rId44"/>
    <p:sldId id="329" r:id="rId45"/>
    <p:sldId id="461" r:id="rId46"/>
    <p:sldId id="342" r:id="rId47"/>
    <p:sldId id="378" r:id="rId48"/>
    <p:sldId id="450" r:id="rId49"/>
    <p:sldId id="261" r:id="rId50"/>
    <p:sldId id="452" r:id="rId51"/>
    <p:sldId id="453" r:id="rId52"/>
    <p:sldId id="455" r:id="rId53"/>
  </p:sldIdLst>
  <p:sldSz cx="9144000" cy="6858000" type="screen4x3"/>
  <p:notesSz cx="6858000" cy="93138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fBpIyVgNVfEDYdibAU/Ug==" hashData="v66vgoexqQuFghofOMlUsrUhU/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chlafly, Tom" initials="TS" lastIdx="8" clrIdx="0"/>
  <p:cmAuthor id="1" name="Mrozowski, Timothy" initials="TM" lastIdx="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30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62" autoAdjust="0"/>
    <p:restoredTop sz="90727" autoAdjust="0"/>
  </p:normalViewPr>
  <p:slideViewPr>
    <p:cSldViewPr>
      <p:cViewPr>
        <p:scale>
          <a:sx n="100" d="100"/>
          <a:sy n="100" d="100"/>
        </p:scale>
        <p:origin x="-186" y="-198"/>
      </p:cViewPr>
      <p:guideLst>
        <p:guide orient="horz" pos="2160"/>
        <p:guide pos="2880"/>
      </p:guideLst>
    </p:cSldViewPr>
  </p:slideViewPr>
  <p:notesTextViewPr>
    <p:cViewPr>
      <p:scale>
        <a:sx n="1" d="1"/>
        <a:sy n="1" d="1"/>
      </p:scale>
      <p:origin x="0" y="0"/>
    </p:cViewPr>
  </p:notesTextViewPr>
  <p:sorterViewPr>
    <p:cViewPr>
      <p:scale>
        <a:sx n="84" d="100"/>
        <a:sy n="84" d="100"/>
      </p:scale>
      <p:origin x="0" y="564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commentAuthors" Target="commentAuthor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5138"/>
          </a:xfrm>
          <a:prstGeom prst="rect">
            <a:avLst/>
          </a:prstGeom>
        </p:spPr>
        <p:txBody>
          <a:bodyPr vert="horz" lIns="91440" tIns="45720" rIns="91440" bIns="45720" rtlCol="0"/>
          <a:lstStyle>
            <a:lvl1pPr algn="r">
              <a:defRPr sz="1200"/>
            </a:lvl1pPr>
          </a:lstStyle>
          <a:p>
            <a:fld id="{8629B04D-3568-463F-8824-4A7AE2E1A1E5}" type="datetimeFigureOut">
              <a:rPr lang="en-US" smtClean="0"/>
              <a:t>1/29/2018</a:t>
            </a:fld>
            <a:endParaRPr lang="en-US"/>
          </a:p>
        </p:txBody>
      </p:sp>
      <p:sp>
        <p:nvSpPr>
          <p:cNvPr id="4" name="Footer Placeholder 3"/>
          <p:cNvSpPr>
            <a:spLocks noGrp="1"/>
          </p:cNvSpPr>
          <p:nvPr>
            <p:ph type="ftr" sz="quarter" idx="2"/>
          </p:nvPr>
        </p:nvSpPr>
        <p:spPr>
          <a:xfrm>
            <a:off x="0" y="8847138"/>
            <a:ext cx="2971800" cy="46513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47138"/>
            <a:ext cx="2971800" cy="465137"/>
          </a:xfrm>
          <a:prstGeom prst="rect">
            <a:avLst/>
          </a:prstGeom>
        </p:spPr>
        <p:txBody>
          <a:bodyPr vert="horz" lIns="91440" tIns="45720" rIns="91440" bIns="45720" rtlCol="0" anchor="b"/>
          <a:lstStyle>
            <a:lvl1pPr algn="r">
              <a:defRPr sz="1200"/>
            </a:lvl1pPr>
          </a:lstStyle>
          <a:p>
            <a:fld id="{A5A76623-6B2B-4FAD-A422-26B2D240C5F2}" type="slidenum">
              <a:rPr lang="en-US" smtClean="0"/>
              <a:t>‹#›</a:t>
            </a:fld>
            <a:endParaRPr lang="en-US"/>
          </a:p>
        </p:txBody>
      </p:sp>
    </p:spTree>
    <p:extLst>
      <p:ext uri="{BB962C8B-B14F-4D97-AF65-F5344CB8AC3E}">
        <p14:creationId xmlns:p14="http://schemas.microsoft.com/office/powerpoint/2010/main" val="15467913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69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5693"/>
          </a:xfrm>
          <a:prstGeom prst="rect">
            <a:avLst/>
          </a:prstGeom>
        </p:spPr>
        <p:txBody>
          <a:bodyPr vert="horz" lIns="91440" tIns="45720" rIns="91440" bIns="45720" rtlCol="0"/>
          <a:lstStyle>
            <a:lvl1pPr algn="r">
              <a:defRPr sz="1200"/>
            </a:lvl1pPr>
          </a:lstStyle>
          <a:p>
            <a:fld id="{408E2832-975F-418E-8E82-0C35F9A01AFA}" type="datetimeFigureOut">
              <a:rPr lang="en-US" smtClean="0"/>
              <a:t>1/29/2018</a:t>
            </a:fld>
            <a:endParaRPr lang="en-US"/>
          </a:p>
        </p:txBody>
      </p:sp>
      <p:sp>
        <p:nvSpPr>
          <p:cNvPr id="4" name="Slide Image Placeholder 3"/>
          <p:cNvSpPr>
            <a:spLocks noGrp="1" noRot="1" noChangeAspect="1"/>
          </p:cNvSpPr>
          <p:nvPr>
            <p:ph type="sldImg" idx="2"/>
          </p:nvPr>
        </p:nvSpPr>
        <p:spPr>
          <a:xfrm>
            <a:off x="1101725" y="698500"/>
            <a:ext cx="4654550" cy="3492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24085"/>
            <a:ext cx="5486400" cy="41912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6553"/>
            <a:ext cx="2971800" cy="46569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46553"/>
            <a:ext cx="2971800" cy="465693"/>
          </a:xfrm>
          <a:prstGeom prst="rect">
            <a:avLst/>
          </a:prstGeom>
        </p:spPr>
        <p:txBody>
          <a:bodyPr vert="horz" lIns="91440" tIns="45720" rIns="91440" bIns="45720" rtlCol="0" anchor="b"/>
          <a:lstStyle>
            <a:lvl1pPr algn="r">
              <a:defRPr sz="1200"/>
            </a:lvl1pPr>
          </a:lstStyle>
          <a:p>
            <a:fld id="{18C57277-0EBD-4E76-9BAE-5CE7DC45A2B4}" type="slidenum">
              <a:rPr lang="en-US" smtClean="0"/>
              <a:t>‹#›</a:t>
            </a:fld>
            <a:endParaRPr lang="en-US"/>
          </a:p>
        </p:txBody>
      </p:sp>
    </p:spTree>
    <p:extLst>
      <p:ext uri="{BB962C8B-B14F-4D97-AF65-F5344CB8AC3E}">
        <p14:creationId xmlns:p14="http://schemas.microsoft.com/office/powerpoint/2010/main" val="716990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8C57277-0EBD-4E76-9BAE-5CE7DC45A2B4}" type="slidenum">
              <a:rPr lang="en-US" smtClean="0"/>
              <a:t>1</a:t>
            </a:fld>
            <a:endParaRPr lang="en-US"/>
          </a:p>
        </p:txBody>
      </p:sp>
    </p:spTree>
    <p:extLst>
      <p:ext uri="{BB962C8B-B14F-4D97-AF65-F5344CB8AC3E}">
        <p14:creationId xmlns:p14="http://schemas.microsoft.com/office/powerpoint/2010/main" val="36094493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Shape 203"/>
          <p:cNvSpPr>
            <a:spLocks noGrp="1" noRot="1" noChangeAspect="1"/>
          </p:cNvSpPr>
          <p:nvPr>
            <p:ph type="sldImg" idx="2"/>
          </p:nvPr>
        </p:nvSpPr>
        <p:spPr>
          <a:xfrm>
            <a:off x="1101725" y="698500"/>
            <a:ext cx="4654550" cy="34925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04" name="Shape 204"/>
          <p:cNvSpPr txBox="1">
            <a:spLocks noGrp="1"/>
          </p:cNvSpPr>
          <p:nvPr>
            <p:ph type="body" idx="1"/>
          </p:nvPr>
        </p:nvSpPr>
        <p:spPr>
          <a:xfrm>
            <a:off x="685802" y="4424085"/>
            <a:ext cx="5486399" cy="4191238"/>
          </a:xfrm>
          <a:prstGeom prst="rect">
            <a:avLst/>
          </a:prstGeom>
        </p:spPr>
        <p:txBody>
          <a:bodyPr lIns="91425" tIns="91425" rIns="91425" bIns="91425" anchor="t" anchorCtr="0">
            <a:noAutofit/>
          </a:bodyPr>
          <a:lstStyle/>
          <a:p>
            <a:pPr>
              <a:spcBef>
                <a:spcPts val="0"/>
              </a:spcBef>
              <a:buNone/>
            </a:pPr>
            <a:endParaRPr dirty="0"/>
          </a:p>
        </p:txBody>
      </p:sp>
    </p:spTree>
    <p:extLst>
      <p:ext uri="{BB962C8B-B14F-4D97-AF65-F5344CB8AC3E}">
        <p14:creationId xmlns:p14="http://schemas.microsoft.com/office/powerpoint/2010/main" val="1384701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Shape 20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04" name="Shape 204"/>
          <p:cNvSpPr txBox="1">
            <a:spLocks noGrp="1"/>
          </p:cNvSpPr>
          <p:nvPr>
            <p:ph type="body" idx="1"/>
          </p:nvPr>
        </p:nvSpPr>
        <p:spPr>
          <a:xfrm>
            <a:off x="685802" y="4343400"/>
            <a:ext cx="5486399" cy="4114800"/>
          </a:xfrm>
          <a:prstGeom prst="rect">
            <a:avLst/>
          </a:prstGeom>
        </p:spPr>
        <p:txBody>
          <a:bodyPr lIns="89715" tIns="89715" rIns="89715" bIns="89715" anchor="t" anchorCtr="0">
            <a:noAutofit/>
          </a:bodyPr>
          <a:lstStyle/>
          <a:p>
            <a:endParaRPr dirty="0"/>
          </a:p>
        </p:txBody>
      </p:sp>
    </p:spTree>
    <p:extLst>
      <p:ext uri="{BB962C8B-B14F-4D97-AF65-F5344CB8AC3E}">
        <p14:creationId xmlns:p14="http://schemas.microsoft.com/office/powerpoint/2010/main" val="1508412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C57277-0EBD-4E76-9BAE-5CE7DC45A2B4}" type="slidenum">
              <a:rPr lang="en-US" smtClean="0"/>
              <a:t>14</a:t>
            </a:fld>
            <a:endParaRPr lang="en-US"/>
          </a:p>
        </p:txBody>
      </p:sp>
    </p:spTree>
    <p:extLst>
      <p:ext uri="{BB962C8B-B14F-4D97-AF65-F5344CB8AC3E}">
        <p14:creationId xmlns:p14="http://schemas.microsoft.com/office/powerpoint/2010/main" val="39531428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C57277-0EBD-4E76-9BAE-5CE7DC45A2B4}" type="slidenum">
              <a:rPr lang="en-US" smtClean="0"/>
              <a:t>15</a:t>
            </a:fld>
            <a:endParaRPr lang="en-US"/>
          </a:p>
        </p:txBody>
      </p:sp>
    </p:spTree>
    <p:extLst>
      <p:ext uri="{BB962C8B-B14F-4D97-AF65-F5344CB8AC3E}">
        <p14:creationId xmlns:p14="http://schemas.microsoft.com/office/powerpoint/2010/main" val="3953142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C57277-0EBD-4E76-9BAE-5CE7DC45A2B4}" type="slidenum">
              <a:rPr lang="en-US" smtClean="0"/>
              <a:t>16</a:t>
            </a:fld>
            <a:endParaRPr lang="en-US"/>
          </a:p>
        </p:txBody>
      </p:sp>
    </p:spTree>
    <p:extLst>
      <p:ext uri="{BB962C8B-B14F-4D97-AF65-F5344CB8AC3E}">
        <p14:creationId xmlns:p14="http://schemas.microsoft.com/office/powerpoint/2010/main" val="3953142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C57277-0EBD-4E76-9BAE-5CE7DC45A2B4}" type="slidenum">
              <a:rPr lang="en-US" smtClean="0"/>
              <a:t>17</a:t>
            </a:fld>
            <a:endParaRPr lang="en-US"/>
          </a:p>
        </p:txBody>
      </p:sp>
    </p:spTree>
    <p:extLst>
      <p:ext uri="{BB962C8B-B14F-4D97-AF65-F5344CB8AC3E}">
        <p14:creationId xmlns:p14="http://schemas.microsoft.com/office/powerpoint/2010/main" val="3953142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C57277-0EBD-4E76-9BAE-5CE7DC45A2B4}" type="slidenum">
              <a:rPr lang="en-US" smtClean="0"/>
              <a:t>18</a:t>
            </a:fld>
            <a:endParaRPr lang="en-US"/>
          </a:p>
        </p:txBody>
      </p:sp>
    </p:spTree>
    <p:extLst>
      <p:ext uri="{BB962C8B-B14F-4D97-AF65-F5344CB8AC3E}">
        <p14:creationId xmlns:p14="http://schemas.microsoft.com/office/powerpoint/2010/main" val="3953142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512D076E-7501-4E21-9087-6B4C04695E4D}" type="slidenum">
              <a:rPr lang="en-US" altLang="en-US">
                <a:solidFill>
                  <a:prstClr val="black"/>
                </a:solidFill>
              </a:rPr>
              <a:pPr eaLnBrk="1" hangingPunct="1">
                <a:spcBef>
                  <a:spcPct val="0"/>
                </a:spcBef>
              </a:pPr>
              <a:t>19</a:t>
            </a:fld>
            <a:endParaRPr lang="en-US" altLang="en-US" dirty="0">
              <a:solidFill>
                <a:prstClr val="black"/>
              </a:solidFill>
            </a:endParaRPr>
          </a:p>
        </p:txBody>
      </p:sp>
      <p:sp>
        <p:nvSpPr>
          <p:cNvPr id="57347" name="Rectangle 2"/>
          <p:cNvSpPr>
            <a:spLocks noGrp="1" noRot="1" noChangeAspect="1" noChangeArrowheads="1" noTextEdit="1"/>
          </p:cNvSpPr>
          <p:nvPr>
            <p:ph type="sldImg"/>
          </p:nvPr>
        </p:nvSpPr>
        <p:spPr>
          <a:ln cap="flat"/>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p>
        </p:txBody>
      </p:sp>
    </p:spTree>
    <p:extLst>
      <p:ext uri="{BB962C8B-B14F-4D97-AF65-F5344CB8AC3E}">
        <p14:creationId xmlns:p14="http://schemas.microsoft.com/office/powerpoint/2010/main" val="1890535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smtClean="0">
                <a:solidFill>
                  <a:srgbClr val="0070C0"/>
                </a:solidFill>
              </a:rPr>
              <a:t>What is an electrical circuit?</a:t>
            </a:r>
          </a:p>
          <a:p>
            <a:endParaRPr lang="en-US" sz="800" dirty="0" smtClean="0"/>
          </a:p>
          <a:p>
            <a:pPr marL="342900" indent="-342900">
              <a:buClr>
                <a:schemeClr val="accent2">
                  <a:lumMod val="50000"/>
                </a:schemeClr>
              </a:buClr>
              <a:buFont typeface="Wingdings" panose="05000000000000000000" pitchFamily="2" charset="2"/>
              <a:buChar char="q"/>
            </a:pPr>
            <a:r>
              <a:rPr lang="en-US" sz="1200" dirty="0" smtClean="0"/>
              <a:t>Electricity flows from a voltage source through a conductive path to a load and returns to the voltage source</a:t>
            </a:r>
          </a:p>
          <a:p>
            <a:pPr>
              <a:buClr>
                <a:schemeClr val="accent2">
                  <a:lumMod val="50000"/>
                </a:schemeClr>
              </a:buClr>
            </a:pPr>
            <a:endParaRPr lang="en-US" sz="1200" dirty="0" smtClean="0"/>
          </a:p>
          <a:p>
            <a:pPr marL="342900" indent="-342900">
              <a:buClr>
                <a:schemeClr val="accent2">
                  <a:lumMod val="50000"/>
                </a:schemeClr>
              </a:buClr>
              <a:buFont typeface="Wingdings" panose="05000000000000000000" pitchFamily="2" charset="2"/>
              <a:buChar char="q"/>
            </a:pPr>
            <a:r>
              <a:rPr lang="en-US" sz="1200" dirty="0" smtClean="0"/>
              <a:t>Typically three wires:</a:t>
            </a:r>
          </a:p>
          <a:p>
            <a:pPr>
              <a:buClr>
                <a:schemeClr val="accent2">
                  <a:lumMod val="50000"/>
                </a:schemeClr>
              </a:buClr>
            </a:pPr>
            <a:endParaRPr lang="en-US" sz="1200" dirty="0" smtClean="0"/>
          </a:p>
          <a:p>
            <a:pPr marL="342900" indent="-342900">
              <a:buClr>
                <a:schemeClr val="accent2">
                  <a:lumMod val="50000"/>
                </a:schemeClr>
              </a:buClr>
              <a:buFont typeface="Wingdings" panose="05000000000000000000" pitchFamily="2" charset="2"/>
              <a:buChar char="ü"/>
            </a:pPr>
            <a:r>
              <a:rPr lang="en-US" sz="1200" dirty="0" smtClean="0"/>
              <a:t>Insulated grounded conductors (neutral) (usually white or gray)</a:t>
            </a:r>
          </a:p>
          <a:p>
            <a:pPr marL="342900" indent="-342900">
              <a:buClr>
                <a:schemeClr val="accent2">
                  <a:lumMod val="50000"/>
                </a:schemeClr>
              </a:buClr>
              <a:buFont typeface="Wingdings" panose="05000000000000000000" pitchFamily="2" charset="2"/>
              <a:buChar char="ü"/>
            </a:pPr>
            <a:endParaRPr lang="en-US" sz="1200" dirty="0" smtClean="0"/>
          </a:p>
          <a:p>
            <a:pPr marL="342900" indent="-342900">
              <a:buClr>
                <a:schemeClr val="accent2">
                  <a:lumMod val="50000"/>
                </a:schemeClr>
              </a:buClr>
              <a:buFont typeface="Wingdings" panose="05000000000000000000" pitchFamily="2" charset="2"/>
              <a:buChar char="ü"/>
            </a:pPr>
            <a:r>
              <a:rPr lang="en-US" sz="1200" dirty="0" smtClean="0"/>
              <a:t>Ungrounded conductors (hot wires) (usually black or red)</a:t>
            </a:r>
          </a:p>
          <a:p>
            <a:pPr marL="342900" indent="-342900">
              <a:buClr>
                <a:schemeClr val="accent2">
                  <a:lumMod val="50000"/>
                </a:schemeClr>
              </a:buClr>
              <a:buFont typeface="Wingdings" panose="05000000000000000000" pitchFamily="2" charset="2"/>
              <a:buChar char="ü"/>
            </a:pPr>
            <a:endParaRPr lang="en-US" sz="1200" dirty="0" smtClean="0"/>
          </a:p>
          <a:p>
            <a:pPr marL="342900" indent="-342900">
              <a:buClr>
                <a:schemeClr val="accent2">
                  <a:lumMod val="50000"/>
                </a:schemeClr>
              </a:buClr>
              <a:buFont typeface="Wingdings" panose="05000000000000000000" pitchFamily="2" charset="2"/>
              <a:buChar char="ü"/>
            </a:pPr>
            <a:r>
              <a:rPr lang="en-US" sz="1200" dirty="0" smtClean="0"/>
              <a:t>Equipment Grounding (usually green insulated or bare copper)</a:t>
            </a:r>
          </a:p>
          <a:p>
            <a:endParaRPr lang="en-US" dirty="0"/>
          </a:p>
        </p:txBody>
      </p:sp>
      <p:sp>
        <p:nvSpPr>
          <p:cNvPr id="4" name="Slide Number Placeholder 3"/>
          <p:cNvSpPr>
            <a:spLocks noGrp="1"/>
          </p:cNvSpPr>
          <p:nvPr>
            <p:ph type="sldNum" sz="quarter" idx="10"/>
          </p:nvPr>
        </p:nvSpPr>
        <p:spPr/>
        <p:txBody>
          <a:bodyPr/>
          <a:lstStyle/>
          <a:p>
            <a:fld id="{18C57277-0EBD-4E76-9BAE-5CE7DC45A2B4}" type="slidenum">
              <a:rPr lang="en-US" smtClean="0"/>
              <a:t>20</a:t>
            </a:fld>
            <a:endParaRPr lang="en-US" dirty="0"/>
          </a:p>
        </p:txBody>
      </p:sp>
    </p:spTree>
    <p:extLst>
      <p:ext uri="{BB962C8B-B14F-4D97-AF65-F5344CB8AC3E}">
        <p14:creationId xmlns:p14="http://schemas.microsoft.com/office/powerpoint/2010/main" val="30772041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0138" y="698500"/>
            <a:ext cx="4657725" cy="3492500"/>
          </a:xfrm>
        </p:spPr>
      </p:sp>
      <p:sp>
        <p:nvSpPr>
          <p:cNvPr id="3" name="Notes Placeholder 2"/>
          <p:cNvSpPr>
            <a:spLocks noGrp="1"/>
          </p:cNvSpPr>
          <p:nvPr>
            <p:ph type="body" idx="1"/>
          </p:nvPr>
        </p:nvSpPr>
        <p:spPr/>
        <p:txBody>
          <a:bodyPr/>
          <a:lstStyle/>
          <a:p>
            <a:r>
              <a:rPr lang="en-US" dirty="0" smtClean="0"/>
              <a:t>https://www.osha.gov/SLTC/etools/construction/electrical_incidents/gfci.html</a:t>
            </a:r>
          </a:p>
          <a:p>
            <a:endParaRPr lang="en-US" dirty="0" smtClean="0"/>
          </a:p>
          <a:p>
            <a:r>
              <a:rPr lang="en-US" dirty="0" smtClean="0"/>
              <a:t>http://www.oshatrain.org/courses/mods/715m2.html</a:t>
            </a:r>
            <a:endParaRPr lang="en-US" dirty="0"/>
          </a:p>
        </p:txBody>
      </p:sp>
    </p:spTree>
    <p:extLst>
      <p:ext uri="{BB962C8B-B14F-4D97-AF65-F5344CB8AC3E}">
        <p14:creationId xmlns:p14="http://schemas.microsoft.com/office/powerpoint/2010/main" val="34307898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A5A52691-7DC0-4C10-8C32-B2B74E1FDAC1}" type="slidenum">
              <a:rPr lang="en-US" altLang="en-US">
                <a:solidFill>
                  <a:prstClr val="black"/>
                </a:solidFill>
              </a:rPr>
              <a:pPr eaLnBrk="1" hangingPunct="1">
                <a:spcBef>
                  <a:spcPct val="0"/>
                </a:spcBef>
              </a:pPr>
              <a:t>27</a:t>
            </a:fld>
            <a:endParaRPr lang="en-US" altLang="en-US" dirty="0">
              <a:solidFill>
                <a:prstClr val="black"/>
              </a:solidFill>
            </a:endParaRPr>
          </a:p>
        </p:txBody>
      </p:sp>
      <p:sp>
        <p:nvSpPr>
          <p:cNvPr id="64515" name="Rectangle 2"/>
          <p:cNvSpPr>
            <a:spLocks noGrp="1" noRot="1" noChangeAspect="1" noChangeArrowheads="1" noTextEdit="1"/>
          </p:cNvSpPr>
          <p:nvPr>
            <p:ph type="sldImg"/>
          </p:nvPr>
        </p:nvSpPr>
        <p:spPr>
          <a:ln cap="flat"/>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p>
        </p:txBody>
      </p:sp>
    </p:spTree>
    <p:extLst>
      <p:ext uri="{BB962C8B-B14F-4D97-AF65-F5344CB8AC3E}">
        <p14:creationId xmlns:p14="http://schemas.microsoft.com/office/powerpoint/2010/main" val="28132154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E227D539-0B97-4D6D-AD7D-224DEA83B2D0}" type="slidenum">
              <a:rPr lang="en-US" altLang="en-US">
                <a:solidFill>
                  <a:prstClr val="black"/>
                </a:solidFill>
              </a:rPr>
              <a:pPr eaLnBrk="1" hangingPunct="1">
                <a:spcBef>
                  <a:spcPct val="0"/>
                </a:spcBef>
              </a:pPr>
              <a:t>31</a:t>
            </a:fld>
            <a:endParaRPr lang="en-US" altLang="en-US" dirty="0">
              <a:solidFill>
                <a:prstClr val="black"/>
              </a:solidFill>
            </a:endParaRPr>
          </a:p>
        </p:txBody>
      </p:sp>
      <p:sp>
        <p:nvSpPr>
          <p:cNvPr id="65539" name="Rectangle 2"/>
          <p:cNvSpPr>
            <a:spLocks noGrp="1" noRot="1" noChangeAspect="1" noChangeArrowheads="1" noTextEdit="1"/>
          </p:cNvSpPr>
          <p:nvPr>
            <p:ph type="sldImg"/>
          </p:nvPr>
        </p:nvSpPr>
        <p:spPr>
          <a:ln cap="flat"/>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p>
        </p:txBody>
      </p:sp>
    </p:spTree>
    <p:extLst>
      <p:ext uri="{BB962C8B-B14F-4D97-AF65-F5344CB8AC3E}">
        <p14:creationId xmlns:p14="http://schemas.microsoft.com/office/powerpoint/2010/main" val="5461188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C57277-0EBD-4E76-9BAE-5CE7DC45A2B4}" type="slidenum">
              <a:rPr lang="en-US" smtClean="0"/>
              <a:t>32</a:t>
            </a:fld>
            <a:endParaRPr lang="en-US"/>
          </a:p>
        </p:txBody>
      </p:sp>
    </p:spTree>
    <p:extLst>
      <p:ext uri="{BB962C8B-B14F-4D97-AF65-F5344CB8AC3E}">
        <p14:creationId xmlns:p14="http://schemas.microsoft.com/office/powerpoint/2010/main" val="2866710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0138" y="698500"/>
            <a:ext cx="4657725" cy="3492500"/>
          </a:xfrm>
        </p:spPr>
      </p:sp>
      <p:sp>
        <p:nvSpPr>
          <p:cNvPr id="3" name="Notes Placeholder 2"/>
          <p:cNvSpPr>
            <a:spLocks noGrp="1"/>
          </p:cNvSpPr>
          <p:nvPr>
            <p:ph type="body" idx="1"/>
          </p:nvPr>
        </p:nvSpPr>
        <p:spPr/>
        <p:txBody>
          <a:bodyPr/>
          <a:lstStyle/>
          <a:p>
            <a:r>
              <a:rPr lang="en-US" dirty="0" smtClean="0"/>
              <a:t>Can only use Round electrical</a:t>
            </a:r>
            <a:r>
              <a:rPr lang="en-US" baseline="0" dirty="0" smtClean="0"/>
              <a:t> cables because of there double layer of protection Vs Flat cables which only have on layer before contacting live energy.</a:t>
            </a:r>
            <a:endParaRPr lang="en-US" dirty="0"/>
          </a:p>
        </p:txBody>
      </p:sp>
    </p:spTree>
    <p:extLst>
      <p:ext uri="{BB962C8B-B14F-4D97-AF65-F5344CB8AC3E}">
        <p14:creationId xmlns:p14="http://schemas.microsoft.com/office/powerpoint/2010/main" val="25201747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04E81F5B-420A-49F4-AED2-BC14A361E130}" type="slidenum">
              <a:rPr lang="en-US" altLang="en-US">
                <a:solidFill>
                  <a:prstClr val="black"/>
                </a:solidFill>
              </a:rPr>
              <a:pPr eaLnBrk="1" hangingPunct="1">
                <a:spcBef>
                  <a:spcPct val="0"/>
                </a:spcBef>
              </a:pPr>
              <a:t>39</a:t>
            </a:fld>
            <a:endParaRPr lang="en-US" altLang="en-US" dirty="0">
              <a:solidFill>
                <a:prstClr val="black"/>
              </a:solidFill>
            </a:endParaRPr>
          </a:p>
        </p:txBody>
      </p:sp>
      <p:sp>
        <p:nvSpPr>
          <p:cNvPr id="63491" name="Rectangle 2"/>
          <p:cNvSpPr>
            <a:spLocks noGrp="1" noRot="1" noChangeAspect="1" noChangeArrowheads="1" noTextEdit="1"/>
          </p:cNvSpPr>
          <p:nvPr>
            <p:ph type="sldImg"/>
          </p:nvPr>
        </p:nvSpPr>
        <p:spPr>
          <a:ln cap="flat"/>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p>
        </p:txBody>
      </p:sp>
    </p:spTree>
    <p:extLst>
      <p:ext uri="{BB962C8B-B14F-4D97-AF65-F5344CB8AC3E}">
        <p14:creationId xmlns:p14="http://schemas.microsoft.com/office/powerpoint/2010/main" val="5190053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0138" y="698500"/>
            <a:ext cx="4657725" cy="3492500"/>
          </a:xfrm>
        </p:spPr>
      </p:sp>
      <p:sp>
        <p:nvSpPr>
          <p:cNvPr id="3" name="Notes Placeholder 2"/>
          <p:cNvSpPr>
            <a:spLocks noGrp="1"/>
          </p:cNvSpPr>
          <p:nvPr>
            <p:ph type="body" idx="1"/>
          </p:nvPr>
        </p:nvSpPr>
        <p:spPr/>
        <p:txBody>
          <a:bodyPr/>
          <a:lstStyle/>
          <a:p>
            <a:r>
              <a:rPr lang="en-US" dirty="0" smtClean="0"/>
              <a:t>http://www.safetyandhealthmagazine.com/articles/11136-osha-announces-top-10-most-cited-violations-for-2014</a:t>
            </a:r>
          </a:p>
          <a:p>
            <a:endParaRPr lang="en-US" dirty="0" smtClean="0"/>
          </a:p>
          <a:p>
            <a:r>
              <a:rPr lang="en-US" dirty="0" smtClean="0"/>
              <a:t>https://www.osha.gov/Top_Ten_Standards.html</a:t>
            </a:r>
            <a:endParaRPr lang="en-US" dirty="0"/>
          </a:p>
        </p:txBody>
      </p:sp>
    </p:spTree>
    <p:extLst>
      <p:ext uri="{BB962C8B-B14F-4D97-AF65-F5344CB8AC3E}">
        <p14:creationId xmlns:p14="http://schemas.microsoft.com/office/powerpoint/2010/main" val="18505864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0138" y="698500"/>
            <a:ext cx="4657725" cy="34925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417980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0138" y="698500"/>
            <a:ext cx="4657725" cy="34925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76479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0138" y="698500"/>
            <a:ext cx="4657725" cy="34925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764793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0138" y="698500"/>
            <a:ext cx="4657725" cy="3492500"/>
          </a:xfrm>
        </p:spPr>
      </p:sp>
      <p:sp>
        <p:nvSpPr>
          <p:cNvPr id="3" name="Notes Placeholder 2"/>
          <p:cNvSpPr>
            <a:spLocks noGrp="1"/>
          </p:cNvSpPr>
          <p:nvPr>
            <p:ph type="body" idx="1"/>
          </p:nvPr>
        </p:nvSpPr>
        <p:spPr/>
        <p:txBody>
          <a:bodyPr/>
          <a:lstStyle/>
          <a:p>
            <a:r>
              <a:rPr lang="en-US" dirty="0" smtClean="0"/>
              <a:t>https://www.osha.gov/Publications/3075.html</a:t>
            </a:r>
            <a:endParaRPr lang="en-US" dirty="0"/>
          </a:p>
        </p:txBody>
      </p:sp>
    </p:spTree>
    <p:extLst>
      <p:ext uri="{BB962C8B-B14F-4D97-AF65-F5344CB8AC3E}">
        <p14:creationId xmlns:p14="http://schemas.microsoft.com/office/powerpoint/2010/main" val="1778985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Body">
    <p:spTree>
      <p:nvGrpSpPr>
        <p:cNvPr id="1" name="Shape 13"/>
        <p:cNvGrpSpPr/>
        <p:nvPr/>
      </p:nvGrpSpPr>
      <p:grpSpPr>
        <a:xfrm>
          <a:off x="0" y="0"/>
          <a:ext cx="0" cy="0"/>
          <a:chOff x="0" y="0"/>
          <a:chExt cx="0" cy="0"/>
        </a:xfrm>
      </p:grpSpPr>
      <p:sp>
        <p:nvSpPr>
          <p:cNvPr id="15" name="Shape 15"/>
          <p:cNvSpPr txBox="1">
            <a:spLocks noGrp="1"/>
          </p:cNvSpPr>
          <p:nvPr>
            <p:ph type="body" idx="1"/>
          </p:nvPr>
        </p:nvSpPr>
        <p:spPr>
          <a:xfrm>
            <a:off x="544047" y="1524025"/>
            <a:ext cx="7726101" cy="3724153"/>
          </a:xfrm>
          <a:prstGeom prst="rect">
            <a:avLst/>
          </a:prstGeom>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dirty="0"/>
          </a:p>
        </p:txBody>
      </p:sp>
      <p:cxnSp>
        <p:nvCxnSpPr>
          <p:cNvPr id="16" name="Shape 16"/>
          <p:cNvCxnSpPr/>
          <p:nvPr/>
        </p:nvCxnSpPr>
        <p:spPr>
          <a:xfrm>
            <a:off x="457200" y="1524000"/>
            <a:ext cx="8229600" cy="0"/>
          </a:xfrm>
          <a:prstGeom prst="straightConnector1">
            <a:avLst/>
          </a:prstGeom>
          <a:noFill/>
          <a:ln w="50800" cap="flat">
            <a:solidFill>
              <a:srgbClr val="1155CC"/>
            </a:solidFill>
            <a:prstDash val="solid"/>
            <a:round/>
            <a:headEnd type="none" w="med" len="med"/>
            <a:tailEnd type="none" w="med" len="med"/>
          </a:ln>
        </p:spPr>
      </p:cxnSp>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TextBox 3"/>
          <p:cNvSpPr txBox="1"/>
          <p:nvPr userDrawn="1"/>
        </p:nvSpPr>
        <p:spPr>
          <a:xfrm>
            <a:off x="5498004" y="5617580"/>
            <a:ext cx="538223" cy="738664"/>
          </a:xfrm>
          <a:prstGeom prst="rect">
            <a:avLst/>
          </a:prstGeom>
          <a:noFill/>
        </p:spPr>
        <p:txBody>
          <a:bodyPr wrap="square" rtlCol="0">
            <a:spAutoFit/>
          </a:bodyPr>
          <a:lstStyle/>
          <a:p>
            <a:endParaRPr lang="en-US" sz="1400" kern="0" dirty="0">
              <a:solidFill>
                <a:srgbClr val="000000"/>
              </a:solidFill>
              <a:cs typeface="Arial"/>
              <a:sym typeface="Arial"/>
              <a:rtl val="0"/>
            </a:endParaRPr>
          </a:p>
          <a:p>
            <a:endParaRPr lang="en-US" sz="1400" kern="0" dirty="0">
              <a:solidFill>
                <a:srgbClr val="000000"/>
              </a:solidFill>
              <a:cs typeface="Arial"/>
              <a:sym typeface="Arial"/>
              <a:rtl val="0"/>
            </a:endParaRPr>
          </a:p>
          <a:p>
            <a:endParaRPr lang="en-US" sz="1400" kern="0" dirty="0">
              <a:solidFill>
                <a:srgbClr val="000000"/>
              </a:solidFill>
              <a:cs typeface="Arial"/>
              <a:sym typeface="Arial"/>
              <a:rtl val="0"/>
            </a:endParaRPr>
          </a:p>
        </p:txBody>
      </p:sp>
      <p:sp>
        <p:nvSpPr>
          <p:cNvPr id="3" name="Footer Placeholder 2"/>
          <p:cNvSpPr>
            <a:spLocks noGrp="1"/>
          </p:cNvSpPr>
          <p:nvPr>
            <p:ph type="ftr" sz="quarter" idx="10"/>
          </p:nvPr>
        </p:nvSpPr>
        <p:spPr/>
        <p:txBody>
          <a:bodyPr/>
          <a:lstStyle/>
          <a:p>
            <a:endParaRPr lang="en-US">
              <a:solidFill>
                <a:srgbClr val="000000">
                  <a:tint val="75000"/>
                </a:srgbClr>
              </a:solidFill>
            </a:endParaRPr>
          </a:p>
        </p:txBody>
      </p:sp>
      <p:sp>
        <p:nvSpPr>
          <p:cNvPr id="5" name="Slide Number Placeholder 4"/>
          <p:cNvSpPr>
            <a:spLocks noGrp="1"/>
          </p:cNvSpPr>
          <p:nvPr>
            <p:ph type="sldNum" sz="quarter" idx="11"/>
          </p:nvPr>
        </p:nvSpPr>
        <p:spPr/>
        <p:txBody>
          <a:bodyPr/>
          <a:lstStyle/>
          <a:p>
            <a:fld id="{CFEC49EF-85A3-4AFC-80F7-5EB5432EC833}" type="slidenum">
              <a:rPr lang="en-US" smtClean="0">
                <a:solidFill>
                  <a:srgbClr val="000000">
                    <a:tint val="75000"/>
                  </a:srgbClr>
                </a:solidFill>
              </a:rPr>
              <a:pPr/>
              <a:t>‹#›</a:t>
            </a:fld>
            <a:endParaRPr lang="en-US">
              <a:solidFill>
                <a:srgbClr val="000000">
                  <a:tint val="75000"/>
                </a:srgbClr>
              </a:solidFill>
            </a:endParaRPr>
          </a:p>
        </p:txBody>
      </p:sp>
    </p:spTree>
    <p:extLst>
      <p:ext uri="{BB962C8B-B14F-4D97-AF65-F5344CB8AC3E}">
        <p14:creationId xmlns:p14="http://schemas.microsoft.com/office/powerpoint/2010/main" val="3344197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57200" y="274637"/>
            <a:ext cx="8229600" cy="1143200"/>
          </a:xfrm>
          <a:prstGeom prst="rect">
            <a:avLst/>
          </a:prstGeom>
        </p:spPr>
        <p:txBody>
          <a:bodyPr lIns="91425" tIns="91425" rIns="91425" bIns="91425" anchor="b" anchorCtr="0"/>
          <a:lstStyle>
            <a:lvl1pPr rtl="0">
              <a:spcBef>
                <a:spcPts val="0"/>
              </a:spcBef>
              <a:buClr>
                <a:srgbClr val="1155CC"/>
              </a:buClr>
              <a:defRPr>
                <a:solidFill>
                  <a:srgbClr val="1155CC"/>
                </a:solidFill>
              </a:defRPr>
            </a:lvl1pPr>
            <a:lvl2pPr rtl="0">
              <a:spcBef>
                <a:spcPts val="0"/>
              </a:spcBef>
              <a:defRPr>
                <a:solidFill>
                  <a:srgbClr val="DA0002"/>
                </a:solidFill>
              </a:defRPr>
            </a:lvl2pPr>
            <a:lvl3pPr rtl="0">
              <a:spcBef>
                <a:spcPts val="0"/>
              </a:spcBef>
              <a:defRPr>
                <a:solidFill>
                  <a:srgbClr val="DA0002"/>
                </a:solidFill>
              </a:defRPr>
            </a:lvl3pPr>
            <a:lvl4pPr rtl="0">
              <a:spcBef>
                <a:spcPts val="0"/>
              </a:spcBef>
              <a:defRPr>
                <a:solidFill>
                  <a:srgbClr val="DA0002"/>
                </a:solidFill>
              </a:defRPr>
            </a:lvl4pPr>
            <a:lvl5pPr rtl="0">
              <a:spcBef>
                <a:spcPts val="0"/>
              </a:spcBef>
              <a:defRPr>
                <a:solidFill>
                  <a:srgbClr val="DA0002"/>
                </a:solidFill>
              </a:defRPr>
            </a:lvl5pPr>
            <a:lvl6pPr rtl="0">
              <a:spcBef>
                <a:spcPts val="0"/>
              </a:spcBef>
              <a:defRPr>
                <a:solidFill>
                  <a:srgbClr val="DA0002"/>
                </a:solidFill>
              </a:defRPr>
            </a:lvl6pPr>
            <a:lvl7pPr rtl="0">
              <a:spcBef>
                <a:spcPts val="0"/>
              </a:spcBef>
              <a:defRPr>
                <a:solidFill>
                  <a:srgbClr val="DA0002"/>
                </a:solidFill>
              </a:defRPr>
            </a:lvl7pPr>
            <a:lvl8pPr rtl="0">
              <a:spcBef>
                <a:spcPts val="0"/>
              </a:spcBef>
              <a:defRPr>
                <a:solidFill>
                  <a:srgbClr val="DA0002"/>
                </a:solidFill>
              </a:defRPr>
            </a:lvl8pPr>
            <a:lvl9pPr rtl="0">
              <a:spcBef>
                <a:spcPts val="0"/>
              </a:spcBef>
              <a:defRPr>
                <a:solidFill>
                  <a:srgbClr val="DA0002"/>
                </a:solidFill>
              </a:defRPr>
            </a:lvl9pPr>
          </a:lstStyle>
          <a:p>
            <a:endParaRPr/>
          </a:p>
        </p:txBody>
      </p:sp>
      <p:sp>
        <p:nvSpPr>
          <p:cNvPr id="19" name="Shape 19"/>
          <p:cNvSpPr txBox="1">
            <a:spLocks noGrp="1"/>
          </p:cNvSpPr>
          <p:nvPr>
            <p:ph type="body" idx="1"/>
          </p:nvPr>
        </p:nvSpPr>
        <p:spPr>
          <a:xfrm>
            <a:off x="457200" y="1600201"/>
            <a:ext cx="3994500" cy="4967599"/>
          </a:xfrm>
          <a:prstGeom prst="rect">
            <a:avLst/>
          </a:prstGeom>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20" name="Shape 20"/>
          <p:cNvSpPr txBox="1">
            <a:spLocks noGrp="1"/>
          </p:cNvSpPr>
          <p:nvPr>
            <p:ph type="body" idx="2"/>
          </p:nvPr>
        </p:nvSpPr>
        <p:spPr>
          <a:xfrm>
            <a:off x="4692273" y="1600201"/>
            <a:ext cx="3994500" cy="4967599"/>
          </a:xfrm>
          <a:prstGeom prst="rect">
            <a:avLst/>
          </a:prstGeom>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cxnSp>
        <p:nvCxnSpPr>
          <p:cNvPr id="21" name="Shape 21"/>
          <p:cNvCxnSpPr/>
          <p:nvPr/>
        </p:nvCxnSpPr>
        <p:spPr>
          <a:xfrm>
            <a:off x="457200" y="1524000"/>
            <a:ext cx="8229600" cy="0"/>
          </a:xfrm>
          <a:prstGeom prst="straightConnector1">
            <a:avLst/>
          </a:prstGeom>
          <a:noFill/>
          <a:ln w="50800" cap="flat">
            <a:solidFill>
              <a:srgbClr val="1155CC"/>
            </a:solidFill>
            <a:prstDash val="solid"/>
            <a:round/>
            <a:headEnd type="none" w="med" len="med"/>
            <a:tailEnd type="none" w="med" len="med"/>
          </a:ln>
        </p:spPr>
      </p:cxnSp>
      <p:sp>
        <p:nvSpPr>
          <p:cNvPr id="2" name="Footer Placeholder 1"/>
          <p:cNvSpPr>
            <a:spLocks noGrp="1"/>
          </p:cNvSpPr>
          <p:nvPr>
            <p:ph type="ftr" sz="quarter" idx="10"/>
          </p:nvPr>
        </p:nvSpPr>
        <p:spPr/>
        <p:txBody>
          <a:bodyPr/>
          <a:lstStyle/>
          <a:p>
            <a:endParaRPr lang="en-US" kern="0">
              <a:solidFill>
                <a:srgbClr val="000000">
                  <a:tint val="75000"/>
                </a:srgbClr>
              </a:solidFill>
              <a:cs typeface="Arial"/>
              <a:sym typeface="Arial"/>
              <a:rtl val="0"/>
            </a:endParaRPr>
          </a:p>
        </p:txBody>
      </p:sp>
      <p:sp>
        <p:nvSpPr>
          <p:cNvPr id="3" name="Slide Number Placeholder 2"/>
          <p:cNvSpPr>
            <a:spLocks noGrp="1"/>
          </p:cNvSpPr>
          <p:nvPr>
            <p:ph type="sldNum" sz="quarter" idx="11"/>
          </p:nvPr>
        </p:nvSpPr>
        <p:spPr/>
        <p:txBody>
          <a:bodyPr/>
          <a:lstStyle/>
          <a:p>
            <a:fld id="{CFEC49EF-85A3-4AFC-80F7-5EB5432EC833}" type="slidenum">
              <a:rPr lang="en-US" kern="0" smtClean="0">
                <a:solidFill>
                  <a:srgbClr val="000000">
                    <a:tint val="75000"/>
                  </a:srgbClr>
                </a:solidFill>
                <a:cs typeface="Arial"/>
                <a:sym typeface="Arial"/>
                <a:rtl val="0"/>
              </a:rPr>
              <a:pPr/>
              <a:t>‹#›</a:t>
            </a:fld>
            <a:endParaRPr lang="en-US" kern="0">
              <a:solidFill>
                <a:srgbClr val="000000">
                  <a:tint val="75000"/>
                </a:srgbClr>
              </a:solidFill>
              <a:cs typeface="Arial"/>
              <a:sym typeface="Arial"/>
              <a:rtl val="0"/>
            </a:endParaRPr>
          </a:p>
        </p:txBody>
      </p:sp>
    </p:spTree>
    <p:extLst>
      <p:ext uri="{BB962C8B-B14F-4D97-AF65-F5344CB8AC3E}">
        <p14:creationId xmlns:p14="http://schemas.microsoft.com/office/powerpoint/2010/main" val="3187299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Body">
    <p:spTree>
      <p:nvGrpSpPr>
        <p:cNvPr id="1" name="Shape 13"/>
        <p:cNvGrpSpPr/>
        <p:nvPr/>
      </p:nvGrpSpPr>
      <p:grpSpPr>
        <a:xfrm>
          <a:off x="0" y="0"/>
          <a:ext cx="0" cy="0"/>
          <a:chOff x="0" y="0"/>
          <a:chExt cx="0" cy="0"/>
        </a:xfrm>
      </p:grpSpPr>
      <p:sp>
        <p:nvSpPr>
          <p:cNvPr id="15" name="Shape 15"/>
          <p:cNvSpPr txBox="1">
            <a:spLocks noGrp="1"/>
          </p:cNvSpPr>
          <p:nvPr>
            <p:ph type="body" idx="1"/>
          </p:nvPr>
        </p:nvSpPr>
        <p:spPr>
          <a:xfrm>
            <a:off x="544021" y="1524008"/>
            <a:ext cx="7726101" cy="3724153"/>
          </a:xfrm>
          <a:prstGeom prst="rect">
            <a:avLst/>
          </a:prstGeom>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dirty="0"/>
          </a:p>
        </p:txBody>
      </p:sp>
      <p:cxnSp>
        <p:nvCxnSpPr>
          <p:cNvPr id="16" name="Shape 16"/>
          <p:cNvCxnSpPr/>
          <p:nvPr/>
        </p:nvCxnSpPr>
        <p:spPr>
          <a:xfrm>
            <a:off x="457200" y="1524000"/>
            <a:ext cx="8229600" cy="0"/>
          </a:xfrm>
          <a:prstGeom prst="straightConnector1">
            <a:avLst/>
          </a:prstGeom>
          <a:noFill/>
          <a:ln w="50800" cap="flat">
            <a:solidFill>
              <a:srgbClr val="1155CC"/>
            </a:solidFill>
            <a:prstDash val="solid"/>
            <a:round/>
            <a:headEnd type="none" w="med" len="med"/>
            <a:tailEnd type="none" w="med" len="med"/>
          </a:ln>
        </p:spPr>
      </p:cxnSp>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TextBox 3"/>
          <p:cNvSpPr txBox="1"/>
          <p:nvPr userDrawn="1"/>
        </p:nvSpPr>
        <p:spPr>
          <a:xfrm>
            <a:off x="5497985" y="5617580"/>
            <a:ext cx="538223" cy="738664"/>
          </a:xfrm>
          <a:prstGeom prst="rect">
            <a:avLst/>
          </a:prstGeom>
          <a:noFill/>
        </p:spPr>
        <p:txBody>
          <a:bodyPr wrap="square" rtlCol="0">
            <a:spAutoFit/>
          </a:bodyPr>
          <a:lstStyle/>
          <a:p>
            <a:endParaRPr lang="en-US" sz="1400" kern="0" dirty="0" smtClean="0">
              <a:solidFill>
                <a:srgbClr val="000000"/>
              </a:solidFill>
              <a:cs typeface="Arial"/>
              <a:sym typeface="Arial"/>
              <a:rtl val="0"/>
            </a:endParaRPr>
          </a:p>
          <a:p>
            <a:endParaRPr lang="en-US" sz="1400" kern="0" dirty="0" smtClean="0">
              <a:solidFill>
                <a:srgbClr val="000000"/>
              </a:solidFill>
              <a:cs typeface="Arial"/>
              <a:sym typeface="Arial"/>
              <a:rtl val="0"/>
            </a:endParaRPr>
          </a:p>
          <a:p>
            <a:endParaRPr lang="en-US" sz="1400" kern="0" dirty="0">
              <a:solidFill>
                <a:srgbClr val="000000"/>
              </a:solidFill>
              <a:cs typeface="Arial"/>
              <a:sym typeface="Arial"/>
              <a:rtl val="0"/>
            </a:endParaRPr>
          </a:p>
        </p:txBody>
      </p:sp>
      <p:sp>
        <p:nvSpPr>
          <p:cNvPr id="3" name="Date Placeholder 2"/>
          <p:cNvSpPr>
            <a:spLocks noGrp="1"/>
          </p:cNvSpPr>
          <p:nvPr>
            <p:ph type="dt" sz="half" idx="10"/>
          </p:nvPr>
        </p:nvSpPr>
        <p:spPr/>
        <p:txBody>
          <a:bodyPr/>
          <a:lstStyle/>
          <a:p>
            <a:endParaRPr lang="en-US">
              <a:solidFill>
                <a:srgbClr val="000000">
                  <a:tint val="75000"/>
                </a:srgbClr>
              </a:solidFill>
            </a:endParaRPr>
          </a:p>
        </p:txBody>
      </p:sp>
      <p:sp>
        <p:nvSpPr>
          <p:cNvPr id="5" name="Footer Placeholder 4"/>
          <p:cNvSpPr>
            <a:spLocks noGrp="1"/>
          </p:cNvSpPr>
          <p:nvPr>
            <p:ph type="ftr" sz="quarter" idx="11"/>
          </p:nvPr>
        </p:nvSpPr>
        <p:spPr/>
        <p:txBody>
          <a:bodyPr/>
          <a:lstStyle/>
          <a:p>
            <a:endParaRPr lang="en-US">
              <a:solidFill>
                <a:srgbClr val="000000">
                  <a:tint val="75000"/>
                </a:srgbClr>
              </a:solidFill>
            </a:endParaRPr>
          </a:p>
        </p:txBody>
      </p:sp>
      <p:sp>
        <p:nvSpPr>
          <p:cNvPr id="6" name="Slide Number Placeholder 5"/>
          <p:cNvSpPr>
            <a:spLocks noGrp="1"/>
          </p:cNvSpPr>
          <p:nvPr>
            <p:ph type="sldNum" sz="quarter" idx="12"/>
          </p:nvPr>
        </p:nvSpPr>
        <p:spPr/>
        <p:txBody>
          <a:bodyPr/>
          <a:lstStyle/>
          <a:p>
            <a:fld id="{B3F18419-AC6D-4ED2-A892-A000DD3A58AB}" type="slidenum">
              <a:rPr lang="en-US" smtClean="0">
                <a:solidFill>
                  <a:srgbClr val="000000">
                    <a:tint val="75000"/>
                  </a:srgbClr>
                </a:solidFill>
              </a:rPr>
              <a:pPr/>
              <a:t>‹#›</a:t>
            </a:fld>
            <a:endParaRPr lang="en-US">
              <a:solidFill>
                <a:srgbClr val="000000">
                  <a:tint val="75000"/>
                </a:srgbClr>
              </a:solidFill>
            </a:endParaRPr>
          </a:p>
        </p:txBody>
      </p:sp>
    </p:spTree>
    <p:extLst>
      <p:ext uri="{BB962C8B-B14F-4D97-AF65-F5344CB8AC3E}">
        <p14:creationId xmlns:p14="http://schemas.microsoft.com/office/powerpoint/2010/main" val="901475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and Body">
    <p:spTree>
      <p:nvGrpSpPr>
        <p:cNvPr id="1" name="Shape 13"/>
        <p:cNvGrpSpPr/>
        <p:nvPr/>
      </p:nvGrpSpPr>
      <p:grpSpPr>
        <a:xfrm>
          <a:off x="0" y="0"/>
          <a:ext cx="0" cy="0"/>
          <a:chOff x="0" y="0"/>
          <a:chExt cx="0" cy="0"/>
        </a:xfrm>
      </p:grpSpPr>
      <p:sp>
        <p:nvSpPr>
          <p:cNvPr id="15" name="Shape 15"/>
          <p:cNvSpPr txBox="1">
            <a:spLocks noGrp="1"/>
          </p:cNvSpPr>
          <p:nvPr>
            <p:ph type="body" idx="1"/>
          </p:nvPr>
        </p:nvSpPr>
        <p:spPr>
          <a:xfrm>
            <a:off x="544013" y="1524002"/>
            <a:ext cx="7726101" cy="3724153"/>
          </a:xfrm>
          <a:prstGeom prst="rect">
            <a:avLst/>
          </a:prstGeom>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dirty="0"/>
          </a:p>
        </p:txBody>
      </p:sp>
      <p:cxnSp>
        <p:nvCxnSpPr>
          <p:cNvPr id="16" name="Shape 16"/>
          <p:cNvCxnSpPr/>
          <p:nvPr/>
        </p:nvCxnSpPr>
        <p:spPr>
          <a:xfrm>
            <a:off x="457200" y="1524000"/>
            <a:ext cx="8229600" cy="0"/>
          </a:xfrm>
          <a:prstGeom prst="straightConnector1">
            <a:avLst/>
          </a:prstGeom>
          <a:noFill/>
          <a:ln w="50800" cap="flat">
            <a:solidFill>
              <a:srgbClr val="1155CC"/>
            </a:solidFill>
            <a:prstDash val="solid"/>
            <a:round/>
            <a:headEnd type="none" w="med" len="med"/>
            <a:tailEnd type="none" w="med" len="med"/>
          </a:ln>
        </p:spPr>
      </p:cxnSp>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TextBox 3"/>
          <p:cNvSpPr txBox="1"/>
          <p:nvPr userDrawn="1"/>
        </p:nvSpPr>
        <p:spPr>
          <a:xfrm>
            <a:off x="5497977" y="5617580"/>
            <a:ext cx="538223" cy="738664"/>
          </a:xfrm>
          <a:prstGeom prst="rect">
            <a:avLst/>
          </a:prstGeom>
          <a:noFill/>
        </p:spPr>
        <p:txBody>
          <a:bodyPr wrap="square" rtlCol="0">
            <a:spAutoFit/>
          </a:bodyPr>
          <a:lstStyle/>
          <a:p>
            <a:endParaRPr lang="en-US" sz="1400" kern="0" dirty="0">
              <a:solidFill>
                <a:srgbClr val="000000"/>
              </a:solidFill>
              <a:cs typeface="Arial"/>
              <a:sym typeface="Arial"/>
              <a:rtl val="0"/>
            </a:endParaRPr>
          </a:p>
          <a:p>
            <a:endParaRPr lang="en-US" sz="1400" kern="0" dirty="0">
              <a:solidFill>
                <a:srgbClr val="000000"/>
              </a:solidFill>
              <a:cs typeface="Arial"/>
              <a:sym typeface="Arial"/>
              <a:rtl val="0"/>
            </a:endParaRPr>
          </a:p>
          <a:p>
            <a:endParaRPr lang="en-US" sz="1400" kern="0" dirty="0">
              <a:solidFill>
                <a:srgbClr val="000000"/>
              </a:solidFill>
              <a:cs typeface="Arial"/>
              <a:sym typeface="Arial"/>
              <a:rtl val="0"/>
            </a:endParaRPr>
          </a:p>
        </p:txBody>
      </p:sp>
      <p:sp>
        <p:nvSpPr>
          <p:cNvPr id="3" name="Date Placeholder 2"/>
          <p:cNvSpPr>
            <a:spLocks noGrp="1"/>
          </p:cNvSpPr>
          <p:nvPr>
            <p:ph type="dt" sz="half" idx="10"/>
          </p:nvPr>
        </p:nvSpPr>
        <p:spPr/>
        <p:txBody>
          <a:bodyPr/>
          <a:lstStyle/>
          <a:p>
            <a:endParaRPr lang="en-US">
              <a:solidFill>
                <a:srgbClr val="000000">
                  <a:tint val="75000"/>
                </a:srgbClr>
              </a:solidFill>
            </a:endParaRPr>
          </a:p>
        </p:txBody>
      </p:sp>
      <p:sp>
        <p:nvSpPr>
          <p:cNvPr id="5" name="Footer Placeholder 4"/>
          <p:cNvSpPr>
            <a:spLocks noGrp="1"/>
          </p:cNvSpPr>
          <p:nvPr>
            <p:ph type="ftr" sz="quarter" idx="11"/>
          </p:nvPr>
        </p:nvSpPr>
        <p:spPr/>
        <p:txBody>
          <a:bodyPr/>
          <a:lstStyle/>
          <a:p>
            <a:endParaRPr lang="en-US">
              <a:solidFill>
                <a:srgbClr val="000000">
                  <a:tint val="75000"/>
                </a:srgbClr>
              </a:solidFill>
            </a:endParaRPr>
          </a:p>
        </p:txBody>
      </p:sp>
      <p:sp>
        <p:nvSpPr>
          <p:cNvPr id="6" name="Slide Number Placeholder 5"/>
          <p:cNvSpPr>
            <a:spLocks noGrp="1"/>
          </p:cNvSpPr>
          <p:nvPr>
            <p:ph type="sldNum" sz="quarter" idx="12"/>
          </p:nvPr>
        </p:nvSpPr>
        <p:spPr/>
        <p:txBody>
          <a:bodyPr/>
          <a:lstStyle/>
          <a:p>
            <a:fld id="{B3F18419-AC6D-4ED2-A892-A000DD3A58AB}" type="slidenum">
              <a:rPr lang="en-US" smtClean="0">
                <a:solidFill>
                  <a:srgbClr val="000000">
                    <a:tint val="75000"/>
                  </a:srgbClr>
                </a:solidFill>
              </a:rPr>
              <a:pPr/>
              <a:t>‹#›</a:t>
            </a:fld>
            <a:endParaRPr lang="en-US">
              <a:solidFill>
                <a:srgbClr val="000000">
                  <a:tint val="75000"/>
                </a:srgbClr>
              </a:solidFill>
            </a:endParaRPr>
          </a:p>
        </p:txBody>
      </p:sp>
    </p:spTree>
    <p:extLst>
      <p:ext uri="{BB962C8B-B14F-4D97-AF65-F5344CB8AC3E}">
        <p14:creationId xmlns:p14="http://schemas.microsoft.com/office/powerpoint/2010/main" val="4157443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lstStyle>
            <a:lvl1pPr rtl="0">
              <a:spcBef>
                <a:spcPts val="0"/>
              </a:spcBef>
              <a:buClr>
                <a:srgbClr val="1155CC"/>
              </a:buClr>
              <a:buSzPct val="100000"/>
              <a:buNone/>
              <a:defRPr sz="3600" b="1">
                <a:solidFill>
                  <a:srgbClr val="1155CC"/>
                </a:solidFill>
              </a:defRPr>
            </a:lvl1pPr>
            <a:lvl2pPr rtl="0">
              <a:spcBef>
                <a:spcPts val="0"/>
              </a:spcBef>
              <a:buClr>
                <a:schemeClr val="accent1"/>
              </a:buClr>
              <a:buSzPct val="100000"/>
              <a:buNone/>
              <a:defRPr sz="3600" b="1">
                <a:solidFill>
                  <a:schemeClr val="accent1"/>
                </a:solidFill>
              </a:defRPr>
            </a:lvl2pPr>
            <a:lvl3pPr rtl="0">
              <a:spcBef>
                <a:spcPts val="0"/>
              </a:spcBef>
              <a:buClr>
                <a:schemeClr val="accent1"/>
              </a:buClr>
              <a:buSzPct val="100000"/>
              <a:buNone/>
              <a:defRPr sz="3600" b="1">
                <a:solidFill>
                  <a:schemeClr val="accent1"/>
                </a:solidFill>
              </a:defRPr>
            </a:lvl3pPr>
            <a:lvl4pPr rtl="0">
              <a:spcBef>
                <a:spcPts val="0"/>
              </a:spcBef>
              <a:buClr>
                <a:schemeClr val="accent1"/>
              </a:buClr>
              <a:buSzPct val="100000"/>
              <a:buNone/>
              <a:defRPr sz="3600" b="1">
                <a:solidFill>
                  <a:schemeClr val="accent1"/>
                </a:solidFill>
              </a:defRPr>
            </a:lvl4pPr>
            <a:lvl5pPr rtl="0">
              <a:spcBef>
                <a:spcPts val="0"/>
              </a:spcBef>
              <a:buClr>
                <a:schemeClr val="accent1"/>
              </a:buClr>
              <a:buSzPct val="100000"/>
              <a:buNone/>
              <a:defRPr sz="3600" b="1">
                <a:solidFill>
                  <a:schemeClr val="accent1"/>
                </a:solidFill>
              </a:defRPr>
            </a:lvl5pPr>
            <a:lvl6pPr rtl="0">
              <a:spcBef>
                <a:spcPts val="0"/>
              </a:spcBef>
              <a:buClr>
                <a:schemeClr val="accent1"/>
              </a:buClr>
              <a:buSzPct val="100000"/>
              <a:buNone/>
              <a:defRPr sz="3600" b="1">
                <a:solidFill>
                  <a:schemeClr val="accent1"/>
                </a:solidFill>
              </a:defRPr>
            </a:lvl6pPr>
            <a:lvl7pPr rtl="0">
              <a:spcBef>
                <a:spcPts val="0"/>
              </a:spcBef>
              <a:buClr>
                <a:schemeClr val="accent1"/>
              </a:buClr>
              <a:buSzPct val="100000"/>
              <a:buNone/>
              <a:defRPr sz="3600" b="1">
                <a:solidFill>
                  <a:schemeClr val="accent1"/>
                </a:solidFill>
              </a:defRPr>
            </a:lvl7pPr>
            <a:lvl8pPr rtl="0">
              <a:spcBef>
                <a:spcPts val="0"/>
              </a:spcBef>
              <a:buClr>
                <a:schemeClr val="accent1"/>
              </a:buClr>
              <a:buSzPct val="100000"/>
              <a:buNone/>
              <a:defRPr sz="3600" b="1">
                <a:solidFill>
                  <a:schemeClr val="accent1"/>
                </a:solidFill>
              </a:defRPr>
            </a:lvl8pPr>
            <a:lvl9pPr rtl="0">
              <a:spcBef>
                <a:spcPts val="0"/>
              </a:spcBef>
              <a:buClr>
                <a:schemeClr val="accent1"/>
              </a:buClr>
              <a:buSzPct val="100000"/>
              <a:buNone/>
              <a:defRPr sz="3600" b="1">
                <a:solidFill>
                  <a:schemeClr val="accent1"/>
                </a:solidFill>
              </a:defRPr>
            </a:lvl9pPr>
          </a:lstStyle>
          <a:p>
            <a:endParaRPr/>
          </a:p>
        </p:txBody>
      </p:sp>
      <p:sp>
        <p:nvSpPr>
          <p:cNvPr id="6" name="Shape 6"/>
          <p:cNvSpPr txBox="1">
            <a:spLocks noGrp="1"/>
          </p:cNvSpPr>
          <p:nvPr>
            <p:ph type="body" idx="1"/>
          </p:nvPr>
        </p:nvSpPr>
        <p:spPr>
          <a:xfrm>
            <a:off x="457200" y="1600224"/>
            <a:ext cx="8229600" cy="4967599"/>
          </a:xfrm>
          <a:prstGeom prst="rect">
            <a:avLst/>
          </a:prstGeom>
          <a:noFill/>
          <a:ln>
            <a:noFill/>
          </a:ln>
        </p:spPr>
        <p:txBody>
          <a:bodyPr lIns="91425" tIns="91425" rIns="91425" bIns="91425" anchor="t" anchorCtr="0"/>
          <a:lstStyle>
            <a:lvl1pPr rtl="0">
              <a:spcBef>
                <a:spcPts val="600"/>
              </a:spcBef>
              <a:buClr>
                <a:schemeClr val="dk1"/>
              </a:buClr>
              <a:buSzPct val="100000"/>
              <a:defRPr sz="3000">
                <a:solidFill>
                  <a:schemeClr val="dk1"/>
                </a:solidFill>
              </a:defRPr>
            </a:lvl1pPr>
            <a:lvl2pPr rtl="0">
              <a:spcBef>
                <a:spcPts val="480"/>
              </a:spcBef>
              <a:buClr>
                <a:schemeClr val="dk1"/>
              </a:buClr>
              <a:buSzPct val="100000"/>
              <a:defRPr sz="2400">
                <a:solidFill>
                  <a:schemeClr val="dk1"/>
                </a:solidFill>
              </a:defRPr>
            </a:lvl2pPr>
            <a:lvl3pPr rtl="0">
              <a:spcBef>
                <a:spcPts val="480"/>
              </a:spcBef>
              <a:buClr>
                <a:schemeClr val="dk1"/>
              </a:buClr>
              <a:buSzPct val="100000"/>
              <a:defRPr sz="2400">
                <a:solidFill>
                  <a:schemeClr val="dk1"/>
                </a:solidFill>
              </a:defRPr>
            </a:lvl3pPr>
            <a:lvl4pPr rtl="0">
              <a:spcBef>
                <a:spcPts val="360"/>
              </a:spcBef>
              <a:buClr>
                <a:schemeClr val="dk1"/>
              </a:buClr>
              <a:buSzPct val="100000"/>
              <a:defRPr sz="1800">
                <a:solidFill>
                  <a:schemeClr val="dk1"/>
                </a:solidFill>
              </a:defRPr>
            </a:lvl4pPr>
            <a:lvl5pPr rtl="0">
              <a:spcBef>
                <a:spcPts val="360"/>
              </a:spcBef>
              <a:buClr>
                <a:schemeClr val="dk1"/>
              </a:buClr>
              <a:buSzPct val="100000"/>
              <a:defRPr sz="1800">
                <a:solidFill>
                  <a:schemeClr val="dk1"/>
                </a:solidFill>
              </a:defRPr>
            </a:lvl5pPr>
            <a:lvl6pPr rtl="0">
              <a:spcBef>
                <a:spcPts val="360"/>
              </a:spcBef>
              <a:buClr>
                <a:schemeClr val="dk1"/>
              </a:buClr>
              <a:buSzPct val="100000"/>
              <a:defRPr sz="1800">
                <a:solidFill>
                  <a:schemeClr val="dk1"/>
                </a:solidFill>
              </a:defRPr>
            </a:lvl6pPr>
            <a:lvl7pPr rtl="0">
              <a:spcBef>
                <a:spcPts val="360"/>
              </a:spcBef>
              <a:buClr>
                <a:schemeClr val="dk1"/>
              </a:buClr>
              <a:buSzPct val="100000"/>
              <a:defRPr sz="1800">
                <a:solidFill>
                  <a:schemeClr val="dk1"/>
                </a:solidFill>
              </a:defRPr>
            </a:lvl7pPr>
            <a:lvl8pPr rtl="0">
              <a:spcBef>
                <a:spcPts val="360"/>
              </a:spcBef>
              <a:buClr>
                <a:schemeClr val="dk1"/>
              </a:buClr>
              <a:buSzPct val="100000"/>
              <a:defRPr sz="1800">
                <a:solidFill>
                  <a:schemeClr val="dk1"/>
                </a:solidFill>
              </a:defRPr>
            </a:lvl8pPr>
            <a:lvl9pPr rtl="0">
              <a:spcBef>
                <a:spcPts val="360"/>
              </a:spcBef>
              <a:buClr>
                <a:schemeClr val="dk1"/>
              </a:buClr>
              <a:buSzPct val="100000"/>
              <a:defRPr sz="1800">
                <a:solidFill>
                  <a:schemeClr val="dk1"/>
                </a:solidFill>
              </a:defRPr>
            </a:lvl9pPr>
          </a:lstStyle>
          <a:p>
            <a:endParaRPr/>
          </a:p>
        </p:txBody>
      </p:sp>
      <p:cxnSp>
        <p:nvCxnSpPr>
          <p:cNvPr id="7" name="Shape 7"/>
          <p:cNvCxnSpPr/>
          <p:nvPr/>
        </p:nvCxnSpPr>
        <p:spPr>
          <a:xfrm>
            <a:off x="457200" y="6697679"/>
            <a:ext cx="8229600" cy="0"/>
          </a:xfrm>
          <a:prstGeom prst="straightConnector1">
            <a:avLst/>
          </a:prstGeom>
          <a:noFill/>
          <a:ln w="50800" cap="flat">
            <a:solidFill>
              <a:schemeClr val="lt2"/>
            </a:solidFill>
            <a:prstDash val="solid"/>
            <a:round/>
            <a:headEnd type="none" w="med" len="med"/>
            <a:tailEnd type="none" w="med" len="med"/>
          </a:ln>
        </p:spPr>
      </p:cxnSp>
      <p:sp>
        <p:nvSpPr>
          <p:cNvPr id="2" name="Footer Placeholder 1"/>
          <p:cNvSpPr>
            <a:spLocks noGrp="1"/>
          </p:cNvSpPr>
          <p:nvPr>
            <p:ph type="ftr" sz="quarter" idx="3"/>
          </p:nvPr>
        </p:nvSpPr>
        <p:spPr>
          <a:xfrm>
            <a:off x="3124200" y="6356375"/>
            <a:ext cx="2895600" cy="36618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kern="0">
              <a:solidFill>
                <a:srgbClr val="000000">
                  <a:tint val="75000"/>
                </a:srgbClr>
              </a:solidFill>
              <a:cs typeface="Arial"/>
              <a:sym typeface="Arial"/>
              <a:rtl val="0"/>
            </a:endParaRPr>
          </a:p>
        </p:txBody>
      </p:sp>
      <p:sp>
        <p:nvSpPr>
          <p:cNvPr id="3" name="Slide Number Placeholder 2"/>
          <p:cNvSpPr>
            <a:spLocks noGrp="1"/>
          </p:cNvSpPr>
          <p:nvPr>
            <p:ph type="sldNum" sz="quarter" idx="4"/>
          </p:nvPr>
        </p:nvSpPr>
        <p:spPr>
          <a:xfrm>
            <a:off x="6553200" y="6356375"/>
            <a:ext cx="2133600" cy="366183"/>
          </a:xfrm>
          <a:prstGeom prst="rect">
            <a:avLst/>
          </a:prstGeom>
        </p:spPr>
        <p:txBody>
          <a:bodyPr vert="horz" lIns="91440" tIns="45720" rIns="91440" bIns="45720" rtlCol="0" anchor="ctr"/>
          <a:lstStyle>
            <a:lvl1pPr algn="r">
              <a:defRPr sz="1200">
                <a:solidFill>
                  <a:schemeClr val="tx1">
                    <a:tint val="75000"/>
                  </a:schemeClr>
                </a:solidFill>
              </a:defRPr>
            </a:lvl1pPr>
          </a:lstStyle>
          <a:p>
            <a:fld id="{CFEC49EF-85A3-4AFC-80F7-5EB5432EC833}" type="slidenum">
              <a:rPr lang="en-US" kern="0" smtClean="0">
                <a:solidFill>
                  <a:srgbClr val="000000">
                    <a:tint val="75000"/>
                  </a:srgbClr>
                </a:solidFill>
                <a:cs typeface="Arial"/>
                <a:sym typeface="Arial"/>
                <a:rtl val="0"/>
              </a:rPr>
              <a:pPr/>
              <a:t>‹#›</a:t>
            </a:fld>
            <a:endParaRPr lang="en-US" kern="0">
              <a:solidFill>
                <a:srgbClr val="000000">
                  <a:tint val="75000"/>
                </a:srgbClr>
              </a:solidFill>
              <a:cs typeface="Arial"/>
              <a:sym typeface="Arial"/>
              <a:rtl val="0"/>
            </a:endParaRPr>
          </a:p>
        </p:txBody>
      </p:sp>
    </p:spTree>
    <p:extLst>
      <p:ext uri="{BB962C8B-B14F-4D97-AF65-F5344CB8AC3E}">
        <p14:creationId xmlns:p14="http://schemas.microsoft.com/office/powerpoint/2010/main" val="2473887790"/>
      </p:ext>
    </p:extLst>
  </p:cSld>
  <p:clrMap bg1="lt1" tx1="dk1" bg2="lt2" tx2="dk2" accent1="accent1" accent2="accent2" accent3="accent3" accent4="accent4" accent5="accent5" accent6="accent6" hlink="hlink" folHlink="folHlink"/>
  <p:sldLayoutIdLst>
    <p:sldLayoutId id="2147483662" r:id="rId1"/>
    <p:sldLayoutId id="2147483721" r:id="rId2"/>
  </p:sldLayoutIdLst>
  <p:hf hd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lstStyle>
            <a:lvl1pPr rtl="0">
              <a:spcBef>
                <a:spcPts val="0"/>
              </a:spcBef>
              <a:buClr>
                <a:srgbClr val="1155CC"/>
              </a:buClr>
              <a:buSzPct val="100000"/>
              <a:buNone/>
              <a:defRPr sz="3600" b="1">
                <a:solidFill>
                  <a:srgbClr val="1155CC"/>
                </a:solidFill>
              </a:defRPr>
            </a:lvl1pPr>
            <a:lvl2pPr rtl="0">
              <a:spcBef>
                <a:spcPts val="0"/>
              </a:spcBef>
              <a:buClr>
                <a:schemeClr val="accent1"/>
              </a:buClr>
              <a:buSzPct val="100000"/>
              <a:buNone/>
              <a:defRPr sz="3600" b="1">
                <a:solidFill>
                  <a:schemeClr val="accent1"/>
                </a:solidFill>
              </a:defRPr>
            </a:lvl2pPr>
            <a:lvl3pPr rtl="0">
              <a:spcBef>
                <a:spcPts val="0"/>
              </a:spcBef>
              <a:buClr>
                <a:schemeClr val="accent1"/>
              </a:buClr>
              <a:buSzPct val="100000"/>
              <a:buNone/>
              <a:defRPr sz="3600" b="1">
                <a:solidFill>
                  <a:schemeClr val="accent1"/>
                </a:solidFill>
              </a:defRPr>
            </a:lvl3pPr>
            <a:lvl4pPr rtl="0">
              <a:spcBef>
                <a:spcPts val="0"/>
              </a:spcBef>
              <a:buClr>
                <a:schemeClr val="accent1"/>
              </a:buClr>
              <a:buSzPct val="100000"/>
              <a:buNone/>
              <a:defRPr sz="3600" b="1">
                <a:solidFill>
                  <a:schemeClr val="accent1"/>
                </a:solidFill>
              </a:defRPr>
            </a:lvl4pPr>
            <a:lvl5pPr rtl="0">
              <a:spcBef>
                <a:spcPts val="0"/>
              </a:spcBef>
              <a:buClr>
                <a:schemeClr val="accent1"/>
              </a:buClr>
              <a:buSzPct val="100000"/>
              <a:buNone/>
              <a:defRPr sz="3600" b="1">
                <a:solidFill>
                  <a:schemeClr val="accent1"/>
                </a:solidFill>
              </a:defRPr>
            </a:lvl5pPr>
            <a:lvl6pPr rtl="0">
              <a:spcBef>
                <a:spcPts val="0"/>
              </a:spcBef>
              <a:buClr>
                <a:schemeClr val="accent1"/>
              </a:buClr>
              <a:buSzPct val="100000"/>
              <a:buNone/>
              <a:defRPr sz="3600" b="1">
                <a:solidFill>
                  <a:schemeClr val="accent1"/>
                </a:solidFill>
              </a:defRPr>
            </a:lvl6pPr>
            <a:lvl7pPr rtl="0">
              <a:spcBef>
                <a:spcPts val="0"/>
              </a:spcBef>
              <a:buClr>
                <a:schemeClr val="accent1"/>
              </a:buClr>
              <a:buSzPct val="100000"/>
              <a:buNone/>
              <a:defRPr sz="3600" b="1">
                <a:solidFill>
                  <a:schemeClr val="accent1"/>
                </a:solidFill>
              </a:defRPr>
            </a:lvl7pPr>
            <a:lvl8pPr rtl="0">
              <a:spcBef>
                <a:spcPts val="0"/>
              </a:spcBef>
              <a:buClr>
                <a:schemeClr val="accent1"/>
              </a:buClr>
              <a:buSzPct val="100000"/>
              <a:buNone/>
              <a:defRPr sz="3600" b="1">
                <a:solidFill>
                  <a:schemeClr val="accent1"/>
                </a:solidFill>
              </a:defRPr>
            </a:lvl8pPr>
            <a:lvl9pPr rtl="0">
              <a:spcBef>
                <a:spcPts val="0"/>
              </a:spcBef>
              <a:buClr>
                <a:schemeClr val="accent1"/>
              </a:buClr>
              <a:buSzPct val="100000"/>
              <a:buNone/>
              <a:defRPr sz="3600" b="1">
                <a:solidFill>
                  <a:schemeClr val="accent1"/>
                </a:solidFill>
              </a:defRPr>
            </a:lvl9pPr>
          </a:lstStyle>
          <a:p>
            <a:endParaRPr/>
          </a:p>
        </p:txBody>
      </p:sp>
      <p:sp>
        <p:nvSpPr>
          <p:cNvPr id="6" name="Shape 6"/>
          <p:cNvSpPr txBox="1">
            <a:spLocks noGrp="1"/>
          </p:cNvSpPr>
          <p:nvPr>
            <p:ph type="body" idx="1"/>
          </p:nvPr>
        </p:nvSpPr>
        <p:spPr>
          <a:xfrm>
            <a:off x="457200" y="1600207"/>
            <a:ext cx="8229600" cy="4967599"/>
          </a:xfrm>
          <a:prstGeom prst="rect">
            <a:avLst/>
          </a:prstGeom>
          <a:noFill/>
          <a:ln>
            <a:noFill/>
          </a:ln>
        </p:spPr>
        <p:txBody>
          <a:bodyPr lIns="91425" tIns="91425" rIns="91425" bIns="91425" anchor="t" anchorCtr="0"/>
          <a:lstStyle>
            <a:lvl1pPr rtl="0">
              <a:spcBef>
                <a:spcPts val="600"/>
              </a:spcBef>
              <a:buClr>
                <a:schemeClr val="dk1"/>
              </a:buClr>
              <a:buSzPct val="100000"/>
              <a:defRPr sz="3000">
                <a:solidFill>
                  <a:schemeClr val="dk1"/>
                </a:solidFill>
              </a:defRPr>
            </a:lvl1pPr>
            <a:lvl2pPr rtl="0">
              <a:spcBef>
                <a:spcPts val="480"/>
              </a:spcBef>
              <a:buClr>
                <a:schemeClr val="dk1"/>
              </a:buClr>
              <a:buSzPct val="100000"/>
              <a:defRPr sz="2400">
                <a:solidFill>
                  <a:schemeClr val="dk1"/>
                </a:solidFill>
              </a:defRPr>
            </a:lvl2pPr>
            <a:lvl3pPr rtl="0">
              <a:spcBef>
                <a:spcPts val="480"/>
              </a:spcBef>
              <a:buClr>
                <a:schemeClr val="dk1"/>
              </a:buClr>
              <a:buSzPct val="100000"/>
              <a:defRPr sz="2400">
                <a:solidFill>
                  <a:schemeClr val="dk1"/>
                </a:solidFill>
              </a:defRPr>
            </a:lvl3pPr>
            <a:lvl4pPr rtl="0">
              <a:spcBef>
                <a:spcPts val="360"/>
              </a:spcBef>
              <a:buClr>
                <a:schemeClr val="dk1"/>
              </a:buClr>
              <a:buSzPct val="100000"/>
              <a:defRPr sz="1800">
                <a:solidFill>
                  <a:schemeClr val="dk1"/>
                </a:solidFill>
              </a:defRPr>
            </a:lvl4pPr>
            <a:lvl5pPr rtl="0">
              <a:spcBef>
                <a:spcPts val="360"/>
              </a:spcBef>
              <a:buClr>
                <a:schemeClr val="dk1"/>
              </a:buClr>
              <a:buSzPct val="100000"/>
              <a:defRPr sz="1800">
                <a:solidFill>
                  <a:schemeClr val="dk1"/>
                </a:solidFill>
              </a:defRPr>
            </a:lvl5pPr>
            <a:lvl6pPr rtl="0">
              <a:spcBef>
                <a:spcPts val="360"/>
              </a:spcBef>
              <a:buClr>
                <a:schemeClr val="dk1"/>
              </a:buClr>
              <a:buSzPct val="100000"/>
              <a:defRPr sz="1800">
                <a:solidFill>
                  <a:schemeClr val="dk1"/>
                </a:solidFill>
              </a:defRPr>
            </a:lvl6pPr>
            <a:lvl7pPr rtl="0">
              <a:spcBef>
                <a:spcPts val="360"/>
              </a:spcBef>
              <a:buClr>
                <a:schemeClr val="dk1"/>
              </a:buClr>
              <a:buSzPct val="100000"/>
              <a:defRPr sz="1800">
                <a:solidFill>
                  <a:schemeClr val="dk1"/>
                </a:solidFill>
              </a:defRPr>
            </a:lvl7pPr>
            <a:lvl8pPr rtl="0">
              <a:spcBef>
                <a:spcPts val="360"/>
              </a:spcBef>
              <a:buClr>
                <a:schemeClr val="dk1"/>
              </a:buClr>
              <a:buSzPct val="100000"/>
              <a:defRPr sz="1800">
                <a:solidFill>
                  <a:schemeClr val="dk1"/>
                </a:solidFill>
              </a:defRPr>
            </a:lvl8pPr>
            <a:lvl9pPr rtl="0">
              <a:spcBef>
                <a:spcPts val="360"/>
              </a:spcBef>
              <a:buClr>
                <a:schemeClr val="dk1"/>
              </a:buClr>
              <a:buSzPct val="100000"/>
              <a:defRPr sz="1800">
                <a:solidFill>
                  <a:schemeClr val="dk1"/>
                </a:solidFill>
              </a:defRPr>
            </a:lvl9pPr>
          </a:lstStyle>
          <a:p>
            <a:endParaRPr dirty="0"/>
          </a:p>
        </p:txBody>
      </p:sp>
      <p:cxnSp>
        <p:nvCxnSpPr>
          <p:cNvPr id="7" name="Shape 7"/>
          <p:cNvCxnSpPr/>
          <p:nvPr/>
        </p:nvCxnSpPr>
        <p:spPr>
          <a:xfrm>
            <a:off x="457200" y="6697679"/>
            <a:ext cx="8229600" cy="0"/>
          </a:xfrm>
          <a:prstGeom prst="straightConnector1">
            <a:avLst/>
          </a:prstGeom>
          <a:noFill/>
          <a:ln w="50800" cap="flat">
            <a:solidFill>
              <a:schemeClr val="lt2"/>
            </a:solidFill>
            <a:prstDash val="solid"/>
            <a:round/>
            <a:headEnd type="none" w="med" len="med"/>
            <a:tailEnd type="none" w="med" len="med"/>
          </a:ln>
        </p:spPr>
      </p:cxnSp>
      <p:sp>
        <p:nvSpPr>
          <p:cNvPr id="2" name="Footer Placeholder 1"/>
          <p:cNvSpPr>
            <a:spLocks noGrp="1"/>
          </p:cNvSpPr>
          <p:nvPr>
            <p:ph type="ftr" sz="quarter" idx="3"/>
          </p:nvPr>
        </p:nvSpPr>
        <p:spPr>
          <a:xfrm>
            <a:off x="3124200" y="6356358"/>
            <a:ext cx="2895600" cy="36618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kern="0">
              <a:solidFill>
                <a:srgbClr val="000000">
                  <a:tint val="75000"/>
                </a:srgbClr>
              </a:solidFill>
              <a:cs typeface="Arial"/>
              <a:sym typeface="Arial"/>
              <a:rtl val="0"/>
            </a:endParaRPr>
          </a:p>
        </p:txBody>
      </p:sp>
      <p:sp>
        <p:nvSpPr>
          <p:cNvPr id="3" name="Slide Number Placeholder 2"/>
          <p:cNvSpPr>
            <a:spLocks noGrp="1"/>
          </p:cNvSpPr>
          <p:nvPr>
            <p:ph type="sldNum" sz="quarter" idx="4"/>
          </p:nvPr>
        </p:nvSpPr>
        <p:spPr>
          <a:xfrm>
            <a:off x="6553200" y="6356358"/>
            <a:ext cx="2133600" cy="366183"/>
          </a:xfrm>
          <a:prstGeom prst="rect">
            <a:avLst/>
          </a:prstGeom>
        </p:spPr>
        <p:txBody>
          <a:bodyPr vert="horz" lIns="91440" tIns="45720" rIns="91440" bIns="45720" rtlCol="0" anchor="ctr"/>
          <a:lstStyle>
            <a:lvl1pPr algn="r">
              <a:defRPr sz="1200">
                <a:solidFill>
                  <a:schemeClr val="tx1">
                    <a:tint val="75000"/>
                  </a:schemeClr>
                </a:solidFill>
              </a:defRPr>
            </a:lvl1pPr>
          </a:lstStyle>
          <a:p>
            <a:fld id="{B3F18419-AC6D-4ED2-A892-A000DD3A58AB}" type="slidenum">
              <a:rPr lang="en-US" kern="0" smtClean="0">
                <a:solidFill>
                  <a:srgbClr val="000000">
                    <a:tint val="75000"/>
                  </a:srgbClr>
                </a:solidFill>
                <a:cs typeface="Arial"/>
                <a:sym typeface="Arial"/>
                <a:rtl val="0"/>
              </a:rPr>
              <a:pPr/>
              <a:t>‹#›</a:t>
            </a:fld>
            <a:endParaRPr lang="en-US" kern="0">
              <a:solidFill>
                <a:srgbClr val="000000">
                  <a:tint val="75000"/>
                </a:srgbClr>
              </a:solidFill>
              <a:cs typeface="Arial"/>
              <a:sym typeface="Arial"/>
              <a:rtl val="0"/>
            </a:endParaRPr>
          </a:p>
        </p:txBody>
      </p:sp>
      <p:sp>
        <p:nvSpPr>
          <p:cNvPr id="4" name="Date Placeholder 3"/>
          <p:cNvSpPr>
            <a:spLocks noGrp="1"/>
          </p:cNvSpPr>
          <p:nvPr>
            <p:ph type="dt" sz="half" idx="2"/>
          </p:nvPr>
        </p:nvSpPr>
        <p:spPr>
          <a:xfrm>
            <a:off x="457200" y="6356358"/>
            <a:ext cx="2133600" cy="366183"/>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kern="0">
              <a:solidFill>
                <a:srgbClr val="000000">
                  <a:tint val="75000"/>
                </a:srgbClr>
              </a:solidFill>
              <a:cs typeface="Arial"/>
              <a:sym typeface="Arial"/>
              <a:rtl val="0"/>
            </a:endParaRPr>
          </a:p>
        </p:txBody>
      </p:sp>
    </p:spTree>
    <p:extLst>
      <p:ext uri="{BB962C8B-B14F-4D97-AF65-F5344CB8AC3E}">
        <p14:creationId xmlns:p14="http://schemas.microsoft.com/office/powerpoint/2010/main" val="500913879"/>
      </p:ext>
    </p:extLst>
  </p:cSld>
  <p:clrMap bg1="lt1" tx1="dk1" bg2="lt2" tx2="dk2" accent1="accent1" accent2="accent2" accent3="accent3" accent4="accent4" accent5="accent5" accent6="accent6" hlink="hlink" folHlink="folHlink"/>
  <p:sldLayoutIdLst>
    <p:sldLayoutId id="2147483693" r:id="rId1"/>
  </p:sldLayoutIdLst>
  <p:hf hd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lstStyle>
            <a:lvl1pPr rtl="0">
              <a:spcBef>
                <a:spcPts val="0"/>
              </a:spcBef>
              <a:buClr>
                <a:srgbClr val="1155CC"/>
              </a:buClr>
              <a:buSzPct val="100000"/>
              <a:buNone/>
              <a:defRPr sz="3600" b="1">
                <a:solidFill>
                  <a:srgbClr val="1155CC"/>
                </a:solidFill>
              </a:defRPr>
            </a:lvl1pPr>
            <a:lvl2pPr rtl="0">
              <a:spcBef>
                <a:spcPts val="0"/>
              </a:spcBef>
              <a:buClr>
                <a:schemeClr val="accent1"/>
              </a:buClr>
              <a:buSzPct val="100000"/>
              <a:buNone/>
              <a:defRPr sz="3600" b="1">
                <a:solidFill>
                  <a:schemeClr val="accent1"/>
                </a:solidFill>
              </a:defRPr>
            </a:lvl2pPr>
            <a:lvl3pPr rtl="0">
              <a:spcBef>
                <a:spcPts val="0"/>
              </a:spcBef>
              <a:buClr>
                <a:schemeClr val="accent1"/>
              </a:buClr>
              <a:buSzPct val="100000"/>
              <a:buNone/>
              <a:defRPr sz="3600" b="1">
                <a:solidFill>
                  <a:schemeClr val="accent1"/>
                </a:solidFill>
              </a:defRPr>
            </a:lvl3pPr>
            <a:lvl4pPr rtl="0">
              <a:spcBef>
                <a:spcPts val="0"/>
              </a:spcBef>
              <a:buClr>
                <a:schemeClr val="accent1"/>
              </a:buClr>
              <a:buSzPct val="100000"/>
              <a:buNone/>
              <a:defRPr sz="3600" b="1">
                <a:solidFill>
                  <a:schemeClr val="accent1"/>
                </a:solidFill>
              </a:defRPr>
            </a:lvl4pPr>
            <a:lvl5pPr rtl="0">
              <a:spcBef>
                <a:spcPts val="0"/>
              </a:spcBef>
              <a:buClr>
                <a:schemeClr val="accent1"/>
              </a:buClr>
              <a:buSzPct val="100000"/>
              <a:buNone/>
              <a:defRPr sz="3600" b="1">
                <a:solidFill>
                  <a:schemeClr val="accent1"/>
                </a:solidFill>
              </a:defRPr>
            </a:lvl5pPr>
            <a:lvl6pPr rtl="0">
              <a:spcBef>
                <a:spcPts val="0"/>
              </a:spcBef>
              <a:buClr>
                <a:schemeClr val="accent1"/>
              </a:buClr>
              <a:buSzPct val="100000"/>
              <a:buNone/>
              <a:defRPr sz="3600" b="1">
                <a:solidFill>
                  <a:schemeClr val="accent1"/>
                </a:solidFill>
              </a:defRPr>
            </a:lvl6pPr>
            <a:lvl7pPr rtl="0">
              <a:spcBef>
                <a:spcPts val="0"/>
              </a:spcBef>
              <a:buClr>
                <a:schemeClr val="accent1"/>
              </a:buClr>
              <a:buSzPct val="100000"/>
              <a:buNone/>
              <a:defRPr sz="3600" b="1">
                <a:solidFill>
                  <a:schemeClr val="accent1"/>
                </a:solidFill>
              </a:defRPr>
            </a:lvl7pPr>
            <a:lvl8pPr rtl="0">
              <a:spcBef>
                <a:spcPts val="0"/>
              </a:spcBef>
              <a:buClr>
                <a:schemeClr val="accent1"/>
              </a:buClr>
              <a:buSzPct val="100000"/>
              <a:buNone/>
              <a:defRPr sz="3600" b="1">
                <a:solidFill>
                  <a:schemeClr val="accent1"/>
                </a:solidFill>
              </a:defRPr>
            </a:lvl8pPr>
            <a:lvl9pPr rtl="0">
              <a:spcBef>
                <a:spcPts val="0"/>
              </a:spcBef>
              <a:buClr>
                <a:schemeClr val="accent1"/>
              </a:buClr>
              <a:buSzPct val="100000"/>
              <a:buNone/>
              <a:defRPr sz="3600" b="1">
                <a:solidFill>
                  <a:schemeClr val="accent1"/>
                </a:solidFill>
              </a:defRPr>
            </a:lvl9pPr>
          </a:lstStyle>
          <a:p>
            <a:endParaRPr/>
          </a:p>
        </p:txBody>
      </p:sp>
      <p:sp>
        <p:nvSpPr>
          <p:cNvPr id="6" name="Shape 6"/>
          <p:cNvSpPr txBox="1">
            <a:spLocks noGrp="1"/>
          </p:cNvSpPr>
          <p:nvPr>
            <p:ph type="body" idx="1"/>
          </p:nvPr>
        </p:nvSpPr>
        <p:spPr>
          <a:xfrm>
            <a:off x="457200" y="1600202"/>
            <a:ext cx="8229600" cy="4967599"/>
          </a:xfrm>
          <a:prstGeom prst="rect">
            <a:avLst/>
          </a:prstGeom>
          <a:noFill/>
          <a:ln>
            <a:noFill/>
          </a:ln>
        </p:spPr>
        <p:txBody>
          <a:bodyPr lIns="91425" tIns="91425" rIns="91425" bIns="91425" anchor="t" anchorCtr="0"/>
          <a:lstStyle>
            <a:lvl1pPr rtl="0">
              <a:spcBef>
                <a:spcPts val="600"/>
              </a:spcBef>
              <a:buClr>
                <a:schemeClr val="dk1"/>
              </a:buClr>
              <a:buSzPct val="100000"/>
              <a:defRPr sz="3000">
                <a:solidFill>
                  <a:schemeClr val="dk1"/>
                </a:solidFill>
              </a:defRPr>
            </a:lvl1pPr>
            <a:lvl2pPr rtl="0">
              <a:spcBef>
                <a:spcPts val="480"/>
              </a:spcBef>
              <a:buClr>
                <a:schemeClr val="dk1"/>
              </a:buClr>
              <a:buSzPct val="100000"/>
              <a:defRPr sz="2400">
                <a:solidFill>
                  <a:schemeClr val="dk1"/>
                </a:solidFill>
              </a:defRPr>
            </a:lvl2pPr>
            <a:lvl3pPr rtl="0">
              <a:spcBef>
                <a:spcPts val="480"/>
              </a:spcBef>
              <a:buClr>
                <a:schemeClr val="dk1"/>
              </a:buClr>
              <a:buSzPct val="100000"/>
              <a:defRPr sz="2400">
                <a:solidFill>
                  <a:schemeClr val="dk1"/>
                </a:solidFill>
              </a:defRPr>
            </a:lvl3pPr>
            <a:lvl4pPr rtl="0">
              <a:spcBef>
                <a:spcPts val="360"/>
              </a:spcBef>
              <a:buClr>
                <a:schemeClr val="dk1"/>
              </a:buClr>
              <a:buSzPct val="100000"/>
              <a:defRPr sz="1800">
                <a:solidFill>
                  <a:schemeClr val="dk1"/>
                </a:solidFill>
              </a:defRPr>
            </a:lvl4pPr>
            <a:lvl5pPr rtl="0">
              <a:spcBef>
                <a:spcPts val="360"/>
              </a:spcBef>
              <a:buClr>
                <a:schemeClr val="dk1"/>
              </a:buClr>
              <a:buSzPct val="100000"/>
              <a:defRPr sz="1800">
                <a:solidFill>
                  <a:schemeClr val="dk1"/>
                </a:solidFill>
              </a:defRPr>
            </a:lvl5pPr>
            <a:lvl6pPr rtl="0">
              <a:spcBef>
                <a:spcPts val="360"/>
              </a:spcBef>
              <a:buClr>
                <a:schemeClr val="dk1"/>
              </a:buClr>
              <a:buSzPct val="100000"/>
              <a:defRPr sz="1800">
                <a:solidFill>
                  <a:schemeClr val="dk1"/>
                </a:solidFill>
              </a:defRPr>
            </a:lvl6pPr>
            <a:lvl7pPr rtl="0">
              <a:spcBef>
                <a:spcPts val="360"/>
              </a:spcBef>
              <a:buClr>
                <a:schemeClr val="dk1"/>
              </a:buClr>
              <a:buSzPct val="100000"/>
              <a:defRPr sz="1800">
                <a:solidFill>
                  <a:schemeClr val="dk1"/>
                </a:solidFill>
              </a:defRPr>
            </a:lvl7pPr>
            <a:lvl8pPr rtl="0">
              <a:spcBef>
                <a:spcPts val="360"/>
              </a:spcBef>
              <a:buClr>
                <a:schemeClr val="dk1"/>
              </a:buClr>
              <a:buSzPct val="100000"/>
              <a:defRPr sz="1800">
                <a:solidFill>
                  <a:schemeClr val="dk1"/>
                </a:solidFill>
              </a:defRPr>
            </a:lvl8pPr>
            <a:lvl9pPr rtl="0">
              <a:spcBef>
                <a:spcPts val="360"/>
              </a:spcBef>
              <a:buClr>
                <a:schemeClr val="dk1"/>
              </a:buClr>
              <a:buSzPct val="100000"/>
              <a:defRPr sz="1800">
                <a:solidFill>
                  <a:schemeClr val="dk1"/>
                </a:solidFill>
              </a:defRPr>
            </a:lvl9pPr>
          </a:lstStyle>
          <a:p>
            <a:endParaRPr dirty="0"/>
          </a:p>
        </p:txBody>
      </p:sp>
      <p:cxnSp>
        <p:nvCxnSpPr>
          <p:cNvPr id="7" name="Shape 7"/>
          <p:cNvCxnSpPr/>
          <p:nvPr/>
        </p:nvCxnSpPr>
        <p:spPr>
          <a:xfrm>
            <a:off x="457200" y="6697679"/>
            <a:ext cx="8229600" cy="0"/>
          </a:xfrm>
          <a:prstGeom prst="straightConnector1">
            <a:avLst/>
          </a:prstGeom>
          <a:noFill/>
          <a:ln w="50800" cap="flat">
            <a:solidFill>
              <a:schemeClr val="lt2"/>
            </a:solidFill>
            <a:prstDash val="solid"/>
            <a:round/>
            <a:headEnd type="none" w="med" len="med"/>
            <a:tailEnd type="none" w="med" len="med"/>
          </a:ln>
        </p:spPr>
      </p:cxnSp>
      <p:sp>
        <p:nvSpPr>
          <p:cNvPr id="2" name="Footer Placeholder 1"/>
          <p:cNvSpPr>
            <a:spLocks noGrp="1"/>
          </p:cNvSpPr>
          <p:nvPr>
            <p:ph type="ftr" sz="quarter" idx="3"/>
          </p:nvPr>
        </p:nvSpPr>
        <p:spPr>
          <a:xfrm>
            <a:off x="3124200" y="6356353"/>
            <a:ext cx="2895600" cy="36618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kern="0">
              <a:solidFill>
                <a:srgbClr val="000000">
                  <a:tint val="75000"/>
                </a:srgbClr>
              </a:solidFill>
              <a:cs typeface="Arial"/>
              <a:sym typeface="Arial"/>
              <a:rtl val="0"/>
            </a:endParaRPr>
          </a:p>
        </p:txBody>
      </p:sp>
      <p:sp>
        <p:nvSpPr>
          <p:cNvPr id="3" name="Slide Number Placeholder 2"/>
          <p:cNvSpPr>
            <a:spLocks noGrp="1"/>
          </p:cNvSpPr>
          <p:nvPr>
            <p:ph type="sldNum" sz="quarter" idx="4"/>
          </p:nvPr>
        </p:nvSpPr>
        <p:spPr>
          <a:xfrm>
            <a:off x="6553200" y="6356353"/>
            <a:ext cx="2133600" cy="366183"/>
          </a:xfrm>
          <a:prstGeom prst="rect">
            <a:avLst/>
          </a:prstGeom>
        </p:spPr>
        <p:txBody>
          <a:bodyPr vert="horz" lIns="91440" tIns="45720" rIns="91440" bIns="45720" rtlCol="0" anchor="ctr"/>
          <a:lstStyle>
            <a:lvl1pPr algn="r">
              <a:defRPr sz="1200">
                <a:solidFill>
                  <a:schemeClr val="tx1">
                    <a:tint val="75000"/>
                  </a:schemeClr>
                </a:solidFill>
              </a:defRPr>
            </a:lvl1pPr>
          </a:lstStyle>
          <a:p>
            <a:fld id="{B3F18419-AC6D-4ED2-A892-A000DD3A58AB}" type="slidenum">
              <a:rPr lang="en-US" kern="0" smtClean="0">
                <a:solidFill>
                  <a:srgbClr val="000000">
                    <a:tint val="75000"/>
                  </a:srgbClr>
                </a:solidFill>
                <a:cs typeface="Arial"/>
                <a:sym typeface="Arial"/>
                <a:rtl val="0"/>
              </a:rPr>
              <a:pPr/>
              <a:t>‹#›</a:t>
            </a:fld>
            <a:endParaRPr lang="en-US" kern="0">
              <a:solidFill>
                <a:srgbClr val="000000">
                  <a:tint val="75000"/>
                </a:srgbClr>
              </a:solidFill>
              <a:cs typeface="Arial"/>
              <a:sym typeface="Arial"/>
              <a:rtl val="0"/>
            </a:endParaRPr>
          </a:p>
        </p:txBody>
      </p:sp>
      <p:sp>
        <p:nvSpPr>
          <p:cNvPr id="4" name="Date Placeholder 3"/>
          <p:cNvSpPr>
            <a:spLocks noGrp="1"/>
          </p:cNvSpPr>
          <p:nvPr>
            <p:ph type="dt" sz="half" idx="2"/>
          </p:nvPr>
        </p:nvSpPr>
        <p:spPr>
          <a:xfrm>
            <a:off x="457200" y="6356353"/>
            <a:ext cx="2133600" cy="366183"/>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kern="0">
              <a:solidFill>
                <a:srgbClr val="000000">
                  <a:tint val="75000"/>
                </a:srgbClr>
              </a:solidFill>
              <a:cs typeface="Arial"/>
              <a:sym typeface="Arial"/>
              <a:rtl val="0"/>
            </a:endParaRPr>
          </a:p>
        </p:txBody>
      </p:sp>
    </p:spTree>
    <p:extLst>
      <p:ext uri="{BB962C8B-B14F-4D97-AF65-F5344CB8AC3E}">
        <p14:creationId xmlns:p14="http://schemas.microsoft.com/office/powerpoint/2010/main" val="3023832118"/>
      </p:ext>
    </p:extLst>
  </p:cSld>
  <p:clrMap bg1="lt1" tx1="dk1" bg2="lt2" tx2="dk2" accent1="accent1" accent2="accent2" accent3="accent3" accent4="accent4" accent5="accent5" accent6="accent6" hlink="hlink" folHlink="folHlink"/>
  <p:sldLayoutIdLst>
    <p:sldLayoutId id="2147483731" r:id="rId1"/>
  </p:sldLayoutIdLst>
  <p:hf hd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5.gif"/><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hyperlink" Target="http://catalog.nfpa.org/2015-NFPA-70Ereg-Standard-for-Electrical-Safety-in-the-Workplace-P1197.aspx"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www.aisc.org/content.aspx?id=35368"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microsoft.com/office/2007/relationships/hdphoto" Target="../media/hdphoto3.wdp"/><Relationship Id="rId3" Type="http://schemas.microsoft.com/office/2007/relationships/hdphoto" Target="../media/hdphoto1.wdp"/><Relationship Id="rId7" Type="http://schemas.openxmlformats.org/officeDocument/2006/relationships/image" Target="../media/image14.jpeg"/><Relationship Id="rId2" Type="http://schemas.openxmlformats.org/officeDocument/2006/relationships/image" Target="../media/image11.jpe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3.jpeg"/><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osha.gov/SLTC/etools/construction/electrical_incidents/gfci.html"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microsoft.com/office/2007/relationships/hdphoto" Target="../media/hdphoto4.wdp"/><Relationship Id="rId4"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2.jpeg"/><Relationship Id="rId1" Type="http://schemas.openxmlformats.org/officeDocument/2006/relationships/slideLayout" Target="../slideLayouts/slideLayout1.xml"/><Relationship Id="rId5" Type="http://schemas.microsoft.com/office/2007/relationships/hdphoto" Target="../media/hdphoto6.wdp"/><Relationship Id="rId4" Type="http://schemas.openxmlformats.org/officeDocument/2006/relationships/image" Target="../media/image23.jpeg"/></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5.jpeg"/><Relationship Id="rId1" Type="http://schemas.openxmlformats.org/officeDocument/2006/relationships/slideLayout" Target="../slideLayouts/slideLayout1.xml"/><Relationship Id="rId5" Type="http://schemas.microsoft.com/office/2007/relationships/hdphoto" Target="../media/hdphoto8.wdp"/><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33.xml.rels><?xml version="1.0" encoding="UTF-8" standalone="yes"?>
<Relationships xmlns="http://schemas.openxmlformats.org/package/2006/relationships"><Relationship Id="rId3" Type="http://schemas.openxmlformats.org/officeDocument/2006/relationships/hyperlink" Target="https://www.osha.gov/SLTC/etools/construction/electrical_incidents/powertools.html" TargetMode="External"/><Relationship Id="rId2" Type="http://schemas.openxmlformats.org/officeDocument/2006/relationships/hyperlink" Target="https://www.osha.gov/SLTC/etools/construction/electrical_incidents/grounding.html" TargetMode="Externa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hyperlink" Target="https://www.osha.gov/SLTC/etools/construction/electrical_incidents/powertools.html" TargetMode="Externa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s://www.osha.gov/SLTC/etools/construction/electrical_incidents/powertools.html" TargetMode="External"/><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36.xml.rels><?xml version="1.0" encoding="UTF-8" standalone="yes"?>
<Relationships xmlns="http://schemas.openxmlformats.org/package/2006/relationships"><Relationship Id="rId2" Type="http://schemas.openxmlformats.org/officeDocument/2006/relationships/hyperlink" Target="https://www.osha.gov/pls/oshaweb/owadisp.show_document?p_table=STANDARDS&amp;p_id=10706" TargetMode="Externa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hyperlink" Target="https://www.osha.gov/SLTC/etools/construction/electrical_incidents/powertools.html" TargetMode="Externa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s://www.osha.gov/Top_Ten_Standards.html"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osha.gov/SLTC/controlhazardousenergy/"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osha.gov/dts/osta/lototraining/index.html"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97733" y="2017869"/>
            <a:ext cx="7726101" cy="3724153"/>
          </a:xfrm>
        </p:spPr>
        <p:txBody>
          <a:bodyPr/>
          <a:lstStyle/>
          <a:p>
            <a:r>
              <a:rPr lang="en-US" dirty="0" smtClean="0"/>
              <a:t>Electrical Warehouse </a:t>
            </a:r>
          </a:p>
          <a:p>
            <a:r>
              <a:rPr lang="en-US" dirty="0" smtClean="0"/>
              <a:t>Worker </a:t>
            </a:r>
            <a:r>
              <a:rPr lang="en-US" dirty="0"/>
              <a:t>Hazards </a:t>
            </a:r>
            <a:endParaRPr lang="en-US" dirty="0" smtClean="0"/>
          </a:p>
          <a:p>
            <a:r>
              <a:rPr lang="en-US" dirty="0" smtClean="0"/>
              <a:t>in</a:t>
            </a:r>
            <a:r>
              <a:rPr lang="en-US" sz="2000" dirty="0" smtClean="0"/>
              <a:t> </a:t>
            </a:r>
            <a:r>
              <a:rPr lang="en-US" dirty="0"/>
              <a:t>Structural Steel </a:t>
            </a:r>
            <a:endParaRPr lang="en-US" dirty="0" smtClean="0"/>
          </a:p>
          <a:p>
            <a:r>
              <a:rPr lang="en-US" dirty="0" smtClean="0"/>
              <a:t>Fabricating </a:t>
            </a:r>
            <a:r>
              <a:rPr lang="en-US" dirty="0"/>
              <a:t>and </a:t>
            </a:r>
            <a:endParaRPr lang="en-US" dirty="0" smtClean="0"/>
          </a:p>
          <a:p>
            <a:r>
              <a:rPr lang="en-US" dirty="0" smtClean="0"/>
              <a:t>Supply Companies</a:t>
            </a:r>
            <a:endParaRPr lang="en-US"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a:t>
            </a:r>
            <a:r>
              <a:rPr lang="en-US" dirty="0">
                <a:solidFill>
                  <a:srgbClr val="0C30B8"/>
                </a:solidFill>
              </a:rPr>
              <a:t>Safety </a:t>
            </a:r>
            <a:r>
              <a:rPr lang="en-US" dirty="0" smtClean="0">
                <a:solidFill>
                  <a:srgbClr val="0C30B8"/>
                </a:solidFill>
              </a:rPr>
              <a:t>- </a:t>
            </a:r>
            <a:r>
              <a:rPr lang="en-US" sz="2400" dirty="0" smtClean="0">
                <a:solidFill>
                  <a:srgbClr val="0C30B8"/>
                </a:solidFill>
              </a:rPr>
              <a:t>Module 6</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1</a:t>
            </a:fld>
            <a:endParaRPr lang="en-US" dirty="0">
              <a:solidFill>
                <a:srgbClr val="000000">
                  <a:tint val="75000"/>
                </a:srgbClr>
              </a:solidFill>
            </a:endParaRPr>
          </a:p>
        </p:txBody>
      </p:sp>
      <p:pic>
        <p:nvPicPr>
          <p:cNvPr id="1026" name="Picture 2" descr="C:\Users\mrozowsk\Desktop\Active Work\Energy Audit\Ice Arena Study\Ice Arena Suburban Tim Photos\IMG_0188.JPG"/>
          <p:cNvPicPr>
            <a:picLocks noChangeAspect="1" noChangeArrowheads="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648200" y="2057399"/>
            <a:ext cx="3048000" cy="4063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05974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304800" y="457000"/>
            <a:ext cx="8229600" cy="1143200"/>
          </a:xfrm>
          <a:prstGeom prst="rect">
            <a:avLst/>
          </a:prstGeom>
        </p:spPr>
        <p:txBody>
          <a:bodyPr lIns="91425" tIns="91425" rIns="91425" bIns="91425" anchor="b" anchorCtr="0">
            <a:noAutofit/>
          </a:bodyPr>
          <a:lstStyle/>
          <a:p>
            <a:r>
              <a:rPr lang="en-US" dirty="0" smtClean="0">
                <a:solidFill>
                  <a:srgbClr val="0C30B8"/>
                </a:solidFill>
              </a:rPr>
              <a:t>Electrical Safety </a:t>
            </a:r>
            <a:r>
              <a:rPr lang="en-US" sz="2400" dirty="0" smtClean="0">
                <a:solidFill>
                  <a:srgbClr val="0C30B8"/>
                </a:solidFill>
              </a:rPr>
              <a:t>- Module 6</a:t>
            </a:r>
            <a:endParaRPr lang="en" dirty="0">
              <a:solidFill>
                <a:srgbClr val="0C30B8"/>
              </a:solidFill>
            </a:endParaRPr>
          </a:p>
        </p:txBody>
      </p:sp>
      <p:sp>
        <p:nvSpPr>
          <p:cNvPr id="201" name="Shape 201"/>
          <p:cNvSpPr txBox="1">
            <a:spLocks noGrp="1"/>
          </p:cNvSpPr>
          <p:nvPr>
            <p:ph type="body" idx="1"/>
          </p:nvPr>
        </p:nvSpPr>
        <p:spPr>
          <a:xfrm>
            <a:off x="457200" y="1600201"/>
            <a:ext cx="8229600" cy="4967599"/>
          </a:xfrm>
          <a:prstGeom prst="rect">
            <a:avLst/>
          </a:prstGeom>
        </p:spPr>
        <p:txBody>
          <a:bodyPr lIns="91425" tIns="91425" rIns="91425" bIns="91425" anchor="t" anchorCtr="0">
            <a:noAutofit/>
          </a:bodyPr>
          <a:lstStyle/>
          <a:p>
            <a:pPr lvl="0"/>
            <a:r>
              <a:rPr lang="en" sz="2400" b="1" dirty="0">
                <a:solidFill>
                  <a:srgbClr val="0C30B8"/>
                </a:solidFill>
              </a:rPr>
              <a:t>OSHA Grant Information</a:t>
            </a:r>
            <a:endParaRPr lang="en-US" sz="2400" b="1" i="1" dirty="0" smtClean="0">
              <a:solidFill>
                <a:srgbClr val="0C30B8"/>
              </a:solidFill>
            </a:endParaRPr>
          </a:p>
          <a:p>
            <a:pPr lvl="0" rtl="0">
              <a:spcBef>
                <a:spcPts val="0"/>
              </a:spcBef>
              <a:buClr>
                <a:schemeClr val="dk1"/>
              </a:buClr>
              <a:buFont typeface="Arial"/>
              <a:buNone/>
            </a:pPr>
            <a:endParaRPr lang="en-US" sz="2400" i="1" dirty="0"/>
          </a:p>
          <a:p>
            <a:pPr lvl="0" rtl="0">
              <a:spcBef>
                <a:spcPts val="0"/>
              </a:spcBef>
              <a:buClr>
                <a:schemeClr val="dk1"/>
              </a:buClr>
              <a:buFont typeface="Arial"/>
              <a:buNone/>
            </a:pPr>
            <a:r>
              <a:rPr lang="en-US" sz="2400" i="1" dirty="0" smtClean="0"/>
              <a:t>This material was produced under grant number </a:t>
            </a:r>
          </a:p>
          <a:p>
            <a:pPr lvl="0" rtl="0">
              <a:spcBef>
                <a:spcPts val="0"/>
              </a:spcBef>
              <a:buClr>
                <a:schemeClr val="dk1"/>
              </a:buClr>
              <a:buFont typeface="Arial"/>
              <a:buNone/>
            </a:pPr>
            <a:r>
              <a:rPr lang="en-US" sz="2400" i="1" dirty="0" smtClean="0"/>
              <a:t>SH-26316-SH4 from the Occupational Safety and Health Administration, U.S. Department of Labor. It does not necessarily reflect the views or policies of the U.S. Department of Labor, nor does mention of trades names, commercial products, or organizations imply endorsement by the U.S. Government.</a:t>
            </a:r>
            <a:endParaRPr sz="2400" i="1" dirty="0"/>
          </a:p>
          <a:p>
            <a:pPr>
              <a:spcBef>
                <a:spcPts val="0"/>
              </a:spcBef>
              <a:buNone/>
            </a:pPr>
            <a:endParaRPr sz="1400" dirty="0"/>
          </a:p>
        </p:txBody>
      </p:sp>
      <p:sp>
        <p:nvSpPr>
          <p:cNvPr id="2" name="Footer Placeholder 1"/>
          <p:cNvSpPr>
            <a:spLocks noGrp="1"/>
          </p:cNvSpPr>
          <p:nvPr>
            <p:ph type="ftr" sz="quarter" idx="11"/>
          </p:nvPr>
        </p:nvSpPr>
        <p:spPr>
          <a:xfrm>
            <a:off x="3048000" y="6173263"/>
            <a:ext cx="2133600" cy="366183"/>
          </a:xfrm>
        </p:spPr>
        <p:txBody>
          <a:bodyPr/>
          <a:lstStyle/>
          <a:p>
            <a:endParaRPr lang="en-US" dirty="0"/>
          </a:p>
        </p:txBody>
      </p:sp>
      <p:sp>
        <p:nvSpPr>
          <p:cNvPr id="3" name="Slide Number Placeholder 2"/>
          <p:cNvSpPr>
            <a:spLocks noGrp="1"/>
          </p:cNvSpPr>
          <p:nvPr>
            <p:ph type="sldNum" sz="quarter" idx="4294967295"/>
          </p:nvPr>
        </p:nvSpPr>
        <p:spPr>
          <a:xfrm>
            <a:off x="6553200" y="6356355"/>
            <a:ext cx="2133600" cy="366183"/>
          </a:xfrm>
          <a:prstGeom prst="rect">
            <a:avLst/>
          </a:prstGeom>
        </p:spPr>
        <p:txBody>
          <a:bodyPr/>
          <a:lstStyle/>
          <a:p>
            <a:fld id="{B3F18419-AC6D-4ED2-A892-A000DD3A58AB}" type="slidenum">
              <a:rPr lang="en-US" smtClean="0"/>
              <a:t>2</a:t>
            </a:fld>
            <a:endParaRPr lang="en-US" dirty="0"/>
          </a:p>
        </p:txBody>
      </p:sp>
    </p:spTree>
    <p:extLst>
      <p:ext uri="{BB962C8B-B14F-4D97-AF65-F5344CB8AC3E}">
        <p14:creationId xmlns:p14="http://schemas.microsoft.com/office/powerpoint/2010/main" val="468089680"/>
      </p:ext>
    </p:extLst>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304800" y="990400"/>
            <a:ext cx="8229600" cy="1143200"/>
          </a:xfrm>
          <a:prstGeom prst="rect">
            <a:avLst/>
          </a:prstGeom>
        </p:spPr>
        <p:txBody>
          <a:bodyPr lIns="91425" tIns="91425" rIns="91425" bIns="91425" anchor="b" anchorCtr="0">
            <a:noAutofit/>
          </a:bodyPr>
          <a:lstStyle/>
          <a:p>
            <a:pPr lvl="0"/>
            <a:r>
              <a:rPr lang="en" dirty="0"/>
              <a:t> </a:t>
            </a:r>
            <a:r>
              <a:rPr lang="en" dirty="0" smtClean="0"/>
              <a:t/>
            </a:r>
            <a:br>
              <a:rPr lang="en" dirty="0" smtClean="0"/>
            </a:br>
            <a:r>
              <a:rPr lang="en" dirty="0"/>
              <a:t/>
            </a:r>
            <a:br>
              <a:rPr lang="en" dirty="0"/>
            </a:br>
            <a:r>
              <a:rPr lang="en" dirty="0" smtClean="0"/>
              <a:t/>
            </a:r>
            <a:br>
              <a:rPr lang="en" dirty="0" smtClean="0"/>
            </a:br>
            <a:r>
              <a:rPr lang="en" dirty="0"/>
              <a:t/>
            </a:r>
            <a:br>
              <a:rPr lang="en" dirty="0"/>
            </a:br>
            <a:r>
              <a:rPr lang="en" dirty="0" smtClean="0"/>
              <a:t/>
            </a:r>
            <a:br>
              <a:rPr lang="en" dirty="0" smtClean="0"/>
            </a:br>
            <a:r>
              <a:rPr lang="en" dirty="0" smtClean="0"/>
              <a:t/>
            </a:r>
            <a:br>
              <a:rPr lang="en" dirty="0" smtClean="0"/>
            </a:br>
            <a:r>
              <a:rPr lang="en" dirty="0" smtClean="0">
                <a:solidFill>
                  <a:srgbClr val="0C30B8"/>
                </a:solidFill>
              </a:rPr>
              <a:t>Electrical Safety – </a:t>
            </a:r>
            <a:r>
              <a:rPr lang="en" sz="2400" dirty="0" smtClean="0">
                <a:solidFill>
                  <a:srgbClr val="0C30B8"/>
                </a:solidFill>
              </a:rPr>
              <a:t>Module 6</a:t>
            </a:r>
            <a:r>
              <a:rPr lang="en" dirty="0">
                <a:solidFill>
                  <a:schemeClr val="accent2">
                    <a:lumMod val="75000"/>
                  </a:schemeClr>
                </a:solidFill>
              </a:rPr>
              <a:t/>
            </a:r>
            <a:br>
              <a:rPr lang="en" dirty="0">
                <a:solidFill>
                  <a:schemeClr val="accent2">
                    <a:lumMod val="75000"/>
                  </a:schemeClr>
                </a:solidFill>
              </a:rPr>
            </a:br>
            <a:endParaRPr lang="en" dirty="0"/>
          </a:p>
        </p:txBody>
      </p:sp>
      <p:sp>
        <p:nvSpPr>
          <p:cNvPr id="2" name="Rectangle 1"/>
          <p:cNvSpPr/>
          <p:nvPr/>
        </p:nvSpPr>
        <p:spPr>
          <a:xfrm>
            <a:off x="520860" y="1904999"/>
            <a:ext cx="7592992" cy="2616101"/>
          </a:xfrm>
          <a:prstGeom prst="rect">
            <a:avLst/>
          </a:prstGeom>
        </p:spPr>
        <p:txBody>
          <a:bodyPr wrap="square">
            <a:spAutoFit/>
          </a:bodyPr>
          <a:lstStyle/>
          <a:p>
            <a:r>
              <a:rPr lang="en" sz="2400" dirty="0" smtClean="0">
                <a:solidFill>
                  <a:srgbClr val="000000"/>
                </a:solidFill>
              </a:rPr>
              <a:t>This program was developed by faculty and students in the School of Planning Design and Construction at Michigan </a:t>
            </a:r>
            <a:r>
              <a:rPr lang="en" sz="2400" dirty="0">
                <a:solidFill>
                  <a:srgbClr val="000000"/>
                </a:solidFill>
              </a:rPr>
              <a:t>State University i</a:t>
            </a:r>
            <a:r>
              <a:rPr lang="en" sz="2400" dirty="0" smtClean="0">
                <a:solidFill>
                  <a:srgbClr val="000000"/>
                </a:solidFill>
              </a:rPr>
              <a:t>n </a:t>
            </a:r>
            <a:r>
              <a:rPr lang="en" sz="2400" dirty="0">
                <a:solidFill>
                  <a:srgbClr val="000000"/>
                </a:solidFill>
              </a:rPr>
              <a:t>conjunction with </a:t>
            </a:r>
          </a:p>
          <a:p>
            <a:r>
              <a:rPr lang="en" sz="2400" dirty="0" smtClean="0">
                <a:solidFill>
                  <a:srgbClr val="000000"/>
                </a:solidFill>
              </a:rPr>
              <a:t>the </a:t>
            </a:r>
            <a:r>
              <a:rPr lang="en" sz="2400" dirty="0">
                <a:solidFill>
                  <a:srgbClr val="000000"/>
                </a:solidFill>
              </a:rPr>
              <a:t>American </a:t>
            </a:r>
            <a:r>
              <a:rPr lang="en" sz="2400" dirty="0" smtClean="0">
                <a:solidFill>
                  <a:srgbClr val="000000"/>
                </a:solidFill>
              </a:rPr>
              <a:t>Institute </a:t>
            </a:r>
            <a:r>
              <a:rPr lang="en" sz="2400" dirty="0">
                <a:solidFill>
                  <a:srgbClr val="000000"/>
                </a:solidFill>
              </a:rPr>
              <a:t>of Steel </a:t>
            </a:r>
            <a:r>
              <a:rPr lang="en" sz="2400" dirty="0" smtClean="0">
                <a:solidFill>
                  <a:srgbClr val="000000"/>
                </a:solidFill>
              </a:rPr>
              <a:t>Construction - Safety Committee </a:t>
            </a:r>
            <a:r>
              <a:rPr lang="en-US" sz="2400" dirty="0">
                <a:solidFill>
                  <a:srgbClr val="000000"/>
                </a:solidFill>
              </a:rPr>
              <a:t>a</a:t>
            </a:r>
            <a:r>
              <a:rPr lang="en" sz="2400" dirty="0" smtClean="0">
                <a:solidFill>
                  <a:srgbClr val="000000"/>
                </a:solidFill>
              </a:rPr>
              <a:t>nd the University </a:t>
            </a:r>
            <a:r>
              <a:rPr lang="en" sz="2400" dirty="0">
                <a:solidFill>
                  <a:srgbClr val="000000"/>
                </a:solidFill>
              </a:rPr>
              <a:t>of </a:t>
            </a:r>
            <a:r>
              <a:rPr lang="en" sz="2400" dirty="0" smtClean="0">
                <a:solidFill>
                  <a:srgbClr val="000000"/>
                </a:solidFill>
              </a:rPr>
              <a:t>Puerto Rico</a:t>
            </a:r>
          </a:p>
          <a:p>
            <a:endParaRPr lang="en" sz="2400" dirty="0">
              <a:solidFill>
                <a:srgbClr val="000000"/>
              </a:solidFill>
            </a:endParaRPr>
          </a:p>
          <a:p>
            <a:r>
              <a:rPr lang="en" sz="2000" dirty="0" smtClean="0">
                <a:solidFill>
                  <a:srgbClr val="000000"/>
                </a:solidFill>
              </a:rPr>
              <a:t>March 2015</a:t>
            </a:r>
            <a:endParaRPr lang="en" sz="2000" dirty="0">
              <a:solidFill>
                <a:srgbClr val="000000"/>
              </a:solidFill>
            </a:endParaRPr>
          </a:p>
        </p:txBody>
      </p:sp>
      <p:sp>
        <p:nvSpPr>
          <p:cNvPr id="3" name="Footer Placeholder 2"/>
          <p:cNvSpPr>
            <a:spLocks noGrp="1"/>
          </p:cNvSpPr>
          <p:nvPr>
            <p:ph type="ftr" sz="quarter" idx="11"/>
          </p:nvPr>
        </p:nvSpPr>
        <p:spPr/>
        <p:txBody>
          <a:bodyPr/>
          <a:lstStyle/>
          <a:p>
            <a:endParaRPr lang="en-US"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B3F18419-AC6D-4ED2-A892-A000DD3A58AB}" type="slidenum">
              <a:rPr lang="en-US" smtClean="0">
                <a:solidFill>
                  <a:srgbClr val="000000">
                    <a:tint val="75000"/>
                  </a:srgbClr>
                </a:solidFill>
              </a:rPr>
              <a:pPr/>
              <a:t>3</a:t>
            </a:fld>
            <a:endParaRPr lang="en-US" dirty="0">
              <a:solidFill>
                <a:srgbClr val="000000">
                  <a:tint val="75000"/>
                </a:srgbClr>
              </a:solidFill>
            </a:endParaRPr>
          </a:p>
        </p:txBody>
      </p:sp>
      <p:pic>
        <p:nvPicPr>
          <p:cNvPr id="5" name="Picture 4"/>
          <p:cNvPicPr>
            <a:picLocks noChangeAspect="1"/>
          </p:cNvPicPr>
          <p:nvPr/>
        </p:nvPicPr>
        <p:blipFill>
          <a:blip r:embed="rId3"/>
          <a:stretch>
            <a:fillRect/>
          </a:stretch>
        </p:blipFill>
        <p:spPr>
          <a:xfrm>
            <a:off x="886774" y="5454262"/>
            <a:ext cx="2237426" cy="743776"/>
          </a:xfrm>
          <a:prstGeom prst="rect">
            <a:avLst/>
          </a:prstGeom>
        </p:spPr>
      </p:pic>
      <p:pic>
        <p:nvPicPr>
          <p:cNvPr id="6" name="Picture 5"/>
          <p:cNvPicPr>
            <a:picLocks noChangeAspect="1"/>
          </p:cNvPicPr>
          <p:nvPr/>
        </p:nvPicPr>
        <p:blipFill>
          <a:blip r:embed="rId4"/>
          <a:stretch>
            <a:fillRect/>
          </a:stretch>
        </p:blipFill>
        <p:spPr>
          <a:xfrm>
            <a:off x="3546259" y="5327828"/>
            <a:ext cx="1450974" cy="896190"/>
          </a:xfrm>
          <a:prstGeom prst="rect">
            <a:avLst/>
          </a:prstGeom>
        </p:spPr>
      </p:pic>
      <p:pic>
        <p:nvPicPr>
          <p:cNvPr id="9" name="Picture 8"/>
          <p:cNvPicPr>
            <a:picLocks noChangeAspect="1"/>
          </p:cNvPicPr>
          <p:nvPr/>
        </p:nvPicPr>
        <p:blipFill>
          <a:blip r:embed="rId5"/>
          <a:stretch>
            <a:fillRect/>
          </a:stretch>
        </p:blipFill>
        <p:spPr>
          <a:xfrm>
            <a:off x="6842692" y="5112856"/>
            <a:ext cx="1554615" cy="1426588"/>
          </a:xfrm>
          <a:prstGeom prst="rect">
            <a:avLst/>
          </a:prstGeom>
        </p:spPr>
      </p:pic>
      <p:pic>
        <p:nvPicPr>
          <p:cNvPr id="1026" name="Picture 2" descr="C:\Users\mrozowsk\Desktop\Nashville\portico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10200" y="5158393"/>
            <a:ext cx="1228725" cy="1235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710320"/>
      </p:ext>
    </p:extLst>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86172" y="1477702"/>
            <a:ext cx="8429228" cy="4510267"/>
          </a:xfrm>
        </p:spPr>
        <p:txBody>
          <a:bodyPr/>
          <a:lstStyle/>
          <a:p>
            <a:r>
              <a:rPr lang="en-US" sz="2400" b="1" dirty="0" smtClean="0">
                <a:solidFill>
                  <a:srgbClr val="0C30B8"/>
                </a:solidFill>
              </a:rPr>
              <a:t>Learning Outcomes: Participants shall be able to:</a:t>
            </a:r>
          </a:p>
          <a:p>
            <a:pPr marL="342900" indent="-342900">
              <a:buClr>
                <a:srgbClr val="0C30B8"/>
              </a:buClr>
              <a:buFont typeface="Wingdings" panose="05000000000000000000" pitchFamily="2" charset="2"/>
              <a:buChar char="q"/>
            </a:pPr>
            <a:r>
              <a:rPr lang="en-US" sz="2400" dirty="0" smtClean="0">
                <a:solidFill>
                  <a:schemeClr val="tx1"/>
                </a:solidFill>
              </a:rPr>
              <a:t>Demonstrate understanding of the risks of working with electricity</a:t>
            </a:r>
          </a:p>
          <a:p>
            <a:pPr marL="342900" indent="-342900">
              <a:buClr>
                <a:srgbClr val="0C30B8"/>
              </a:buClr>
              <a:buFont typeface="Wingdings" panose="05000000000000000000" pitchFamily="2" charset="2"/>
              <a:buChar char="q"/>
            </a:pPr>
            <a:r>
              <a:rPr lang="en-US" sz="2400" dirty="0">
                <a:solidFill>
                  <a:schemeClr val="tx1"/>
                </a:solidFill>
              </a:rPr>
              <a:t>Demonstrate ability to </a:t>
            </a:r>
            <a:r>
              <a:rPr lang="en-US" sz="2400" dirty="0" smtClean="0">
                <a:solidFill>
                  <a:schemeClr val="tx1"/>
                </a:solidFill>
              </a:rPr>
              <a:t>recognize electrical </a:t>
            </a:r>
            <a:r>
              <a:rPr lang="en-US" sz="2400" dirty="0">
                <a:solidFill>
                  <a:schemeClr val="tx1"/>
                </a:solidFill>
              </a:rPr>
              <a:t>safety </a:t>
            </a:r>
            <a:r>
              <a:rPr lang="en-US" sz="2400" dirty="0" smtClean="0">
                <a:solidFill>
                  <a:schemeClr val="tx1"/>
                </a:solidFill>
              </a:rPr>
              <a:t>hazards</a:t>
            </a:r>
          </a:p>
          <a:p>
            <a:pPr marL="342900" indent="-342900">
              <a:buClr>
                <a:srgbClr val="0C30B8"/>
              </a:buClr>
              <a:buFont typeface="Wingdings" panose="05000000000000000000" pitchFamily="2" charset="2"/>
              <a:buChar char="q"/>
            </a:pPr>
            <a:r>
              <a:rPr lang="en-US" sz="2400" dirty="0">
                <a:solidFill>
                  <a:schemeClr val="tx1"/>
                </a:solidFill>
              </a:rPr>
              <a:t>Demonstrate understanding </a:t>
            </a:r>
            <a:r>
              <a:rPr lang="en-US" sz="2400" dirty="0" smtClean="0">
                <a:solidFill>
                  <a:schemeClr val="tx1"/>
                </a:solidFill>
              </a:rPr>
              <a:t>of safe use of cords</a:t>
            </a:r>
          </a:p>
          <a:p>
            <a:pPr marL="342900" indent="-342900">
              <a:buClr>
                <a:srgbClr val="0C30B8"/>
              </a:buClr>
              <a:buFont typeface="Wingdings" panose="05000000000000000000" pitchFamily="2" charset="2"/>
              <a:buChar char="q"/>
            </a:pPr>
            <a:r>
              <a:rPr lang="en-US" sz="2400" dirty="0" smtClean="0">
                <a:solidFill>
                  <a:schemeClr val="tx1"/>
                </a:solidFill>
              </a:rPr>
              <a:t>Demonstrate understanding of the need for de-energizing for routine parts replacement such as changing drill bits, blades etc.</a:t>
            </a:r>
          </a:p>
          <a:p>
            <a:pPr marL="342900" indent="-342900">
              <a:buClr>
                <a:srgbClr val="0C30B8"/>
              </a:buClr>
              <a:buFont typeface="Wingdings" panose="05000000000000000000" pitchFamily="2" charset="2"/>
              <a:buChar char="q"/>
            </a:pPr>
            <a:r>
              <a:rPr lang="en-US" sz="2400" dirty="0" smtClean="0">
                <a:solidFill>
                  <a:schemeClr val="tx1"/>
                </a:solidFill>
              </a:rPr>
              <a:t>Demonstrate understanding of the need to Lock/</a:t>
            </a:r>
            <a:r>
              <a:rPr lang="en-US" sz="2400" dirty="0" err="1" smtClean="0">
                <a:solidFill>
                  <a:schemeClr val="tx1"/>
                </a:solidFill>
              </a:rPr>
              <a:t>Tagout</a:t>
            </a:r>
            <a:r>
              <a:rPr lang="en-US" sz="2400" dirty="0" smtClean="0">
                <a:solidFill>
                  <a:schemeClr val="tx1"/>
                </a:solidFill>
              </a:rPr>
              <a:t> equipment when servicing equipment</a:t>
            </a:r>
          </a:p>
          <a:p>
            <a:pPr>
              <a:buClr>
                <a:srgbClr val="3333CC"/>
              </a:buClr>
            </a:pPr>
            <a:endParaRPr lang="en-US" sz="2400" dirty="0" smtClean="0">
              <a:solidFill>
                <a:schemeClr val="tx1"/>
              </a:solidFill>
            </a:endParaRPr>
          </a:p>
          <a:p>
            <a:endParaRPr lang="en-US"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a:t>
            </a:r>
            <a:r>
              <a:rPr lang="en-US" dirty="0">
                <a:solidFill>
                  <a:srgbClr val="0C30B8"/>
                </a:solidFill>
              </a:rPr>
              <a:t>Safety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4</a:t>
            </a:fld>
            <a:endParaRPr lang="en-US">
              <a:solidFill>
                <a:srgbClr val="000000">
                  <a:tint val="75000"/>
                </a:srgbClr>
              </a:solidFill>
            </a:endParaRPr>
          </a:p>
        </p:txBody>
      </p:sp>
    </p:spTree>
    <p:extLst>
      <p:ext uri="{BB962C8B-B14F-4D97-AF65-F5344CB8AC3E}">
        <p14:creationId xmlns:p14="http://schemas.microsoft.com/office/powerpoint/2010/main" val="4084691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24000"/>
            <a:ext cx="8874885" cy="5334000"/>
          </a:xfrm>
        </p:spPr>
        <p:txBody>
          <a:bodyPr/>
          <a:lstStyle/>
          <a:p>
            <a:r>
              <a:rPr lang="en-US" sz="2400" b="1" dirty="0" smtClean="0">
                <a:solidFill>
                  <a:srgbClr val="0C30B8"/>
                </a:solidFill>
              </a:rPr>
              <a:t>Special Issues for fabrication and supply companies</a:t>
            </a:r>
            <a:endParaRPr lang="en-US" sz="2400" b="1" dirty="0">
              <a:solidFill>
                <a:srgbClr val="0C30B8"/>
              </a:solidFill>
            </a:endParaRPr>
          </a:p>
          <a:p>
            <a:pPr marL="342900" indent="-342900">
              <a:buClr>
                <a:srgbClr val="0C30B8"/>
              </a:buClr>
              <a:buFont typeface="Wingdings" panose="05000000000000000000" pitchFamily="2" charset="2"/>
              <a:buChar char="q"/>
            </a:pPr>
            <a:r>
              <a:rPr lang="en-US" sz="2400" dirty="0" smtClean="0"/>
              <a:t>Safe electrical use of all shop tools and equipment</a:t>
            </a:r>
          </a:p>
          <a:p>
            <a:pPr marL="342900" indent="-342900">
              <a:buClr>
                <a:srgbClr val="0C30B8"/>
              </a:buClr>
              <a:buFont typeface="Wingdings" panose="05000000000000000000" pitchFamily="2" charset="2"/>
              <a:buChar char="q"/>
            </a:pPr>
            <a:r>
              <a:rPr lang="en-US" sz="2400" dirty="0" smtClean="0"/>
              <a:t>Routine maintenance and changing out of tools such as drill bits or punches requires de-energizing the </a:t>
            </a:r>
            <a:r>
              <a:rPr lang="en-US" sz="2400" dirty="0" err="1" smtClean="0"/>
              <a:t>tool</a:t>
            </a:r>
            <a:r>
              <a:rPr lang="en-US" sz="2400" dirty="0" err="1"/>
              <a:t>.</a:t>
            </a:r>
            <a:r>
              <a:rPr lang="en-US" sz="2400" dirty="0" err="1" smtClean="0"/>
              <a:t>The</a:t>
            </a:r>
            <a:r>
              <a:rPr lang="en-US" sz="2400" dirty="0" smtClean="0"/>
              <a:t> </a:t>
            </a:r>
          </a:p>
          <a:p>
            <a:pPr>
              <a:buClr>
                <a:srgbClr val="0C30B8"/>
              </a:buClr>
            </a:pPr>
            <a:r>
              <a:rPr lang="en-US" sz="2400" dirty="0"/>
              <a:t> </a:t>
            </a:r>
            <a:r>
              <a:rPr lang="en-US" sz="2400" dirty="0" smtClean="0"/>
              <a:t>   company </a:t>
            </a:r>
            <a:r>
              <a:rPr lang="en-US" sz="2400" dirty="0"/>
              <a:t>should have procedures to isolate energy </a:t>
            </a:r>
            <a:endParaRPr lang="en-US" sz="2400" dirty="0" smtClean="0"/>
          </a:p>
          <a:p>
            <a:pPr>
              <a:buClr>
                <a:srgbClr val="0C30B8"/>
              </a:buClr>
            </a:pPr>
            <a:r>
              <a:rPr lang="en-US" sz="2400" dirty="0"/>
              <a:t> </a:t>
            </a:r>
            <a:r>
              <a:rPr lang="en-US" sz="2400" dirty="0" smtClean="0"/>
              <a:t>   for </a:t>
            </a:r>
            <a:r>
              <a:rPr lang="en-US" sz="2400" dirty="0"/>
              <a:t>routine shop practices (changing bits, dies </a:t>
            </a:r>
            <a:r>
              <a:rPr lang="en-US" sz="2400" dirty="0" smtClean="0"/>
              <a:t>blades) </a:t>
            </a:r>
          </a:p>
          <a:p>
            <a:pPr marL="342900" indent="-342900">
              <a:buClr>
                <a:srgbClr val="0C30B8"/>
              </a:buClr>
              <a:buFont typeface="Wingdings" panose="05000000000000000000" pitchFamily="2" charset="2"/>
              <a:buChar char="q"/>
            </a:pPr>
            <a:r>
              <a:rPr lang="en-US" sz="2400" dirty="0" smtClean="0"/>
              <a:t>Anything </a:t>
            </a:r>
            <a:r>
              <a:rPr lang="en-US" sz="2400" dirty="0"/>
              <a:t>with energy potential </a:t>
            </a:r>
            <a:r>
              <a:rPr lang="en-US" sz="2400" dirty="0" smtClean="0"/>
              <a:t>needs </a:t>
            </a:r>
            <a:r>
              <a:rPr lang="en-US" sz="2400" dirty="0"/>
              <a:t>to be locked out and tagged before guards can be </a:t>
            </a:r>
            <a:r>
              <a:rPr lang="en-US" sz="2400" dirty="0" smtClean="0"/>
              <a:t>removed</a:t>
            </a:r>
          </a:p>
          <a:p>
            <a:pPr marL="342900" indent="-342900">
              <a:buClr>
                <a:srgbClr val="0C30B8"/>
              </a:buClr>
              <a:buFont typeface="Wingdings" panose="05000000000000000000" pitchFamily="2" charset="2"/>
              <a:buChar char="q"/>
            </a:pPr>
            <a:r>
              <a:rPr lang="en-US" sz="2400" dirty="0"/>
              <a:t>W</a:t>
            </a:r>
            <a:r>
              <a:rPr lang="en-US" sz="2400" dirty="0" smtClean="0"/>
              <a:t>hen electrical </a:t>
            </a:r>
            <a:r>
              <a:rPr lang="en-US" sz="2400" dirty="0"/>
              <a:t>parts are exposed the power needs to be removed and locked </a:t>
            </a:r>
            <a:r>
              <a:rPr lang="en-US" sz="2400" dirty="0" smtClean="0"/>
              <a:t>out </a:t>
            </a:r>
          </a:p>
          <a:p>
            <a:pPr marL="342900" indent="-342900">
              <a:buClr>
                <a:srgbClr val="0C30B8"/>
              </a:buClr>
              <a:buFont typeface="Wingdings" panose="05000000000000000000" pitchFamily="2" charset="2"/>
              <a:buChar char="q"/>
            </a:pPr>
            <a:r>
              <a:rPr lang="en-US" sz="2400" dirty="0" smtClean="0"/>
              <a:t>Only </a:t>
            </a:r>
            <a:r>
              <a:rPr lang="en-US" sz="2400" dirty="0"/>
              <a:t>qualified electricians </a:t>
            </a:r>
            <a:r>
              <a:rPr lang="en-US" sz="2400" dirty="0" smtClean="0"/>
              <a:t>may </a:t>
            </a:r>
            <a:r>
              <a:rPr lang="en-US" sz="2400" dirty="0"/>
              <a:t>service electrical </a:t>
            </a:r>
            <a:endParaRPr lang="en-US" sz="2400" dirty="0" smtClean="0"/>
          </a:p>
          <a:p>
            <a:pPr>
              <a:buClr>
                <a:srgbClr val="0C30B8"/>
              </a:buClr>
            </a:pPr>
            <a:r>
              <a:rPr lang="en-US" sz="2400" dirty="0"/>
              <a:t> </a:t>
            </a:r>
            <a:r>
              <a:rPr lang="en-US" sz="2400" dirty="0" smtClean="0"/>
              <a:t>   components</a:t>
            </a:r>
            <a:endParaRPr lang="en-US" sz="2400" dirty="0"/>
          </a:p>
          <a:p>
            <a:pPr marL="342900" indent="-342900">
              <a:buClr>
                <a:srgbClr val="0C30B8"/>
              </a:buClr>
              <a:buFont typeface="Wingdings" panose="05000000000000000000" pitchFamily="2" charset="2"/>
              <a:buChar char="q"/>
            </a:pPr>
            <a:r>
              <a:rPr lang="en-US" sz="2400" dirty="0"/>
              <a:t>Electricians should use PPE </a:t>
            </a:r>
          </a:p>
          <a:p>
            <a:r>
              <a:rPr lang="en-US" sz="2400" dirty="0" smtClean="0"/>
              <a:t> </a:t>
            </a:r>
            <a:endParaRPr lang="en-US" sz="2400" dirty="0"/>
          </a:p>
          <a:p>
            <a:endParaRPr lang="en-US" sz="1400" dirty="0"/>
          </a:p>
          <a:p>
            <a:endParaRPr lang="en-US" dirty="0"/>
          </a:p>
        </p:txBody>
      </p:sp>
      <p:sp>
        <p:nvSpPr>
          <p:cNvPr id="2" name="Title 1"/>
          <p:cNvSpPr>
            <a:spLocks noGrp="1"/>
          </p:cNvSpPr>
          <p:nvPr>
            <p:ph type="title"/>
          </p:nvPr>
        </p:nvSpPr>
        <p:spPr>
          <a:xfrm>
            <a:off x="304800" y="457000"/>
            <a:ext cx="8559478" cy="1143200"/>
          </a:xfrm>
        </p:spPr>
        <p:txBody>
          <a:bodyPr/>
          <a:lstStyle/>
          <a:p>
            <a:r>
              <a:rPr lang="en-US" dirty="0" smtClean="0">
                <a:solidFill>
                  <a:srgbClr val="0C30B8"/>
                </a:solidFill>
              </a:rPr>
              <a:t>Electrical Safety - </a:t>
            </a:r>
            <a:r>
              <a:rPr lang="en-US" sz="2400" dirty="0" smtClean="0">
                <a:solidFill>
                  <a:srgbClr val="0C30B8"/>
                </a:solidFill>
              </a:rPr>
              <a:t>Module 6</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5</a:t>
            </a:fld>
            <a:endParaRPr lang="en-US">
              <a:solidFill>
                <a:srgbClr val="000000">
                  <a:tint val="75000"/>
                </a:srgbClr>
              </a:solidFill>
            </a:endParaRPr>
          </a:p>
        </p:txBody>
      </p:sp>
    </p:spTree>
    <p:extLst>
      <p:ext uri="{BB962C8B-B14F-4D97-AF65-F5344CB8AC3E}">
        <p14:creationId xmlns:p14="http://schemas.microsoft.com/office/powerpoint/2010/main" val="29475720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24000"/>
            <a:ext cx="8874885" cy="5334000"/>
          </a:xfrm>
        </p:spPr>
        <p:txBody>
          <a:bodyPr/>
          <a:lstStyle/>
          <a:p>
            <a:r>
              <a:rPr lang="en-US" sz="2400" b="1" dirty="0" smtClean="0">
                <a:solidFill>
                  <a:srgbClr val="0C30B8"/>
                </a:solidFill>
              </a:rPr>
              <a:t>Employers are responsible for complying with: </a:t>
            </a:r>
          </a:p>
          <a:p>
            <a:endParaRPr lang="en-US" sz="2400" b="1" dirty="0">
              <a:solidFill>
                <a:srgbClr val="0C30B8"/>
              </a:solidFill>
            </a:endParaRPr>
          </a:p>
          <a:p>
            <a:pPr marL="342900" indent="-342900">
              <a:buClr>
                <a:srgbClr val="0C30B8"/>
              </a:buClr>
              <a:buFont typeface="Wingdings" panose="05000000000000000000" pitchFamily="2" charset="2"/>
              <a:buChar char="q"/>
            </a:pPr>
            <a:r>
              <a:rPr lang="en-US" sz="2400" dirty="0" smtClean="0">
                <a:solidFill>
                  <a:schemeClr val="tx1"/>
                </a:solidFill>
              </a:rPr>
              <a:t>OSHA 1910 Subpart S</a:t>
            </a:r>
          </a:p>
          <a:p>
            <a:pPr>
              <a:buClr>
                <a:srgbClr val="0C30B8"/>
              </a:buClr>
            </a:pPr>
            <a:endParaRPr lang="en-US" sz="2400" dirty="0" smtClean="0">
              <a:solidFill>
                <a:schemeClr val="tx1"/>
              </a:solidFill>
            </a:endParaRPr>
          </a:p>
          <a:p>
            <a:pPr>
              <a:buClr>
                <a:srgbClr val="0C30B8"/>
              </a:buClr>
            </a:pPr>
            <a:r>
              <a:rPr lang="en-US" sz="2400" dirty="0" smtClean="0">
                <a:solidFill>
                  <a:schemeClr val="tx1"/>
                </a:solidFill>
              </a:rPr>
              <a:t>And applicable editions of: </a:t>
            </a:r>
            <a:endParaRPr lang="en-US" sz="2400" dirty="0">
              <a:solidFill>
                <a:schemeClr val="tx1"/>
              </a:solidFill>
            </a:endParaRPr>
          </a:p>
          <a:p>
            <a:pPr>
              <a:buClr>
                <a:srgbClr val="0C30B8"/>
              </a:buClr>
            </a:pPr>
            <a:endParaRPr lang="en-US" sz="2400" dirty="0">
              <a:solidFill>
                <a:schemeClr val="tx1"/>
              </a:solidFill>
            </a:endParaRPr>
          </a:p>
          <a:p>
            <a:pPr marL="342900" indent="-342900">
              <a:buClr>
                <a:srgbClr val="0C30B8"/>
              </a:buClr>
              <a:buFont typeface="Wingdings" panose="05000000000000000000" pitchFamily="2" charset="2"/>
              <a:buChar char="q"/>
            </a:pPr>
            <a:r>
              <a:rPr lang="en-US" sz="2400" dirty="0" smtClean="0">
                <a:solidFill>
                  <a:schemeClr val="tx1"/>
                </a:solidFill>
              </a:rPr>
              <a:t>NFPA </a:t>
            </a:r>
            <a:r>
              <a:rPr lang="en-US" sz="2400" dirty="0">
                <a:solidFill>
                  <a:schemeClr val="tx1"/>
                </a:solidFill>
              </a:rPr>
              <a:t>70E</a:t>
            </a:r>
            <a:r>
              <a:rPr lang="en-US" sz="2400" baseline="30000" dirty="0" smtClean="0">
                <a:solidFill>
                  <a:schemeClr val="tx1"/>
                </a:solidFill>
              </a:rPr>
              <a:t>®</a:t>
            </a:r>
            <a:r>
              <a:rPr lang="en-US" sz="2400" dirty="0" smtClean="0">
                <a:solidFill>
                  <a:schemeClr val="tx1"/>
                </a:solidFill>
              </a:rPr>
              <a:t> Standard </a:t>
            </a:r>
            <a:r>
              <a:rPr lang="en-US" sz="2400" dirty="0">
                <a:solidFill>
                  <a:schemeClr val="tx1"/>
                </a:solidFill>
              </a:rPr>
              <a:t>for Electrical Safety in the </a:t>
            </a:r>
            <a:endParaRPr lang="en-US" sz="2400" dirty="0" smtClean="0">
              <a:solidFill>
                <a:schemeClr val="tx1"/>
              </a:solidFill>
            </a:endParaRPr>
          </a:p>
          <a:p>
            <a:pPr>
              <a:buClr>
                <a:srgbClr val="0C30B8"/>
              </a:buClr>
            </a:pPr>
            <a:r>
              <a:rPr lang="en-US" sz="2400" dirty="0">
                <a:solidFill>
                  <a:schemeClr val="tx1"/>
                </a:solidFill>
              </a:rPr>
              <a:t> </a:t>
            </a:r>
            <a:r>
              <a:rPr lang="en-US" sz="2400" dirty="0" smtClean="0">
                <a:solidFill>
                  <a:schemeClr val="tx1"/>
                </a:solidFill>
              </a:rPr>
              <a:t>   Workplace</a:t>
            </a:r>
            <a:endParaRPr lang="en-US" sz="2400" dirty="0">
              <a:solidFill>
                <a:schemeClr val="tx1"/>
              </a:solidFill>
            </a:endParaRPr>
          </a:p>
          <a:p>
            <a:pPr marL="342900" indent="-342900">
              <a:buClr>
                <a:srgbClr val="0C30B8"/>
              </a:buClr>
              <a:buFont typeface="Wingdings" panose="05000000000000000000" pitchFamily="2" charset="2"/>
              <a:buChar char="q"/>
            </a:pPr>
            <a:r>
              <a:rPr lang="en-US" sz="2400" dirty="0">
                <a:solidFill>
                  <a:schemeClr val="tx1"/>
                </a:solidFill>
              </a:rPr>
              <a:t>T</a:t>
            </a:r>
            <a:r>
              <a:rPr lang="en-US" sz="2400" dirty="0" smtClean="0">
                <a:solidFill>
                  <a:schemeClr val="tx1"/>
                </a:solidFill>
              </a:rPr>
              <a:t>he National Electrical Code (NEC)</a:t>
            </a:r>
            <a:endParaRPr lang="en-US" sz="2400" dirty="0">
              <a:solidFill>
                <a:schemeClr val="tx1"/>
              </a:solidFill>
            </a:endParaRPr>
          </a:p>
          <a:p>
            <a:pPr marL="342900" indent="-342900">
              <a:buClr>
                <a:srgbClr val="0C30B8"/>
              </a:buClr>
              <a:buFont typeface="Wingdings" panose="05000000000000000000" pitchFamily="2" charset="2"/>
              <a:buChar char="q"/>
            </a:pPr>
            <a:r>
              <a:rPr lang="en-US" sz="2400" dirty="0" smtClean="0">
                <a:solidFill>
                  <a:schemeClr val="tx1"/>
                </a:solidFill>
              </a:rPr>
              <a:t>NFPA</a:t>
            </a:r>
            <a:r>
              <a:rPr lang="en-US" sz="2400" baseline="30000" dirty="0" smtClean="0">
                <a:solidFill>
                  <a:schemeClr val="tx1"/>
                </a:solidFill>
              </a:rPr>
              <a:t>®</a:t>
            </a:r>
            <a:r>
              <a:rPr lang="en-US" sz="2400" dirty="0" smtClean="0">
                <a:solidFill>
                  <a:schemeClr val="tx1"/>
                </a:solidFill>
              </a:rPr>
              <a:t> 70B </a:t>
            </a:r>
            <a:r>
              <a:rPr lang="en-US" sz="2400" dirty="0">
                <a:solidFill>
                  <a:schemeClr val="tx1"/>
                </a:solidFill>
              </a:rPr>
              <a:t>Electrical Equipment Maintenance</a:t>
            </a:r>
            <a:r>
              <a:rPr lang="en-US" sz="2400" dirty="0"/>
              <a:t>.</a:t>
            </a:r>
          </a:p>
          <a:p>
            <a:endParaRPr lang="en-US" sz="2400" dirty="0"/>
          </a:p>
          <a:p>
            <a:pPr>
              <a:buClr>
                <a:srgbClr val="0C30B8"/>
              </a:buClr>
            </a:pPr>
            <a:endParaRPr lang="en-US" sz="1200" dirty="0" smtClean="0">
              <a:hlinkClick r:id="rId2"/>
            </a:endParaRPr>
          </a:p>
          <a:p>
            <a:pPr>
              <a:buClr>
                <a:srgbClr val="0C30B8"/>
              </a:buClr>
            </a:pPr>
            <a:endParaRPr lang="en-US" sz="1200" dirty="0">
              <a:hlinkClick r:id="rId2"/>
            </a:endParaRPr>
          </a:p>
          <a:p>
            <a:pPr>
              <a:buClr>
                <a:srgbClr val="0C30B8"/>
              </a:buClr>
            </a:pPr>
            <a:endParaRPr lang="en-US" sz="1200" dirty="0">
              <a:hlinkClick r:id="rId2"/>
            </a:endParaRPr>
          </a:p>
          <a:p>
            <a:pPr>
              <a:buClr>
                <a:srgbClr val="0C30B8"/>
              </a:buClr>
            </a:pPr>
            <a:r>
              <a:rPr lang="en-US" sz="1400" dirty="0" smtClean="0">
                <a:hlinkClick r:id="rId2"/>
              </a:rPr>
              <a:t>http</a:t>
            </a:r>
            <a:r>
              <a:rPr lang="en-US" sz="1400" dirty="0">
                <a:hlinkClick r:id="rId2"/>
              </a:rPr>
              <a:t>://</a:t>
            </a:r>
            <a:r>
              <a:rPr lang="en-US" sz="1400" dirty="0" smtClean="0">
                <a:hlinkClick r:id="rId2"/>
              </a:rPr>
              <a:t>catalog.nfpa.org/2015-NFPA-70Ereg-Standard-for-Electrical-Safety-in-the-Workplace-P1197.aspx</a:t>
            </a:r>
            <a:endParaRPr lang="en-US" sz="1400" dirty="0" smtClean="0"/>
          </a:p>
          <a:p>
            <a:pPr>
              <a:buClr>
                <a:srgbClr val="0C30B8"/>
              </a:buClr>
            </a:pPr>
            <a:endParaRPr lang="en-US" sz="1200" dirty="0"/>
          </a:p>
          <a:p>
            <a:r>
              <a:rPr lang="en-US" sz="2400" dirty="0" smtClean="0"/>
              <a:t> </a:t>
            </a:r>
            <a:endParaRPr lang="en-US" sz="2400" dirty="0"/>
          </a:p>
          <a:p>
            <a:endParaRPr lang="en-US" sz="1400" dirty="0"/>
          </a:p>
          <a:p>
            <a:endParaRPr lang="en-US" dirty="0"/>
          </a:p>
        </p:txBody>
      </p:sp>
      <p:sp>
        <p:nvSpPr>
          <p:cNvPr id="2" name="Title 1"/>
          <p:cNvSpPr>
            <a:spLocks noGrp="1"/>
          </p:cNvSpPr>
          <p:nvPr>
            <p:ph type="title"/>
          </p:nvPr>
        </p:nvSpPr>
        <p:spPr>
          <a:xfrm>
            <a:off x="304800" y="457000"/>
            <a:ext cx="8559478" cy="1143200"/>
          </a:xfrm>
        </p:spPr>
        <p:txBody>
          <a:bodyPr/>
          <a:lstStyle/>
          <a:p>
            <a:r>
              <a:rPr lang="en-US" dirty="0" smtClean="0">
                <a:solidFill>
                  <a:srgbClr val="0C30B8"/>
                </a:solidFill>
              </a:rPr>
              <a:t>Electrical Safety - </a:t>
            </a:r>
            <a:r>
              <a:rPr lang="en-US" sz="2400" dirty="0" smtClean="0">
                <a:solidFill>
                  <a:srgbClr val="0C30B8"/>
                </a:solidFill>
              </a:rPr>
              <a:t>Module 6</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6</a:t>
            </a:fld>
            <a:endParaRPr lang="en-US" dirty="0">
              <a:solidFill>
                <a:srgbClr val="000000">
                  <a:tint val="75000"/>
                </a:srgbClr>
              </a:solidFill>
            </a:endParaRPr>
          </a:p>
        </p:txBody>
      </p:sp>
    </p:spTree>
    <p:extLst>
      <p:ext uri="{BB962C8B-B14F-4D97-AF65-F5344CB8AC3E}">
        <p14:creationId xmlns:p14="http://schemas.microsoft.com/office/powerpoint/2010/main" val="5452027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524000"/>
            <a:ext cx="8305800" cy="4510267"/>
          </a:xfrm>
        </p:spPr>
        <p:txBody>
          <a:bodyPr/>
          <a:lstStyle/>
          <a:p>
            <a:r>
              <a:rPr lang="en-US" sz="2400" b="1" dirty="0" smtClean="0">
                <a:solidFill>
                  <a:srgbClr val="0C30B8"/>
                </a:solidFill>
              </a:rPr>
              <a:t>What causes shocks?</a:t>
            </a:r>
            <a:endParaRPr lang="en-US" sz="2400" b="1" dirty="0">
              <a:solidFill>
                <a:srgbClr val="0C30B8"/>
              </a:solidFill>
            </a:endParaRPr>
          </a:p>
          <a:p>
            <a:endParaRPr lang="en-US" sz="1200" dirty="0" smtClean="0"/>
          </a:p>
          <a:p>
            <a:pPr marL="342900" indent="-342900">
              <a:buClr>
                <a:srgbClr val="0C30B8"/>
              </a:buClr>
              <a:buFont typeface="Wingdings" panose="05000000000000000000" pitchFamily="2" charset="2"/>
              <a:buChar char="q"/>
            </a:pPr>
            <a:r>
              <a:rPr lang="en-US" sz="2400" dirty="0" smtClean="0"/>
              <a:t>Electricity travels in circuits-normally through a conductor</a:t>
            </a:r>
          </a:p>
          <a:p>
            <a:pPr marL="342900" indent="-342900">
              <a:buClr>
                <a:schemeClr val="accent2">
                  <a:lumMod val="50000"/>
                </a:schemeClr>
              </a:buClr>
              <a:buFont typeface="Wingdings" panose="05000000000000000000" pitchFamily="2" charset="2"/>
              <a:buChar char="q"/>
            </a:pPr>
            <a:endParaRPr lang="en-US" sz="2400" dirty="0" smtClean="0"/>
          </a:p>
          <a:p>
            <a:pPr marL="342900" indent="-342900">
              <a:buClr>
                <a:schemeClr val="accent2">
                  <a:lumMod val="50000"/>
                </a:schemeClr>
              </a:buClr>
              <a:buFont typeface="Wingdings" panose="05000000000000000000" pitchFamily="2" charset="2"/>
              <a:buChar char="q"/>
            </a:pPr>
            <a:r>
              <a:rPr lang="en-US" sz="2400" dirty="0" smtClean="0"/>
              <a:t>Sometimes a person’s body mistakenly becomes part of the circuit causing electrical shocks </a:t>
            </a:r>
          </a:p>
          <a:p>
            <a:endParaRPr lang="en-US" sz="2400" dirty="0" smtClean="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7</a:t>
            </a:fld>
            <a:endParaRPr lang="en-US">
              <a:solidFill>
                <a:srgbClr val="000000">
                  <a:tint val="75000"/>
                </a:srgbClr>
              </a:solidFill>
            </a:endParaRPr>
          </a:p>
        </p:txBody>
      </p:sp>
      <p:sp>
        <p:nvSpPr>
          <p:cNvPr id="6" name="TextBox 5"/>
          <p:cNvSpPr txBox="1"/>
          <p:nvPr/>
        </p:nvSpPr>
        <p:spPr>
          <a:xfrm>
            <a:off x="3200400" y="6248400"/>
            <a:ext cx="2672526" cy="307777"/>
          </a:xfrm>
          <a:prstGeom prst="rect">
            <a:avLst/>
          </a:prstGeom>
          <a:noFill/>
        </p:spPr>
        <p:txBody>
          <a:bodyPr wrap="none" rtlCol="0">
            <a:spAutoFit/>
          </a:bodyPr>
          <a:lstStyle/>
          <a:p>
            <a:r>
              <a:rPr lang="en-US" altLang="en-US" sz="1400" dirty="0" smtClean="0">
                <a:latin typeface="Arial" pitchFamily="34" charset="0"/>
                <a:cs typeface="Arial" pitchFamily="34" charset="0"/>
              </a:rPr>
              <a:t>Adapted from SH-20-843-SH0</a:t>
            </a:r>
            <a:endParaRPr lang="en-US" sz="1400" dirty="0"/>
          </a:p>
        </p:txBody>
      </p:sp>
    </p:spTree>
    <p:extLst>
      <p:ext uri="{BB962C8B-B14F-4D97-AF65-F5344CB8AC3E}">
        <p14:creationId xmlns:p14="http://schemas.microsoft.com/office/powerpoint/2010/main" val="14043476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524000"/>
            <a:ext cx="8305800" cy="4510267"/>
          </a:xfrm>
        </p:spPr>
        <p:txBody>
          <a:bodyPr/>
          <a:lstStyle/>
          <a:p>
            <a:r>
              <a:rPr lang="en-US" sz="2400" b="1" dirty="0" smtClean="0">
                <a:solidFill>
                  <a:srgbClr val="0C30B8"/>
                </a:solidFill>
              </a:rPr>
              <a:t>What causes shocks?</a:t>
            </a:r>
            <a:endParaRPr lang="en-US" sz="2400" b="1" dirty="0">
              <a:solidFill>
                <a:srgbClr val="0C30B8"/>
              </a:solidFill>
            </a:endParaRPr>
          </a:p>
          <a:p>
            <a:endParaRPr lang="en-US" sz="1200" dirty="0" smtClean="0"/>
          </a:p>
          <a:p>
            <a:r>
              <a:rPr lang="en-US" sz="2400" dirty="0" smtClean="0"/>
              <a:t>Shocks occur when a person’s body completes the current path with:</a:t>
            </a:r>
          </a:p>
          <a:p>
            <a:endParaRPr lang="en-US" sz="2400" dirty="0"/>
          </a:p>
          <a:p>
            <a:pPr marL="342900" indent="-342900">
              <a:buClr>
                <a:srgbClr val="0C30B8"/>
              </a:buClr>
              <a:buFont typeface="Wingdings" panose="05000000000000000000" pitchFamily="2" charset="2"/>
              <a:buChar char="q"/>
            </a:pPr>
            <a:r>
              <a:rPr lang="en-US" sz="2400" dirty="0" smtClean="0"/>
              <a:t>“Both wires of an electrical circuit</a:t>
            </a:r>
          </a:p>
          <a:p>
            <a:pPr marL="342900" indent="-342900">
              <a:buClr>
                <a:srgbClr val="0C30B8"/>
              </a:buClr>
              <a:buFont typeface="Wingdings" panose="05000000000000000000" pitchFamily="2" charset="2"/>
              <a:buChar char="q"/>
            </a:pPr>
            <a:r>
              <a:rPr lang="en-US" sz="2400" dirty="0" smtClean="0"/>
              <a:t>One wire of an energized circuit and the ground</a:t>
            </a:r>
          </a:p>
          <a:p>
            <a:pPr marL="342900" indent="-342900">
              <a:buClr>
                <a:srgbClr val="0C30B8"/>
              </a:buClr>
              <a:buFont typeface="Wingdings" panose="05000000000000000000" pitchFamily="2" charset="2"/>
              <a:buChar char="q"/>
            </a:pPr>
            <a:r>
              <a:rPr lang="en-US" sz="2400" dirty="0" smtClean="0"/>
              <a:t>A metal part that accidently becomes energized</a:t>
            </a:r>
          </a:p>
          <a:p>
            <a:pPr marL="342900" indent="-342900">
              <a:buClr>
                <a:srgbClr val="0C30B8"/>
              </a:buClr>
              <a:buFont typeface="Wingdings" panose="05000000000000000000" pitchFamily="2" charset="2"/>
              <a:buChar char="q"/>
            </a:pPr>
            <a:r>
              <a:rPr lang="en-US" sz="2400" dirty="0" smtClean="0"/>
              <a:t>Another conductor that is carrying the current”</a:t>
            </a:r>
          </a:p>
          <a:p>
            <a:pPr>
              <a:buClr>
                <a:schemeClr val="accent2">
                  <a:lumMod val="50000"/>
                </a:schemeClr>
              </a:buClr>
            </a:pPr>
            <a:endParaRPr lang="en-US" sz="2400" dirty="0" smtClean="0"/>
          </a:p>
          <a:p>
            <a:pPr>
              <a:buClr>
                <a:schemeClr val="accent2">
                  <a:lumMod val="50000"/>
                </a:schemeClr>
              </a:buClr>
            </a:pPr>
            <a:r>
              <a:rPr lang="en-US" sz="2400" dirty="0" smtClean="0"/>
              <a:t>When a person receives a shock, current flows through the body and the ground</a:t>
            </a:r>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8</a:t>
            </a:fld>
            <a:endParaRPr lang="en-US">
              <a:solidFill>
                <a:srgbClr val="000000">
                  <a:tint val="75000"/>
                </a:srgbClr>
              </a:solidFill>
            </a:endParaRPr>
          </a:p>
        </p:txBody>
      </p:sp>
      <p:sp>
        <p:nvSpPr>
          <p:cNvPr id="6" name="TextBox 5"/>
          <p:cNvSpPr txBox="1"/>
          <p:nvPr/>
        </p:nvSpPr>
        <p:spPr>
          <a:xfrm>
            <a:off x="2895600" y="6235347"/>
            <a:ext cx="3839577" cy="369332"/>
          </a:xfrm>
          <a:prstGeom prst="rect">
            <a:avLst/>
          </a:prstGeom>
          <a:noFill/>
        </p:spPr>
        <p:txBody>
          <a:bodyPr wrap="none" rtlCol="0">
            <a:spAutoFit/>
          </a:bodyPr>
          <a:lstStyle/>
          <a:p>
            <a:r>
              <a:rPr lang="en-US" dirty="0" smtClean="0"/>
              <a:t>Source OSHA 3075-2002 (Revised)</a:t>
            </a:r>
            <a:endParaRPr lang="en-US" dirty="0"/>
          </a:p>
        </p:txBody>
      </p:sp>
    </p:spTree>
    <p:extLst>
      <p:ext uri="{BB962C8B-B14F-4D97-AF65-F5344CB8AC3E}">
        <p14:creationId xmlns:p14="http://schemas.microsoft.com/office/powerpoint/2010/main" val="41504365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524000"/>
            <a:ext cx="8305800" cy="4510267"/>
          </a:xfrm>
        </p:spPr>
        <p:txBody>
          <a:bodyPr/>
          <a:lstStyle/>
          <a:p>
            <a:r>
              <a:rPr lang="en-US" sz="2400" b="1" dirty="0" smtClean="0">
                <a:solidFill>
                  <a:srgbClr val="0C30B8"/>
                </a:solidFill>
              </a:rPr>
              <a:t>Factors impacting severity of shock</a:t>
            </a:r>
            <a:endParaRPr lang="en-US" sz="2400" b="1" dirty="0">
              <a:solidFill>
                <a:srgbClr val="0C30B8"/>
              </a:solidFill>
            </a:endParaRPr>
          </a:p>
          <a:p>
            <a:endParaRPr lang="en-US" sz="1200" dirty="0" smtClean="0"/>
          </a:p>
          <a:p>
            <a:pPr marL="342900" indent="-342900">
              <a:buClr>
                <a:srgbClr val="0C30B8"/>
              </a:buClr>
              <a:buFont typeface="Wingdings" panose="05000000000000000000" pitchFamily="2" charset="2"/>
              <a:buChar char="q"/>
            </a:pPr>
            <a:r>
              <a:rPr lang="en-US" sz="2400" dirty="0" smtClean="0"/>
              <a:t>“Amount of current flowing through the body</a:t>
            </a:r>
          </a:p>
          <a:p>
            <a:pPr marL="342900" indent="-342900">
              <a:buClr>
                <a:srgbClr val="0C30B8"/>
              </a:buClr>
              <a:buFont typeface="Wingdings" panose="05000000000000000000" pitchFamily="2" charset="2"/>
              <a:buChar char="q"/>
            </a:pPr>
            <a:r>
              <a:rPr lang="en-US" sz="2400" dirty="0" smtClean="0"/>
              <a:t>The current’s path through the body</a:t>
            </a:r>
          </a:p>
          <a:p>
            <a:pPr marL="342900" indent="-342900">
              <a:buClr>
                <a:srgbClr val="0C30B8"/>
              </a:buClr>
              <a:buFont typeface="Wingdings" panose="05000000000000000000" pitchFamily="2" charset="2"/>
              <a:buChar char="q"/>
            </a:pPr>
            <a:r>
              <a:rPr lang="en-US" sz="2400" dirty="0" smtClean="0"/>
              <a:t>The length of time the body remains in the circuit</a:t>
            </a:r>
          </a:p>
          <a:p>
            <a:pPr marL="342900" indent="-342900">
              <a:buClr>
                <a:srgbClr val="0C30B8"/>
              </a:buClr>
              <a:buFont typeface="Wingdings" panose="05000000000000000000" pitchFamily="2" charset="2"/>
              <a:buChar char="q"/>
            </a:pPr>
            <a:r>
              <a:rPr lang="en-US" sz="2400" dirty="0" smtClean="0"/>
              <a:t>The current frequency”</a:t>
            </a:r>
          </a:p>
          <a:p>
            <a:pPr marL="342900" indent="-342900">
              <a:buClr>
                <a:srgbClr val="0C30B8"/>
              </a:buClr>
              <a:buFont typeface="Wingdings" panose="05000000000000000000" pitchFamily="2" charset="2"/>
              <a:buChar char="q"/>
            </a:pPr>
            <a:r>
              <a:rPr lang="en-US" sz="2400" dirty="0" smtClean="0"/>
              <a:t>Quality of grounding </a:t>
            </a:r>
          </a:p>
          <a:p>
            <a:pPr marL="342900" indent="-342900">
              <a:buClr>
                <a:srgbClr val="0C30B8"/>
              </a:buClr>
              <a:buFont typeface="Wingdings" panose="05000000000000000000" pitchFamily="2" charset="2"/>
              <a:buChar char="q"/>
            </a:pPr>
            <a:r>
              <a:rPr lang="en-US" sz="2400" dirty="0" smtClean="0"/>
              <a:t>Working in wet conditions</a:t>
            </a:r>
          </a:p>
          <a:p>
            <a:pPr marL="342900" indent="-342900">
              <a:buClr>
                <a:srgbClr val="0C30B8"/>
              </a:buClr>
              <a:buFont typeface="Wingdings" panose="05000000000000000000" pitchFamily="2" charset="2"/>
              <a:buChar char="q"/>
            </a:pPr>
            <a:r>
              <a:rPr lang="en-US" sz="2400" dirty="0" smtClean="0"/>
              <a:t>Dryness or wetness of skin</a:t>
            </a:r>
            <a:endParaRPr lang="en-US" sz="2400" dirty="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9</a:t>
            </a:fld>
            <a:endParaRPr lang="en-US">
              <a:solidFill>
                <a:srgbClr val="000000">
                  <a:tint val="75000"/>
                </a:srgbClr>
              </a:solidFill>
            </a:endParaRPr>
          </a:p>
        </p:txBody>
      </p:sp>
      <p:sp>
        <p:nvSpPr>
          <p:cNvPr id="6" name="TextBox 5"/>
          <p:cNvSpPr txBox="1"/>
          <p:nvPr/>
        </p:nvSpPr>
        <p:spPr>
          <a:xfrm>
            <a:off x="2895600" y="6235347"/>
            <a:ext cx="3839577" cy="369332"/>
          </a:xfrm>
          <a:prstGeom prst="rect">
            <a:avLst/>
          </a:prstGeom>
          <a:noFill/>
        </p:spPr>
        <p:txBody>
          <a:bodyPr wrap="none" rtlCol="0">
            <a:spAutoFit/>
          </a:bodyPr>
          <a:lstStyle/>
          <a:p>
            <a:r>
              <a:rPr lang="en-US" dirty="0" smtClean="0"/>
              <a:t>Source OSHA 3075-2002 (Revised)</a:t>
            </a:r>
            <a:endParaRPr lang="en-US" dirty="0"/>
          </a:p>
        </p:txBody>
      </p:sp>
    </p:spTree>
    <p:extLst>
      <p:ext uri="{BB962C8B-B14F-4D97-AF65-F5344CB8AC3E}">
        <p14:creationId xmlns:p14="http://schemas.microsoft.com/office/powerpoint/2010/main" val="10120631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86172" y="1477702"/>
            <a:ext cx="7726101" cy="4510267"/>
          </a:xfrm>
        </p:spPr>
        <p:txBody>
          <a:bodyPr/>
          <a:lstStyle/>
          <a:p>
            <a:r>
              <a:rPr lang="en-US" sz="2400" b="1" dirty="0" smtClean="0">
                <a:solidFill>
                  <a:srgbClr val="0C30B8"/>
                </a:solidFill>
              </a:rPr>
              <a:t>Milliamperes and Amps</a:t>
            </a:r>
          </a:p>
          <a:p>
            <a:pPr marL="342900" indent="-342900">
              <a:buClr>
                <a:srgbClr val="3333CC"/>
              </a:buClr>
              <a:buFont typeface="Wingdings" panose="05000000000000000000" pitchFamily="2" charset="2"/>
              <a:buChar char="q"/>
            </a:pPr>
            <a:endParaRPr lang="en-US" sz="2400" dirty="0" smtClean="0">
              <a:solidFill>
                <a:schemeClr val="tx1"/>
              </a:solidFill>
            </a:endParaRPr>
          </a:p>
          <a:p>
            <a:pPr marL="342900" indent="-342900">
              <a:buClr>
                <a:srgbClr val="0C30B8"/>
              </a:buClr>
              <a:buFont typeface="Wingdings" panose="05000000000000000000" pitchFamily="2" charset="2"/>
              <a:buChar char="q"/>
            </a:pPr>
            <a:r>
              <a:rPr lang="en-US" sz="2400" dirty="0" smtClean="0"/>
              <a:t>1000 milliamperes = 1 Amp</a:t>
            </a:r>
          </a:p>
          <a:p>
            <a:pPr>
              <a:buClr>
                <a:srgbClr val="0C30B8"/>
              </a:buClr>
            </a:pPr>
            <a:endParaRPr lang="en-US" sz="2400" b="1" dirty="0" smtClean="0">
              <a:solidFill>
                <a:schemeClr val="accent2">
                  <a:lumMod val="50000"/>
                </a:schemeClr>
              </a:solidFill>
            </a:endParaRPr>
          </a:p>
          <a:p>
            <a:pPr>
              <a:buClr>
                <a:srgbClr val="0C30B8"/>
              </a:buClr>
            </a:pPr>
            <a:r>
              <a:rPr lang="en-US" sz="2400" b="1" dirty="0" smtClean="0">
                <a:solidFill>
                  <a:srgbClr val="0C30B8"/>
                </a:solidFill>
              </a:rPr>
              <a:t>Typical </a:t>
            </a:r>
            <a:r>
              <a:rPr lang="en-US" sz="2400" b="1" dirty="0">
                <a:solidFill>
                  <a:srgbClr val="0C30B8"/>
                </a:solidFill>
              </a:rPr>
              <a:t>Tools and Rated </a:t>
            </a:r>
            <a:r>
              <a:rPr lang="en-US" sz="2400" b="1" dirty="0" smtClean="0">
                <a:solidFill>
                  <a:srgbClr val="0C30B8"/>
                </a:solidFill>
              </a:rPr>
              <a:t>Amperage</a:t>
            </a:r>
          </a:p>
          <a:p>
            <a:pPr>
              <a:buClr>
                <a:srgbClr val="0C30B8"/>
              </a:buClr>
            </a:pPr>
            <a:endParaRPr lang="en-US" sz="2400" dirty="0"/>
          </a:p>
          <a:p>
            <a:pPr marL="342900" indent="-342900">
              <a:buClr>
                <a:srgbClr val="0C30B8"/>
              </a:buClr>
              <a:buFont typeface="Wingdings" panose="05000000000000000000" pitchFamily="2" charset="2"/>
              <a:buChar char="q"/>
            </a:pPr>
            <a:r>
              <a:rPr lang="en-US" sz="2400" dirty="0" smtClean="0"/>
              <a:t>Typical (hand held) ½ portable drill 4-7 Amps</a:t>
            </a:r>
          </a:p>
          <a:p>
            <a:pPr marL="342900" indent="-342900">
              <a:buClr>
                <a:srgbClr val="0C30B8"/>
              </a:buClr>
              <a:buFont typeface="Wingdings" panose="05000000000000000000" pitchFamily="2" charset="2"/>
              <a:buChar char="q"/>
            </a:pPr>
            <a:r>
              <a:rPr lang="en-US" sz="2400" dirty="0" smtClean="0"/>
              <a:t>Industrial Drill Press 10-15 Amps</a:t>
            </a:r>
          </a:p>
          <a:p>
            <a:pPr marL="342900" indent="-342900">
              <a:buClr>
                <a:srgbClr val="0C30B8"/>
              </a:buClr>
              <a:buFont typeface="Wingdings" panose="05000000000000000000" pitchFamily="2" charset="2"/>
              <a:buChar char="q"/>
            </a:pPr>
            <a:r>
              <a:rPr lang="en-US" sz="2400" dirty="0" smtClean="0"/>
              <a:t>Grinder (hand held) 15 Amps</a:t>
            </a:r>
            <a:endParaRPr lang="en-US" sz="2400" dirty="0" smtClean="0">
              <a:solidFill>
                <a:schemeClr val="tx1"/>
              </a:solidFill>
            </a:endParaRPr>
          </a:p>
          <a:p>
            <a:endParaRPr lang="en-US"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10</a:t>
            </a:fld>
            <a:endParaRPr lang="en-US" dirty="0">
              <a:solidFill>
                <a:srgbClr val="000000">
                  <a:tint val="75000"/>
                </a:srgbClr>
              </a:solidFill>
            </a:endParaRPr>
          </a:p>
        </p:txBody>
      </p:sp>
    </p:spTree>
    <p:extLst>
      <p:ext uri="{BB962C8B-B14F-4D97-AF65-F5344CB8AC3E}">
        <p14:creationId xmlns:p14="http://schemas.microsoft.com/office/powerpoint/2010/main" val="31732518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509533"/>
            <a:ext cx="8458200" cy="4510267"/>
          </a:xfrm>
        </p:spPr>
        <p:txBody>
          <a:bodyPr/>
          <a:lstStyle/>
          <a:p>
            <a:r>
              <a:rPr lang="en-US" sz="2400" b="1" dirty="0" smtClean="0">
                <a:solidFill>
                  <a:srgbClr val="0C30B8"/>
                </a:solidFill>
              </a:rPr>
              <a:t>Effects of Electric Current and Body Reaction</a:t>
            </a:r>
          </a:p>
          <a:p>
            <a:endParaRPr lang="en-US" sz="1200" dirty="0" smtClean="0"/>
          </a:p>
          <a:p>
            <a:r>
              <a:rPr lang="en-US" sz="2000" dirty="0" smtClean="0"/>
              <a:t>“Below 1 milliamp  	Generally not perceptible </a:t>
            </a:r>
          </a:p>
          <a:p>
            <a:endParaRPr lang="en-US" sz="2000" dirty="0" smtClean="0"/>
          </a:p>
          <a:p>
            <a:r>
              <a:rPr lang="en-US" sz="2000" dirty="0" smtClean="0"/>
              <a:t>1 milliamp 		Faint tingle</a:t>
            </a:r>
          </a:p>
          <a:p>
            <a:endParaRPr lang="en-US" sz="1200" dirty="0" smtClean="0"/>
          </a:p>
          <a:p>
            <a:r>
              <a:rPr lang="en-US" sz="2000" dirty="0" smtClean="0"/>
              <a:t>5 milliamps		Slight shock felt; not painful but disturbing. 				Average individual can let go. Strong involuntary 			reactions can lead to other injuries.</a:t>
            </a:r>
          </a:p>
          <a:p>
            <a:r>
              <a:rPr lang="en-US" sz="1200" dirty="0"/>
              <a:t>(</a:t>
            </a:r>
            <a:r>
              <a:rPr lang="en-US" sz="2000" dirty="0"/>
              <a:t>Women)</a:t>
            </a:r>
            <a:endParaRPr lang="en-US" sz="2000" dirty="0" smtClean="0"/>
          </a:p>
          <a:p>
            <a:r>
              <a:rPr lang="en-US" sz="2000" dirty="0"/>
              <a:t>6–25 </a:t>
            </a:r>
            <a:r>
              <a:rPr lang="en-US" sz="2000" dirty="0" smtClean="0"/>
              <a:t>milliamps 	   	Painful shock, loss of muscular control* </a:t>
            </a:r>
          </a:p>
          <a:p>
            <a:endParaRPr lang="en-US" sz="2000" dirty="0" smtClean="0"/>
          </a:p>
          <a:p>
            <a:r>
              <a:rPr lang="en-US" sz="2000" dirty="0" smtClean="0"/>
              <a:t>9–30 milliamps 		The freezing current or “let-go” range.*  </a:t>
            </a:r>
          </a:p>
          <a:p>
            <a:r>
              <a:rPr lang="en-US" sz="2000" dirty="0" smtClean="0"/>
              <a:t>(Men)			Individual cannot let go, but can be thrown 				away from the circuit if extensor muscles are 				stimulated.”</a:t>
            </a:r>
          </a:p>
          <a:p>
            <a:endParaRPr lang="en-US" sz="1200" dirty="0" smtClean="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11</a:t>
            </a:fld>
            <a:endParaRPr lang="en-US">
              <a:solidFill>
                <a:srgbClr val="000000">
                  <a:tint val="75000"/>
                </a:srgbClr>
              </a:solidFill>
            </a:endParaRPr>
          </a:p>
        </p:txBody>
      </p:sp>
      <p:sp>
        <p:nvSpPr>
          <p:cNvPr id="6" name="TextBox 5"/>
          <p:cNvSpPr txBox="1"/>
          <p:nvPr/>
        </p:nvSpPr>
        <p:spPr>
          <a:xfrm>
            <a:off x="3276600" y="6324600"/>
            <a:ext cx="1638590" cy="307777"/>
          </a:xfrm>
          <a:prstGeom prst="rect">
            <a:avLst/>
          </a:prstGeom>
          <a:noFill/>
        </p:spPr>
        <p:txBody>
          <a:bodyPr wrap="none" rtlCol="0">
            <a:spAutoFit/>
          </a:bodyPr>
          <a:lstStyle/>
          <a:p>
            <a:r>
              <a:rPr lang="en-US" sz="1400" dirty="0"/>
              <a:t>Source: Next slide</a:t>
            </a:r>
          </a:p>
        </p:txBody>
      </p:sp>
    </p:spTree>
    <p:extLst>
      <p:ext uri="{BB962C8B-B14F-4D97-AF65-F5344CB8AC3E}">
        <p14:creationId xmlns:p14="http://schemas.microsoft.com/office/powerpoint/2010/main" val="5970554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524000"/>
            <a:ext cx="8305800" cy="4510267"/>
          </a:xfrm>
        </p:spPr>
        <p:txBody>
          <a:bodyPr/>
          <a:lstStyle/>
          <a:p>
            <a:r>
              <a:rPr lang="en-US" sz="2400" b="1" dirty="0" smtClean="0">
                <a:solidFill>
                  <a:srgbClr val="0C30B8"/>
                </a:solidFill>
              </a:rPr>
              <a:t>Effects </a:t>
            </a:r>
            <a:r>
              <a:rPr lang="en-US" sz="2400" b="1" dirty="0">
                <a:solidFill>
                  <a:srgbClr val="0C30B8"/>
                </a:solidFill>
              </a:rPr>
              <a:t>of Electric Current in the Human Body</a:t>
            </a:r>
          </a:p>
          <a:p>
            <a:endParaRPr lang="en-US" sz="1200" dirty="0" smtClean="0"/>
          </a:p>
          <a:p>
            <a:r>
              <a:rPr lang="en-US" sz="2000" dirty="0" smtClean="0"/>
              <a:t>“50 –150 milliamps	Extreme pain, respiratory arrest, severe 				muscular contractions. Death is possible.</a:t>
            </a:r>
          </a:p>
          <a:p>
            <a:endParaRPr lang="en-US" sz="2000" dirty="0" smtClean="0"/>
          </a:p>
          <a:p>
            <a:r>
              <a:rPr lang="en-US" sz="2000" dirty="0" smtClean="0"/>
              <a:t>1,000 –4,300 milliamps Rhythmic pumping action of the heart 				ceases. Muscular contraction and nerve 				damage occur; death likely.</a:t>
            </a:r>
          </a:p>
          <a:p>
            <a:endParaRPr lang="en-US" sz="2000" dirty="0" smtClean="0"/>
          </a:p>
          <a:p>
            <a:r>
              <a:rPr lang="en-US" sz="2000" dirty="0" smtClean="0"/>
              <a:t>10,000 milliamps	Cardiac arrest, severe burns; death probable”</a:t>
            </a:r>
          </a:p>
          <a:p>
            <a:endParaRPr lang="en-US" sz="2000" dirty="0" smtClean="0"/>
          </a:p>
          <a:p>
            <a:r>
              <a:rPr lang="en-US" sz="2000" dirty="0"/>
              <a:t>Source OSHA 3075-2002 (</a:t>
            </a:r>
            <a:r>
              <a:rPr lang="en-US" sz="2000" dirty="0" smtClean="0"/>
              <a:t>Revised)</a:t>
            </a:r>
          </a:p>
          <a:p>
            <a:r>
              <a:rPr lang="en-US" sz="2000" dirty="0" smtClean="0"/>
              <a:t>Source: W.B. </a:t>
            </a:r>
            <a:r>
              <a:rPr lang="en-US" sz="2000" dirty="0" err="1" smtClean="0"/>
              <a:t>Kouwenhoven</a:t>
            </a:r>
            <a:r>
              <a:rPr lang="en-US" sz="2000" dirty="0" smtClean="0"/>
              <a:t>, “Human Safety and Electric Shock,” </a:t>
            </a:r>
            <a:r>
              <a:rPr lang="en-US" sz="2000" i="1" dirty="0" smtClean="0"/>
              <a:t>Electrical Safety Practice</a:t>
            </a:r>
            <a:r>
              <a:rPr lang="en-US" sz="2000" dirty="0" smtClean="0"/>
              <a:t>s, Monograph, 112 , Instrument Society of America, p. 93. November 1968.</a:t>
            </a:r>
          </a:p>
          <a:p>
            <a:endParaRPr lang="en-US" sz="1200" dirty="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12</a:t>
            </a:fld>
            <a:endParaRPr lang="en-US">
              <a:solidFill>
                <a:srgbClr val="000000">
                  <a:tint val="75000"/>
                </a:srgbClr>
              </a:solidFill>
            </a:endParaRPr>
          </a:p>
        </p:txBody>
      </p:sp>
    </p:spTree>
    <p:extLst>
      <p:ext uri="{BB962C8B-B14F-4D97-AF65-F5344CB8AC3E}">
        <p14:creationId xmlns:p14="http://schemas.microsoft.com/office/powerpoint/2010/main" val="24039351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524000"/>
            <a:ext cx="8305800" cy="4510267"/>
          </a:xfrm>
        </p:spPr>
        <p:txBody>
          <a:bodyPr/>
          <a:lstStyle/>
          <a:p>
            <a:r>
              <a:rPr lang="en-US" sz="2400" b="1" dirty="0" smtClean="0">
                <a:solidFill>
                  <a:srgbClr val="0C30B8"/>
                </a:solidFill>
              </a:rPr>
              <a:t>Other Effects - Burns</a:t>
            </a:r>
            <a:endParaRPr lang="en-US" sz="2400" b="1" dirty="0">
              <a:solidFill>
                <a:srgbClr val="0C30B8"/>
              </a:solidFill>
            </a:endParaRPr>
          </a:p>
          <a:p>
            <a:endParaRPr lang="en-US" sz="1200" dirty="0" smtClean="0"/>
          </a:p>
          <a:p>
            <a:pPr marL="342900" indent="-342900">
              <a:buClr>
                <a:srgbClr val="0C30B8"/>
              </a:buClr>
              <a:buFont typeface="Wingdings" panose="05000000000000000000" pitchFamily="2" charset="2"/>
              <a:buChar char="q"/>
            </a:pPr>
            <a:r>
              <a:rPr lang="en-US" sz="2400" dirty="0" smtClean="0">
                <a:solidFill>
                  <a:schemeClr val="tx1"/>
                </a:solidFill>
              </a:rPr>
              <a:t>Electrical Burns</a:t>
            </a:r>
          </a:p>
          <a:p>
            <a:pPr marL="342900" indent="-342900">
              <a:buClr>
                <a:srgbClr val="0C30B8"/>
              </a:buClr>
              <a:buFont typeface="Wingdings" panose="05000000000000000000" pitchFamily="2" charset="2"/>
              <a:buChar char="q"/>
            </a:pPr>
            <a:r>
              <a:rPr lang="en-US" sz="2400" dirty="0" smtClean="0">
                <a:solidFill>
                  <a:schemeClr val="tx1"/>
                </a:solidFill>
              </a:rPr>
              <a:t>Arc Flash Burns</a:t>
            </a:r>
          </a:p>
          <a:p>
            <a:pPr marL="342900" indent="-342900">
              <a:buClr>
                <a:srgbClr val="0C30B8"/>
              </a:buClr>
              <a:buFont typeface="Wingdings" panose="05000000000000000000" pitchFamily="2" charset="2"/>
              <a:buChar char="q"/>
            </a:pPr>
            <a:r>
              <a:rPr lang="en-US" sz="2400" dirty="0" smtClean="0">
                <a:solidFill>
                  <a:schemeClr val="tx1"/>
                </a:solidFill>
              </a:rPr>
              <a:t>Thermal Contact Burns</a:t>
            </a:r>
            <a:endParaRPr lang="en-US" sz="2400" dirty="0">
              <a:solidFill>
                <a:schemeClr val="tx1"/>
              </a:solidFill>
            </a:endParaRPr>
          </a:p>
          <a:p>
            <a:endParaRPr lang="en-US" sz="1200" dirty="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13</a:t>
            </a:fld>
            <a:endParaRPr lang="en-US">
              <a:solidFill>
                <a:srgbClr val="000000">
                  <a:tint val="75000"/>
                </a:srgbClr>
              </a:solidFill>
            </a:endParaRPr>
          </a:p>
        </p:txBody>
      </p:sp>
    </p:spTree>
    <p:extLst>
      <p:ext uri="{BB962C8B-B14F-4D97-AF65-F5344CB8AC3E}">
        <p14:creationId xmlns:p14="http://schemas.microsoft.com/office/powerpoint/2010/main" val="34354055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524000"/>
            <a:ext cx="4267200" cy="4510267"/>
          </a:xfrm>
        </p:spPr>
        <p:txBody>
          <a:bodyPr/>
          <a:lstStyle/>
          <a:p>
            <a:r>
              <a:rPr lang="en-US" sz="2400" b="1" dirty="0" smtClean="0">
                <a:solidFill>
                  <a:srgbClr val="0C30B8"/>
                </a:solidFill>
              </a:rPr>
              <a:t>Arc Flash</a:t>
            </a:r>
            <a:endParaRPr lang="en-US" sz="2400" b="1" dirty="0">
              <a:solidFill>
                <a:srgbClr val="0C30B8"/>
              </a:solidFill>
            </a:endParaRPr>
          </a:p>
          <a:p>
            <a:endParaRPr lang="en-US" sz="1200" dirty="0" smtClean="0"/>
          </a:p>
          <a:p>
            <a:pPr eaLnBrk="0" hangingPunct="0"/>
            <a:r>
              <a:rPr lang="en-US" sz="2000" dirty="0" smtClean="0"/>
              <a:t>“An </a:t>
            </a:r>
            <a:r>
              <a:rPr lang="en-US" sz="2000" dirty="0"/>
              <a:t>arc flash is a short circuit through the air in an electrical panel box or any other piece of energized electrical equipment</a:t>
            </a:r>
            <a:r>
              <a:rPr lang="en-US" sz="2000" dirty="0" smtClean="0"/>
              <a:t>.” </a:t>
            </a:r>
          </a:p>
          <a:p>
            <a:pPr eaLnBrk="0" hangingPunct="0"/>
            <a:endParaRPr lang="en-US" sz="2000" dirty="0" smtClean="0"/>
          </a:p>
          <a:p>
            <a:pPr eaLnBrk="0" hangingPunct="0"/>
            <a:r>
              <a:rPr lang="en-US" sz="2000" dirty="0" smtClean="0"/>
              <a:t>“The </a:t>
            </a:r>
            <a:r>
              <a:rPr lang="en-US" sz="2000" dirty="0"/>
              <a:t>circuit is completed through the air, the air breaks down to where it offers little‐to‐no resistance to the flow of electricity</a:t>
            </a:r>
            <a:r>
              <a:rPr lang="en-US" sz="2000" dirty="0" smtClean="0"/>
              <a:t>.”</a:t>
            </a:r>
            <a:endParaRPr lang="en-US" sz="2000" dirty="0"/>
          </a:p>
          <a:p>
            <a:pPr eaLnBrk="0" hangingPunct="0"/>
            <a:endParaRPr lang="en-US" sz="2000" dirty="0" smtClean="0"/>
          </a:p>
          <a:p>
            <a:pPr eaLnBrk="0" hangingPunct="0"/>
            <a:r>
              <a:rPr lang="en-US" sz="2000" dirty="0" smtClean="0"/>
              <a:t>“The </a:t>
            </a:r>
            <a:r>
              <a:rPr lang="en-US" sz="2000" dirty="0"/>
              <a:t>tremendous amounts of energy released in an arc flash make for a very bright, very hot, and very loud explosion</a:t>
            </a:r>
            <a:r>
              <a:rPr lang="en-US" sz="2000" dirty="0" smtClean="0"/>
              <a:t>.”</a:t>
            </a:r>
            <a:endParaRPr lang="en-US" sz="2000" dirty="0"/>
          </a:p>
          <a:p>
            <a:endParaRPr lang="en-US" sz="1200" dirty="0"/>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14</a:t>
            </a:fld>
            <a:endParaRPr lang="en-US">
              <a:solidFill>
                <a:srgbClr val="000000">
                  <a:tint val="75000"/>
                </a:srgbClr>
              </a:solidFill>
            </a:endParaRPr>
          </a:p>
        </p:txBody>
      </p:sp>
      <p:pic>
        <p:nvPicPr>
          <p:cNvPr id="1026" name="Picture 2" descr="C:\Users\mrozowsk\Desktop\arc flash labe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9686" y="3810000"/>
            <a:ext cx="2876550" cy="208005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9686" y="1676400"/>
            <a:ext cx="2876550" cy="200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5105400" y="6096000"/>
            <a:ext cx="2255746" cy="276999"/>
          </a:xfrm>
          <a:prstGeom prst="rect">
            <a:avLst/>
          </a:prstGeom>
          <a:noFill/>
        </p:spPr>
        <p:txBody>
          <a:bodyPr wrap="none" rtlCol="0">
            <a:spAutoFit/>
          </a:bodyPr>
          <a:lstStyle/>
          <a:p>
            <a:r>
              <a:rPr lang="en-US" sz="1200" dirty="0" smtClean="0"/>
              <a:t>Source SH‐20999‐10‐60‐F‐21 </a:t>
            </a:r>
            <a:endParaRPr lang="en-US" sz="1200" dirty="0"/>
          </a:p>
        </p:txBody>
      </p:sp>
    </p:spTree>
    <p:extLst>
      <p:ext uri="{BB962C8B-B14F-4D97-AF65-F5344CB8AC3E}">
        <p14:creationId xmlns:p14="http://schemas.microsoft.com/office/powerpoint/2010/main" val="16744145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524000"/>
            <a:ext cx="8305800" cy="4510267"/>
          </a:xfrm>
        </p:spPr>
        <p:txBody>
          <a:bodyPr/>
          <a:lstStyle/>
          <a:p>
            <a:r>
              <a:rPr lang="en-US" sz="2400" b="1" dirty="0" smtClean="0">
                <a:solidFill>
                  <a:srgbClr val="0C30B8"/>
                </a:solidFill>
              </a:rPr>
              <a:t>Arc Flash- Causes</a:t>
            </a:r>
          </a:p>
          <a:p>
            <a:endParaRPr lang="en-US" sz="2400" b="1" dirty="0" smtClean="0">
              <a:solidFill>
                <a:srgbClr val="0C30B8"/>
              </a:solidFill>
            </a:endParaRPr>
          </a:p>
          <a:p>
            <a:pPr marL="342900" indent="-342900">
              <a:buClr>
                <a:srgbClr val="0070C0"/>
              </a:buClr>
              <a:buFont typeface="Wingdings" panose="05000000000000000000" pitchFamily="2" charset="2"/>
              <a:buChar char="q"/>
            </a:pPr>
            <a:r>
              <a:rPr lang="en-US" sz="2400" dirty="0" smtClean="0">
                <a:solidFill>
                  <a:schemeClr val="tx1"/>
                </a:solidFill>
              </a:rPr>
              <a:t>Dropped tools in panels, inadvertent contact during servicing of equipment, corrosion of components, moisture, animals</a:t>
            </a:r>
          </a:p>
          <a:p>
            <a:pPr marL="342900" indent="-342900">
              <a:buClr>
                <a:srgbClr val="0070C0"/>
              </a:buClr>
              <a:buFont typeface="Wingdings" panose="05000000000000000000" pitchFamily="2" charset="2"/>
              <a:buChar char="q"/>
            </a:pPr>
            <a:endParaRPr lang="en-US" sz="2400" dirty="0">
              <a:solidFill>
                <a:schemeClr val="tx1"/>
              </a:solidFill>
            </a:endParaRPr>
          </a:p>
          <a:p>
            <a:pPr marL="342900" indent="-342900">
              <a:buClr>
                <a:srgbClr val="0070C0"/>
              </a:buClr>
              <a:buFont typeface="Wingdings" panose="05000000000000000000" pitchFamily="2" charset="2"/>
              <a:buChar char="q"/>
            </a:pPr>
            <a:r>
              <a:rPr lang="en-US" sz="2400" dirty="0" smtClean="0">
                <a:solidFill>
                  <a:schemeClr val="tx1"/>
                </a:solidFill>
              </a:rPr>
              <a:t>Only qualified individuals should work on electrical equipment</a:t>
            </a:r>
            <a:endParaRPr lang="en-US" sz="2400" dirty="0">
              <a:solidFill>
                <a:schemeClr val="tx1"/>
              </a:solidFill>
            </a:endParaRPr>
          </a:p>
          <a:p>
            <a:endParaRPr lang="en-US" sz="1200" dirty="0" smtClean="0"/>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15</a:t>
            </a:fld>
            <a:endParaRPr lang="en-US">
              <a:solidFill>
                <a:srgbClr val="000000">
                  <a:tint val="75000"/>
                </a:srgbClr>
              </a:solidFill>
            </a:endParaRPr>
          </a:p>
        </p:txBody>
      </p:sp>
      <p:sp>
        <p:nvSpPr>
          <p:cNvPr id="6" name="TextBox 5"/>
          <p:cNvSpPr txBox="1"/>
          <p:nvPr/>
        </p:nvSpPr>
        <p:spPr>
          <a:xfrm>
            <a:off x="3751813" y="6096000"/>
            <a:ext cx="2255746" cy="276999"/>
          </a:xfrm>
          <a:prstGeom prst="rect">
            <a:avLst/>
          </a:prstGeom>
          <a:noFill/>
        </p:spPr>
        <p:txBody>
          <a:bodyPr wrap="none" rtlCol="0">
            <a:spAutoFit/>
          </a:bodyPr>
          <a:lstStyle/>
          <a:p>
            <a:r>
              <a:rPr lang="en-US" sz="1200" dirty="0" smtClean="0"/>
              <a:t>Source SH‐20999‐10‐60‐F‐21 </a:t>
            </a:r>
            <a:endParaRPr lang="en-US" sz="1200" dirty="0"/>
          </a:p>
        </p:txBody>
      </p:sp>
    </p:spTree>
    <p:extLst>
      <p:ext uri="{BB962C8B-B14F-4D97-AF65-F5344CB8AC3E}">
        <p14:creationId xmlns:p14="http://schemas.microsoft.com/office/powerpoint/2010/main" val="23782623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57158"/>
            <a:ext cx="8305800" cy="4510267"/>
          </a:xfrm>
        </p:spPr>
        <p:txBody>
          <a:bodyPr/>
          <a:lstStyle/>
          <a:p>
            <a:r>
              <a:rPr lang="en-US" sz="2400" b="1" dirty="0" smtClean="0">
                <a:solidFill>
                  <a:srgbClr val="0C30B8"/>
                </a:solidFill>
              </a:rPr>
              <a:t>Arc Flash- Protective Measures</a:t>
            </a:r>
          </a:p>
          <a:p>
            <a:endParaRPr lang="en-US" sz="2400" b="1" dirty="0" smtClean="0">
              <a:solidFill>
                <a:srgbClr val="0C30B8"/>
              </a:solidFill>
            </a:endParaRPr>
          </a:p>
          <a:p>
            <a:pPr marL="342900" indent="-342900">
              <a:buClr>
                <a:srgbClr val="0C30B8"/>
              </a:buClr>
              <a:buFont typeface="Wingdings" panose="05000000000000000000" pitchFamily="2" charset="2"/>
              <a:buChar char="q"/>
            </a:pPr>
            <a:r>
              <a:rPr lang="en-US" sz="2400" dirty="0">
                <a:solidFill>
                  <a:schemeClr val="tx1"/>
                </a:solidFill>
              </a:rPr>
              <a:t> NFPA 70E</a:t>
            </a:r>
            <a:r>
              <a:rPr lang="en-US" sz="2400" baseline="30000" dirty="0" smtClean="0">
                <a:solidFill>
                  <a:schemeClr val="tx1"/>
                </a:solidFill>
              </a:rPr>
              <a:t>®</a:t>
            </a:r>
            <a:r>
              <a:rPr lang="en-US" sz="2400" dirty="0" smtClean="0">
                <a:solidFill>
                  <a:schemeClr val="tx1"/>
                </a:solidFill>
              </a:rPr>
              <a:t> Standard </a:t>
            </a:r>
            <a:r>
              <a:rPr lang="en-US" sz="2400" dirty="0">
                <a:solidFill>
                  <a:schemeClr val="tx1"/>
                </a:solidFill>
              </a:rPr>
              <a:t>for Electrical Safety in the </a:t>
            </a:r>
            <a:endParaRPr lang="en-US" sz="2400" b="1" dirty="0">
              <a:solidFill>
                <a:srgbClr val="0070C0"/>
              </a:solidFill>
            </a:endParaRPr>
          </a:p>
          <a:p>
            <a:pPr>
              <a:buClr>
                <a:srgbClr val="0C30B8"/>
              </a:buClr>
            </a:pPr>
            <a:r>
              <a:rPr lang="en-US" sz="2400" dirty="0" smtClean="0">
                <a:solidFill>
                  <a:schemeClr val="tx1"/>
                </a:solidFill>
              </a:rPr>
              <a:t>      Workplace </a:t>
            </a:r>
            <a:r>
              <a:rPr lang="en-US" sz="2400" dirty="0">
                <a:solidFill>
                  <a:schemeClr val="tx1"/>
                </a:solidFill>
              </a:rPr>
              <a:t>identifies practices which can help reduce </a:t>
            </a:r>
            <a:r>
              <a:rPr lang="en-US" sz="2400" dirty="0" smtClean="0">
                <a:solidFill>
                  <a:schemeClr val="tx1"/>
                </a:solidFill>
              </a:rPr>
              <a:t> </a:t>
            </a:r>
          </a:p>
          <a:p>
            <a:pPr>
              <a:buClr>
                <a:srgbClr val="0C30B8"/>
              </a:buClr>
            </a:pPr>
            <a:r>
              <a:rPr lang="en-US" sz="2400" dirty="0">
                <a:solidFill>
                  <a:schemeClr val="tx1"/>
                </a:solidFill>
              </a:rPr>
              <a:t> </a:t>
            </a:r>
            <a:r>
              <a:rPr lang="en-US" sz="2400" dirty="0" smtClean="0">
                <a:solidFill>
                  <a:schemeClr val="tx1"/>
                </a:solidFill>
              </a:rPr>
              <a:t>     arc </a:t>
            </a:r>
            <a:r>
              <a:rPr lang="en-US" sz="2400" dirty="0">
                <a:solidFill>
                  <a:schemeClr val="tx1"/>
                </a:solidFill>
              </a:rPr>
              <a:t>flash potential and </a:t>
            </a:r>
            <a:r>
              <a:rPr lang="en-US" sz="2400" dirty="0" smtClean="0">
                <a:solidFill>
                  <a:schemeClr val="tx1"/>
                </a:solidFill>
              </a:rPr>
              <a:t>injury</a:t>
            </a:r>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16</a:t>
            </a:fld>
            <a:endParaRPr lang="en-US">
              <a:solidFill>
                <a:srgbClr val="000000">
                  <a:tint val="75000"/>
                </a:srgbClr>
              </a:solidFill>
            </a:endParaRPr>
          </a:p>
        </p:txBody>
      </p:sp>
      <p:sp>
        <p:nvSpPr>
          <p:cNvPr id="6" name="TextBox 5"/>
          <p:cNvSpPr txBox="1"/>
          <p:nvPr/>
        </p:nvSpPr>
        <p:spPr>
          <a:xfrm>
            <a:off x="4879686" y="6372999"/>
            <a:ext cx="2255746" cy="276999"/>
          </a:xfrm>
          <a:prstGeom prst="rect">
            <a:avLst/>
          </a:prstGeom>
          <a:noFill/>
        </p:spPr>
        <p:txBody>
          <a:bodyPr wrap="none" rtlCol="0">
            <a:spAutoFit/>
          </a:bodyPr>
          <a:lstStyle/>
          <a:p>
            <a:r>
              <a:rPr lang="en-US" sz="1200" dirty="0" smtClean="0"/>
              <a:t>Source SH‐20999‐10‐60‐F‐21 </a:t>
            </a:r>
            <a:endParaRPr lang="en-US" sz="1200" dirty="0"/>
          </a:p>
        </p:txBody>
      </p:sp>
    </p:spTree>
    <p:extLst>
      <p:ext uri="{BB962C8B-B14F-4D97-AF65-F5344CB8AC3E}">
        <p14:creationId xmlns:p14="http://schemas.microsoft.com/office/powerpoint/2010/main" val="4228979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57158"/>
            <a:ext cx="8305800" cy="4510267"/>
          </a:xfrm>
        </p:spPr>
        <p:txBody>
          <a:bodyPr/>
          <a:lstStyle/>
          <a:p>
            <a:r>
              <a:rPr lang="en-US" sz="2400" b="1" dirty="0" smtClean="0">
                <a:solidFill>
                  <a:srgbClr val="0C30B8"/>
                </a:solidFill>
              </a:rPr>
              <a:t>Arc Flash- Protective Measures</a:t>
            </a:r>
          </a:p>
          <a:p>
            <a:pPr marL="282575" indent="-282575">
              <a:buClr>
                <a:srgbClr val="0C30B8"/>
              </a:buClr>
              <a:buFont typeface="Wingdings" panose="05000000000000000000" pitchFamily="2" charset="2"/>
              <a:buChar char="q"/>
            </a:pPr>
            <a:r>
              <a:rPr lang="en-US" sz="2000" dirty="0" smtClean="0">
                <a:solidFill>
                  <a:schemeClr val="tx1"/>
                </a:solidFill>
              </a:rPr>
              <a:t>Electrical Equipment should only be serviced by</a:t>
            </a:r>
          </a:p>
          <a:p>
            <a:pPr>
              <a:buClr>
                <a:srgbClr val="0C30B8"/>
              </a:buClr>
            </a:pPr>
            <a:r>
              <a:rPr lang="en-US" sz="2000" dirty="0">
                <a:solidFill>
                  <a:schemeClr val="tx1"/>
                </a:solidFill>
              </a:rPr>
              <a:t> </a:t>
            </a:r>
            <a:r>
              <a:rPr lang="en-US" sz="2000" dirty="0" smtClean="0">
                <a:solidFill>
                  <a:schemeClr val="tx1"/>
                </a:solidFill>
              </a:rPr>
              <a:t>   a qualified individual </a:t>
            </a:r>
          </a:p>
          <a:p>
            <a:pPr marL="285750" indent="-285750">
              <a:buClr>
                <a:srgbClr val="0C30B8"/>
              </a:buClr>
              <a:buFont typeface="Wingdings" panose="05000000000000000000" pitchFamily="2" charset="2"/>
              <a:buChar char="q"/>
            </a:pPr>
            <a:r>
              <a:rPr lang="en-US" sz="2000" dirty="0" smtClean="0">
                <a:solidFill>
                  <a:schemeClr val="tx1"/>
                </a:solidFill>
              </a:rPr>
              <a:t>Wear all PPE</a:t>
            </a:r>
            <a:endParaRPr lang="en-US" sz="2000" dirty="0"/>
          </a:p>
          <a:p>
            <a:pPr marL="285750" indent="-285750">
              <a:buClr>
                <a:srgbClr val="0C30B8"/>
              </a:buClr>
              <a:buFont typeface="Wingdings" panose="05000000000000000000" pitchFamily="2" charset="2"/>
              <a:buChar char="q"/>
            </a:pPr>
            <a:r>
              <a:rPr lang="en-US" sz="2000" dirty="0" smtClean="0"/>
              <a:t>De-energize </a:t>
            </a:r>
            <a:r>
              <a:rPr lang="en-US" sz="2000" dirty="0"/>
              <a:t>the circuit</a:t>
            </a:r>
          </a:p>
          <a:p>
            <a:pPr marL="285750" indent="-285750">
              <a:buClr>
                <a:srgbClr val="0C30B8"/>
              </a:buClr>
              <a:buFont typeface="Wingdings" panose="05000000000000000000" pitchFamily="2" charset="2"/>
              <a:buChar char="q"/>
            </a:pPr>
            <a:r>
              <a:rPr lang="en-US" sz="2000" dirty="0" smtClean="0"/>
              <a:t>Use Safe Work </a:t>
            </a:r>
            <a:r>
              <a:rPr lang="en-US" sz="2000" dirty="0"/>
              <a:t>Practices</a:t>
            </a:r>
          </a:p>
          <a:p>
            <a:pPr marL="285750" indent="-285750">
              <a:buClr>
                <a:srgbClr val="0C30B8"/>
              </a:buClr>
              <a:buFont typeface="Wingdings" panose="05000000000000000000" pitchFamily="2" charset="2"/>
              <a:buChar char="q"/>
            </a:pPr>
            <a:r>
              <a:rPr lang="en-US" sz="2000" dirty="0" smtClean="0"/>
              <a:t>Insulation</a:t>
            </a:r>
            <a:endParaRPr lang="en-US" sz="2000" dirty="0"/>
          </a:p>
          <a:p>
            <a:pPr marL="285750" indent="-285750">
              <a:buClr>
                <a:srgbClr val="0C30B8"/>
              </a:buClr>
              <a:buFont typeface="Wingdings" panose="05000000000000000000" pitchFamily="2" charset="2"/>
              <a:buChar char="q"/>
            </a:pPr>
            <a:r>
              <a:rPr lang="en-US" sz="2000" dirty="0" smtClean="0"/>
              <a:t>Guarding</a:t>
            </a:r>
            <a:endParaRPr lang="en-US" sz="2000" dirty="0"/>
          </a:p>
          <a:p>
            <a:pPr marL="285750" indent="-285750">
              <a:buClr>
                <a:srgbClr val="0C30B8"/>
              </a:buClr>
              <a:buFont typeface="Wingdings" panose="05000000000000000000" pitchFamily="2" charset="2"/>
              <a:buChar char="q"/>
            </a:pPr>
            <a:r>
              <a:rPr lang="en-US" sz="2000" dirty="0" smtClean="0"/>
              <a:t>Ground </a:t>
            </a:r>
            <a:r>
              <a:rPr lang="en-US" sz="2000" dirty="0"/>
              <a:t>Fault Circuit Interrupters (GFCI)</a:t>
            </a:r>
          </a:p>
          <a:p>
            <a:pPr marL="285750" indent="-285750">
              <a:buClr>
                <a:srgbClr val="0C30B8"/>
              </a:buClr>
              <a:buFont typeface="Wingdings" panose="05000000000000000000" pitchFamily="2" charset="2"/>
              <a:buChar char="q"/>
            </a:pPr>
            <a:r>
              <a:rPr lang="en-US" sz="2000" dirty="0" smtClean="0"/>
              <a:t>Grounding </a:t>
            </a:r>
            <a:r>
              <a:rPr lang="en-US" sz="2000" dirty="0"/>
              <a:t>(secondary protection</a:t>
            </a:r>
            <a:r>
              <a:rPr lang="en-US" sz="2000" dirty="0" smtClean="0"/>
              <a:t>)</a:t>
            </a:r>
          </a:p>
          <a:p>
            <a:pPr marL="285750" indent="-285750">
              <a:buClr>
                <a:srgbClr val="0C30B8"/>
              </a:buClr>
              <a:buFont typeface="Wingdings" panose="05000000000000000000" pitchFamily="2" charset="2"/>
              <a:buChar char="q"/>
            </a:pPr>
            <a:r>
              <a:rPr lang="en-US" sz="2000" dirty="0" smtClean="0"/>
              <a:t>Barricades</a:t>
            </a:r>
          </a:p>
          <a:p>
            <a:pPr marL="285750" indent="-285750">
              <a:buClr>
                <a:srgbClr val="0C30B8"/>
              </a:buClr>
              <a:buFont typeface="Wingdings" panose="05000000000000000000" pitchFamily="2" charset="2"/>
              <a:buChar char="q"/>
            </a:pPr>
            <a:r>
              <a:rPr lang="en-US" sz="2000" dirty="0" smtClean="0"/>
              <a:t>Limited Approach Zones</a:t>
            </a:r>
          </a:p>
          <a:p>
            <a:pPr marL="285750" indent="-285750">
              <a:buClr>
                <a:srgbClr val="0C30B8"/>
              </a:buClr>
              <a:buFont typeface="Wingdings" panose="05000000000000000000" pitchFamily="2" charset="2"/>
              <a:buChar char="q"/>
            </a:pPr>
            <a:r>
              <a:rPr lang="en-US" sz="2000" dirty="0" smtClean="0"/>
              <a:t>Restricted Approach Zones</a:t>
            </a:r>
          </a:p>
          <a:p>
            <a:pPr marL="285750" indent="-285750">
              <a:buClr>
                <a:srgbClr val="0C30B8"/>
              </a:buClr>
              <a:buFont typeface="Wingdings" panose="05000000000000000000" pitchFamily="2" charset="2"/>
              <a:buChar char="q"/>
            </a:pPr>
            <a:r>
              <a:rPr lang="en-US" sz="2000" dirty="0" smtClean="0"/>
              <a:t>Prohibited Approach Zones</a:t>
            </a:r>
            <a:endParaRPr lang="en-US" sz="2000" dirty="0"/>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17</a:t>
            </a:fld>
            <a:endParaRPr lang="en-US">
              <a:solidFill>
                <a:srgbClr val="000000">
                  <a:tint val="75000"/>
                </a:srgbClr>
              </a:solidFill>
            </a:endParaRPr>
          </a:p>
        </p:txBody>
      </p:sp>
      <p:sp>
        <p:nvSpPr>
          <p:cNvPr id="6" name="TextBox 5"/>
          <p:cNvSpPr txBox="1"/>
          <p:nvPr/>
        </p:nvSpPr>
        <p:spPr>
          <a:xfrm>
            <a:off x="3751813" y="6395074"/>
            <a:ext cx="2255746" cy="276999"/>
          </a:xfrm>
          <a:prstGeom prst="rect">
            <a:avLst/>
          </a:prstGeom>
          <a:noFill/>
        </p:spPr>
        <p:txBody>
          <a:bodyPr wrap="none" rtlCol="0">
            <a:spAutoFit/>
          </a:bodyPr>
          <a:lstStyle/>
          <a:p>
            <a:r>
              <a:rPr lang="en-US" sz="1200" dirty="0" smtClean="0"/>
              <a:t>Source SH‐20999‐10‐60‐F‐21 </a:t>
            </a:r>
            <a:endParaRPr lang="en-US" sz="1200" dirty="0"/>
          </a:p>
        </p:txBody>
      </p:sp>
    </p:spTree>
    <p:extLst>
      <p:ext uri="{BB962C8B-B14F-4D97-AF65-F5344CB8AC3E}">
        <p14:creationId xmlns:p14="http://schemas.microsoft.com/office/powerpoint/2010/main" val="20316495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57158"/>
            <a:ext cx="9220200" cy="4510267"/>
          </a:xfrm>
        </p:spPr>
        <p:txBody>
          <a:bodyPr/>
          <a:lstStyle/>
          <a:p>
            <a:r>
              <a:rPr lang="en-US" sz="2400" b="1" dirty="0" smtClean="0">
                <a:solidFill>
                  <a:srgbClr val="0C30B8"/>
                </a:solidFill>
              </a:rPr>
              <a:t>Arc Flash- Protective Measures</a:t>
            </a:r>
          </a:p>
          <a:p>
            <a:pPr>
              <a:buClr>
                <a:srgbClr val="0C30B8"/>
              </a:buClr>
            </a:pPr>
            <a:r>
              <a:rPr lang="en-US" sz="2000" dirty="0" smtClean="0"/>
              <a:t>For more information AISC has an Arc </a:t>
            </a:r>
            <a:r>
              <a:rPr lang="en-US" sz="2000" dirty="0"/>
              <a:t>F</a:t>
            </a:r>
            <a:r>
              <a:rPr lang="en-US" sz="2000" dirty="0" smtClean="0"/>
              <a:t>lash Webinar posted </a:t>
            </a:r>
          </a:p>
          <a:p>
            <a:pPr>
              <a:buClr>
                <a:srgbClr val="0C30B8"/>
              </a:buClr>
            </a:pPr>
            <a:r>
              <a:rPr lang="en-US" sz="2000" dirty="0" smtClean="0"/>
              <a:t>at its website</a:t>
            </a:r>
            <a:endParaRPr lang="en-US" sz="2000" dirty="0"/>
          </a:p>
          <a:p>
            <a:endParaRPr lang="en-US" sz="1400" b="1" dirty="0" smtClean="0">
              <a:solidFill>
                <a:srgbClr val="3333CC"/>
              </a:solidFill>
              <a:hlinkClick r:id="rId3"/>
            </a:endParaRPr>
          </a:p>
          <a:p>
            <a:endParaRPr lang="en-US" sz="1400" b="1" dirty="0">
              <a:solidFill>
                <a:srgbClr val="3333CC"/>
              </a:solidFill>
              <a:hlinkClick r:id="rId3"/>
            </a:endParaRPr>
          </a:p>
          <a:p>
            <a:endParaRPr lang="en-US" sz="1400" b="1" dirty="0" smtClean="0">
              <a:solidFill>
                <a:srgbClr val="3333CC"/>
              </a:solidFill>
              <a:hlinkClick r:id="rId3"/>
            </a:endParaRPr>
          </a:p>
          <a:p>
            <a:endParaRPr lang="en-US" sz="1400" b="1" dirty="0">
              <a:solidFill>
                <a:srgbClr val="3333CC"/>
              </a:solidFill>
              <a:hlinkClick r:id="rId3"/>
            </a:endParaRPr>
          </a:p>
          <a:p>
            <a:endParaRPr lang="en-US" sz="1400" b="1" dirty="0" smtClean="0">
              <a:solidFill>
                <a:srgbClr val="3333CC"/>
              </a:solidFill>
              <a:hlinkClick r:id="rId3"/>
            </a:endParaRPr>
          </a:p>
          <a:p>
            <a:endParaRPr lang="en-US" sz="1400" b="1" dirty="0">
              <a:solidFill>
                <a:srgbClr val="3333CC"/>
              </a:solidFill>
              <a:hlinkClick r:id="rId3"/>
            </a:endParaRPr>
          </a:p>
          <a:p>
            <a:endParaRPr lang="en-US" sz="1400" b="1" dirty="0" smtClean="0">
              <a:solidFill>
                <a:srgbClr val="3333CC"/>
              </a:solidFill>
              <a:hlinkClick r:id="rId3"/>
            </a:endParaRPr>
          </a:p>
          <a:p>
            <a:endParaRPr lang="en-US" sz="1400" b="1" dirty="0" smtClean="0">
              <a:solidFill>
                <a:srgbClr val="3333CC"/>
              </a:solidFill>
              <a:hlinkClick r:id="rId3"/>
            </a:endParaRPr>
          </a:p>
          <a:p>
            <a:endParaRPr lang="en-US" sz="1400" b="1" dirty="0">
              <a:solidFill>
                <a:srgbClr val="3333CC"/>
              </a:solidFill>
              <a:hlinkClick r:id="rId3"/>
            </a:endParaRPr>
          </a:p>
          <a:p>
            <a:endParaRPr lang="en-US" sz="1400" b="1" dirty="0" smtClean="0">
              <a:solidFill>
                <a:srgbClr val="3333CC"/>
              </a:solidFill>
              <a:hlinkClick r:id="rId3"/>
            </a:endParaRPr>
          </a:p>
          <a:p>
            <a:endParaRPr lang="en-US" sz="1400" b="1" dirty="0">
              <a:solidFill>
                <a:srgbClr val="3333CC"/>
              </a:solidFill>
              <a:hlinkClick r:id="rId3"/>
            </a:endParaRPr>
          </a:p>
          <a:p>
            <a:endParaRPr lang="en-US" sz="1400" b="1" dirty="0" smtClean="0">
              <a:solidFill>
                <a:srgbClr val="3333CC"/>
              </a:solidFill>
              <a:hlinkClick r:id="rId3"/>
            </a:endParaRPr>
          </a:p>
          <a:p>
            <a:endParaRPr lang="en-US" sz="1400" b="1" dirty="0">
              <a:solidFill>
                <a:srgbClr val="3333CC"/>
              </a:solidFill>
              <a:hlinkClick r:id="rId3"/>
            </a:endParaRPr>
          </a:p>
          <a:p>
            <a:endParaRPr lang="en-US" sz="1400" b="1" dirty="0" smtClean="0">
              <a:solidFill>
                <a:srgbClr val="3333CC"/>
              </a:solidFill>
              <a:hlinkClick r:id="rId3"/>
            </a:endParaRPr>
          </a:p>
          <a:p>
            <a:endParaRPr lang="en-US" sz="1400" b="1" dirty="0">
              <a:solidFill>
                <a:srgbClr val="3333CC"/>
              </a:solidFill>
              <a:hlinkClick r:id="rId3"/>
            </a:endParaRPr>
          </a:p>
          <a:p>
            <a:endParaRPr lang="en-US" sz="1400" b="1" dirty="0" smtClean="0">
              <a:solidFill>
                <a:srgbClr val="3333CC"/>
              </a:solidFill>
              <a:hlinkClick r:id="rId3"/>
            </a:endParaRPr>
          </a:p>
          <a:p>
            <a:endParaRPr lang="en-US" sz="1400" b="1" dirty="0">
              <a:solidFill>
                <a:srgbClr val="3333CC"/>
              </a:solidFill>
              <a:hlinkClick r:id="rId3"/>
            </a:endParaRPr>
          </a:p>
          <a:p>
            <a:pPr marL="2693988"/>
            <a:r>
              <a:rPr lang="en-US" sz="1400" b="1" dirty="0" smtClean="0">
                <a:solidFill>
                  <a:srgbClr val="3333CC"/>
                </a:solidFill>
                <a:hlinkClick r:id="rId3"/>
              </a:rPr>
              <a:t>http</a:t>
            </a:r>
            <a:r>
              <a:rPr lang="en-US" sz="1400" b="1" dirty="0">
                <a:solidFill>
                  <a:srgbClr val="3333CC"/>
                </a:solidFill>
                <a:hlinkClick r:id="rId3"/>
              </a:rPr>
              <a:t>://</a:t>
            </a:r>
            <a:r>
              <a:rPr lang="en-US" sz="1400" b="1" dirty="0" smtClean="0">
                <a:solidFill>
                  <a:srgbClr val="3333CC"/>
                </a:solidFill>
                <a:hlinkClick r:id="rId3"/>
              </a:rPr>
              <a:t>www.aisc.org/content.aspx?id=35368</a:t>
            </a:r>
            <a:endParaRPr lang="en-US" sz="1400" b="1" dirty="0" smtClean="0">
              <a:solidFill>
                <a:srgbClr val="3333CC"/>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18</a:t>
            </a:fld>
            <a:endParaRPr lang="en-US">
              <a:solidFill>
                <a:srgbClr val="000000">
                  <a:tint val="75000"/>
                </a:srgbClr>
              </a:solidFill>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2438399"/>
            <a:ext cx="5717811" cy="37362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58036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544047" y="1524025"/>
            <a:ext cx="3799353" cy="3724153"/>
          </a:xfrm>
          <a:noFill/>
        </p:spPr>
        <p:txBody>
          <a:bodyPr/>
          <a:lstStyle/>
          <a:p>
            <a:pPr marL="342900" indent="-342900" eaLnBrk="1" hangingPunct="1">
              <a:buClr>
                <a:srgbClr val="0C30B8"/>
              </a:buClr>
              <a:buFont typeface="Wingdings" panose="05000000000000000000" pitchFamily="2" charset="2"/>
              <a:buChar char="q"/>
            </a:pPr>
            <a:r>
              <a:rPr lang="en-US" altLang="en-US" sz="2400" dirty="0" smtClean="0">
                <a:solidFill>
                  <a:schemeClr val="tx1"/>
                </a:solidFill>
                <a:latin typeface="Arial" panose="020B0604020202020204" pitchFamily="34" charset="0"/>
                <a:cs typeface="Arial" panose="020B0604020202020204" pitchFamily="34" charset="0"/>
              </a:rPr>
              <a:t>Electricity can cause explosions and or fires if the conditions are right.</a:t>
            </a:r>
          </a:p>
          <a:p>
            <a:pPr marL="342900" indent="-342900" eaLnBrk="1" hangingPunct="1">
              <a:buClr>
                <a:srgbClr val="0C30B8"/>
              </a:buClr>
              <a:buFont typeface="Wingdings" panose="05000000000000000000" pitchFamily="2" charset="2"/>
              <a:buChar char="q"/>
            </a:pPr>
            <a:endParaRPr lang="en-US" altLang="en-US" sz="2400" dirty="0" smtClean="0">
              <a:solidFill>
                <a:schemeClr val="tx1"/>
              </a:solidFill>
              <a:latin typeface="Arial" panose="020B0604020202020204" pitchFamily="34" charset="0"/>
              <a:cs typeface="Arial" panose="020B0604020202020204" pitchFamily="34" charset="0"/>
            </a:endParaRPr>
          </a:p>
          <a:p>
            <a:pPr marL="342900" indent="-342900" eaLnBrk="1" hangingPunct="1">
              <a:buClr>
                <a:srgbClr val="0C30B8"/>
              </a:buClr>
              <a:buFont typeface="Wingdings" panose="05000000000000000000" pitchFamily="2" charset="2"/>
              <a:buChar char="q"/>
            </a:pPr>
            <a:r>
              <a:rPr lang="en-US" altLang="en-US" sz="2400" dirty="0" smtClean="0">
                <a:solidFill>
                  <a:schemeClr val="tx1"/>
                </a:solidFill>
                <a:latin typeface="Arial" panose="020B0604020202020204" pitchFamily="34" charset="0"/>
                <a:cs typeface="Arial" panose="020B0604020202020204" pitchFamily="34" charset="0"/>
              </a:rPr>
              <a:t>Bad insulation, static electricity, and overloaded circuits all contribute to explosions.</a:t>
            </a:r>
          </a:p>
        </p:txBody>
      </p:sp>
      <p:sp>
        <p:nvSpPr>
          <p:cNvPr id="10242" name="Slide Number Placeholder 6"/>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fld id="{E02088CE-5BE0-41CC-B998-D487B2C0359F}" type="slidenum">
              <a:rPr lang="en-US" altLang="en-US" sz="1400" smtClean="0">
                <a:solidFill>
                  <a:srgbClr val="000000"/>
                </a:solidFill>
              </a:rPr>
              <a:pPr eaLnBrk="1" hangingPunct="1">
                <a:spcBef>
                  <a:spcPct val="0"/>
                </a:spcBef>
                <a:buFontTx/>
                <a:buNone/>
              </a:pPr>
              <a:t>19</a:t>
            </a:fld>
            <a:endParaRPr lang="en-US" altLang="en-US" sz="1400" dirty="0" smtClean="0">
              <a:solidFill>
                <a:srgbClr val="000000"/>
              </a:solidFill>
            </a:endParaRPr>
          </a:p>
        </p:txBody>
      </p:sp>
      <p:pic>
        <p:nvPicPr>
          <p:cNvPr id="10244"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4400" y="1898650"/>
            <a:ext cx="3429000" cy="328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2" name="Footer Placeholder 1"/>
          <p:cNvSpPr>
            <a:spLocks noGrp="1"/>
          </p:cNvSpPr>
          <p:nvPr>
            <p:ph type="ftr" sz="quarter" idx="10"/>
          </p:nvPr>
        </p:nvSpPr>
        <p:spPr/>
        <p:txBody>
          <a:bodyPr/>
          <a:lstStyle/>
          <a:p>
            <a:endParaRPr lang="en-US">
              <a:solidFill>
                <a:srgbClr val="000000">
                  <a:tint val="75000"/>
                </a:srgbClr>
              </a:solidFill>
            </a:endParaRPr>
          </a:p>
        </p:txBody>
      </p:sp>
    </p:spTree>
    <p:extLst>
      <p:ext uri="{BB962C8B-B14F-4D97-AF65-F5344CB8AC3E}">
        <p14:creationId xmlns:p14="http://schemas.microsoft.com/office/powerpoint/2010/main" val="37384831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447800"/>
            <a:ext cx="8686800" cy="4510267"/>
          </a:xfrm>
        </p:spPr>
        <p:txBody>
          <a:bodyPr/>
          <a:lstStyle/>
          <a:p>
            <a:r>
              <a:rPr lang="en-US" sz="2400" b="1" dirty="0" smtClean="0">
                <a:solidFill>
                  <a:srgbClr val="0C30B8"/>
                </a:solidFill>
              </a:rPr>
              <a:t>What is an electrical circuit?</a:t>
            </a:r>
            <a:endParaRPr lang="en-US" sz="2400" b="1" dirty="0">
              <a:solidFill>
                <a:srgbClr val="0C30B8"/>
              </a:solidFill>
            </a:endParaRPr>
          </a:p>
          <a:p>
            <a:endParaRPr lang="en-US" sz="1200" dirty="0" smtClean="0"/>
          </a:p>
          <a:p>
            <a:pPr marL="342900" indent="-342900">
              <a:buClr>
                <a:srgbClr val="0C30B8"/>
              </a:buClr>
              <a:buFont typeface="Wingdings" panose="05000000000000000000" pitchFamily="2" charset="2"/>
              <a:buChar char="q"/>
            </a:pPr>
            <a:r>
              <a:rPr lang="en-US" sz="2400" dirty="0" smtClean="0"/>
              <a:t>Electricity flows from a voltage source through a conductive path to a load and returns to the voltage source</a:t>
            </a:r>
          </a:p>
          <a:p>
            <a:pPr>
              <a:buClr>
                <a:schemeClr val="accent2">
                  <a:lumMod val="50000"/>
                </a:schemeClr>
              </a:buClr>
            </a:pPr>
            <a:endParaRPr lang="en-US" sz="2400" dirty="0" smtClean="0"/>
          </a:p>
          <a:p>
            <a:endParaRPr lang="en-US" sz="2400" dirty="0" smtClean="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a:t>
            </a:r>
            <a:r>
              <a:rPr lang="en-US" dirty="0">
                <a:solidFill>
                  <a:srgbClr val="0C30B8"/>
                </a:solidFill>
              </a:rPr>
              <a:t>Safety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20</a:t>
            </a:fld>
            <a:endParaRPr lang="en-US" dirty="0">
              <a:solidFill>
                <a:srgbClr val="000000">
                  <a:tint val="75000"/>
                </a:srgbClr>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56047" y="2944436"/>
            <a:ext cx="4303684" cy="3227763"/>
          </a:xfrm>
          <a:prstGeom prst="rect">
            <a:avLst/>
          </a:prstGeom>
        </p:spPr>
      </p:pic>
      <p:sp>
        <p:nvSpPr>
          <p:cNvPr id="7" name="TextBox 6"/>
          <p:cNvSpPr txBox="1"/>
          <p:nvPr/>
        </p:nvSpPr>
        <p:spPr>
          <a:xfrm>
            <a:off x="6141720" y="3650889"/>
            <a:ext cx="928459" cy="369332"/>
          </a:xfrm>
          <a:prstGeom prst="rect">
            <a:avLst/>
          </a:prstGeom>
          <a:noFill/>
        </p:spPr>
        <p:txBody>
          <a:bodyPr wrap="none" rtlCol="0">
            <a:spAutoFit/>
          </a:bodyPr>
          <a:lstStyle/>
          <a:p>
            <a:r>
              <a:rPr lang="en-US" dirty="0" smtClean="0"/>
              <a:t>Neutral</a:t>
            </a:r>
            <a:endParaRPr lang="en-US" dirty="0"/>
          </a:p>
        </p:txBody>
      </p:sp>
      <p:sp>
        <p:nvSpPr>
          <p:cNvPr id="8" name="TextBox 7"/>
          <p:cNvSpPr txBox="1"/>
          <p:nvPr/>
        </p:nvSpPr>
        <p:spPr>
          <a:xfrm>
            <a:off x="6118303" y="4909004"/>
            <a:ext cx="1031051" cy="369332"/>
          </a:xfrm>
          <a:prstGeom prst="rect">
            <a:avLst/>
          </a:prstGeom>
          <a:noFill/>
        </p:spPr>
        <p:txBody>
          <a:bodyPr wrap="none" rtlCol="0">
            <a:spAutoFit/>
          </a:bodyPr>
          <a:lstStyle/>
          <a:p>
            <a:r>
              <a:rPr lang="en-US" dirty="0" smtClean="0"/>
              <a:t>Hot wire</a:t>
            </a:r>
            <a:endParaRPr lang="en-US" dirty="0"/>
          </a:p>
        </p:txBody>
      </p:sp>
      <p:sp>
        <p:nvSpPr>
          <p:cNvPr id="9" name="TextBox 8"/>
          <p:cNvSpPr txBox="1"/>
          <p:nvPr/>
        </p:nvSpPr>
        <p:spPr>
          <a:xfrm>
            <a:off x="6118303" y="5490339"/>
            <a:ext cx="1749197" cy="369332"/>
          </a:xfrm>
          <a:prstGeom prst="rect">
            <a:avLst/>
          </a:prstGeom>
          <a:noFill/>
        </p:spPr>
        <p:txBody>
          <a:bodyPr wrap="none" rtlCol="0">
            <a:spAutoFit/>
          </a:bodyPr>
          <a:lstStyle/>
          <a:p>
            <a:r>
              <a:rPr lang="en-US" dirty="0" smtClean="0"/>
              <a:t>Grounding wire</a:t>
            </a:r>
            <a:endParaRPr lang="en-US" dirty="0"/>
          </a:p>
        </p:txBody>
      </p:sp>
    </p:spTree>
    <p:extLst>
      <p:ext uri="{BB962C8B-B14F-4D97-AF65-F5344CB8AC3E}">
        <p14:creationId xmlns:p14="http://schemas.microsoft.com/office/powerpoint/2010/main" val="22781144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altLang="en-US" sz="2400" b="1" dirty="0" smtClean="0">
                <a:solidFill>
                  <a:srgbClr val="0C30B8"/>
                </a:solidFill>
                <a:latin typeface="Arial" panose="020B0604020202020204" pitchFamily="34" charset="0"/>
                <a:cs typeface="Arial" panose="020B0604020202020204" pitchFamily="34" charset="0"/>
              </a:rPr>
              <a:t>Polarity</a:t>
            </a:r>
          </a:p>
          <a:p>
            <a:r>
              <a:rPr lang="en-US" sz="2400" dirty="0" smtClean="0">
                <a:solidFill>
                  <a:schemeClr val="tx1"/>
                </a:solidFill>
                <a:latin typeface="Arial" panose="020B0604020202020204" pitchFamily="34" charset="0"/>
                <a:cs typeface="Arial" panose="020B0604020202020204" pitchFamily="34" charset="0"/>
              </a:rPr>
              <a:t>Certain electrical using devices are sensitive to polarity so it is important that circuits be wired properly and proper plugs are used. </a:t>
            </a:r>
            <a:endParaRPr lang="en-US" sz="2400" dirty="0">
              <a:solidFill>
                <a:schemeClr val="tx1"/>
              </a:solidFill>
            </a:endParaRPr>
          </a:p>
        </p:txBody>
      </p:sp>
      <p:sp>
        <p:nvSpPr>
          <p:cNvPr id="16386" name="Title 1"/>
          <p:cNvSpPr>
            <a:spLocks noGrp="1"/>
          </p:cNvSpPr>
          <p:nvPr>
            <p:ph type="title"/>
          </p:nvPr>
        </p:nvSpPr>
        <p:spPr>
          <a:xfrm>
            <a:off x="304800" y="457000"/>
            <a:ext cx="8229600" cy="1143200"/>
          </a:xfrm>
        </p:spPr>
        <p:txBody>
          <a:bodyPr/>
          <a:lstStyle/>
          <a:p>
            <a:r>
              <a:rPr lang="en-US" dirty="0" smtClean="0">
                <a:solidFill>
                  <a:srgbClr val="0C30B8"/>
                </a:solidFill>
              </a:rPr>
              <a:t>Electrical Safety - </a:t>
            </a:r>
            <a:r>
              <a:rPr lang="en-US" sz="2400" dirty="0" smtClean="0">
                <a:solidFill>
                  <a:srgbClr val="0C30B8"/>
                </a:solidFill>
              </a:rPr>
              <a:t>Module 6</a:t>
            </a:r>
            <a:endParaRPr lang="en-US" altLang="en-US" sz="2400" b="1" dirty="0" smtClean="0">
              <a:solidFill>
                <a:srgbClr val="0C30B8"/>
              </a:solidFill>
              <a:latin typeface="Arial" panose="020B0604020202020204" pitchFamily="34" charset="0"/>
              <a:cs typeface="Arial" panose="020B0604020202020204" pitchFamily="34" charset="0"/>
            </a:endParaRPr>
          </a:p>
        </p:txBody>
      </p:sp>
      <p:sp>
        <p:nvSpPr>
          <p:cNvPr id="16387"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fld id="{EBE67521-AD80-4605-A559-5584D7484CAC}" type="slidenum">
              <a:rPr lang="en-US" altLang="en-US" sz="1400" smtClean="0">
                <a:solidFill>
                  <a:srgbClr val="000000"/>
                </a:solidFill>
              </a:rPr>
              <a:pPr eaLnBrk="1" hangingPunct="1">
                <a:spcBef>
                  <a:spcPct val="0"/>
                </a:spcBef>
                <a:buFontTx/>
                <a:buNone/>
              </a:pPr>
              <a:t>21</a:t>
            </a:fld>
            <a:endParaRPr lang="en-US" altLang="en-US" sz="1400" dirty="0" smtClean="0">
              <a:solidFill>
                <a:srgbClr val="000000"/>
              </a:solidFill>
            </a:endParaRPr>
          </a:p>
        </p:txBody>
      </p:sp>
      <p:pic>
        <p:nvPicPr>
          <p:cNvPr id="7170" name="Picture 2" descr="C:\Users\mrozowsk\Desktop\IMG_1082.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37152" t="14956" r="-1"/>
          <a:stretch/>
        </p:blipFill>
        <p:spPr bwMode="auto">
          <a:xfrm>
            <a:off x="685800" y="3345868"/>
            <a:ext cx="1979474" cy="2008905"/>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p:ph type="ftr" sz="quarter" idx="10"/>
          </p:nvPr>
        </p:nvSpPr>
        <p:spPr/>
        <p:txBody>
          <a:bodyPr/>
          <a:lstStyle/>
          <a:p>
            <a:endParaRPr lang="en-US">
              <a:solidFill>
                <a:srgbClr val="000000">
                  <a:tint val="75000"/>
                </a:srgbClr>
              </a:solidFill>
            </a:endParaRPr>
          </a:p>
        </p:txBody>
      </p:sp>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l="28649" t="21572" r="33906" b="19820"/>
          <a:stretch/>
        </p:blipFill>
        <p:spPr>
          <a:xfrm>
            <a:off x="7238999" y="3372191"/>
            <a:ext cx="1688905" cy="1982579"/>
          </a:xfrm>
          <a:prstGeom prst="rect">
            <a:avLst/>
          </a:prstGeom>
        </p:spPr>
      </p:pic>
      <p:pic>
        <p:nvPicPr>
          <p:cNvPr id="6" name="Picture 5"/>
          <p:cNvPicPr>
            <a:picLocks noChangeAspect="1"/>
          </p:cNvPicPr>
          <p:nvPr/>
        </p:nvPicPr>
        <p:blipFill rotWithShape="1">
          <a:blip r:embed="rId5" cstate="print">
            <a:extLst>
              <a:ext uri="{BEBA8EAE-BF5A-486C-A8C5-ECC9F3942E4B}">
                <a14:imgProps xmlns:a14="http://schemas.microsoft.com/office/drawing/2010/main">
                  <a14:imgLayer r:embed="rId6">
                    <a14:imgEffect>
                      <a14:brightnessContrast bright="40000"/>
                    </a14:imgEffect>
                  </a14:imgLayer>
                </a14:imgProps>
              </a:ext>
              <a:ext uri="{28A0092B-C50C-407E-A947-70E740481C1C}">
                <a14:useLocalDpi xmlns:a14="http://schemas.microsoft.com/office/drawing/2010/main" val="0"/>
              </a:ext>
            </a:extLst>
          </a:blip>
          <a:srcRect l="25677" t="-1549" r="-5568" b="1549"/>
          <a:stretch/>
        </p:blipFill>
        <p:spPr>
          <a:xfrm>
            <a:off x="2849431" y="3345868"/>
            <a:ext cx="2139900" cy="2008904"/>
          </a:xfrm>
          <a:prstGeom prst="rect">
            <a:avLst/>
          </a:prstGeom>
        </p:spPr>
      </p:pic>
      <p:pic>
        <p:nvPicPr>
          <p:cNvPr id="7" name="Picture 6"/>
          <p:cNvPicPr>
            <a:picLocks noChangeAspect="1"/>
          </p:cNvPicPr>
          <p:nvPr/>
        </p:nvPicPr>
        <p:blipFill rotWithShape="1">
          <a:blip r:embed="rId7" cstate="print">
            <a:extLst>
              <a:ext uri="{BEBA8EAE-BF5A-486C-A8C5-ECC9F3942E4B}">
                <a14:imgProps xmlns:a14="http://schemas.microsoft.com/office/drawing/2010/main">
                  <a14:imgLayer r:embed="rId8">
                    <a14:imgEffect>
                      <a14:brightnessContrast bright="40000"/>
                    </a14:imgEffect>
                  </a14:imgLayer>
                </a14:imgProps>
              </a:ext>
              <a:ext uri="{28A0092B-C50C-407E-A947-70E740481C1C}">
                <a14:useLocalDpi xmlns:a14="http://schemas.microsoft.com/office/drawing/2010/main" val="0"/>
              </a:ext>
            </a:extLst>
          </a:blip>
          <a:srcRect l="34976" t="25594" r="5347"/>
          <a:stretch/>
        </p:blipFill>
        <p:spPr>
          <a:xfrm>
            <a:off x="4954695" y="3364582"/>
            <a:ext cx="2128308" cy="1990189"/>
          </a:xfrm>
          <a:prstGeom prst="rect">
            <a:avLst/>
          </a:prstGeom>
        </p:spPr>
      </p:pic>
      <p:sp>
        <p:nvSpPr>
          <p:cNvPr id="8" name="TextBox 7"/>
          <p:cNvSpPr txBox="1"/>
          <p:nvPr/>
        </p:nvSpPr>
        <p:spPr>
          <a:xfrm>
            <a:off x="2333225" y="5682734"/>
            <a:ext cx="5301451" cy="369332"/>
          </a:xfrm>
          <a:prstGeom prst="rect">
            <a:avLst/>
          </a:prstGeom>
          <a:noFill/>
        </p:spPr>
        <p:txBody>
          <a:bodyPr wrap="none" rtlCol="0">
            <a:spAutoFit/>
          </a:bodyPr>
          <a:lstStyle/>
          <a:p>
            <a:r>
              <a:rPr lang="en-US" dirty="0" smtClean="0"/>
              <a:t>Larger slot and third prong limits reversing polarity</a:t>
            </a:r>
            <a:endParaRPr lang="en-US" dirty="0"/>
          </a:p>
        </p:txBody>
      </p:sp>
      <p:cxnSp>
        <p:nvCxnSpPr>
          <p:cNvPr id="10" name="Straight Arrow Connector 9"/>
          <p:cNvCxnSpPr>
            <a:stCxn id="8" idx="1"/>
          </p:cNvCxnSpPr>
          <p:nvPr/>
        </p:nvCxnSpPr>
        <p:spPr>
          <a:xfrm flipH="1" flipV="1">
            <a:off x="1295400" y="4363480"/>
            <a:ext cx="1037825" cy="150392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344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p:txBody>
          <a:bodyPr/>
          <a:lstStyle/>
          <a:p>
            <a:pPr>
              <a:buClr>
                <a:srgbClr val="0070C0"/>
              </a:buClr>
              <a:defRPr/>
            </a:pPr>
            <a:r>
              <a:rPr lang="en-US" altLang="en-US" sz="2400" b="1" dirty="0" smtClean="0">
                <a:solidFill>
                  <a:srgbClr val="0C30B8"/>
                </a:solidFill>
                <a:latin typeface="Arial" panose="020B0604020202020204" pitchFamily="34" charset="0"/>
                <a:cs typeface="Arial" panose="020B0604020202020204" pitchFamily="34" charset="0"/>
              </a:rPr>
              <a:t>Insulating </a:t>
            </a:r>
            <a:r>
              <a:rPr lang="en-US" altLang="en-US" sz="2400" b="1" dirty="0">
                <a:solidFill>
                  <a:srgbClr val="0C30B8"/>
                </a:solidFill>
                <a:latin typeface="Arial" panose="020B0604020202020204" pitchFamily="34" charset="0"/>
                <a:cs typeface="Arial" panose="020B0604020202020204" pitchFamily="34" charset="0"/>
              </a:rPr>
              <a:t>the Conductors</a:t>
            </a:r>
            <a:endParaRPr lang="en-US" sz="2400" dirty="0" smtClean="0">
              <a:solidFill>
                <a:srgbClr val="0C30B8"/>
              </a:solidFill>
              <a:latin typeface="Arial" panose="020B0604020202020204" pitchFamily="34" charset="0"/>
              <a:cs typeface="Arial" panose="020B0604020202020204" pitchFamily="34" charset="0"/>
            </a:endParaRPr>
          </a:p>
          <a:p>
            <a:pPr>
              <a:spcBef>
                <a:spcPts val="0"/>
              </a:spcBef>
              <a:buClr>
                <a:srgbClr val="0C30B8"/>
              </a:buClr>
              <a:buFont typeface="Wingdings" panose="05000000000000000000" pitchFamily="2" charset="2"/>
              <a:buChar char="q"/>
              <a:defRPr/>
            </a:pPr>
            <a:r>
              <a:rPr lang="en-US" sz="2400" dirty="0" smtClean="0">
                <a:latin typeface="Arial" panose="020B0604020202020204" pitchFamily="34" charset="0"/>
                <a:cs typeface="Arial" panose="020B0604020202020204" pitchFamily="34" charset="0"/>
              </a:rPr>
              <a:t>Simplest way to protect workers from </a:t>
            </a:r>
          </a:p>
          <a:p>
            <a:pPr>
              <a:spcBef>
                <a:spcPts val="0"/>
              </a:spcBef>
              <a:buClr>
                <a:srgbClr val="0C30B8"/>
              </a:buClr>
              <a:defRPr/>
            </a:pP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energized wires is by </a:t>
            </a:r>
            <a:r>
              <a:rPr lang="en-US" sz="2400" dirty="0" smtClean="0">
                <a:solidFill>
                  <a:schemeClr val="tx1"/>
                </a:solidFill>
                <a:latin typeface="Arial" panose="020B0604020202020204" pitchFamily="34" charset="0"/>
                <a:cs typeface="Arial" panose="020B0604020202020204" pitchFamily="34" charset="0"/>
              </a:rPr>
              <a:t>insulation</a:t>
            </a:r>
          </a:p>
          <a:p>
            <a:pPr lvl="1">
              <a:spcBef>
                <a:spcPts val="0"/>
              </a:spcBef>
              <a:buClr>
                <a:srgbClr val="0C30B8"/>
              </a:buClr>
              <a:buFont typeface="Wingdings" panose="05000000000000000000" pitchFamily="2" charset="2"/>
              <a:buChar char="q"/>
              <a:defRPr/>
            </a:pPr>
            <a:r>
              <a:rPr lang="en-US" sz="2400" dirty="0" smtClean="0">
                <a:latin typeface="Arial" panose="020B0604020202020204" pitchFamily="34" charset="0"/>
                <a:cs typeface="Arial" panose="020B0604020202020204" pitchFamily="34" charset="0"/>
              </a:rPr>
              <a:t>Rubber/plastic coatings on wires </a:t>
            </a:r>
          </a:p>
          <a:p>
            <a:pPr lvl="1">
              <a:spcBef>
                <a:spcPts val="0"/>
              </a:spcBef>
              <a:buClr>
                <a:srgbClr val="0C30B8"/>
              </a:buClr>
              <a:defRPr/>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prevent shock, fires, short circuits </a:t>
            </a:r>
          </a:p>
          <a:p>
            <a:pPr lvl="1">
              <a:spcBef>
                <a:spcPts val="0"/>
              </a:spcBef>
              <a:buClr>
                <a:srgbClr val="0C30B8"/>
              </a:buClr>
              <a:defRPr/>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and </a:t>
            </a:r>
            <a:r>
              <a:rPr lang="en-US" dirty="0" smtClean="0">
                <a:latin typeface="Arial" panose="020B0604020202020204" pitchFamily="34" charset="0"/>
                <a:cs typeface="Arial" panose="020B0604020202020204" pitchFamily="34" charset="0"/>
              </a:rPr>
              <a:t>provide </a:t>
            </a:r>
            <a:r>
              <a:rPr lang="en-US" sz="2400" dirty="0" smtClean="0">
                <a:latin typeface="Arial" panose="020B0604020202020204" pitchFamily="34" charset="0"/>
                <a:cs typeface="Arial" panose="020B0604020202020204" pitchFamily="34" charset="0"/>
              </a:rPr>
              <a:t>strain relief</a:t>
            </a:r>
          </a:p>
          <a:p>
            <a:pPr marL="342900" lvl="1" indent="-342900">
              <a:spcBef>
                <a:spcPts val="0"/>
              </a:spcBef>
              <a:buClr>
                <a:srgbClr val="0C30B8"/>
              </a:buClr>
              <a:buFont typeface="Wingdings" panose="05000000000000000000" pitchFamily="2" charset="2"/>
              <a:buChar char="q"/>
              <a:defRPr/>
            </a:pPr>
            <a:r>
              <a:rPr lang="en-US" dirty="0" smtClean="0">
                <a:latin typeface="Arial" panose="020B0604020202020204" pitchFamily="34" charset="0"/>
                <a:cs typeface="Arial" panose="020B0604020202020204" pitchFamily="34" charset="0"/>
              </a:rPr>
              <a:t>Must be suitable for voltage</a:t>
            </a:r>
            <a:endParaRPr lang="en-US" sz="2400" dirty="0" smtClean="0">
              <a:latin typeface="Arial" panose="020B0604020202020204" pitchFamily="34" charset="0"/>
              <a:cs typeface="Arial" panose="020B0604020202020204" pitchFamily="34" charset="0"/>
            </a:endParaRPr>
          </a:p>
          <a:p>
            <a:pPr lvl="1">
              <a:spcBef>
                <a:spcPts val="0"/>
              </a:spcBef>
              <a:buClr>
                <a:srgbClr val="0C30B8"/>
              </a:buClr>
              <a:buFont typeface="Wingdings" panose="05000000000000000000" pitchFamily="2" charset="2"/>
              <a:buChar char="q"/>
              <a:defRPr/>
            </a:pPr>
            <a:r>
              <a:rPr lang="en-US" sz="2400" dirty="0" smtClean="0">
                <a:latin typeface="Arial" panose="020B0604020202020204" pitchFamily="34" charset="0"/>
                <a:cs typeface="Arial" panose="020B0604020202020204" pitchFamily="34" charset="0"/>
              </a:rPr>
              <a:t>Check insulation on cords and </a:t>
            </a:r>
          </a:p>
          <a:p>
            <a:pPr lvl="1">
              <a:spcBef>
                <a:spcPts val="0"/>
              </a:spcBef>
              <a:buClr>
                <a:srgbClr val="0C30B8"/>
              </a:buClr>
              <a:defRPr/>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equipment before using them</a:t>
            </a:r>
          </a:p>
          <a:p>
            <a:pPr lvl="1">
              <a:spcBef>
                <a:spcPts val="0"/>
              </a:spcBef>
              <a:buClr>
                <a:srgbClr val="0C30B8"/>
              </a:buClr>
              <a:buFont typeface="Wingdings" panose="05000000000000000000" pitchFamily="2" charset="2"/>
              <a:buChar char="q"/>
              <a:defRPr/>
            </a:pPr>
            <a:r>
              <a:rPr lang="en-US" sz="2400" dirty="0" smtClean="0">
                <a:latin typeface="Arial" panose="020B0604020202020204" pitchFamily="34" charset="0"/>
                <a:cs typeface="Arial" panose="020B0604020202020204" pitchFamily="34" charset="0"/>
              </a:rPr>
              <a:t>Small defects in cords and </a:t>
            </a:r>
          </a:p>
          <a:p>
            <a:pPr lvl="1">
              <a:spcBef>
                <a:spcPts val="0"/>
              </a:spcBef>
              <a:buClr>
                <a:srgbClr val="0C30B8"/>
              </a:buClr>
              <a:defRPr/>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equipment will allow leakage </a:t>
            </a:r>
          </a:p>
          <a:p>
            <a:pPr marL="342900" lvl="1" indent="-342900">
              <a:spcBef>
                <a:spcPts val="0"/>
              </a:spcBef>
              <a:buClr>
                <a:srgbClr val="0C30B8"/>
              </a:buClr>
              <a:buFont typeface="Wingdings" panose="05000000000000000000" pitchFamily="2" charset="2"/>
              <a:buChar char="q"/>
              <a:defRPr/>
            </a:pPr>
            <a:r>
              <a:rPr lang="en-US" dirty="0" smtClean="0">
                <a:latin typeface="Arial" panose="020B0604020202020204" pitchFamily="34" charset="0"/>
                <a:cs typeface="Arial" panose="020B0604020202020204" pitchFamily="34" charset="0"/>
              </a:rPr>
              <a:t>Insulation is subject to damage</a:t>
            </a:r>
            <a:endParaRPr lang="en-US" sz="2400" dirty="0" smtClean="0">
              <a:latin typeface="Arial" panose="020B0604020202020204" pitchFamily="34" charset="0"/>
              <a:cs typeface="Arial" panose="020B0604020202020204" pitchFamily="34" charset="0"/>
            </a:endParaRPr>
          </a:p>
          <a:p>
            <a:pPr lvl="1">
              <a:spcBef>
                <a:spcPts val="0"/>
              </a:spcBef>
              <a:buClr>
                <a:srgbClr val="0070C0"/>
              </a:buClr>
              <a:defRPr/>
            </a:pPr>
            <a:endParaRPr lang="en-US" sz="2400" dirty="0" smtClean="0">
              <a:latin typeface="Arial" panose="020B0604020202020204" pitchFamily="34" charset="0"/>
              <a:cs typeface="Arial" panose="020B0604020202020204" pitchFamily="34" charset="0"/>
            </a:endParaRPr>
          </a:p>
          <a:p>
            <a:pPr marL="0" indent="0">
              <a:buFontTx/>
              <a:buNone/>
              <a:defRPr/>
            </a:pPr>
            <a:endParaRPr lang="en-US" dirty="0" smtClean="0">
              <a:solidFill>
                <a:srgbClr val="FF0000"/>
              </a:solidFill>
            </a:endParaRPr>
          </a:p>
          <a:p>
            <a:pPr marL="457200" lvl="1" indent="0">
              <a:buFontTx/>
              <a:buNone/>
              <a:defRPr/>
            </a:pPr>
            <a:endParaRPr lang="en-US" dirty="0">
              <a:solidFill>
                <a:srgbClr val="FF0000"/>
              </a:solidFill>
            </a:endParaRPr>
          </a:p>
        </p:txBody>
      </p:sp>
      <p:sp>
        <p:nvSpPr>
          <p:cNvPr id="47108"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fld id="{09BF93F5-E180-469C-9088-73FA62EB0415}" type="slidenum">
              <a:rPr lang="en-US" altLang="en-US" sz="1400" smtClean="0">
                <a:solidFill>
                  <a:srgbClr val="000000"/>
                </a:solidFill>
              </a:rPr>
              <a:pPr eaLnBrk="1" hangingPunct="1">
                <a:spcBef>
                  <a:spcPct val="0"/>
                </a:spcBef>
                <a:buFontTx/>
                <a:buNone/>
              </a:pPr>
              <a:t>22</a:t>
            </a:fld>
            <a:endParaRPr lang="en-US" altLang="en-US" sz="1400" dirty="0" smtClean="0">
              <a:solidFill>
                <a:srgbClr val="000000"/>
              </a:solidFill>
            </a:endParaRPr>
          </a:p>
        </p:txBody>
      </p:sp>
      <p:sp>
        <p:nvSpPr>
          <p:cNvPr id="6" name="Title 1"/>
          <p:cNvSpPr>
            <a:spLocks noGrp="1"/>
          </p:cNvSpPr>
          <p:nvPr>
            <p:ph type="title"/>
          </p:nvPr>
        </p:nvSpPr>
        <p:spPr>
          <a:xfrm>
            <a:off x="304800" y="457000"/>
            <a:ext cx="8229600" cy="1143200"/>
          </a:xfrm>
        </p:spPr>
        <p:txBody>
          <a:bodyPr/>
          <a:lstStyle/>
          <a:p>
            <a:r>
              <a:rPr lang="en-US" dirty="0" smtClean="0">
                <a:solidFill>
                  <a:srgbClr val="0C30B8"/>
                </a:solidFill>
              </a:rPr>
              <a:t>Electrical </a:t>
            </a:r>
            <a:r>
              <a:rPr lang="en-US" dirty="0">
                <a:solidFill>
                  <a:srgbClr val="0C30B8"/>
                </a:solidFill>
              </a:rPr>
              <a:t>Safety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2" name="Footer Placeholder 1"/>
          <p:cNvSpPr>
            <a:spLocks noGrp="1"/>
          </p:cNvSpPr>
          <p:nvPr>
            <p:ph type="ftr" sz="quarter" idx="10"/>
          </p:nvPr>
        </p:nvSpPr>
        <p:spPr/>
        <p:txBody>
          <a:bodyPr/>
          <a:lstStyle/>
          <a:p>
            <a:endParaRPr lang="en-US">
              <a:solidFill>
                <a:srgbClr val="000000">
                  <a:tint val="75000"/>
                </a:srgbClr>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3181" r="12364"/>
          <a:stretch/>
        </p:blipFill>
        <p:spPr>
          <a:xfrm>
            <a:off x="6302123" y="2125286"/>
            <a:ext cx="2461673" cy="3437314"/>
          </a:xfrm>
          <a:prstGeom prst="rect">
            <a:avLst/>
          </a:prstGeom>
        </p:spPr>
      </p:pic>
      <p:sp>
        <p:nvSpPr>
          <p:cNvPr id="5" name="TextBox 4"/>
          <p:cNvSpPr txBox="1"/>
          <p:nvPr/>
        </p:nvSpPr>
        <p:spPr>
          <a:xfrm>
            <a:off x="6153404" y="5696634"/>
            <a:ext cx="2608406" cy="646331"/>
          </a:xfrm>
          <a:prstGeom prst="rect">
            <a:avLst/>
          </a:prstGeom>
          <a:noFill/>
        </p:spPr>
        <p:txBody>
          <a:bodyPr wrap="none" rtlCol="0">
            <a:spAutoFit/>
          </a:bodyPr>
          <a:lstStyle/>
          <a:p>
            <a:r>
              <a:rPr lang="en-US" dirty="0" smtClean="0"/>
              <a:t>Cover on electrical cord</a:t>
            </a:r>
          </a:p>
          <a:p>
            <a:r>
              <a:rPr lang="en-US" dirty="0"/>
              <a:t>s</a:t>
            </a:r>
            <a:r>
              <a:rPr lang="en-US" dirty="0" smtClean="0"/>
              <a:t>erves as insulation</a:t>
            </a:r>
            <a:endParaRPr lang="en-US" dirty="0"/>
          </a:p>
        </p:txBody>
      </p:sp>
    </p:spTree>
    <p:extLst>
      <p:ext uri="{BB962C8B-B14F-4D97-AF65-F5344CB8AC3E}">
        <p14:creationId xmlns:p14="http://schemas.microsoft.com/office/powerpoint/2010/main" val="38857119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24000"/>
            <a:ext cx="8686800" cy="4510267"/>
          </a:xfrm>
        </p:spPr>
        <p:txBody>
          <a:bodyPr/>
          <a:lstStyle/>
          <a:p>
            <a:r>
              <a:rPr lang="en-US" sz="2400" b="1" dirty="0" smtClean="0">
                <a:solidFill>
                  <a:srgbClr val="0C30B8"/>
                </a:solidFill>
              </a:rPr>
              <a:t>Types of grounding protection</a:t>
            </a:r>
          </a:p>
          <a:p>
            <a:endParaRPr lang="en-US" sz="2400" b="1" dirty="0">
              <a:solidFill>
                <a:srgbClr val="0070C0"/>
              </a:solidFill>
            </a:endParaRPr>
          </a:p>
          <a:p>
            <a:r>
              <a:rPr lang="en-US" sz="2400" dirty="0" smtClean="0">
                <a:solidFill>
                  <a:schemeClr val="tx1"/>
                </a:solidFill>
              </a:rPr>
              <a:t>Equipment is grounded through the use of a grounding conductor- usually a copper wire that is insulated with a green cover or a bare copper or stranded copper wire. </a:t>
            </a:r>
          </a:p>
          <a:p>
            <a:endParaRPr lang="en-US" sz="2400" dirty="0">
              <a:solidFill>
                <a:schemeClr val="tx1"/>
              </a:solidFill>
            </a:endParaRPr>
          </a:p>
          <a:p>
            <a:r>
              <a:rPr lang="en-US" sz="2400" dirty="0" smtClean="0">
                <a:solidFill>
                  <a:schemeClr val="tx1"/>
                </a:solidFill>
              </a:rPr>
              <a:t>Electrical systems components such as hard wired equipment and  fixture boxes are grounded back to the electrical panel which is grounded to the ground through ground rods.</a:t>
            </a:r>
            <a:endParaRPr lang="en-US" sz="2400" dirty="0">
              <a:solidFill>
                <a:schemeClr val="tx1"/>
              </a:solidFill>
            </a:endParaRPr>
          </a:p>
          <a:p>
            <a:endParaRPr lang="en-US" sz="1200" dirty="0" smtClean="0"/>
          </a:p>
          <a:p>
            <a:pPr>
              <a:buClr>
                <a:schemeClr val="accent2">
                  <a:lumMod val="50000"/>
                </a:schemeClr>
              </a:buClr>
            </a:pPr>
            <a:endParaRPr lang="en-US" sz="2400" dirty="0" smtClean="0"/>
          </a:p>
          <a:p>
            <a:pPr>
              <a:buClr>
                <a:schemeClr val="accent2">
                  <a:lumMod val="50000"/>
                </a:schemeClr>
              </a:buClr>
            </a:pPr>
            <a:endParaRPr lang="en-US" sz="2400" dirty="0" smtClean="0"/>
          </a:p>
          <a:p>
            <a:endParaRPr lang="en-US" sz="2400" dirty="0" smtClean="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23</a:t>
            </a:fld>
            <a:endParaRPr lang="en-US" dirty="0">
              <a:solidFill>
                <a:srgbClr val="000000">
                  <a:tint val="75000"/>
                </a:srgbClr>
              </a:solidFill>
            </a:endParaRPr>
          </a:p>
        </p:txBody>
      </p:sp>
      <p:sp>
        <p:nvSpPr>
          <p:cNvPr id="6" name="TextBox 5"/>
          <p:cNvSpPr txBox="1"/>
          <p:nvPr/>
        </p:nvSpPr>
        <p:spPr>
          <a:xfrm>
            <a:off x="2667000" y="6172200"/>
            <a:ext cx="3762633" cy="369332"/>
          </a:xfrm>
          <a:prstGeom prst="rect">
            <a:avLst/>
          </a:prstGeom>
          <a:noFill/>
        </p:spPr>
        <p:txBody>
          <a:bodyPr wrap="none" rtlCol="0">
            <a:spAutoFit/>
          </a:bodyPr>
          <a:lstStyle/>
          <a:p>
            <a:r>
              <a:rPr lang="en-US" dirty="0"/>
              <a:t>Source OSHA 3075-2002 (Revised</a:t>
            </a:r>
          </a:p>
        </p:txBody>
      </p:sp>
    </p:spTree>
    <p:extLst>
      <p:ext uri="{BB962C8B-B14F-4D97-AF65-F5344CB8AC3E}">
        <p14:creationId xmlns:p14="http://schemas.microsoft.com/office/powerpoint/2010/main" val="6003119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24001"/>
            <a:ext cx="8686800" cy="566670"/>
          </a:xfrm>
        </p:spPr>
        <p:txBody>
          <a:bodyPr/>
          <a:lstStyle/>
          <a:p>
            <a:r>
              <a:rPr lang="en-US" sz="2400" b="1" dirty="0" smtClean="0">
                <a:solidFill>
                  <a:srgbClr val="0C30B8"/>
                </a:solidFill>
              </a:rPr>
              <a:t>The importance of grounding protection</a:t>
            </a:r>
          </a:p>
          <a:p>
            <a:endParaRPr lang="en-US" sz="2400" b="1" dirty="0">
              <a:solidFill>
                <a:srgbClr val="0070C0"/>
              </a:solidFill>
            </a:endParaRPr>
          </a:p>
          <a:p>
            <a:endParaRPr lang="en-US" sz="2400" dirty="0">
              <a:solidFill>
                <a:schemeClr val="tx1"/>
              </a:solidFill>
            </a:endParaRPr>
          </a:p>
          <a:p>
            <a:endParaRPr lang="en-US" sz="1200" dirty="0" smtClean="0"/>
          </a:p>
          <a:p>
            <a:pPr>
              <a:buClr>
                <a:schemeClr val="accent2">
                  <a:lumMod val="50000"/>
                </a:schemeClr>
              </a:buClr>
            </a:pPr>
            <a:endParaRPr lang="en-US" sz="2400" dirty="0" smtClean="0"/>
          </a:p>
          <a:p>
            <a:pPr>
              <a:buClr>
                <a:schemeClr val="accent2">
                  <a:lumMod val="50000"/>
                </a:schemeClr>
              </a:buClr>
            </a:pPr>
            <a:endParaRPr lang="en-US" sz="2400" dirty="0" smtClean="0"/>
          </a:p>
          <a:p>
            <a:endParaRPr lang="en-US" sz="2400" dirty="0" smtClean="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24</a:t>
            </a:fld>
            <a:endParaRPr lang="en-US" dirty="0">
              <a:solidFill>
                <a:srgbClr val="000000">
                  <a:tint val="75000"/>
                </a:srgbClr>
              </a:solidFill>
            </a:endParaRPr>
          </a:p>
        </p:txBody>
      </p:sp>
      <p:pic>
        <p:nvPicPr>
          <p:cNvPr id="3074" name="Picture 2" descr="C:\Users\mrozowsk\Desktop\IMG_108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598" y="3810000"/>
            <a:ext cx="2768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mrozowsk\Desktop\IMG_108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789391"/>
            <a:ext cx="27432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mrozowsk\Desktop\IMG_108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8497" y="3818282"/>
            <a:ext cx="2757557" cy="206816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71474" y="2041454"/>
            <a:ext cx="8315325" cy="1446550"/>
          </a:xfrm>
          <a:prstGeom prst="rect">
            <a:avLst/>
          </a:prstGeom>
        </p:spPr>
        <p:txBody>
          <a:bodyPr wrap="square">
            <a:spAutoFit/>
          </a:bodyPr>
          <a:lstStyle/>
          <a:p>
            <a:pPr marL="342900" indent="-342900">
              <a:buClr>
                <a:srgbClr val="0C30B8"/>
              </a:buClr>
              <a:buFont typeface="Wingdings" panose="05000000000000000000" pitchFamily="2" charset="2"/>
              <a:buChar char="q"/>
            </a:pPr>
            <a:r>
              <a:rPr lang="en-US" sz="2200" dirty="0"/>
              <a:t>Grounding a tool intentionally creates a low resistance path that connects to the </a:t>
            </a:r>
            <a:r>
              <a:rPr lang="en-US" sz="2200" dirty="0" smtClean="0"/>
              <a:t>earth</a:t>
            </a:r>
            <a:endParaRPr lang="en-US" sz="2200" dirty="0"/>
          </a:p>
          <a:p>
            <a:pPr marL="342900" indent="-342900">
              <a:buClr>
                <a:srgbClr val="0C30B8"/>
              </a:buClr>
              <a:buFont typeface="Wingdings" panose="05000000000000000000" pitchFamily="2" charset="2"/>
              <a:buChar char="q"/>
            </a:pPr>
            <a:r>
              <a:rPr lang="en-US" sz="2200" dirty="0"/>
              <a:t>Secondary protective measure that helps protect a </a:t>
            </a:r>
            <a:r>
              <a:rPr lang="en-US" sz="2200" dirty="0" smtClean="0"/>
              <a:t>worker</a:t>
            </a:r>
            <a:endParaRPr lang="en-US" sz="2200" dirty="0"/>
          </a:p>
          <a:p>
            <a:pPr marL="342900" indent="-342900">
              <a:buClr>
                <a:srgbClr val="0C30B8"/>
              </a:buClr>
              <a:buFont typeface="Wingdings" panose="05000000000000000000" pitchFamily="2" charset="2"/>
              <a:buChar char="q"/>
            </a:pPr>
            <a:r>
              <a:rPr lang="en-US" sz="2200" dirty="0"/>
              <a:t>Does not guarantee you won’t get a shock-but reduces the risk</a:t>
            </a:r>
          </a:p>
        </p:txBody>
      </p:sp>
      <p:sp>
        <p:nvSpPr>
          <p:cNvPr id="7" name="TextBox 6"/>
          <p:cNvSpPr txBox="1"/>
          <p:nvPr/>
        </p:nvSpPr>
        <p:spPr>
          <a:xfrm>
            <a:off x="620618" y="6094214"/>
            <a:ext cx="7430239" cy="369332"/>
          </a:xfrm>
          <a:prstGeom prst="rect">
            <a:avLst/>
          </a:prstGeom>
          <a:noFill/>
        </p:spPr>
        <p:txBody>
          <a:bodyPr wrap="none" rtlCol="0">
            <a:spAutoFit/>
          </a:bodyPr>
          <a:lstStyle/>
          <a:p>
            <a:r>
              <a:rPr lang="en-US" dirty="0" smtClean="0"/>
              <a:t>For grounding prong               Grounding prong                Ground screw</a:t>
            </a:r>
            <a:endParaRPr lang="en-US" dirty="0"/>
          </a:p>
        </p:txBody>
      </p:sp>
      <p:cxnSp>
        <p:nvCxnSpPr>
          <p:cNvPr id="9" name="Straight Arrow Connector 8"/>
          <p:cNvCxnSpPr/>
          <p:nvPr/>
        </p:nvCxnSpPr>
        <p:spPr>
          <a:xfrm flipV="1">
            <a:off x="1981200" y="5334000"/>
            <a:ext cx="228600" cy="7602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V="1">
            <a:off x="4800600" y="5345256"/>
            <a:ext cx="228600" cy="7602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7792470" y="5328951"/>
            <a:ext cx="228600" cy="7602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17488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24000"/>
            <a:ext cx="8686800" cy="4510267"/>
          </a:xfrm>
        </p:spPr>
        <p:txBody>
          <a:bodyPr/>
          <a:lstStyle/>
          <a:p>
            <a:r>
              <a:rPr lang="en-US" sz="2400" b="1" dirty="0" smtClean="0">
                <a:solidFill>
                  <a:srgbClr val="0C30B8"/>
                </a:solidFill>
              </a:rPr>
              <a:t>Types of grounding protection</a:t>
            </a:r>
            <a:endParaRPr lang="en-US" sz="2400" b="1" dirty="0">
              <a:solidFill>
                <a:srgbClr val="0C30B8"/>
              </a:solidFill>
            </a:endParaRPr>
          </a:p>
          <a:p>
            <a:pPr marL="342900" indent="-342900">
              <a:buClr>
                <a:srgbClr val="0C30B8"/>
              </a:buClr>
              <a:buFont typeface="Wingdings" panose="05000000000000000000" pitchFamily="2" charset="2"/>
              <a:buChar char="q"/>
            </a:pPr>
            <a:r>
              <a:rPr lang="en-US" sz="2400" dirty="0" smtClean="0">
                <a:solidFill>
                  <a:schemeClr val="tx1"/>
                </a:solidFill>
              </a:rPr>
              <a:t>Fuses </a:t>
            </a:r>
          </a:p>
          <a:p>
            <a:pPr marL="342900" indent="-342900">
              <a:buClr>
                <a:srgbClr val="0C30B8"/>
              </a:buClr>
              <a:buFont typeface="Wingdings" panose="05000000000000000000" pitchFamily="2" charset="2"/>
              <a:buChar char="q"/>
            </a:pPr>
            <a:r>
              <a:rPr lang="en-US" sz="2400" dirty="0" smtClean="0">
                <a:solidFill>
                  <a:schemeClr val="tx1"/>
                </a:solidFill>
              </a:rPr>
              <a:t>Circuit Breakers</a:t>
            </a:r>
          </a:p>
          <a:p>
            <a:pPr>
              <a:buClr>
                <a:srgbClr val="0C30B8"/>
              </a:buClr>
            </a:pPr>
            <a:endParaRPr lang="en-US" sz="2400" dirty="0" smtClean="0">
              <a:solidFill>
                <a:schemeClr val="tx1"/>
              </a:solidFill>
            </a:endParaRPr>
          </a:p>
          <a:p>
            <a:pPr>
              <a:buClr>
                <a:srgbClr val="0C30B8"/>
              </a:buClr>
            </a:pPr>
            <a:r>
              <a:rPr lang="en-US" sz="2400" dirty="0" smtClean="0">
                <a:solidFill>
                  <a:schemeClr val="tx1"/>
                </a:solidFill>
              </a:rPr>
              <a:t>Located at the panel or at the device and break the circuit when too much current flows through the circuit.</a:t>
            </a:r>
            <a:endParaRPr lang="en-US" sz="2400" dirty="0">
              <a:solidFill>
                <a:schemeClr val="tx1"/>
              </a:solidFill>
            </a:endParaRPr>
          </a:p>
          <a:p>
            <a:pPr>
              <a:buClr>
                <a:srgbClr val="0C30B8"/>
              </a:buClr>
            </a:pPr>
            <a:endParaRPr lang="en-US" sz="2400" dirty="0" smtClean="0">
              <a:solidFill>
                <a:schemeClr val="tx1"/>
              </a:solidFill>
            </a:endParaRPr>
          </a:p>
          <a:p>
            <a:pPr marL="342900" indent="-342900">
              <a:buClr>
                <a:srgbClr val="0C30B8"/>
              </a:buClr>
              <a:buFont typeface="Wingdings" panose="05000000000000000000" pitchFamily="2" charset="2"/>
              <a:buChar char="q"/>
            </a:pPr>
            <a:r>
              <a:rPr lang="en-US" sz="2400" dirty="0" smtClean="0">
                <a:solidFill>
                  <a:schemeClr val="tx1"/>
                </a:solidFill>
              </a:rPr>
              <a:t>Ground - Fault Circuit </a:t>
            </a:r>
            <a:r>
              <a:rPr lang="en-US" sz="2400" dirty="0">
                <a:solidFill>
                  <a:schemeClr val="tx1"/>
                </a:solidFill>
              </a:rPr>
              <a:t>I</a:t>
            </a:r>
            <a:r>
              <a:rPr lang="en-US" sz="2400" dirty="0" smtClean="0">
                <a:solidFill>
                  <a:schemeClr val="tx1"/>
                </a:solidFill>
              </a:rPr>
              <a:t>nterrupters (GFCI)</a:t>
            </a:r>
          </a:p>
          <a:p>
            <a:endParaRPr lang="en-US" sz="2400" dirty="0">
              <a:solidFill>
                <a:schemeClr val="tx1"/>
              </a:solidFill>
            </a:endParaRPr>
          </a:p>
          <a:p>
            <a:endParaRPr lang="en-US" sz="1200" dirty="0" smtClean="0"/>
          </a:p>
          <a:p>
            <a:pPr>
              <a:buClr>
                <a:schemeClr val="accent2">
                  <a:lumMod val="50000"/>
                </a:schemeClr>
              </a:buClr>
            </a:pPr>
            <a:endParaRPr lang="en-US" sz="2400" dirty="0" smtClean="0"/>
          </a:p>
          <a:p>
            <a:pPr>
              <a:buClr>
                <a:schemeClr val="accent2">
                  <a:lumMod val="50000"/>
                </a:schemeClr>
              </a:buClr>
            </a:pPr>
            <a:endParaRPr lang="en-US" sz="2400" dirty="0" smtClean="0"/>
          </a:p>
          <a:p>
            <a:endParaRPr lang="en-US" sz="2400" dirty="0" smtClean="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503237"/>
            <a:ext cx="8229600" cy="1096963"/>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25</a:t>
            </a:fld>
            <a:endParaRPr lang="en-US" dirty="0">
              <a:solidFill>
                <a:srgbClr val="000000">
                  <a:tint val="75000"/>
                </a:srgbClr>
              </a:solidFill>
            </a:endParaRPr>
          </a:p>
        </p:txBody>
      </p:sp>
      <p:sp>
        <p:nvSpPr>
          <p:cNvPr id="6" name="TextBox 5"/>
          <p:cNvSpPr txBox="1"/>
          <p:nvPr/>
        </p:nvSpPr>
        <p:spPr>
          <a:xfrm>
            <a:off x="2438400" y="6192982"/>
            <a:ext cx="3762633" cy="369332"/>
          </a:xfrm>
          <a:prstGeom prst="rect">
            <a:avLst/>
          </a:prstGeom>
          <a:noFill/>
        </p:spPr>
        <p:txBody>
          <a:bodyPr wrap="none" rtlCol="0">
            <a:spAutoFit/>
          </a:bodyPr>
          <a:lstStyle/>
          <a:p>
            <a:r>
              <a:rPr lang="en-US" dirty="0"/>
              <a:t>Source OSHA 3075-2002 (Revised</a:t>
            </a:r>
          </a:p>
        </p:txBody>
      </p:sp>
    </p:spTree>
    <p:extLst>
      <p:ext uri="{BB962C8B-B14F-4D97-AF65-F5344CB8AC3E}">
        <p14:creationId xmlns:p14="http://schemas.microsoft.com/office/powerpoint/2010/main" val="20467529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000"/>
            <a:ext cx="8229600" cy="1143200"/>
          </a:xfrm>
        </p:spPr>
        <p:txBody>
          <a:bodyPr/>
          <a:lstStyle/>
          <a:p>
            <a:r>
              <a:rPr lang="en-US" dirty="0">
                <a:solidFill>
                  <a:srgbClr val="0C30B8"/>
                </a:solidFill>
              </a:rPr>
              <a:t>Electrical </a:t>
            </a:r>
            <a:r>
              <a:rPr lang="en-US" dirty="0" smtClean="0">
                <a:solidFill>
                  <a:srgbClr val="0C30B8"/>
                </a:solidFill>
              </a:rPr>
              <a:t>Safety - </a:t>
            </a:r>
            <a:r>
              <a:rPr lang="en-US" sz="2400" dirty="0" smtClean="0">
                <a:solidFill>
                  <a:srgbClr val="0C30B8"/>
                </a:solidFill>
              </a:rPr>
              <a:t>Module </a:t>
            </a:r>
            <a:r>
              <a:rPr lang="en-US" sz="2400" dirty="0">
                <a:solidFill>
                  <a:srgbClr val="0C30B8"/>
                </a:solidFill>
              </a:rPr>
              <a:t>6</a:t>
            </a:r>
            <a:r>
              <a:rPr lang="en-US" dirty="0">
                <a:solidFill>
                  <a:srgbClr val="0C30B8"/>
                </a:solidFill>
              </a:rPr>
              <a:t> </a:t>
            </a:r>
          </a:p>
        </p:txBody>
      </p:sp>
      <p:sp>
        <p:nvSpPr>
          <p:cNvPr id="3" name="Text Placeholder 2"/>
          <p:cNvSpPr>
            <a:spLocks noGrp="1"/>
          </p:cNvSpPr>
          <p:nvPr>
            <p:ph type="body" idx="1"/>
          </p:nvPr>
        </p:nvSpPr>
        <p:spPr>
          <a:xfrm>
            <a:off x="501300" y="1447800"/>
            <a:ext cx="3994500" cy="4967599"/>
          </a:xfrm>
        </p:spPr>
        <p:txBody>
          <a:bodyPr/>
          <a:lstStyle/>
          <a:p>
            <a:r>
              <a:rPr lang="en-US" sz="2400" b="1" dirty="0">
                <a:solidFill>
                  <a:srgbClr val="0C30B8"/>
                </a:solidFill>
              </a:rPr>
              <a:t>Ground-Fault Circuit Interrupters</a:t>
            </a:r>
            <a:endParaRPr lang="en-US" sz="2400" b="1" dirty="0" smtClean="0">
              <a:solidFill>
                <a:srgbClr val="0C30B8"/>
              </a:solidFill>
            </a:endParaRPr>
          </a:p>
          <a:p>
            <a:endParaRPr lang="en-US" sz="1400" dirty="0" smtClean="0"/>
          </a:p>
          <a:p>
            <a:r>
              <a:rPr lang="en-US" sz="2400" dirty="0" smtClean="0"/>
              <a:t>1/10 </a:t>
            </a:r>
            <a:r>
              <a:rPr lang="en-US" sz="2400" dirty="0"/>
              <a:t>of an ampere (amp) of electricity going through the body for just 2 seconds is enough to cause </a:t>
            </a:r>
            <a:r>
              <a:rPr lang="en-US" sz="2400" dirty="0" smtClean="0"/>
              <a:t>death. </a:t>
            </a:r>
          </a:p>
          <a:p>
            <a:endParaRPr lang="en-US" sz="2400" dirty="0"/>
          </a:p>
          <a:p>
            <a:r>
              <a:rPr lang="en-US" sz="2400" dirty="0" smtClean="0"/>
              <a:t>A GFCI can sense a current differential due to a ground fault and breaks</a:t>
            </a:r>
          </a:p>
          <a:p>
            <a:r>
              <a:rPr lang="en-US" sz="2400" dirty="0"/>
              <a:t>t</a:t>
            </a:r>
            <a:r>
              <a:rPr lang="en-US" sz="2400" dirty="0" smtClean="0"/>
              <a:t>he circuit</a:t>
            </a:r>
            <a:endParaRPr lang="en-US" sz="2400" dirty="0"/>
          </a:p>
          <a:p>
            <a:endParaRPr lang="en-US" sz="14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1373" y="1752600"/>
            <a:ext cx="3785427" cy="4419600"/>
          </a:xfrm>
          <a:prstGeom prst="rect">
            <a:avLst/>
          </a:prstGeom>
        </p:spPr>
      </p:pic>
      <p:sp>
        <p:nvSpPr>
          <p:cNvPr id="6" name="TextBox 5"/>
          <p:cNvSpPr txBox="1"/>
          <p:nvPr/>
        </p:nvSpPr>
        <p:spPr>
          <a:xfrm>
            <a:off x="1417003" y="6172200"/>
            <a:ext cx="6707676" cy="677108"/>
          </a:xfrm>
          <a:prstGeom prst="rect">
            <a:avLst/>
          </a:prstGeom>
          <a:noFill/>
        </p:spPr>
        <p:txBody>
          <a:bodyPr wrap="square" rtlCol="0">
            <a:spAutoFit/>
          </a:bodyPr>
          <a:lstStyle/>
          <a:p>
            <a:r>
              <a:rPr lang="en-US" sz="1400" dirty="0" smtClean="0"/>
              <a:t>Image from</a:t>
            </a:r>
            <a:endParaRPr lang="en-US" sz="1400" dirty="0"/>
          </a:p>
          <a:p>
            <a:r>
              <a:rPr lang="en-US" sz="1200" dirty="0">
                <a:hlinkClick r:id="rId4"/>
              </a:rPr>
              <a:t>https://</a:t>
            </a:r>
            <a:r>
              <a:rPr lang="en-US" sz="1200" dirty="0" smtClean="0">
                <a:hlinkClick r:id="rId4"/>
              </a:rPr>
              <a:t>www.osha.gov/SLTC/etools/construction/electrical_incidents/gfci.html</a:t>
            </a:r>
            <a:endParaRPr lang="en-US" sz="1200" dirty="0" smtClean="0"/>
          </a:p>
          <a:p>
            <a:endParaRPr lang="en-US" sz="1200" dirty="0"/>
          </a:p>
        </p:txBody>
      </p:sp>
      <p:sp>
        <p:nvSpPr>
          <p:cNvPr id="7" name="Footer Placeholder 6"/>
          <p:cNvSpPr>
            <a:spLocks noGrp="1"/>
          </p:cNvSpPr>
          <p:nvPr>
            <p:ph type="ftr" sz="quarter" idx="10"/>
          </p:nvPr>
        </p:nvSpPr>
        <p:spPr/>
        <p:txBody>
          <a:bodyPr/>
          <a:lstStyle/>
          <a:p>
            <a:endParaRPr lang="en-US" kern="0" dirty="0">
              <a:solidFill>
                <a:srgbClr val="000000">
                  <a:tint val="75000"/>
                </a:srgbClr>
              </a:solidFill>
              <a:cs typeface="Arial"/>
              <a:sym typeface="Arial"/>
              <a:rtl val="0"/>
            </a:endParaRPr>
          </a:p>
        </p:txBody>
      </p:sp>
      <p:sp>
        <p:nvSpPr>
          <p:cNvPr id="8" name="Slide Number Placeholder 7"/>
          <p:cNvSpPr>
            <a:spLocks noGrp="1"/>
          </p:cNvSpPr>
          <p:nvPr>
            <p:ph type="sldNum" sz="quarter" idx="11"/>
          </p:nvPr>
        </p:nvSpPr>
        <p:spPr/>
        <p:txBody>
          <a:bodyPr/>
          <a:lstStyle/>
          <a:p>
            <a:fld id="{CFEC49EF-85A3-4AFC-80F7-5EB5432EC833}" type="slidenum">
              <a:rPr lang="en-US" kern="0" smtClean="0">
                <a:solidFill>
                  <a:srgbClr val="000000">
                    <a:tint val="75000"/>
                  </a:srgbClr>
                </a:solidFill>
                <a:cs typeface="Arial"/>
                <a:sym typeface="Arial"/>
                <a:rtl val="0"/>
              </a:rPr>
              <a:pPr/>
              <a:t>26</a:t>
            </a:fld>
            <a:endParaRPr lang="en-US" kern="0">
              <a:solidFill>
                <a:srgbClr val="000000">
                  <a:tint val="75000"/>
                </a:srgbClr>
              </a:solidFill>
              <a:cs typeface="Arial"/>
              <a:sym typeface="Arial"/>
              <a:rtl val="0"/>
            </a:endParaRPr>
          </a:p>
        </p:txBody>
      </p:sp>
    </p:spTree>
    <p:extLst>
      <p:ext uri="{BB962C8B-B14F-4D97-AF65-F5344CB8AC3E}">
        <p14:creationId xmlns:p14="http://schemas.microsoft.com/office/powerpoint/2010/main" val="14642334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3"/>
          <p:cNvSpPr>
            <a:spLocks noGrp="1" noChangeArrowheads="1"/>
          </p:cNvSpPr>
          <p:nvPr>
            <p:ph type="body" idx="1"/>
          </p:nvPr>
        </p:nvSpPr>
        <p:spPr>
          <a:xfrm>
            <a:off x="544047" y="1524025"/>
            <a:ext cx="7726101" cy="4832350"/>
          </a:xfrm>
          <a:noFill/>
        </p:spPr>
        <p:txBody>
          <a:bodyPr/>
          <a:lstStyle/>
          <a:p>
            <a:pPr>
              <a:buClr>
                <a:srgbClr val="0070C0"/>
              </a:buClr>
            </a:pPr>
            <a:r>
              <a:rPr lang="en-US" altLang="en-US" sz="2400" b="1" dirty="0">
                <a:solidFill>
                  <a:srgbClr val="0C30B8"/>
                </a:solidFill>
                <a:latin typeface="Arial" panose="020B0604020202020204" pitchFamily="34" charset="0"/>
                <a:cs typeface="Arial" panose="020B0604020202020204" pitchFamily="34" charset="0"/>
              </a:rPr>
              <a:t>Ground Fault Circuit Interrupters </a:t>
            </a:r>
            <a:endParaRPr lang="en-US" altLang="en-US" sz="2400" b="1" dirty="0" smtClean="0">
              <a:solidFill>
                <a:srgbClr val="0C30B8"/>
              </a:solidFill>
              <a:latin typeface="Arial" panose="020B0604020202020204" pitchFamily="34" charset="0"/>
              <a:cs typeface="Arial" panose="020B0604020202020204" pitchFamily="34" charset="0"/>
            </a:endParaRPr>
          </a:p>
          <a:p>
            <a:pPr>
              <a:buClr>
                <a:srgbClr val="0070C0"/>
              </a:buClr>
            </a:pPr>
            <a:endParaRPr lang="en-US" altLang="en-US" sz="2400" b="1" dirty="0" smtClean="0">
              <a:solidFill>
                <a:srgbClr val="0C30B8"/>
              </a:solidFill>
              <a:latin typeface="Arial" panose="020B0604020202020204" pitchFamily="34" charset="0"/>
              <a:cs typeface="Arial" panose="020B0604020202020204" pitchFamily="34" charset="0"/>
            </a:endParaRPr>
          </a:p>
          <a:p>
            <a:pPr eaLnBrk="1" hangingPunct="1">
              <a:spcBef>
                <a:spcPts val="0"/>
              </a:spcBef>
              <a:buClr>
                <a:srgbClr val="0C30B8"/>
              </a:buClr>
              <a:buFont typeface="Wingdings" panose="05000000000000000000" pitchFamily="2" charset="2"/>
              <a:buChar char="q"/>
            </a:pPr>
            <a:r>
              <a:rPr lang="en-US" altLang="en-US" sz="2400" dirty="0" smtClean="0">
                <a:solidFill>
                  <a:srgbClr val="000000"/>
                </a:solidFill>
                <a:latin typeface="Arial" panose="020B0604020202020204" pitchFamily="34" charset="0"/>
                <a:cs typeface="Arial" panose="020B0604020202020204" pitchFamily="34" charset="0"/>
              </a:rPr>
              <a:t>Can detect a change in current of 5  </a:t>
            </a:r>
          </a:p>
          <a:p>
            <a:pPr eaLnBrk="1" hangingPunct="1">
              <a:spcBef>
                <a:spcPts val="0"/>
              </a:spcBef>
              <a:buClr>
                <a:srgbClr val="0C30B8"/>
              </a:buClr>
            </a:pP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smtClean="0">
                <a:solidFill>
                  <a:srgbClr val="000000"/>
                </a:solidFill>
                <a:latin typeface="Arial" panose="020B0604020202020204" pitchFamily="34" charset="0"/>
                <a:cs typeface="Arial" panose="020B0604020202020204" pitchFamily="34" charset="0"/>
              </a:rPr>
              <a:t>  </a:t>
            </a:r>
            <a:r>
              <a:rPr lang="en-US" altLang="en-US" sz="2400" dirty="0" err="1" smtClean="0">
                <a:solidFill>
                  <a:srgbClr val="000000"/>
                </a:solidFill>
                <a:latin typeface="Arial" panose="020B0604020202020204" pitchFamily="34" charset="0"/>
                <a:cs typeface="Arial" panose="020B0604020202020204" pitchFamily="34" charset="0"/>
              </a:rPr>
              <a:t>millamperes</a:t>
            </a:r>
            <a:r>
              <a:rPr lang="en-US" altLang="en-US" sz="2400" dirty="0" smtClean="0">
                <a:solidFill>
                  <a:srgbClr val="000000"/>
                </a:solidFill>
                <a:latin typeface="Arial" panose="020B0604020202020204" pitchFamily="34" charset="0"/>
                <a:cs typeface="Arial" panose="020B0604020202020204" pitchFamily="34" charset="0"/>
              </a:rPr>
              <a:t> and shut off power in </a:t>
            </a:r>
          </a:p>
          <a:p>
            <a:pPr eaLnBrk="1" hangingPunct="1">
              <a:spcBef>
                <a:spcPts val="0"/>
              </a:spcBef>
              <a:buClr>
                <a:srgbClr val="0C30B8"/>
              </a:buClr>
            </a:pP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smtClean="0">
                <a:solidFill>
                  <a:srgbClr val="000000"/>
                </a:solidFill>
                <a:latin typeface="Arial" panose="020B0604020202020204" pitchFamily="34" charset="0"/>
                <a:cs typeface="Arial" panose="020B0604020202020204" pitchFamily="34" charset="0"/>
              </a:rPr>
              <a:t>  less than 1/40 of a second.</a:t>
            </a:r>
          </a:p>
          <a:p>
            <a:pPr eaLnBrk="1" hangingPunct="1">
              <a:spcBef>
                <a:spcPts val="0"/>
              </a:spcBef>
              <a:buClr>
                <a:srgbClr val="0C30B8"/>
              </a:buClr>
            </a:pPr>
            <a:endParaRPr lang="en-US" altLang="en-US" sz="2400" dirty="0" smtClean="0">
              <a:solidFill>
                <a:srgbClr val="000000"/>
              </a:solidFill>
              <a:latin typeface="Arial" panose="020B0604020202020204" pitchFamily="34" charset="0"/>
              <a:cs typeface="Arial" panose="020B0604020202020204" pitchFamily="34" charset="0"/>
            </a:endParaRPr>
          </a:p>
          <a:p>
            <a:pPr eaLnBrk="1" hangingPunct="1">
              <a:spcBef>
                <a:spcPts val="0"/>
              </a:spcBef>
              <a:buClr>
                <a:srgbClr val="0C30B8"/>
              </a:buClr>
              <a:buFont typeface="Wingdings" panose="05000000000000000000" pitchFamily="2" charset="2"/>
              <a:buChar char="q"/>
            </a:pPr>
            <a:r>
              <a:rPr lang="en-US" altLang="en-US" sz="2400" dirty="0" smtClean="0">
                <a:solidFill>
                  <a:srgbClr val="000000"/>
                </a:solidFill>
                <a:latin typeface="Arial" panose="020B0604020202020204" pitchFamily="34" charset="0"/>
                <a:cs typeface="Arial" panose="020B0604020202020204" pitchFamily="34" charset="0"/>
              </a:rPr>
              <a:t>Can be installed in the service </a:t>
            </a:r>
          </a:p>
          <a:p>
            <a:pPr eaLnBrk="1" hangingPunct="1">
              <a:spcBef>
                <a:spcPts val="0"/>
              </a:spcBef>
              <a:buClr>
                <a:srgbClr val="0C30B8"/>
              </a:buClr>
            </a:pP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smtClean="0">
                <a:solidFill>
                  <a:srgbClr val="000000"/>
                </a:solidFill>
                <a:latin typeface="Arial" panose="020B0604020202020204" pitchFamily="34" charset="0"/>
                <a:cs typeface="Arial" panose="020B0604020202020204" pitchFamily="34" charset="0"/>
              </a:rPr>
              <a:t>  entrance panel, receptacle,  branch </a:t>
            </a:r>
          </a:p>
          <a:p>
            <a:pPr eaLnBrk="1" hangingPunct="1">
              <a:spcBef>
                <a:spcPts val="0"/>
              </a:spcBef>
              <a:buClr>
                <a:srgbClr val="0C30B8"/>
              </a:buClr>
            </a:pP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smtClean="0">
                <a:solidFill>
                  <a:srgbClr val="000000"/>
                </a:solidFill>
                <a:latin typeface="Arial" panose="020B0604020202020204" pitchFamily="34" charset="0"/>
                <a:cs typeface="Arial" panose="020B0604020202020204" pitchFamily="34" charset="0"/>
              </a:rPr>
              <a:t>  circuit panel, extension cord or with </a:t>
            </a:r>
          </a:p>
          <a:p>
            <a:pPr eaLnBrk="1" hangingPunct="1">
              <a:spcBef>
                <a:spcPts val="0"/>
              </a:spcBef>
              <a:buClr>
                <a:srgbClr val="0C30B8"/>
              </a:buClr>
            </a:pP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smtClean="0">
                <a:solidFill>
                  <a:srgbClr val="000000"/>
                </a:solidFill>
                <a:latin typeface="Arial" panose="020B0604020202020204" pitchFamily="34" charset="0"/>
                <a:cs typeface="Arial" panose="020B0604020202020204" pitchFamily="34" charset="0"/>
              </a:rPr>
              <a:t>  generators.</a:t>
            </a:r>
          </a:p>
        </p:txBody>
      </p:sp>
      <p:sp>
        <p:nvSpPr>
          <p:cNvPr id="18434" name="Slide Number Placeholder 6"/>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fld id="{50B2C13E-B9E3-4FCD-B5CA-240C8C8D2B1B}" type="slidenum">
              <a:rPr lang="en-US" altLang="en-US" sz="1400" smtClean="0">
                <a:solidFill>
                  <a:srgbClr val="000000"/>
                </a:solidFill>
              </a:rPr>
              <a:pPr eaLnBrk="1" hangingPunct="1">
                <a:spcBef>
                  <a:spcPct val="0"/>
                </a:spcBef>
                <a:buFontTx/>
                <a:buNone/>
              </a:pPr>
              <a:t>27</a:t>
            </a:fld>
            <a:endParaRPr lang="en-US" altLang="en-US" sz="1400" dirty="0" smtClean="0">
              <a:solidFill>
                <a:srgbClr val="000000"/>
              </a:solidFill>
            </a:endParaRPr>
          </a:p>
        </p:txBody>
      </p:sp>
      <p:pic>
        <p:nvPicPr>
          <p:cNvPr id="18437"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4600" y="1752600"/>
            <a:ext cx="203911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p:nvSpPr>
        <p:spPr>
          <a:xfrm>
            <a:off x="292297" y="457000"/>
            <a:ext cx="8229600" cy="1143200"/>
          </a:xfrm>
          <a:prstGeom prst="rect">
            <a:avLst/>
          </a:prstGeom>
          <a:noFill/>
          <a:ln>
            <a:noFill/>
          </a:ln>
        </p:spPr>
        <p:txBody>
          <a:bodyPr lIns="91425" tIns="91425" rIns="91425" bIns="91425" anchor="b" anchorCtr="0"/>
          <a:lstStyle>
            <a:defPPr marR="0" algn="l" rtl="0">
              <a:lnSpc>
                <a:spcPct val="100000"/>
              </a:lnSpc>
              <a:spcBef>
                <a:spcPts val="0"/>
              </a:spcBef>
              <a:spcAft>
                <a:spcPts val="0"/>
              </a:spcAft>
            </a:defPPr>
            <a:lvl1pPr marR="0" algn="l" rtl="0">
              <a:lnSpc>
                <a:spcPct val="100000"/>
              </a:lnSpc>
              <a:spcBef>
                <a:spcPts val="0"/>
              </a:spcBef>
              <a:spcAft>
                <a:spcPts val="0"/>
              </a:spcAft>
              <a:buClr>
                <a:srgbClr val="1155CC"/>
              </a:buClr>
              <a:buSzPct val="100000"/>
              <a:buNone/>
              <a:defRPr sz="3600" b="1" i="0" u="none" strike="noStrike" cap="none" baseline="0">
                <a:solidFill>
                  <a:srgbClr val="1155CC"/>
                </a:solidFill>
                <a:latin typeface="Arial"/>
                <a:ea typeface="Arial"/>
                <a:cs typeface="Arial"/>
                <a:sym typeface="Arial"/>
                <a:rtl val="0"/>
              </a:defRPr>
            </a:lvl1pPr>
            <a:lvl2pPr marR="0" algn="l" rtl="0">
              <a:lnSpc>
                <a:spcPct val="100000"/>
              </a:lnSpc>
              <a:spcBef>
                <a:spcPts val="0"/>
              </a:spcBef>
              <a:spcAft>
                <a:spcPts val="0"/>
              </a:spcAft>
              <a:buClr>
                <a:schemeClr val="accent1"/>
              </a:buClr>
              <a:buSzPct val="100000"/>
              <a:buNone/>
              <a:defRPr sz="3600" b="1" i="0" u="none" strike="noStrike" cap="none" baseline="0">
                <a:solidFill>
                  <a:schemeClr val="accent1"/>
                </a:solidFill>
                <a:latin typeface="Arial"/>
                <a:ea typeface="Arial"/>
                <a:cs typeface="Arial"/>
                <a:sym typeface="Arial"/>
                <a:rtl val="0"/>
              </a:defRPr>
            </a:lvl2pPr>
            <a:lvl3pPr rtl="0">
              <a:spcBef>
                <a:spcPts val="0"/>
              </a:spcBef>
              <a:buClr>
                <a:schemeClr val="accent1"/>
              </a:buClr>
              <a:buSzPct val="100000"/>
              <a:buNone/>
              <a:defRPr sz="3600" b="1">
                <a:solidFill>
                  <a:schemeClr val="accent1"/>
                </a:solidFill>
              </a:defRPr>
            </a:lvl3pPr>
            <a:lvl4pPr rtl="0">
              <a:spcBef>
                <a:spcPts val="0"/>
              </a:spcBef>
              <a:buClr>
                <a:schemeClr val="accent1"/>
              </a:buClr>
              <a:buSzPct val="100000"/>
              <a:buNone/>
              <a:defRPr sz="3600" b="1">
                <a:solidFill>
                  <a:schemeClr val="accent1"/>
                </a:solidFill>
              </a:defRPr>
            </a:lvl4pPr>
            <a:lvl5pPr rtl="0">
              <a:spcBef>
                <a:spcPts val="0"/>
              </a:spcBef>
              <a:buClr>
                <a:schemeClr val="accent1"/>
              </a:buClr>
              <a:buSzPct val="100000"/>
              <a:buNone/>
              <a:defRPr sz="3600" b="1">
                <a:solidFill>
                  <a:schemeClr val="accent1"/>
                </a:solidFill>
              </a:defRPr>
            </a:lvl5pPr>
            <a:lvl6pPr rtl="0">
              <a:spcBef>
                <a:spcPts val="0"/>
              </a:spcBef>
              <a:buClr>
                <a:schemeClr val="accent1"/>
              </a:buClr>
              <a:buSzPct val="100000"/>
              <a:buNone/>
              <a:defRPr sz="3600" b="1">
                <a:solidFill>
                  <a:schemeClr val="accent1"/>
                </a:solidFill>
              </a:defRPr>
            </a:lvl6pPr>
            <a:lvl7pPr rtl="0">
              <a:spcBef>
                <a:spcPts val="0"/>
              </a:spcBef>
              <a:buClr>
                <a:schemeClr val="accent1"/>
              </a:buClr>
              <a:buSzPct val="100000"/>
              <a:buNone/>
              <a:defRPr sz="3600" b="1">
                <a:solidFill>
                  <a:schemeClr val="accent1"/>
                </a:solidFill>
              </a:defRPr>
            </a:lvl7pPr>
            <a:lvl8pPr rtl="0">
              <a:spcBef>
                <a:spcPts val="0"/>
              </a:spcBef>
              <a:buClr>
                <a:schemeClr val="accent1"/>
              </a:buClr>
              <a:buSzPct val="100000"/>
              <a:buNone/>
              <a:defRPr sz="3600" b="1">
                <a:solidFill>
                  <a:schemeClr val="accent1"/>
                </a:solidFill>
              </a:defRPr>
            </a:lvl8pPr>
            <a:lvl9pPr rtl="0">
              <a:spcBef>
                <a:spcPts val="0"/>
              </a:spcBef>
              <a:buClr>
                <a:schemeClr val="accent1"/>
              </a:buClr>
              <a:buSzPct val="100000"/>
              <a:buNone/>
              <a:defRPr sz="3600" b="1">
                <a:solidFill>
                  <a:schemeClr val="accent1"/>
                </a:solidFill>
              </a:defRPr>
            </a:lvl9pPr>
          </a:lstStyle>
          <a:p>
            <a:r>
              <a:rPr lang="en-US" kern="0" dirty="0" smtClean="0">
                <a:solidFill>
                  <a:srgbClr val="0C30B8"/>
                </a:solidFill>
              </a:rPr>
              <a:t>Electrical Safety - </a:t>
            </a:r>
            <a:r>
              <a:rPr lang="en-US" sz="2400" kern="0" dirty="0" smtClean="0">
                <a:solidFill>
                  <a:srgbClr val="0C30B8"/>
                </a:solidFill>
              </a:rPr>
              <a:t>Module 6</a:t>
            </a:r>
            <a:r>
              <a:rPr lang="en-US" kern="0" dirty="0" smtClean="0">
                <a:solidFill>
                  <a:srgbClr val="0C30B8"/>
                </a:solidFill>
              </a:rPr>
              <a:t> </a:t>
            </a:r>
            <a:endParaRPr lang="en-US" sz="2400" kern="0" dirty="0">
              <a:solidFill>
                <a:srgbClr val="0C30B8"/>
              </a:solidFill>
            </a:endParaRPr>
          </a:p>
        </p:txBody>
      </p:sp>
      <p:sp>
        <p:nvSpPr>
          <p:cNvPr id="3" name="Footer Placeholder 2"/>
          <p:cNvSpPr>
            <a:spLocks noGrp="1"/>
          </p:cNvSpPr>
          <p:nvPr>
            <p:ph type="ftr" sz="quarter" idx="10"/>
          </p:nvPr>
        </p:nvSpPr>
        <p:spPr/>
        <p:txBody>
          <a:bodyPr/>
          <a:lstStyle/>
          <a:p>
            <a:endParaRPr lang="en-US">
              <a:solidFill>
                <a:srgbClr val="000000">
                  <a:tint val="75000"/>
                </a:srgbClr>
              </a:solidFill>
            </a:endParaRPr>
          </a:p>
        </p:txBody>
      </p:sp>
      <p:sp>
        <p:nvSpPr>
          <p:cNvPr id="2" name="TextBox 1"/>
          <p:cNvSpPr txBox="1"/>
          <p:nvPr/>
        </p:nvSpPr>
        <p:spPr>
          <a:xfrm>
            <a:off x="1295400" y="6176356"/>
            <a:ext cx="3839577" cy="369332"/>
          </a:xfrm>
          <a:prstGeom prst="rect">
            <a:avLst/>
          </a:prstGeom>
          <a:noFill/>
        </p:spPr>
        <p:txBody>
          <a:bodyPr wrap="none" rtlCol="0">
            <a:spAutoFit/>
          </a:bodyPr>
          <a:lstStyle/>
          <a:p>
            <a:r>
              <a:rPr lang="en-US" dirty="0"/>
              <a:t>Source OSHA 3075-2002 (Revised)</a:t>
            </a:r>
          </a:p>
        </p:txBody>
      </p:sp>
      <p:pic>
        <p:nvPicPr>
          <p:cNvPr id="4" name="Picture 3"/>
          <p:cNvPicPr>
            <a:picLocks noChangeAspect="1"/>
          </p:cNvPicPr>
          <p:nvPr/>
        </p:nvPicPr>
        <p:blipFill rotWithShape="1">
          <a:blip r:embed="rId4" cstate="print">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rcRect r="13064"/>
          <a:stretch/>
        </p:blipFill>
        <p:spPr>
          <a:xfrm>
            <a:off x="6324600" y="4584870"/>
            <a:ext cx="2039110" cy="1759147"/>
          </a:xfrm>
          <a:prstGeom prst="rect">
            <a:avLst/>
          </a:prstGeom>
        </p:spPr>
      </p:pic>
    </p:spTree>
    <p:extLst>
      <p:ext uri="{BB962C8B-B14F-4D97-AF65-F5344CB8AC3E}">
        <p14:creationId xmlns:p14="http://schemas.microsoft.com/office/powerpoint/2010/main" val="25487111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686800" cy="1600200"/>
          </a:xfrm>
        </p:spPr>
        <p:txBody>
          <a:bodyPr/>
          <a:lstStyle/>
          <a:p>
            <a:r>
              <a:rPr lang="en-US" sz="2400" b="1" dirty="0" smtClean="0">
                <a:solidFill>
                  <a:srgbClr val="0C30B8"/>
                </a:solidFill>
              </a:rPr>
              <a:t>GFCI</a:t>
            </a:r>
            <a:endParaRPr lang="en-US" sz="2400" b="1" dirty="0">
              <a:solidFill>
                <a:srgbClr val="0C30B8"/>
              </a:solidFill>
            </a:endParaRPr>
          </a:p>
          <a:p>
            <a:r>
              <a:rPr lang="en-US" sz="2400" dirty="0" smtClean="0">
                <a:solidFill>
                  <a:schemeClr val="tx1"/>
                </a:solidFill>
              </a:rPr>
              <a:t>Should be used whenever work will be done in a possibly wet environment such as outdoors, basements, garages or an other potentially wet location. </a:t>
            </a:r>
            <a:endParaRPr lang="en-US" sz="2400" dirty="0">
              <a:solidFill>
                <a:schemeClr val="tx1"/>
              </a:solidFill>
            </a:endParaRPr>
          </a:p>
          <a:p>
            <a:endParaRPr lang="en-US" sz="1200" dirty="0" smtClean="0"/>
          </a:p>
          <a:p>
            <a:pPr>
              <a:buClr>
                <a:schemeClr val="accent2">
                  <a:lumMod val="50000"/>
                </a:schemeClr>
              </a:buClr>
            </a:pPr>
            <a:endParaRPr lang="en-US" sz="2400" dirty="0" smtClean="0"/>
          </a:p>
          <a:p>
            <a:pPr>
              <a:buClr>
                <a:schemeClr val="accent2">
                  <a:lumMod val="50000"/>
                </a:schemeClr>
              </a:buClr>
            </a:pPr>
            <a:endParaRPr lang="en-US" sz="2400" dirty="0" smtClean="0"/>
          </a:p>
          <a:p>
            <a:endParaRPr lang="en-US" sz="2400" dirty="0" smtClean="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28</a:t>
            </a:fld>
            <a:endParaRPr lang="en-US" dirty="0">
              <a:solidFill>
                <a:srgbClr val="000000">
                  <a:tint val="75000"/>
                </a:srgbClr>
              </a:solidFill>
            </a:endParaRPr>
          </a:p>
        </p:txBody>
      </p:sp>
      <p:pic>
        <p:nvPicPr>
          <p:cNvPr id="4098" name="Picture 2" descr="C:\Users\mrozowsk\Desktop\IMG_1084.JP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6019800" y="3112532"/>
            <a:ext cx="2286000" cy="304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276600" y="6189627"/>
            <a:ext cx="3130088" cy="369332"/>
          </a:xfrm>
          <a:prstGeom prst="rect">
            <a:avLst/>
          </a:prstGeom>
          <a:noFill/>
        </p:spPr>
        <p:txBody>
          <a:bodyPr wrap="none" rtlCol="0">
            <a:spAutoFit/>
          </a:bodyPr>
          <a:lstStyle/>
          <a:p>
            <a:r>
              <a:rPr lang="en-US" dirty="0" smtClean="0"/>
              <a:t>GFICI test and reset buttons</a:t>
            </a:r>
            <a:endParaRPr lang="en-US" dirty="0"/>
          </a:p>
        </p:txBody>
      </p:sp>
      <p:pic>
        <p:nvPicPr>
          <p:cNvPr id="6" name="Picture 5"/>
          <p:cNvPicPr>
            <a:picLocks noChangeAspect="1"/>
          </p:cNvPicPr>
          <p:nvPr/>
        </p:nvPicPr>
        <p:blipFill>
          <a:blip r:embed="rId4" cstate="print">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371600" y="3332127"/>
            <a:ext cx="3810000" cy="2857500"/>
          </a:xfrm>
          <a:prstGeom prst="rect">
            <a:avLst/>
          </a:prstGeom>
        </p:spPr>
      </p:pic>
      <p:cxnSp>
        <p:nvCxnSpPr>
          <p:cNvPr id="9" name="Straight Arrow Connector 8"/>
          <p:cNvCxnSpPr/>
          <p:nvPr/>
        </p:nvCxnSpPr>
        <p:spPr>
          <a:xfrm flipH="1" flipV="1">
            <a:off x="3276600" y="4760877"/>
            <a:ext cx="304800" cy="1428750"/>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6059978" y="4835627"/>
            <a:ext cx="798022" cy="1428750"/>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3938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81000" y="1447800"/>
            <a:ext cx="8686800" cy="4510267"/>
          </a:xfrm>
        </p:spPr>
        <p:txBody>
          <a:bodyPr/>
          <a:lstStyle/>
          <a:p>
            <a:endParaRPr lang="en-US" sz="2400" b="1" dirty="0" smtClean="0">
              <a:solidFill>
                <a:srgbClr val="0070C0"/>
              </a:solidFill>
            </a:endParaRPr>
          </a:p>
          <a:p>
            <a:endParaRPr lang="en-US" sz="1200" dirty="0" smtClean="0"/>
          </a:p>
          <a:p>
            <a:pPr>
              <a:buClr>
                <a:schemeClr val="accent2">
                  <a:lumMod val="50000"/>
                </a:schemeClr>
              </a:buClr>
            </a:pPr>
            <a:endParaRPr lang="en-US" sz="2400" dirty="0" smtClean="0"/>
          </a:p>
          <a:p>
            <a:pPr>
              <a:buClr>
                <a:schemeClr val="accent2">
                  <a:lumMod val="50000"/>
                </a:schemeClr>
              </a:buClr>
            </a:pPr>
            <a:endParaRPr lang="en-US" sz="2400" dirty="0" smtClean="0"/>
          </a:p>
          <a:p>
            <a:endParaRPr lang="en-US" sz="2400" dirty="0" smtClean="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29</a:t>
            </a:fld>
            <a:endParaRPr lang="en-US" dirty="0">
              <a:solidFill>
                <a:srgbClr val="000000">
                  <a:tint val="75000"/>
                </a:srgbClr>
              </a:solidFill>
            </a:endParaRPr>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58"/>
          <a:stretch/>
        </p:blipFill>
        <p:spPr bwMode="auto">
          <a:xfrm>
            <a:off x="990600" y="1750673"/>
            <a:ext cx="7467600" cy="43620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114300" y="6161152"/>
            <a:ext cx="8610600" cy="369332"/>
          </a:xfrm>
          <a:prstGeom prst="rect">
            <a:avLst/>
          </a:prstGeom>
        </p:spPr>
        <p:txBody>
          <a:bodyPr wrap="square">
            <a:spAutoFit/>
          </a:bodyPr>
          <a:lstStyle/>
          <a:p>
            <a:r>
              <a:rPr lang="en-US" dirty="0"/>
              <a:t>https://www.osha.gov/SLTC/etools/construction/electrical_incidents/powertools.html</a:t>
            </a:r>
          </a:p>
        </p:txBody>
      </p:sp>
    </p:spTree>
    <p:extLst>
      <p:ext uri="{BB962C8B-B14F-4D97-AF65-F5344CB8AC3E}">
        <p14:creationId xmlns:p14="http://schemas.microsoft.com/office/powerpoint/2010/main" val="33403583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81000" y="1447800"/>
            <a:ext cx="8686800" cy="4510267"/>
          </a:xfrm>
        </p:spPr>
        <p:txBody>
          <a:bodyPr/>
          <a:lstStyle/>
          <a:p>
            <a:endParaRPr lang="en-US" sz="2400" b="1" dirty="0" smtClean="0">
              <a:solidFill>
                <a:srgbClr val="0070C0"/>
              </a:solidFill>
            </a:endParaRPr>
          </a:p>
          <a:p>
            <a:endParaRPr lang="en-US" sz="1200" dirty="0" smtClean="0"/>
          </a:p>
          <a:p>
            <a:pPr>
              <a:buClr>
                <a:schemeClr val="accent2">
                  <a:lumMod val="50000"/>
                </a:schemeClr>
              </a:buClr>
            </a:pPr>
            <a:endParaRPr lang="en-US" sz="2400" dirty="0" smtClean="0"/>
          </a:p>
          <a:p>
            <a:pPr>
              <a:buClr>
                <a:schemeClr val="accent2">
                  <a:lumMod val="50000"/>
                </a:schemeClr>
              </a:buClr>
            </a:pPr>
            <a:endParaRPr lang="en-US" sz="2400" dirty="0" smtClean="0"/>
          </a:p>
          <a:p>
            <a:endParaRPr lang="en-US" sz="2400" dirty="0" smtClean="0"/>
          </a:p>
          <a:p>
            <a:pPr>
              <a:buClr>
                <a:srgbClr val="3333CC"/>
              </a:buClr>
            </a:pPr>
            <a:endParaRPr lang="en-US" sz="1200" dirty="0" smtClean="0">
              <a:solidFill>
                <a:schemeClr val="tx1"/>
              </a:solidFill>
            </a:endParaRPr>
          </a:p>
          <a:p>
            <a:endParaRPr lang="en-US" sz="1200"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30</a:t>
            </a:fld>
            <a:endParaRPr lang="en-US" dirty="0">
              <a:solidFill>
                <a:srgbClr val="000000">
                  <a:tint val="75000"/>
                </a:srgbClr>
              </a:solidFill>
            </a:endParaRPr>
          </a:p>
        </p:txBody>
      </p:sp>
      <p:sp>
        <p:nvSpPr>
          <p:cNvPr id="9" name="Rectangle 8"/>
          <p:cNvSpPr/>
          <p:nvPr/>
        </p:nvSpPr>
        <p:spPr>
          <a:xfrm>
            <a:off x="114300" y="6338926"/>
            <a:ext cx="8610600" cy="369332"/>
          </a:xfrm>
          <a:prstGeom prst="rect">
            <a:avLst/>
          </a:prstGeom>
        </p:spPr>
        <p:txBody>
          <a:bodyPr wrap="square">
            <a:spAutoFit/>
          </a:bodyPr>
          <a:lstStyle/>
          <a:p>
            <a:r>
              <a:rPr lang="en-US" dirty="0"/>
              <a:t>https://www.osha.gov/SLTC/etools/construction/electrical_incidents/powertools.html</a:t>
            </a:r>
          </a:p>
        </p:txBody>
      </p:sp>
      <p:sp>
        <p:nvSpPr>
          <p:cNvPr id="6" name="TextBox 5"/>
          <p:cNvSpPr txBox="1"/>
          <p:nvPr/>
        </p:nvSpPr>
        <p:spPr>
          <a:xfrm>
            <a:off x="533400" y="1676400"/>
            <a:ext cx="5228739" cy="646331"/>
          </a:xfrm>
          <a:prstGeom prst="rect">
            <a:avLst/>
          </a:prstGeom>
          <a:noFill/>
        </p:spPr>
        <p:txBody>
          <a:bodyPr wrap="none" rtlCol="0">
            <a:spAutoFit/>
          </a:bodyPr>
          <a:lstStyle/>
          <a:p>
            <a:r>
              <a:rPr lang="en-US" sz="3600" b="1" dirty="0" smtClean="0">
                <a:solidFill>
                  <a:srgbClr val="0C30B8"/>
                </a:solidFill>
              </a:rPr>
              <a:t>Double Insulated Tools</a:t>
            </a:r>
            <a:endParaRPr lang="en-US" sz="3600" b="1" dirty="0">
              <a:solidFill>
                <a:srgbClr val="0C30B8"/>
              </a:solidFill>
            </a:endParaRPr>
          </a:p>
        </p:txBody>
      </p:sp>
      <p:pic>
        <p:nvPicPr>
          <p:cNvPr id="7" name="Picture 6"/>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533400" y="2514216"/>
            <a:ext cx="3759201" cy="2819401"/>
          </a:xfrm>
          <a:prstGeom prst="rect">
            <a:avLst/>
          </a:prstGeom>
        </p:spPr>
      </p:pic>
      <p:pic>
        <p:nvPicPr>
          <p:cNvPr id="10" name="Picture 9"/>
          <p:cNvPicPr>
            <a:picLocks noChangeAspect="1"/>
          </p:cNvPicPr>
          <p:nvPr/>
        </p:nvPicPr>
        <p:blipFill rotWithShape="1">
          <a:blip r:embed="rId4" cstate="print">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l="15002" t="17143" r="4349" b="6344"/>
          <a:stretch/>
        </p:blipFill>
        <p:spPr>
          <a:xfrm>
            <a:off x="4456857" y="2514216"/>
            <a:ext cx="3962400" cy="2819401"/>
          </a:xfrm>
          <a:prstGeom prst="rect">
            <a:avLst/>
          </a:prstGeom>
        </p:spPr>
      </p:pic>
      <p:sp>
        <p:nvSpPr>
          <p:cNvPr id="11" name="TextBox 10"/>
          <p:cNvSpPr txBox="1"/>
          <p:nvPr/>
        </p:nvSpPr>
        <p:spPr>
          <a:xfrm>
            <a:off x="933796" y="5511881"/>
            <a:ext cx="2326278" cy="369332"/>
          </a:xfrm>
          <a:prstGeom prst="rect">
            <a:avLst/>
          </a:prstGeom>
          <a:noFill/>
        </p:spPr>
        <p:txBody>
          <a:bodyPr wrap="none" rtlCol="0">
            <a:spAutoFit/>
          </a:bodyPr>
          <a:lstStyle/>
          <a:p>
            <a:r>
              <a:rPr lang="en-US" dirty="0" smtClean="0"/>
              <a:t>Double insulated drill</a:t>
            </a:r>
            <a:endParaRPr lang="en-US" dirty="0"/>
          </a:p>
        </p:txBody>
      </p:sp>
      <p:sp>
        <p:nvSpPr>
          <p:cNvPr id="13" name="TextBox 12"/>
          <p:cNvSpPr txBox="1"/>
          <p:nvPr/>
        </p:nvSpPr>
        <p:spPr>
          <a:xfrm>
            <a:off x="4323081" y="5511881"/>
            <a:ext cx="3275256" cy="646331"/>
          </a:xfrm>
          <a:prstGeom prst="rect">
            <a:avLst/>
          </a:prstGeom>
          <a:noFill/>
        </p:spPr>
        <p:txBody>
          <a:bodyPr wrap="none" rtlCol="0">
            <a:spAutoFit/>
          </a:bodyPr>
          <a:lstStyle/>
          <a:p>
            <a:r>
              <a:rPr lang="en-US" dirty="0" smtClean="0"/>
              <a:t>Double box on label </a:t>
            </a:r>
          </a:p>
          <a:p>
            <a:r>
              <a:rPr lang="en-US" dirty="0" smtClean="0"/>
              <a:t>indicates double insulated tool</a:t>
            </a:r>
            <a:endParaRPr lang="en-US" dirty="0"/>
          </a:p>
        </p:txBody>
      </p:sp>
      <p:cxnSp>
        <p:nvCxnSpPr>
          <p:cNvPr id="15" name="Straight Arrow Connector 14"/>
          <p:cNvCxnSpPr/>
          <p:nvPr/>
        </p:nvCxnSpPr>
        <p:spPr>
          <a:xfrm flipV="1">
            <a:off x="1897611" y="3923916"/>
            <a:ext cx="562033" cy="1535637"/>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5679692" y="4357300"/>
            <a:ext cx="562033" cy="1154581"/>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79145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3"/>
          <p:cNvSpPr>
            <a:spLocks noGrp="1" noChangeArrowheads="1"/>
          </p:cNvSpPr>
          <p:nvPr>
            <p:ph type="body" idx="1"/>
          </p:nvPr>
        </p:nvSpPr>
        <p:spPr>
          <a:noFill/>
        </p:spPr>
        <p:txBody>
          <a:bodyPr/>
          <a:lstStyle/>
          <a:p>
            <a:pPr eaLnBrk="1" hangingPunct="1">
              <a:buClr>
                <a:srgbClr val="0070C0"/>
              </a:buClr>
            </a:pPr>
            <a:r>
              <a:rPr lang="en-US" altLang="en-US" sz="2400" b="1" dirty="0">
                <a:solidFill>
                  <a:srgbClr val="0C30B8"/>
                </a:solidFill>
                <a:latin typeface="Arial" panose="020B0604020202020204" pitchFamily="34" charset="0"/>
                <a:cs typeface="Arial" panose="020B0604020202020204" pitchFamily="34" charset="0"/>
              </a:rPr>
              <a:t>Assured </a:t>
            </a:r>
            <a:r>
              <a:rPr lang="en-US" altLang="en-US" sz="2400" b="1" dirty="0" smtClean="0">
                <a:solidFill>
                  <a:srgbClr val="0C30B8"/>
                </a:solidFill>
                <a:latin typeface="Arial" panose="020B0604020202020204" pitchFamily="34" charset="0"/>
                <a:cs typeface="Arial" panose="020B0604020202020204" pitchFamily="34" charset="0"/>
              </a:rPr>
              <a:t>Equipment Grounding Program</a:t>
            </a:r>
            <a:r>
              <a:rPr lang="en-US" sz="2400" dirty="0"/>
              <a:t> </a:t>
            </a:r>
            <a:endParaRPr lang="en-US" altLang="en-US" sz="2400" b="1" dirty="0" smtClean="0">
              <a:solidFill>
                <a:srgbClr val="0C30B8"/>
              </a:solidFill>
              <a:latin typeface="Arial" panose="020B0604020202020204" pitchFamily="34" charset="0"/>
              <a:cs typeface="Arial" panose="020B0604020202020204" pitchFamily="34" charset="0"/>
            </a:endParaRPr>
          </a:p>
          <a:p>
            <a:pPr eaLnBrk="1" hangingPunct="1">
              <a:buClr>
                <a:srgbClr val="0070C0"/>
              </a:buClr>
            </a:pPr>
            <a:r>
              <a:rPr lang="en-US" altLang="en-US" sz="2400" b="1" dirty="0" smtClean="0">
                <a:solidFill>
                  <a:srgbClr val="0C30B8"/>
                </a:solidFill>
                <a:latin typeface="Arial" panose="020B0604020202020204" pitchFamily="34" charset="0"/>
                <a:cs typeface="Arial" panose="020B0604020202020204" pitchFamily="34" charset="0"/>
              </a:rPr>
              <a:t>OSHA 1910 Subpart S</a:t>
            </a:r>
            <a:r>
              <a:rPr lang="en-US" altLang="en-US" sz="2400" dirty="0" smtClean="0">
                <a:solidFill>
                  <a:srgbClr val="0C30B8"/>
                </a:solidFill>
                <a:latin typeface="Arial" panose="020B0604020202020204" pitchFamily="34" charset="0"/>
                <a:cs typeface="Arial" panose="020B0604020202020204" pitchFamily="34" charset="0"/>
              </a:rPr>
              <a:t>  </a:t>
            </a:r>
          </a:p>
          <a:p>
            <a:pPr marL="342900" indent="-342900" eaLnBrk="1" hangingPunct="1">
              <a:buClr>
                <a:srgbClr val="0C30B8"/>
              </a:buClr>
              <a:buFont typeface="Wingdings" panose="05000000000000000000" pitchFamily="2" charset="2"/>
              <a:buChar char="q"/>
            </a:pPr>
            <a:r>
              <a:rPr lang="en-US" altLang="en-US" sz="2400" dirty="0" smtClean="0">
                <a:solidFill>
                  <a:schemeClr val="tx1"/>
                </a:solidFill>
                <a:latin typeface="Arial" panose="020B0604020202020204" pitchFamily="34" charset="0"/>
                <a:cs typeface="Arial" panose="020B0604020202020204" pitchFamily="34" charset="0"/>
              </a:rPr>
              <a:t>Alternative to GFCI protection. </a:t>
            </a:r>
          </a:p>
          <a:p>
            <a:pPr marL="342900" indent="-342900" eaLnBrk="1" hangingPunct="1">
              <a:buClr>
                <a:srgbClr val="0C30B8"/>
              </a:buClr>
              <a:buFont typeface="Wingdings" panose="05000000000000000000" pitchFamily="2" charset="2"/>
              <a:buChar char="q"/>
            </a:pPr>
            <a:r>
              <a:rPr lang="en-US" altLang="en-US" sz="2400" dirty="0" smtClean="0">
                <a:solidFill>
                  <a:schemeClr val="tx1"/>
                </a:solidFill>
                <a:latin typeface="Arial" panose="020B0604020202020204" pitchFamily="34" charset="0"/>
                <a:cs typeface="Arial" panose="020B0604020202020204" pitchFamily="34" charset="0"/>
              </a:rPr>
              <a:t>By shift inspection of cords to guarantee continuity of grounding conductor and correct connection of conductor (polarity)</a:t>
            </a:r>
          </a:p>
          <a:p>
            <a:pPr marL="342900" indent="-342900" eaLnBrk="1" hangingPunct="1">
              <a:buClr>
                <a:srgbClr val="0C30B8"/>
              </a:buClr>
              <a:buFont typeface="Wingdings" panose="05000000000000000000" pitchFamily="2" charset="2"/>
              <a:buChar char="q"/>
            </a:pPr>
            <a:r>
              <a:rPr lang="en-US" altLang="en-US" sz="2400" dirty="0" smtClean="0">
                <a:solidFill>
                  <a:schemeClr val="tx1"/>
                </a:solidFill>
                <a:latin typeface="Arial" panose="020B0604020202020204" pitchFamily="34" charset="0"/>
                <a:cs typeface="Arial" panose="020B0604020202020204" pitchFamily="34" charset="0"/>
              </a:rPr>
              <a:t>Must have daily inspection for missing pins, insulation damage, internal damage </a:t>
            </a:r>
          </a:p>
          <a:p>
            <a:pPr marL="342900" indent="-342900" eaLnBrk="1" hangingPunct="1">
              <a:buClr>
                <a:srgbClr val="0C30B8"/>
              </a:buClr>
              <a:buFont typeface="Wingdings" panose="05000000000000000000" pitchFamily="2" charset="2"/>
              <a:buChar char="q"/>
            </a:pPr>
            <a:r>
              <a:rPr lang="en-US" altLang="en-US" sz="2400" dirty="0" smtClean="0">
                <a:solidFill>
                  <a:schemeClr val="tx1"/>
                </a:solidFill>
                <a:latin typeface="Arial" panose="020B0604020202020204" pitchFamily="34" charset="0"/>
                <a:cs typeface="Arial" panose="020B0604020202020204" pitchFamily="34" charset="0"/>
              </a:rPr>
              <a:t>Inspection must be done by competent person </a:t>
            </a:r>
          </a:p>
          <a:p>
            <a:pPr marL="342900" indent="-342900" eaLnBrk="1" hangingPunct="1">
              <a:buClr>
                <a:srgbClr val="0C30B8"/>
              </a:buClr>
              <a:buFont typeface="Wingdings" panose="05000000000000000000" pitchFamily="2" charset="2"/>
              <a:buChar char="q"/>
            </a:pPr>
            <a:r>
              <a:rPr lang="en-US" altLang="en-US" sz="2400" dirty="0" smtClean="0">
                <a:solidFill>
                  <a:schemeClr val="tx1"/>
                </a:solidFill>
                <a:latin typeface="Arial" panose="020B0604020202020204" pitchFamily="34" charset="0"/>
                <a:cs typeface="Arial" panose="020B0604020202020204" pitchFamily="34" charset="0"/>
              </a:rPr>
              <a:t>Keep records</a:t>
            </a:r>
          </a:p>
          <a:p>
            <a:pPr eaLnBrk="1" hangingPunct="1"/>
            <a:endParaRPr lang="en-US" altLang="en-US" dirty="0" smtClean="0">
              <a:solidFill>
                <a:srgbClr val="000000"/>
              </a:solidFill>
            </a:endParaRPr>
          </a:p>
        </p:txBody>
      </p:sp>
      <p:sp>
        <p:nvSpPr>
          <p:cNvPr id="20482"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fld id="{3A8A69B9-76A6-4429-92CC-128FA0B921FD}" type="slidenum">
              <a:rPr lang="en-US" altLang="en-US" sz="1400" smtClean="0">
                <a:solidFill>
                  <a:srgbClr val="000000"/>
                </a:solidFill>
              </a:rPr>
              <a:pPr eaLnBrk="1" hangingPunct="1">
                <a:spcBef>
                  <a:spcPct val="0"/>
                </a:spcBef>
                <a:buFontTx/>
                <a:buNone/>
              </a:pPr>
              <a:t>31</a:t>
            </a:fld>
            <a:endParaRPr lang="en-US" altLang="en-US" sz="1400" dirty="0" smtClean="0">
              <a:solidFill>
                <a:srgbClr val="000000"/>
              </a:solidFill>
            </a:endParaRPr>
          </a:p>
        </p:txBody>
      </p:sp>
      <p:sp>
        <p:nvSpPr>
          <p:cNvPr id="6"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2" name="Footer Placeholder 1"/>
          <p:cNvSpPr>
            <a:spLocks noGrp="1"/>
          </p:cNvSpPr>
          <p:nvPr>
            <p:ph type="ftr" sz="quarter" idx="10"/>
          </p:nvPr>
        </p:nvSpPr>
        <p:spPr/>
        <p:txBody>
          <a:bodyPr/>
          <a:lstStyle/>
          <a:p>
            <a:endParaRPr lang="en-US">
              <a:solidFill>
                <a:srgbClr val="000000">
                  <a:tint val="75000"/>
                </a:srgbClr>
              </a:solidFill>
            </a:endParaRPr>
          </a:p>
        </p:txBody>
      </p:sp>
      <p:sp>
        <p:nvSpPr>
          <p:cNvPr id="3" name="TextBox 2"/>
          <p:cNvSpPr txBox="1"/>
          <p:nvPr/>
        </p:nvSpPr>
        <p:spPr>
          <a:xfrm>
            <a:off x="3276600" y="6222477"/>
            <a:ext cx="1941557" cy="369332"/>
          </a:xfrm>
          <a:prstGeom prst="rect">
            <a:avLst/>
          </a:prstGeom>
          <a:noFill/>
        </p:spPr>
        <p:txBody>
          <a:bodyPr wrap="none" rtlCol="0">
            <a:spAutoFit/>
          </a:bodyPr>
          <a:lstStyle/>
          <a:p>
            <a:r>
              <a:rPr lang="en-US" dirty="0" smtClean="0"/>
              <a:t>Source 1910.304</a:t>
            </a:r>
            <a:endParaRPr lang="en-US" dirty="0"/>
          </a:p>
        </p:txBody>
      </p:sp>
    </p:spTree>
    <p:extLst>
      <p:ext uri="{BB962C8B-B14F-4D97-AF65-F5344CB8AC3E}">
        <p14:creationId xmlns:p14="http://schemas.microsoft.com/office/powerpoint/2010/main" val="34663404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Content Placeholder 2"/>
          <p:cNvSpPr>
            <a:spLocks noGrp="1"/>
          </p:cNvSpPr>
          <p:nvPr>
            <p:ph type="body" idx="1"/>
          </p:nvPr>
        </p:nvSpPr>
        <p:spPr>
          <a:xfrm>
            <a:off x="544047" y="1524025"/>
            <a:ext cx="5475753" cy="3724153"/>
          </a:xfrm>
        </p:spPr>
        <p:txBody>
          <a:bodyPr/>
          <a:lstStyle/>
          <a:p>
            <a:pPr>
              <a:buClr>
                <a:srgbClr val="0070C0"/>
              </a:buClr>
            </a:pPr>
            <a:r>
              <a:rPr lang="en-US" altLang="en-US" sz="2400" b="1" dirty="0" smtClean="0">
                <a:solidFill>
                  <a:srgbClr val="0C30B8"/>
                </a:solidFill>
                <a:latin typeface="Arial" panose="020B0604020202020204" pitchFamily="34" charset="0"/>
                <a:cs typeface="Arial" panose="020B0604020202020204" pitchFamily="34" charset="0"/>
              </a:rPr>
              <a:t>Safe Practices-Guard Conductors</a:t>
            </a:r>
          </a:p>
          <a:p>
            <a:pPr>
              <a:buClr>
                <a:srgbClr val="0070C0"/>
              </a:buClr>
            </a:pPr>
            <a:endParaRPr lang="en-US" altLang="en-US" sz="2400" dirty="0" smtClean="0">
              <a:solidFill>
                <a:srgbClr val="0C30B8"/>
              </a:solidFill>
              <a:latin typeface="Arial" panose="020B0604020202020204" pitchFamily="34" charset="0"/>
              <a:cs typeface="Arial" panose="020B0604020202020204" pitchFamily="34" charset="0"/>
            </a:endParaRPr>
          </a:p>
          <a:p>
            <a:pPr>
              <a:buClr>
                <a:srgbClr val="0C30B8"/>
              </a:buClr>
              <a:buFont typeface="Wingdings" panose="05000000000000000000" pitchFamily="2" charset="2"/>
              <a:buChar char="q"/>
            </a:pPr>
            <a:r>
              <a:rPr lang="en-US" altLang="en-US" sz="2400" dirty="0" smtClean="0">
                <a:latin typeface="Arial" panose="020B0604020202020204" pitchFamily="34" charset="0"/>
                <a:cs typeface="Arial" panose="020B0604020202020204" pitchFamily="34" charset="0"/>
              </a:rPr>
              <a:t>Protect workers from energized lines </a:t>
            </a:r>
          </a:p>
          <a:p>
            <a:pPr>
              <a:buClr>
                <a:srgbClr val="0C30B8"/>
              </a:buClr>
            </a:pPr>
            <a:r>
              <a:rPr lang="en-US" altLang="en-US" sz="2400" dirty="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   by guarding/shielding the wires</a:t>
            </a:r>
          </a:p>
          <a:p>
            <a:pPr lvl="1">
              <a:buClr>
                <a:srgbClr val="0C30B8"/>
              </a:buClr>
              <a:buFont typeface="Wingdings" panose="05000000000000000000" pitchFamily="2" charset="2"/>
              <a:buChar char="q"/>
            </a:pPr>
            <a:r>
              <a:rPr lang="en-US" altLang="en-US" sz="2400" dirty="0" smtClean="0">
                <a:latin typeface="Arial" panose="020B0604020202020204" pitchFamily="34" charset="0"/>
                <a:cs typeface="Arial" panose="020B0604020202020204" pitchFamily="34" charset="0"/>
              </a:rPr>
              <a:t>Use boxes, covers, enclosures and </a:t>
            </a:r>
          </a:p>
          <a:p>
            <a:pPr lvl="1">
              <a:buClr>
                <a:srgbClr val="0C30B8"/>
              </a:buClr>
            </a:pPr>
            <a:r>
              <a:rPr lang="en-US" altLang="en-US" dirty="0">
                <a:latin typeface="Arial" panose="020B0604020202020204" pitchFamily="34" charset="0"/>
                <a:cs typeface="Arial" panose="020B0604020202020204" pitchFamily="34" charset="0"/>
              </a:rPr>
              <a:t> </a:t>
            </a:r>
            <a:r>
              <a:rPr lang="en-US" altLang="en-US" dirty="0" smtClean="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conduit to prevent contact with wires</a:t>
            </a:r>
          </a:p>
          <a:p>
            <a:pPr lvl="1">
              <a:buClr>
                <a:srgbClr val="0C30B8"/>
              </a:buClr>
              <a:buFont typeface="Wingdings" panose="05000000000000000000" pitchFamily="2" charset="2"/>
              <a:buChar char="q"/>
            </a:pPr>
            <a:r>
              <a:rPr lang="en-US" altLang="en-US" sz="2400" dirty="0" smtClean="0">
                <a:latin typeface="Arial" panose="020B0604020202020204" pitchFamily="34" charset="0"/>
                <a:cs typeface="Arial" panose="020B0604020202020204" pitchFamily="34" charset="0"/>
              </a:rPr>
              <a:t>Boxes/panels must be free of </a:t>
            </a:r>
          </a:p>
          <a:p>
            <a:pPr lvl="1">
              <a:buClr>
                <a:srgbClr val="0C30B8"/>
              </a:buClr>
            </a:pPr>
            <a:r>
              <a:rPr lang="en-US" altLang="en-US" dirty="0">
                <a:latin typeface="Arial" panose="020B0604020202020204" pitchFamily="34" charset="0"/>
                <a:cs typeface="Arial" panose="020B0604020202020204" pitchFamily="34" charset="0"/>
              </a:rPr>
              <a:t> </a:t>
            </a:r>
            <a:r>
              <a:rPr lang="en-US" altLang="en-US" dirty="0" smtClean="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missing ‘knock-outs’</a:t>
            </a:r>
          </a:p>
          <a:p>
            <a:pPr lvl="1">
              <a:buClr>
                <a:srgbClr val="0C30B8"/>
              </a:buClr>
              <a:buFont typeface="Wingdings" panose="05000000000000000000" pitchFamily="2" charset="2"/>
              <a:buChar char="q"/>
            </a:pPr>
            <a:r>
              <a:rPr lang="en-US" altLang="en-US" sz="2400" dirty="0" smtClean="0">
                <a:latin typeface="Arial" panose="020B0604020202020204" pitchFamily="34" charset="0"/>
                <a:cs typeface="Arial" panose="020B0604020202020204" pitchFamily="34" charset="0"/>
              </a:rPr>
              <a:t>Electrical equipment operating at </a:t>
            </a:r>
          </a:p>
          <a:p>
            <a:pPr lvl="1">
              <a:buClr>
                <a:srgbClr val="0C30B8"/>
              </a:buClr>
            </a:pPr>
            <a:r>
              <a:rPr lang="en-US" altLang="en-US" dirty="0">
                <a:latin typeface="Arial" panose="020B0604020202020204" pitchFamily="34" charset="0"/>
                <a:cs typeface="Arial" panose="020B0604020202020204" pitchFamily="34" charset="0"/>
              </a:rPr>
              <a:t> </a:t>
            </a:r>
            <a:r>
              <a:rPr lang="en-US" altLang="en-US" dirty="0" smtClean="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50 volts or more must be guarded</a:t>
            </a:r>
          </a:p>
        </p:txBody>
      </p:sp>
      <p:sp>
        <p:nvSpPr>
          <p:cNvPr id="49156"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fld id="{93C983DE-B66D-4738-9BD4-15A9E72E4FF8}" type="slidenum">
              <a:rPr lang="en-US" altLang="en-US" sz="1400" smtClean="0">
                <a:solidFill>
                  <a:srgbClr val="000000"/>
                </a:solidFill>
              </a:rPr>
              <a:pPr eaLnBrk="1" hangingPunct="1">
                <a:spcBef>
                  <a:spcPct val="0"/>
                </a:spcBef>
                <a:buFontTx/>
                <a:buNone/>
              </a:pPr>
              <a:t>32</a:t>
            </a:fld>
            <a:endParaRPr lang="en-US" altLang="en-US" sz="1400" dirty="0" smtClean="0">
              <a:solidFill>
                <a:srgbClr val="000000"/>
              </a:solidFill>
            </a:endParaRPr>
          </a:p>
        </p:txBody>
      </p:sp>
      <p:pic>
        <p:nvPicPr>
          <p:cNvPr id="49157" name="Picture 1028" descr="elec-KNOCKOU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6237" y="1828800"/>
            <a:ext cx="1905000" cy="2360612"/>
          </a:xfrm>
          <a:prstGeom prst="rect">
            <a:avLst/>
          </a:prstGeom>
          <a:noFill/>
          <a:ln w="9525">
            <a:solidFill>
              <a:srgbClr val="000099"/>
            </a:solidFill>
            <a:miter lim="800000"/>
            <a:headEnd/>
            <a:tailEnd/>
          </a:ln>
          <a:extLst>
            <a:ext uri="{909E8E84-426E-40DD-AFC4-6F175D3DCCD1}">
              <a14:hiddenFill xmlns:a14="http://schemas.microsoft.com/office/drawing/2010/main">
                <a:solidFill>
                  <a:srgbClr val="FFFFFF"/>
                </a:solidFill>
              </a14:hiddenFill>
            </a:ext>
          </a:extLst>
        </p:spPr>
      </p:pic>
      <p:pic>
        <p:nvPicPr>
          <p:cNvPr id="49158" name="Picture 18" descr="DCP_061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19800" y="4800600"/>
            <a:ext cx="2611437"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2" name="Footer Placeholder 1"/>
          <p:cNvSpPr>
            <a:spLocks noGrp="1"/>
          </p:cNvSpPr>
          <p:nvPr>
            <p:ph type="ftr" sz="quarter" idx="10"/>
          </p:nvPr>
        </p:nvSpPr>
        <p:spPr/>
        <p:txBody>
          <a:bodyPr/>
          <a:lstStyle/>
          <a:p>
            <a:endParaRPr lang="en-US">
              <a:solidFill>
                <a:srgbClr val="000000">
                  <a:tint val="75000"/>
                </a:srgbClr>
              </a:solidFill>
            </a:endParaRPr>
          </a:p>
        </p:txBody>
      </p:sp>
      <p:sp>
        <p:nvSpPr>
          <p:cNvPr id="3" name="TextBox 2"/>
          <p:cNvSpPr txBox="1"/>
          <p:nvPr/>
        </p:nvSpPr>
        <p:spPr>
          <a:xfrm>
            <a:off x="6260869" y="4387334"/>
            <a:ext cx="1954381" cy="369332"/>
          </a:xfrm>
          <a:prstGeom prst="rect">
            <a:avLst/>
          </a:prstGeom>
          <a:noFill/>
        </p:spPr>
        <p:txBody>
          <a:bodyPr wrap="none" rtlCol="0">
            <a:spAutoFit/>
          </a:bodyPr>
          <a:lstStyle/>
          <a:p>
            <a:r>
              <a:rPr lang="en-US" dirty="0" smtClean="0"/>
              <a:t>Missing knockout</a:t>
            </a:r>
            <a:endParaRPr lang="en-US" dirty="0"/>
          </a:p>
        </p:txBody>
      </p:sp>
      <p:sp>
        <p:nvSpPr>
          <p:cNvPr id="4" name="TextBox 3"/>
          <p:cNvSpPr txBox="1"/>
          <p:nvPr/>
        </p:nvSpPr>
        <p:spPr>
          <a:xfrm>
            <a:off x="4724400" y="5836519"/>
            <a:ext cx="1184940" cy="369332"/>
          </a:xfrm>
          <a:prstGeom prst="rect">
            <a:avLst/>
          </a:prstGeom>
          <a:noFill/>
        </p:spPr>
        <p:txBody>
          <a:bodyPr wrap="none" rtlCol="0">
            <a:spAutoFit/>
          </a:bodyPr>
          <a:lstStyle/>
          <a:p>
            <a:r>
              <a:rPr lang="en-US" dirty="0" smtClean="0"/>
              <a:t>Open box</a:t>
            </a:r>
            <a:endParaRPr lang="en-US" dirty="0"/>
          </a:p>
        </p:txBody>
      </p:sp>
      <p:cxnSp>
        <p:nvCxnSpPr>
          <p:cNvPr id="6" name="Straight Arrow Connector 5"/>
          <p:cNvCxnSpPr>
            <a:stCxn id="3" idx="0"/>
          </p:cNvCxnSpPr>
          <p:nvPr/>
        </p:nvCxnSpPr>
        <p:spPr>
          <a:xfrm flipV="1">
            <a:off x="7238060" y="2667000"/>
            <a:ext cx="610540" cy="172033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5909340" y="5667375"/>
            <a:ext cx="948660" cy="35381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211031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09533"/>
            <a:ext cx="8686800" cy="4510267"/>
          </a:xfrm>
        </p:spPr>
        <p:txBody>
          <a:bodyPr/>
          <a:lstStyle/>
          <a:p>
            <a:pPr lvl="0" eaLnBrk="0" hangingPunct="0"/>
            <a:r>
              <a:rPr lang="en-US" sz="2400" b="1" dirty="0" smtClean="0">
                <a:solidFill>
                  <a:srgbClr val="0C30B8"/>
                </a:solidFill>
              </a:rPr>
              <a:t>Safe Practices- Using equipment-Grounding</a:t>
            </a:r>
          </a:p>
          <a:p>
            <a:pPr marL="342900" lvl="0" indent="-342900" eaLnBrk="0" hangingPunct="0">
              <a:buClr>
                <a:srgbClr val="0C30B8"/>
              </a:buClr>
              <a:buFont typeface="Wingdings" panose="05000000000000000000" pitchFamily="2" charset="2"/>
              <a:buChar char="q"/>
            </a:pPr>
            <a:r>
              <a:rPr lang="en-US" sz="2200" dirty="0" smtClean="0"/>
              <a:t>Use GFCIs </a:t>
            </a:r>
            <a:r>
              <a:rPr lang="en-US" sz="2200" dirty="0"/>
              <a:t>or have an </a:t>
            </a:r>
            <a:r>
              <a:rPr lang="en-US" sz="2200" dirty="0" smtClean="0"/>
              <a:t>assured equipment grounding program</a:t>
            </a:r>
            <a:endParaRPr lang="en-US" sz="2200" dirty="0"/>
          </a:p>
          <a:p>
            <a:pPr marL="342900" lvl="0" indent="-342900" eaLnBrk="0" hangingPunct="0">
              <a:buClr>
                <a:srgbClr val="0C30B8"/>
              </a:buClr>
              <a:buFont typeface="Wingdings" panose="05000000000000000000" pitchFamily="2" charset="2"/>
              <a:buChar char="q"/>
            </a:pPr>
            <a:r>
              <a:rPr lang="en-US" sz="2200" dirty="0"/>
              <a:t>Use double-insulated tools and equipment, distinctively marked</a:t>
            </a:r>
            <a:r>
              <a:rPr lang="en-US" sz="2200" dirty="0" smtClean="0"/>
              <a:t>.</a:t>
            </a:r>
            <a:endParaRPr lang="en-US" sz="2200" dirty="0"/>
          </a:p>
          <a:p>
            <a:pPr marL="342900" lvl="0" indent="-342900" eaLnBrk="0" hangingPunct="0">
              <a:buClr>
                <a:srgbClr val="0C30B8"/>
              </a:buClr>
              <a:buFont typeface="Wingdings" panose="05000000000000000000" pitchFamily="2" charset="2"/>
              <a:buChar char="q"/>
            </a:pPr>
            <a:r>
              <a:rPr lang="en-US" sz="2200" dirty="0"/>
              <a:t>Visually inspect all electrical equipment before use. </a:t>
            </a:r>
            <a:endParaRPr lang="en-US" sz="2200" dirty="0" smtClean="0"/>
          </a:p>
          <a:p>
            <a:pPr marL="342900" lvl="0" indent="-342900" eaLnBrk="0" hangingPunct="0">
              <a:buClr>
                <a:srgbClr val="0C30B8"/>
              </a:buClr>
              <a:buFont typeface="Wingdings" panose="05000000000000000000" pitchFamily="2" charset="2"/>
              <a:buChar char="q"/>
            </a:pPr>
            <a:r>
              <a:rPr lang="en-US" sz="2200" dirty="0" smtClean="0"/>
              <a:t>Remove </a:t>
            </a:r>
            <a:r>
              <a:rPr lang="en-US" sz="2200" dirty="0"/>
              <a:t>from service any equipment with frayed cords, missing ground prongs, cracked tool casings, etc</a:t>
            </a:r>
            <a:r>
              <a:rPr lang="en-US" sz="2200" dirty="0" smtClean="0"/>
              <a:t>.</a:t>
            </a:r>
          </a:p>
          <a:p>
            <a:pPr marL="342900" lvl="0" indent="-342900" eaLnBrk="0" hangingPunct="0">
              <a:buClr>
                <a:srgbClr val="0C30B8"/>
              </a:buClr>
              <a:buFont typeface="Wingdings" panose="05000000000000000000" pitchFamily="2" charset="2"/>
              <a:buChar char="q"/>
            </a:pPr>
            <a:r>
              <a:rPr lang="en-US" sz="2200" dirty="0"/>
              <a:t>Ground all power supply systems, </a:t>
            </a:r>
            <a:r>
              <a:rPr lang="en-US" sz="2200" dirty="0" smtClean="0"/>
              <a:t>circuits</a:t>
            </a:r>
            <a:r>
              <a:rPr lang="en-US" sz="2200" dirty="0"/>
              <a:t>, and </a:t>
            </a:r>
            <a:r>
              <a:rPr lang="en-US" sz="2200" dirty="0" smtClean="0"/>
              <a:t>equipment.</a:t>
            </a:r>
            <a:endParaRPr lang="en-US" sz="2200" dirty="0"/>
          </a:p>
          <a:p>
            <a:pPr marL="342900" lvl="0" indent="-342900" eaLnBrk="0" hangingPunct="0">
              <a:buClr>
                <a:srgbClr val="0C30B8"/>
              </a:buClr>
              <a:buFont typeface="Wingdings" panose="05000000000000000000" pitchFamily="2" charset="2"/>
              <a:buChar char="q"/>
            </a:pPr>
            <a:r>
              <a:rPr lang="en-US" sz="2200" dirty="0"/>
              <a:t>Do not remove ground prongs from </a:t>
            </a:r>
            <a:r>
              <a:rPr lang="en-US" sz="2200" dirty="0" smtClean="0"/>
              <a:t>cord</a:t>
            </a:r>
            <a:endParaRPr lang="en-US" sz="2200" dirty="0"/>
          </a:p>
          <a:p>
            <a:pPr marL="342900" lvl="0" indent="-342900" eaLnBrk="0" hangingPunct="0">
              <a:buClr>
                <a:srgbClr val="0C30B8"/>
              </a:buClr>
              <a:buFont typeface="Wingdings" panose="05000000000000000000" pitchFamily="2" charset="2"/>
              <a:buChar char="q"/>
            </a:pPr>
            <a:r>
              <a:rPr lang="en-US" sz="2200" dirty="0"/>
              <a:t>Avoid standing in wet areas when using </a:t>
            </a:r>
            <a:r>
              <a:rPr lang="en-US" sz="2200" dirty="0" smtClean="0"/>
              <a:t>electrical </a:t>
            </a:r>
            <a:r>
              <a:rPr lang="en-US" sz="2200" dirty="0"/>
              <a:t>power </a:t>
            </a:r>
            <a:r>
              <a:rPr lang="en-US" sz="2200" dirty="0" smtClean="0"/>
              <a:t>tool.</a:t>
            </a:r>
            <a:endParaRPr lang="en-US" sz="2200" dirty="0"/>
          </a:p>
          <a:p>
            <a:pPr marL="342900" indent="-342900" eaLnBrk="1" hangingPunct="1">
              <a:buClr>
                <a:srgbClr val="0C30B8"/>
              </a:buClr>
              <a:buFont typeface="Wingdings" panose="05000000000000000000" pitchFamily="2" charset="2"/>
              <a:buChar char="q"/>
            </a:pPr>
            <a:r>
              <a:rPr lang="en-US" altLang="en-US" sz="2200" dirty="0">
                <a:solidFill>
                  <a:srgbClr val="000000"/>
                </a:solidFill>
                <a:latin typeface="Arial" panose="020B0604020202020204" pitchFamily="34" charset="0"/>
                <a:cs typeface="Arial" panose="020B0604020202020204" pitchFamily="34" charset="0"/>
              </a:rPr>
              <a:t>Check equipment grounds- are they there and working</a:t>
            </a:r>
            <a:r>
              <a:rPr lang="en-US" altLang="en-US" sz="2200" dirty="0" smtClean="0">
                <a:solidFill>
                  <a:srgbClr val="000000"/>
                </a:solidFill>
                <a:latin typeface="Arial" panose="020B0604020202020204" pitchFamily="34" charset="0"/>
                <a:cs typeface="Arial" panose="020B0604020202020204" pitchFamily="34" charset="0"/>
              </a:rPr>
              <a:t>?</a:t>
            </a:r>
            <a:endParaRPr lang="en-US" altLang="en-US" sz="2200" dirty="0">
              <a:solidFill>
                <a:srgbClr val="000000"/>
              </a:solidFill>
              <a:latin typeface="Arial" panose="020B0604020202020204" pitchFamily="34" charset="0"/>
              <a:cs typeface="Arial" panose="020B0604020202020204" pitchFamily="34" charset="0"/>
            </a:endParaRPr>
          </a:p>
          <a:p>
            <a:pPr marL="342900" indent="-342900" eaLnBrk="1" hangingPunct="1">
              <a:buClr>
                <a:srgbClr val="0C30B8"/>
              </a:buClr>
              <a:buFont typeface="Wingdings" panose="05000000000000000000" pitchFamily="2" charset="2"/>
              <a:buChar char="q"/>
            </a:pPr>
            <a:r>
              <a:rPr lang="en-US" altLang="en-US" sz="2200" dirty="0">
                <a:solidFill>
                  <a:srgbClr val="000000"/>
                </a:solidFill>
                <a:latin typeface="Arial" panose="020B0604020202020204" pitchFamily="34" charset="0"/>
                <a:cs typeface="Arial" panose="020B0604020202020204" pitchFamily="34" charset="0"/>
              </a:rPr>
              <a:t>Check polarity - receptacle </a:t>
            </a:r>
            <a:r>
              <a:rPr lang="en-US" altLang="en-US" sz="2200" dirty="0" smtClean="0">
                <a:solidFill>
                  <a:srgbClr val="000000"/>
                </a:solidFill>
                <a:latin typeface="Arial" panose="020B0604020202020204" pitchFamily="34" charset="0"/>
                <a:cs typeface="Arial" panose="020B0604020202020204" pitchFamily="34" charset="0"/>
              </a:rPr>
              <a:t>tester</a:t>
            </a:r>
            <a:endParaRPr lang="en-US" altLang="en-US" sz="2200" dirty="0">
              <a:solidFill>
                <a:srgbClr val="000000"/>
              </a:solidFill>
              <a:latin typeface="Arial" panose="020B0604020202020204" pitchFamily="34" charset="0"/>
              <a:cs typeface="Arial" panose="020B0604020202020204" pitchFamily="34" charset="0"/>
            </a:endParaRPr>
          </a:p>
          <a:p>
            <a:pPr marL="342900" indent="-342900" eaLnBrk="1" hangingPunct="1">
              <a:buClr>
                <a:srgbClr val="0C30B8"/>
              </a:buClr>
              <a:buFont typeface="Wingdings" panose="05000000000000000000" pitchFamily="2" charset="2"/>
              <a:buChar char="q"/>
            </a:pPr>
            <a:r>
              <a:rPr lang="en-US" altLang="en-US" sz="2200" dirty="0">
                <a:solidFill>
                  <a:srgbClr val="000000"/>
                </a:solidFill>
                <a:latin typeface="Arial" panose="020B0604020202020204" pitchFamily="34" charset="0"/>
                <a:cs typeface="Arial" panose="020B0604020202020204" pitchFamily="34" charset="0"/>
              </a:rPr>
              <a:t>GFCI’s? - ground fault circuit </a:t>
            </a:r>
            <a:r>
              <a:rPr lang="en-US" altLang="en-US" sz="2200" dirty="0" smtClean="0">
                <a:solidFill>
                  <a:srgbClr val="000000"/>
                </a:solidFill>
                <a:latin typeface="Arial" panose="020B0604020202020204" pitchFamily="34" charset="0"/>
                <a:cs typeface="Arial" panose="020B0604020202020204" pitchFamily="34" charset="0"/>
              </a:rPr>
              <a:t>interrupter</a:t>
            </a:r>
          </a:p>
          <a:p>
            <a:pPr marL="342900" indent="-342900" eaLnBrk="1" hangingPunct="1">
              <a:buClr>
                <a:srgbClr val="0C30B8"/>
              </a:buClr>
              <a:buFont typeface="Wingdings" panose="05000000000000000000" pitchFamily="2" charset="2"/>
              <a:buChar char="q"/>
            </a:pPr>
            <a:endParaRPr lang="en-US" altLang="en-US" sz="2000" dirty="0">
              <a:solidFill>
                <a:srgbClr val="000000"/>
              </a:solidFill>
              <a:latin typeface="Arial" panose="020B0604020202020204" pitchFamily="34" charset="0"/>
              <a:cs typeface="Arial" panose="020B0604020202020204" pitchFamily="34" charset="0"/>
            </a:endParaRPr>
          </a:p>
          <a:p>
            <a:pPr marL="342900" lvl="0" indent="-342900" eaLnBrk="0" hangingPunct="0">
              <a:buClr>
                <a:srgbClr val="0070C0"/>
              </a:buClr>
              <a:buFont typeface="Wingdings" panose="05000000000000000000" pitchFamily="2" charset="2"/>
              <a:buChar char="q"/>
            </a:pPr>
            <a:endParaRPr lang="en-US" sz="2400" dirty="0"/>
          </a:p>
          <a:p>
            <a:pPr eaLnBrk="0" hangingPunct="0"/>
            <a:endParaRPr lang="en-US" sz="2400" b="1" dirty="0"/>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33</a:t>
            </a:fld>
            <a:endParaRPr lang="en-US" dirty="0">
              <a:solidFill>
                <a:srgbClr val="000000">
                  <a:tint val="75000"/>
                </a:srgbClr>
              </a:solidFill>
            </a:endParaRPr>
          </a:p>
        </p:txBody>
      </p:sp>
      <p:sp>
        <p:nvSpPr>
          <p:cNvPr id="6" name="TextBox 5"/>
          <p:cNvSpPr txBox="1"/>
          <p:nvPr/>
        </p:nvSpPr>
        <p:spPr>
          <a:xfrm>
            <a:off x="203662" y="5951696"/>
            <a:ext cx="8682762" cy="923330"/>
          </a:xfrm>
          <a:prstGeom prst="rect">
            <a:avLst/>
          </a:prstGeom>
          <a:noFill/>
        </p:spPr>
        <p:txBody>
          <a:bodyPr wrap="none" rtlCol="0">
            <a:spAutoFit/>
          </a:bodyPr>
          <a:lstStyle/>
          <a:p>
            <a:r>
              <a:rPr lang="en-US" dirty="0">
                <a:hlinkClick r:id="rId2"/>
              </a:rPr>
              <a:t>https://</a:t>
            </a:r>
            <a:r>
              <a:rPr lang="en-US" dirty="0" smtClean="0">
                <a:hlinkClick r:id="rId2"/>
              </a:rPr>
              <a:t>www.osha.gov/SLTC/etools/construction/electrical_incidents/grounding.html</a:t>
            </a:r>
            <a:endParaRPr lang="en-US" dirty="0" smtClean="0"/>
          </a:p>
          <a:p>
            <a:r>
              <a:rPr lang="en-US" dirty="0">
                <a:hlinkClick r:id="rId3"/>
              </a:rPr>
              <a:t>https://</a:t>
            </a:r>
            <a:r>
              <a:rPr lang="en-US" dirty="0" smtClean="0">
                <a:hlinkClick r:id="rId3"/>
              </a:rPr>
              <a:t>www.osha.gov/SLTC/etools/construction/electrical_incidents/powertools.html</a:t>
            </a:r>
            <a:endParaRPr lang="en-US" dirty="0" smtClean="0"/>
          </a:p>
          <a:p>
            <a:endParaRPr lang="en-US" dirty="0"/>
          </a:p>
        </p:txBody>
      </p:sp>
      <p:sp>
        <p:nvSpPr>
          <p:cNvPr id="7" name="TextBox 6"/>
          <p:cNvSpPr txBox="1"/>
          <p:nvPr/>
        </p:nvSpPr>
        <p:spPr>
          <a:xfrm>
            <a:off x="8894737" y="6698397"/>
            <a:ext cx="184731" cy="646331"/>
          </a:xfrm>
          <a:prstGeom prst="rect">
            <a:avLst/>
          </a:prstGeom>
          <a:noFill/>
        </p:spPr>
        <p:txBody>
          <a:bodyPr wrap="none" rtlCol="0">
            <a:spAutoFit/>
          </a:bodyPr>
          <a:lstStyle/>
          <a:p>
            <a:endParaRPr lang="en-US" dirty="0" smtClean="0"/>
          </a:p>
          <a:p>
            <a:endParaRPr lang="en-US" dirty="0"/>
          </a:p>
        </p:txBody>
      </p:sp>
    </p:spTree>
    <p:extLst>
      <p:ext uri="{BB962C8B-B14F-4D97-AF65-F5344CB8AC3E}">
        <p14:creationId xmlns:p14="http://schemas.microsoft.com/office/powerpoint/2010/main" val="1843475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09533"/>
            <a:ext cx="8686800" cy="4510267"/>
          </a:xfrm>
        </p:spPr>
        <p:txBody>
          <a:bodyPr/>
          <a:lstStyle/>
          <a:p>
            <a:pPr eaLnBrk="0" hangingPunct="0"/>
            <a:r>
              <a:rPr lang="en-US" sz="2400" b="1" dirty="0">
                <a:solidFill>
                  <a:srgbClr val="0C30B8"/>
                </a:solidFill>
              </a:rPr>
              <a:t>Extension </a:t>
            </a:r>
            <a:r>
              <a:rPr lang="en-US" sz="2400" b="1" dirty="0" smtClean="0">
                <a:solidFill>
                  <a:srgbClr val="0C30B8"/>
                </a:solidFill>
              </a:rPr>
              <a:t>Cords-Selection</a:t>
            </a:r>
            <a:endParaRPr lang="en-US" sz="2400" b="1" dirty="0" smtClean="0"/>
          </a:p>
          <a:p>
            <a:pPr indent="342900">
              <a:buClr>
                <a:srgbClr val="0C30B8"/>
              </a:buClr>
              <a:buFont typeface="Wingdings" panose="05000000000000000000" pitchFamily="2" charset="2"/>
              <a:buChar char="q"/>
            </a:pPr>
            <a:r>
              <a:rPr lang="en-US" altLang="en-US" sz="2400" dirty="0">
                <a:latin typeface="Arial" panose="020B0604020202020204" pitchFamily="34" charset="0"/>
                <a:cs typeface="Arial" panose="020B0604020202020204" pitchFamily="34" charset="0"/>
              </a:rPr>
              <a:t>Flexible cords must be </a:t>
            </a:r>
            <a:r>
              <a:rPr lang="en-US" altLang="en-US" sz="2400" dirty="0" smtClean="0">
                <a:latin typeface="Arial" panose="020B0604020202020204" pitchFamily="34" charset="0"/>
                <a:cs typeface="Arial" panose="020B0604020202020204" pitchFamily="34" charset="0"/>
              </a:rPr>
              <a:t>marked </a:t>
            </a:r>
            <a:r>
              <a:rPr lang="en-US" altLang="en-US" sz="2400" dirty="0">
                <a:latin typeface="Arial" panose="020B0604020202020204" pitchFamily="34" charset="0"/>
                <a:cs typeface="Arial" panose="020B0604020202020204" pitchFamily="34" charset="0"/>
              </a:rPr>
              <a:t>with type, size and # </a:t>
            </a:r>
            <a:r>
              <a:rPr lang="en-US" altLang="en-US" sz="2400" dirty="0" smtClean="0">
                <a:latin typeface="Arial" panose="020B0604020202020204" pitchFamily="34" charset="0"/>
                <a:cs typeface="Arial" panose="020B0604020202020204" pitchFamily="34" charset="0"/>
              </a:rPr>
              <a:t>of </a:t>
            </a:r>
          </a:p>
          <a:p>
            <a:pPr>
              <a:buClr>
                <a:srgbClr val="0C30B8"/>
              </a:buClr>
            </a:pPr>
            <a:r>
              <a:rPr lang="en-US" altLang="en-US" sz="2400" dirty="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   conductors</a:t>
            </a:r>
          </a:p>
          <a:p>
            <a:pPr indent="342900">
              <a:buClr>
                <a:srgbClr val="0C30B8"/>
              </a:buClr>
              <a:buFont typeface="Wingdings" panose="05000000000000000000" pitchFamily="2" charset="2"/>
              <a:buChar char="q"/>
            </a:pPr>
            <a:r>
              <a:rPr lang="en-US" altLang="en-US" sz="2400" smtClean="0">
                <a:latin typeface="Arial" panose="020B0604020202020204" pitchFamily="34" charset="0"/>
                <a:cs typeface="Arial" panose="020B0604020202020204" pitchFamily="34" charset="0"/>
              </a:rPr>
              <a:t>Select </a:t>
            </a:r>
            <a:r>
              <a:rPr lang="en-US" altLang="en-US" sz="2400" dirty="0" smtClean="0">
                <a:latin typeface="Arial" panose="020B0604020202020204" pitchFamily="34" charset="0"/>
                <a:cs typeface="Arial" panose="020B0604020202020204" pitchFamily="34" charset="0"/>
              </a:rPr>
              <a:t>cords suitable for electrical load</a:t>
            </a:r>
          </a:p>
          <a:p>
            <a:pPr indent="342900">
              <a:buClr>
                <a:srgbClr val="0C30B8"/>
              </a:buClr>
              <a:buFont typeface="Wingdings" panose="05000000000000000000" pitchFamily="2" charset="2"/>
              <a:buChar char="q"/>
            </a:pPr>
            <a:r>
              <a:rPr lang="en-US" sz="2400" dirty="0"/>
              <a:t>Do not use cords that are not 3-wire type, or not  designed </a:t>
            </a:r>
            <a:endParaRPr lang="en-US" sz="2400" dirty="0" smtClean="0"/>
          </a:p>
          <a:p>
            <a:pPr>
              <a:buClr>
                <a:srgbClr val="0C30B8"/>
              </a:buClr>
            </a:pPr>
            <a:r>
              <a:rPr lang="en-US" sz="2400" dirty="0"/>
              <a:t> </a:t>
            </a:r>
            <a:r>
              <a:rPr lang="en-US" sz="2400" dirty="0" smtClean="0"/>
              <a:t>   for hard-usage</a:t>
            </a:r>
            <a:r>
              <a:rPr lang="en-US" sz="2400" dirty="0"/>
              <a:t>, or have been modified</a:t>
            </a:r>
            <a:r>
              <a:rPr lang="en-US" altLang="en-US" sz="2400" dirty="0">
                <a:solidFill>
                  <a:srgbClr val="000000"/>
                </a:solidFill>
              </a:rPr>
              <a:t> </a:t>
            </a:r>
            <a:endParaRPr lang="en-US" altLang="en-US" sz="2400" dirty="0">
              <a:latin typeface="Arial" panose="020B0604020202020204" pitchFamily="34" charset="0"/>
              <a:cs typeface="Arial" panose="020B0604020202020204" pitchFamily="34" charset="0"/>
            </a:endParaRPr>
          </a:p>
          <a:p>
            <a:pPr indent="342900">
              <a:buClr>
                <a:srgbClr val="0C30B8"/>
              </a:buClr>
              <a:buFont typeface="Wingdings" panose="05000000000000000000" pitchFamily="2" charset="2"/>
              <a:buChar char="q"/>
            </a:pPr>
            <a:r>
              <a:rPr lang="en-US" altLang="en-US" sz="2400" dirty="0">
                <a:latin typeface="Arial" panose="020B0604020202020204" pitchFamily="34" charset="0"/>
                <a:cs typeface="Arial" panose="020B0604020202020204" pitchFamily="34" charset="0"/>
              </a:rPr>
              <a:t>Should have third </a:t>
            </a:r>
            <a:r>
              <a:rPr lang="en-US" altLang="en-US" sz="2400" dirty="0" smtClean="0">
                <a:latin typeface="Arial" panose="020B0604020202020204" pitchFamily="34" charset="0"/>
                <a:cs typeface="Arial" panose="020B0604020202020204" pitchFamily="34" charset="0"/>
              </a:rPr>
              <a:t>prong</a:t>
            </a:r>
          </a:p>
          <a:p>
            <a:pPr lvl="0" indent="342900">
              <a:buClr>
                <a:srgbClr val="0C30B8"/>
              </a:buClr>
              <a:buFont typeface="Wingdings" panose="05000000000000000000" pitchFamily="2" charset="2"/>
              <a:buChar char="q"/>
            </a:pPr>
            <a:r>
              <a:rPr lang="en-US" sz="2400" dirty="0"/>
              <a:t>Use only cords, connection devices, and fittings that are </a:t>
            </a:r>
            <a:endParaRPr lang="en-US" sz="2400" dirty="0" smtClean="0"/>
          </a:p>
          <a:p>
            <a:pPr lvl="0">
              <a:buClr>
                <a:srgbClr val="0C30B8"/>
              </a:buClr>
            </a:pPr>
            <a:r>
              <a:rPr lang="en-US" sz="2400" dirty="0"/>
              <a:t> </a:t>
            </a:r>
            <a:r>
              <a:rPr lang="en-US" sz="2400" dirty="0" smtClean="0"/>
              <a:t>   equipped with strain relief.</a:t>
            </a:r>
          </a:p>
          <a:p>
            <a:pPr indent="342900">
              <a:buClr>
                <a:srgbClr val="0C30B8"/>
              </a:buClr>
              <a:buFont typeface="Wingdings" panose="05000000000000000000" pitchFamily="2" charset="2"/>
              <a:buChar char="q"/>
            </a:pPr>
            <a:r>
              <a:rPr lang="en-US" altLang="en-US" sz="2400" dirty="0">
                <a:latin typeface="Arial" panose="020B0604020202020204" pitchFamily="34" charset="0"/>
                <a:cs typeface="Arial" panose="020B0604020202020204" pitchFamily="34" charset="0"/>
              </a:rPr>
              <a:t>Use only hard use or extra hard use </a:t>
            </a:r>
            <a:r>
              <a:rPr lang="en-US" altLang="en-US" sz="2400" dirty="0" smtClean="0">
                <a:latin typeface="Arial" panose="020B0604020202020204" pitchFamily="34" charset="0"/>
                <a:cs typeface="Arial" panose="020B0604020202020204" pitchFamily="34" charset="0"/>
              </a:rPr>
              <a:t>cords</a:t>
            </a:r>
            <a:endParaRPr lang="en-US" sz="2400" dirty="0" smtClean="0"/>
          </a:p>
          <a:p>
            <a:pPr lvl="0" indent="342900">
              <a:buClr>
                <a:srgbClr val="0C30B8"/>
              </a:buClr>
              <a:buFont typeface="Wingdings" panose="05000000000000000000" pitchFamily="2" charset="2"/>
              <a:buChar char="q"/>
            </a:pPr>
            <a:r>
              <a:rPr lang="en-US" sz="2400" dirty="0" smtClean="0"/>
              <a:t>Remove </a:t>
            </a:r>
            <a:r>
              <a:rPr lang="en-US" sz="2400" dirty="0"/>
              <a:t>from service and damaged cords </a:t>
            </a: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34</a:t>
            </a:fld>
            <a:endParaRPr lang="en-US" dirty="0">
              <a:solidFill>
                <a:srgbClr val="000000">
                  <a:tint val="75000"/>
                </a:srgbClr>
              </a:solidFill>
            </a:endParaRPr>
          </a:p>
        </p:txBody>
      </p:sp>
      <p:sp>
        <p:nvSpPr>
          <p:cNvPr id="9" name="Rectangle 8"/>
          <p:cNvSpPr/>
          <p:nvPr/>
        </p:nvSpPr>
        <p:spPr>
          <a:xfrm>
            <a:off x="381000" y="6267450"/>
            <a:ext cx="8610600" cy="461665"/>
          </a:xfrm>
          <a:prstGeom prst="rect">
            <a:avLst/>
          </a:prstGeom>
        </p:spPr>
        <p:txBody>
          <a:bodyPr wrap="square">
            <a:spAutoFit/>
          </a:bodyPr>
          <a:lstStyle/>
          <a:p>
            <a:pPr algn="ctr"/>
            <a:r>
              <a:rPr lang="en-US" sz="1200" dirty="0">
                <a:hlinkClick r:id="rId2"/>
              </a:rPr>
              <a:t>https://</a:t>
            </a:r>
            <a:r>
              <a:rPr lang="en-US" sz="1200" dirty="0" smtClean="0">
                <a:hlinkClick r:id="rId2"/>
              </a:rPr>
              <a:t>www.osha.gov/SLTC/etools/construction/electrical_incidents/powertools.html</a:t>
            </a:r>
            <a:endParaRPr lang="en-US" sz="1200" dirty="0" smtClean="0"/>
          </a:p>
          <a:p>
            <a:pPr algn="ctr"/>
            <a:endParaRPr lang="en-US" sz="1200" dirty="0"/>
          </a:p>
        </p:txBody>
      </p:sp>
    </p:spTree>
    <p:extLst>
      <p:ext uri="{BB962C8B-B14F-4D97-AF65-F5344CB8AC3E}">
        <p14:creationId xmlns:p14="http://schemas.microsoft.com/office/powerpoint/2010/main" val="13272602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09533"/>
            <a:ext cx="8686800" cy="4510267"/>
          </a:xfrm>
        </p:spPr>
        <p:txBody>
          <a:bodyPr/>
          <a:lstStyle/>
          <a:p>
            <a:pPr eaLnBrk="0" hangingPunct="0"/>
            <a:r>
              <a:rPr lang="en-US" sz="2400" b="1" dirty="0">
                <a:solidFill>
                  <a:srgbClr val="0C30B8"/>
                </a:solidFill>
              </a:rPr>
              <a:t>Extension </a:t>
            </a:r>
            <a:r>
              <a:rPr lang="en-US" sz="2400" b="1" dirty="0" smtClean="0">
                <a:solidFill>
                  <a:srgbClr val="0C30B8"/>
                </a:solidFill>
              </a:rPr>
              <a:t>Cords-Selection</a:t>
            </a:r>
          </a:p>
          <a:p>
            <a:pPr eaLnBrk="0" hangingPunct="0"/>
            <a:endParaRPr lang="en-US" sz="2400" b="1" dirty="0" smtClean="0"/>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35</a:t>
            </a:fld>
            <a:endParaRPr lang="en-US" dirty="0">
              <a:solidFill>
                <a:srgbClr val="000000">
                  <a:tint val="75000"/>
                </a:srgbClr>
              </a:solidFill>
            </a:endParaRPr>
          </a:p>
        </p:txBody>
      </p:sp>
      <p:sp>
        <p:nvSpPr>
          <p:cNvPr id="9" name="Rectangle 8"/>
          <p:cNvSpPr/>
          <p:nvPr/>
        </p:nvSpPr>
        <p:spPr>
          <a:xfrm>
            <a:off x="381000" y="6267450"/>
            <a:ext cx="8610600" cy="461665"/>
          </a:xfrm>
          <a:prstGeom prst="rect">
            <a:avLst/>
          </a:prstGeom>
        </p:spPr>
        <p:txBody>
          <a:bodyPr wrap="square">
            <a:spAutoFit/>
          </a:bodyPr>
          <a:lstStyle/>
          <a:p>
            <a:pPr algn="ctr"/>
            <a:r>
              <a:rPr lang="en-US" sz="1200" dirty="0">
                <a:hlinkClick r:id="rId2"/>
              </a:rPr>
              <a:t>https://</a:t>
            </a:r>
            <a:r>
              <a:rPr lang="en-US" sz="1200" dirty="0" smtClean="0">
                <a:hlinkClick r:id="rId2"/>
              </a:rPr>
              <a:t>www.osha.gov/SLTC/etools/construction/electrical_incidents/powertools.html</a:t>
            </a:r>
            <a:endParaRPr lang="en-US" sz="1200" dirty="0" smtClean="0"/>
          </a:p>
          <a:p>
            <a:pPr algn="ctr"/>
            <a:endParaRPr lang="en-US" sz="1200" dirty="0"/>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0671" r="8989" b="7811"/>
          <a:stretch/>
        </p:blipFill>
        <p:spPr>
          <a:xfrm>
            <a:off x="847898" y="2152303"/>
            <a:ext cx="3571702" cy="3073869"/>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86300" y="2152302"/>
            <a:ext cx="4098492" cy="3073869"/>
          </a:xfrm>
          <a:prstGeom prst="rect">
            <a:avLst/>
          </a:prstGeom>
        </p:spPr>
      </p:pic>
      <p:sp>
        <p:nvSpPr>
          <p:cNvPr id="11" name="TextBox 10"/>
          <p:cNvSpPr txBox="1"/>
          <p:nvPr/>
        </p:nvSpPr>
        <p:spPr>
          <a:xfrm>
            <a:off x="913512" y="5345668"/>
            <a:ext cx="3506088" cy="369332"/>
          </a:xfrm>
          <a:prstGeom prst="rect">
            <a:avLst/>
          </a:prstGeom>
          <a:noFill/>
        </p:spPr>
        <p:txBody>
          <a:bodyPr wrap="none" rtlCol="0">
            <a:spAutoFit/>
          </a:bodyPr>
          <a:lstStyle/>
          <a:p>
            <a:r>
              <a:rPr lang="en-US" dirty="0" smtClean="0"/>
              <a:t>3 prong electrical extension cord</a:t>
            </a:r>
            <a:endParaRPr lang="en-US" dirty="0"/>
          </a:p>
        </p:txBody>
      </p:sp>
      <p:sp>
        <p:nvSpPr>
          <p:cNvPr id="12" name="TextBox 11"/>
          <p:cNvSpPr txBox="1"/>
          <p:nvPr/>
        </p:nvSpPr>
        <p:spPr>
          <a:xfrm>
            <a:off x="5105400" y="5345668"/>
            <a:ext cx="3198311" cy="923330"/>
          </a:xfrm>
          <a:prstGeom prst="rect">
            <a:avLst/>
          </a:prstGeom>
          <a:noFill/>
        </p:spPr>
        <p:txBody>
          <a:bodyPr wrap="none" rtlCol="0">
            <a:spAutoFit/>
          </a:bodyPr>
          <a:lstStyle/>
          <a:p>
            <a:r>
              <a:rPr lang="en-US" dirty="0" smtClean="0"/>
              <a:t>Cord markings showing </a:t>
            </a:r>
          </a:p>
          <a:p>
            <a:r>
              <a:rPr lang="en-US" dirty="0" smtClean="0"/>
              <a:t>3-12 gauge wires (amperage </a:t>
            </a:r>
          </a:p>
          <a:p>
            <a:r>
              <a:rPr lang="en-US" dirty="0"/>
              <a:t>v</a:t>
            </a:r>
            <a:r>
              <a:rPr lang="en-US" dirty="0" smtClean="0"/>
              <a:t>aries with cord length)</a:t>
            </a:r>
            <a:endParaRPr lang="en-US" dirty="0"/>
          </a:p>
        </p:txBody>
      </p:sp>
      <p:cxnSp>
        <p:nvCxnSpPr>
          <p:cNvPr id="14" name="Straight Arrow Connector 13"/>
          <p:cNvCxnSpPr/>
          <p:nvPr/>
        </p:nvCxnSpPr>
        <p:spPr>
          <a:xfrm flipV="1">
            <a:off x="2133600" y="4572000"/>
            <a:ext cx="152400" cy="77366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6248400" y="3962400"/>
            <a:ext cx="283031" cy="138326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770930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09533"/>
            <a:ext cx="7696200" cy="3976867"/>
          </a:xfrm>
        </p:spPr>
        <p:txBody>
          <a:bodyPr/>
          <a:lstStyle/>
          <a:p>
            <a:pPr eaLnBrk="0" hangingPunct="0"/>
            <a:r>
              <a:rPr lang="en-US" sz="2400" b="1" dirty="0" smtClean="0">
                <a:solidFill>
                  <a:srgbClr val="0C30B8"/>
                </a:solidFill>
              </a:rPr>
              <a:t>Selection of cords</a:t>
            </a:r>
          </a:p>
          <a:p>
            <a:pPr eaLnBrk="0" hangingPunct="0"/>
            <a:endParaRPr lang="en-US" sz="2400" dirty="0"/>
          </a:p>
          <a:p>
            <a:r>
              <a:rPr lang="en-US" sz="2400" dirty="0" smtClean="0"/>
              <a:t>The </a:t>
            </a:r>
            <a:r>
              <a:rPr lang="en-US" sz="2400" dirty="0"/>
              <a:t>National Electrical Code (NEC) </a:t>
            </a:r>
            <a:r>
              <a:rPr lang="en-US" sz="2400" dirty="0" smtClean="0"/>
              <a:t>has </a:t>
            </a:r>
          </a:p>
          <a:p>
            <a:r>
              <a:rPr lang="en-US" sz="2400" dirty="0" smtClean="0"/>
              <a:t>designations </a:t>
            </a:r>
            <a:r>
              <a:rPr lang="en-US" sz="2400" dirty="0"/>
              <a:t>for extension cords </a:t>
            </a:r>
            <a:endParaRPr lang="en-US" sz="2400" dirty="0" smtClean="0"/>
          </a:p>
          <a:p>
            <a:pPr marL="342900" indent="-342900">
              <a:buClr>
                <a:srgbClr val="0C30B8"/>
              </a:buClr>
              <a:buFont typeface="Wingdings" panose="05000000000000000000" pitchFamily="2" charset="2"/>
              <a:buChar char="q"/>
            </a:pPr>
            <a:r>
              <a:rPr lang="en-US" sz="2400" dirty="0" smtClean="0"/>
              <a:t>Hard </a:t>
            </a:r>
            <a:r>
              <a:rPr lang="en-US" sz="2400" dirty="0"/>
              <a:t>service </a:t>
            </a:r>
            <a:r>
              <a:rPr lang="en-US" sz="2400" dirty="0" smtClean="0"/>
              <a:t>cords </a:t>
            </a:r>
            <a:r>
              <a:rPr lang="en-US" sz="2400" dirty="0"/>
              <a:t>(types S, ST, SO, STO) </a:t>
            </a:r>
            <a:endParaRPr lang="en-US" sz="2400" dirty="0" smtClean="0"/>
          </a:p>
          <a:p>
            <a:pPr marL="342900" indent="-342900">
              <a:buClr>
                <a:srgbClr val="0C30B8"/>
              </a:buClr>
              <a:buFont typeface="Wingdings" panose="05000000000000000000" pitchFamily="2" charset="2"/>
              <a:buChar char="q"/>
            </a:pPr>
            <a:r>
              <a:rPr lang="en-US" sz="2400" dirty="0" smtClean="0"/>
              <a:t>Junior service cords </a:t>
            </a:r>
            <a:r>
              <a:rPr lang="en-US" sz="2400" dirty="0"/>
              <a:t>(types SJ, SJO, SJT, SJTO)</a:t>
            </a:r>
            <a:endParaRPr lang="en-US" sz="2400" dirty="0" smtClean="0">
              <a:solidFill>
                <a:schemeClr val="tx1"/>
              </a:solidFill>
            </a:endParaRPr>
          </a:p>
          <a:p>
            <a:pPr marL="342900" indent="-342900">
              <a:buClr>
                <a:srgbClr val="0C30B8"/>
              </a:buClr>
              <a:buFont typeface="Wingdings" panose="05000000000000000000" pitchFamily="2" charset="2"/>
              <a:buChar char="q"/>
            </a:pPr>
            <a:endParaRPr lang="en-US" sz="2400" dirty="0">
              <a:solidFill>
                <a:schemeClr val="tx1"/>
              </a:solidFill>
            </a:endParaRPr>
          </a:p>
          <a:p>
            <a:pPr marL="342900" indent="-342900">
              <a:buClr>
                <a:srgbClr val="0C30B8"/>
              </a:buClr>
              <a:buFont typeface="Wingdings" panose="05000000000000000000" pitchFamily="2" charset="2"/>
              <a:buChar char="q"/>
            </a:pPr>
            <a:r>
              <a:rPr lang="en-US" sz="2400" dirty="0" smtClean="0">
                <a:solidFill>
                  <a:schemeClr val="tx1"/>
                </a:solidFill>
              </a:rPr>
              <a:t>Other designations reflect use conditions such as, </a:t>
            </a:r>
          </a:p>
          <a:p>
            <a:pPr>
              <a:buClr>
                <a:srgbClr val="0C30B8"/>
              </a:buClr>
            </a:pPr>
            <a:r>
              <a:rPr lang="en-US" sz="2400" dirty="0">
                <a:solidFill>
                  <a:schemeClr val="tx1"/>
                </a:solidFill>
              </a:rPr>
              <a:t> </a:t>
            </a:r>
            <a:r>
              <a:rPr lang="en-US" sz="2400" dirty="0" smtClean="0">
                <a:solidFill>
                  <a:schemeClr val="tx1"/>
                </a:solidFill>
              </a:rPr>
              <a:t>   for outdoor use, indoor use, oil resistant etc. </a:t>
            </a:r>
          </a:p>
          <a:p>
            <a:pPr>
              <a:buClr>
                <a:srgbClr val="0C30B8"/>
              </a:buClr>
            </a:pPr>
            <a:endParaRPr lang="en-US" sz="2400" dirty="0" smtClean="0">
              <a:solidFill>
                <a:schemeClr val="tx1"/>
              </a:solidFill>
            </a:endParaRPr>
          </a:p>
          <a:p>
            <a:pPr marL="342900" indent="-342900">
              <a:buClr>
                <a:srgbClr val="0C30B8"/>
              </a:buClr>
              <a:buFont typeface="Wingdings" panose="05000000000000000000" pitchFamily="2" charset="2"/>
              <a:buChar char="q"/>
            </a:pPr>
            <a:r>
              <a:rPr lang="en-US" sz="2400" dirty="0">
                <a:solidFill>
                  <a:schemeClr val="tx1"/>
                </a:solidFill>
              </a:rPr>
              <a:t>A</a:t>
            </a:r>
            <a:r>
              <a:rPr lang="en-US" sz="2400" dirty="0" smtClean="0">
                <a:solidFill>
                  <a:schemeClr val="tx1"/>
                </a:solidFill>
              </a:rPr>
              <a:t>lso reflect insulation covering materials </a:t>
            </a:r>
            <a:endParaRPr lang="en-US" sz="2400" dirty="0">
              <a:solidFill>
                <a:schemeClr val="tx1"/>
              </a:solidFill>
            </a:endParaRPr>
          </a:p>
          <a:p>
            <a:pPr eaLnBrk="0" hangingPunct="0"/>
            <a:endParaRPr lang="en-US" sz="2400" b="1" dirty="0" smtClean="0">
              <a:solidFill>
                <a:srgbClr val="0C30B8"/>
              </a:solidFill>
            </a:endParaRPr>
          </a:p>
          <a:p>
            <a:pPr eaLnBrk="0" hangingPunct="0"/>
            <a:r>
              <a:rPr lang="en-US" sz="1400" dirty="0">
                <a:solidFill>
                  <a:schemeClr val="tx1"/>
                </a:solidFill>
                <a:hlinkClick r:id="rId2"/>
              </a:rPr>
              <a:t>https://</a:t>
            </a:r>
            <a:r>
              <a:rPr lang="en-US" sz="1400" dirty="0" smtClean="0">
                <a:solidFill>
                  <a:schemeClr val="tx1"/>
                </a:solidFill>
                <a:hlinkClick r:id="rId2"/>
              </a:rPr>
              <a:t>www.osha.gov/pls/oshaweb/owadisp.show_document?p_table=STANDARDS&amp;p_id=10706</a:t>
            </a:r>
            <a:endParaRPr lang="en-US" sz="1400" dirty="0" smtClean="0">
              <a:solidFill>
                <a:schemeClr val="tx1"/>
              </a:solidFill>
            </a:endParaRPr>
          </a:p>
          <a:p>
            <a:pPr eaLnBrk="0" hangingPunct="0"/>
            <a:endParaRPr lang="en-US" sz="1400" dirty="0">
              <a:solidFill>
                <a:schemeClr val="tx1"/>
              </a:solidFill>
            </a:endParaRPr>
          </a:p>
          <a:p>
            <a:pPr eaLnBrk="0" hangingPunct="0"/>
            <a:endParaRPr lang="en-US" sz="2400" b="1" dirty="0" smtClean="0"/>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36</a:t>
            </a:fld>
            <a:endParaRPr lang="en-US" dirty="0">
              <a:solidFill>
                <a:srgbClr val="000000">
                  <a:tint val="75000"/>
                </a:srgbClr>
              </a:solidFill>
            </a:endParaRPr>
          </a:p>
        </p:txBody>
      </p:sp>
    </p:spTree>
    <p:extLst>
      <p:ext uri="{BB962C8B-B14F-4D97-AF65-F5344CB8AC3E}">
        <p14:creationId xmlns:p14="http://schemas.microsoft.com/office/powerpoint/2010/main" val="83619622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400" y="1509533"/>
            <a:ext cx="8686800" cy="4510267"/>
          </a:xfrm>
        </p:spPr>
        <p:txBody>
          <a:bodyPr/>
          <a:lstStyle/>
          <a:p>
            <a:pPr eaLnBrk="0" hangingPunct="0"/>
            <a:r>
              <a:rPr lang="en-US" sz="2400" b="1" dirty="0">
                <a:solidFill>
                  <a:srgbClr val="0C30B8"/>
                </a:solidFill>
              </a:rPr>
              <a:t>Extension </a:t>
            </a:r>
            <a:r>
              <a:rPr lang="en-US" sz="2400" b="1" dirty="0" smtClean="0">
                <a:solidFill>
                  <a:srgbClr val="0C30B8"/>
                </a:solidFill>
              </a:rPr>
              <a:t>Cord – Safe Use Practices</a:t>
            </a:r>
          </a:p>
          <a:p>
            <a:pPr eaLnBrk="0" hangingPunct="0"/>
            <a:endParaRPr lang="en-US" altLang="en-US" sz="2000" dirty="0">
              <a:latin typeface="Arial" panose="020B0604020202020204" pitchFamily="34" charset="0"/>
              <a:cs typeface="Arial" panose="020B0604020202020204" pitchFamily="34" charset="0"/>
            </a:endParaRPr>
          </a:p>
          <a:p>
            <a:pPr>
              <a:buClr>
                <a:srgbClr val="0C30B8"/>
              </a:buClr>
              <a:buFont typeface="Wingdings" panose="05000000000000000000" pitchFamily="2" charset="2"/>
              <a:buChar char="q"/>
            </a:pPr>
            <a:r>
              <a:rPr lang="en-US" altLang="en-US" sz="2000" dirty="0" smtClean="0">
                <a:latin typeface="Arial" panose="020B0604020202020204" pitchFamily="34" charset="0"/>
                <a:cs typeface="Arial" panose="020B0604020202020204" pitchFamily="34" charset="0"/>
              </a:rPr>
              <a:t>  Do </a:t>
            </a:r>
            <a:r>
              <a:rPr lang="en-US" altLang="en-US" sz="2000" dirty="0">
                <a:latin typeface="Arial" panose="020B0604020202020204" pitchFamily="34" charset="0"/>
                <a:cs typeface="Arial" panose="020B0604020202020204" pitchFamily="34" charset="0"/>
              </a:rPr>
              <a:t>not run through doors or </a:t>
            </a:r>
            <a:r>
              <a:rPr lang="en-US" altLang="en-US" sz="2000" dirty="0" smtClean="0">
                <a:latin typeface="Arial" panose="020B0604020202020204" pitchFamily="34" charset="0"/>
                <a:cs typeface="Arial" panose="020B0604020202020204" pitchFamily="34" charset="0"/>
              </a:rPr>
              <a:t>windows</a:t>
            </a:r>
            <a:endParaRPr lang="en-US" sz="2000" b="1" dirty="0"/>
          </a:p>
          <a:p>
            <a:pPr marL="342900" indent="-342900" eaLnBrk="0" hangingPunct="0">
              <a:buClr>
                <a:srgbClr val="0C30B8"/>
              </a:buClr>
              <a:buFont typeface="Wingdings" panose="05000000000000000000" pitchFamily="2" charset="2"/>
              <a:buChar char="q"/>
            </a:pPr>
            <a:r>
              <a:rPr lang="en-US" altLang="en-US" sz="2000" dirty="0">
                <a:solidFill>
                  <a:srgbClr val="000000"/>
                </a:solidFill>
              </a:rPr>
              <a:t>Protect cords from sharp edges</a:t>
            </a:r>
          </a:p>
          <a:p>
            <a:pPr lvl="1" eaLnBrk="1" hangingPunct="1">
              <a:buClr>
                <a:srgbClr val="0C30B8"/>
              </a:buClr>
              <a:buFont typeface="Wingdings" panose="05000000000000000000" pitchFamily="2" charset="2"/>
              <a:buChar char="q"/>
            </a:pPr>
            <a:r>
              <a:rPr lang="en-US" altLang="en-US" sz="2000" dirty="0">
                <a:solidFill>
                  <a:srgbClr val="000000"/>
                </a:solidFill>
              </a:rPr>
              <a:t>  Do </a:t>
            </a:r>
            <a:r>
              <a:rPr lang="en-US" altLang="en-US" sz="2000" dirty="0" smtClean="0">
                <a:solidFill>
                  <a:srgbClr val="000000"/>
                </a:solidFill>
              </a:rPr>
              <a:t>not </a:t>
            </a:r>
            <a:r>
              <a:rPr lang="en-US" altLang="en-US" sz="2000" dirty="0">
                <a:solidFill>
                  <a:srgbClr val="000000"/>
                </a:solidFill>
              </a:rPr>
              <a:t>pass cords through door ways </a:t>
            </a:r>
            <a:endParaRPr lang="en-US" altLang="en-US" sz="2000" dirty="0" smtClean="0">
              <a:solidFill>
                <a:srgbClr val="000000"/>
              </a:solidFill>
            </a:endParaRPr>
          </a:p>
          <a:p>
            <a:pPr lvl="1" eaLnBrk="1" hangingPunct="1">
              <a:buClr>
                <a:srgbClr val="0C30B8"/>
              </a:buClr>
            </a:pPr>
            <a:r>
              <a:rPr lang="en-US" altLang="en-US" sz="2000" dirty="0">
                <a:solidFill>
                  <a:srgbClr val="000000"/>
                </a:solidFill>
              </a:rPr>
              <a:t> </a:t>
            </a:r>
            <a:r>
              <a:rPr lang="en-US" altLang="en-US" sz="2000" dirty="0" smtClean="0">
                <a:solidFill>
                  <a:srgbClr val="000000"/>
                </a:solidFill>
              </a:rPr>
              <a:t>    – </a:t>
            </a:r>
            <a:r>
              <a:rPr lang="en-US" altLang="en-US" sz="2000" dirty="0">
                <a:solidFill>
                  <a:srgbClr val="000000"/>
                </a:solidFill>
              </a:rPr>
              <a:t>protect from </a:t>
            </a:r>
            <a:r>
              <a:rPr lang="en-US" altLang="en-US" sz="2000" dirty="0" smtClean="0">
                <a:solidFill>
                  <a:srgbClr val="000000"/>
                </a:solidFill>
              </a:rPr>
              <a:t>pinch </a:t>
            </a:r>
            <a:r>
              <a:rPr lang="en-US" altLang="en-US" sz="2000" dirty="0">
                <a:solidFill>
                  <a:srgbClr val="000000"/>
                </a:solidFill>
              </a:rPr>
              <a:t>points</a:t>
            </a:r>
            <a:endParaRPr lang="en-US" sz="2000" dirty="0"/>
          </a:p>
          <a:p>
            <a:pPr marL="342900" lvl="0" indent="-342900" eaLnBrk="0" hangingPunct="0">
              <a:buClr>
                <a:srgbClr val="0C30B8"/>
              </a:buClr>
              <a:buFont typeface="Wingdings" panose="05000000000000000000" pitchFamily="2" charset="2"/>
              <a:buChar char="q"/>
            </a:pPr>
            <a:r>
              <a:rPr lang="en-US" sz="2000" dirty="0" smtClean="0"/>
              <a:t>Do </a:t>
            </a:r>
            <a:r>
              <a:rPr lang="en-US" sz="2000" dirty="0"/>
              <a:t>not modify cords or use them </a:t>
            </a:r>
            <a:endParaRPr lang="en-US" sz="2000" dirty="0" smtClean="0"/>
          </a:p>
          <a:p>
            <a:pPr lvl="0" eaLnBrk="0" hangingPunct="0">
              <a:buClr>
                <a:srgbClr val="0C30B8"/>
              </a:buClr>
            </a:pPr>
            <a:r>
              <a:rPr lang="en-US" sz="2000" dirty="0"/>
              <a:t> </a:t>
            </a:r>
            <a:r>
              <a:rPr lang="en-US" sz="2000" dirty="0" smtClean="0"/>
              <a:t>    incorrectly</a:t>
            </a:r>
            <a:r>
              <a:rPr lang="en-US" sz="2000" dirty="0"/>
              <a:t>.</a:t>
            </a:r>
          </a:p>
          <a:p>
            <a:pPr marL="342900" lvl="0" indent="-342900" eaLnBrk="0" hangingPunct="0">
              <a:buClr>
                <a:srgbClr val="0C30B8"/>
              </a:buClr>
              <a:buFont typeface="Wingdings" panose="05000000000000000000" pitchFamily="2" charset="2"/>
              <a:buChar char="q"/>
            </a:pPr>
            <a:r>
              <a:rPr lang="en-US" sz="2000" dirty="0"/>
              <a:t>Remove cords from receptacles by </a:t>
            </a:r>
            <a:endParaRPr lang="en-US" sz="2000" dirty="0" smtClean="0"/>
          </a:p>
          <a:p>
            <a:pPr lvl="0" eaLnBrk="0" hangingPunct="0">
              <a:buClr>
                <a:srgbClr val="0C30B8"/>
              </a:buClr>
            </a:pPr>
            <a:r>
              <a:rPr lang="en-US" sz="2000" dirty="0"/>
              <a:t> </a:t>
            </a:r>
            <a:r>
              <a:rPr lang="en-US" sz="2000" dirty="0" smtClean="0"/>
              <a:t>    pulling on </a:t>
            </a:r>
            <a:r>
              <a:rPr lang="en-US" sz="2000" dirty="0"/>
              <a:t>the plugs, not the cords.</a:t>
            </a:r>
          </a:p>
          <a:p>
            <a:pPr eaLnBrk="0" hangingPunct="0"/>
            <a:endParaRPr lang="en-US" sz="2000" dirty="0">
              <a:solidFill>
                <a:srgbClr val="0070C0"/>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37</a:t>
            </a:fld>
            <a:endParaRPr lang="en-US" dirty="0">
              <a:solidFill>
                <a:srgbClr val="000000">
                  <a:tint val="75000"/>
                </a:srgbClr>
              </a:solidFill>
            </a:endParaRPr>
          </a:p>
        </p:txBody>
      </p:sp>
      <p:sp>
        <p:nvSpPr>
          <p:cNvPr id="9" name="Rectangle 8"/>
          <p:cNvSpPr/>
          <p:nvPr/>
        </p:nvSpPr>
        <p:spPr>
          <a:xfrm>
            <a:off x="381000" y="6267450"/>
            <a:ext cx="8610600" cy="461665"/>
          </a:xfrm>
          <a:prstGeom prst="rect">
            <a:avLst/>
          </a:prstGeom>
        </p:spPr>
        <p:txBody>
          <a:bodyPr wrap="square">
            <a:spAutoFit/>
          </a:bodyPr>
          <a:lstStyle/>
          <a:p>
            <a:pPr algn="ctr"/>
            <a:r>
              <a:rPr lang="en-US" sz="1200" dirty="0">
                <a:hlinkClick r:id="rId2"/>
              </a:rPr>
              <a:t>https://</a:t>
            </a:r>
            <a:r>
              <a:rPr lang="en-US" sz="1200" dirty="0" smtClean="0">
                <a:hlinkClick r:id="rId2"/>
              </a:rPr>
              <a:t>www.osha.gov/SLTC/etools/construction/electrical_incidents/powertools.html</a:t>
            </a:r>
            <a:endParaRPr lang="en-US" sz="1200" dirty="0" smtClean="0"/>
          </a:p>
          <a:p>
            <a:pPr algn="ctr"/>
            <a:endParaRPr lang="en-US" sz="1200" dirty="0"/>
          </a:p>
        </p:txBody>
      </p:sp>
      <p:pic>
        <p:nvPicPr>
          <p:cNvPr id="7"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5000" y="2209800"/>
            <a:ext cx="3060700" cy="226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5973207" y="4714347"/>
            <a:ext cx="2672526" cy="646331"/>
          </a:xfrm>
          <a:prstGeom prst="rect">
            <a:avLst/>
          </a:prstGeom>
          <a:noFill/>
        </p:spPr>
        <p:txBody>
          <a:bodyPr wrap="none" rtlCol="0">
            <a:spAutoFit/>
          </a:bodyPr>
          <a:lstStyle/>
          <a:p>
            <a:r>
              <a:rPr lang="en-US" dirty="0" smtClean="0"/>
              <a:t>Damaged cord- remove </a:t>
            </a:r>
          </a:p>
          <a:p>
            <a:r>
              <a:rPr lang="en-US" dirty="0" smtClean="0"/>
              <a:t>from service</a:t>
            </a:r>
            <a:endParaRPr lang="en-US" dirty="0"/>
          </a:p>
        </p:txBody>
      </p:sp>
      <p:cxnSp>
        <p:nvCxnSpPr>
          <p:cNvPr id="10" name="Straight Arrow Connector 9"/>
          <p:cNvCxnSpPr/>
          <p:nvPr/>
        </p:nvCxnSpPr>
        <p:spPr>
          <a:xfrm flipV="1">
            <a:off x="6629400" y="3340100"/>
            <a:ext cx="615950" cy="1374247"/>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0411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uwworksafe.com/woodshop/images/fire_safety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288559"/>
            <a:ext cx="2681585" cy="268158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msha.gov/Accident_Prevention/Tips/images/eleccor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2443680"/>
            <a:ext cx="1524000" cy="213360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https://encrypted-tbn3.gstatic.com/images?q=tbn:ANd9GcQn3q5oOeCcPi9uuRl1CMdROFXfMwJYO_dDvUlJeC5ooytAS4N41Q"/>
          <p:cNvSpPr>
            <a:spLocks noChangeAspect="1" noChangeArrowheads="1"/>
          </p:cNvSpPr>
          <p:nvPr/>
        </p:nvSpPr>
        <p:spPr bwMode="auto">
          <a:xfrm>
            <a:off x="63500" y="-182033"/>
            <a:ext cx="304800" cy="4064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056" name="Picture 8" descr="http://3.bp.blogspot.com/-6o9p8uqR5EY/UQxNzR2tPGI/AAAAAAAAAHg/4T_TLXOrG8Q/s1600/powercord_crosssection.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05501" y="1876741"/>
            <a:ext cx="1905000" cy="2552700"/>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p:cNvCxnSpPr/>
          <p:nvPr/>
        </p:nvCxnSpPr>
        <p:spPr>
          <a:xfrm flipH="1" flipV="1">
            <a:off x="6629400" y="4149090"/>
            <a:ext cx="155574" cy="76496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7172325" y="3657600"/>
            <a:ext cx="403225" cy="134112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629400" y="4914053"/>
            <a:ext cx="1892300" cy="646331"/>
          </a:xfrm>
          <a:prstGeom prst="rect">
            <a:avLst/>
          </a:prstGeom>
          <a:noFill/>
        </p:spPr>
        <p:txBody>
          <a:bodyPr wrap="square" rtlCol="0">
            <a:spAutoFit/>
          </a:bodyPr>
          <a:lstStyle/>
          <a:p>
            <a:r>
              <a:rPr lang="en-US" dirty="0" smtClean="0"/>
              <a:t>Two Layers of protection</a:t>
            </a:r>
            <a:endParaRPr lang="en-US" dirty="0"/>
          </a:p>
        </p:txBody>
      </p:sp>
      <p:sp>
        <p:nvSpPr>
          <p:cNvPr id="3" name="TextBox 2"/>
          <p:cNvSpPr txBox="1"/>
          <p:nvPr/>
        </p:nvSpPr>
        <p:spPr>
          <a:xfrm>
            <a:off x="457200" y="1524000"/>
            <a:ext cx="2714205" cy="461665"/>
          </a:xfrm>
          <a:prstGeom prst="rect">
            <a:avLst/>
          </a:prstGeom>
          <a:noFill/>
        </p:spPr>
        <p:txBody>
          <a:bodyPr wrap="none" rtlCol="0">
            <a:spAutoFit/>
          </a:bodyPr>
          <a:lstStyle/>
          <a:p>
            <a:r>
              <a:rPr lang="en-US" sz="2400" b="1" dirty="0">
                <a:solidFill>
                  <a:srgbClr val="0C30B8"/>
                </a:solidFill>
              </a:rPr>
              <a:t>Extension Cords </a:t>
            </a:r>
          </a:p>
        </p:txBody>
      </p:sp>
      <p:sp>
        <p:nvSpPr>
          <p:cNvPr id="11"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2" name="Footer Placeholder 1"/>
          <p:cNvSpPr>
            <a:spLocks noGrp="1"/>
          </p:cNvSpPr>
          <p:nvPr>
            <p:ph type="ftr" sz="quarter" idx="10"/>
          </p:nvPr>
        </p:nvSpPr>
        <p:spPr/>
        <p:txBody>
          <a:bodyPr/>
          <a:lstStyle/>
          <a:p>
            <a:endParaRPr lang="en-US" kern="0">
              <a:solidFill>
                <a:srgbClr val="000000">
                  <a:tint val="75000"/>
                </a:srgbClr>
              </a:solidFill>
              <a:cs typeface="Arial"/>
              <a:sym typeface="Arial"/>
              <a:rtl val="0"/>
            </a:endParaRPr>
          </a:p>
        </p:txBody>
      </p:sp>
      <p:sp>
        <p:nvSpPr>
          <p:cNvPr id="4" name="Slide Number Placeholder 3"/>
          <p:cNvSpPr>
            <a:spLocks noGrp="1"/>
          </p:cNvSpPr>
          <p:nvPr>
            <p:ph type="sldNum" sz="quarter" idx="11"/>
          </p:nvPr>
        </p:nvSpPr>
        <p:spPr/>
        <p:txBody>
          <a:bodyPr/>
          <a:lstStyle/>
          <a:p>
            <a:fld id="{CFEC49EF-85A3-4AFC-80F7-5EB5432EC833}" type="slidenum">
              <a:rPr lang="en-US" kern="0" smtClean="0">
                <a:solidFill>
                  <a:srgbClr val="000000">
                    <a:tint val="75000"/>
                  </a:srgbClr>
                </a:solidFill>
                <a:cs typeface="Arial"/>
                <a:sym typeface="Arial"/>
                <a:rtl val="0"/>
              </a:rPr>
              <a:pPr/>
              <a:t>38</a:t>
            </a:fld>
            <a:endParaRPr lang="en-US" kern="0">
              <a:solidFill>
                <a:srgbClr val="000000">
                  <a:tint val="75000"/>
                </a:srgbClr>
              </a:solidFill>
              <a:cs typeface="Arial"/>
              <a:sym typeface="Arial"/>
              <a:rtl val="0"/>
            </a:endParaRPr>
          </a:p>
        </p:txBody>
      </p:sp>
      <p:sp>
        <p:nvSpPr>
          <p:cNvPr id="8" name="TextBox 7"/>
          <p:cNvSpPr txBox="1"/>
          <p:nvPr/>
        </p:nvSpPr>
        <p:spPr>
          <a:xfrm>
            <a:off x="965351" y="5052552"/>
            <a:ext cx="1697901" cy="369332"/>
          </a:xfrm>
          <a:prstGeom prst="rect">
            <a:avLst/>
          </a:prstGeom>
          <a:noFill/>
        </p:spPr>
        <p:txBody>
          <a:bodyPr wrap="none" rtlCol="0">
            <a:spAutoFit/>
          </a:bodyPr>
          <a:lstStyle/>
          <a:p>
            <a:r>
              <a:rPr lang="en-US" dirty="0" smtClean="0"/>
              <a:t>Damaged cord</a:t>
            </a:r>
            <a:endParaRPr lang="en-US" dirty="0"/>
          </a:p>
        </p:txBody>
      </p:sp>
      <p:sp>
        <p:nvSpPr>
          <p:cNvPr id="10" name="TextBox 9"/>
          <p:cNvSpPr txBox="1"/>
          <p:nvPr/>
        </p:nvSpPr>
        <p:spPr>
          <a:xfrm>
            <a:off x="3204656" y="5056462"/>
            <a:ext cx="2860591" cy="646331"/>
          </a:xfrm>
          <a:prstGeom prst="rect">
            <a:avLst/>
          </a:prstGeom>
          <a:noFill/>
        </p:spPr>
        <p:txBody>
          <a:bodyPr wrap="none" rtlCol="0">
            <a:spAutoFit/>
          </a:bodyPr>
          <a:lstStyle/>
          <a:p>
            <a:r>
              <a:rPr lang="en-US" dirty="0" smtClean="0"/>
              <a:t>Do not pull cords this way.</a:t>
            </a:r>
          </a:p>
          <a:p>
            <a:r>
              <a:rPr lang="en-US" dirty="0" smtClean="0"/>
              <a:t>It puts strain on them.</a:t>
            </a:r>
            <a:endParaRPr lang="en-US" dirty="0"/>
          </a:p>
        </p:txBody>
      </p:sp>
    </p:spTree>
    <p:extLst>
      <p:ext uri="{BB962C8B-B14F-4D97-AF65-F5344CB8AC3E}">
        <p14:creationId xmlns:p14="http://schemas.microsoft.com/office/powerpoint/2010/main" val="4935352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3"/>
          <p:cNvSpPr>
            <a:spLocks noGrp="1" noChangeArrowheads="1"/>
          </p:cNvSpPr>
          <p:nvPr>
            <p:ph type="body" idx="1"/>
          </p:nvPr>
        </p:nvSpPr>
        <p:spPr>
          <a:xfrm>
            <a:off x="544047" y="1524025"/>
            <a:ext cx="4942353" cy="4343375"/>
          </a:xfrm>
          <a:noFill/>
        </p:spPr>
        <p:txBody>
          <a:bodyPr/>
          <a:lstStyle/>
          <a:p>
            <a:pPr eaLnBrk="1" hangingPunct="1">
              <a:buClr>
                <a:srgbClr val="0070C0"/>
              </a:buClr>
            </a:pPr>
            <a:r>
              <a:rPr lang="en-US" altLang="en-US" sz="2400" b="1" dirty="0" smtClean="0">
                <a:solidFill>
                  <a:srgbClr val="0C30B8"/>
                </a:solidFill>
                <a:latin typeface="Arial" panose="020B0604020202020204" pitchFamily="34" charset="0"/>
                <a:cs typeface="Arial" panose="020B0604020202020204" pitchFamily="34" charset="0"/>
              </a:rPr>
              <a:t>Lockout/</a:t>
            </a:r>
            <a:r>
              <a:rPr lang="en-US" altLang="en-US" sz="2400" b="1" dirty="0" err="1" smtClean="0">
                <a:solidFill>
                  <a:srgbClr val="0C30B8"/>
                </a:solidFill>
                <a:latin typeface="Arial" panose="020B0604020202020204" pitchFamily="34" charset="0"/>
                <a:cs typeface="Arial" panose="020B0604020202020204" pitchFamily="34" charset="0"/>
              </a:rPr>
              <a:t>tagout</a:t>
            </a:r>
            <a:r>
              <a:rPr lang="en-US" altLang="en-US" sz="2400" dirty="0" smtClean="0">
                <a:solidFill>
                  <a:srgbClr val="0C30B8"/>
                </a:solidFill>
                <a:latin typeface="Arial" panose="020B0604020202020204" pitchFamily="34" charset="0"/>
                <a:cs typeface="Arial" panose="020B0604020202020204" pitchFamily="34" charset="0"/>
              </a:rPr>
              <a:t> </a:t>
            </a:r>
          </a:p>
          <a:p>
            <a:pPr eaLnBrk="1" hangingPunct="1">
              <a:buClr>
                <a:srgbClr val="0070C0"/>
              </a:buClr>
              <a:buFont typeface="Wingdings" panose="05000000000000000000" pitchFamily="2" charset="2"/>
              <a:buChar char="q"/>
            </a:pPr>
            <a:endParaRPr lang="en-US" altLang="en-US" sz="2400" dirty="0">
              <a:latin typeface="Arial" panose="020B0604020202020204" pitchFamily="34" charset="0"/>
              <a:cs typeface="Arial" panose="020B0604020202020204" pitchFamily="34" charset="0"/>
            </a:endParaRPr>
          </a:p>
          <a:p>
            <a:pPr eaLnBrk="1" hangingPunct="1">
              <a:buClr>
                <a:srgbClr val="0C30B8"/>
              </a:buClr>
              <a:buFont typeface="Wingdings" panose="05000000000000000000" pitchFamily="2" charset="2"/>
              <a:buChar char="q"/>
            </a:pPr>
            <a:r>
              <a:rPr lang="en-US" altLang="en-US" sz="2400" dirty="0" smtClean="0">
                <a:latin typeface="Arial" panose="020B0604020202020204" pitchFamily="34" charset="0"/>
                <a:cs typeface="Arial" panose="020B0604020202020204" pitchFamily="34" charset="0"/>
              </a:rPr>
              <a:t>Tags identify that work is  </a:t>
            </a:r>
          </a:p>
          <a:p>
            <a:pPr eaLnBrk="1" hangingPunct="1">
              <a:buClr>
                <a:srgbClr val="0C30B8"/>
              </a:buClr>
            </a:pPr>
            <a:r>
              <a:rPr lang="en-US" altLang="en-US" sz="2400" dirty="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   being done. Tag all controls that  </a:t>
            </a:r>
          </a:p>
          <a:p>
            <a:pPr eaLnBrk="1" hangingPunct="1">
              <a:buClr>
                <a:srgbClr val="0C30B8"/>
              </a:buClr>
            </a:pPr>
            <a:r>
              <a:rPr lang="en-US" altLang="en-US" sz="2400" dirty="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   are to be deactivated in the </a:t>
            </a:r>
          </a:p>
          <a:p>
            <a:pPr eaLnBrk="1" hangingPunct="1">
              <a:buClr>
                <a:srgbClr val="0C30B8"/>
              </a:buClr>
            </a:pPr>
            <a:r>
              <a:rPr lang="en-US" altLang="en-US" sz="2400" dirty="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   course of work</a:t>
            </a:r>
          </a:p>
          <a:p>
            <a:pPr eaLnBrk="1" hangingPunct="1">
              <a:buClr>
                <a:srgbClr val="0C30B8"/>
              </a:buClr>
            </a:pPr>
            <a:endParaRPr lang="en-US" altLang="en-US" sz="2400" dirty="0" smtClean="0">
              <a:latin typeface="Arial" panose="020B0604020202020204" pitchFamily="34" charset="0"/>
              <a:cs typeface="Arial" panose="020B0604020202020204" pitchFamily="34" charset="0"/>
            </a:endParaRPr>
          </a:p>
          <a:p>
            <a:pPr eaLnBrk="1" hangingPunct="1">
              <a:buClr>
                <a:srgbClr val="0C30B8"/>
              </a:buClr>
              <a:buFont typeface="Wingdings" panose="05000000000000000000" pitchFamily="2" charset="2"/>
              <a:buChar char="q"/>
            </a:pPr>
            <a:r>
              <a:rPr lang="en-US" altLang="en-US" sz="2400" dirty="0" smtClean="0">
                <a:latin typeface="Arial" panose="020B0604020202020204" pitchFamily="34" charset="0"/>
                <a:cs typeface="Arial" panose="020B0604020202020204" pitchFamily="34" charset="0"/>
              </a:rPr>
              <a:t> Equipment or circuits rendered </a:t>
            </a:r>
          </a:p>
          <a:p>
            <a:pPr eaLnBrk="1" hangingPunct="1">
              <a:buClr>
                <a:srgbClr val="0C30B8"/>
              </a:buClr>
            </a:pPr>
            <a:r>
              <a:rPr lang="en-US" altLang="en-US" sz="2400" dirty="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   inoperative and tagged at all </a:t>
            </a:r>
          </a:p>
          <a:p>
            <a:pPr eaLnBrk="1" hangingPunct="1">
              <a:buClr>
                <a:srgbClr val="0C30B8"/>
              </a:buClr>
            </a:pPr>
            <a:r>
              <a:rPr lang="en-US" altLang="en-US" sz="2400" dirty="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   points where they could be </a:t>
            </a:r>
          </a:p>
          <a:p>
            <a:pPr eaLnBrk="1" hangingPunct="1">
              <a:buClr>
                <a:srgbClr val="0C30B8"/>
              </a:buClr>
            </a:pPr>
            <a:r>
              <a:rPr lang="en-US" altLang="en-US" sz="2400" dirty="0">
                <a:latin typeface="Arial" panose="020B0604020202020204" pitchFamily="34" charset="0"/>
                <a:cs typeface="Arial" panose="020B0604020202020204" pitchFamily="34" charset="0"/>
              </a:rPr>
              <a:t> </a:t>
            </a:r>
            <a:r>
              <a:rPr lang="en-US" altLang="en-US" sz="2400" dirty="0" smtClean="0">
                <a:latin typeface="Arial" panose="020B0604020202020204" pitchFamily="34" charset="0"/>
                <a:cs typeface="Arial" panose="020B0604020202020204" pitchFamily="34" charset="0"/>
              </a:rPr>
              <a:t>   energized</a:t>
            </a:r>
          </a:p>
          <a:p>
            <a:pPr eaLnBrk="1" hangingPunct="1"/>
            <a:endParaRPr lang="en-US" altLang="en-US" dirty="0" smtClean="0">
              <a:solidFill>
                <a:srgbClr val="000000"/>
              </a:solidFill>
            </a:endParaRPr>
          </a:p>
        </p:txBody>
      </p:sp>
      <p:sp>
        <p:nvSpPr>
          <p:cNvPr id="17410" name="Slide Number Placeholder 6"/>
          <p:cNvSpPr>
            <a:spLocks noGrp="1"/>
          </p:cNvSpPr>
          <p:nvPr>
            <p:ph type="sldNum" sz="quarter" idx="11"/>
          </p:nvPr>
        </p:nvSpPr>
        <p:spPr>
          <a:xfrm>
            <a:off x="6716114" y="6218605"/>
            <a:ext cx="2133600" cy="36618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fld id="{CC2E645D-37F1-4DB8-85F5-43BB6824EEDA}" type="slidenum">
              <a:rPr lang="en-US" altLang="en-US" sz="1400" smtClean="0">
                <a:solidFill>
                  <a:srgbClr val="000000"/>
                </a:solidFill>
              </a:rPr>
              <a:pPr eaLnBrk="1" hangingPunct="1">
                <a:spcBef>
                  <a:spcPct val="0"/>
                </a:spcBef>
                <a:buFontTx/>
                <a:buNone/>
              </a:pPr>
              <a:t>39</a:t>
            </a:fld>
            <a:endParaRPr lang="en-US" altLang="en-US" sz="1400" dirty="0" smtClean="0">
              <a:solidFill>
                <a:srgbClr val="000000"/>
              </a:solidFill>
            </a:endParaRPr>
          </a:p>
        </p:txBody>
      </p:sp>
      <p:sp>
        <p:nvSpPr>
          <p:cNvPr id="6"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pic>
        <p:nvPicPr>
          <p:cNvPr id="7" name="Picture 11" descr="img1"/>
          <p:cNvPicPr>
            <a:picLocks noChangeAspect="1" noChangeArrowheads="1"/>
          </p:cNvPicPr>
          <p:nvPr/>
        </p:nvPicPr>
        <p:blipFill rotWithShape="1">
          <a:blip r:embed="rId3">
            <a:extLst>
              <a:ext uri="{28A0092B-C50C-407E-A947-70E740481C1C}">
                <a14:useLocalDpi xmlns:a14="http://schemas.microsoft.com/office/drawing/2010/main" val="0"/>
              </a:ext>
            </a:extLst>
          </a:blip>
          <a:srcRect l="5082" t="2137" r="4122" b="2581"/>
          <a:stretch/>
        </p:blipFill>
        <p:spPr bwMode="auto">
          <a:xfrm>
            <a:off x="6010275" y="1847850"/>
            <a:ext cx="2552700" cy="42473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96994" y="6095225"/>
            <a:ext cx="5455340" cy="461665"/>
          </a:xfrm>
          <a:prstGeom prst="rect">
            <a:avLst/>
          </a:prstGeom>
          <a:noFill/>
        </p:spPr>
        <p:txBody>
          <a:bodyPr wrap="none" rtlCol="0">
            <a:spAutoFit/>
          </a:bodyPr>
          <a:lstStyle/>
          <a:p>
            <a:r>
              <a:rPr lang="en-US" sz="1200" dirty="0" smtClean="0"/>
              <a:t>Photo </a:t>
            </a:r>
            <a:r>
              <a:rPr lang="en-US" sz="1200" dirty="0"/>
              <a:t>from Certified Safety Construction Worker Compliance Training Center </a:t>
            </a:r>
            <a:endParaRPr lang="en-US" sz="1200" dirty="0" smtClean="0"/>
          </a:p>
          <a:p>
            <a:r>
              <a:rPr lang="en-US" sz="1200" dirty="0" smtClean="0"/>
              <a:t>developed </a:t>
            </a:r>
            <a:r>
              <a:rPr lang="en-US" sz="1200" dirty="0"/>
              <a:t>under OSHA Grant SH-20-843-SH0</a:t>
            </a:r>
          </a:p>
        </p:txBody>
      </p:sp>
      <p:sp>
        <p:nvSpPr>
          <p:cNvPr id="3" name="Footer Placeholder 2"/>
          <p:cNvSpPr>
            <a:spLocks noGrp="1"/>
          </p:cNvSpPr>
          <p:nvPr>
            <p:ph type="ftr" sz="quarter" idx="10"/>
          </p:nvPr>
        </p:nvSpPr>
        <p:spPr/>
        <p:txBody>
          <a:bodyPr/>
          <a:lstStyle/>
          <a:p>
            <a:endParaRPr lang="en-US">
              <a:solidFill>
                <a:srgbClr val="000000">
                  <a:tint val="75000"/>
                </a:srgbClr>
              </a:solidFill>
            </a:endParaRPr>
          </a:p>
        </p:txBody>
      </p:sp>
      <p:sp>
        <p:nvSpPr>
          <p:cNvPr id="4" name="TextBox 3"/>
          <p:cNvSpPr txBox="1"/>
          <p:nvPr/>
        </p:nvSpPr>
        <p:spPr>
          <a:xfrm>
            <a:off x="6790335" y="6195942"/>
            <a:ext cx="992579" cy="369332"/>
          </a:xfrm>
          <a:prstGeom prst="rect">
            <a:avLst/>
          </a:prstGeom>
          <a:noFill/>
        </p:spPr>
        <p:txBody>
          <a:bodyPr wrap="none" rtlCol="0">
            <a:spAutoFit/>
          </a:bodyPr>
          <a:lstStyle/>
          <a:p>
            <a:r>
              <a:rPr lang="en-US" dirty="0" smtClean="0"/>
              <a:t>Lockout</a:t>
            </a:r>
            <a:endParaRPr lang="en-US" dirty="0"/>
          </a:p>
        </p:txBody>
      </p:sp>
    </p:spTree>
    <p:extLst>
      <p:ext uri="{BB962C8B-B14F-4D97-AF65-F5344CB8AC3E}">
        <p14:creationId xmlns:p14="http://schemas.microsoft.com/office/powerpoint/2010/main" val="5461009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7393" y="1747473"/>
            <a:ext cx="4601972" cy="4629862"/>
          </a:xfrm>
          <a:prstGeom prst="rect">
            <a:avLst/>
          </a:prstGeom>
        </p:spPr>
      </p:pic>
      <p:sp>
        <p:nvSpPr>
          <p:cNvPr id="10" name="Rectangle 9"/>
          <p:cNvSpPr/>
          <p:nvPr/>
        </p:nvSpPr>
        <p:spPr>
          <a:xfrm>
            <a:off x="4114800" y="5105400"/>
            <a:ext cx="1028700" cy="152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431800" y="2209800"/>
            <a:ext cx="3550920" cy="1569660"/>
          </a:xfrm>
          <a:prstGeom prst="rect">
            <a:avLst/>
          </a:prstGeom>
          <a:noFill/>
        </p:spPr>
        <p:txBody>
          <a:bodyPr wrap="square" rtlCol="0">
            <a:spAutoFit/>
          </a:bodyPr>
          <a:lstStyle/>
          <a:p>
            <a:r>
              <a:rPr lang="en-US" sz="2400" dirty="0" smtClean="0"/>
              <a:t>Lockout/</a:t>
            </a:r>
            <a:r>
              <a:rPr lang="en-US" sz="2400" dirty="0" err="1" smtClean="0"/>
              <a:t>tagout</a:t>
            </a:r>
            <a:r>
              <a:rPr lang="en-US" sz="2400" dirty="0" smtClean="0"/>
              <a:t> ranks 6</a:t>
            </a:r>
            <a:r>
              <a:rPr lang="en-US" sz="2400" baseline="30000" dirty="0" smtClean="0"/>
              <a:t>th</a:t>
            </a:r>
            <a:r>
              <a:rPr lang="en-US" sz="2400" dirty="0" smtClean="0"/>
              <a:t> as one of the most cited standards for fiscal year 2014 </a:t>
            </a:r>
            <a:endParaRPr lang="en-US" sz="2400" dirty="0"/>
          </a:p>
        </p:txBody>
      </p:sp>
      <p:sp>
        <p:nvSpPr>
          <p:cNvPr id="3" name="Rectangle 2"/>
          <p:cNvSpPr/>
          <p:nvPr/>
        </p:nvSpPr>
        <p:spPr>
          <a:xfrm>
            <a:off x="457200" y="1596261"/>
            <a:ext cx="2645276" cy="461665"/>
          </a:xfrm>
          <a:prstGeom prst="rect">
            <a:avLst/>
          </a:prstGeom>
        </p:spPr>
        <p:txBody>
          <a:bodyPr wrap="none">
            <a:spAutoFit/>
          </a:bodyPr>
          <a:lstStyle/>
          <a:p>
            <a:r>
              <a:rPr lang="en-US" sz="2400" b="1" dirty="0" smtClean="0">
                <a:solidFill>
                  <a:srgbClr val="0C30B8"/>
                </a:solidFill>
              </a:rPr>
              <a:t>Frequently </a:t>
            </a:r>
            <a:r>
              <a:rPr lang="en-US" sz="2400" b="1" dirty="0">
                <a:solidFill>
                  <a:srgbClr val="0C30B8"/>
                </a:solidFill>
              </a:rPr>
              <a:t>cited</a:t>
            </a:r>
            <a:r>
              <a:rPr lang="en-US" sz="2400" b="1" dirty="0" smtClean="0">
                <a:solidFill>
                  <a:srgbClr val="0C30B8"/>
                </a:solidFill>
              </a:rPr>
              <a:t> </a:t>
            </a:r>
            <a:endParaRPr lang="en-US" sz="2400" b="1" dirty="0">
              <a:solidFill>
                <a:srgbClr val="0C30B8"/>
              </a:solidFill>
            </a:endParaRPr>
          </a:p>
        </p:txBody>
      </p:sp>
      <p:sp>
        <p:nvSpPr>
          <p:cNvPr id="7" name="Title 1"/>
          <p:cNvSpPr txBox="1">
            <a:spLocks/>
          </p:cNvSpPr>
          <p:nvPr/>
        </p:nvSpPr>
        <p:spPr>
          <a:xfrm>
            <a:off x="304800" y="427037"/>
            <a:ext cx="8229600" cy="1143200"/>
          </a:xfrm>
          <a:prstGeom prst="rect">
            <a:avLst/>
          </a:prstGeom>
          <a:noFill/>
          <a:ln>
            <a:noFill/>
          </a:ln>
        </p:spPr>
        <p:txBody>
          <a:bodyPr lIns="91425" tIns="91425" rIns="91425" bIns="91425" anchor="b" anchorCtr="0"/>
          <a:lstStyle>
            <a:defPPr marR="0" algn="l" rtl="0">
              <a:lnSpc>
                <a:spcPct val="100000"/>
              </a:lnSpc>
              <a:spcBef>
                <a:spcPts val="0"/>
              </a:spcBef>
              <a:spcAft>
                <a:spcPts val="0"/>
              </a:spcAft>
            </a:defPPr>
            <a:lvl1pPr marR="0" algn="l" rtl="0">
              <a:lnSpc>
                <a:spcPct val="100000"/>
              </a:lnSpc>
              <a:spcBef>
                <a:spcPts val="0"/>
              </a:spcBef>
              <a:spcAft>
                <a:spcPts val="0"/>
              </a:spcAft>
              <a:buClr>
                <a:srgbClr val="1155CC"/>
              </a:buClr>
              <a:buSzPct val="100000"/>
              <a:buNone/>
              <a:defRPr sz="3600" b="1" i="0" u="none" strike="noStrike" cap="none" baseline="0">
                <a:solidFill>
                  <a:srgbClr val="1155CC"/>
                </a:solidFill>
                <a:latin typeface="Arial"/>
                <a:ea typeface="Arial"/>
                <a:cs typeface="Arial"/>
                <a:sym typeface="Arial"/>
                <a:rtl val="0"/>
              </a:defRPr>
            </a:lvl1pPr>
            <a:lvl2pPr marR="0" algn="l" rtl="0">
              <a:lnSpc>
                <a:spcPct val="100000"/>
              </a:lnSpc>
              <a:spcBef>
                <a:spcPts val="0"/>
              </a:spcBef>
              <a:spcAft>
                <a:spcPts val="0"/>
              </a:spcAft>
              <a:buClr>
                <a:schemeClr val="accent1"/>
              </a:buClr>
              <a:buSzPct val="100000"/>
              <a:buNone/>
              <a:defRPr sz="3600" b="1" i="0" u="none" strike="noStrike" cap="none" baseline="0">
                <a:solidFill>
                  <a:srgbClr val="DA0002"/>
                </a:solidFill>
                <a:latin typeface="Arial"/>
                <a:ea typeface="Arial"/>
                <a:cs typeface="Arial"/>
                <a:sym typeface="Arial"/>
                <a:rtl val="0"/>
              </a:defRPr>
            </a:lvl2pPr>
            <a:lvl3pPr rtl="0">
              <a:spcBef>
                <a:spcPts val="0"/>
              </a:spcBef>
              <a:buClr>
                <a:schemeClr val="accent1"/>
              </a:buClr>
              <a:buSzPct val="100000"/>
              <a:buNone/>
              <a:defRPr sz="3600" b="1">
                <a:solidFill>
                  <a:srgbClr val="DA0002"/>
                </a:solidFill>
              </a:defRPr>
            </a:lvl3pPr>
            <a:lvl4pPr rtl="0">
              <a:spcBef>
                <a:spcPts val="0"/>
              </a:spcBef>
              <a:buClr>
                <a:schemeClr val="accent1"/>
              </a:buClr>
              <a:buSzPct val="100000"/>
              <a:buNone/>
              <a:defRPr sz="3600" b="1">
                <a:solidFill>
                  <a:srgbClr val="DA0002"/>
                </a:solidFill>
              </a:defRPr>
            </a:lvl4pPr>
            <a:lvl5pPr rtl="0">
              <a:spcBef>
                <a:spcPts val="0"/>
              </a:spcBef>
              <a:buClr>
                <a:schemeClr val="accent1"/>
              </a:buClr>
              <a:buSzPct val="100000"/>
              <a:buNone/>
              <a:defRPr sz="3600" b="1">
                <a:solidFill>
                  <a:srgbClr val="DA0002"/>
                </a:solidFill>
              </a:defRPr>
            </a:lvl5pPr>
            <a:lvl6pPr rtl="0">
              <a:spcBef>
                <a:spcPts val="0"/>
              </a:spcBef>
              <a:buClr>
                <a:schemeClr val="accent1"/>
              </a:buClr>
              <a:buSzPct val="100000"/>
              <a:buNone/>
              <a:defRPr sz="3600" b="1">
                <a:solidFill>
                  <a:srgbClr val="DA0002"/>
                </a:solidFill>
              </a:defRPr>
            </a:lvl6pPr>
            <a:lvl7pPr rtl="0">
              <a:spcBef>
                <a:spcPts val="0"/>
              </a:spcBef>
              <a:buClr>
                <a:schemeClr val="accent1"/>
              </a:buClr>
              <a:buSzPct val="100000"/>
              <a:buNone/>
              <a:defRPr sz="3600" b="1">
                <a:solidFill>
                  <a:srgbClr val="DA0002"/>
                </a:solidFill>
              </a:defRPr>
            </a:lvl7pPr>
            <a:lvl8pPr rtl="0">
              <a:spcBef>
                <a:spcPts val="0"/>
              </a:spcBef>
              <a:buClr>
                <a:schemeClr val="accent1"/>
              </a:buClr>
              <a:buSzPct val="100000"/>
              <a:buNone/>
              <a:defRPr sz="3600" b="1">
                <a:solidFill>
                  <a:srgbClr val="DA0002"/>
                </a:solidFill>
              </a:defRPr>
            </a:lvl8pPr>
            <a:lvl9pPr rtl="0">
              <a:spcBef>
                <a:spcPts val="0"/>
              </a:spcBef>
              <a:buClr>
                <a:schemeClr val="accent1"/>
              </a:buClr>
              <a:buSzPct val="100000"/>
              <a:buNone/>
              <a:defRPr sz="3600" b="1">
                <a:solidFill>
                  <a:srgbClr val="DA0002"/>
                </a:solidFill>
              </a:defRPr>
            </a:lvl9pPr>
          </a:lstStyle>
          <a:p>
            <a:r>
              <a:rPr lang="en-US" kern="0" dirty="0" smtClean="0">
                <a:solidFill>
                  <a:srgbClr val="0C30B8"/>
                </a:solidFill>
              </a:rPr>
              <a:t>Electrical Safety - </a:t>
            </a:r>
            <a:r>
              <a:rPr lang="en-US" sz="2400" kern="0" dirty="0" smtClean="0">
                <a:solidFill>
                  <a:srgbClr val="0C30B8"/>
                </a:solidFill>
              </a:rPr>
              <a:t>Module 6</a:t>
            </a:r>
            <a:r>
              <a:rPr lang="en-US" kern="0" dirty="0" smtClean="0">
                <a:solidFill>
                  <a:srgbClr val="0C30B8"/>
                </a:solidFill>
              </a:rPr>
              <a:t> </a:t>
            </a:r>
            <a:endParaRPr lang="en-US" sz="2400" kern="0" dirty="0">
              <a:solidFill>
                <a:srgbClr val="0C30B8"/>
              </a:solidFill>
            </a:endParaRPr>
          </a:p>
        </p:txBody>
      </p:sp>
      <p:sp>
        <p:nvSpPr>
          <p:cNvPr id="4" name="Rectangle 3"/>
          <p:cNvSpPr/>
          <p:nvPr/>
        </p:nvSpPr>
        <p:spPr>
          <a:xfrm>
            <a:off x="457200" y="6349626"/>
            <a:ext cx="4800600" cy="461665"/>
          </a:xfrm>
          <a:prstGeom prst="rect">
            <a:avLst/>
          </a:prstGeom>
        </p:spPr>
        <p:txBody>
          <a:bodyPr wrap="square">
            <a:spAutoFit/>
          </a:bodyPr>
          <a:lstStyle/>
          <a:p>
            <a:r>
              <a:rPr lang="en-US" sz="1200" dirty="0">
                <a:hlinkClick r:id="rId4"/>
              </a:rPr>
              <a:t>https://</a:t>
            </a:r>
            <a:r>
              <a:rPr lang="en-US" sz="1200" dirty="0" smtClean="0">
                <a:hlinkClick r:id="rId4"/>
              </a:rPr>
              <a:t>www.osha.gov/Top_Ten_Standards.html</a:t>
            </a:r>
            <a:endParaRPr lang="en-US" sz="1200" dirty="0" smtClean="0"/>
          </a:p>
          <a:p>
            <a:endParaRPr lang="en-US" sz="1200" dirty="0"/>
          </a:p>
        </p:txBody>
      </p:sp>
      <p:sp>
        <p:nvSpPr>
          <p:cNvPr id="5" name="Footer Placeholder 4"/>
          <p:cNvSpPr>
            <a:spLocks noGrp="1"/>
          </p:cNvSpPr>
          <p:nvPr>
            <p:ph type="ftr" sz="quarter" idx="10"/>
          </p:nvPr>
        </p:nvSpPr>
        <p:spPr/>
        <p:txBody>
          <a:bodyPr/>
          <a:lstStyle/>
          <a:p>
            <a:endParaRPr lang="en-US" kern="0" dirty="0">
              <a:solidFill>
                <a:srgbClr val="000000">
                  <a:tint val="75000"/>
                </a:srgbClr>
              </a:solidFill>
              <a:cs typeface="Arial"/>
              <a:sym typeface="Arial"/>
              <a:rtl val="0"/>
            </a:endParaRPr>
          </a:p>
        </p:txBody>
      </p:sp>
      <p:sp>
        <p:nvSpPr>
          <p:cNvPr id="6" name="Slide Number Placeholder 5"/>
          <p:cNvSpPr>
            <a:spLocks noGrp="1"/>
          </p:cNvSpPr>
          <p:nvPr>
            <p:ph type="sldNum" sz="quarter" idx="11"/>
          </p:nvPr>
        </p:nvSpPr>
        <p:spPr/>
        <p:txBody>
          <a:bodyPr/>
          <a:lstStyle/>
          <a:p>
            <a:fld id="{CFEC49EF-85A3-4AFC-80F7-5EB5432EC833}" type="slidenum">
              <a:rPr lang="en-US" kern="0" smtClean="0">
                <a:solidFill>
                  <a:srgbClr val="000000">
                    <a:tint val="75000"/>
                  </a:srgbClr>
                </a:solidFill>
                <a:cs typeface="Arial"/>
                <a:sym typeface="Arial"/>
                <a:rtl val="0"/>
              </a:rPr>
              <a:pPr/>
              <a:t>40</a:t>
            </a:fld>
            <a:endParaRPr lang="en-US" kern="0">
              <a:solidFill>
                <a:srgbClr val="000000">
                  <a:tint val="75000"/>
                </a:srgbClr>
              </a:solidFill>
              <a:cs typeface="Arial"/>
              <a:sym typeface="Arial"/>
              <a:rtl val="0"/>
            </a:endParaRPr>
          </a:p>
        </p:txBody>
      </p:sp>
    </p:spTree>
    <p:extLst>
      <p:ext uri="{BB962C8B-B14F-4D97-AF65-F5344CB8AC3E}">
        <p14:creationId xmlns:p14="http://schemas.microsoft.com/office/powerpoint/2010/main" val="24756651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1"/>
            <a:ext cx="8229600" cy="4967599"/>
          </a:xfrm>
        </p:spPr>
        <p:txBody>
          <a:bodyPr/>
          <a:lstStyle/>
          <a:p>
            <a:r>
              <a:rPr lang="en-US" b="1" dirty="0">
                <a:solidFill>
                  <a:srgbClr val="0C30B8"/>
                </a:solidFill>
              </a:rPr>
              <a:t>OSHA Standard </a:t>
            </a:r>
            <a:endParaRPr lang="en-US" dirty="0">
              <a:solidFill>
                <a:srgbClr val="0C30B8"/>
              </a:solidFill>
            </a:endParaRPr>
          </a:p>
          <a:p>
            <a:r>
              <a:rPr lang="en-US" dirty="0" smtClean="0">
                <a:solidFill>
                  <a:schemeClr val="tx1"/>
                </a:solidFill>
              </a:rPr>
              <a:t>1910.147: “</a:t>
            </a:r>
            <a:r>
              <a:rPr lang="en-US" dirty="0" smtClean="0"/>
              <a:t>This </a:t>
            </a:r>
            <a:r>
              <a:rPr lang="en-US" dirty="0"/>
              <a:t>standard covers the servicing and maintenance of machines and equipment in which the </a:t>
            </a:r>
            <a:r>
              <a:rPr lang="en-US" b="1" dirty="0">
                <a:solidFill>
                  <a:srgbClr val="0C30B8"/>
                </a:solidFill>
              </a:rPr>
              <a:t>unexpected energization or start up of the machines or equipment, or release of stored energy, </a:t>
            </a:r>
            <a:r>
              <a:rPr lang="en-US" dirty="0"/>
              <a:t>could harm employees. This standard establishes minimum performance requirements for the control of such hazardous </a:t>
            </a:r>
            <a:r>
              <a:rPr lang="en-US" dirty="0" smtClean="0"/>
              <a:t>energy”.</a:t>
            </a:r>
          </a:p>
          <a:p>
            <a:endParaRPr lang="en-US" dirty="0" smtClean="0"/>
          </a:p>
        </p:txBody>
      </p:sp>
      <p:sp>
        <p:nvSpPr>
          <p:cNvPr id="4"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2" name="Footer Placeholder 1"/>
          <p:cNvSpPr>
            <a:spLocks noGrp="1"/>
          </p:cNvSpPr>
          <p:nvPr>
            <p:ph type="ftr" sz="quarter" idx="10"/>
          </p:nvPr>
        </p:nvSpPr>
        <p:spPr/>
        <p:txBody>
          <a:bodyPr/>
          <a:lstStyle/>
          <a:p>
            <a:endParaRPr lang="en-US" kern="0">
              <a:solidFill>
                <a:srgbClr val="000000">
                  <a:tint val="75000"/>
                </a:srgbClr>
              </a:solidFill>
              <a:cs typeface="Arial"/>
              <a:sym typeface="Arial"/>
              <a:rtl val="0"/>
            </a:endParaRPr>
          </a:p>
        </p:txBody>
      </p:sp>
      <p:sp>
        <p:nvSpPr>
          <p:cNvPr id="5" name="Slide Number Placeholder 4"/>
          <p:cNvSpPr>
            <a:spLocks noGrp="1"/>
          </p:cNvSpPr>
          <p:nvPr>
            <p:ph type="sldNum" sz="quarter" idx="11"/>
          </p:nvPr>
        </p:nvSpPr>
        <p:spPr/>
        <p:txBody>
          <a:bodyPr/>
          <a:lstStyle/>
          <a:p>
            <a:fld id="{CFEC49EF-85A3-4AFC-80F7-5EB5432EC833}" type="slidenum">
              <a:rPr lang="en-US" kern="0" smtClean="0">
                <a:solidFill>
                  <a:srgbClr val="000000">
                    <a:tint val="75000"/>
                  </a:srgbClr>
                </a:solidFill>
                <a:cs typeface="Arial"/>
                <a:sym typeface="Arial"/>
                <a:rtl val="0"/>
              </a:rPr>
              <a:pPr/>
              <a:t>41</a:t>
            </a:fld>
            <a:endParaRPr lang="en-US" kern="0">
              <a:solidFill>
                <a:srgbClr val="000000">
                  <a:tint val="75000"/>
                </a:srgbClr>
              </a:solidFill>
              <a:cs typeface="Arial"/>
              <a:sym typeface="Arial"/>
              <a:rtl val="0"/>
            </a:endParaRPr>
          </a:p>
        </p:txBody>
      </p:sp>
      <p:sp>
        <p:nvSpPr>
          <p:cNvPr id="6" name="TextBox 5"/>
          <p:cNvSpPr txBox="1"/>
          <p:nvPr/>
        </p:nvSpPr>
        <p:spPr>
          <a:xfrm>
            <a:off x="1752600" y="6099201"/>
            <a:ext cx="6596678" cy="369332"/>
          </a:xfrm>
          <a:prstGeom prst="rect">
            <a:avLst/>
          </a:prstGeom>
          <a:noFill/>
        </p:spPr>
        <p:txBody>
          <a:bodyPr wrap="none" rtlCol="0">
            <a:spAutoFit/>
          </a:bodyPr>
          <a:lstStyle/>
          <a:p>
            <a:r>
              <a:rPr lang="en-US" dirty="0" smtClean="0"/>
              <a:t>Source: 1910.147 Subpart J – General Environmental Controls</a:t>
            </a:r>
            <a:endParaRPr lang="en-US" dirty="0"/>
          </a:p>
        </p:txBody>
      </p:sp>
    </p:spTree>
    <p:extLst>
      <p:ext uri="{BB962C8B-B14F-4D97-AF65-F5344CB8AC3E}">
        <p14:creationId xmlns:p14="http://schemas.microsoft.com/office/powerpoint/2010/main" val="13651059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1"/>
            <a:ext cx="7620000" cy="4820919"/>
          </a:xfrm>
        </p:spPr>
        <p:txBody>
          <a:bodyPr/>
          <a:lstStyle/>
          <a:p>
            <a:pPr>
              <a:buClr>
                <a:srgbClr val="0070C0"/>
              </a:buClr>
            </a:pPr>
            <a:r>
              <a:rPr lang="en-US" sz="2400" b="1" dirty="0">
                <a:solidFill>
                  <a:srgbClr val="0C30B8"/>
                </a:solidFill>
              </a:rPr>
              <a:t>What is Hazardous Energy?</a:t>
            </a:r>
            <a:r>
              <a:rPr lang="en-US" sz="2400" dirty="0">
                <a:solidFill>
                  <a:srgbClr val="0C30B8"/>
                </a:solidFill>
              </a:rPr>
              <a:t> </a:t>
            </a:r>
            <a:endParaRPr lang="en-US" sz="2400" dirty="0" smtClean="0">
              <a:solidFill>
                <a:srgbClr val="0C30B8"/>
              </a:solidFill>
            </a:endParaRPr>
          </a:p>
          <a:p>
            <a:pPr marL="342900" indent="-342900">
              <a:buClr>
                <a:srgbClr val="0C30B8"/>
              </a:buClr>
              <a:buFont typeface="Wingdings" panose="05000000000000000000" pitchFamily="2" charset="2"/>
              <a:buChar char="q"/>
            </a:pPr>
            <a:r>
              <a:rPr lang="en-US" sz="2400" dirty="0" smtClean="0">
                <a:solidFill>
                  <a:schemeClr val="tx1"/>
                </a:solidFill>
              </a:rPr>
              <a:t>The </a:t>
            </a:r>
            <a:r>
              <a:rPr lang="en-US" sz="2400" dirty="0">
                <a:solidFill>
                  <a:schemeClr val="tx1"/>
                </a:solidFill>
              </a:rPr>
              <a:t>unexpected startup or release of stored </a:t>
            </a:r>
            <a:r>
              <a:rPr lang="en-US" sz="2400" dirty="0" smtClean="0">
                <a:solidFill>
                  <a:schemeClr val="tx1"/>
                </a:solidFill>
              </a:rPr>
              <a:t>energy </a:t>
            </a:r>
            <a:r>
              <a:rPr lang="en-US" sz="2400" dirty="0">
                <a:solidFill>
                  <a:schemeClr val="tx1"/>
                </a:solidFill>
              </a:rPr>
              <a:t>d</a:t>
            </a:r>
            <a:r>
              <a:rPr lang="en-US" sz="2400" dirty="0" smtClean="0">
                <a:solidFill>
                  <a:schemeClr val="tx1"/>
                </a:solidFill>
              </a:rPr>
              <a:t>uring </a:t>
            </a:r>
            <a:r>
              <a:rPr lang="en-US" sz="2400" dirty="0">
                <a:solidFill>
                  <a:schemeClr val="tx1"/>
                </a:solidFill>
              </a:rPr>
              <a:t>the servicing and maintenance of machines and </a:t>
            </a:r>
            <a:r>
              <a:rPr lang="en-US" sz="2400" dirty="0" smtClean="0">
                <a:solidFill>
                  <a:schemeClr val="tx1"/>
                </a:solidFill>
              </a:rPr>
              <a:t>equipment.  </a:t>
            </a:r>
          </a:p>
          <a:p>
            <a:pPr marL="342900" indent="-342900">
              <a:buClr>
                <a:srgbClr val="0C30B8"/>
              </a:buClr>
              <a:buFont typeface="Wingdings" panose="05000000000000000000" pitchFamily="2" charset="2"/>
              <a:buChar char="q"/>
            </a:pPr>
            <a:endParaRPr lang="en-US" sz="2400" i="1" dirty="0" smtClean="0">
              <a:solidFill>
                <a:schemeClr val="accent2">
                  <a:lumMod val="50000"/>
                </a:schemeClr>
              </a:solidFill>
            </a:endParaRPr>
          </a:p>
          <a:p>
            <a:pPr marL="342900" indent="-342900">
              <a:buClr>
                <a:srgbClr val="0C30B8"/>
              </a:buClr>
              <a:buFont typeface="Wingdings" panose="05000000000000000000" pitchFamily="2" charset="2"/>
              <a:buChar char="q"/>
            </a:pPr>
            <a:r>
              <a:rPr lang="en-US" sz="2400" dirty="0" smtClean="0"/>
              <a:t>Energy </a:t>
            </a:r>
            <a:r>
              <a:rPr lang="en-US" sz="2400" dirty="0"/>
              <a:t>sources including electrical, mechanical, hydraulic, pneumatic, chemical, thermal or other sources in machines and </a:t>
            </a:r>
            <a:r>
              <a:rPr lang="en-US" sz="2400" dirty="0" smtClean="0"/>
              <a:t>equipment</a:t>
            </a:r>
            <a:endParaRPr lang="en-US" sz="2400" dirty="0"/>
          </a:p>
          <a:p>
            <a:pPr>
              <a:buClr>
                <a:srgbClr val="0C30B8"/>
              </a:buClr>
            </a:pPr>
            <a:endParaRPr lang="en-US" sz="2400" dirty="0" smtClean="0"/>
          </a:p>
          <a:p>
            <a:pPr marL="342900" indent="-342900">
              <a:buClr>
                <a:srgbClr val="0C30B8"/>
              </a:buClr>
              <a:buFont typeface="Wingdings" panose="05000000000000000000" pitchFamily="2" charset="2"/>
              <a:buChar char="q"/>
            </a:pPr>
            <a:r>
              <a:rPr lang="en-US" sz="2400" dirty="0" smtClean="0"/>
              <a:t>Equipment should only be serviced by a qualified electrician</a:t>
            </a:r>
            <a:endParaRPr lang="en-US" sz="2400" dirty="0"/>
          </a:p>
          <a:p>
            <a:endParaRPr lang="en-US" sz="1600" i="1" dirty="0">
              <a:solidFill>
                <a:schemeClr val="accent2">
                  <a:lumMod val="50000"/>
                </a:schemeClr>
              </a:solidFill>
            </a:endParaRPr>
          </a:p>
        </p:txBody>
      </p:sp>
      <p:sp>
        <p:nvSpPr>
          <p:cNvPr id="4"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2" name="Footer Placeholder 1"/>
          <p:cNvSpPr>
            <a:spLocks noGrp="1"/>
          </p:cNvSpPr>
          <p:nvPr>
            <p:ph type="ftr" sz="quarter" idx="10"/>
          </p:nvPr>
        </p:nvSpPr>
        <p:spPr/>
        <p:txBody>
          <a:bodyPr/>
          <a:lstStyle/>
          <a:p>
            <a:endParaRPr lang="en-US" kern="0">
              <a:solidFill>
                <a:srgbClr val="000000">
                  <a:tint val="75000"/>
                </a:srgbClr>
              </a:solidFill>
              <a:cs typeface="Arial"/>
              <a:sym typeface="Arial"/>
              <a:rtl val="0"/>
            </a:endParaRPr>
          </a:p>
        </p:txBody>
      </p:sp>
      <p:sp>
        <p:nvSpPr>
          <p:cNvPr id="5" name="Slide Number Placeholder 4"/>
          <p:cNvSpPr>
            <a:spLocks noGrp="1"/>
          </p:cNvSpPr>
          <p:nvPr>
            <p:ph type="sldNum" sz="quarter" idx="11"/>
          </p:nvPr>
        </p:nvSpPr>
        <p:spPr/>
        <p:txBody>
          <a:bodyPr/>
          <a:lstStyle/>
          <a:p>
            <a:fld id="{CFEC49EF-85A3-4AFC-80F7-5EB5432EC833}" type="slidenum">
              <a:rPr lang="en-US" kern="0" smtClean="0">
                <a:solidFill>
                  <a:srgbClr val="000000">
                    <a:tint val="75000"/>
                  </a:srgbClr>
                </a:solidFill>
                <a:cs typeface="Arial"/>
                <a:sym typeface="Arial"/>
                <a:rtl val="0"/>
              </a:rPr>
              <a:pPr/>
              <a:t>42</a:t>
            </a:fld>
            <a:endParaRPr lang="en-US" kern="0">
              <a:solidFill>
                <a:srgbClr val="000000">
                  <a:tint val="75000"/>
                </a:srgbClr>
              </a:solidFill>
              <a:cs typeface="Arial"/>
              <a:sym typeface="Arial"/>
              <a:rtl val="0"/>
            </a:endParaRPr>
          </a:p>
        </p:txBody>
      </p:sp>
      <p:sp>
        <p:nvSpPr>
          <p:cNvPr id="6" name="TextBox 5"/>
          <p:cNvSpPr txBox="1"/>
          <p:nvPr/>
        </p:nvSpPr>
        <p:spPr>
          <a:xfrm>
            <a:off x="2209800" y="6019800"/>
            <a:ext cx="5604996" cy="646331"/>
          </a:xfrm>
          <a:prstGeom prst="rect">
            <a:avLst/>
          </a:prstGeom>
          <a:noFill/>
        </p:spPr>
        <p:txBody>
          <a:bodyPr wrap="none" rtlCol="0">
            <a:spAutoFit/>
          </a:bodyPr>
          <a:lstStyle/>
          <a:p>
            <a:r>
              <a:rPr lang="en-US" dirty="0">
                <a:hlinkClick r:id="rId3"/>
              </a:rPr>
              <a:t>https://www.osha.gov/SLTC/controlhazardousenergy</a:t>
            </a:r>
            <a:r>
              <a:rPr lang="en-US" dirty="0" smtClean="0">
                <a:hlinkClick r:id="rId3"/>
              </a:rPr>
              <a:t>/</a:t>
            </a:r>
            <a:endParaRPr lang="en-US" dirty="0" smtClean="0"/>
          </a:p>
          <a:p>
            <a:endParaRPr lang="en-US" dirty="0"/>
          </a:p>
        </p:txBody>
      </p:sp>
    </p:spTree>
    <p:extLst>
      <p:ext uri="{BB962C8B-B14F-4D97-AF65-F5344CB8AC3E}">
        <p14:creationId xmlns:p14="http://schemas.microsoft.com/office/powerpoint/2010/main" val="149986404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1"/>
            <a:ext cx="7620000" cy="4820919"/>
          </a:xfrm>
        </p:spPr>
        <p:txBody>
          <a:bodyPr/>
          <a:lstStyle/>
          <a:p>
            <a:pPr>
              <a:buClr>
                <a:srgbClr val="0070C0"/>
              </a:buClr>
            </a:pPr>
            <a:r>
              <a:rPr lang="en-US" sz="2400" b="1" dirty="0" smtClean="0">
                <a:solidFill>
                  <a:srgbClr val="0C30B8"/>
                </a:solidFill>
              </a:rPr>
              <a:t>For more information on Lockout/</a:t>
            </a:r>
            <a:r>
              <a:rPr lang="en-US" sz="2400" b="1" dirty="0" err="1">
                <a:solidFill>
                  <a:srgbClr val="0C30B8"/>
                </a:solidFill>
              </a:rPr>
              <a:t>t</a:t>
            </a:r>
            <a:r>
              <a:rPr lang="en-US" sz="2400" b="1" dirty="0" err="1" smtClean="0">
                <a:solidFill>
                  <a:srgbClr val="0C30B8"/>
                </a:solidFill>
              </a:rPr>
              <a:t>agout</a:t>
            </a:r>
            <a:r>
              <a:rPr lang="en-US" sz="2400" b="1" dirty="0" smtClean="0">
                <a:solidFill>
                  <a:srgbClr val="0C30B8"/>
                </a:solidFill>
              </a:rPr>
              <a:t> visit OSHA’s Interactive Training Program</a:t>
            </a:r>
            <a:r>
              <a:rPr lang="en-US" sz="2400" dirty="0" smtClean="0">
                <a:solidFill>
                  <a:srgbClr val="0C30B8"/>
                </a:solidFill>
              </a:rPr>
              <a:t> </a:t>
            </a:r>
          </a:p>
          <a:p>
            <a:pPr marL="342900" indent="-342900">
              <a:buClr>
                <a:srgbClr val="0C30B8"/>
              </a:buClr>
              <a:buFont typeface="Wingdings" panose="05000000000000000000" pitchFamily="2" charset="2"/>
              <a:buChar char="q"/>
            </a:pPr>
            <a:endParaRPr lang="en-US" sz="2400" dirty="0"/>
          </a:p>
        </p:txBody>
      </p:sp>
      <p:sp>
        <p:nvSpPr>
          <p:cNvPr id="4"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2" name="Footer Placeholder 1"/>
          <p:cNvSpPr>
            <a:spLocks noGrp="1"/>
          </p:cNvSpPr>
          <p:nvPr>
            <p:ph type="ftr" sz="quarter" idx="10"/>
          </p:nvPr>
        </p:nvSpPr>
        <p:spPr/>
        <p:txBody>
          <a:bodyPr/>
          <a:lstStyle/>
          <a:p>
            <a:endParaRPr lang="en-US" kern="0">
              <a:solidFill>
                <a:srgbClr val="000000">
                  <a:tint val="75000"/>
                </a:srgbClr>
              </a:solidFill>
              <a:cs typeface="Arial"/>
              <a:sym typeface="Arial"/>
              <a:rtl val="0"/>
            </a:endParaRPr>
          </a:p>
        </p:txBody>
      </p:sp>
      <p:sp>
        <p:nvSpPr>
          <p:cNvPr id="5" name="Slide Number Placeholder 4"/>
          <p:cNvSpPr>
            <a:spLocks noGrp="1"/>
          </p:cNvSpPr>
          <p:nvPr>
            <p:ph type="sldNum" sz="quarter" idx="11"/>
          </p:nvPr>
        </p:nvSpPr>
        <p:spPr/>
        <p:txBody>
          <a:bodyPr/>
          <a:lstStyle/>
          <a:p>
            <a:fld id="{CFEC49EF-85A3-4AFC-80F7-5EB5432EC833}" type="slidenum">
              <a:rPr lang="en-US" kern="0" smtClean="0">
                <a:solidFill>
                  <a:srgbClr val="000000">
                    <a:tint val="75000"/>
                  </a:srgbClr>
                </a:solidFill>
                <a:cs typeface="Arial"/>
                <a:sym typeface="Arial"/>
                <a:rtl val="0"/>
              </a:rPr>
              <a:pPr/>
              <a:t>43</a:t>
            </a:fld>
            <a:endParaRPr lang="en-US" kern="0">
              <a:solidFill>
                <a:srgbClr val="000000">
                  <a:tint val="75000"/>
                </a:srgbClr>
              </a:solidFill>
              <a:cs typeface="Arial"/>
              <a:sym typeface="Arial"/>
              <a:rtl val="0"/>
            </a:endParaRPr>
          </a:p>
        </p:txBody>
      </p:sp>
      <p:sp>
        <p:nvSpPr>
          <p:cNvPr id="8" name="TextBox 7"/>
          <p:cNvSpPr txBox="1"/>
          <p:nvPr/>
        </p:nvSpPr>
        <p:spPr>
          <a:xfrm>
            <a:off x="1524000" y="6215535"/>
            <a:ext cx="5545172" cy="646331"/>
          </a:xfrm>
          <a:prstGeom prst="rect">
            <a:avLst/>
          </a:prstGeom>
          <a:noFill/>
        </p:spPr>
        <p:txBody>
          <a:bodyPr wrap="none" rtlCol="0">
            <a:spAutoFit/>
          </a:bodyPr>
          <a:lstStyle/>
          <a:p>
            <a:r>
              <a:rPr lang="en-US" dirty="0">
                <a:hlinkClick r:id="rId3"/>
              </a:rPr>
              <a:t>https://</a:t>
            </a:r>
            <a:r>
              <a:rPr lang="en-US" dirty="0" smtClean="0">
                <a:hlinkClick r:id="rId3"/>
              </a:rPr>
              <a:t>www.osha.gov/dts/osta/lototraining/index.html</a:t>
            </a:r>
            <a:endParaRPr lang="en-US" dirty="0" smtClean="0"/>
          </a:p>
          <a:p>
            <a:endParaRPr lang="en-US" dirty="0"/>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411" t="-1823" r="411" b="10652"/>
          <a:stretch/>
        </p:blipFill>
        <p:spPr bwMode="auto">
          <a:xfrm>
            <a:off x="1564179" y="2667000"/>
            <a:ext cx="5607914" cy="331091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7831232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1"/>
            <a:ext cx="8153400" cy="4267199"/>
          </a:xfrm>
        </p:spPr>
        <p:txBody>
          <a:bodyPr/>
          <a:lstStyle/>
          <a:p>
            <a:r>
              <a:rPr lang="en-US" sz="2400" b="1" dirty="0">
                <a:solidFill>
                  <a:srgbClr val="0C30B8"/>
                </a:solidFill>
              </a:rPr>
              <a:t>Personal Protection </a:t>
            </a:r>
            <a:endParaRPr lang="en-US" sz="2400" b="1" dirty="0" smtClean="0">
              <a:solidFill>
                <a:srgbClr val="0C30B8"/>
              </a:solidFill>
            </a:endParaRPr>
          </a:p>
          <a:p>
            <a:r>
              <a:rPr lang="en-US" sz="2400" b="1" dirty="0" smtClean="0">
                <a:solidFill>
                  <a:srgbClr val="0C30B8"/>
                </a:solidFill>
              </a:rPr>
              <a:t>What </a:t>
            </a:r>
            <a:r>
              <a:rPr lang="en-US" sz="2400" b="1" dirty="0">
                <a:solidFill>
                  <a:srgbClr val="0C30B8"/>
                </a:solidFill>
              </a:rPr>
              <a:t>personal equipment should be used?</a:t>
            </a:r>
            <a:endParaRPr lang="en-US" sz="2400" dirty="0">
              <a:solidFill>
                <a:srgbClr val="0C30B8"/>
              </a:solidFill>
            </a:endParaRPr>
          </a:p>
          <a:p>
            <a:pPr marL="457200" indent="-457200">
              <a:buClr>
                <a:srgbClr val="0C30B8"/>
              </a:buClr>
              <a:buFont typeface="Wingdings" panose="05000000000000000000" pitchFamily="2" charset="2"/>
              <a:buChar char="q"/>
            </a:pPr>
            <a:r>
              <a:rPr lang="en-US" sz="2400" dirty="0"/>
              <a:t>R</a:t>
            </a:r>
            <a:r>
              <a:rPr lang="en-US" sz="2400" dirty="0" smtClean="0"/>
              <a:t>ubber insulating: </a:t>
            </a:r>
            <a:endParaRPr lang="en-US" sz="2400" dirty="0"/>
          </a:p>
          <a:p>
            <a:pPr>
              <a:buClr>
                <a:srgbClr val="0C30B8"/>
              </a:buClr>
            </a:pPr>
            <a:r>
              <a:rPr lang="en-US" sz="2400" i="1" dirty="0" smtClean="0"/>
              <a:t>	Gloves</a:t>
            </a:r>
            <a:endParaRPr lang="en-US" sz="2400" i="1" dirty="0"/>
          </a:p>
          <a:p>
            <a:pPr>
              <a:buClr>
                <a:srgbClr val="0C30B8"/>
              </a:buClr>
            </a:pPr>
            <a:r>
              <a:rPr lang="en-US" sz="2400" i="1" dirty="0" smtClean="0"/>
              <a:t>	Hoods</a:t>
            </a:r>
            <a:endParaRPr lang="en-US" sz="2400" i="1" dirty="0"/>
          </a:p>
          <a:p>
            <a:pPr>
              <a:buClr>
                <a:srgbClr val="0C30B8"/>
              </a:buClr>
            </a:pPr>
            <a:r>
              <a:rPr lang="en-US" sz="2400" i="1" dirty="0" smtClean="0"/>
              <a:t>	Sleeves </a:t>
            </a:r>
            <a:endParaRPr lang="en-US" sz="2400" i="1" dirty="0"/>
          </a:p>
          <a:p>
            <a:pPr>
              <a:buClr>
                <a:srgbClr val="0C30B8"/>
              </a:buClr>
            </a:pPr>
            <a:r>
              <a:rPr lang="en-US" sz="2400" i="1" dirty="0" smtClean="0"/>
              <a:t>	Matting </a:t>
            </a:r>
            <a:r>
              <a:rPr lang="en-US" sz="2400" i="1" dirty="0"/>
              <a:t>Blankets</a:t>
            </a:r>
          </a:p>
          <a:p>
            <a:pPr>
              <a:buClr>
                <a:srgbClr val="0C30B8"/>
              </a:buClr>
            </a:pPr>
            <a:r>
              <a:rPr lang="en-US" sz="2400" i="1" dirty="0" smtClean="0"/>
              <a:t>	Line hose</a:t>
            </a:r>
          </a:p>
          <a:p>
            <a:pPr>
              <a:buClr>
                <a:srgbClr val="0C30B8"/>
              </a:buClr>
            </a:pPr>
            <a:r>
              <a:rPr lang="en-US" sz="2400" i="1" dirty="0"/>
              <a:t>	</a:t>
            </a:r>
            <a:r>
              <a:rPr lang="en-US" sz="2400" i="1" dirty="0" smtClean="0"/>
              <a:t>(no metal hardhats)</a:t>
            </a:r>
            <a:endParaRPr lang="en-US" sz="2400" i="1" dirty="0"/>
          </a:p>
          <a:p>
            <a:pPr marL="457200" indent="-457200">
              <a:buClr>
                <a:srgbClr val="0C30B8"/>
              </a:buClr>
              <a:buFont typeface="Wingdings" panose="05000000000000000000" pitchFamily="2" charset="2"/>
              <a:buChar char="q"/>
            </a:pPr>
            <a:r>
              <a:rPr lang="en-US" sz="2400" dirty="0"/>
              <a:t>All help reduce the risk of electrical </a:t>
            </a:r>
            <a:r>
              <a:rPr lang="en-US" sz="2400" dirty="0" smtClean="0"/>
              <a:t>accidents</a:t>
            </a:r>
            <a:endParaRPr lang="en-US" sz="2400" dirty="0"/>
          </a:p>
        </p:txBody>
      </p:sp>
      <p:sp>
        <p:nvSpPr>
          <p:cNvPr id="4"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2" name="Footer Placeholder 1"/>
          <p:cNvSpPr>
            <a:spLocks noGrp="1"/>
          </p:cNvSpPr>
          <p:nvPr>
            <p:ph type="ftr" sz="quarter" idx="10"/>
          </p:nvPr>
        </p:nvSpPr>
        <p:spPr/>
        <p:txBody>
          <a:bodyPr/>
          <a:lstStyle/>
          <a:p>
            <a:endParaRPr lang="en-US" kern="0">
              <a:solidFill>
                <a:srgbClr val="000000">
                  <a:tint val="75000"/>
                </a:srgbClr>
              </a:solidFill>
              <a:cs typeface="Arial"/>
              <a:sym typeface="Arial"/>
              <a:rtl val="0"/>
            </a:endParaRPr>
          </a:p>
        </p:txBody>
      </p:sp>
      <p:sp>
        <p:nvSpPr>
          <p:cNvPr id="5" name="Slide Number Placeholder 4"/>
          <p:cNvSpPr>
            <a:spLocks noGrp="1"/>
          </p:cNvSpPr>
          <p:nvPr>
            <p:ph type="sldNum" sz="quarter" idx="11"/>
          </p:nvPr>
        </p:nvSpPr>
        <p:spPr/>
        <p:txBody>
          <a:bodyPr/>
          <a:lstStyle/>
          <a:p>
            <a:fld id="{CFEC49EF-85A3-4AFC-80F7-5EB5432EC833}" type="slidenum">
              <a:rPr lang="en-US" kern="0" smtClean="0">
                <a:solidFill>
                  <a:srgbClr val="000000">
                    <a:tint val="75000"/>
                  </a:srgbClr>
                </a:solidFill>
                <a:cs typeface="Arial"/>
                <a:sym typeface="Arial"/>
                <a:rtl val="0"/>
              </a:rPr>
              <a:pPr/>
              <a:t>44</a:t>
            </a:fld>
            <a:endParaRPr lang="en-US" kern="0">
              <a:solidFill>
                <a:srgbClr val="000000">
                  <a:tint val="75000"/>
                </a:srgbClr>
              </a:solidFill>
              <a:cs typeface="Arial"/>
              <a:sym typeface="Arial"/>
              <a:rtl val="0"/>
            </a:endParaRPr>
          </a:p>
        </p:txBody>
      </p:sp>
    </p:spTree>
    <p:extLst>
      <p:ext uri="{BB962C8B-B14F-4D97-AF65-F5344CB8AC3E}">
        <p14:creationId xmlns:p14="http://schemas.microsoft.com/office/powerpoint/2010/main" val="242638196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86172" y="1477702"/>
            <a:ext cx="7726101" cy="4510267"/>
          </a:xfrm>
        </p:spPr>
        <p:txBody>
          <a:bodyPr/>
          <a:lstStyle/>
          <a:p>
            <a:r>
              <a:rPr lang="en-US" sz="2400" b="1" dirty="0" smtClean="0">
                <a:solidFill>
                  <a:srgbClr val="0C30B8"/>
                </a:solidFill>
              </a:rPr>
              <a:t>OSHA Resources</a:t>
            </a:r>
          </a:p>
          <a:p>
            <a:pPr marL="342900" indent="-342900">
              <a:buClr>
                <a:srgbClr val="3333CC"/>
              </a:buClr>
              <a:buFont typeface="Wingdings" panose="05000000000000000000" pitchFamily="2" charset="2"/>
              <a:buChar char="q"/>
            </a:pPr>
            <a:endParaRPr lang="en-US" sz="2400" dirty="0" smtClean="0">
              <a:solidFill>
                <a:schemeClr val="tx1"/>
              </a:solidFill>
            </a:endParaRPr>
          </a:p>
          <a:p>
            <a:pPr>
              <a:buClr>
                <a:srgbClr val="3333CC"/>
              </a:buClr>
            </a:pPr>
            <a:endParaRPr lang="en-US" sz="2400" dirty="0" smtClean="0">
              <a:solidFill>
                <a:schemeClr val="tx1"/>
              </a:solidFill>
            </a:endParaRPr>
          </a:p>
          <a:p>
            <a:endParaRPr lang="en-US" b="1" dirty="0">
              <a:solidFill>
                <a:srgbClr val="3333CC"/>
              </a:solidFill>
            </a:endParaRP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45</a:t>
            </a:fld>
            <a:endParaRPr lang="en-US">
              <a:solidFill>
                <a:srgbClr val="000000">
                  <a:tint val="75000"/>
                </a:srgbClr>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968606"/>
            <a:ext cx="3379794" cy="46637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3195" y="1976570"/>
            <a:ext cx="3581400" cy="46558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4936062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86172" y="1477702"/>
            <a:ext cx="7726101" cy="4510267"/>
          </a:xfrm>
        </p:spPr>
        <p:txBody>
          <a:bodyPr/>
          <a:lstStyle/>
          <a:p>
            <a:pPr eaLnBrk="1" hangingPunct="1"/>
            <a:r>
              <a:rPr lang="en-US" altLang="en-US" sz="2400" b="1" dirty="0" smtClean="0">
                <a:solidFill>
                  <a:srgbClr val="0C30B8"/>
                </a:solidFill>
              </a:rPr>
              <a:t>Look out for these unsafe conditions</a:t>
            </a:r>
          </a:p>
          <a:p>
            <a:pPr eaLnBrk="1" hangingPunct="1"/>
            <a:endParaRPr lang="en-US" altLang="en-US" sz="2400" b="1" dirty="0" smtClean="0">
              <a:solidFill>
                <a:schemeClr val="accent4">
                  <a:lumMod val="60000"/>
                  <a:lumOff val="40000"/>
                </a:schemeClr>
              </a:solidFill>
            </a:endParaRPr>
          </a:p>
          <a:p>
            <a:pPr marL="342900" indent="-342900" eaLnBrk="1" hangingPunct="1">
              <a:buClr>
                <a:srgbClr val="0C30B8"/>
              </a:buClr>
              <a:buFont typeface="Wingdings" panose="05000000000000000000" pitchFamily="2" charset="2"/>
              <a:buChar char="q"/>
            </a:pPr>
            <a:r>
              <a:rPr lang="en-US" altLang="en-US" sz="2000" dirty="0" smtClean="0"/>
              <a:t>Improper </a:t>
            </a:r>
            <a:r>
              <a:rPr lang="en-US" altLang="en-US" sz="2000" dirty="0"/>
              <a:t>grounding </a:t>
            </a:r>
          </a:p>
          <a:p>
            <a:pPr marL="342900" indent="-342900" eaLnBrk="1" hangingPunct="1">
              <a:buClr>
                <a:srgbClr val="0C30B8"/>
              </a:buClr>
              <a:buFont typeface="Wingdings" panose="05000000000000000000" pitchFamily="2" charset="2"/>
              <a:buChar char="q"/>
            </a:pPr>
            <a:r>
              <a:rPr lang="en-US" altLang="en-US" sz="2000" dirty="0"/>
              <a:t>Exposed electrical parts </a:t>
            </a:r>
          </a:p>
          <a:p>
            <a:pPr marL="342900" indent="-342900" eaLnBrk="1" hangingPunct="1">
              <a:buClr>
                <a:srgbClr val="0C30B8"/>
              </a:buClr>
              <a:buFont typeface="Wingdings" panose="05000000000000000000" pitchFamily="2" charset="2"/>
              <a:buChar char="q"/>
            </a:pPr>
            <a:r>
              <a:rPr lang="en-US" altLang="en-US" sz="2000" dirty="0"/>
              <a:t>Inadequate wiring</a:t>
            </a:r>
          </a:p>
          <a:p>
            <a:pPr marL="342900" indent="-342900" eaLnBrk="1" hangingPunct="1">
              <a:buClr>
                <a:srgbClr val="0C30B8"/>
              </a:buClr>
              <a:buFont typeface="Wingdings" panose="05000000000000000000" pitchFamily="2" charset="2"/>
              <a:buChar char="q"/>
            </a:pPr>
            <a:r>
              <a:rPr lang="en-US" altLang="en-US" sz="2000" dirty="0"/>
              <a:t>Damaged insulation</a:t>
            </a:r>
          </a:p>
          <a:p>
            <a:pPr marL="342900" indent="-342900" eaLnBrk="1" hangingPunct="1">
              <a:buClr>
                <a:srgbClr val="0C30B8"/>
              </a:buClr>
              <a:buFont typeface="Wingdings" panose="05000000000000000000" pitchFamily="2" charset="2"/>
              <a:buChar char="q"/>
            </a:pPr>
            <a:r>
              <a:rPr lang="en-US" altLang="en-US" sz="2000" dirty="0"/>
              <a:t>Overloaded circuits</a:t>
            </a:r>
          </a:p>
          <a:p>
            <a:pPr marL="342900" indent="-342900" eaLnBrk="1" hangingPunct="1">
              <a:buClr>
                <a:srgbClr val="0C30B8"/>
              </a:buClr>
              <a:buFont typeface="Wingdings" panose="05000000000000000000" pitchFamily="2" charset="2"/>
              <a:buChar char="q"/>
            </a:pPr>
            <a:r>
              <a:rPr lang="en-US" altLang="en-US" sz="2000" dirty="0" smtClean="0"/>
              <a:t>Working in wet conditions</a:t>
            </a:r>
          </a:p>
          <a:p>
            <a:pPr marL="342900" indent="-342900" eaLnBrk="1" hangingPunct="1">
              <a:buClr>
                <a:srgbClr val="0C30B8"/>
              </a:buClr>
              <a:buFont typeface="Wingdings" panose="05000000000000000000" pitchFamily="2" charset="2"/>
              <a:buChar char="q"/>
            </a:pPr>
            <a:r>
              <a:rPr lang="en-US" altLang="en-US" sz="2000" dirty="0" smtClean="0"/>
              <a:t>Inadequate PPE when working on electrical items</a:t>
            </a:r>
            <a:endParaRPr lang="en-US" altLang="en-US" sz="2000" dirty="0"/>
          </a:p>
          <a:p>
            <a:pPr marL="342900" indent="-342900" eaLnBrk="1" hangingPunct="1">
              <a:buClr>
                <a:srgbClr val="0C30B8"/>
              </a:buClr>
              <a:buFont typeface="Wingdings" panose="05000000000000000000" pitchFamily="2" charset="2"/>
              <a:buChar char="q"/>
            </a:pPr>
            <a:r>
              <a:rPr lang="en-US" altLang="en-US" sz="2000" dirty="0"/>
              <a:t>Damaged tools and equipment</a:t>
            </a:r>
          </a:p>
          <a:p>
            <a:pPr marL="342900" indent="-342900" eaLnBrk="1" hangingPunct="1">
              <a:buClr>
                <a:srgbClr val="0C30B8"/>
              </a:buClr>
              <a:buFont typeface="Wingdings" panose="05000000000000000000" pitchFamily="2" charset="2"/>
              <a:buChar char="q"/>
            </a:pPr>
            <a:r>
              <a:rPr lang="en-US" altLang="en-US" sz="2000" dirty="0"/>
              <a:t>Not </a:t>
            </a:r>
            <a:r>
              <a:rPr lang="en-US" altLang="en-US" sz="2000" dirty="0" smtClean="0"/>
              <a:t>de-energizing </a:t>
            </a:r>
            <a:r>
              <a:rPr lang="en-US" altLang="en-US" sz="2000" dirty="0"/>
              <a:t>equipment for routine maintenance-disconnect from power supply</a:t>
            </a:r>
          </a:p>
          <a:p>
            <a:pPr marL="342900" indent="-342900" eaLnBrk="1" hangingPunct="1">
              <a:buClr>
                <a:srgbClr val="0C30B8"/>
              </a:buClr>
              <a:buFont typeface="Wingdings" panose="05000000000000000000" pitchFamily="2" charset="2"/>
              <a:buChar char="q"/>
            </a:pPr>
            <a:r>
              <a:rPr lang="en-US" altLang="en-US" sz="2000" dirty="0" smtClean="0"/>
              <a:t>Improper Lock-out/Tag-out </a:t>
            </a:r>
            <a:r>
              <a:rPr lang="en-US" altLang="en-US" sz="2000" dirty="0"/>
              <a:t>for electrical servicing of equipment</a:t>
            </a:r>
          </a:p>
          <a:p>
            <a:pPr marL="342900" indent="-342900" eaLnBrk="1" hangingPunct="1">
              <a:buClr>
                <a:srgbClr val="0C30B8"/>
              </a:buClr>
              <a:buFont typeface="Wingdings" panose="05000000000000000000" pitchFamily="2" charset="2"/>
              <a:buChar char="q"/>
            </a:pPr>
            <a:r>
              <a:rPr lang="en-US" altLang="en-US" sz="2000" dirty="0"/>
              <a:t>Unqualified personnel working on electrical equipment</a:t>
            </a:r>
          </a:p>
          <a:p>
            <a:pPr eaLnBrk="1" hangingPunct="1"/>
            <a:r>
              <a:rPr lang="en-US" altLang="en-US" sz="2400" dirty="0"/>
              <a:t> </a:t>
            </a:r>
          </a:p>
        </p:txBody>
      </p:sp>
      <p:sp>
        <p:nvSpPr>
          <p:cNvPr id="2" name="Title 1"/>
          <p:cNvSpPr>
            <a:spLocks noGrp="1"/>
          </p:cNvSpPr>
          <p:nvPr>
            <p:ph type="title"/>
          </p:nvPr>
        </p:nvSpPr>
        <p:spPr>
          <a:xfrm>
            <a:off x="304800" y="457000"/>
            <a:ext cx="8229600" cy="1143200"/>
          </a:xfrm>
        </p:spPr>
        <p:txBody>
          <a:bodyPr/>
          <a:lstStyle/>
          <a:p>
            <a:r>
              <a:rPr lang="en-US" dirty="0" smtClean="0">
                <a:solidFill>
                  <a:srgbClr val="0C30B8"/>
                </a:solidFill>
              </a:rPr>
              <a:t>Electrical Safety</a:t>
            </a:r>
            <a:r>
              <a:rPr lang="en-US" dirty="0">
                <a:solidFill>
                  <a:srgbClr val="0C30B8"/>
                </a:solidFill>
              </a:rPr>
              <a:t> </a:t>
            </a:r>
            <a:r>
              <a:rPr lang="en-US" dirty="0" smtClean="0">
                <a:solidFill>
                  <a:srgbClr val="0C30B8"/>
                </a:solidFill>
              </a:rPr>
              <a:t>- </a:t>
            </a:r>
            <a:r>
              <a:rPr lang="en-US" sz="2400" dirty="0" smtClean="0">
                <a:solidFill>
                  <a:srgbClr val="0C30B8"/>
                </a:solidFill>
              </a:rPr>
              <a:t>Module </a:t>
            </a:r>
            <a:r>
              <a:rPr lang="en-US" sz="2400" dirty="0">
                <a:solidFill>
                  <a:srgbClr val="0C30B8"/>
                </a:solidFill>
              </a:rPr>
              <a:t>6</a:t>
            </a:r>
            <a:r>
              <a:rPr lang="en-US" dirty="0" smtClean="0">
                <a:solidFill>
                  <a:srgbClr val="0C30B8"/>
                </a:solidFill>
              </a:rPr>
              <a:t> </a:t>
            </a:r>
            <a:endParaRPr lang="en-US" sz="2400" dirty="0">
              <a:solidFill>
                <a:srgbClr val="0C30B8"/>
              </a:solidFill>
            </a:endParaRPr>
          </a:p>
        </p:txBody>
      </p:sp>
      <p:sp>
        <p:nvSpPr>
          <p:cNvPr id="4" name="Footer Placeholder 3"/>
          <p:cNvSpPr>
            <a:spLocks noGrp="1"/>
          </p:cNvSpPr>
          <p:nvPr>
            <p:ph type="ftr" sz="quarter" idx="10"/>
          </p:nvPr>
        </p:nvSpPr>
        <p:spPr/>
        <p:txBody>
          <a:bodyPr/>
          <a:lstStyle/>
          <a:p>
            <a:endParaRPr lang="en-US">
              <a:solidFill>
                <a:srgbClr val="000000">
                  <a:tint val="75000"/>
                </a:srgbClr>
              </a:solidFill>
            </a:endParaRPr>
          </a:p>
        </p:txBody>
      </p:sp>
      <p:sp>
        <p:nvSpPr>
          <p:cNvPr id="5" name="Slide Number Placeholder 4"/>
          <p:cNvSpPr>
            <a:spLocks noGrp="1"/>
          </p:cNvSpPr>
          <p:nvPr>
            <p:ph type="sldNum" sz="quarter" idx="11"/>
          </p:nvPr>
        </p:nvSpPr>
        <p:spPr/>
        <p:txBody>
          <a:bodyPr/>
          <a:lstStyle/>
          <a:p>
            <a:fld id="{B3F18419-AC6D-4ED2-A892-A000DD3A58AB}" type="slidenum">
              <a:rPr lang="en-US" smtClean="0">
                <a:solidFill>
                  <a:srgbClr val="000000">
                    <a:tint val="75000"/>
                  </a:srgbClr>
                </a:solidFill>
              </a:rPr>
              <a:pPr/>
              <a:t>46</a:t>
            </a:fld>
            <a:endParaRPr lang="en-US">
              <a:solidFill>
                <a:srgbClr val="000000">
                  <a:tint val="75000"/>
                </a:srgbClr>
              </a:solidFill>
            </a:endParaRPr>
          </a:p>
        </p:txBody>
      </p:sp>
    </p:spTree>
    <p:extLst>
      <p:ext uri="{BB962C8B-B14F-4D97-AF65-F5344CB8AC3E}">
        <p14:creationId xmlns:p14="http://schemas.microsoft.com/office/powerpoint/2010/main" val="175744232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000"/>
            <a:ext cx="8559478" cy="1143200"/>
          </a:xfrm>
        </p:spPr>
        <p:txBody>
          <a:bodyPr/>
          <a:lstStyle/>
          <a:p>
            <a:r>
              <a:rPr lang="en-US" dirty="0">
                <a:solidFill>
                  <a:srgbClr val="0C30B8"/>
                </a:solidFill>
              </a:rPr>
              <a:t>Electrical </a:t>
            </a:r>
            <a:r>
              <a:rPr lang="en-US" dirty="0" smtClean="0">
                <a:solidFill>
                  <a:srgbClr val="0C30B8"/>
                </a:solidFill>
              </a:rPr>
              <a:t>Safety - </a:t>
            </a:r>
            <a:r>
              <a:rPr lang="en-US" sz="2400" dirty="0" smtClean="0">
                <a:solidFill>
                  <a:srgbClr val="0C30B8"/>
                </a:solidFill>
              </a:rPr>
              <a:t>Module 6</a:t>
            </a:r>
            <a:endParaRPr lang="en-US" sz="2400" dirty="0">
              <a:solidFill>
                <a:srgbClr val="0C30B8"/>
              </a:solidFill>
            </a:endParaRPr>
          </a:p>
        </p:txBody>
      </p:sp>
      <p:sp>
        <p:nvSpPr>
          <p:cNvPr id="3" name="Text Placeholder 2"/>
          <p:cNvSpPr>
            <a:spLocks noGrp="1"/>
          </p:cNvSpPr>
          <p:nvPr>
            <p:ph type="body" idx="1"/>
          </p:nvPr>
        </p:nvSpPr>
        <p:spPr>
          <a:xfrm>
            <a:off x="497725" y="1554877"/>
            <a:ext cx="7726101" cy="3724153"/>
          </a:xfrm>
        </p:spPr>
        <p:txBody>
          <a:bodyPr/>
          <a:lstStyle/>
          <a:p>
            <a:r>
              <a:rPr lang="en-US" sz="2400" b="1" dirty="0" smtClean="0">
                <a:solidFill>
                  <a:srgbClr val="0C30B8"/>
                </a:solidFill>
              </a:rPr>
              <a:t>In class exercise-learning </a:t>
            </a:r>
          </a:p>
          <a:p>
            <a:r>
              <a:rPr lang="en-US" sz="2400" b="1" dirty="0" smtClean="0">
                <a:solidFill>
                  <a:srgbClr val="0C30B8"/>
                </a:solidFill>
              </a:rPr>
              <a:t>Activity on de-energizing </a:t>
            </a:r>
          </a:p>
          <a:p>
            <a:r>
              <a:rPr lang="en-US" sz="2400" b="1" dirty="0" smtClean="0">
                <a:solidFill>
                  <a:srgbClr val="0C30B8"/>
                </a:solidFill>
              </a:rPr>
              <a:t>equipment</a:t>
            </a:r>
          </a:p>
          <a:p>
            <a:endParaRPr lang="en-US" sz="2400" b="1" dirty="0" smtClean="0">
              <a:solidFill>
                <a:schemeClr val="accent2">
                  <a:lumMod val="75000"/>
                </a:schemeClr>
              </a:solidFill>
            </a:endParaRPr>
          </a:p>
          <a:p>
            <a:endParaRPr lang="en-US" sz="2400" b="1" i="1" dirty="0">
              <a:solidFill>
                <a:srgbClr val="0070C0"/>
              </a:solidFill>
            </a:endParaRPr>
          </a:p>
          <a:p>
            <a:endParaRPr lang="en-US" sz="2400" b="1" i="1" dirty="0">
              <a:solidFill>
                <a:srgbClr val="0070C0"/>
              </a:solidFill>
            </a:endParaRPr>
          </a:p>
          <a:p>
            <a:endParaRPr lang="en-US" sz="2400" b="1" dirty="0" smtClean="0">
              <a:solidFill>
                <a:srgbClr val="3333CC"/>
              </a:solidFill>
            </a:endParaRPr>
          </a:p>
          <a:p>
            <a:endParaRPr lang="en-US" sz="2400" dirty="0" smtClean="0">
              <a:solidFill>
                <a:srgbClr val="FF0000"/>
              </a:solidFill>
            </a:endParaRPr>
          </a:p>
          <a:p>
            <a:endParaRPr lang="en-US" sz="2400" dirty="0">
              <a:solidFill>
                <a:srgbClr val="FF0000"/>
              </a:solidFill>
            </a:endParaRPr>
          </a:p>
          <a:p>
            <a:endParaRPr lang="en-US" sz="2400" dirty="0">
              <a:solidFill>
                <a:srgbClr val="FF0000"/>
              </a:solidFill>
            </a:endParaRPr>
          </a:p>
          <a:p>
            <a:endParaRPr lang="en-US" dirty="0"/>
          </a:p>
        </p:txBody>
      </p:sp>
      <p:sp>
        <p:nvSpPr>
          <p:cNvPr id="4" name="Footer Placeholder 3"/>
          <p:cNvSpPr>
            <a:spLocks noGrp="1"/>
          </p:cNvSpPr>
          <p:nvPr>
            <p:ph type="ftr" sz="quarter" idx="11"/>
          </p:nvPr>
        </p:nvSpPr>
        <p:spPr/>
        <p:txBody>
          <a:bodyPr/>
          <a:lstStyle/>
          <a:p>
            <a:endParaRPr lang="en-US">
              <a:solidFill>
                <a:srgbClr val="000000">
                  <a:tint val="75000"/>
                </a:srgbClr>
              </a:solidFill>
            </a:endParaRPr>
          </a:p>
        </p:txBody>
      </p:sp>
      <p:sp>
        <p:nvSpPr>
          <p:cNvPr id="5" name="Slide Number Placeholder 4"/>
          <p:cNvSpPr>
            <a:spLocks noGrp="1"/>
          </p:cNvSpPr>
          <p:nvPr>
            <p:ph type="sldNum" sz="quarter" idx="12"/>
          </p:nvPr>
        </p:nvSpPr>
        <p:spPr/>
        <p:txBody>
          <a:bodyPr/>
          <a:lstStyle/>
          <a:p>
            <a:fld id="{B3F18419-AC6D-4ED2-A892-A000DD3A58AB}" type="slidenum">
              <a:rPr lang="en-US" smtClean="0">
                <a:solidFill>
                  <a:srgbClr val="000000">
                    <a:tint val="75000"/>
                  </a:srgbClr>
                </a:solidFill>
              </a:rPr>
              <a:pPr/>
              <a:t>47</a:t>
            </a:fld>
            <a:endParaRPr lang="en-US">
              <a:solidFill>
                <a:srgbClr val="000000">
                  <a:tint val="75000"/>
                </a:srgbClr>
              </a:solidFill>
            </a:endParaRPr>
          </a:p>
        </p:txBody>
      </p:sp>
      <p:pic>
        <p:nvPicPr>
          <p:cNvPr id="1026" name="Picture 2"/>
          <p:cNvPicPr>
            <a:picLocks noChangeAspect="1" noChangeArrowheads="1"/>
          </p:cNvPicPr>
          <p:nvPr/>
        </p:nvPicPr>
        <p:blipFill>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4579674" y="1648818"/>
            <a:ext cx="4118280" cy="39841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5544029" y="5697139"/>
            <a:ext cx="2438040" cy="646331"/>
          </a:xfrm>
          <a:prstGeom prst="rect">
            <a:avLst/>
          </a:prstGeom>
          <a:noFill/>
        </p:spPr>
        <p:txBody>
          <a:bodyPr wrap="none" rtlCol="0">
            <a:spAutoFit/>
          </a:bodyPr>
          <a:lstStyle/>
          <a:p>
            <a:endParaRPr lang="en-US" sz="1200" dirty="0">
              <a:latin typeface="+mn-lt"/>
            </a:endParaRPr>
          </a:p>
          <a:p>
            <a:endParaRPr lang="en-US" sz="1200" dirty="0">
              <a:latin typeface="+mn-lt"/>
            </a:endParaRPr>
          </a:p>
          <a:p>
            <a:r>
              <a:rPr lang="en-US" sz="1200" dirty="0">
                <a:latin typeface="+mn-lt"/>
              </a:rPr>
              <a:t> </a:t>
            </a:r>
            <a:r>
              <a:rPr lang="en-US" sz="1200" dirty="0" smtClean="0">
                <a:latin typeface="+mn-lt"/>
              </a:rPr>
              <a:t>Photo from OSHA </a:t>
            </a:r>
            <a:r>
              <a:rPr lang="en-US" sz="1200" dirty="0">
                <a:latin typeface="+mn-lt"/>
              </a:rPr>
              <a:t>3686-09 2010</a:t>
            </a:r>
          </a:p>
        </p:txBody>
      </p:sp>
    </p:spTree>
    <p:extLst>
      <p:ext uri="{BB962C8B-B14F-4D97-AF65-F5344CB8AC3E}">
        <p14:creationId xmlns:p14="http://schemas.microsoft.com/office/powerpoint/2010/main" val="243659659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000"/>
            <a:ext cx="8559478" cy="1143200"/>
          </a:xfrm>
        </p:spPr>
        <p:txBody>
          <a:bodyPr/>
          <a:lstStyle/>
          <a:p>
            <a:r>
              <a:rPr lang="en-US" dirty="0">
                <a:solidFill>
                  <a:srgbClr val="0C30B8"/>
                </a:solidFill>
              </a:rPr>
              <a:t>Electrical </a:t>
            </a:r>
            <a:r>
              <a:rPr lang="en-US" dirty="0" smtClean="0">
                <a:solidFill>
                  <a:srgbClr val="0C30B8"/>
                </a:solidFill>
              </a:rPr>
              <a:t>Safety - </a:t>
            </a:r>
            <a:r>
              <a:rPr lang="en-US" sz="2400" dirty="0" smtClean="0">
                <a:solidFill>
                  <a:srgbClr val="0C30B8"/>
                </a:solidFill>
              </a:rPr>
              <a:t>Module 6</a:t>
            </a:r>
            <a:endParaRPr lang="en-US" sz="2400" dirty="0">
              <a:solidFill>
                <a:srgbClr val="0C30B8"/>
              </a:solidFill>
            </a:endParaRPr>
          </a:p>
        </p:txBody>
      </p:sp>
      <p:sp>
        <p:nvSpPr>
          <p:cNvPr id="3" name="Text Placeholder 2"/>
          <p:cNvSpPr>
            <a:spLocks noGrp="1"/>
          </p:cNvSpPr>
          <p:nvPr>
            <p:ph type="body" idx="1"/>
          </p:nvPr>
        </p:nvSpPr>
        <p:spPr>
          <a:xfrm>
            <a:off x="497715" y="1554870"/>
            <a:ext cx="7726101" cy="3724153"/>
          </a:xfrm>
        </p:spPr>
        <p:txBody>
          <a:bodyPr/>
          <a:lstStyle/>
          <a:p>
            <a:r>
              <a:rPr lang="en-US" sz="2400" b="1" dirty="0" smtClean="0">
                <a:solidFill>
                  <a:srgbClr val="0C30B8"/>
                </a:solidFill>
              </a:rPr>
              <a:t>Group Learning Objectives:</a:t>
            </a:r>
          </a:p>
          <a:p>
            <a:endParaRPr lang="en-US" sz="2400" b="1" i="1" dirty="0">
              <a:solidFill>
                <a:srgbClr val="3333CC"/>
              </a:solidFill>
            </a:endParaRPr>
          </a:p>
          <a:p>
            <a:r>
              <a:rPr lang="en-US" sz="2400" i="1" dirty="0" smtClean="0">
                <a:solidFill>
                  <a:schemeClr val="tx1"/>
                </a:solidFill>
              </a:rPr>
              <a:t>Participants shall be able to determine the means to de-energize various equipment</a:t>
            </a:r>
          </a:p>
          <a:p>
            <a:endParaRPr lang="en-US" sz="2400" b="1" dirty="0">
              <a:solidFill>
                <a:schemeClr val="accent2">
                  <a:lumMod val="75000"/>
                </a:schemeClr>
              </a:solidFill>
            </a:endParaRPr>
          </a:p>
          <a:p>
            <a:endParaRPr lang="en-US" dirty="0"/>
          </a:p>
        </p:txBody>
      </p:sp>
      <p:sp>
        <p:nvSpPr>
          <p:cNvPr id="4" name="Footer Placeholder 3"/>
          <p:cNvSpPr>
            <a:spLocks noGrp="1"/>
          </p:cNvSpPr>
          <p:nvPr>
            <p:ph type="ftr" sz="quarter" idx="11"/>
          </p:nvPr>
        </p:nvSpPr>
        <p:spPr/>
        <p:txBody>
          <a:bodyPr/>
          <a:lstStyle/>
          <a:p>
            <a:endParaRPr lang="en-US"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B3F18419-AC6D-4ED2-A892-A000DD3A58AB}" type="slidenum">
              <a:rPr lang="en-US" smtClean="0">
                <a:solidFill>
                  <a:srgbClr val="000000">
                    <a:tint val="75000"/>
                  </a:srgbClr>
                </a:solidFill>
              </a:rPr>
              <a:pPr/>
              <a:t>48</a:t>
            </a:fld>
            <a:endParaRPr lang="en-US">
              <a:solidFill>
                <a:srgbClr val="000000">
                  <a:tint val="75000"/>
                </a:srgbClr>
              </a:solidFill>
            </a:endParaRPr>
          </a:p>
        </p:txBody>
      </p:sp>
    </p:spTree>
    <p:extLst>
      <p:ext uri="{BB962C8B-B14F-4D97-AF65-F5344CB8AC3E}">
        <p14:creationId xmlns:p14="http://schemas.microsoft.com/office/powerpoint/2010/main" val="248378853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97715" y="1554870"/>
            <a:ext cx="7726101" cy="3724153"/>
          </a:xfrm>
        </p:spPr>
        <p:txBody>
          <a:bodyPr/>
          <a:lstStyle/>
          <a:p>
            <a:r>
              <a:rPr lang="en-US" sz="2400" b="1" dirty="0" smtClean="0">
                <a:solidFill>
                  <a:srgbClr val="0C30B8"/>
                </a:solidFill>
              </a:rPr>
              <a:t>Group </a:t>
            </a:r>
            <a:r>
              <a:rPr lang="en-US" sz="2400" b="1" dirty="0">
                <a:solidFill>
                  <a:srgbClr val="0C30B8"/>
                </a:solidFill>
              </a:rPr>
              <a:t>L</a:t>
            </a:r>
            <a:r>
              <a:rPr lang="en-US" sz="2400" b="1" dirty="0" smtClean="0">
                <a:solidFill>
                  <a:srgbClr val="0C30B8"/>
                </a:solidFill>
              </a:rPr>
              <a:t>earning Activity Part A</a:t>
            </a:r>
          </a:p>
          <a:p>
            <a:endParaRPr lang="en-US" sz="2400" b="1" dirty="0">
              <a:solidFill>
                <a:srgbClr val="3333CC"/>
              </a:solidFill>
            </a:endParaRPr>
          </a:p>
          <a:p>
            <a:r>
              <a:rPr lang="en-US" sz="2400" i="1" dirty="0" smtClean="0">
                <a:solidFill>
                  <a:srgbClr val="0070C0"/>
                </a:solidFill>
              </a:rPr>
              <a:t>In </a:t>
            </a:r>
            <a:r>
              <a:rPr lang="en-US" sz="2400" i="1" dirty="0">
                <a:solidFill>
                  <a:srgbClr val="0070C0"/>
                </a:solidFill>
              </a:rPr>
              <a:t>groups of 4-5 discuss </a:t>
            </a:r>
            <a:r>
              <a:rPr lang="en-US" sz="2400" i="1" dirty="0" smtClean="0">
                <a:solidFill>
                  <a:srgbClr val="0070C0"/>
                </a:solidFill>
              </a:rPr>
              <a:t>the </a:t>
            </a:r>
            <a:r>
              <a:rPr lang="en-US" sz="2400" i="1" dirty="0">
                <a:solidFill>
                  <a:srgbClr val="0070C0"/>
                </a:solidFill>
              </a:rPr>
              <a:t>four scenarios and </a:t>
            </a:r>
          </a:p>
          <a:p>
            <a:r>
              <a:rPr lang="en-US" sz="2400" i="1" dirty="0">
                <a:solidFill>
                  <a:srgbClr val="0070C0"/>
                </a:solidFill>
              </a:rPr>
              <a:t>d</a:t>
            </a:r>
            <a:r>
              <a:rPr lang="en-US" sz="2400" i="1" dirty="0" smtClean="0">
                <a:solidFill>
                  <a:srgbClr val="0070C0"/>
                </a:solidFill>
              </a:rPr>
              <a:t>etermine the process </a:t>
            </a:r>
            <a:r>
              <a:rPr lang="en-US" sz="2400" i="1" dirty="0">
                <a:solidFill>
                  <a:srgbClr val="0070C0"/>
                </a:solidFill>
              </a:rPr>
              <a:t>for de-energizing </a:t>
            </a:r>
            <a:r>
              <a:rPr lang="en-US" sz="2400" i="1" dirty="0" smtClean="0">
                <a:solidFill>
                  <a:srgbClr val="0070C0"/>
                </a:solidFill>
              </a:rPr>
              <a:t>the equipment.</a:t>
            </a:r>
          </a:p>
          <a:p>
            <a:endParaRPr lang="en-US" sz="2400" i="1" dirty="0">
              <a:solidFill>
                <a:srgbClr val="0070C0"/>
              </a:solidFill>
            </a:endParaRPr>
          </a:p>
          <a:p>
            <a:r>
              <a:rPr lang="en-US" sz="2400" i="1" dirty="0" smtClean="0">
                <a:solidFill>
                  <a:srgbClr val="0070C0"/>
                </a:solidFill>
              </a:rPr>
              <a:t>Complete the template</a:t>
            </a:r>
            <a:endParaRPr lang="en-US" sz="2400" i="1" dirty="0">
              <a:solidFill>
                <a:srgbClr val="0070C0"/>
              </a:solidFill>
            </a:endParaRPr>
          </a:p>
          <a:p>
            <a:endParaRPr lang="en-US" sz="2400" i="1" dirty="0" smtClean="0">
              <a:solidFill>
                <a:srgbClr val="3333CC"/>
              </a:solidFill>
            </a:endParaRPr>
          </a:p>
          <a:p>
            <a:endParaRPr lang="en-US" sz="2400" b="1" dirty="0">
              <a:solidFill>
                <a:schemeClr val="accent2">
                  <a:lumMod val="75000"/>
                </a:schemeClr>
              </a:solidFill>
            </a:endParaRPr>
          </a:p>
          <a:p>
            <a:endParaRPr lang="en-US" dirty="0"/>
          </a:p>
        </p:txBody>
      </p:sp>
      <p:sp>
        <p:nvSpPr>
          <p:cNvPr id="4" name="Footer Placeholder 3"/>
          <p:cNvSpPr>
            <a:spLocks noGrp="1"/>
          </p:cNvSpPr>
          <p:nvPr>
            <p:ph type="ftr" sz="quarter" idx="11"/>
          </p:nvPr>
        </p:nvSpPr>
        <p:spPr/>
        <p:txBody>
          <a:bodyPr/>
          <a:lstStyle/>
          <a:p>
            <a:endParaRPr lang="en-US" dirty="0">
              <a:solidFill>
                <a:srgbClr val="000000">
                  <a:tint val="75000"/>
                </a:srgbClr>
              </a:solidFill>
            </a:endParaRPr>
          </a:p>
        </p:txBody>
      </p:sp>
      <p:sp>
        <p:nvSpPr>
          <p:cNvPr id="7" name="Rectangle 6"/>
          <p:cNvSpPr/>
          <p:nvPr/>
        </p:nvSpPr>
        <p:spPr>
          <a:xfrm>
            <a:off x="533400" y="2209800"/>
            <a:ext cx="8077200" cy="2133600"/>
          </a:xfrm>
          <a:prstGeom prst="rect">
            <a:avLst/>
          </a:prstGeom>
          <a:noFill/>
          <a:ln w="38100">
            <a:solidFill>
              <a:srgbClr val="5823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p:cNvSpPr>
            <a:spLocks noGrp="1"/>
          </p:cNvSpPr>
          <p:nvPr>
            <p:ph type="sldNum" sz="quarter" idx="12"/>
          </p:nvPr>
        </p:nvSpPr>
        <p:spPr/>
        <p:txBody>
          <a:bodyPr/>
          <a:lstStyle/>
          <a:p>
            <a:fld id="{B3F18419-AC6D-4ED2-A892-A000DD3A58AB}" type="slidenum">
              <a:rPr lang="en-US" smtClean="0">
                <a:solidFill>
                  <a:srgbClr val="000000">
                    <a:tint val="75000"/>
                  </a:srgbClr>
                </a:solidFill>
              </a:rPr>
              <a:pPr/>
              <a:t>49</a:t>
            </a:fld>
            <a:endParaRPr lang="en-US">
              <a:solidFill>
                <a:srgbClr val="000000">
                  <a:tint val="75000"/>
                </a:srgbClr>
              </a:solidFill>
            </a:endParaRPr>
          </a:p>
        </p:txBody>
      </p:sp>
      <p:sp>
        <p:nvSpPr>
          <p:cNvPr id="8" name="Title 1"/>
          <p:cNvSpPr txBox="1">
            <a:spLocks/>
          </p:cNvSpPr>
          <p:nvPr/>
        </p:nvSpPr>
        <p:spPr>
          <a:xfrm>
            <a:off x="304800" y="457000"/>
            <a:ext cx="8559478" cy="1143200"/>
          </a:xfrm>
          <a:prstGeom prst="rect">
            <a:avLst/>
          </a:prstGeom>
          <a:noFill/>
          <a:ln>
            <a:noFill/>
          </a:ln>
        </p:spPr>
        <p:txBody>
          <a:bodyPr lIns="91425" tIns="91425" rIns="91425" bIns="91425" anchor="b" anchorCtr="0"/>
          <a:lstStyle>
            <a:defPPr marR="0" algn="l" rtl="0">
              <a:lnSpc>
                <a:spcPct val="100000"/>
              </a:lnSpc>
              <a:spcBef>
                <a:spcPts val="0"/>
              </a:spcBef>
              <a:spcAft>
                <a:spcPts val="0"/>
              </a:spcAft>
            </a:defPPr>
            <a:lvl1pPr marR="0" algn="l" rtl="0">
              <a:lnSpc>
                <a:spcPct val="100000"/>
              </a:lnSpc>
              <a:spcBef>
                <a:spcPts val="0"/>
              </a:spcBef>
              <a:spcAft>
                <a:spcPts val="0"/>
              </a:spcAft>
              <a:buClr>
                <a:srgbClr val="1155CC"/>
              </a:buClr>
              <a:buSzPct val="100000"/>
              <a:buNone/>
              <a:defRPr sz="3600" b="1" i="0" u="none" strike="noStrike" cap="none" baseline="0">
                <a:solidFill>
                  <a:srgbClr val="1155CC"/>
                </a:solidFill>
                <a:latin typeface="Arial"/>
                <a:ea typeface="Arial"/>
                <a:cs typeface="Arial"/>
                <a:sym typeface="Arial"/>
                <a:rtl val="0"/>
              </a:defRPr>
            </a:lvl1pPr>
            <a:lvl2pPr marR="0" algn="l" rtl="0">
              <a:lnSpc>
                <a:spcPct val="100000"/>
              </a:lnSpc>
              <a:spcBef>
                <a:spcPts val="0"/>
              </a:spcBef>
              <a:spcAft>
                <a:spcPts val="0"/>
              </a:spcAft>
              <a:buClr>
                <a:schemeClr val="accent1"/>
              </a:buClr>
              <a:buSzPct val="100000"/>
              <a:buNone/>
              <a:defRPr sz="3600" b="1" i="0" u="none" strike="noStrike" cap="none" baseline="0">
                <a:solidFill>
                  <a:schemeClr val="accent1"/>
                </a:solidFill>
                <a:latin typeface="Arial"/>
                <a:ea typeface="Arial"/>
                <a:cs typeface="Arial"/>
                <a:sym typeface="Arial"/>
                <a:rtl val="0"/>
              </a:defRPr>
            </a:lvl2pPr>
            <a:lvl3pPr rtl="0">
              <a:spcBef>
                <a:spcPts val="0"/>
              </a:spcBef>
              <a:buClr>
                <a:schemeClr val="accent1"/>
              </a:buClr>
              <a:buSzPct val="100000"/>
              <a:buNone/>
              <a:defRPr sz="3600" b="1">
                <a:solidFill>
                  <a:schemeClr val="accent1"/>
                </a:solidFill>
              </a:defRPr>
            </a:lvl3pPr>
            <a:lvl4pPr rtl="0">
              <a:spcBef>
                <a:spcPts val="0"/>
              </a:spcBef>
              <a:buClr>
                <a:schemeClr val="accent1"/>
              </a:buClr>
              <a:buSzPct val="100000"/>
              <a:buNone/>
              <a:defRPr sz="3600" b="1">
                <a:solidFill>
                  <a:schemeClr val="accent1"/>
                </a:solidFill>
              </a:defRPr>
            </a:lvl4pPr>
            <a:lvl5pPr rtl="0">
              <a:spcBef>
                <a:spcPts val="0"/>
              </a:spcBef>
              <a:buClr>
                <a:schemeClr val="accent1"/>
              </a:buClr>
              <a:buSzPct val="100000"/>
              <a:buNone/>
              <a:defRPr sz="3600" b="1">
                <a:solidFill>
                  <a:schemeClr val="accent1"/>
                </a:solidFill>
              </a:defRPr>
            </a:lvl5pPr>
            <a:lvl6pPr rtl="0">
              <a:spcBef>
                <a:spcPts val="0"/>
              </a:spcBef>
              <a:buClr>
                <a:schemeClr val="accent1"/>
              </a:buClr>
              <a:buSzPct val="100000"/>
              <a:buNone/>
              <a:defRPr sz="3600" b="1">
                <a:solidFill>
                  <a:schemeClr val="accent1"/>
                </a:solidFill>
              </a:defRPr>
            </a:lvl6pPr>
            <a:lvl7pPr rtl="0">
              <a:spcBef>
                <a:spcPts val="0"/>
              </a:spcBef>
              <a:buClr>
                <a:schemeClr val="accent1"/>
              </a:buClr>
              <a:buSzPct val="100000"/>
              <a:buNone/>
              <a:defRPr sz="3600" b="1">
                <a:solidFill>
                  <a:schemeClr val="accent1"/>
                </a:solidFill>
              </a:defRPr>
            </a:lvl7pPr>
            <a:lvl8pPr rtl="0">
              <a:spcBef>
                <a:spcPts val="0"/>
              </a:spcBef>
              <a:buClr>
                <a:schemeClr val="accent1"/>
              </a:buClr>
              <a:buSzPct val="100000"/>
              <a:buNone/>
              <a:defRPr sz="3600" b="1">
                <a:solidFill>
                  <a:schemeClr val="accent1"/>
                </a:solidFill>
              </a:defRPr>
            </a:lvl8pPr>
            <a:lvl9pPr rtl="0">
              <a:spcBef>
                <a:spcPts val="0"/>
              </a:spcBef>
              <a:buClr>
                <a:schemeClr val="accent1"/>
              </a:buClr>
              <a:buSzPct val="100000"/>
              <a:buNone/>
              <a:defRPr sz="3600" b="1">
                <a:solidFill>
                  <a:schemeClr val="accent1"/>
                </a:solidFill>
              </a:defRPr>
            </a:lvl9pPr>
          </a:lstStyle>
          <a:p>
            <a:r>
              <a:rPr lang="en-US" kern="0" dirty="0" smtClean="0">
                <a:solidFill>
                  <a:srgbClr val="0C30B8"/>
                </a:solidFill>
              </a:rPr>
              <a:t>Electrical Safety - </a:t>
            </a:r>
            <a:r>
              <a:rPr lang="en-US" sz="2400" kern="0" dirty="0" smtClean="0">
                <a:solidFill>
                  <a:srgbClr val="0C30B8"/>
                </a:solidFill>
              </a:rPr>
              <a:t>Module 6</a:t>
            </a:r>
            <a:endParaRPr lang="en-US" sz="2400" kern="0" dirty="0">
              <a:solidFill>
                <a:srgbClr val="0C30B8"/>
              </a:solidFill>
            </a:endParaRPr>
          </a:p>
        </p:txBody>
      </p:sp>
    </p:spTree>
    <p:extLst>
      <p:ext uri="{BB962C8B-B14F-4D97-AF65-F5344CB8AC3E}">
        <p14:creationId xmlns:p14="http://schemas.microsoft.com/office/powerpoint/2010/main" val="238769928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97715" y="1554870"/>
            <a:ext cx="7726101" cy="3724153"/>
          </a:xfrm>
        </p:spPr>
        <p:txBody>
          <a:bodyPr/>
          <a:lstStyle/>
          <a:p>
            <a:r>
              <a:rPr lang="en-US" sz="2400" b="1" dirty="0" smtClean="0">
                <a:solidFill>
                  <a:srgbClr val="0C30B8"/>
                </a:solidFill>
              </a:rPr>
              <a:t>Activity Materials Provided</a:t>
            </a:r>
          </a:p>
          <a:p>
            <a:endParaRPr lang="en-US" sz="2400" b="1" dirty="0">
              <a:solidFill>
                <a:srgbClr val="3333CC"/>
              </a:solidFill>
            </a:endParaRPr>
          </a:p>
          <a:p>
            <a:r>
              <a:rPr lang="en-US" sz="2400" b="1" i="1" dirty="0" smtClean="0">
                <a:solidFill>
                  <a:srgbClr val="3333CC"/>
                </a:solidFill>
              </a:rPr>
              <a:t>  </a:t>
            </a:r>
          </a:p>
          <a:p>
            <a:r>
              <a:rPr lang="en-US" sz="2400" dirty="0" smtClean="0">
                <a:solidFill>
                  <a:srgbClr val="2810D6"/>
                </a:solidFill>
              </a:rPr>
              <a:t>  </a:t>
            </a:r>
            <a:r>
              <a:rPr lang="en-US" sz="2400" i="1" dirty="0" smtClean="0">
                <a:solidFill>
                  <a:srgbClr val="0070C0"/>
                </a:solidFill>
              </a:rPr>
              <a:t>Fact Scenarios</a:t>
            </a:r>
          </a:p>
          <a:p>
            <a:r>
              <a:rPr lang="en-US" sz="2400" i="1" dirty="0" smtClean="0">
                <a:solidFill>
                  <a:srgbClr val="0070C0"/>
                </a:solidFill>
              </a:rPr>
              <a:t>  Question and Answer Template</a:t>
            </a:r>
          </a:p>
          <a:p>
            <a:pPr>
              <a:buClr>
                <a:srgbClr val="5823C3"/>
              </a:buClr>
            </a:pPr>
            <a:r>
              <a:rPr lang="en-US" sz="2400" dirty="0" smtClean="0">
                <a:solidFill>
                  <a:srgbClr val="2810D6"/>
                </a:solidFill>
              </a:rPr>
              <a:t> </a:t>
            </a:r>
          </a:p>
          <a:p>
            <a:endParaRPr lang="en-US" sz="2400" i="1" dirty="0">
              <a:solidFill>
                <a:srgbClr val="3333CC"/>
              </a:solidFill>
            </a:endParaRPr>
          </a:p>
          <a:p>
            <a:endParaRPr lang="en-US" sz="2400" i="1" dirty="0" smtClean="0">
              <a:solidFill>
                <a:srgbClr val="3333CC"/>
              </a:solidFill>
            </a:endParaRPr>
          </a:p>
          <a:p>
            <a:r>
              <a:rPr lang="en-US" sz="2400" b="1" i="1" dirty="0" smtClean="0">
                <a:solidFill>
                  <a:srgbClr val="3333CC"/>
                </a:solidFill>
              </a:rPr>
              <a:t>  </a:t>
            </a:r>
            <a:endParaRPr lang="en-US" sz="2400" i="1" dirty="0" smtClean="0">
              <a:solidFill>
                <a:srgbClr val="3333CC"/>
              </a:solidFill>
            </a:endParaRPr>
          </a:p>
          <a:p>
            <a:endParaRPr lang="en-US" sz="2400" i="1" dirty="0">
              <a:solidFill>
                <a:srgbClr val="3333CC"/>
              </a:solidFill>
            </a:endParaRPr>
          </a:p>
          <a:p>
            <a:r>
              <a:rPr lang="en-US" sz="2400" i="1" dirty="0" smtClean="0">
                <a:solidFill>
                  <a:srgbClr val="3333CC"/>
                </a:solidFill>
              </a:rPr>
              <a:t>  </a:t>
            </a:r>
          </a:p>
          <a:p>
            <a:endParaRPr lang="en-US" sz="2400" b="1" dirty="0">
              <a:solidFill>
                <a:schemeClr val="accent2">
                  <a:lumMod val="75000"/>
                </a:schemeClr>
              </a:solidFill>
            </a:endParaRPr>
          </a:p>
          <a:p>
            <a:endParaRPr lang="en-US" dirty="0"/>
          </a:p>
        </p:txBody>
      </p:sp>
      <p:sp>
        <p:nvSpPr>
          <p:cNvPr id="4" name="Footer Placeholder 3"/>
          <p:cNvSpPr>
            <a:spLocks noGrp="1"/>
          </p:cNvSpPr>
          <p:nvPr>
            <p:ph type="ftr" sz="quarter" idx="11"/>
          </p:nvPr>
        </p:nvSpPr>
        <p:spPr/>
        <p:txBody>
          <a:bodyPr/>
          <a:lstStyle/>
          <a:p>
            <a:endParaRPr lang="en-US">
              <a:solidFill>
                <a:srgbClr val="000000">
                  <a:tint val="75000"/>
                </a:srgbClr>
              </a:solidFill>
            </a:endParaRPr>
          </a:p>
        </p:txBody>
      </p:sp>
      <p:sp>
        <p:nvSpPr>
          <p:cNvPr id="5" name="Slide Number Placeholder 4"/>
          <p:cNvSpPr>
            <a:spLocks noGrp="1"/>
          </p:cNvSpPr>
          <p:nvPr>
            <p:ph type="sldNum" sz="quarter" idx="12"/>
          </p:nvPr>
        </p:nvSpPr>
        <p:spPr/>
        <p:txBody>
          <a:bodyPr/>
          <a:lstStyle/>
          <a:p>
            <a:fld id="{B3F18419-AC6D-4ED2-A892-A000DD3A58AB}" type="slidenum">
              <a:rPr lang="en-US" smtClean="0">
                <a:solidFill>
                  <a:srgbClr val="000000">
                    <a:tint val="75000"/>
                  </a:srgbClr>
                </a:solidFill>
              </a:rPr>
              <a:pPr/>
              <a:t>50</a:t>
            </a:fld>
            <a:endParaRPr lang="en-US">
              <a:solidFill>
                <a:srgbClr val="000000">
                  <a:tint val="75000"/>
                </a:srgbClr>
              </a:solidFill>
            </a:endParaRPr>
          </a:p>
        </p:txBody>
      </p:sp>
      <p:sp>
        <p:nvSpPr>
          <p:cNvPr id="6" name="Rectangle 5"/>
          <p:cNvSpPr/>
          <p:nvPr/>
        </p:nvSpPr>
        <p:spPr>
          <a:xfrm>
            <a:off x="533400" y="2217906"/>
            <a:ext cx="8077200" cy="1668294"/>
          </a:xfrm>
          <a:prstGeom prst="rect">
            <a:avLst/>
          </a:prstGeom>
          <a:noFill/>
          <a:ln w="38100">
            <a:solidFill>
              <a:srgbClr val="5823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a:spLocks noGrp="1"/>
          </p:cNvSpPr>
          <p:nvPr>
            <p:ph type="title"/>
          </p:nvPr>
        </p:nvSpPr>
        <p:spPr>
          <a:xfrm>
            <a:off x="304800" y="457200"/>
            <a:ext cx="8559800" cy="1143000"/>
          </a:xfrm>
        </p:spPr>
        <p:txBody>
          <a:bodyPr/>
          <a:lstStyle/>
          <a:p>
            <a:r>
              <a:rPr lang="en-US" dirty="0">
                <a:solidFill>
                  <a:srgbClr val="0C30B8"/>
                </a:solidFill>
              </a:rPr>
              <a:t>Electrical </a:t>
            </a:r>
            <a:r>
              <a:rPr lang="en-US" dirty="0" smtClean="0">
                <a:solidFill>
                  <a:srgbClr val="0C30B8"/>
                </a:solidFill>
              </a:rPr>
              <a:t>Safety - </a:t>
            </a:r>
            <a:r>
              <a:rPr lang="en-US" sz="2400" dirty="0" smtClean="0">
                <a:solidFill>
                  <a:srgbClr val="0C30B8"/>
                </a:solidFill>
              </a:rPr>
              <a:t>Module 6</a:t>
            </a:r>
            <a:endParaRPr lang="en-US" sz="2400" dirty="0">
              <a:solidFill>
                <a:srgbClr val="0C30B8"/>
              </a:solidFill>
            </a:endParaRPr>
          </a:p>
        </p:txBody>
      </p:sp>
    </p:spTree>
    <p:extLst>
      <p:ext uri="{BB962C8B-B14F-4D97-AF65-F5344CB8AC3E}">
        <p14:creationId xmlns:p14="http://schemas.microsoft.com/office/powerpoint/2010/main" val="3543812179"/>
      </p:ext>
    </p:extLst>
  </p:cSld>
  <p:clrMapOvr>
    <a:masterClrMapping/>
  </p:clrMapOvr>
  <p:timing>
    <p:tnLst>
      <p:par>
        <p:cTn id="1" dur="indefinite" restart="never" nodeType="tmRoot"/>
      </p:par>
    </p:tnLst>
  </p:timing>
</p:sld>
</file>

<file path=ppt/theme/theme1.xml><?xml version="1.0" encoding="utf-8"?>
<a:theme xmlns:a="http://schemas.openxmlformats.org/drawingml/2006/main" name="2_swiss">
  <a:themeElements>
    <a:clrScheme name="Custom 218">
      <a:dk1>
        <a:srgbClr val="000000"/>
      </a:dk1>
      <a:lt1>
        <a:srgbClr val="FFFFFF"/>
      </a:lt1>
      <a:dk2>
        <a:srgbClr val="5B595A"/>
      </a:dk2>
      <a:lt2>
        <a:srgbClr val="CFD4D4"/>
      </a:lt2>
      <a:accent1>
        <a:srgbClr val="CC0202"/>
      </a:accent1>
      <a:accent2>
        <a:srgbClr val="228AFF"/>
      </a:accent2>
      <a:accent3>
        <a:srgbClr val="FBC82F"/>
      </a:accent3>
      <a:accent4>
        <a:srgbClr val="253E91"/>
      </a:accent4>
      <a:accent5>
        <a:srgbClr val="F68D0C"/>
      </a:accent5>
      <a:accent6>
        <a:srgbClr val="257E12"/>
      </a:accent6>
      <a:hlink>
        <a:srgbClr val="144C72"/>
      </a:hlink>
      <a:folHlink>
        <a:srgbClr val="8C9D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wiss">
  <a:themeElements>
    <a:clrScheme name="Custom 218">
      <a:dk1>
        <a:srgbClr val="000000"/>
      </a:dk1>
      <a:lt1>
        <a:srgbClr val="FFFFFF"/>
      </a:lt1>
      <a:dk2>
        <a:srgbClr val="5B595A"/>
      </a:dk2>
      <a:lt2>
        <a:srgbClr val="CFD4D4"/>
      </a:lt2>
      <a:accent1>
        <a:srgbClr val="CC0202"/>
      </a:accent1>
      <a:accent2>
        <a:srgbClr val="228AFF"/>
      </a:accent2>
      <a:accent3>
        <a:srgbClr val="FBC82F"/>
      </a:accent3>
      <a:accent4>
        <a:srgbClr val="253E91"/>
      </a:accent4>
      <a:accent5>
        <a:srgbClr val="F68D0C"/>
      </a:accent5>
      <a:accent6>
        <a:srgbClr val="257E12"/>
      </a:accent6>
      <a:hlink>
        <a:srgbClr val="144C72"/>
      </a:hlink>
      <a:folHlink>
        <a:srgbClr val="8C9D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wiss">
  <a:themeElements>
    <a:clrScheme name="Custom 218">
      <a:dk1>
        <a:srgbClr val="000000"/>
      </a:dk1>
      <a:lt1>
        <a:srgbClr val="FFFFFF"/>
      </a:lt1>
      <a:dk2>
        <a:srgbClr val="5B595A"/>
      </a:dk2>
      <a:lt2>
        <a:srgbClr val="CFD4D4"/>
      </a:lt2>
      <a:accent1>
        <a:srgbClr val="CC0202"/>
      </a:accent1>
      <a:accent2>
        <a:srgbClr val="228AFF"/>
      </a:accent2>
      <a:accent3>
        <a:srgbClr val="FBC82F"/>
      </a:accent3>
      <a:accent4>
        <a:srgbClr val="253E91"/>
      </a:accent4>
      <a:accent5>
        <a:srgbClr val="F68D0C"/>
      </a:accent5>
      <a:accent6>
        <a:srgbClr val="257E12"/>
      </a:accent6>
      <a:hlink>
        <a:srgbClr val="144C72"/>
      </a:hlink>
      <a:folHlink>
        <a:srgbClr val="8C9D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1248</TotalTime>
  <Words>2456</Words>
  <Application>Microsoft Office PowerPoint</Application>
  <PresentationFormat>On-screen Show (4:3)</PresentationFormat>
  <Paragraphs>579</Paragraphs>
  <Slides>50</Slides>
  <Notes>21</Notes>
  <HiddenSlides>0</HiddenSlides>
  <MMClips>0</MMClips>
  <ScaleCrop>false</ScaleCrop>
  <HeadingPairs>
    <vt:vector size="4" baseType="variant">
      <vt:variant>
        <vt:lpstr>Theme</vt:lpstr>
      </vt:variant>
      <vt:variant>
        <vt:i4>3</vt:i4>
      </vt:variant>
      <vt:variant>
        <vt:lpstr>Slide Titles</vt:lpstr>
      </vt:variant>
      <vt:variant>
        <vt:i4>50</vt:i4>
      </vt:variant>
    </vt:vector>
  </HeadingPairs>
  <TitlesOfParts>
    <vt:vector size="53" baseType="lpstr">
      <vt:lpstr>2_swiss</vt:lpstr>
      <vt:lpstr>1_swiss</vt:lpstr>
      <vt:lpstr>swiss</vt:lpstr>
      <vt:lpstr>Electrical Safety - Module 6</vt:lpstr>
      <vt:lpstr>Electrical Safety - Module 6</vt:lpstr>
      <vt:lpstr>       Electrical Safety – Module 6 </vt:lpstr>
      <vt:lpstr>Electrical Safety - Module 6 </vt:lpstr>
      <vt:lpstr>Electrical Safety - Module 6</vt:lpstr>
      <vt:lpstr>Electrical Safety - Module 6</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vt:lpstr>
      <vt:lpstr>Electrical Safety - Module 6 </vt:lpstr>
      <vt:lpstr>Electrical Safety - Module 6 </vt:lpstr>
      <vt:lpstr>Electrical Safety - Module 6 </vt:lpstr>
      <vt:lpstr>Electrical Safety - Module 6 </vt:lpstr>
      <vt:lpstr>Electrical Safety - Module 6 </vt:lpstr>
      <vt:lpstr>PowerPoint Presentation</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 </vt:lpstr>
      <vt:lpstr>  </vt:lpstr>
      <vt:lpstr>Electrical Safety - Module 6 </vt:lpstr>
      <vt:lpstr>Electrical Safety - Module 6 </vt:lpstr>
      <vt:lpstr>Electrical Safety - Module 6 </vt:lpstr>
      <vt:lpstr>Electrical Safety - Module 6 </vt:lpstr>
      <vt:lpstr>Electrical Safety - Module 6 </vt:lpstr>
      <vt:lpstr>Electrical Safety - Module 6 </vt:lpstr>
      <vt:lpstr>Electrical Safety - Module 6</vt:lpstr>
      <vt:lpstr>Electrical Safety - Module 6</vt:lpstr>
      <vt:lpstr>PowerPoint Presentation</vt:lpstr>
      <vt:lpstr>Electrical Safety - Module 6</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Electrical Safety and Lockout/Tagout</dc:title>
  <dc:creator>Mrozowski, Timothy</dc:creator>
  <cp:lastModifiedBy>Larry Kruth</cp:lastModifiedBy>
  <cp:revision>118</cp:revision>
  <cp:lastPrinted>2014-12-15T18:05:02Z</cp:lastPrinted>
  <dcterms:created xsi:type="dcterms:W3CDTF">2014-12-15T12:12:15Z</dcterms:created>
  <dcterms:modified xsi:type="dcterms:W3CDTF">2018-01-29T20:56:16Z</dcterms:modified>
</cp:coreProperties>
</file>