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43" r:id="rId2"/>
    <p:sldId id="352" r:id="rId3"/>
    <p:sldId id="344" r:id="rId4"/>
    <p:sldId id="365" r:id="rId5"/>
    <p:sldId id="353" r:id="rId6"/>
    <p:sldId id="354" r:id="rId7"/>
    <p:sldId id="351" r:id="rId8"/>
    <p:sldId id="358" r:id="rId9"/>
    <p:sldId id="355" r:id="rId10"/>
    <p:sldId id="356" r:id="rId11"/>
    <p:sldId id="357" r:id="rId12"/>
    <p:sldId id="366" r:id="rId13"/>
    <p:sldId id="367" r:id="rId14"/>
    <p:sldId id="348" r:id="rId15"/>
    <p:sldId id="350" r:id="rId16"/>
    <p:sldId id="364" r:id="rId17"/>
    <p:sldId id="360" r:id="rId18"/>
    <p:sldId id="302" r:id="rId19"/>
    <p:sldId id="303" r:id="rId20"/>
    <p:sldId id="304" r:id="rId21"/>
    <p:sldId id="305" r:id="rId22"/>
    <p:sldId id="306" r:id="rId23"/>
    <p:sldId id="307" r:id="rId24"/>
    <p:sldId id="308" r:id="rId25"/>
    <p:sldId id="319" r:id="rId26"/>
    <p:sldId id="323" r:id="rId27"/>
    <p:sldId id="370" r:id="rId28"/>
    <p:sldId id="327" r:id="rId29"/>
    <p:sldId id="328" r:id="rId30"/>
    <p:sldId id="334" r:id="rId31"/>
    <p:sldId id="340" r:id="rId32"/>
    <p:sldId id="369" r:id="rId33"/>
    <p:sldId id="368" r:id="rId34"/>
    <p:sldId id="260" r:id="rId35"/>
    <p:sldId id="362" r:id="rId36"/>
    <p:sldId id="36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xs2Ki7Ylg9oezG3ayuQtsw==" hashData="Jnp3cqRDN1vFRr820hTMnZfedn0="/>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2364" autoAdjust="0"/>
  </p:normalViewPr>
  <p:slideViewPr>
    <p:cSldViewPr>
      <p:cViewPr>
        <p:scale>
          <a:sx n="102" d="100"/>
          <a:sy n="102" d="100"/>
        </p:scale>
        <p:origin x="-114" y="-198"/>
      </p:cViewPr>
      <p:guideLst>
        <p:guide orient="horz" pos="2160"/>
        <p:guide pos="2880"/>
      </p:guideLst>
    </p:cSldViewPr>
  </p:slideViewPr>
  <p:notesTextViewPr>
    <p:cViewPr>
      <p:scale>
        <a:sx n="1" d="1"/>
        <a:sy n="1" d="1"/>
      </p:scale>
      <p:origin x="0" y="0"/>
    </p:cViewPr>
  </p:notesTextViewPr>
  <p:sorterViewPr>
    <p:cViewPr>
      <p:scale>
        <a:sx n="144" d="100"/>
        <a:sy n="144" d="100"/>
      </p:scale>
      <p:origin x="0" y="97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70EB49-641E-4433-8A0E-AF1BE608DAB0}" type="datetimeFigureOut">
              <a:rPr lang="en-US" smtClean="0"/>
              <a:t>1/29/2018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C90027-DCE0-443F-B06A-EA1BBF3DBE46}" type="slidenum">
              <a:rPr lang="en-US" smtClean="0"/>
              <a:t>‹#›</a:t>
            </a:fld>
            <a:endParaRPr lang="en-US" dirty="0"/>
          </a:p>
        </p:txBody>
      </p:sp>
    </p:spTree>
    <p:extLst>
      <p:ext uri="{BB962C8B-B14F-4D97-AF65-F5344CB8AC3E}">
        <p14:creationId xmlns:p14="http://schemas.microsoft.com/office/powerpoint/2010/main" val="3806277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89715" tIns="89715" rIns="89715" bIns="89715" anchor="t" anchorCtr="0">
            <a:noAutofit/>
          </a:bodyPr>
          <a:lstStyle/>
          <a:p>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https://www.osha.gov/dte/sharwood/best-practices-booklet.pdf</a:t>
            </a:r>
          </a:p>
        </p:txBody>
      </p:sp>
    </p:spTree>
    <p:extLst>
      <p:ext uri="{BB962C8B-B14F-4D97-AF65-F5344CB8AC3E}">
        <p14:creationId xmlns:p14="http://schemas.microsoft.com/office/powerpoint/2010/main" val="3328473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https://</a:t>
            </a:r>
            <a:r>
              <a:rPr lang="en" dirty="0" smtClean="0"/>
              <a:t>www.osha.gov/dte/sharwood/best-practices-booklet.pdf</a:t>
            </a:r>
          </a:p>
          <a:p>
            <a:pPr>
              <a:spcBef>
                <a:spcPts val="0"/>
              </a:spcBef>
              <a:buNone/>
            </a:pPr>
            <a:endParaRPr lang="en" dirty="0" smtClean="0"/>
          </a:p>
          <a:p>
            <a:pPr marL="152400" lvl="0"/>
            <a:r>
              <a:rPr lang="en-US" sz="1400" b="1" dirty="0" smtClean="0">
                <a:solidFill>
                  <a:schemeClr val="accent2">
                    <a:lumMod val="50000"/>
                  </a:schemeClr>
                </a:solidFill>
              </a:rPr>
              <a:t>Learning Exchanges </a:t>
            </a:r>
          </a:p>
          <a:p>
            <a:pPr marL="152400" lvl="0"/>
            <a:r>
              <a:rPr lang="en-US" sz="1050" b="1" dirty="0" smtClean="0"/>
              <a:t>Participant-to-Participant</a:t>
            </a:r>
            <a:r>
              <a:rPr lang="en-US" sz="1050" dirty="0" smtClean="0"/>
              <a:t>: “Participant-to-participant” learning exchange recognizes that participants can learn from one another’s experiences. Participant-to-participant exchanges should be a key feature of the training. </a:t>
            </a:r>
          </a:p>
          <a:p>
            <a:pPr lvl="0" rtl="0">
              <a:spcBef>
                <a:spcPts val="0"/>
              </a:spcBef>
              <a:buNone/>
            </a:pPr>
            <a:endParaRPr lang="en-US" sz="800" dirty="0" smtClean="0"/>
          </a:p>
          <a:p>
            <a:pPr lvl="0"/>
            <a:r>
              <a:rPr lang="en-US" sz="1200" b="1" dirty="0" smtClean="0"/>
              <a:t>   Participant-to-Facilitator</a:t>
            </a:r>
            <a:r>
              <a:rPr lang="en-US" sz="1200" dirty="0" smtClean="0"/>
              <a:t>: Facilitators can learn as much from training sessions as participants do. On many subjects, a group of participants    </a:t>
            </a:r>
          </a:p>
          <a:p>
            <a:pPr lvl="0"/>
            <a:r>
              <a:rPr lang="en-US" sz="1200" dirty="0" smtClean="0"/>
              <a:t>   may have more extensive knowledge and experience in certain areas than a facilitator. </a:t>
            </a:r>
          </a:p>
          <a:p>
            <a:pPr lvl="0"/>
            <a:endParaRPr lang="en-US" sz="1200" b="1" dirty="0" smtClean="0"/>
          </a:p>
          <a:p>
            <a:pPr lvl="0"/>
            <a:r>
              <a:rPr lang="en-US" sz="1200" b="1" dirty="0" smtClean="0"/>
              <a:t>   Facilitator-to-Participant</a:t>
            </a:r>
            <a:r>
              <a:rPr lang="en-US" sz="1200" dirty="0" smtClean="0"/>
              <a:t>: Classroom learning needs structure. A facilitator’s role is to guide discussions, encourage participation, draw out </a:t>
            </a:r>
          </a:p>
          <a:p>
            <a:pPr lvl="0"/>
            <a:r>
              <a:rPr lang="en-US" sz="1200" dirty="0" smtClean="0"/>
              <a:t>   and/or add information as needed, and highlight key issues and points</a:t>
            </a:r>
          </a:p>
          <a:p>
            <a:pPr>
              <a:spcBef>
                <a:spcPts val="0"/>
              </a:spcBef>
              <a:buNone/>
            </a:pPr>
            <a:endParaRPr lang="en" dirty="0"/>
          </a:p>
        </p:txBody>
      </p:sp>
    </p:spTree>
    <p:extLst>
      <p:ext uri="{BB962C8B-B14F-4D97-AF65-F5344CB8AC3E}">
        <p14:creationId xmlns:p14="http://schemas.microsoft.com/office/powerpoint/2010/main" val="2264726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Speaker notes help to provide additional background information for the presenter. They should be reviewed before delivering</a:t>
            </a:r>
            <a:r>
              <a:rPr lang="en-US" baseline="0" dirty="0" smtClean="0"/>
              <a:t> the program.</a:t>
            </a:r>
            <a:endParaRPr lang="en-US" dirty="0"/>
          </a:p>
        </p:txBody>
      </p:sp>
      <p:sp>
        <p:nvSpPr>
          <p:cNvPr id="4" name="Slide Number Placeholder 3"/>
          <p:cNvSpPr>
            <a:spLocks noGrp="1"/>
          </p:cNvSpPr>
          <p:nvPr>
            <p:ph type="sldNum" sz="quarter" idx="10"/>
          </p:nvPr>
        </p:nvSpPr>
        <p:spPr/>
        <p:txBody>
          <a:bodyPr/>
          <a:lstStyle/>
          <a:p>
            <a:fld id="{BCC90027-DCE0-443F-B06A-EA1BBF3DBE46}" type="slidenum">
              <a:rPr lang="en-US" smtClean="0"/>
              <a:t>27</a:t>
            </a:fld>
            <a:endParaRPr lang="en-US" dirty="0"/>
          </a:p>
        </p:txBody>
      </p:sp>
    </p:spTree>
    <p:extLst>
      <p:ext uri="{BB962C8B-B14F-4D97-AF65-F5344CB8AC3E}">
        <p14:creationId xmlns:p14="http://schemas.microsoft.com/office/powerpoint/2010/main" val="3876785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929992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C90027-DCE0-443F-B06A-EA1BBF3DBE46}" type="slidenum">
              <a:rPr lang="en-US" smtClean="0"/>
              <a:t>29</a:t>
            </a:fld>
            <a:endParaRPr lang="en-US" dirty="0"/>
          </a:p>
        </p:txBody>
      </p:sp>
    </p:spTree>
    <p:extLst>
      <p:ext uri="{BB962C8B-B14F-4D97-AF65-F5344CB8AC3E}">
        <p14:creationId xmlns:p14="http://schemas.microsoft.com/office/powerpoint/2010/main" val="226972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indent="0">
              <a:buClr>
                <a:srgbClr val="0C30B8"/>
              </a:buClr>
              <a:buFont typeface="Wingdings" panose="05000000000000000000" pitchFamily="2" charset="2"/>
              <a:buNone/>
            </a:pPr>
            <a:r>
              <a:rPr lang="en" sz="1200" b="1" dirty="0" smtClean="0">
                <a:solidFill>
                  <a:srgbClr val="0C30B8"/>
                </a:solidFill>
              </a:rPr>
              <a:t>*Learning assessments: </a:t>
            </a:r>
            <a:r>
              <a:rPr lang="en" sz="1200" dirty="0" smtClean="0"/>
              <a:t>measure the skills, knowledge, or attitude that the trainee retains as a result of the training. Using both Pre- and Post- tests in training will show the knowledge gained during training. </a:t>
            </a:r>
          </a:p>
          <a:p>
            <a:pPr marL="0" indent="0">
              <a:buClr>
                <a:srgbClr val="0C30B8"/>
              </a:buClr>
              <a:buFont typeface="Wingdings" panose="05000000000000000000" pitchFamily="2" charset="2"/>
              <a:buNone/>
            </a:pPr>
            <a:endParaRPr lang="en" sz="1200" b="1" dirty="0" smtClean="0">
              <a:solidFill>
                <a:srgbClr val="0C30B8"/>
              </a:solidFill>
            </a:endParaRPr>
          </a:p>
          <a:p>
            <a:pPr marL="0" indent="0">
              <a:buClr>
                <a:srgbClr val="0C30B8"/>
              </a:buClr>
              <a:buFont typeface="Wingdings" panose="05000000000000000000" pitchFamily="2" charset="2"/>
              <a:buNone/>
            </a:pPr>
            <a:r>
              <a:rPr lang="en" sz="1200" b="1" dirty="0" smtClean="0">
                <a:solidFill>
                  <a:srgbClr val="0C30B8"/>
                </a:solidFill>
              </a:rPr>
              <a:t>*Program evaluations: </a:t>
            </a:r>
            <a:r>
              <a:rPr lang="en" sz="1200" dirty="0" smtClean="0"/>
              <a:t>provide information for trainers and program developers to get feed back on the program</a:t>
            </a:r>
          </a:p>
          <a:p>
            <a:pPr>
              <a:spcBef>
                <a:spcPts val="0"/>
              </a:spcBef>
              <a:buNone/>
            </a:pPr>
            <a:endParaRPr dirty="0"/>
          </a:p>
        </p:txBody>
      </p:sp>
    </p:spTree>
    <p:extLst>
      <p:ext uri="{BB962C8B-B14F-4D97-AF65-F5344CB8AC3E}">
        <p14:creationId xmlns:p14="http://schemas.microsoft.com/office/powerpoint/2010/main" val="1689342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912380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89715" tIns="89715" rIns="89715" bIns="89715" anchor="t" anchorCtr="0">
            <a:noAutofit/>
          </a:bodyPr>
          <a:lstStyle/>
          <a:p>
            <a:endParaRPr dirty="0"/>
          </a:p>
        </p:txBody>
      </p:sp>
    </p:spTree>
    <p:extLst>
      <p:ext uri="{BB962C8B-B14F-4D97-AF65-F5344CB8AC3E}">
        <p14:creationId xmlns:p14="http://schemas.microsoft.com/office/powerpoint/2010/main" val="475943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C90027-DCE0-443F-B06A-EA1BBF3DBE46}" type="slidenum">
              <a:rPr lang="en-US" smtClean="0"/>
              <a:t>12</a:t>
            </a:fld>
            <a:endParaRPr lang="en-US" dirty="0"/>
          </a:p>
        </p:txBody>
      </p:sp>
    </p:spTree>
    <p:extLst>
      <p:ext uri="{BB962C8B-B14F-4D97-AF65-F5344CB8AC3E}">
        <p14:creationId xmlns:p14="http://schemas.microsoft.com/office/powerpoint/2010/main" val="601310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trainers may be contacted</a:t>
            </a:r>
            <a:r>
              <a:rPr lang="en-US" baseline="0" dirty="0" smtClean="0"/>
              <a:t> by the program developers for voluntary program information.  This will help to evaluate the effectiveness of the program and to make improvements. Willingness to provide this information will be greatly appreciated.</a:t>
            </a:r>
            <a:endParaRPr lang="en-US" dirty="0"/>
          </a:p>
        </p:txBody>
      </p:sp>
      <p:sp>
        <p:nvSpPr>
          <p:cNvPr id="4" name="Slide Number Placeholder 3"/>
          <p:cNvSpPr>
            <a:spLocks noGrp="1"/>
          </p:cNvSpPr>
          <p:nvPr>
            <p:ph type="sldNum" sz="quarter" idx="10"/>
          </p:nvPr>
        </p:nvSpPr>
        <p:spPr/>
        <p:txBody>
          <a:bodyPr/>
          <a:lstStyle/>
          <a:p>
            <a:fld id="{BCC90027-DCE0-443F-B06A-EA1BBF3DBE46}" type="slidenum">
              <a:rPr lang="en-US" smtClean="0"/>
              <a:t>13</a:t>
            </a:fld>
            <a:endParaRPr lang="en-US" dirty="0"/>
          </a:p>
        </p:txBody>
      </p:sp>
    </p:spTree>
    <p:extLst>
      <p:ext uri="{BB962C8B-B14F-4D97-AF65-F5344CB8AC3E}">
        <p14:creationId xmlns:p14="http://schemas.microsoft.com/office/powerpoint/2010/main" val="601310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C90027-DCE0-443F-B06A-EA1BBF3DBE46}" type="slidenum">
              <a:rPr lang="en-US" smtClean="0"/>
              <a:t>18</a:t>
            </a:fld>
            <a:endParaRPr lang="en-US" dirty="0"/>
          </a:p>
        </p:txBody>
      </p:sp>
    </p:spTree>
    <p:extLst>
      <p:ext uri="{BB962C8B-B14F-4D97-AF65-F5344CB8AC3E}">
        <p14:creationId xmlns:p14="http://schemas.microsoft.com/office/powerpoint/2010/main" val="14076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https://www.osha.gov/dte/sharwood/best-practices-booklet.pdf</a:t>
            </a:r>
          </a:p>
        </p:txBody>
      </p:sp>
    </p:spTree>
    <p:extLst>
      <p:ext uri="{BB962C8B-B14F-4D97-AF65-F5344CB8AC3E}">
        <p14:creationId xmlns:p14="http://schemas.microsoft.com/office/powerpoint/2010/main" val="89014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3"/>
        <p:cNvGrpSpPr/>
        <p:nvPr/>
      </p:nvGrpSpPr>
      <p:grpSpPr>
        <a:xfrm>
          <a:off x="0" y="0"/>
          <a:ext cx="0" cy="0"/>
          <a:chOff x="0" y="0"/>
          <a:chExt cx="0" cy="0"/>
        </a:xfrm>
      </p:grpSpPr>
      <p:sp>
        <p:nvSpPr>
          <p:cNvPr id="15" name="Shape 15"/>
          <p:cNvSpPr txBox="1">
            <a:spLocks noGrp="1"/>
          </p:cNvSpPr>
          <p:nvPr>
            <p:ph type="body" idx="1"/>
          </p:nvPr>
        </p:nvSpPr>
        <p:spPr>
          <a:xfrm>
            <a:off x="544019" y="1524009"/>
            <a:ext cx="7726101" cy="3724153"/>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dirty="0"/>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Box 3"/>
          <p:cNvSpPr txBox="1"/>
          <p:nvPr userDrawn="1"/>
        </p:nvSpPr>
        <p:spPr>
          <a:xfrm>
            <a:off x="5497983" y="5617581"/>
            <a:ext cx="538223" cy="738664"/>
          </a:xfrm>
          <a:prstGeom prst="rect">
            <a:avLst/>
          </a:prstGeom>
          <a:noFill/>
        </p:spPr>
        <p:txBody>
          <a:bodyPr wrap="square" rtlCol="0">
            <a:spAutoFit/>
          </a:bodyPr>
          <a:lstStyle/>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p:txBody>
      </p:sp>
      <p:sp>
        <p:nvSpPr>
          <p:cNvPr id="3" name="Date Placeholder 2"/>
          <p:cNvSpPr>
            <a:spLocks noGrp="1"/>
          </p:cNvSpPr>
          <p:nvPr>
            <p:ph type="dt" sz="half" idx="10"/>
          </p:nvPr>
        </p:nvSpPr>
        <p:spPr/>
        <p:txBody>
          <a:bodyPr/>
          <a:lstStyle/>
          <a:p>
            <a:fld id="{6646ABC7-9F6E-44D9-9E9F-4C3490A2D9CE}" type="datetime1">
              <a:rPr lang="en-US" smtClean="0">
                <a:solidFill>
                  <a:srgbClr val="000000">
                    <a:tint val="75000"/>
                  </a:srgbClr>
                </a:solidFill>
              </a:rPr>
              <a:t>1/29/2018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917839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rtl="0">
              <a:spcBef>
                <a:spcPts val="0"/>
              </a:spcBef>
              <a:buClr>
                <a:srgbClr val="1155CC"/>
              </a:buClr>
              <a:buSzPct val="100000"/>
              <a:buNone/>
              <a:defRPr sz="3600" b="1">
                <a:solidFill>
                  <a:srgbClr val="1155CC"/>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600204"/>
            <a:ext cx="8229600" cy="49675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dirty="0"/>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
        <p:nvSpPr>
          <p:cNvPr id="2" name="Footer Placeholder 1"/>
          <p:cNvSpPr>
            <a:spLocks noGrp="1"/>
          </p:cNvSpPr>
          <p:nvPr>
            <p:ph type="ftr" sz="quarter" idx="3"/>
          </p:nvPr>
        </p:nvSpPr>
        <p:spPr>
          <a:xfrm>
            <a:off x="3124200" y="6356359"/>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0" dirty="0">
              <a:solidFill>
                <a:srgbClr val="000000">
                  <a:tint val="75000"/>
                </a:srgbClr>
              </a:solidFill>
              <a:cs typeface="Arial"/>
              <a:sym typeface="Arial"/>
              <a:rtl val="0"/>
            </a:endParaRPr>
          </a:p>
        </p:txBody>
      </p:sp>
      <p:sp>
        <p:nvSpPr>
          <p:cNvPr id="3" name="Slide Number Placeholder 2"/>
          <p:cNvSpPr>
            <a:spLocks noGrp="1"/>
          </p:cNvSpPr>
          <p:nvPr>
            <p:ph type="sldNum" sz="quarter" idx="4"/>
          </p:nvPr>
        </p:nvSpPr>
        <p:spPr>
          <a:xfrm>
            <a:off x="6553200" y="6356359"/>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B3F18419-AC6D-4ED2-A892-A000DD3A58AB}" type="slidenum">
              <a:rPr lang="en-US" kern="0" smtClean="0">
                <a:solidFill>
                  <a:srgbClr val="000000">
                    <a:tint val="75000"/>
                  </a:srgbClr>
                </a:solidFill>
                <a:cs typeface="Arial"/>
                <a:sym typeface="Arial"/>
                <a:rtl val="0"/>
              </a:rPr>
              <a:pPr/>
              <a:t>‹#›</a:t>
            </a:fld>
            <a:endParaRPr lang="en-US" kern="0" dirty="0">
              <a:solidFill>
                <a:srgbClr val="000000">
                  <a:tint val="75000"/>
                </a:srgbClr>
              </a:solidFill>
              <a:cs typeface="Arial"/>
              <a:sym typeface="Arial"/>
              <a:rtl val="0"/>
            </a:endParaRPr>
          </a:p>
        </p:txBody>
      </p:sp>
      <p:sp>
        <p:nvSpPr>
          <p:cNvPr id="4" name="Date Placeholder 3"/>
          <p:cNvSpPr>
            <a:spLocks noGrp="1"/>
          </p:cNvSpPr>
          <p:nvPr>
            <p:ph type="dt" sz="half" idx="2"/>
          </p:nvPr>
        </p:nvSpPr>
        <p:spPr>
          <a:xfrm>
            <a:off x="457200" y="6356359"/>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DA916A57-765D-43BC-8A6D-A74F9F90B967}" type="datetime1">
              <a:rPr lang="en-US" kern="0" smtClean="0">
                <a:solidFill>
                  <a:srgbClr val="000000">
                    <a:tint val="75000"/>
                  </a:srgbClr>
                </a:solidFill>
                <a:cs typeface="Arial"/>
                <a:sym typeface="Arial"/>
                <a:rtl val="0"/>
              </a:rPr>
              <a:t>1/29/2018</a:t>
            </a:fld>
            <a:endParaRPr lang="en-US" kern="0" dirty="0">
              <a:solidFill>
                <a:srgbClr val="000000">
                  <a:tint val="75000"/>
                </a:srgbClr>
              </a:solidFill>
              <a:cs typeface="Arial"/>
              <a:sym typeface="Arial"/>
              <a:rtl val="0"/>
            </a:endParaRPr>
          </a:p>
        </p:txBody>
      </p:sp>
    </p:spTree>
    <p:extLst>
      <p:ext uri="{BB962C8B-B14F-4D97-AF65-F5344CB8AC3E}">
        <p14:creationId xmlns:p14="http://schemas.microsoft.com/office/powerpoint/2010/main" val="1027449962"/>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www.spdc.msu.edu/training_workshop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osha.gov/dcsp/osp/index.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osha.gov/dte/outreach/"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osha.gov/dte/grant_materials/material_listing_topic.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osha.gov/Publications/Mach_SafeGuard/rights.htm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535591"/>
            <a:ext cx="7726101" cy="3724153"/>
          </a:xfrm>
        </p:spPr>
        <p:txBody>
          <a:bodyPr/>
          <a:lstStyle/>
          <a:p>
            <a:r>
              <a:rPr lang="en-US" dirty="0"/>
              <a:t>S</a:t>
            </a:r>
            <a:r>
              <a:rPr lang="en-US" dirty="0" smtClean="0"/>
              <a:t>pecial </a:t>
            </a:r>
            <a:r>
              <a:rPr lang="en-US" dirty="0"/>
              <a:t>Warehouse </a:t>
            </a:r>
            <a:endParaRPr lang="en-US" dirty="0" smtClean="0"/>
          </a:p>
          <a:p>
            <a:r>
              <a:rPr lang="en-US" dirty="0" smtClean="0"/>
              <a:t>Worker </a:t>
            </a:r>
            <a:r>
              <a:rPr lang="en-US" dirty="0"/>
              <a:t>Hazards </a:t>
            </a:r>
            <a:endParaRPr lang="en-US" dirty="0" smtClean="0"/>
          </a:p>
          <a:p>
            <a:r>
              <a:rPr lang="en-US" dirty="0" smtClean="0"/>
              <a:t>in</a:t>
            </a:r>
            <a:r>
              <a:rPr lang="en-US" sz="2000" dirty="0"/>
              <a:t> </a:t>
            </a:r>
            <a:r>
              <a:rPr lang="en-US" dirty="0"/>
              <a:t>Structural Steel </a:t>
            </a:r>
            <a:endParaRPr lang="en-US" dirty="0" smtClean="0"/>
          </a:p>
          <a:p>
            <a:r>
              <a:rPr lang="en-US" dirty="0" smtClean="0"/>
              <a:t>Fabricating </a:t>
            </a:r>
            <a:r>
              <a:rPr lang="en-US" dirty="0"/>
              <a:t>and </a:t>
            </a:r>
            <a:endParaRPr lang="en-US" dirty="0" smtClean="0"/>
          </a:p>
          <a:p>
            <a:r>
              <a:rPr lang="en-US" dirty="0" smtClean="0"/>
              <a:t>Supply Companies</a:t>
            </a:r>
            <a:endParaRPr lang="en-US" b="1" dirty="0">
              <a:solidFill>
                <a:srgbClr val="3333CC"/>
              </a:solidFill>
            </a:endParaRPr>
          </a:p>
        </p:txBody>
      </p:sp>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Secondary Training </a:t>
            </a:r>
            <a:r>
              <a:rPr lang="en-US" sz="2400" dirty="0">
                <a:solidFill>
                  <a:srgbClr val="0C30B8"/>
                </a:solidFill>
              </a:rPr>
              <a:t>- Module 9</a:t>
            </a: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a:t>
            </a:fld>
            <a:endParaRPr lang="en-US" dirty="0">
              <a:solidFill>
                <a:srgbClr val="000000">
                  <a:tint val="75000"/>
                </a:srgbClr>
              </a:solidFill>
            </a:endParaRPr>
          </a:p>
        </p:txBody>
      </p:sp>
      <p:sp>
        <p:nvSpPr>
          <p:cNvPr id="8" name="TextBox 7"/>
          <p:cNvSpPr txBox="1"/>
          <p:nvPr/>
        </p:nvSpPr>
        <p:spPr>
          <a:xfrm>
            <a:off x="5105400" y="5861402"/>
            <a:ext cx="2394758" cy="276999"/>
          </a:xfrm>
          <a:prstGeom prst="rect">
            <a:avLst/>
          </a:prstGeom>
          <a:noFill/>
        </p:spPr>
        <p:txBody>
          <a:bodyPr wrap="none" rtlCol="0">
            <a:spAutoFit/>
          </a:bodyPr>
          <a:lstStyle/>
          <a:p>
            <a:r>
              <a:rPr lang="en-US" sz="1200" dirty="0"/>
              <a:t>Photo from OSHA 3686-09 2010</a:t>
            </a:r>
          </a:p>
        </p:txBody>
      </p:sp>
      <p:pic>
        <p:nvPicPr>
          <p:cNvPr id="10" name="Picture 9"/>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18807" t="19471" r="15232" b="35972"/>
          <a:stretch/>
        </p:blipFill>
        <p:spPr>
          <a:xfrm>
            <a:off x="4506686" y="1828800"/>
            <a:ext cx="3935185" cy="3788229"/>
          </a:xfrm>
          <a:prstGeom prst="rect">
            <a:avLst/>
          </a:prstGeom>
        </p:spPr>
      </p:pic>
    </p:spTree>
    <p:extLst>
      <p:ext uri="{BB962C8B-B14F-4D97-AF65-F5344CB8AC3E}">
        <p14:creationId xmlns:p14="http://schemas.microsoft.com/office/powerpoint/2010/main" val="2783828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a:t>
            </a:r>
            <a:r>
              <a:rPr lang="en-US" sz="2400" dirty="0">
                <a:solidFill>
                  <a:srgbClr val="0C30B8"/>
                </a:solidFill>
              </a:rPr>
              <a:t>- Module 9</a:t>
            </a:r>
            <a:endParaRPr lang="en-US" dirty="0">
              <a:solidFill>
                <a:srgbClr val="0C30B8"/>
              </a:solidFill>
            </a:endParaRPr>
          </a:p>
        </p:txBody>
      </p:sp>
      <p:sp>
        <p:nvSpPr>
          <p:cNvPr id="3" name="Text Placeholder 2"/>
          <p:cNvSpPr>
            <a:spLocks noGrp="1"/>
          </p:cNvSpPr>
          <p:nvPr>
            <p:ph type="body" idx="1"/>
          </p:nvPr>
        </p:nvSpPr>
        <p:spPr/>
        <p:txBody>
          <a:bodyPr/>
          <a:lstStyle/>
          <a:p>
            <a:pPr>
              <a:buClr>
                <a:srgbClr val="3333CC"/>
              </a:buClr>
            </a:pPr>
            <a:r>
              <a:rPr lang="en-US" sz="3600" b="1" dirty="0">
                <a:solidFill>
                  <a:srgbClr val="0C30B8"/>
                </a:solidFill>
              </a:rPr>
              <a:t>Secondary Training Processes</a:t>
            </a:r>
          </a:p>
          <a:p>
            <a:pPr>
              <a:buClr>
                <a:srgbClr val="3333CC"/>
              </a:buClr>
            </a:pPr>
            <a:r>
              <a:rPr lang="en-US" sz="2400" b="1" i="1" dirty="0"/>
              <a:t>Step 3 </a:t>
            </a:r>
            <a:r>
              <a:rPr lang="en-US" sz="2400" dirty="0"/>
              <a:t>Go to the training website and download worker </a:t>
            </a:r>
          </a:p>
          <a:p>
            <a:pPr>
              <a:buClr>
                <a:srgbClr val="3333CC"/>
              </a:buClr>
            </a:pPr>
            <a:r>
              <a:rPr lang="en-US" sz="2400" dirty="0"/>
              <a:t>	 training day long program or individual modular </a:t>
            </a:r>
          </a:p>
          <a:p>
            <a:pPr>
              <a:buClr>
                <a:srgbClr val="3333CC"/>
              </a:buClr>
            </a:pPr>
            <a:r>
              <a:rPr lang="en-US" sz="2400" dirty="0"/>
              <a:t>	 </a:t>
            </a:r>
            <a:r>
              <a:rPr lang="en-US" sz="2400" dirty="0" smtClean="0"/>
              <a:t>presentations and instructions</a:t>
            </a:r>
            <a:endParaRPr lang="en-US" sz="2400" dirty="0"/>
          </a:p>
          <a:p>
            <a:pPr>
              <a:buClr>
                <a:srgbClr val="3333CC"/>
              </a:buClr>
            </a:pPr>
            <a:r>
              <a:rPr lang="en-US" sz="2400" b="1" i="1" dirty="0"/>
              <a:t>Step 4 </a:t>
            </a:r>
            <a:r>
              <a:rPr lang="en-US" sz="2400" dirty="0"/>
              <a:t>Download attendance sign-in/sign-out forms</a:t>
            </a:r>
          </a:p>
          <a:p>
            <a:pPr>
              <a:buClr>
                <a:srgbClr val="3333CC"/>
              </a:buClr>
            </a:pPr>
            <a:r>
              <a:rPr lang="en-US" sz="2400" b="1" i="1" dirty="0"/>
              <a:t>Step 5 </a:t>
            </a:r>
            <a:r>
              <a:rPr lang="en-US" sz="2400" dirty="0"/>
              <a:t>Download trainee packet (PDF format)  </a:t>
            </a:r>
          </a:p>
          <a:p>
            <a:r>
              <a:rPr lang="en-US" sz="2400" b="1" i="1" dirty="0"/>
              <a:t>Step 6 </a:t>
            </a:r>
            <a:r>
              <a:rPr lang="en-US" sz="2400" dirty="0"/>
              <a:t>Schedule trainings</a:t>
            </a:r>
          </a:p>
          <a:p>
            <a:r>
              <a:rPr lang="en-US" sz="2400" b="1" i="1" dirty="0"/>
              <a:t>Step 7 </a:t>
            </a:r>
            <a:r>
              <a:rPr lang="en-US" sz="2400" dirty="0"/>
              <a:t>Review all materials before training</a:t>
            </a:r>
          </a:p>
          <a:p>
            <a:r>
              <a:rPr lang="en-US" sz="2400" b="1" i="1" dirty="0"/>
              <a:t>Step 8 </a:t>
            </a:r>
            <a:r>
              <a:rPr lang="en-US" sz="2400" dirty="0"/>
              <a:t>Use the attendance sign-in sheets for all </a:t>
            </a:r>
          </a:p>
          <a:p>
            <a:r>
              <a:rPr lang="en-US" sz="2400" dirty="0"/>
              <a:t>	 trainings</a:t>
            </a:r>
          </a:p>
          <a:p>
            <a:endParaRPr lang="en-US"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10</a:t>
            </a:fld>
            <a:endParaRPr lang="en-US" dirty="0">
              <a:solidFill>
                <a:srgbClr val="000000">
                  <a:tint val="75000"/>
                </a:srgbClr>
              </a:solidFill>
            </a:endParaRPr>
          </a:p>
        </p:txBody>
      </p:sp>
    </p:spTree>
    <p:extLst>
      <p:ext uri="{BB962C8B-B14F-4D97-AF65-F5344CB8AC3E}">
        <p14:creationId xmlns:p14="http://schemas.microsoft.com/office/powerpoint/2010/main" val="1602552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a:t>
            </a:r>
            <a:r>
              <a:rPr lang="en-US" sz="2400" dirty="0">
                <a:solidFill>
                  <a:srgbClr val="0C30B8"/>
                </a:solidFill>
              </a:rPr>
              <a:t>- Module 9</a:t>
            </a:r>
            <a:endParaRPr lang="en-US" dirty="0">
              <a:solidFill>
                <a:srgbClr val="0C30B8"/>
              </a:solidFill>
            </a:endParaRPr>
          </a:p>
        </p:txBody>
      </p:sp>
      <p:sp>
        <p:nvSpPr>
          <p:cNvPr id="3" name="Text Placeholder 2"/>
          <p:cNvSpPr>
            <a:spLocks noGrp="1"/>
          </p:cNvSpPr>
          <p:nvPr>
            <p:ph type="body" idx="1"/>
          </p:nvPr>
        </p:nvSpPr>
        <p:spPr>
          <a:xfrm>
            <a:off x="544020" y="1524009"/>
            <a:ext cx="8142783" cy="3724153"/>
          </a:xfrm>
        </p:spPr>
        <p:txBody>
          <a:bodyPr/>
          <a:lstStyle/>
          <a:p>
            <a:pPr>
              <a:buClr>
                <a:srgbClr val="3333CC"/>
              </a:buClr>
            </a:pPr>
            <a:r>
              <a:rPr lang="en-US" sz="3600" b="1" dirty="0">
                <a:solidFill>
                  <a:srgbClr val="0C30B8"/>
                </a:solidFill>
              </a:rPr>
              <a:t>Secondary Training Processes</a:t>
            </a:r>
          </a:p>
          <a:p>
            <a:pPr>
              <a:buClr>
                <a:srgbClr val="3333CC"/>
              </a:buClr>
            </a:pPr>
            <a:r>
              <a:rPr lang="en-US" sz="2400" b="1" i="1" dirty="0"/>
              <a:t>Step 9  </a:t>
            </a:r>
            <a:r>
              <a:rPr lang="en-US" sz="2400" dirty="0"/>
              <a:t>Deliver trainings including pretest, training </a:t>
            </a:r>
          </a:p>
          <a:p>
            <a:pPr lvl="1">
              <a:buClr>
                <a:srgbClr val="3333CC"/>
              </a:buClr>
            </a:pPr>
            <a:r>
              <a:rPr lang="en-US" dirty="0"/>
              <a:t>	 </a:t>
            </a:r>
            <a:r>
              <a:rPr lang="en-US" dirty="0" smtClean="0"/>
              <a:t> presentations, training activities, post training 	 </a:t>
            </a:r>
          </a:p>
          <a:p>
            <a:pPr lvl="1">
              <a:buClr>
                <a:srgbClr val="3333CC"/>
              </a:buClr>
            </a:pPr>
            <a:r>
              <a:rPr lang="en-US" dirty="0"/>
              <a:t>	</a:t>
            </a:r>
            <a:r>
              <a:rPr lang="en-US" dirty="0" smtClean="0"/>
              <a:t>  tests and program evaluations</a:t>
            </a:r>
          </a:p>
          <a:p>
            <a:pPr>
              <a:buClr>
                <a:srgbClr val="3333CC"/>
              </a:buClr>
            </a:pPr>
            <a:r>
              <a:rPr lang="en-US" sz="2400" b="1" i="1" dirty="0"/>
              <a:t>Step10 </a:t>
            </a:r>
            <a:r>
              <a:rPr lang="en-US" sz="2400" dirty="0"/>
              <a:t>Mail, fax, or scan and email the program 	 </a:t>
            </a:r>
          </a:p>
          <a:p>
            <a:pPr>
              <a:buClr>
                <a:srgbClr val="3333CC"/>
              </a:buClr>
            </a:pPr>
            <a:r>
              <a:rPr lang="en-US" sz="2400" dirty="0"/>
              <a:t>	  documentation </a:t>
            </a:r>
            <a:r>
              <a:rPr lang="en-US" sz="2400" dirty="0" smtClean="0"/>
              <a:t>to </a:t>
            </a:r>
            <a:r>
              <a:rPr lang="en-US" sz="2400" dirty="0"/>
              <a:t>Michigan </a:t>
            </a:r>
            <a:r>
              <a:rPr lang="en-US" sz="2400" dirty="0" smtClean="0"/>
              <a:t>State University</a:t>
            </a:r>
            <a:endParaRPr lang="en-US" sz="2400" dirty="0"/>
          </a:p>
          <a:p>
            <a:pPr>
              <a:buClr>
                <a:srgbClr val="3333CC"/>
              </a:buClr>
            </a:pPr>
            <a:endParaRPr lang="en-US" sz="2400" dirty="0"/>
          </a:p>
          <a:p>
            <a:pPr>
              <a:buClr>
                <a:srgbClr val="3333CC"/>
              </a:buClr>
            </a:pPr>
            <a:endParaRPr lang="en-US" sz="2400" dirty="0"/>
          </a:p>
          <a:p>
            <a:endParaRPr lang="en-US"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11</a:t>
            </a:fld>
            <a:endParaRPr lang="en-US" dirty="0">
              <a:solidFill>
                <a:srgbClr val="000000">
                  <a:tint val="75000"/>
                </a:srgbClr>
              </a:solidFill>
            </a:endParaRPr>
          </a:p>
        </p:txBody>
      </p:sp>
    </p:spTree>
    <p:extLst>
      <p:ext uri="{BB962C8B-B14F-4D97-AF65-F5344CB8AC3E}">
        <p14:creationId xmlns:p14="http://schemas.microsoft.com/office/powerpoint/2010/main" val="450289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a:t>
            </a:r>
            <a:r>
              <a:rPr lang="en-US" sz="2400" dirty="0">
                <a:solidFill>
                  <a:srgbClr val="0C30B8"/>
                </a:solidFill>
              </a:rPr>
              <a:t>- Module 9</a:t>
            </a:r>
            <a:endParaRPr lang="en-US" dirty="0">
              <a:solidFill>
                <a:srgbClr val="0C30B8"/>
              </a:solidFill>
            </a:endParaRPr>
          </a:p>
        </p:txBody>
      </p:sp>
      <p:sp>
        <p:nvSpPr>
          <p:cNvPr id="3" name="Text Placeholder 2"/>
          <p:cNvSpPr>
            <a:spLocks noGrp="1"/>
          </p:cNvSpPr>
          <p:nvPr>
            <p:ph type="body" idx="1"/>
          </p:nvPr>
        </p:nvSpPr>
        <p:spPr>
          <a:xfrm>
            <a:off x="544020" y="1524008"/>
            <a:ext cx="8142783" cy="5029195"/>
          </a:xfrm>
        </p:spPr>
        <p:txBody>
          <a:bodyPr/>
          <a:lstStyle/>
          <a:p>
            <a:pPr>
              <a:buClr>
                <a:srgbClr val="3333CC"/>
              </a:buClr>
            </a:pPr>
            <a:r>
              <a:rPr lang="en-US" sz="3600" b="1" dirty="0">
                <a:solidFill>
                  <a:srgbClr val="0C30B8"/>
                </a:solidFill>
              </a:rPr>
              <a:t>Secondary Training Documentation and Reporting</a:t>
            </a:r>
            <a:endParaRPr lang="en-US" dirty="0">
              <a:solidFill>
                <a:srgbClr val="0C30B8"/>
              </a:solidFill>
            </a:endParaRPr>
          </a:p>
          <a:p>
            <a:pPr marL="342891" indent="-342891">
              <a:buClr>
                <a:srgbClr val="0C30B8"/>
              </a:buClr>
              <a:buFont typeface="Wingdings" panose="05000000000000000000" pitchFamily="2" charset="2"/>
              <a:buChar char="q"/>
            </a:pPr>
            <a:r>
              <a:rPr lang="en-US" sz="2400" dirty="0"/>
              <a:t>Mail, fax, or scan and email the following 	  	  information to Michigan State </a:t>
            </a:r>
            <a:r>
              <a:rPr lang="en-US" sz="2400" dirty="0" smtClean="0"/>
              <a:t>University:</a:t>
            </a:r>
          </a:p>
          <a:p>
            <a:pPr>
              <a:buClr>
                <a:srgbClr val="0C30B8"/>
              </a:buClr>
            </a:pPr>
            <a:endParaRPr lang="en-US" sz="2400" dirty="0"/>
          </a:p>
          <a:p>
            <a:pPr marL="971526" indent="-514338">
              <a:buClr>
                <a:srgbClr val="0C30B8"/>
              </a:buClr>
              <a:buFont typeface="Wingdings" panose="05000000000000000000" pitchFamily="2" charset="2"/>
              <a:buChar char="q"/>
            </a:pPr>
            <a:r>
              <a:rPr lang="en-US" sz="2400" dirty="0"/>
              <a:t>Program sign-in/sign-out sheets with instructor  </a:t>
            </a:r>
          </a:p>
          <a:p>
            <a:pPr marL="971526" indent="-514338">
              <a:buClr>
                <a:srgbClr val="0C30B8"/>
              </a:buClr>
            </a:pPr>
            <a:r>
              <a:rPr lang="en-US" sz="2400" dirty="0"/>
              <a:t>      and program information </a:t>
            </a:r>
            <a:r>
              <a:rPr lang="en-US" sz="2400" dirty="0" smtClean="0"/>
              <a:t>completed</a:t>
            </a:r>
          </a:p>
          <a:p>
            <a:pPr marL="971526" indent="-514338">
              <a:buClr>
                <a:srgbClr val="0C30B8"/>
              </a:buClr>
            </a:pPr>
            <a:endParaRPr lang="en-US" sz="2400" dirty="0"/>
          </a:p>
          <a:p>
            <a:pPr marL="342891" indent="-342891">
              <a:buClr>
                <a:srgbClr val="0C30B8"/>
              </a:buClr>
              <a:buFont typeface="Wingdings" panose="05000000000000000000" pitchFamily="2" charset="2"/>
              <a:buChar char="q"/>
            </a:pPr>
            <a:r>
              <a:rPr lang="en-US" sz="2400" dirty="0"/>
              <a:t>Use program forms from website</a:t>
            </a:r>
          </a:p>
          <a:p>
            <a:pPr>
              <a:buClr>
                <a:srgbClr val="3333CC"/>
              </a:buClr>
            </a:pPr>
            <a:endParaRPr lang="en-US" sz="2400" dirty="0"/>
          </a:p>
          <a:p>
            <a:pPr>
              <a:buClr>
                <a:srgbClr val="3333CC"/>
              </a:buClr>
            </a:pPr>
            <a:endParaRPr lang="en-US" sz="2400" dirty="0"/>
          </a:p>
          <a:p>
            <a:endParaRPr lang="en-US"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12</a:t>
            </a:fld>
            <a:endParaRPr lang="en-US" dirty="0">
              <a:solidFill>
                <a:srgbClr val="000000">
                  <a:tint val="75000"/>
                </a:srgbClr>
              </a:solidFill>
            </a:endParaRPr>
          </a:p>
        </p:txBody>
      </p:sp>
    </p:spTree>
    <p:extLst>
      <p:ext uri="{BB962C8B-B14F-4D97-AF65-F5344CB8AC3E}">
        <p14:creationId xmlns:p14="http://schemas.microsoft.com/office/powerpoint/2010/main" val="4156355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a:t>
            </a:r>
            <a:r>
              <a:rPr lang="en-US" sz="2400" dirty="0">
                <a:solidFill>
                  <a:srgbClr val="0C30B8"/>
                </a:solidFill>
              </a:rPr>
              <a:t>- Module 9</a:t>
            </a:r>
            <a:endParaRPr lang="en-US" dirty="0">
              <a:solidFill>
                <a:srgbClr val="0C30B8"/>
              </a:solidFill>
            </a:endParaRPr>
          </a:p>
        </p:txBody>
      </p:sp>
      <p:sp>
        <p:nvSpPr>
          <p:cNvPr id="3" name="Text Placeholder 2"/>
          <p:cNvSpPr>
            <a:spLocks noGrp="1"/>
          </p:cNvSpPr>
          <p:nvPr>
            <p:ph type="body" idx="1"/>
          </p:nvPr>
        </p:nvSpPr>
        <p:spPr>
          <a:xfrm>
            <a:off x="381000" y="1524000"/>
            <a:ext cx="8305800" cy="5029195"/>
          </a:xfrm>
        </p:spPr>
        <p:txBody>
          <a:bodyPr/>
          <a:lstStyle/>
          <a:p>
            <a:pPr>
              <a:buClr>
                <a:srgbClr val="3333CC"/>
              </a:buClr>
            </a:pPr>
            <a:r>
              <a:rPr lang="en-US" sz="3600" b="1" dirty="0" smtClean="0">
                <a:solidFill>
                  <a:srgbClr val="0C30B8"/>
                </a:solidFill>
              </a:rPr>
              <a:t>Voluntary Information (non-mandatory)</a:t>
            </a:r>
            <a:endParaRPr lang="en-US" sz="2400" dirty="0" smtClean="0"/>
          </a:p>
          <a:p>
            <a:pPr marL="342900" indent="-342900">
              <a:buClr>
                <a:srgbClr val="3333CC"/>
              </a:buClr>
              <a:buFont typeface="Wingdings" panose="05000000000000000000" pitchFamily="2" charset="2"/>
              <a:buChar char="q"/>
            </a:pPr>
            <a:r>
              <a:rPr lang="en-US" sz="2400" dirty="0" smtClean="0"/>
              <a:t>Voluntary </a:t>
            </a:r>
            <a:r>
              <a:rPr lang="en-US" sz="2400" dirty="0"/>
              <a:t>information may be requested of a limited number of programs to help evaluate </a:t>
            </a:r>
            <a:r>
              <a:rPr lang="en-US" sz="2400" dirty="0" smtClean="0"/>
              <a:t>program effectiveness </a:t>
            </a:r>
            <a:r>
              <a:rPr lang="en-US" sz="2400" dirty="0"/>
              <a:t>and to improve the </a:t>
            </a:r>
            <a:r>
              <a:rPr lang="en-US" sz="2400" dirty="0" smtClean="0"/>
              <a:t>curriculum: </a:t>
            </a:r>
            <a:endParaRPr lang="en-US" sz="2400" dirty="0"/>
          </a:p>
          <a:p>
            <a:pPr marL="971526" indent="-514338">
              <a:buClr>
                <a:srgbClr val="0C30B8"/>
              </a:buClr>
              <a:buFont typeface="Wingdings" panose="05000000000000000000" pitchFamily="2" charset="2"/>
              <a:buChar char="q"/>
            </a:pPr>
            <a:r>
              <a:rPr lang="en-US" sz="2400" dirty="0"/>
              <a:t>Pre-tests for each trainee</a:t>
            </a:r>
          </a:p>
          <a:p>
            <a:pPr marL="971526" indent="-514338">
              <a:buClr>
                <a:srgbClr val="0C30B8"/>
              </a:buClr>
              <a:buFont typeface="Wingdings" panose="05000000000000000000" pitchFamily="2" charset="2"/>
              <a:buChar char="q"/>
            </a:pPr>
            <a:r>
              <a:rPr lang="en-US" sz="2400" dirty="0"/>
              <a:t>Copies of activities sheets</a:t>
            </a:r>
          </a:p>
          <a:p>
            <a:pPr marL="971526" indent="-514338">
              <a:buClr>
                <a:srgbClr val="0C30B8"/>
              </a:buClr>
              <a:buFont typeface="Wingdings" panose="05000000000000000000" pitchFamily="2" charset="2"/>
              <a:buChar char="q"/>
            </a:pPr>
            <a:r>
              <a:rPr lang="en-US" sz="2400" dirty="0"/>
              <a:t>Trainee post-tests</a:t>
            </a:r>
          </a:p>
          <a:p>
            <a:pPr marL="971526" indent="-514338">
              <a:buClr>
                <a:srgbClr val="0C30B8"/>
              </a:buClr>
              <a:buFont typeface="Wingdings" panose="05000000000000000000" pitchFamily="2" charset="2"/>
              <a:buChar char="q"/>
            </a:pPr>
            <a:r>
              <a:rPr lang="en-US" sz="2400" dirty="0"/>
              <a:t>Trainee evaluations of program</a:t>
            </a:r>
          </a:p>
          <a:p>
            <a:pPr marL="342900" indent="-342900">
              <a:buClr>
                <a:srgbClr val="0C30B8"/>
              </a:buClr>
              <a:buFont typeface="Wingdings" panose="05000000000000000000" pitchFamily="2" charset="2"/>
              <a:buChar char="q"/>
            </a:pPr>
            <a:r>
              <a:rPr lang="en-US" sz="2400" dirty="0" smtClean="0"/>
              <a:t>Please </a:t>
            </a:r>
            <a:r>
              <a:rPr lang="en-US" sz="2400" dirty="0"/>
              <a:t>retain </a:t>
            </a:r>
            <a:r>
              <a:rPr lang="en-US" sz="2400" dirty="0" smtClean="0"/>
              <a:t>copies</a:t>
            </a:r>
          </a:p>
          <a:p>
            <a:pPr marL="342900" indent="-342900">
              <a:buClr>
                <a:srgbClr val="0C30B8"/>
              </a:buClr>
              <a:buFont typeface="Wingdings" panose="05000000000000000000" pitchFamily="2" charset="2"/>
              <a:buChar char="q"/>
            </a:pPr>
            <a:r>
              <a:rPr lang="en-US" sz="2400" dirty="0" smtClean="0"/>
              <a:t>Redact </a:t>
            </a:r>
            <a:r>
              <a:rPr lang="en-US" sz="2400" dirty="0"/>
              <a:t>any individual worker names from </a:t>
            </a:r>
            <a:r>
              <a:rPr lang="en-US" sz="2400" dirty="0" smtClean="0"/>
              <a:t>voluntary material</a:t>
            </a:r>
            <a:endParaRPr lang="en-US" sz="2400" dirty="0"/>
          </a:p>
          <a:p>
            <a:pPr>
              <a:buClr>
                <a:srgbClr val="0C30B8"/>
              </a:buClr>
            </a:pPr>
            <a:endParaRPr lang="en-US" sz="2400" dirty="0"/>
          </a:p>
          <a:p>
            <a:pPr>
              <a:buClr>
                <a:srgbClr val="3333CC"/>
              </a:buClr>
            </a:pPr>
            <a:endParaRPr lang="en-US" sz="2400" dirty="0"/>
          </a:p>
          <a:p>
            <a:pPr>
              <a:buClr>
                <a:srgbClr val="3333CC"/>
              </a:buClr>
            </a:pPr>
            <a:endParaRPr lang="en-US" sz="2400" dirty="0"/>
          </a:p>
          <a:p>
            <a:endParaRPr lang="en-US"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13</a:t>
            </a:fld>
            <a:endParaRPr lang="en-US" dirty="0">
              <a:solidFill>
                <a:srgbClr val="000000">
                  <a:tint val="75000"/>
                </a:srgbClr>
              </a:solidFill>
            </a:endParaRPr>
          </a:p>
        </p:txBody>
      </p:sp>
    </p:spTree>
    <p:extLst>
      <p:ext uri="{BB962C8B-B14F-4D97-AF65-F5344CB8AC3E}">
        <p14:creationId xmlns:p14="http://schemas.microsoft.com/office/powerpoint/2010/main" val="324730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type="body" idx="1"/>
          </p:nvPr>
        </p:nvSpPr>
        <p:spPr>
          <a:xfrm>
            <a:off x="410902" y="1600204"/>
            <a:ext cx="8275899" cy="483451"/>
          </a:xfrm>
          <a:prstGeom prst="rect">
            <a:avLst/>
          </a:prstGeom>
        </p:spPr>
        <p:txBody>
          <a:bodyPr lIns="91425" tIns="91425" rIns="91425" bIns="91425" anchor="t" anchorCtr="0">
            <a:noAutofit/>
          </a:bodyPr>
          <a:lstStyle/>
          <a:p>
            <a:pPr lvl="0">
              <a:buSzPct val="78571"/>
            </a:pPr>
            <a:r>
              <a:rPr lang="en" sz="2400" dirty="0"/>
              <a:t> </a:t>
            </a:r>
          </a:p>
          <a:p>
            <a:endParaRPr lang="en-US" sz="1400" dirty="0"/>
          </a:p>
          <a:p>
            <a:endParaRPr lang="en-US" sz="1400" dirty="0"/>
          </a:p>
          <a:p>
            <a:endParaRPr lang="en-US" sz="1400" dirty="0"/>
          </a:p>
          <a:p>
            <a:endParaRPr lang="en-US" sz="1400" dirty="0"/>
          </a:p>
          <a:p>
            <a:endParaRPr lang="en-US" sz="1400" dirty="0"/>
          </a:p>
        </p:txBody>
      </p:sp>
      <p:sp>
        <p:nvSpPr>
          <p:cNvPr id="200" name="Shape 200"/>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a:solidFill>
                  <a:srgbClr val="0C30B8"/>
                </a:solidFill>
              </a:rPr>
              <a:t>Secondary Training </a:t>
            </a:r>
            <a:r>
              <a:rPr lang="en-US" sz="2400" dirty="0">
                <a:solidFill>
                  <a:srgbClr val="0C30B8"/>
                </a:solidFill>
              </a:rPr>
              <a:t>- Module 9</a:t>
            </a:r>
            <a:endParaRPr lang="en" sz="2400" dirty="0">
              <a:solidFill>
                <a:srgbClr val="0C30B8"/>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14</a:t>
            </a:fld>
            <a:endParaRPr lang="en-US" dirty="0">
              <a:solidFill>
                <a:srgbClr val="000000">
                  <a:tint val="75000"/>
                </a:srgbClr>
              </a:solidFill>
            </a:endParaRPr>
          </a:p>
        </p:txBody>
      </p:sp>
      <p:sp>
        <p:nvSpPr>
          <p:cNvPr id="7" name="TextBox 6"/>
          <p:cNvSpPr txBox="1"/>
          <p:nvPr/>
        </p:nvSpPr>
        <p:spPr>
          <a:xfrm>
            <a:off x="609600" y="1669021"/>
            <a:ext cx="6216766" cy="461665"/>
          </a:xfrm>
          <a:prstGeom prst="rect">
            <a:avLst/>
          </a:prstGeom>
          <a:noFill/>
        </p:spPr>
        <p:txBody>
          <a:bodyPr wrap="none" rtlCol="0">
            <a:spAutoFit/>
          </a:bodyPr>
          <a:lstStyle/>
          <a:p>
            <a:r>
              <a:rPr lang="en-US" sz="2400" b="1" dirty="0">
                <a:solidFill>
                  <a:srgbClr val="0C30B8"/>
                </a:solidFill>
              </a:rPr>
              <a:t>All training resources will be available at:</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1423"/>
          <a:stretch/>
        </p:blipFill>
        <p:spPr bwMode="auto">
          <a:xfrm>
            <a:off x="609602" y="2667000"/>
            <a:ext cx="7856467" cy="3810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609600" y="2083656"/>
            <a:ext cx="6629400" cy="1200329"/>
          </a:xfrm>
          <a:prstGeom prst="rect">
            <a:avLst/>
          </a:prstGeom>
        </p:spPr>
        <p:txBody>
          <a:bodyPr wrap="square">
            <a:spAutoFit/>
          </a:bodyPr>
          <a:lstStyle/>
          <a:p>
            <a:r>
              <a:rPr lang="en-US" sz="2400" dirty="0">
                <a:solidFill>
                  <a:srgbClr val="0C30B8"/>
                </a:solidFill>
                <a:hlinkClick r:id="rId4"/>
              </a:rPr>
              <a:t>http://</a:t>
            </a:r>
            <a:r>
              <a:rPr lang="en-US" sz="2400" dirty="0" smtClean="0">
                <a:solidFill>
                  <a:srgbClr val="0C30B8"/>
                </a:solidFill>
                <a:hlinkClick r:id="rId4"/>
              </a:rPr>
              <a:t>www.spdc.msu.edu/training_workshops</a:t>
            </a:r>
            <a:endParaRPr lang="en-US" sz="2400" dirty="0" smtClean="0">
              <a:solidFill>
                <a:srgbClr val="0C30B8"/>
              </a:solidFill>
            </a:endParaRPr>
          </a:p>
          <a:p>
            <a:endParaRPr lang="en-US" sz="2400" dirty="0">
              <a:solidFill>
                <a:srgbClr val="0C30B8"/>
              </a:solidFill>
            </a:endParaRPr>
          </a:p>
          <a:p>
            <a:endParaRPr lang="en-US" sz="2400" dirty="0">
              <a:solidFill>
                <a:srgbClr val="0070C0"/>
              </a:solidFill>
            </a:endParaRPr>
          </a:p>
        </p:txBody>
      </p:sp>
    </p:spTree>
    <p:extLst>
      <p:ext uri="{BB962C8B-B14F-4D97-AF65-F5344CB8AC3E}">
        <p14:creationId xmlns:p14="http://schemas.microsoft.com/office/powerpoint/2010/main" val="877822701"/>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type="body" idx="1"/>
          </p:nvPr>
        </p:nvSpPr>
        <p:spPr>
          <a:xfrm>
            <a:off x="457200" y="1600207"/>
            <a:ext cx="8229600" cy="4967599"/>
          </a:xfrm>
          <a:prstGeom prst="rect">
            <a:avLst/>
          </a:prstGeom>
        </p:spPr>
        <p:txBody>
          <a:bodyPr lIns="91425" tIns="91425" rIns="91425" bIns="91425" anchor="t" anchorCtr="0">
            <a:noAutofit/>
          </a:bodyPr>
          <a:lstStyle/>
          <a:p>
            <a:pPr lvl="0">
              <a:buSzPct val="78571"/>
            </a:pPr>
            <a:r>
              <a:rPr lang="en" sz="2400" b="1" dirty="0">
                <a:solidFill>
                  <a:srgbClr val="0070C0"/>
                </a:solidFill>
              </a:rPr>
              <a:t> </a:t>
            </a:r>
          </a:p>
        </p:txBody>
      </p:sp>
      <p:sp>
        <p:nvSpPr>
          <p:cNvPr id="200" name="Shape 200"/>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a:solidFill>
                  <a:srgbClr val="0C30B8"/>
                </a:solidFill>
              </a:rPr>
              <a:t>Secondary Training </a:t>
            </a:r>
            <a:r>
              <a:rPr lang="en-US" dirty="0" smtClean="0">
                <a:solidFill>
                  <a:srgbClr val="0C30B8"/>
                </a:solidFill>
              </a:rPr>
              <a:t>Materials</a:t>
            </a:r>
            <a:r>
              <a:rPr lang="en-US" sz="2400" dirty="0">
                <a:solidFill>
                  <a:srgbClr val="0C30B8"/>
                </a:solidFill>
              </a:rPr>
              <a:t>- Module 9</a:t>
            </a:r>
            <a:endParaRPr lang="en" dirty="0">
              <a:solidFill>
                <a:srgbClr val="0C30B8"/>
              </a:solidFill>
            </a:endParaRPr>
          </a:p>
        </p:txBody>
      </p:sp>
      <p:sp>
        <p:nvSpPr>
          <p:cNvPr id="2" name="Footer Placeholder 1"/>
          <p:cNvSpPr>
            <a:spLocks noGrp="1"/>
          </p:cNvSpPr>
          <p:nvPr>
            <p:ph type="ftr" sz="quarter" idx="11"/>
          </p:nvPr>
        </p:nvSpPr>
        <p:spPr/>
        <p:txBody>
          <a:bodyPr/>
          <a:lstStyle/>
          <a:p>
            <a:endParaRPr lang="en-US" dirty="0">
              <a:solidFill>
                <a:srgbClr val="000000">
                  <a:tint val="75000"/>
                </a:srgbClr>
              </a:solidFill>
            </a:endParaRPr>
          </a:p>
        </p:txBody>
      </p:sp>
      <p:sp>
        <p:nvSpPr>
          <p:cNvPr id="3" name="Slide Number Placeholder 2"/>
          <p:cNvSpPr>
            <a:spLocks noGrp="1"/>
          </p:cNvSpPr>
          <p:nvPr>
            <p:ph type="sldNum" sz="quarter" idx="12"/>
          </p:nvPr>
        </p:nvSpPr>
        <p:spPr>
          <a:xfrm>
            <a:off x="6745215" y="6373122"/>
            <a:ext cx="2133600" cy="366183"/>
          </a:xfrm>
        </p:spPr>
        <p:txBody>
          <a:bodyPr/>
          <a:lstStyle/>
          <a:p>
            <a:fld id="{B3F18419-AC6D-4ED2-A892-A000DD3A58AB}" type="slidenum">
              <a:rPr lang="en-US" smtClean="0">
                <a:solidFill>
                  <a:srgbClr val="000000">
                    <a:tint val="75000"/>
                  </a:srgbClr>
                </a:solidFill>
              </a:rPr>
              <a:pPr/>
              <a:t>15</a:t>
            </a:fld>
            <a:endParaRPr lang="en-US" dirty="0">
              <a:solidFill>
                <a:srgbClr val="000000">
                  <a:tint val="75000"/>
                </a:srgb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3" y="1828801"/>
            <a:ext cx="1385737" cy="104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3" y="1828801"/>
            <a:ext cx="1427543" cy="104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1" y="1828801"/>
            <a:ext cx="1489484" cy="104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9574" y="1828802"/>
            <a:ext cx="1371599" cy="104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822" y="3226299"/>
            <a:ext cx="1385737" cy="104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6003" y="3226299"/>
            <a:ext cx="1427543" cy="104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62399" y="3226299"/>
            <a:ext cx="1489484" cy="105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87639" y="3196687"/>
            <a:ext cx="1433533" cy="107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5399" y="3196686"/>
            <a:ext cx="1509023" cy="107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34324" y="4360300"/>
            <a:ext cx="2948243" cy="400110"/>
          </a:xfrm>
          <a:prstGeom prst="rect">
            <a:avLst/>
          </a:prstGeom>
          <a:noFill/>
        </p:spPr>
        <p:txBody>
          <a:bodyPr wrap="none" rtlCol="0">
            <a:spAutoFit/>
          </a:bodyPr>
          <a:lstStyle/>
          <a:p>
            <a:r>
              <a:rPr lang="en-US" sz="2000" b="1" dirty="0">
                <a:solidFill>
                  <a:srgbClr val="0C30B8"/>
                </a:solidFill>
              </a:rPr>
              <a:t>Modular Presentations</a:t>
            </a: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958" y="4737617"/>
            <a:ext cx="1385737" cy="104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35719" y="5848324"/>
            <a:ext cx="2393604" cy="400110"/>
          </a:xfrm>
          <a:prstGeom prst="rect">
            <a:avLst/>
          </a:prstGeom>
          <a:noFill/>
        </p:spPr>
        <p:txBody>
          <a:bodyPr wrap="none" rtlCol="0">
            <a:spAutoFit/>
          </a:bodyPr>
          <a:lstStyle/>
          <a:p>
            <a:r>
              <a:rPr lang="en-US" sz="2000" b="1" dirty="0">
                <a:solidFill>
                  <a:srgbClr val="0C30B8"/>
                </a:solidFill>
              </a:rPr>
              <a:t>Day long Program</a:t>
            </a:r>
          </a:p>
        </p:txBody>
      </p:sp>
      <p:pic>
        <p:nvPicPr>
          <p:cNvPr id="102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99773" y="4825204"/>
            <a:ext cx="1266493" cy="1023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30704" y="4825204"/>
            <a:ext cx="1353163" cy="1023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213674" y="5848324"/>
            <a:ext cx="968535" cy="400110"/>
          </a:xfrm>
          <a:prstGeom prst="rect">
            <a:avLst/>
          </a:prstGeom>
          <a:noFill/>
        </p:spPr>
        <p:txBody>
          <a:bodyPr wrap="none" rtlCol="0">
            <a:spAutoFit/>
          </a:bodyPr>
          <a:lstStyle/>
          <a:p>
            <a:r>
              <a:rPr lang="en-US" sz="2000" b="1" dirty="0">
                <a:solidFill>
                  <a:srgbClr val="0C30B8"/>
                </a:solidFill>
              </a:rPr>
              <a:t>Forms</a:t>
            </a:r>
          </a:p>
        </p:txBody>
      </p:sp>
      <p:sp>
        <p:nvSpPr>
          <p:cNvPr id="10" name="TextBox 9"/>
          <p:cNvSpPr txBox="1"/>
          <p:nvPr/>
        </p:nvSpPr>
        <p:spPr>
          <a:xfrm>
            <a:off x="4360366" y="5848324"/>
            <a:ext cx="3335835" cy="400110"/>
          </a:xfrm>
          <a:prstGeom prst="rect">
            <a:avLst/>
          </a:prstGeom>
          <a:noFill/>
        </p:spPr>
        <p:txBody>
          <a:bodyPr wrap="square" rtlCol="0">
            <a:spAutoFit/>
          </a:bodyPr>
          <a:lstStyle/>
          <a:p>
            <a:r>
              <a:rPr lang="en-US" sz="2000" b="1" dirty="0">
                <a:solidFill>
                  <a:srgbClr val="0C30B8"/>
                </a:solidFill>
              </a:rPr>
              <a:t>Attendee Training Packet</a:t>
            </a:r>
          </a:p>
        </p:txBody>
      </p:sp>
      <p:sp>
        <p:nvSpPr>
          <p:cNvPr id="4" name="TextBox 3"/>
          <p:cNvSpPr txBox="1"/>
          <p:nvPr/>
        </p:nvSpPr>
        <p:spPr>
          <a:xfrm>
            <a:off x="605974" y="6279214"/>
            <a:ext cx="3178627" cy="276999"/>
          </a:xfrm>
          <a:prstGeom prst="rect">
            <a:avLst/>
          </a:prstGeom>
          <a:noFill/>
        </p:spPr>
        <p:txBody>
          <a:bodyPr wrap="none" rtlCol="0">
            <a:spAutoFit/>
          </a:bodyPr>
          <a:lstStyle/>
          <a:p>
            <a:r>
              <a:rPr lang="en-US" sz="1200" dirty="0"/>
              <a:t>http://www.spdc.msu.edu/training_workshop</a:t>
            </a:r>
          </a:p>
        </p:txBody>
      </p:sp>
    </p:spTree>
    <p:extLst>
      <p:ext uri="{BB962C8B-B14F-4D97-AF65-F5344CB8AC3E}">
        <p14:creationId xmlns:p14="http://schemas.microsoft.com/office/powerpoint/2010/main" val="1150811478"/>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4020" y="1524008"/>
            <a:ext cx="8142783" cy="5029195"/>
          </a:xfrm>
        </p:spPr>
        <p:txBody>
          <a:bodyPr/>
          <a:lstStyle/>
          <a:p>
            <a:pPr>
              <a:buClr>
                <a:srgbClr val="3333CC"/>
              </a:buClr>
            </a:pPr>
            <a:r>
              <a:rPr lang="en-US" sz="3600" b="1" dirty="0">
                <a:solidFill>
                  <a:srgbClr val="0C30B8"/>
                </a:solidFill>
              </a:rPr>
              <a:t>For Additional Help and Information</a:t>
            </a:r>
          </a:p>
          <a:p>
            <a:pPr>
              <a:buClr>
                <a:srgbClr val="3333CC"/>
              </a:buClr>
            </a:pPr>
            <a:r>
              <a:rPr lang="en-US" sz="2800" b="1" dirty="0">
                <a:solidFill>
                  <a:srgbClr val="0C30B8"/>
                </a:solidFill>
              </a:rPr>
              <a:t>You are invited to ask training </a:t>
            </a:r>
            <a:r>
              <a:rPr lang="en-US" sz="2800" b="1" dirty="0" smtClean="0">
                <a:solidFill>
                  <a:srgbClr val="0C30B8"/>
                </a:solidFill>
              </a:rPr>
              <a:t>questions</a:t>
            </a:r>
            <a:r>
              <a:rPr lang="en-US" sz="2800" b="1" dirty="0">
                <a:solidFill>
                  <a:srgbClr val="0C30B8"/>
                </a:solidFill>
              </a:rPr>
              <a:t>!</a:t>
            </a:r>
          </a:p>
          <a:p>
            <a:pPr>
              <a:buClr>
                <a:srgbClr val="3333CC"/>
              </a:buClr>
            </a:pPr>
            <a:endParaRPr lang="en-US" sz="2400" b="1" dirty="0">
              <a:solidFill>
                <a:srgbClr val="0070C0"/>
              </a:solidFill>
            </a:endParaRPr>
          </a:p>
          <a:p>
            <a:pPr>
              <a:buClr>
                <a:srgbClr val="3333CC"/>
              </a:buClr>
            </a:pPr>
            <a:r>
              <a:rPr lang="en-US" sz="2000" b="1" dirty="0">
                <a:solidFill>
                  <a:srgbClr val="0C30B8"/>
                </a:solidFill>
              </a:rPr>
              <a:t>Contact the following:</a:t>
            </a:r>
          </a:p>
          <a:p>
            <a:pPr>
              <a:buClr>
                <a:srgbClr val="3333CC"/>
              </a:buClr>
            </a:pPr>
            <a:r>
              <a:rPr lang="en-US" sz="2000" dirty="0">
                <a:solidFill>
                  <a:schemeClr val="tx1"/>
                </a:solidFill>
              </a:rPr>
              <a:t>Tim </a:t>
            </a:r>
            <a:r>
              <a:rPr lang="en-US" sz="2000" dirty="0" err="1">
                <a:solidFill>
                  <a:schemeClr val="tx1"/>
                </a:solidFill>
              </a:rPr>
              <a:t>Mrozowski</a:t>
            </a:r>
            <a:r>
              <a:rPr lang="en-US" sz="2000" dirty="0">
                <a:solidFill>
                  <a:schemeClr val="tx1"/>
                </a:solidFill>
              </a:rPr>
              <a:t>: </a:t>
            </a:r>
            <a:r>
              <a:rPr lang="en-US" sz="2000" b="1" dirty="0">
                <a:solidFill>
                  <a:schemeClr val="tx1"/>
                </a:solidFill>
              </a:rPr>
              <a:t>mrozowsk@egr.msu.edu,</a:t>
            </a:r>
            <a:r>
              <a:rPr lang="en-US" sz="2000" dirty="0">
                <a:solidFill>
                  <a:schemeClr val="tx1"/>
                </a:solidFill>
              </a:rPr>
              <a:t> for Program Materials and Website Questions</a:t>
            </a:r>
          </a:p>
          <a:p>
            <a:pPr>
              <a:buClr>
                <a:srgbClr val="3333CC"/>
              </a:buClr>
            </a:pPr>
            <a:endParaRPr lang="en-US" sz="2000" dirty="0">
              <a:solidFill>
                <a:schemeClr val="tx1"/>
              </a:solidFill>
            </a:endParaRPr>
          </a:p>
          <a:p>
            <a:pPr>
              <a:buClr>
                <a:srgbClr val="3333CC"/>
              </a:buClr>
            </a:pPr>
            <a:r>
              <a:rPr lang="en-US" sz="2000" dirty="0">
                <a:solidFill>
                  <a:schemeClr val="tx1"/>
                </a:solidFill>
              </a:rPr>
              <a:t>Dr. Dennis Welch: </a:t>
            </a:r>
            <a:r>
              <a:rPr lang="en-US" sz="2000" b="1" dirty="0">
                <a:solidFill>
                  <a:schemeClr val="tx1"/>
                </a:solidFill>
              </a:rPr>
              <a:t>welchd@msu.edu</a:t>
            </a:r>
            <a:r>
              <a:rPr lang="en-US" sz="2000" dirty="0">
                <a:solidFill>
                  <a:schemeClr val="tx1"/>
                </a:solidFill>
              </a:rPr>
              <a:t>, for English Version training questions</a:t>
            </a:r>
          </a:p>
          <a:p>
            <a:pPr>
              <a:buClr>
                <a:srgbClr val="3333CC"/>
              </a:buClr>
            </a:pPr>
            <a:endParaRPr lang="en-US" sz="2000" dirty="0">
              <a:solidFill>
                <a:schemeClr val="tx1"/>
              </a:solidFill>
            </a:endParaRPr>
          </a:p>
          <a:p>
            <a:pPr>
              <a:buClr>
                <a:srgbClr val="3333CC"/>
              </a:buClr>
            </a:pPr>
            <a:r>
              <a:rPr lang="en-US" sz="2000" dirty="0">
                <a:solidFill>
                  <a:schemeClr val="tx1"/>
                </a:solidFill>
              </a:rPr>
              <a:t>Dr. Carla Lopez: </a:t>
            </a:r>
            <a:r>
              <a:rPr lang="en-US" sz="2000" b="1" dirty="0"/>
              <a:t>carla.lopezdelpuerto@upr.edu,</a:t>
            </a:r>
            <a:r>
              <a:rPr lang="en-US" sz="2000" dirty="0"/>
              <a:t> for </a:t>
            </a:r>
            <a:r>
              <a:rPr lang="en-US" sz="2000" dirty="0">
                <a:solidFill>
                  <a:schemeClr val="tx1"/>
                </a:solidFill>
              </a:rPr>
              <a:t>Spanish Version training questions</a:t>
            </a:r>
          </a:p>
          <a:p>
            <a:pPr>
              <a:buClr>
                <a:srgbClr val="3333CC"/>
              </a:buClr>
            </a:pPr>
            <a:endParaRPr lang="en-US" sz="3600" b="1" dirty="0">
              <a:solidFill>
                <a:srgbClr val="0070C0"/>
              </a:solidFill>
            </a:endParaRPr>
          </a:p>
          <a:p>
            <a:pPr>
              <a:buClr>
                <a:srgbClr val="3333CC"/>
              </a:buClr>
            </a:pPr>
            <a:endParaRPr lang="en-US" sz="2400" dirty="0"/>
          </a:p>
          <a:p>
            <a:pPr>
              <a:buClr>
                <a:srgbClr val="3333CC"/>
              </a:buClr>
            </a:pPr>
            <a:endParaRPr lang="en-US" sz="2400" dirty="0"/>
          </a:p>
          <a:p>
            <a:endParaRPr lang="en-US" dirty="0"/>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a:t>
            </a:r>
            <a:r>
              <a:rPr lang="en-US" sz="2400" dirty="0">
                <a:solidFill>
                  <a:srgbClr val="0C30B8"/>
                </a:solidFill>
              </a:rPr>
              <a:t>- Module 9</a:t>
            </a:r>
            <a:endParaRPr lang="en-US" dirty="0">
              <a:solidFill>
                <a:srgbClr val="0C30B8"/>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16</a:t>
            </a:fld>
            <a:endParaRPr lang="en-US" dirty="0">
              <a:solidFill>
                <a:srgbClr val="000000">
                  <a:tint val="75000"/>
                </a:srgbClr>
              </a:solidFill>
            </a:endParaRPr>
          </a:p>
        </p:txBody>
      </p:sp>
    </p:spTree>
    <p:extLst>
      <p:ext uri="{BB962C8B-B14F-4D97-AF65-F5344CB8AC3E}">
        <p14:creationId xmlns:p14="http://schemas.microsoft.com/office/powerpoint/2010/main" val="1304289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type="body" idx="1"/>
          </p:nvPr>
        </p:nvSpPr>
        <p:spPr>
          <a:xfrm>
            <a:off x="457200" y="1600205"/>
            <a:ext cx="8458200" cy="533596"/>
          </a:xfrm>
          <a:prstGeom prst="rect">
            <a:avLst/>
          </a:prstGeom>
        </p:spPr>
        <p:txBody>
          <a:bodyPr lIns="91425" tIns="91425" rIns="91425" bIns="91425" anchor="t" anchorCtr="0">
            <a:noAutofit/>
          </a:bodyPr>
          <a:lstStyle/>
          <a:p>
            <a:pPr lvl="0">
              <a:buSzPct val="78571"/>
            </a:pPr>
            <a:r>
              <a:rPr lang="en" sz="2400" b="1" dirty="0">
                <a:solidFill>
                  <a:srgbClr val="0070C0"/>
                </a:solidFill>
              </a:rPr>
              <a:t> </a:t>
            </a:r>
            <a:r>
              <a:rPr lang="en" sz="2400" b="1" dirty="0" smtClean="0">
                <a:solidFill>
                  <a:srgbClr val="0070C0"/>
                </a:solidFill>
              </a:rPr>
              <a:t>	    </a:t>
            </a:r>
            <a:r>
              <a:rPr lang="en" sz="2400" b="1" dirty="0" smtClean="0">
                <a:solidFill>
                  <a:srgbClr val="0C30B8"/>
                </a:solidFill>
              </a:rPr>
              <a:t>Remember </a:t>
            </a:r>
            <a:r>
              <a:rPr lang="en" sz="2400" b="1" dirty="0">
                <a:solidFill>
                  <a:srgbClr val="0C30B8"/>
                </a:solidFill>
              </a:rPr>
              <a:t>to </a:t>
            </a:r>
            <a:r>
              <a:rPr lang="en-US" sz="2400" b="1" dirty="0">
                <a:solidFill>
                  <a:srgbClr val="0C30B8"/>
                </a:solidFill>
              </a:rPr>
              <a:t>a</a:t>
            </a:r>
            <a:r>
              <a:rPr lang="en" sz="2400" b="1" dirty="0">
                <a:solidFill>
                  <a:srgbClr val="0C30B8"/>
                </a:solidFill>
              </a:rPr>
              <a:t>ddress State Plans!</a:t>
            </a:r>
            <a:endParaRPr sz="2400" b="1" dirty="0">
              <a:solidFill>
                <a:srgbClr val="0C30B8"/>
              </a:solidFill>
            </a:endParaRPr>
          </a:p>
        </p:txBody>
      </p:sp>
      <p:sp>
        <p:nvSpPr>
          <p:cNvPr id="200" name="Shape 200"/>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a:solidFill>
                  <a:srgbClr val="0C30B8"/>
                </a:solidFill>
              </a:rPr>
              <a:t>Secondary Training </a:t>
            </a:r>
            <a:r>
              <a:rPr lang="en-US" sz="2400" dirty="0">
                <a:solidFill>
                  <a:srgbClr val="0C30B8"/>
                </a:solidFill>
              </a:rPr>
              <a:t>- Module 9</a:t>
            </a:r>
            <a:endParaRPr lang="en" dirty="0">
              <a:solidFill>
                <a:srgbClr val="0C30B8"/>
              </a:solidFill>
            </a:endParaRPr>
          </a:p>
        </p:txBody>
      </p:sp>
      <p:sp>
        <p:nvSpPr>
          <p:cNvPr id="2" name="Footer Placeholder 1"/>
          <p:cNvSpPr>
            <a:spLocks noGrp="1"/>
          </p:cNvSpPr>
          <p:nvPr>
            <p:ph type="ftr" sz="quarter" idx="11"/>
          </p:nvPr>
        </p:nvSpPr>
        <p:spPr/>
        <p:txBody>
          <a:bodyPr/>
          <a:lstStyle/>
          <a:p>
            <a:endParaRPr lang="en-US" dirty="0">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17</a:t>
            </a:fld>
            <a:endParaRPr lang="en-US" dirty="0">
              <a:solidFill>
                <a:srgbClr val="000000">
                  <a:tint val="75000"/>
                </a:srgb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90226"/>
            <a:ext cx="5221153" cy="3980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15338" y="6170843"/>
            <a:ext cx="3568606" cy="307777"/>
          </a:xfrm>
          <a:prstGeom prst="rect">
            <a:avLst/>
          </a:prstGeom>
        </p:spPr>
        <p:txBody>
          <a:bodyPr wrap="none">
            <a:spAutoFit/>
          </a:bodyPr>
          <a:lstStyle/>
          <a:p>
            <a:r>
              <a:rPr lang="en-US" sz="1400" kern="0" dirty="0">
                <a:solidFill>
                  <a:srgbClr val="000000"/>
                </a:solidFill>
                <a:cs typeface="Arial"/>
                <a:sym typeface="Arial"/>
                <a:hlinkClick r:id="rId4"/>
                <a:rtl val="0"/>
              </a:rPr>
              <a:t>https://www.osha.gov/dcsp/osp/index.html</a:t>
            </a:r>
            <a:r>
              <a:rPr lang="en-US" sz="1400" kern="0" dirty="0">
                <a:solidFill>
                  <a:srgbClr val="000000"/>
                </a:solidFill>
                <a:cs typeface="Arial"/>
                <a:sym typeface="Arial"/>
                <a:rtl val="0"/>
              </a:rPr>
              <a:t> </a:t>
            </a:r>
          </a:p>
        </p:txBody>
      </p:sp>
      <p:sp>
        <p:nvSpPr>
          <p:cNvPr id="6" name="TextBox 5"/>
          <p:cNvSpPr txBox="1"/>
          <p:nvPr/>
        </p:nvSpPr>
        <p:spPr>
          <a:xfrm>
            <a:off x="4745844" y="6175881"/>
            <a:ext cx="2642070" cy="307777"/>
          </a:xfrm>
          <a:prstGeom prst="rect">
            <a:avLst/>
          </a:prstGeom>
          <a:noFill/>
        </p:spPr>
        <p:txBody>
          <a:bodyPr wrap="none" rtlCol="0">
            <a:spAutoFit/>
          </a:bodyPr>
          <a:lstStyle/>
          <a:p>
            <a:r>
              <a:rPr lang="en-US" sz="1400" kern="0" dirty="0">
                <a:solidFill>
                  <a:srgbClr val="000000"/>
                </a:solidFill>
                <a:cs typeface="Arial"/>
                <a:sym typeface="Arial"/>
                <a:rtl val="0"/>
              </a:rPr>
              <a:t>Date visited December 7, 2013</a:t>
            </a:r>
          </a:p>
        </p:txBody>
      </p:sp>
    </p:spTree>
    <p:extLst>
      <p:ext uri="{BB962C8B-B14F-4D97-AF65-F5344CB8AC3E}">
        <p14:creationId xmlns:p14="http://schemas.microsoft.com/office/powerpoint/2010/main" val="1619099619"/>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1600204"/>
            <a:ext cx="4648199" cy="4967599"/>
          </a:xfrm>
        </p:spPr>
        <p:txBody>
          <a:bodyPr/>
          <a:lstStyle/>
          <a:p>
            <a:r>
              <a:rPr lang="en-US" sz="3600" b="1" dirty="0">
                <a:solidFill>
                  <a:srgbClr val="0C30B8"/>
                </a:solidFill>
              </a:rPr>
              <a:t>Adult Learning Tips:</a:t>
            </a:r>
          </a:p>
          <a:p>
            <a:r>
              <a:rPr lang="en-US" sz="3600" b="1" dirty="0">
                <a:solidFill>
                  <a:srgbClr val="0C30B8"/>
                </a:solidFill>
              </a:rPr>
              <a:t>Andragogy – </a:t>
            </a:r>
          </a:p>
          <a:p>
            <a:r>
              <a:rPr lang="en-US" sz="3600" b="1" dirty="0">
                <a:solidFill>
                  <a:srgbClr val="0C30B8"/>
                </a:solidFill>
              </a:rPr>
              <a:t>  What is it?</a:t>
            </a:r>
          </a:p>
          <a:p>
            <a:endParaRPr lang="en-US" sz="2400" dirty="0"/>
          </a:p>
          <a:p>
            <a:r>
              <a:rPr lang="en-US" sz="2400" dirty="0"/>
              <a:t>Andragogy is a term which consists of teaching strategies geared towards adults and how adults learn. A process commonly used is engaging the adult learner, resulting in a learning experience. </a:t>
            </a:r>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a:t>
            </a:r>
            <a:r>
              <a:rPr lang="en-US" dirty="0" smtClean="0">
                <a:solidFill>
                  <a:srgbClr val="0C30B8"/>
                </a:solidFill>
              </a:rPr>
              <a:t>Procedures</a:t>
            </a:r>
            <a:br>
              <a:rPr lang="en-US" dirty="0" smtClean="0">
                <a:solidFill>
                  <a:srgbClr val="0C30B8"/>
                </a:solidFill>
              </a:rPr>
            </a:br>
            <a:r>
              <a:rPr lang="en-US" sz="2400" dirty="0">
                <a:solidFill>
                  <a:srgbClr val="0C30B8"/>
                </a:solidFill>
              </a:rPr>
              <a:t>Module 9</a:t>
            </a:r>
            <a:endParaRPr lang="en-US" dirty="0">
              <a:solidFill>
                <a:srgbClr val="0C30B8"/>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220" t="71718" r="47792" b="9712"/>
          <a:stretch/>
        </p:blipFill>
        <p:spPr>
          <a:xfrm>
            <a:off x="4982531" y="2697887"/>
            <a:ext cx="3704273" cy="2772229"/>
          </a:xfrm>
          <a:prstGeom prst="rect">
            <a:avLst/>
          </a:prstGeom>
        </p:spPr>
      </p:pic>
      <p:sp>
        <p:nvSpPr>
          <p:cNvPr id="8" name="TextBox 7"/>
          <p:cNvSpPr txBox="1"/>
          <p:nvPr/>
        </p:nvSpPr>
        <p:spPr>
          <a:xfrm>
            <a:off x="4975271" y="6284688"/>
            <a:ext cx="3435108" cy="276999"/>
          </a:xfrm>
          <a:prstGeom prst="rect">
            <a:avLst/>
          </a:prstGeom>
          <a:noFill/>
        </p:spPr>
        <p:txBody>
          <a:bodyPr wrap="none" rtlCol="0">
            <a:spAutoFit/>
          </a:bodyPr>
          <a:lstStyle/>
          <a:p>
            <a:r>
              <a:rPr lang="en-US" sz="1200" dirty="0"/>
              <a:t>Photo and content source: OSHA 3686-09 2010</a:t>
            </a: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18</a:t>
            </a:fld>
            <a:endParaRPr lang="en-US" dirty="0">
              <a:solidFill>
                <a:srgbClr val="000000">
                  <a:tint val="75000"/>
                </a:srgbClr>
              </a:solidFill>
            </a:endParaRPr>
          </a:p>
        </p:txBody>
      </p:sp>
    </p:spTree>
    <p:extLst>
      <p:ext uri="{BB962C8B-B14F-4D97-AF65-F5344CB8AC3E}">
        <p14:creationId xmlns:p14="http://schemas.microsoft.com/office/powerpoint/2010/main" val="3283483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Shape 93"/>
          <p:cNvSpPr txBox="1">
            <a:spLocks noGrp="1"/>
          </p:cNvSpPr>
          <p:nvPr>
            <p:ph type="body" idx="1"/>
          </p:nvPr>
        </p:nvSpPr>
        <p:spPr>
          <a:prstGeom prst="rect">
            <a:avLst/>
          </a:prstGeom>
        </p:spPr>
        <p:txBody>
          <a:bodyPr lIns="91425" tIns="91425" rIns="91425" bIns="91425" anchor="t" anchorCtr="0">
            <a:noAutofit/>
          </a:bodyPr>
          <a:lstStyle/>
          <a:p>
            <a:pPr marL="139697">
              <a:lnSpc>
                <a:spcPct val="115000"/>
              </a:lnSpc>
            </a:pPr>
            <a:r>
              <a:rPr lang="en" sz="3600" b="1" dirty="0">
                <a:solidFill>
                  <a:srgbClr val="0C30B8"/>
                </a:solidFill>
              </a:rPr>
              <a:t>How adults learn: </a:t>
            </a:r>
          </a:p>
          <a:p>
            <a:pPr marL="482588" indent="-342891">
              <a:lnSpc>
                <a:spcPct val="115000"/>
              </a:lnSpc>
              <a:buClr>
                <a:srgbClr val="0C30B8"/>
              </a:buClr>
              <a:buFont typeface="Wingdings" panose="05000000000000000000" pitchFamily="2" charset="2"/>
              <a:buChar char="q"/>
            </a:pPr>
            <a:r>
              <a:rPr lang="en" sz="2400" dirty="0"/>
              <a:t>Adults are voluntary learners</a:t>
            </a:r>
          </a:p>
          <a:p>
            <a:pPr marL="482588" indent="-342891">
              <a:lnSpc>
                <a:spcPct val="115000"/>
              </a:lnSpc>
              <a:buClr>
                <a:srgbClr val="0C30B8"/>
              </a:buClr>
              <a:buFont typeface="Wingdings" panose="05000000000000000000" pitchFamily="2" charset="2"/>
              <a:buChar char="q"/>
            </a:pPr>
            <a:r>
              <a:rPr lang="en" sz="2400" dirty="0"/>
              <a:t>They learn needed information quickly</a:t>
            </a:r>
          </a:p>
          <a:p>
            <a:pPr marL="482588" indent="-342891">
              <a:lnSpc>
                <a:spcPct val="115000"/>
              </a:lnSpc>
              <a:buClr>
                <a:srgbClr val="0C30B8"/>
              </a:buClr>
              <a:buFont typeface="Wingdings" panose="05000000000000000000" pitchFamily="2" charset="2"/>
              <a:buChar char="q"/>
            </a:pPr>
            <a:r>
              <a:rPr lang="en" sz="2400" dirty="0"/>
              <a:t>They should share life experiences that relate</a:t>
            </a:r>
          </a:p>
          <a:p>
            <a:pPr marL="482588" indent="-342891">
              <a:lnSpc>
                <a:spcPct val="115000"/>
              </a:lnSpc>
              <a:buClr>
                <a:srgbClr val="0C30B8"/>
              </a:buClr>
              <a:buFont typeface="Wingdings" panose="05000000000000000000" pitchFamily="2" charset="2"/>
              <a:buChar char="q"/>
            </a:pPr>
            <a:r>
              <a:rPr lang="en" sz="2400" dirty="0"/>
              <a:t>They need to be treated with mutual respect</a:t>
            </a:r>
          </a:p>
          <a:p>
            <a:endParaRPr dirty="0"/>
          </a:p>
        </p:txBody>
      </p:sp>
      <p:sp>
        <p:nvSpPr>
          <p:cNvPr id="92" name="Shape 92"/>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9</a:t>
            </a:r>
            <a:endParaRPr lang="en" dirty="0">
              <a:solidFill>
                <a:srgbClr val="0C30B8"/>
              </a:solidFill>
            </a:endParaRPr>
          </a:p>
        </p:txBody>
      </p:sp>
      <p:pic>
        <p:nvPicPr>
          <p:cNvPr id="2" name="Picture 1"/>
          <p:cNvPicPr>
            <a:picLocks noChangeAspect="1"/>
          </p:cNvPicPr>
          <p:nvPr/>
        </p:nvPicPr>
        <p:blipFill>
          <a:blip r:embed="rId3"/>
          <a:stretch>
            <a:fillRect/>
          </a:stretch>
        </p:blipFill>
        <p:spPr>
          <a:xfrm>
            <a:off x="5327285" y="3959726"/>
            <a:ext cx="3139712" cy="2471127"/>
          </a:xfrm>
          <a:prstGeom prst="rect">
            <a:avLst/>
          </a:prstGeom>
        </p:spPr>
      </p:pic>
      <p:sp>
        <p:nvSpPr>
          <p:cNvPr id="7" name="TextBox 6"/>
          <p:cNvSpPr txBox="1"/>
          <p:nvPr/>
        </p:nvSpPr>
        <p:spPr>
          <a:xfrm>
            <a:off x="2057403" y="6271571"/>
            <a:ext cx="3239541" cy="276999"/>
          </a:xfrm>
          <a:prstGeom prst="rect">
            <a:avLst/>
          </a:prstGeom>
          <a:noFill/>
        </p:spPr>
        <p:txBody>
          <a:bodyPr wrap="none" rtlCol="0">
            <a:spAutoFit/>
          </a:bodyPr>
          <a:lstStyle/>
          <a:p>
            <a:r>
              <a:rPr lang="en-US" sz="1200" dirty="0"/>
              <a:t>Photo and content from OSHA 3686-09 2010</a:t>
            </a: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19</a:t>
            </a:fld>
            <a:endParaRPr lang="en-US" dirty="0">
              <a:solidFill>
                <a:srgbClr val="000000">
                  <a:tint val="75000"/>
                </a:srgbClr>
              </a:solidFill>
            </a:endParaRPr>
          </a:p>
        </p:txBody>
      </p:sp>
    </p:spTree>
    <p:extLst>
      <p:ext uri="{BB962C8B-B14F-4D97-AF65-F5344CB8AC3E}">
        <p14:creationId xmlns:p14="http://schemas.microsoft.com/office/powerpoint/2010/main" val="2124839111"/>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544021" y="1524001"/>
            <a:ext cx="7726101" cy="2123628"/>
          </a:xfrm>
          <a:prstGeom prst="rect">
            <a:avLst/>
          </a:prstGeom>
        </p:spPr>
        <p:txBody>
          <a:bodyPr>
            <a:spAutoFit/>
          </a:bodyPr>
          <a:lstStyle/>
          <a:p>
            <a:r>
              <a:rPr lang="en-US" sz="3600" b="1" dirty="0">
                <a:solidFill>
                  <a:srgbClr val="0C30B8"/>
                </a:solidFill>
              </a:rPr>
              <a:t>Learning Assessment</a:t>
            </a:r>
            <a:endParaRPr lang="en-US" sz="3600" b="1" i="1" dirty="0">
              <a:solidFill>
                <a:srgbClr val="0C30B8"/>
              </a:solidFill>
            </a:endParaRPr>
          </a:p>
          <a:p>
            <a:endParaRPr lang="en-US" b="1" i="1" dirty="0">
              <a:solidFill>
                <a:srgbClr val="0C30B8"/>
              </a:solidFill>
            </a:endParaRPr>
          </a:p>
          <a:p>
            <a:r>
              <a:rPr lang="en-US" b="1" i="1" dirty="0" smtClean="0">
                <a:solidFill>
                  <a:srgbClr val="0C30B8"/>
                </a:solidFill>
              </a:rPr>
              <a:t>Participants shall take the in-class </a:t>
            </a:r>
            <a:r>
              <a:rPr lang="en-US" b="1" i="1" dirty="0">
                <a:solidFill>
                  <a:srgbClr val="0C30B8"/>
                </a:solidFill>
              </a:rPr>
              <a:t>L</a:t>
            </a:r>
            <a:r>
              <a:rPr lang="en-US" b="1" i="1" dirty="0" smtClean="0">
                <a:solidFill>
                  <a:srgbClr val="0C30B8"/>
                </a:solidFill>
              </a:rPr>
              <a:t>earning Assessment Test</a:t>
            </a:r>
            <a:endParaRPr lang="en-US" b="1" i="1" dirty="0">
              <a:solidFill>
                <a:srgbClr val="0C30B8"/>
              </a:solidFill>
            </a:endParaRPr>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a:t>
            </a:r>
            <a:r>
              <a:rPr lang="en-US" dirty="0" smtClean="0">
                <a:solidFill>
                  <a:srgbClr val="0C30B8"/>
                </a:solidFill>
              </a:rPr>
              <a:t>Training</a:t>
            </a:r>
            <a:r>
              <a:rPr lang="en-US" dirty="0">
                <a:solidFill>
                  <a:srgbClr val="0C30B8"/>
                </a:solidFill>
              </a:rPr>
              <a:t> </a:t>
            </a:r>
            <a:r>
              <a:rPr lang="en-US" dirty="0" smtClean="0">
                <a:solidFill>
                  <a:srgbClr val="0C30B8"/>
                </a:solidFill>
              </a:rPr>
              <a:t>- </a:t>
            </a:r>
            <a:r>
              <a:rPr lang="en-US" sz="2400" dirty="0">
                <a:solidFill>
                  <a:srgbClr val="0C30B8"/>
                </a:solidFill>
              </a:rPr>
              <a:t>Module 9</a:t>
            </a: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a:t>
            </a:fld>
            <a:endParaRPr lang="en-US" dirty="0">
              <a:solidFill>
                <a:srgbClr val="000000">
                  <a:tint val="75000"/>
                </a:srgbClr>
              </a:solidFill>
            </a:endParaRPr>
          </a:p>
        </p:txBody>
      </p:sp>
    </p:spTree>
    <p:extLst>
      <p:ext uri="{BB962C8B-B14F-4D97-AF65-F5344CB8AC3E}">
        <p14:creationId xmlns:p14="http://schemas.microsoft.com/office/powerpoint/2010/main" val="2708620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4019" y="1524009"/>
            <a:ext cx="8218981" cy="3724153"/>
          </a:xfrm>
        </p:spPr>
        <p:txBody>
          <a:bodyPr/>
          <a:lstStyle/>
          <a:p>
            <a:pPr marL="139697"/>
            <a:r>
              <a:rPr lang="en-US" sz="3600" b="1" dirty="0">
                <a:solidFill>
                  <a:srgbClr val="0C30B8"/>
                </a:solidFill>
              </a:rPr>
              <a:t>How adults learn:</a:t>
            </a:r>
            <a:endParaRPr lang="en" sz="3600" b="1" dirty="0">
              <a:solidFill>
                <a:srgbClr val="0C30B8"/>
              </a:solidFill>
            </a:endParaRPr>
          </a:p>
          <a:p>
            <a:pPr marL="482588" indent="-342891">
              <a:buClr>
                <a:srgbClr val="0C30B8"/>
              </a:buClr>
              <a:buFont typeface="Wingdings" panose="05000000000000000000" pitchFamily="2" charset="2"/>
              <a:buChar char="q"/>
            </a:pPr>
            <a:r>
              <a:rPr lang="en" sz="2400" dirty="0"/>
              <a:t>They learn best when </a:t>
            </a:r>
            <a:r>
              <a:rPr lang="en" sz="2400" dirty="0" smtClean="0"/>
              <a:t>they learn “by doing”</a:t>
            </a:r>
            <a:endParaRPr lang="en" sz="2400" dirty="0"/>
          </a:p>
          <a:p>
            <a:pPr marL="482588" indent="-342891">
              <a:buClr>
                <a:srgbClr val="0C30B8"/>
              </a:buClr>
              <a:buFont typeface="Wingdings" panose="05000000000000000000" pitchFamily="2" charset="2"/>
              <a:buChar char="q"/>
            </a:pPr>
            <a:r>
              <a:rPr lang="en" sz="2400" dirty="0"/>
              <a:t>Need to know </a:t>
            </a:r>
            <a:r>
              <a:rPr lang="en" sz="2400" dirty="0" smtClean="0"/>
              <a:t>what </a:t>
            </a:r>
            <a:r>
              <a:rPr lang="en" sz="2400" dirty="0"/>
              <a:t>the </a:t>
            </a:r>
            <a:r>
              <a:rPr lang="en" sz="2400" dirty="0" smtClean="0"/>
              <a:t>“end goal” is</a:t>
            </a:r>
            <a:endParaRPr lang="en" sz="2400" dirty="0"/>
          </a:p>
          <a:p>
            <a:pPr marL="482588" indent="-342891">
              <a:buClr>
                <a:srgbClr val="0C30B8"/>
              </a:buClr>
              <a:buFont typeface="Wingdings" panose="05000000000000000000" pitchFamily="2" charset="2"/>
              <a:buChar char="q"/>
            </a:pPr>
            <a:r>
              <a:rPr lang="en" sz="2400" dirty="0"/>
              <a:t>B</a:t>
            </a:r>
            <a:r>
              <a:rPr lang="en" sz="2400" dirty="0" smtClean="0"/>
              <a:t>est when information is </a:t>
            </a:r>
            <a:r>
              <a:rPr lang="en" sz="2400" dirty="0"/>
              <a:t>reinforced and repeated</a:t>
            </a:r>
          </a:p>
          <a:p>
            <a:pPr marL="482588" indent="-342891">
              <a:buClr>
                <a:srgbClr val="0C30B8"/>
              </a:buClr>
              <a:buFont typeface="Wingdings" panose="05000000000000000000" pitchFamily="2" charset="2"/>
              <a:buChar char="q"/>
            </a:pPr>
            <a:r>
              <a:rPr lang="en" sz="2400" dirty="0" smtClean="0"/>
              <a:t>Best </a:t>
            </a:r>
            <a:r>
              <a:rPr lang="en" sz="2400" dirty="0"/>
              <a:t>when information is presented in a variety of ways</a:t>
            </a:r>
          </a:p>
          <a:p>
            <a:endParaRPr lang="en-US" dirty="0"/>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a:t>
            </a:r>
            <a:r>
              <a:rPr lang="en-US" dirty="0" smtClean="0">
                <a:solidFill>
                  <a:srgbClr val="0C30B8"/>
                </a:solidFill>
              </a:rPr>
              <a:t>Procedures</a:t>
            </a:r>
            <a:br>
              <a:rPr lang="en-US" dirty="0" smtClean="0">
                <a:solidFill>
                  <a:srgbClr val="0C30B8"/>
                </a:solidFill>
              </a:rPr>
            </a:br>
            <a:r>
              <a:rPr lang="en-US" sz="2400" dirty="0">
                <a:solidFill>
                  <a:srgbClr val="0C30B8"/>
                </a:solidFill>
              </a:rPr>
              <a:t>Module 9</a:t>
            </a:r>
            <a:endParaRPr lang="en-US" dirty="0">
              <a:solidFill>
                <a:srgbClr val="0C30B8"/>
              </a:solidFill>
            </a:endParaRPr>
          </a:p>
        </p:txBody>
      </p:sp>
      <p:sp>
        <p:nvSpPr>
          <p:cNvPr id="4" name="TextBox 3"/>
          <p:cNvSpPr txBox="1"/>
          <p:nvPr/>
        </p:nvSpPr>
        <p:spPr>
          <a:xfrm>
            <a:off x="3200403" y="6248403"/>
            <a:ext cx="2171941" cy="276999"/>
          </a:xfrm>
          <a:prstGeom prst="rect">
            <a:avLst/>
          </a:prstGeom>
          <a:noFill/>
        </p:spPr>
        <p:txBody>
          <a:bodyPr wrap="none" rtlCol="0">
            <a:spAutoFit/>
          </a:bodyPr>
          <a:lstStyle/>
          <a:p>
            <a:r>
              <a:rPr lang="en-US" sz="1200" dirty="0"/>
              <a:t>Source: OSHA 3686-09 2010</a:t>
            </a: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20</a:t>
            </a:fld>
            <a:endParaRPr lang="en-US" dirty="0">
              <a:solidFill>
                <a:srgbClr val="000000">
                  <a:tint val="75000"/>
                </a:srgbClr>
              </a:solidFill>
            </a:endParaRPr>
          </a:p>
        </p:txBody>
      </p:sp>
    </p:spTree>
    <p:extLst>
      <p:ext uri="{BB962C8B-B14F-4D97-AF65-F5344CB8AC3E}">
        <p14:creationId xmlns:p14="http://schemas.microsoft.com/office/powerpoint/2010/main" val="727475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Shape 99"/>
          <p:cNvSpPr txBox="1">
            <a:spLocks noGrp="1"/>
          </p:cNvSpPr>
          <p:nvPr>
            <p:ph type="body" idx="1"/>
          </p:nvPr>
        </p:nvSpPr>
        <p:spPr>
          <a:prstGeom prst="rect">
            <a:avLst/>
          </a:prstGeom>
        </p:spPr>
        <p:txBody>
          <a:bodyPr lIns="91425" tIns="91425" rIns="91425" bIns="91425" anchor="t" anchorCtr="0">
            <a:noAutofit/>
          </a:bodyPr>
          <a:lstStyle/>
          <a:p>
            <a:pPr marL="139697">
              <a:lnSpc>
                <a:spcPct val="115000"/>
              </a:lnSpc>
            </a:pPr>
            <a:r>
              <a:rPr lang="en" sz="3600" b="1" dirty="0">
                <a:solidFill>
                  <a:srgbClr val="0C30B8"/>
                </a:solidFill>
              </a:rPr>
              <a:t>How adults learn:</a:t>
            </a:r>
          </a:p>
          <a:p>
            <a:pPr marL="482588" indent="-342891">
              <a:buClr>
                <a:srgbClr val="0C30B8"/>
              </a:buClr>
              <a:buFont typeface="Wingdings" panose="05000000000000000000" pitchFamily="2" charset="2"/>
              <a:buChar char="q"/>
            </a:pPr>
            <a:r>
              <a:rPr lang="en" sz="2400" dirty="0"/>
              <a:t>Adults are self-motivated</a:t>
            </a:r>
          </a:p>
          <a:p>
            <a:pPr marL="482588" indent="-342891">
              <a:buClr>
                <a:srgbClr val="0C30B8"/>
              </a:buClr>
              <a:buFont typeface="Wingdings" panose="05000000000000000000" pitchFamily="2" charset="2"/>
              <a:buChar char="q"/>
            </a:pPr>
            <a:r>
              <a:rPr lang="en" sz="2400" dirty="0"/>
              <a:t>E</a:t>
            </a:r>
            <a:r>
              <a:rPr lang="en" sz="2400" dirty="0" smtClean="0"/>
              <a:t>xpect </a:t>
            </a:r>
            <a:r>
              <a:rPr lang="en" sz="2400" dirty="0"/>
              <a:t>to gain information that has immediate application to their lives</a:t>
            </a:r>
          </a:p>
          <a:p>
            <a:pPr marL="482588" indent="-342891">
              <a:buClr>
                <a:srgbClr val="0C30B8"/>
              </a:buClr>
              <a:buFont typeface="Wingdings" panose="05000000000000000000" pitchFamily="2" charset="2"/>
              <a:buChar char="q"/>
            </a:pPr>
            <a:r>
              <a:rPr lang="en" sz="2400" dirty="0"/>
              <a:t>L</a:t>
            </a:r>
            <a:r>
              <a:rPr lang="en" sz="2400" dirty="0" smtClean="0"/>
              <a:t>earn </a:t>
            </a:r>
            <a:r>
              <a:rPr lang="en" sz="2400" dirty="0"/>
              <a:t>best </a:t>
            </a:r>
            <a:r>
              <a:rPr lang="en" sz="2400" dirty="0" smtClean="0"/>
              <a:t>when actively </a:t>
            </a:r>
            <a:r>
              <a:rPr lang="en" sz="2400" dirty="0"/>
              <a:t>engaged</a:t>
            </a:r>
          </a:p>
          <a:p>
            <a:endParaRPr dirty="0"/>
          </a:p>
        </p:txBody>
      </p:sp>
      <p:sp>
        <p:nvSpPr>
          <p:cNvPr id="98" name="Shape 98"/>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9</a:t>
            </a:r>
            <a:endParaRPr lang="en" dirty="0">
              <a:solidFill>
                <a:srgbClr val="0C30B8"/>
              </a:solidFill>
            </a:endParaRPr>
          </a:p>
        </p:txBody>
      </p:sp>
      <p:sp>
        <p:nvSpPr>
          <p:cNvPr id="4" name="TextBox 3"/>
          <p:cNvSpPr txBox="1"/>
          <p:nvPr/>
        </p:nvSpPr>
        <p:spPr>
          <a:xfrm>
            <a:off x="3200403" y="6248403"/>
            <a:ext cx="2171941" cy="276999"/>
          </a:xfrm>
          <a:prstGeom prst="rect">
            <a:avLst/>
          </a:prstGeom>
          <a:noFill/>
        </p:spPr>
        <p:txBody>
          <a:bodyPr wrap="none" rtlCol="0">
            <a:spAutoFit/>
          </a:bodyPr>
          <a:lstStyle/>
          <a:p>
            <a:r>
              <a:rPr lang="en-US" sz="1200" dirty="0"/>
              <a:t>Source: OSHA 3686-09 2010</a:t>
            </a:r>
          </a:p>
        </p:txBody>
      </p:sp>
      <p:sp>
        <p:nvSpPr>
          <p:cNvPr id="2" name="Footer Placeholder 1"/>
          <p:cNvSpPr>
            <a:spLocks noGrp="1"/>
          </p:cNvSpPr>
          <p:nvPr>
            <p:ph type="ftr" sz="quarter" idx="11"/>
          </p:nvPr>
        </p:nvSpPr>
        <p:spPr/>
        <p:txBody>
          <a:bodyPr/>
          <a:lstStyle/>
          <a:p>
            <a:endParaRPr lang="en-US" dirty="0">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21</a:t>
            </a:fld>
            <a:endParaRPr lang="en-US" dirty="0">
              <a:solidFill>
                <a:srgbClr val="000000">
                  <a:tint val="75000"/>
                </a:srgbClr>
              </a:solidFill>
            </a:endParaRPr>
          </a:p>
        </p:txBody>
      </p:sp>
    </p:spTree>
    <p:extLst>
      <p:ext uri="{BB962C8B-B14F-4D97-AF65-F5344CB8AC3E}">
        <p14:creationId xmlns:p14="http://schemas.microsoft.com/office/powerpoint/2010/main" val="3168025932"/>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5171" y="1524000"/>
            <a:ext cx="5159829" cy="4967599"/>
          </a:xfrm>
        </p:spPr>
        <p:txBody>
          <a:bodyPr/>
          <a:lstStyle/>
          <a:p>
            <a:pPr marL="139697">
              <a:lnSpc>
                <a:spcPct val="115000"/>
              </a:lnSpc>
            </a:pPr>
            <a:r>
              <a:rPr lang="en-US" sz="3600" b="1" dirty="0">
                <a:solidFill>
                  <a:srgbClr val="0C30B8"/>
                </a:solidFill>
              </a:rPr>
              <a:t>How adults learn:</a:t>
            </a:r>
            <a:endParaRPr lang="en" sz="3600" b="1" dirty="0">
              <a:solidFill>
                <a:srgbClr val="0C30B8"/>
              </a:solidFill>
            </a:endParaRPr>
          </a:p>
          <a:p>
            <a:pPr marL="482588" indent="-342891">
              <a:buClr>
                <a:srgbClr val="0C30B8"/>
              </a:buClr>
              <a:buFont typeface="Wingdings" panose="05000000000000000000" pitchFamily="2" charset="2"/>
              <a:buChar char="q"/>
            </a:pPr>
            <a:r>
              <a:rPr lang="en" sz="2400" dirty="0"/>
              <a:t>B</a:t>
            </a:r>
            <a:r>
              <a:rPr lang="en" sz="2400" dirty="0" smtClean="0"/>
              <a:t>est </a:t>
            </a:r>
            <a:r>
              <a:rPr lang="en" sz="2400" dirty="0"/>
              <a:t>when they have time to interact, </a:t>
            </a:r>
            <a:r>
              <a:rPr lang="en" sz="2400" dirty="0" smtClean="0"/>
              <a:t>with </a:t>
            </a:r>
            <a:r>
              <a:rPr lang="en" sz="2400" dirty="0"/>
              <a:t>the instructor </a:t>
            </a:r>
            <a:r>
              <a:rPr lang="en" sz="2400" dirty="0" smtClean="0"/>
              <a:t>and each other</a:t>
            </a:r>
            <a:endParaRPr lang="en" sz="2400" dirty="0"/>
          </a:p>
          <a:p>
            <a:pPr marL="482588" indent="-342891">
              <a:buClr>
                <a:srgbClr val="0C30B8"/>
              </a:buClr>
              <a:buFont typeface="Wingdings" panose="05000000000000000000" pitchFamily="2" charset="2"/>
              <a:buChar char="q"/>
            </a:pPr>
            <a:r>
              <a:rPr lang="en" sz="2400" dirty="0"/>
              <a:t>B</a:t>
            </a:r>
            <a:r>
              <a:rPr lang="en" sz="2400" dirty="0" smtClean="0"/>
              <a:t>est </a:t>
            </a:r>
            <a:r>
              <a:rPr lang="en" sz="2400" dirty="0"/>
              <a:t>when asked to share </a:t>
            </a:r>
            <a:r>
              <a:rPr lang="en" sz="2400" dirty="0" smtClean="0"/>
              <a:t>personal </a:t>
            </a:r>
            <a:r>
              <a:rPr lang="en" sz="2400" dirty="0"/>
              <a:t>experiences at work and elsewhere</a:t>
            </a:r>
            <a:endParaRPr lang="en" sz="3200" dirty="0"/>
          </a:p>
          <a:p>
            <a:endParaRPr lang="en-US" dirty="0"/>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9</a:t>
            </a:r>
            <a:endParaRPr lang="en-US" dirty="0">
              <a:solidFill>
                <a:srgbClr val="0C30B8"/>
              </a:solidFill>
            </a:endParaRPr>
          </a:p>
        </p:txBody>
      </p:sp>
      <p:pic>
        <p:nvPicPr>
          <p:cNvPr id="5" name="Picture 4"/>
          <p:cNvPicPr>
            <a:picLocks noChangeAspect="1"/>
          </p:cNvPicPr>
          <p:nvPr/>
        </p:nvPicPr>
        <p:blipFill>
          <a:blip r:embed="rId2"/>
          <a:stretch>
            <a:fillRect/>
          </a:stretch>
        </p:blipFill>
        <p:spPr>
          <a:xfrm>
            <a:off x="5638801" y="2057400"/>
            <a:ext cx="3049060" cy="2701936"/>
          </a:xfrm>
          <a:prstGeom prst="rect">
            <a:avLst/>
          </a:prstGeom>
        </p:spPr>
      </p:pic>
      <p:sp>
        <p:nvSpPr>
          <p:cNvPr id="8" name="TextBox 7"/>
          <p:cNvSpPr txBox="1"/>
          <p:nvPr/>
        </p:nvSpPr>
        <p:spPr>
          <a:xfrm>
            <a:off x="5965952" y="4876803"/>
            <a:ext cx="2394758" cy="276999"/>
          </a:xfrm>
          <a:prstGeom prst="rect">
            <a:avLst/>
          </a:prstGeom>
          <a:noFill/>
        </p:spPr>
        <p:txBody>
          <a:bodyPr wrap="none" rtlCol="0">
            <a:spAutoFit/>
          </a:bodyPr>
          <a:lstStyle/>
          <a:p>
            <a:r>
              <a:rPr lang="en-US" sz="1200" dirty="0"/>
              <a:t>Photo from OSHA 3686-09 2010</a:t>
            </a:r>
          </a:p>
        </p:txBody>
      </p:sp>
      <p:sp>
        <p:nvSpPr>
          <p:cNvPr id="9" name="TextBox 8"/>
          <p:cNvSpPr txBox="1"/>
          <p:nvPr/>
        </p:nvSpPr>
        <p:spPr>
          <a:xfrm>
            <a:off x="3200403" y="6248403"/>
            <a:ext cx="2171941" cy="276999"/>
          </a:xfrm>
          <a:prstGeom prst="rect">
            <a:avLst/>
          </a:prstGeom>
          <a:noFill/>
        </p:spPr>
        <p:txBody>
          <a:bodyPr wrap="none" rtlCol="0">
            <a:spAutoFit/>
          </a:bodyPr>
          <a:lstStyle/>
          <a:p>
            <a:r>
              <a:rPr lang="en-US" sz="1200" dirty="0"/>
              <a:t>Source: OSHA 3686-09 2010</a:t>
            </a: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22</a:t>
            </a:fld>
            <a:endParaRPr lang="en-US" dirty="0">
              <a:solidFill>
                <a:srgbClr val="000000">
                  <a:tint val="75000"/>
                </a:srgbClr>
              </a:solidFill>
            </a:endParaRPr>
          </a:p>
        </p:txBody>
      </p:sp>
    </p:spTree>
    <p:extLst>
      <p:ext uri="{BB962C8B-B14F-4D97-AF65-F5344CB8AC3E}">
        <p14:creationId xmlns:p14="http://schemas.microsoft.com/office/powerpoint/2010/main" val="631821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3"/>
            <a:ext cx="8229600" cy="4967599"/>
          </a:xfrm>
        </p:spPr>
        <p:txBody>
          <a:bodyPr/>
          <a:lstStyle/>
          <a:p>
            <a:r>
              <a:rPr lang="en-US" sz="3600" b="1" dirty="0">
                <a:solidFill>
                  <a:srgbClr val="0C30B8"/>
                </a:solidFill>
              </a:rPr>
              <a:t>What does that mean?</a:t>
            </a:r>
            <a:endParaRPr lang="en-US" sz="3600" dirty="0">
              <a:solidFill>
                <a:srgbClr val="0C30B8"/>
              </a:solidFill>
            </a:endParaRPr>
          </a:p>
          <a:p>
            <a:pPr marL="342891" indent="-342891">
              <a:buClr>
                <a:srgbClr val="0C30B8"/>
              </a:buClr>
              <a:buFont typeface="Wingdings" panose="05000000000000000000" pitchFamily="2" charset="2"/>
              <a:buChar char="q"/>
            </a:pPr>
            <a:r>
              <a:rPr lang="en-US" sz="2400" dirty="0"/>
              <a:t>Adults learn best in an environment of their peers, whom they are respected </a:t>
            </a:r>
            <a:r>
              <a:rPr lang="en-US" sz="2400" dirty="0" smtClean="0"/>
              <a:t>by </a:t>
            </a:r>
            <a:endParaRPr lang="en-US" sz="2400" dirty="0"/>
          </a:p>
          <a:p>
            <a:pPr marL="342891" indent="-342891">
              <a:buClr>
                <a:srgbClr val="0C30B8"/>
              </a:buClr>
              <a:buFont typeface="Wingdings" panose="05000000000000000000" pitchFamily="2" charset="2"/>
              <a:buChar char="q"/>
            </a:pPr>
            <a:endParaRPr lang="en-US" sz="2400" dirty="0"/>
          </a:p>
          <a:p>
            <a:pPr marL="342891" indent="-342891">
              <a:buClr>
                <a:srgbClr val="0C30B8"/>
              </a:buClr>
              <a:buFont typeface="Wingdings" panose="05000000000000000000" pitchFamily="2" charset="2"/>
              <a:buChar char="q"/>
            </a:pPr>
            <a:r>
              <a:rPr lang="en-US" sz="2400" dirty="0"/>
              <a:t>B</a:t>
            </a:r>
            <a:r>
              <a:rPr lang="en-US" sz="2400" dirty="0" smtClean="0"/>
              <a:t>est </a:t>
            </a:r>
            <a:r>
              <a:rPr lang="en-US" sz="2400" dirty="0"/>
              <a:t>when participating in relevant activities to the situation, and when continuing activities or learning over a period of </a:t>
            </a:r>
            <a:r>
              <a:rPr lang="en-US" sz="2400" dirty="0" smtClean="0"/>
              <a:t>time </a:t>
            </a:r>
            <a:endParaRPr lang="en-US" sz="2400" dirty="0"/>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9</a:t>
            </a:r>
            <a:endParaRPr lang="en-US" dirty="0">
              <a:solidFill>
                <a:srgbClr val="0C30B8"/>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23</a:t>
            </a:fld>
            <a:endParaRPr lang="en-US" dirty="0">
              <a:solidFill>
                <a:srgbClr val="000000">
                  <a:tint val="75000"/>
                </a:srgbClr>
              </a:solidFill>
            </a:endParaRPr>
          </a:p>
        </p:txBody>
      </p:sp>
    </p:spTree>
    <p:extLst>
      <p:ext uri="{BB962C8B-B14F-4D97-AF65-F5344CB8AC3E}">
        <p14:creationId xmlns:p14="http://schemas.microsoft.com/office/powerpoint/2010/main" val="483058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body" idx="1"/>
          </p:nvPr>
        </p:nvSpPr>
        <p:spPr>
          <a:prstGeom prst="rect">
            <a:avLst/>
          </a:prstGeom>
        </p:spPr>
        <p:txBody>
          <a:bodyPr lIns="91425" tIns="91425" rIns="91425" bIns="91425" anchor="t" anchorCtr="0">
            <a:noAutofit/>
          </a:bodyPr>
          <a:lstStyle/>
          <a:p>
            <a:pPr marL="152396">
              <a:buClr>
                <a:srgbClr val="0C30B8"/>
              </a:buClr>
            </a:pPr>
            <a:r>
              <a:rPr lang="en" sz="3600" b="1" dirty="0" smtClean="0">
                <a:solidFill>
                  <a:srgbClr val="0C30B8"/>
                </a:solidFill>
              </a:rPr>
              <a:t>Helpful Learning </a:t>
            </a:r>
            <a:r>
              <a:rPr lang="en" sz="3600" b="1" dirty="0">
                <a:solidFill>
                  <a:srgbClr val="0C30B8"/>
                </a:solidFill>
              </a:rPr>
              <a:t>Exchanges </a:t>
            </a:r>
          </a:p>
          <a:p>
            <a:pPr marL="152396">
              <a:buClr>
                <a:srgbClr val="0C30B8"/>
              </a:buClr>
            </a:pPr>
            <a:endParaRPr lang="en" sz="2400" dirty="0">
              <a:solidFill>
                <a:srgbClr val="0C30B8"/>
              </a:solidFill>
            </a:endParaRPr>
          </a:p>
          <a:p>
            <a:pPr marL="495288" indent="-342891">
              <a:buClr>
                <a:srgbClr val="0C30B8"/>
              </a:buClr>
              <a:buFont typeface="Wingdings" panose="05000000000000000000" pitchFamily="2" charset="2"/>
              <a:buChar char="q"/>
            </a:pPr>
            <a:r>
              <a:rPr lang="en" sz="2400" b="1" dirty="0">
                <a:solidFill>
                  <a:srgbClr val="0C30B8"/>
                </a:solidFill>
              </a:rPr>
              <a:t>Participant-to-Participant</a:t>
            </a:r>
          </a:p>
          <a:p>
            <a:pPr marL="495288" indent="-342891">
              <a:buClr>
                <a:srgbClr val="0C30B8"/>
              </a:buClr>
              <a:buFont typeface="Wingdings" panose="05000000000000000000" pitchFamily="2" charset="2"/>
              <a:buChar char="q"/>
            </a:pPr>
            <a:endParaRPr sz="2400" dirty="0">
              <a:solidFill>
                <a:srgbClr val="0C30B8"/>
              </a:solidFill>
            </a:endParaRPr>
          </a:p>
          <a:p>
            <a:pPr marL="342891" indent="-120648">
              <a:buClr>
                <a:srgbClr val="0C30B8"/>
              </a:buClr>
              <a:buFont typeface="Wingdings" panose="05000000000000000000" pitchFamily="2" charset="2"/>
              <a:buChar char="q"/>
            </a:pPr>
            <a:r>
              <a:rPr lang="en-US" sz="2400" dirty="0">
                <a:solidFill>
                  <a:srgbClr val="0C30B8"/>
                </a:solidFill>
              </a:rPr>
              <a:t> </a:t>
            </a:r>
            <a:r>
              <a:rPr lang="en-US" sz="2400" b="1" dirty="0">
                <a:solidFill>
                  <a:srgbClr val="0C30B8"/>
                </a:solidFill>
              </a:rPr>
              <a:t>Participant-to-Facilitator</a:t>
            </a:r>
          </a:p>
          <a:p>
            <a:pPr marL="342891" indent="-120648">
              <a:buClr>
                <a:srgbClr val="0C30B8"/>
              </a:buClr>
              <a:buFont typeface="Wingdings" panose="05000000000000000000" pitchFamily="2" charset="2"/>
              <a:buChar char="q"/>
            </a:pPr>
            <a:endParaRPr lang="en-US" sz="2400" dirty="0">
              <a:solidFill>
                <a:srgbClr val="0C30B8"/>
              </a:solidFill>
            </a:endParaRPr>
          </a:p>
          <a:p>
            <a:pPr marL="342891" indent="-120648">
              <a:buClr>
                <a:srgbClr val="0C30B8"/>
              </a:buClr>
              <a:buFont typeface="Wingdings" panose="05000000000000000000" pitchFamily="2" charset="2"/>
              <a:buChar char="q"/>
            </a:pPr>
            <a:r>
              <a:rPr lang="en-US" sz="2400" dirty="0">
                <a:solidFill>
                  <a:srgbClr val="0C30B8"/>
                </a:solidFill>
              </a:rPr>
              <a:t> </a:t>
            </a:r>
            <a:r>
              <a:rPr lang="en-US" sz="2400" b="1" dirty="0">
                <a:solidFill>
                  <a:srgbClr val="0C30B8"/>
                </a:solidFill>
              </a:rPr>
              <a:t>Facilitator-to-Participant</a:t>
            </a:r>
          </a:p>
          <a:p>
            <a:pPr lvl="0"/>
            <a:endParaRPr lang="en-US" sz="3200" dirty="0"/>
          </a:p>
          <a:p>
            <a:endParaRPr dirty="0"/>
          </a:p>
        </p:txBody>
      </p:sp>
      <p:sp>
        <p:nvSpPr>
          <p:cNvPr id="104" name="Shape 104"/>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9</a:t>
            </a:r>
            <a:endParaRPr lang="en" dirty="0">
              <a:solidFill>
                <a:srgbClr val="0C30B8"/>
              </a:solidFill>
            </a:endParaRPr>
          </a:p>
        </p:txBody>
      </p:sp>
      <p:sp>
        <p:nvSpPr>
          <p:cNvPr id="4" name="TextBox 3"/>
          <p:cNvSpPr txBox="1"/>
          <p:nvPr/>
        </p:nvSpPr>
        <p:spPr>
          <a:xfrm>
            <a:off x="3200403" y="6248403"/>
            <a:ext cx="2171941" cy="276999"/>
          </a:xfrm>
          <a:prstGeom prst="rect">
            <a:avLst/>
          </a:prstGeom>
          <a:noFill/>
        </p:spPr>
        <p:txBody>
          <a:bodyPr wrap="none" rtlCol="0">
            <a:spAutoFit/>
          </a:bodyPr>
          <a:lstStyle/>
          <a:p>
            <a:r>
              <a:rPr lang="en-US" sz="1200" dirty="0"/>
              <a:t>Source: OSHA 3686-09 2010</a:t>
            </a:r>
          </a:p>
        </p:txBody>
      </p:sp>
      <p:sp>
        <p:nvSpPr>
          <p:cNvPr id="2" name="Footer Placeholder 1"/>
          <p:cNvSpPr>
            <a:spLocks noGrp="1"/>
          </p:cNvSpPr>
          <p:nvPr>
            <p:ph type="ftr" sz="quarter" idx="11"/>
          </p:nvPr>
        </p:nvSpPr>
        <p:spPr/>
        <p:txBody>
          <a:bodyPr/>
          <a:lstStyle/>
          <a:p>
            <a:endParaRPr lang="en-US" dirty="0">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24</a:t>
            </a:fld>
            <a:endParaRPr lang="en-US" dirty="0">
              <a:solidFill>
                <a:srgbClr val="000000">
                  <a:tint val="75000"/>
                </a:srgbClr>
              </a:solidFill>
            </a:endParaRPr>
          </a:p>
        </p:txBody>
      </p:sp>
    </p:spTree>
    <p:extLst>
      <p:ext uri="{BB962C8B-B14F-4D97-AF65-F5344CB8AC3E}">
        <p14:creationId xmlns:p14="http://schemas.microsoft.com/office/powerpoint/2010/main" val="2856106266"/>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1" y="1600204"/>
            <a:ext cx="5094515" cy="4967599"/>
          </a:xfrm>
        </p:spPr>
        <p:txBody>
          <a:bodyPr/>
          <a:lstStyle/>
          <a:p>
            <a:pPr lvl="0">
              <a:lnSpc>
                <a:spcPct val="115000"/>
              </a:lnSpc>
              <a:buClr>
                <a:srgbClr val="0C30B8"/>
              </a:buClr>
              <a:buSzPct val="78571"/>
            </a:pPr>
            <a:r>
              <a:rPr lang="en-US" sz="3600" b="1" dirty="0">
                <a:solidFill>
                  <a:srgbClr val="0C30B8"/>
                </a:solidFill>
              </a:rPr>
              <a:t>Conducting Trainings</a:t>
            </a:r>
            <a:endParaRPr lang="en" sz="3600" b="1" dirty="0">
              <a:solidFill>
                <a:srgbClr val="0C30B8"/>
              </a:solidFill>
            </a:endParaRPr>
          </a:p>
          <a:p>
            <a:pPr marL="342891" indent="-342891">
              <a:buClr>
                <a:srgbClr val="0C30B8"/>
              </a:buClr>
              <a:buSzPct val="78571"/>
              <a:buFont typeface="Wingdings" panose="05000000000000000000" pitchFamily="2" charset="2"/>
              <a:buChar char="q"/>
            </a:pPr>
            <a:r>
              <a:rPr lang="en" sz="2400" dirty="0"/>
              <a:t>Use words that are easy to </a:t>
            </a:r>
            <a:r>
              <a:rPr lang="en" sz="2400" dirty="0" smtClean="0"/>
              <a:t>understand</a:t>
            </a:r>
            <a:endParaRPr lang="en" sz="2400" dirty="0"/>
          </a:p>
          <a:p>
            <a:pPr marL="342891" indent="-342891">
              <a:buClr>
                <a:srgbClr val="0C30B8"/>
              </a:buClr>
              <a:buSzPct val="78571"/>
              <a:buFont typeface="Wingdings" panose="05000000000000000000" pitchFamily="2" charset="2"/>
              <a:buChar char="q"/>
            </a:pPr>
            <a:r>
              <a:rPr lang="en" sz="2400" dirty="0"/>
              <a:t>Define technical terms or jargon.</a:t>
            </a:r>
          </a:p>
          <a:p>
            <a:pPr marL="342891" indent="-342891">
              <a:buClr>
                <a:srgbClr val="0C30B8"/>
              </a:buClr>
              <a:buSzPct val="78571"/>
              <a:buFont typeface="Wingdings" panose="05000000000000000000" pitchFamily="2" charset="2"/>
              <a:buChar char="q"/>
            </a:pPr>
            <a:r>
              <a:rPr lang="en" sz="2400" dirty="0"/>
              <a:t>Keep sentences short and </a:t>
            </a:r>
            <a:r>
              <a:rPr lang="en" sz="2400" dirty="0" smtClean="0"/>
              <a:t>simple</a:t>
            </a:r>
            <a:endParaRPr lang="en" sz="2400" dirty="0"/>
          </a:p>
          <a:p>
            <a:pPr marL="342891" indent="-342891">
              <a:buClr>
                <a:srgbClr val="0C30B8"/>
              </a:buClr>
              <a:buSzPct val="78571"/>
              <a:buFont typeface="Wingdings" panose="05000000000000000000" pitchFamily="2" charset="2"/>
              <a:buChar char="q"/>
            </a:pPr>
            <a:r>
              <a:rPr lang="en" sz="2400" dirty="0"/>
              <a:t>Use a conversational style and active voice, such as the kind of language that the </a:t>
            </a:r>
            <a:r>
              <a:rPr lang="en" sz="2400" dirty="0" smtClean="0"/>
              <a:t>particpants use</a:t>
            </a:r>
            <a:endParaRPr lang="en" sz="2400" dirty="0"/>
          </a:p>
          <a:p>
            <a:endParaRPr lang="en-US" dirty="0"/>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9</a:t>
            </a:r>
            <a:endParaRPr lang="en-US" dirty="0">
              <a:solidFill>
                <a:srgbClr val="0C30B8"/>
              </a:solidFill>
            </a:endParaRPr>
          </a:p>
        </p:txBody>
      </p:sp>
      <p:pic>
        <p:nvPicPr>
          <p:cNvPr id="4" name="Picture 3"/>
          <p:cNvPicPr>
            <a:picLocks noChangeAspect="1"/>
          </p:cNvPicPr>
          <p:nvPr/>
        </p:nvPicPr>
        <p:blipFill>
          <a:blip r:embed="rId2"/>
          <a:stretch>
            <a:fillRect/>
          </a:stretch>
        </p:blipFill>
        <p:spPr>
          <a:xfrm>
            <a:off x="5622478" y="2362203"/>
            <a:ext cx="3320143" cy="2924497"/>
          </a:xfrm>
          <a:prstGeom prst="rect">
            <a:avLst/>
          </a:prstGeom>
        </p:spPr>
      </p:pic>
      <p:sp>
        <p:nvSpPr>
          <p:cNvPr id="6" name="TextBox 5"/>
          <p:cNvSpPr txBox="1"/>
          <p:nvPr/>
        </p:nvSpPr>
        <p:spPr>
          <a:xfrm>
            <a:off x="5943600" y="5413832"/>
            <a:ext cx="2394758" cy="276999"/>
          </a:xfrm>
          <a:prstGeom prst="rect">
            <a:avLst/>
          </a:prstGeom>
          <a:noFill/>
        </p:spPr>
        <p:txBody>
          <a:bodyPr wrap="none" rtlCol="0">
            <a:spAutoFit/>
          </a:bodyPr>
          <a:lstStyle/>
          <a:p>
            <a:r>
              <a:rPr lang="en-US" sz="1200" dirty="0"/>
              <a:t>Photo from OSHA 3686-09 2010</a:t>
            </a:r>
          </a:p>
        </p:txBody>
      </p:sp>
      <p:sp>
        <p:nvSpPr>
          <p:cNvPr id="7" name="TextBox 6"/>
          <p:cNvSpPr txBox="1"/>
          <p:nvPr/>
        </p:nvSpPr>
        <p:spPr>
          <a:xfrm>
            <a:off x="3200403" y="6248403"/>
            <a:ext cx="2171941" cy="276999"/>
          </a:xfrm>
          <a:prstGeom prst="rect">
            <a:avLst/>
          </a:prstGeom>
          <a:noFill/>
        </p:spPr>
        <p:txBody>
          <a:bodyPr wrap="none" rtlCol="0">
            <a:spAutoFit/>
          </a:bodyPr>
          <a:lstStyle/>
          <a:p>
            <a:r>
              <a:rPr lang="en-US" sz="1200" dirty="0"/>
              <a:t>Source: OSHA 3686-09 2010</a:t>
            </a: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8" name="Slide Number Placeholder 7"/>
          <p:cNvSpPr>
            <a:spLocks noGrp="1"/>
          </p:cNvSpPr>
          <p:nvPr>
            <p:ph type="sldNum" sz="quarter" idx="12"/>
          </p:nvPr>
        </p:nvSpPr>
        <p:spPr/>
        <p:txBody>
          <a:bodyPr/>
          <a:lstStyle/>
          <a:p>
            <a:fld id="{B3F18419-AC6D-4ED2-A892-A000DD3A58AB}" type="slidenum">
              <a:rPr lang="en-US" smtClean="0">
                <a:solidFill>
                  <a:srgbClr val="000000">
                    <a:tint val="75000"/>
                  </a:srgbClr>
                </a:solidFill>
              </a:rPr>
              <a:pPr/>
              <a:t>25</a:t>
            </a:fld>
            <a:endParaRPr lang="en-US" dirty="0">
              <a:solidFill>
                <a:srgbClr val="000000">
                  <a:tint val="75000"/>
                </a:srgbClr>
              </a:solidFill>
            </a:endParaRPr>
          </a:p>
        </p:txBody>
      </p:sp>
    </p:spTree>
    <p:extLst>
      <p:ext uri="{BB962C8B-B14F-4D97-AF65-F5344CB8AC3E}">
        <p14:creationId xmlns:p14="http://schemas.microsoft.com/office/powerpoint/2010/main" val="1139139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4019" y="1524009"/>
            <a:ext cx="7990381" cy="3724153"/>
          </a:xfrm>
        </p:spPr>
        <p:txBody>
          <a:bodyPr/>
          <a:lstStyle/>
          <a:p>
            <a:pPr marL="139697">
              <a:lnSpc>
                <a:spcPct val="115000"/>
              </a:lnSpc>
            </a:pPr>
            <a:r>
              <a:rPr lang="en-US" sz="3600" b="1" dirty="0">
                <a:solidFill>
                  <a:srgbClr val="0C30B8"/>
                </a:solidFill>
              </a:rPr>
              <a:t>Using PowerPoint - Delivery</a:t>
            </a:r>
            <a:endParaRPr lang="en" sz="3600" dirty="0">
              <a:solidFill>
                <a:srgbClr val="0C30B8"/>
              </a:solidFill>
            </a:endParaRPr>
          </a:p>
          <a:p>
            <a:pPr marL="482588" indent="-342891">
              <a:buClr>
                <a:srgbClr val="0C30B8"/>
              </a:buClr>
              <a:buFont typeface="Wingdings" panose="05000000000000000000" pitchFamily="2" charset="2"/>
              <a:buChar char="q"/>
            </a:pPr>
            <a:r>
              <a:rPr lang="en" sz="2400" dirty="0"/>
              <a:t>Slides should serve as a focal point for issues </a:t>
            </a:r>
          </a:p>
          <a:p>
            <a:pPr marL="482588" indent="-342891">
              <a:buClr>
                <a:srgbClr val="0C30B8"/>
              </a:buClr>
              <a:buFont typeface="Wingdings" panose="05000000000000000000" pitchFamily="2" charset="2"/>
              <a:buChar char="q"/>
            </a:pPr>
            <a:r>
              <a:rPr lang="en" sz="2400" dirty="0" smtClean="0"/>
              <a:t>Do not read from the slides!</a:t>
            </a:r>
            <a:endParaRPr lang="en" sz="2400" dirty="0"/>
          </a:p>
          <a:p>
            <a:pPr marL="482588" indent="-342891">
              <a:buClr>
                <a:srgbClr val="0C30B8"/>
              </a:buClr>
              <a:buFont typeface="Wingdings" panose="05000000000000000000" pitchFamily="2" charset="2"/>
              <a:buChar char="q"/>
            </a:pPr>
            <a:r>
              <a:rPr lang="en" sz="2400" dirty="0" smtClean="0"/>
              <a:t>Review the speaker notes before the presentation</a:t>
            </a:r>
            <a:endParaRPr lang="en" sz="2400" dirty="0"/>
          </a:p>
          <a:p>
            <a:pPr marL="482588" indent="-342891">
              <a:buClr>
                <a:srgbClr val="0C30B8"/>
              </a:buClr>
              <a:buFont typeface="Wingdings" panose="05000000000000000000" pitchFamily="2" charset="2"/>
              <a:buChar char="q"/>
            </a:pPr>
            <a:r>
              <a:rPr lang="en" sz="2400" dirty="0"/>
              <a:t>Remember: questions and discussion are part of the learning experience</a:t>
            </a:r>
          </a:p>
          <a:p>
            <a:pPr marL="482588" indent="-342891">
              <a:buClr>
                <a:srgbClr val="0C30B8"/>
              </a:buClr>
              <a:buFont typeface="Wingdings" panose="05000000000000000000" pitchFamily="2" charset="2"/>
              <a:buChar char="q"/>
            </a:pPr>
            <a:r>
              <a:rPr lang="en" sz="2400" dirty="0"/>
              <a:t>Practice </a:t>
            </a:r>
            <a:r>
              <a:rPr lang="en" sz="2400" dirty="0" smtClean="0"/>
              <a:t>using PowerPoint </a:t>
            </a:r>
            <a:r>
              <a:rPr lang="en" sz="2400" dirty="0"/>
              <a:t>before you </a:t>
            </a:r>
            <a:r>
              <a:rPr lang="en" sz="2400" dirty="0" smtClean="0"/>
              <a:t>use </a:t>
            </a:r>
            <a:r>
              <a:rPr lang="en" sz="2400" dirty="0"/>
              <a:t>it in a class</a:t>
            </a:r>
          </a:p>
          <a:p>
            <a:pPr marL="482588" indent="-342891">
              <a:buClr>
                <a:srgbClr val="0C30B8"/>
              </a:buClr>
              <a:buFont typeface="Wingdings" panose="05000000000000000000" pitchFamily="2" charset="2"/>
              <a:buChar char="q"/>
            </a:pPr>
            <a:r>
              <a:rPr lang="en" sz="2400" dirty="0"/>
              <a:t>Make sure you are comfortable moving between slides and between information on slides</a:t>
            </a:r>
          </a:p>
          <a:p>
            <a:endParaRPr lang="en-US" dirty="0"/>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9</a:t>
            </a:r>
            <a:endParaRPr lang="en-US" dirty="0">
              <a:solidFill>
                <a:srgbClr val="0C30B8"/>
              </a:solidFill>
            </a:endParaRPr>
          </a:p>
        </p:txBody>
      </p:sp>
      <p:sp>
        <p:nvSpPr>
          <p:cNvPr id="4" name="TextBox 3"/>
          <p:cNvSpPr txBox="1"/>
          <p:nvPr/>
        </p:nvSpPr>
        <p:spPr>
          <a:xfrm>
            <a:off x="3200402" y="6366358"/>
            <a:ext cx="2171941" cy="276999"/>
          </a:xfrm>
          <a:prstGeom prst="rect">
            <a:avLst/>
          </a:prstGeom>
          <a:noFill/>
        </p:spPr>
        <p:txBody>
          <a:bodyPr wrap="none" rtlCol="0">
            <a:spAutoFit/>
          </a:bodyPr>
          <a:lstStyle/>
          <a:p>
            <a:r>
              <a:rPr lang="en-US" sz="1200" dirty="0"/>
              <a:t>Source: OSHA 3686-09 2010</a:t>
            </a: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26</a:t>
            </a:fld>
            <a:endParaRPr lang="en-US" dirty="0">
              <a:solidFill>
                <a:srgbClr val="000000">
                  <a:tint val="75000"/>
                </a:srgbClr>
              </a:solidFill>
            </a:endParaRPr>
          </a:p>
        </p:txBody>
      </p:sp>
    </p:spTree>
    <p:extLst>
      <p:ext uri="{BB962C8B-B14F-4D97-AF65-F5344CB8AC3E}">
        <p14:creationId xmlns:p14="http://schemas.microsoft.com/office/powerpoint/2010/main" val="2556449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139697">
              <a:lnSpc>
                <a:spcPct val="115000"/>
              </a:lnSpc>
            </a:pPr>
            <a:r>
              <a:rPr lang="en-US" sz="3600" b="1" dirty="0" smtClean="0">
                <a:solidFill>
                  <a:srgbClr val="0C30B8"/>
                </a:solidFill>
              </a:rPr>
              <a:t>PowerPoint Speaker Notes</a:t>
            </a:r>
            <a:endParaRPr lang="en" sz="3600" dirty="0">
              <a:solidFill>
                <a:srgbClr val="0C30B8"/>
              </a:solidFill>
            </a:endParaRPr>
          </a:p>
          <a:p>
            <a:pPr marL="482588" indent="-342891">
              <a:buClr>
                <a:srgbClr val="0C30B8"/>
              </a:buClr>
              <a:buFont typeface="Wingdings" panose="05000000000000000000" pitchFamily="2" charset="2"/>
              <a:buChar char="q"/>
            </a:pPr>
            <a:r>
              <a:rPr lang="en" sz="2400" dirty="0" smtClean="0"/>
              <a:t>Some slides have speaker notes*</a:t>
            </a:r>
          </a:p>
          <a:p>
            <a:pPr marL="482588" indent="-342891">
              <a:buClr>
                <a:srgbClr val="0C30B8"/>
              </a:buClr>
              <a:buFont typeface="Wingdings" panose="05000000000000000000" pitchFamily="2" charset="2"/>
              <a:buChar char="q"/>
            </a:pPr>
            <a:r>
              <a:rPr lang="en" sz="2400" dirty="0" smtClean="0"/>
              <a:t>You can end the presentation and see the notes at the bottom of the screen or view the notes page.</a:t>
            </a:r>
            <a:endParaRPr lang="en" sz="2400" dirty="0"/>
          </a:p>
          <a:p>
            <a:endParaRPr lang="en-US" dirty="0"/>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9</a:t>
            </a:r>
            <a:endParaRPr lang="en-US" dirty="0">
              <a:solidFill>
                <a:srgbClr val="0C30B8"/>
              </a:solidFill>
            </a:endParaRPr>
          </a:p>
        </p:txBody>
      </p:sp>
      <p:sp>
        <p:nvSpPr>
          <p:cNvPr id="4" name="TextBox 3"/>
          <p:cNvSpPr txBox="1"/>
          <p:nvPr/>
        </p:nvSpPr>
        <p:spPr>
          <a:xfrm>
            <a:off x="3200402" y="6366358"/>
            <a:ext cx="2171941" cy="276999"/>
          </a:xfrm>
          <a:prstGeom prst="rect">
            <a:avLst/>
          </a:prstGeom>
          <a:noFill/>
        </p:spPr>
        <p:txBody>
          <a:bodyPr wrap="none" rtlCol="0">
            <a:spAutoFit/>
          </a:bodyPr>
          <a:lstStyle/>
          <a:p>
            <a:r>
              <a:rPr lang="en-US" sz="1200" dirty="0"/>
              <a:t>Source: OSHA 3686-09 2010</a:t>
            </a: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27</a:t>
            </a:fld>
            <a:endParaRPr lang="en-US" dirty="0">
              <a:solidFill>
                <a:srgbClr val="000000">
                  <a:tint val="75000"/>
                </a:srgb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53990"/>
            <a:ext cx="5524500" cy="290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200900" y="5237202"/>
            <a:ext cx="1633781" cy="369332"/>
          </a:xfrm>
          <a:prstGeom prst="rect">
            <a:avLst/>
          </a:prstGeom>
          <a:noFill/>
        </p:spPr>
        <p:txBody>
          <a:bodyPr wrap="none" rtlCol="0">
            <a:spAutoFit/>
          </a:bodyPr>
          <a:lstStyle/>
          <a:p>
            <a:r>
              <a:rPr lang="en-US" b="1" dirty="0" smtClean="0">
                <a:solidFill>
                  <a:srgbClr val="0C30B8"/>
                </a:solidFill>
              </a:rPr>
              <a:t>Speaker note</a:t>
            </a:r>
            <a:endParaRPr lang="en-US" b="1" dirty="0">
              <a:solidFill>
                <a:srgbClr val="0C30B8"/>
              </a:solidFill>
            </a:endParaRPr>
          </a:p>
        </p:txBody>
      </p:sp>
      <p:cxnSp>
        <p:nvCxnSpPr>
          <p:cNvPr id="9" name="Straight Arrow Connector 8"/>
          <p:cNvCxnSpPr>
            <a:stCxn id="7" idx="1"/>
          </p:cNvCxnSpPr>
          <p:nvPr/>
        </p:nvCxnSpPr>
        <p:spPr>
          <a:xfrm flipH="1">
            <a:off x="5867400" y="5421868"/>
            <a:ext cx="1333500" cy="489466"/>
          </a:xfrm>
          <a:prstGeom prst="straightConnector1">
            <a:avLst/>
          </a:prstGeom>
          <a:ln>
            <a:solidFill>
              <a:srgbClr val="0C30B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47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Shape 153"/>
          <p:cNvSpPr txBox="1">
            <a:spLocks noGrp="1"/>
          </p:cNvSpPr>
          <p:nvPr>
            <p:ph type="body" idx="1"/>
          </p:nvPr>
        </p:nvSpPr>
        <p:spPr>
          <a:xfrm>
            <a:off x="457200" y="1585604"/>
            <a:ext cx="8229600" cy="4967599"/>
          </a:xfrm>
          <a:prstGeom prst="rect">
            <a:avLst/>
          </a:prstGeom>
        </p:spPr>
        <p:txBody>
          <a:bodyPr lIns="91425" tIns="91425" rIns="91425" bIns="91425" anchor="t" anchorCtr="0">
            <a:noAutofit/>
          </a:bodyPr>
          <a:lstStyle/>
          <a:p>
            <a:pPr marL="139697">
              <a:lnSpc>
                <a:spcPct val="115000"/>
              </a:lnSpc>
            </a:pPr>
            <a:r>
              <a:rPr lang="en" sz="3600" b="1" dirty="0">
                <a:solidFill>
                  <a:srgbClr val="0C30B8"/>
                </a:solidFill>
              </a:rPr>
              <a:t>Flip Charts</a:t>
            </a:r>
            <a:endParaRPr lang="en" sz="3600" dirty="0">
              <a:solidFill>
                <a:srgbClr val="0C30B8"/>
              </a:solidFill>
            </a:endParaRPr>
          </a:p>
          <a:p>
            <a:pPr marL="482588" indent="-342891">
              <a:buClr>
                <a:srgbClr val="0C30B8"/>
              </a:buClr>
              <a:buFont typeface="Wingdings" panose="05000000000000000000" pitchFamily="2" charset="2"/>
              <a:buChar char="q"/>
            </a:pPr>
            <a:r>
              <a:rPr lang="en" sz="2400" dirty="0"/>
              <a:t>Use dark marker colors, such as black, dark brown, or dark blue for the main text </a:t>
            </a:r>
          </a:p>
          <a:p>
            <a:pPr marL="482588" indent="-342891">
              <a:buClr>
                <a:srgbClr val="0C30B8"/>
              </a:buClr>
              <a:buFont typeface="Wingdings" panose="05000000000000000000" pitchFamily="2" charset="2"/>
              <a:buChar char="q"/>
            </a:pPr>
            <a:r>
              <a:rPr lang="en" sz="2400" dirty="0"/>
              <a:t>Using many colors on a flip chart will catch your audience’s eye</a:t>
            </a:r>
          </a:p>
          <a:p>
            <a:pPr marL="482588" indent="-342891">
              <a:buClr>
                <a:srgbClr val="0C30B8"/>
              </a:buClr>
              <a:buFont typeface="Wingdings" panose="05000000000000000000" pitchFamily="2" charset="2"/>
              <a:buChar char="q"/>
            </a:pPr>
            <a:r>
              <a:rPr lang="en" sz="2400" dirty="0"/>
              <a:t>Print in large block letters </a:t>
            </a:r>
          </a:p>
          <a:p>
            <a:pPr marL="482588" indent="-342891">
              <a:buClr>
                <a:srgbClr val="0C30B8"/>
              </a:buClr>
              <a:buFont typeface="Wingdings" panose="05000000000000000000" pitchFamily="2" charset="2"/>
              <a:buChar char="q"/>
            </a:pPr>
            <a:r>
              <a:rPr lang="en" sz="2400" dirty="0"/>
              <a:t>Do a “test” flip chart page before the workshop and make sure it can be read from the back of the room</a:t>
            </a:r>
          </a:p>
          <a:p>
            <a:pPr marL="482588" indent="-342891">
              <a:buClr>
                <a:srgbClr val="0C30B8"/>
              </a:buClr>
              <a:buFont typeface="Wingdings" panose="05000000000000000000" pitchFamily="2" charset="2"/>
              <a:buChar char="q"/>
            </a:pPr>
            <a:r>
              <a:rPr lang="en" sz="2400" dirty="0"/>
              <a:t>Be sure not to crowd the flip chart with too much information. Only key points should be written. </a:t>
            </a:r>
          </a:p>
        </p:txBody>
      </p:sp>
      <p:sp>
        <p:nvSpPr>
          <p:cNvPr id="4" name="Title 1"/>
          <p:cNvSpPr>
            <a:spLocks noGrp="1"/>
          </p:cNvSpPr>
          <p:nvPr>
            <p:ph type="title"/>
          </p:nvPr>
        </p:nvSpPr>
        <p:spPr>
          <a:xfrm>
            <a:off x="228600" y="457200"/>
            <a:ext cx="8229600" cy="1143000"/>
          </a:xfrm>
        </p:spPr>
        <p:txBody>
          <a:bodyPr/>
          <a:lstStyle/>
          <a:p>
            <a:r>
              <a:rPr lang="en-US" dirty="0">
                <a:solidFill>
                  <a:srgbClr val="0C30B8"/>
                </a:solidFill>
              </a:rPr>
              <a:t>Secondary Training Procedures</a:t>
            </a:r>
            <a:r>
              <a:rPr lang="en-US" sz="1600" dirty="0">
                <a:solidFill>
                  <a:srgbClr val="0C30B8"/>
                </a:solidFill>
              </a:rPr>
              <a:t/>
            </a:r>
            <a:br>
              <a:rPr lang="en-US" sz="1600" dirty="0">
                <a:solidFill>
                  <a:srgbClr val="0C30B8"/>
                </a:solidFill>
              </a:rPr>
            </a:br>
            <a:r>
              <a:rPr lang="en-US" sz="2400" dirty="0">
                <a:solidFill>
                  <a:srgbClr val="0C30B8"/>
                </a:solidFill>
              </a:rPr>
              <a:t>Module 9</a:t>
            </a:r>
          </a:p>
        </p:txBody>
      </p:sp>
      <p:sp>
        <p:nvSpPr>
          <p:cNvPr id="5" name="TextBox 4"/>
          <p:cNvSpPr txBox="1"/>
          <p:nvPr/>
        </p:nvSpPr>
        <p:spPr>
          <a:xfrm>
            <a:off x="3200403" y="6248403"/>
            <a:ext cx="2171941" cy="276999"/>
          </a:xfrm>
          <a:prstGeom prst="rect">
            <a:avLst/>
          </a:prstGeom>
          <a:noFill/>
        </p:spPr>
        <p:txBody>
          <a:bodyPr wrap="none" rtlCol="0">
            <a:spAutoFit/>
          </a:bodyPr>
          <a:lstStyle/>
          <a:p>
            <a:r>
              <a:rPr lang="en-US" sz="1200" dirty="0"/>
              <a:t>Source: OSHA 3686-09 2010</a:t>
            </a:r>
          </a:p>
        </p:txBody>
      </p:sp>
      <p:sp>
        <p:nvSpPr>
          <p:cNvPr id="2" name="Footer Placeholder 1"/>
          <p:cNvSpPr>
            <a:spLocks noGrp="1"/>
          </p:cNvSpPr>
          <p:nvPr>
            <p:ph type="ftr" sz="quarter" idx="11"/>
          </p:nvPr>
        </p:nvSpPr>
        <p:spPr/>
        <p:txBody>
          <a:bodyPr/>
          <a:lstStyle/>
          <a:p>
            <a:endParaRPr lang="en-US" dirty="0">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28</a:t>
            </a:fld>
            <a:endParaRPr lang="en-US" dirty="0">
              <a:solidFill>
                <a:srgbClr val="000000">
                  <a:tint val="75000"/>
                </a:srgbClr>
              </a:solidFill>
            </a:endParaRPr>
          </a:p>
        </p:txBody>
      </p:sp>
    </p:spTree>
    <p:extLst>
      <p:ext uri="{BB962C8B-B14F-4D97-AF65-F5344CB8AC3E}">
        <p14:creationId xmlns:p14="http://schemas.microsoft.com/office/powerpoint/2010/main" val="3626544157"/>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85604"/>
            <a:ext cx="4800600" cy="4967599"/>
          </a:xfrm>
        </p:spPr>
        <p:txBody>
          <a:bodyPr/>
          <a:lstStyle/>
          <a:p>
            <a:pPr marL="139697">
              <a:lnSpc>
                <a:spcPct val="115000"/>
              </a:lnSpc>
            </a:pPr>
            <a:r>
              <a:rPr lang="en-US" sz="3600" b="1" dirty="0">
                <a:solidFill>
                  <a:srgbClr val="0C30B8"/>
                </a:solidFill>
              </a:rPr>
              <a:t>Flip Charts</a:t>
            </a:r>
            <a:endParaRPr lang="en" sz="3600" b="1" dirty="0">
              <a:solidFill>
                <a:srgbClr val="0C30B8"/>
              </a:solidFill>
            </a:endParaRPr>
          </a:p>
          <a:p>
            <a:pPr marL="482588" indent="-342891">
              <a:buClr>
                <a:srgbClr val="0C30B8"/>
              </a:buClr>
              <a:buFont typeface="Wingdings" panose="05000000000000000000" pitchFamily="2" charset="2"/>
              <a:buChar char="q"/>
            </a:pPr>
            <a:r>
              <a:rPr lang="en" sz="2400" dirty="0"/>
              <a:t>Watch your </a:t>
            </a:r>
            <a:r>
              <a:rPr lang="en" sz="2400" dirty="0" smtClean="0"/>
              <a:t>spelling </a:t>
            </a:r>
            <a:endParaRPr lang="en" sz="2400" dirty="0"/>
          </a:p>
          <a:p>
            <a:pPr marL="482588" indent="-342891">
              <a:buClr>
                <a:srgbClr val="0C30B8"/>
              </a:buClr>
              <a:buFont typeface="Wingdings" panose="05000000000000000000" pitchFamily="2" charset="2"/>
              <a:buChar char="q"/>
            </a:pPr>
            <a:r>
              <a:rPr lang="en" sz="2400" dirty="0"/>
              <a:t>If you have problems with spelling</a:t>
            </a:r>
            <a:r>
              <a:rPr lang="en" sz="2400" dirty="0" smtClean="0"/>
              <a:t>, memorize  </a:t>
            </a:r>
            <a:r>
              <a:rPr lang="en" sz="2400" dirty="0"/>
              <a:t>correct spelling of words you are likely to </a:t>
            </a:r>
            <a:r>
              <a:rPr lang="en" sz="2400" dirty="0" smtClean="0"/>
              <a:t>use </a:t>
            </a:r>
            <a:endParaRPr lang="en" sz="2400" dirty="0"/>
          </a:p>
          <a:p>
            <a:pPr marL="482588" indent="-342891">
              <a:buClr>
                <a:srgbClr val="0C30B8"/>
              </a:buClr>
              <a:buFont typeface="Wingdings" panose="05000000000000000000" pitchFamily="2" charset="2"/>
              <a:buChar char="q"/>
            </a:pPr>
            <a:r>
              <a:rPr lang="en" sz="2400" dirty="0"/>
              <a:t>But do not let spelling </a:t>
            </a:r>
            <a:r>
              <a:rPr lang="en" sz="2400" dirty="0" smtClean="0"/>
              <a:t>limit </a:t>
            </a:r>
          </a:p>
          <a:p>
            <a:pPr marL="139697">
              <a:buClr>
                <a:srgbClr val="0C30B8"/>
              </a:buClr>
            </a:pPr>
            <a:r>
              <a:rPr lang="en" sz="2400" dirty="0"/>
              <a:t> </a:t>
            </a:r>
            <a:r>
              <a:rPr lang="en" sz="2400" dirty="0" smtClean="0"/>
              <a:t>   use of </a:t>
            </a:r>
            <a:r>
              <a:rPr lang="en" sz="2400" dirty="0"/>
              <a:t>a flip </a:t>
            </a:r>
            <a:r>
              <a:rPr lang="en" sz="2400" dirty="0" smtClean="0"/>
              <a:t>chart </a:t>
            </a:r>
            <a:endParaRPr lang="en" sz="2400" dirty="0"/>
          </a:p>
          <a:p>
            <a:pPr marL="482588" indent="-342891">
              <a:buClr>
                <a:srgbClr val="0C30B8"/>
              </a:buClr>
              <a:buFont typeface="Wingdings" panose="05000000000000000000" pitchFamily="2" charset="2"/>
              <a:buChar char="q"/>
            </a:pPr>
            <a:r>
              <a:rPr lang="en" sz="2400" dirty="0"/>
              <a:t>Creating a “spell-free” </a:t>
            </a:r>
            <a:r>
              <a:rPr lang="en" sz="2400" dirty="0" smtClean="0"/>
              <a:t>zone will help to take </a:t>
            </a:r>
            <a:r>
              <a:rPr lang="en" sz="2400" dirty="0"/>
              <a:t>some pressure off both you and </a:t>
            </a:r>
            <a:r>
              <a:rPr lang="en" sz="2400" dirty="0" smtClean="0"/>
              <a:t>the participants</a:t>
            </a:r>
            <a:endParaRPr lang="en" sz="2400" dirty="0"/>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9</a:t>
            </a:r>
            <a:endParaRPr lang="en-US" dirty="0">
              <a:solidFill>
                <a:srgbClr val="0C30B8"/>
              </a:solidFill>
            </a:endParaRPr>
          </a:p>
        </p:txBody>
      </p:sp>
      <p:sp>
        <p:nvSpPr>
          <p:cNvPr id="4" name="TextBox 3"/>
          <p:cNvSpPr txBox="1"/>
          <p:nvPr/>
        </p:nvSpPr>
        <p:spPr>
          <a:xfrm>
            <a:off x="3200403" y="6248403"/>
            <a:ext cx="2171941" cy="276999"/>
          </a:xfrm>
          <a:prstGeom prst="rect">
            <a:avLst/>
          </a:prstGeom>
          <a:noFill/>
        </p:spPr>
        <p:txBody>
          <a:bodyPr wrap="none" rtlCol="0">
            <a:spAutoFit/>
          </a:bodyPr>
          <a:lstStyle/>
          <a:p>
            <a:r>
              <a:rPr lang="en-US" sz="1200" dirty="0"/>
              <a:t>Source: OSHA 3686-09 2010</a:t>
            </a: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29</a:t>
            </a:fld>
            <a:endParaRPr lang="en-US" dirty="0">
              <a:solidFill>
                <a:srgbClr val="000000">
                  <a:tint val="75000"/>
                </a:srgbClr>
              </a:solidFill>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568" t="41578" r="14718" b="18559"/>
          <a:stretch/>
        </p:blipFill>
        <p:spPr bwMode="auto">
          <a:xfrm>
            <a:off x="5613991" y="2057400"/>
            <a:ext cx="3109096" cy="2826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780659" y="5257800"/>
            <a:ext cx="2394758" cy="276999"/>
          </a:xfrm>
          <a:prstGeom prst="rect">
            <a:avLst/>
          </a:prstGeom>
          <a:noFill/>
        </p:spPr>
        <p:txBody>
          <a:bodyPr wrap="none" rtlCol="0">
            <a:spAutoFit/>
          </a:bodyPr>
          <a:lstStyle/>
          <a:p>
            <a:r>
              <a:rPr lang="en-US" sz="1200" dirty="0"/>
              <a:t>Photo from OSHA 3686-09 2010</a:t>
            </a:r>
          </a:p>
        </p:txBody>
      </p:sp>
    </p:spTree>
    <p:extLst>
      <p:ext uri="{BB962C8B-B14F-4D97-AF65-F5344CB8AC3E}">
        <p14:creationId xmlns:p14="http://schemas.microsoft.com/office/powerpoint/2010/main" val="840975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type="body" idx="1"/>
          </p:nvPr>
        </p:nvSpPr>
        <p:spPr>
          <a:xfrm>
            <a:off x="533400" y="1600204"/>
            <a:ext cx="8229600" cy="4967599"/>
          </a:xfrm>
          <a:prstGeom prst="rect">
            <a:avLst/>
          </a:prstGeom>
        </p:spPr>
        <p:txBody>
          <a:bodyPr lIns="91425" tIns="91425" rIns="91425" bIns="91425" anchor="t" anchorCtr="0">
            <a:noAutofit/>
          </a:bodyPr>
          <a:lstStyle/>
          <a:p>
            <a:pPr lvl="0"/>
            <a:r>
              <a:rPr lang="en" sz="2400" b="1" dirty="0">
                <a:solidFill>
                  <a:srgbClr val="0C30B8"/>
                </a:solidFill>
              </a:rPr>
              <a:t>OSHA Grant Information</a:t>
            </a:r>
            <a:endParaRPr lang="en-US" sz="2400" b="1" i="1" dirty="0">
              <a:solidFill>
                <a:srgbClr val="0C30B8"/>
              </a:solidFill>
            </a:endParaRPr>
          </a:p>
          <a:p>
            <a:endParaRPr lang="en-US" sz="2400" i="1" dirty="0"/>
          </a:p>
          <a:p>
            <a:r>
              <a:rPr lang="en-US" sz="2400" i="1" dirty="0"/>
              <a:t>This material was produced under grant number </a:t>
            </a:r>
          </a:p>
          <a:p>
            <a:r>
              <a:rPr lang="en-US" sz="2400" i="1" dirty="0"/>
              <a:t>SH-26316-SH4 from the Occupational Safety and Health Administration, U.S. Department of Labor. It does not necessarily reflect the views or policies of the U.S. Department of Labor, nor does mention of trades names, commercial products, or organizations imply endorsement by the U.S. Government.</a:t>
            </a:r>
            <a:endParaRPr sz="2400" i="1" dirty="0"/>
          </a:p>
          <a:p>
            <a:endParaRPr sz="1400" dirty="0"/>
          </a:p>
        </p:txBody>
      </p:sp>
      <p:sp>
        <p:nvSpPr>
          <p:cNvPr id="200" name="Shape 200"/>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Secondary Training </a:t>
            </a:r>
            <a:r>
              <a:rPr lang="en-US" sz="2400" dirty="0">
                <a:solidFill>
                  <a:srgbClr val="0C30B8"/>
                </a:solidFill>
              </a:rPr>
              <a:t>- Module 9</a:t>
            </a:r>
            <a:endParaRPr lang="en" dirty="0">
              <a:solidFill>
                <a:srgbClr val="0C30B8"/>
              </a:solidFill>
            </a:endParaRPr>
          </a:p>
        </p:txBody>
      </p:sp>
      <p:sp>
        <p:nvSpPr>
          <p:cNvPr id="2" name="Footer Placeholder 1"/>
          <p:cNvSpPr>
            <a:spLocks noGrp="1"/>
          </p:cNvSpPr>
          <p:nvPr>
            <p:ph type="ftr" sz="quarter" idx="11"/>
          </p:nvPr>
        </p:nvSpPr>
        <p:spPr/>
        <p:txBody>
          <a:bodyPr/>
          <a:lstStyle/>
          <a:p>
            <a:endParaRPr lang="en-US" dirty="0">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3</a:t>
            </a:fld>
            <a:endParaRPr lang="en-US" dirty="0">
              <a:solidFill>
                <a:srgbClr val="000000">
                  <a:tint val="75000"/>
                </a:srgbClr>
              </a:solidFill>
            </a:endParaRPr>
          </a:p>
        </p:txBody>
      </p:sp>
    </p:spTree>
    <p:extLst>
      <p:ext uri="{BB962C8B-B14F-4D97-AF65-F5344CB8AC3E}">
        <p14:creationId xmlns:p14="http://schemas.microsoft.com/office/powerpoint/2010/main" val="2407057749"/>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Shape 171"/>
          <p:cNvSpPr txBox="1">
            <a:spLocks noGrp="1"/>
          </p:cNvSpPr>
          <p:nvPr>
            <p:ph type="body" idx="1"/>
          </p:nvPr>
        </p:nvSpPr>
        <p:spPr>
          <a:xfrm>
            <a:off x="609600" y="1600204"/>
            <a:ext cx="8229600" cy="4967599"/>
          </a:xfrm>
          <a:prstGeom prst="rect">
            <a:avLst/>
          </a:prstGeom>
        </p:spPr>
        <p:txBody>
          <a:bodyPr lIns="91425" tIns="91425" rIns="91425" bIns="91425" anchor="t" anchorCtr="0">
            <a:noAutofit/>
          </a:bodyPr>
          <a:lstStyle/>
          <a:p>
            <a:pPr>
              <a:lnSpc>
                <a:spcPct val="115000"/>
              </a:lnSpc>
            </a:pPr>
            <a:r>
              <a:rPr lang="en" sz="3600" b="1" dirty="0">
                <a:solidFill>
                  <a:srgbClr val="0C30B8"/>
                </a:solidFill>
              </a:rPr>
              <a:t>Training Assessments &amp; </a:t>
            </a:r>
            <a:r>
              <a:rPr lang="en" sz="3600" b="1" dirty="0" smtClean="0">
                <a:solidFill>
                  <a:srgbClr val="0C30B8"/>
                </a:solidFill>
              </a:rPr>
              <a:t>Evaluation*</a:t>
            </a:r>
            <a:endParaRPr lang="en" sz="3600" b="1" dirty="0">
              <a:solidFill>
                <a:srgbClr val="0C30B8"/>
              </a:solidFill>
            </a:endParaRPr>
          </a:p>
          <a:p>
            <a:pPr marL="342891" indent="-342891">
              <a:buClr>
                <a:srgbClr val="0C30B8"/>
              </a:buClr>
              <a:buFont typeface="Wingdings" panose="05000000000000000000" pitchFamily="2" charset="2"/>
              <a:buChar char="q"/>
            </a:pPr>
            <a:r>
              <a:rPr lang="en" sz="2400" dirty="0"/>
              <a:t>Adminster the assessment “Pre-test” before the training </a:t>
            </a:r>
          </a:p>
          <a:p>
            <a:pPr marL="342891" indent="-342891">
              <a:buClr>
                <a:srgbClr val="0C30B8"/>
              </a:buClr>
              <a:buFont typeface="Wingdings" panose="05000000000000000000" pitchFamily="2" charset="2"/>
              <a:buChar char="q"/>
            </a:pPr>
            <a:r>
              <a:rPr lang="en" sz="2400" dirty="0"/>
              <a:t>Adminsiter assessment “Post-test” at end of program</a:t>
            </a:r>
          </a:p>
          <a:p>
            <a:pPr marL="342891" indent="-342891">
              <a:buClr>
                <a:srgbClr val="0C30B8"/>
              </a:buClr>
              <a:buFont typeface="Wingdings" panose="05000000000000000000" pitchFamily="2" charset="2"/>
              <a:buChar char="q"/>
            </a:pPr>
            <a:r>
              <a:rPr lang="en" sz="2400" dirty="0"/>
              <a:t>Adminster the overall training evaluation</a:t>
            </a:r>
          </a:p>
          <a:p>
            <a:endParaRPr lang="en" sz="2400" b="1" dirty="0"/>
          </a:p>
        </p:txBody>
      </p:sp>
      <p:sp>
        <p:nvSpPr>
          <p:cNvPr id="170" name="Shape 170"/>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9</a:t>
            </a:r>
            <a:endParaRPr lang="en" dirty="0">
              <a:solidFill>
                <a:srgbClr val="0C30B8"/>
              </a:solidFill>
            </a:endParaRPr>
          </a:p>
        </p:txBody>
      </p:sp>
      <p:sp>
        <p:nvSpPr>
          <p:cNvPr id="2" name="Footer Placeholder 1"/>
          <p:cNvSpPr>
            <a:spLocks noGrp="1"/>
          </p:cNvSpPr>
          <p:nvPr>
            <p:ph type="ftr" sz="quarter" idx="11"/>
          </p:nvPr>
        </p:nvSpPr>
        <p:spPr/>
        <p:txBody>
          <a:bodyPr/>
          <a:lstStyle/>
          <a:p>
            <a:endParaRPr lang="en-US" dirty="0">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30</a:t>
            </a:fld>
            <a:endParaRPr lang="en-US" dirty="0">
              <a:solidFill>
                <a:srgbClr val="000000">
                  <a:tint val="75000"/>
                </a:srgbClr>
              </a:solidFill>
            </a:endParaRPr>
          </a:p>
        </p:txBody>
      </p:sp>
    </p:spTree>
    <p:extLst>
      <p:ext uri="{BB962C8B-B14F-4D97-AF65-F5344CB8AC3E}">
        <p14:creationId xmlns:p14="http://schemas.microsoft.com/office/powerpoint/2010/main" val="1533872939"/>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type="body" idx="1"/>
          </p:nvPr>
        </p:nvSpPr>
        <p:spPr>
          <a:xfrm>
            <a:off x="609600" y="1600204"/>
            <a:ext cx="8229600" cy="4967599"/>
          </a:xfrm>
          <a:prstGeom prst="rect">
            <a:avLst/>
          </a:prstGeom>
        </p:spPr>
        <p:txBody>
          <a:bodyPr lIns="91425" tIns="91425" rIns="91425" bIns="91425" anchor="t" anchorCtr="0">
            <a:noAutofit/>
          </a:bodyPr>
          <a:lstStyle/>
          <a:p>
            <a:pPr lvl="0">
              <a:lnSpc>
                <a:spcPct val="115000"/>
              </a:lnSpc>
              <a:buSzPct val="78571"/>
            </a:pPr>
            <a:r>
              <a:rPr lang="en" sz="3600" b="1" dirty="0" smtClean="0">
                <a:solidFill>
                  <a:srgbClr val="0C30B8"/>
                </a:solidFill>
              </a:rPr>
              <a:t>Resources and Current </a:t>
            </a:r>
            <a:r>
              <a:rPr lang="en" sz="3600" b="1" dirty="0">
                <a:solidFill>
                  <a:srgbClr val="0C30B8"/>
                </a:solidFill>
              </a:rPr>
              <a:t>Training Programs</a:t>
            </a:r>
          </a:p>
          <a:p>
            <a:pPr>
              <a:lnSpc>
                <a:spcPct val="115000"/>
              </a:lnSpc>
              <a:buSzPct val="78571"/>
            </a:pPr>
            <a:endParaRPr lang="en" sz="1400" dirty="0"/>
          </a:p>
          <a:p>
            <a:pPr>
              <a:lnSpc>
                <a:spcPct val="115000"/>
              </a:lnSpc>
              <a:buSzPct val="78571"/>
            </a:pPr>
            <a:r>
              <a:rPr lang="en" sz="2000" dirty="0"/>
              <a:t>OSHA Outreach Training Program Materials:</a:t>
            </a:r>
          </a:p>
          <a:p>
            <a:pPr>
              <a:lnSpc>
                <a:spcPct val="115000"/>
              </a:lnSpc>
              <a:buSzPct val="78571"/>
            </a:pPr>
            <a:endParaRPr lang="en" sz="2000" u="sng" dirty="0">
              <a:solidFill>
                <a:schemeClr val="hlink"/>
              </a:solidFill>
              <a:hlinkClick r:id="rId3"/>
            </a:endParaRPr>
          </a:p>
          <a:p>
            <a:pPr>
              <a:lnSpc>
                <a:spcPct val="115000"/>
              </a:lnSpc>
              <a:buSzPct val="78571"/>
            </a:pPr>
            <a:r>
              <a:rPr lang="en" sz="2000" u="sng" dirty="0">
                <a:solidFill>
                  <a:srgbClr val="0C30B8"/>
                </a:solidFill>
              </a:rPr>
              <a:t>https://www.osha.gov/dte/outreach/</a:t>
            </a:r>
            <a:r>
              <a:rPr lang="en" sz="2000" dirty="0">
                <a:solidFill>
                  <a:srgbClr val="0C30B8"/>
                </a:solidFill>
              </a:rPr>
              <a:t> </a:t>
            </a:r>
            <a:r>
              <a:rPr lang="en" sz="2000" dirty="0"/>
              <a:t>(has specific resources for trainers - and can also be separated by industry). </a:t>
            </a:r>
            <a:endParaRPr sz="2000" dirty="0"/>
          </a:p>
          <a:p>
            <a:pPr>
              <a:lnSpc>
                <a:spcPct val="115000"/>
              </a:lnSpc>
              <a:buSzPct val="78571"/>
            </a:pPr>
            <a:endParaRPr lang="en" sz="2000" dirty="0"/>
          </a:p>
          <a:p>
            <a:pPr>
              <a:lnSpc>
                <a:spcPct val="115000"/>
              </a:lnSpc>
              <a:buSzPct val="78571"/>
            </a:pPr>
            <a:r>
              <a:rPr lang="en" sz="2000" dirty="0"/>
              <a:t>Susan Harwood Training Materials (separated by topic)</a:t>
            </a:r>
          </a:p>
          <a:p>
            <a:pPr>
              <a:lnSpc>
                <a:spcPct val="115000"/>
              </a:lnSpc>
              <a:buSzPct val="78571"/>
            </a:pPr>
            <a:r>
              <a:rPr lang="en" sz="2000" u="sng" dirty="0">
                <a:solidFill>
                  <a:srgbClr val="0C30B8"/>
                </a:solidFill>
              </a:rPr>
              <a:t>https://www.osha.gov/dte/grant_materials/material_listing_topic.html</a:t>
            </a:r>
            <a:endParaRPr lang="en" sz="2000" u="sng" dirty="0">
              <a:solidFill>
                <a:srgbClr val="0C30B8"/>
              </a:solidFill>
              <a:hlinkClick r:id="rId4"/>
            </a:endParaRPr>
          </a:p>
          <a:p>
            <a:endParaRPr sz="1400" dirty="0"/>
          </a:p>
        </p:txBody>
      </p:sp>
      <p:sp>
        <p:nvSpPr>
          <p:cNvPr id="200" name="Shape 200"/>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9</a:t>
            </a:r>
            <a:endParaRPr lang="en" dirty="0">
              <a:solidFill>
                <a:srgbClr val="0C30B8"/>
              </a:solidFill>
            </a:endParaRPr>
          </a:p>
        </p:txBody>
      </p:sp>
      <p:sp>
        <p:nvSpPr>
          <p:cNvPr id="2" name="Footer Placeholder 1"/>
          <p:cNvSpPr>
            <a:spLocks noGrp="1"/>
          </p:cNvSpPr>
          <p:nvPr>
            <p:ph type="ftr" sz="quarter" idx="11"/>
          </p:nvPr>
        </p:nvSpPr>
        <p:spPr/>
        <p:txBody>
          <a:bodyPr/>
          <a:lstStyle/>
          <a:p>
            <a:endParaRPr lang="en-US" dirty="0">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31</a:t>
            </a:fld>
            <a:endParaRPr lang="en-US" dirty="0">
              <a:solidFill>
                <a:srgbClr val="000000">
                  <a:tint val="75000"/>
                </a:srgbClr>
              </a:solidFill>
            </a:endParaRPr>
          </a:p>
        </p:txBody>
      </p:sp>
    </p:spTree>
    <p:extLst>
      <p:ext uri="{BB962C8B-B14F-4D97-AF65-F5344CB8AC3E}">
        <p14:creationId xmlns:p14="http://schemas.microsoft.com/office/powerpoint/2010/main" val="2608249126"/>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Shape 207"/>
          <p:cNvSpPr txBox="1">
            <a:spLocks noGrp="1"/>
          </p:cNvSpPr>
          <p:nvPr>
            <p:ph type="body" idx="1"/>
          </p:nvPr>
        </p:nvSpPr>
        <p:spPr>
          <a:xfrm>
            <a:off x="685800" y="1600204"/>
            <a:ext cx="8229600" cy="4967599"/>
          </a:xfrm>
          <a:prstGeom prst="rect">
            <a:avLst/>
          </a:prstGeom>
        </p:spPr>
        <p:txBody>
          <a:bodyPr lIns="91425" tIns="91425" rIns="91425" bIns="91425" anchor="t" anchorCtr="0">
            <a:noAutofit/>
          </a:bodyPr>
          <a:lstStyle/>
          <a:p>
            <a:pPr lvl="0">
              <a:lnSpc>
                <a:spcPct val="115000"/>
              </a:lnSpc>
              <a:buSzPct val="78571"/>
            </a:pPr>
            <a:r>
              <a:rPr lang="en" sz="3600" b="1" dirty="0">
                <a:solidFill>
                  <a:srgbClr val="0C30B8"/>
                </a:solidFill>
              </a:rPr>
              <a:t>Sources</a:t>
            </a:r>
            <a:endParaRPr lang="en" sz="3600" b="1" u="sng" dirty="0">
              <a:solidFill>
                <a:srgbClr val="0C30B8"/>
              </a:solidFill>
              <a:hlinkClick r:id="rId3"/>
            </a:endParaRPr>
          </a:p>
          <a:p>
            <a:pPr>
              <a:lnSpc>
                <a:spcPct val="115000"/>
              </a:lnSpc>
              <a:buSzPct val="78571"/>
            </a:pPr>
            <a:endParaRPr lang="en" sz="2000" u="sng" dirty="0">
              <a:solidFill>
                <a:srgbClr val="0C30B8"/>
              </a:solidFill>
            </a:endParaRPr>
          </a:p>
          <a:p>
            <a:pPr>
              <a:lnSpc>
                <a:spcPct val="115000"/>
              </a:lnSpc>
              <a:buSzPct val="78571"/>
            </a:pPr>
            <a:r>
              <a:rPr lang="en" sz="2000" u="sng" dirty="0">
                <a:solidFill>
                  <a:srgbClr val="0C30B8"/>
                </a:solidFill>
              </a:rPr>
              <a:t>https://www.osha.gov/dte/sharwood/best-practices-booklet.pdf</a:t>
            </a:r>
            <a:r>
              <a:rPr lang="en" sz="2000" dirty="0">
                <a:solidFill>
                  <a:srgbClr val="0C30B8"/>
                </a:solidFill>
              </a:rPr>
              <a:t> </a:t>
            </a:r>
          </a:p>
          <a:p>
            <a:pPr hangingPunct="0"/>
            <a:r>
              <a:rPr lang="en-US" sz="2000" dirty="0"/>
              <a:t> </a:t>
            </a:r>
          </a:p>
          <a:p>
            <a:pPr hangingPunct="0"/>
            <a:r>
              <a:rPr lang="en-US" sz="2000" dirty="0" err="1"/>
              <a:t>Noorie</a:t>
            </a:r>
            <a:r>
              <a:rPr lang="en-US" sz="2000" dirty="0"/>
              <a:t>, N., “Application of an </a:t>
            </a:r>
            <a:r>
              <a:rPr lang="en-US" sz="2000" dirty="0" err="1"/>
              <a:t>Andragogical</a:t>
            </a:r>
            <a:r>
              <a:rPr lang="en-US" sz="2000" dirty="0"/>
              <a:t> Model in Developing a Michigan Residential Energy Code Training Curriculum for Building Inspectors and Officials in Michigan”, Masters Thesis, Michigan State University (2004).</a:t>
            </a:r>
          </a:p>
          <a:p>
            <a:pPr>
              <a:lnSpc>
                <a:spcPct val="115000"/>
              </a:lnSpc>
              <a:buSzPct val="78571"/>
            </a:pPr>
            <a:endParaRPr lang="en" sz="2000" dirty="0"/>
          </a:p>
        </p:txBody>
      </p:sp>
      <p:sp>
        <p:nvSpPr>
          <p:cNvPr id="206" name="Shape 206"/>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9</a:t>
            </a:r>
            <a:endParaRPr lang="en" dirty="0">
              <a:solidFill>
                <a:srgbClr val="0C30B8"/>
              </a:solidFill>
            </a:endParaRPr>
          </a:p>
        </p:txBody>
      </p:sp>
      <p:sp>
        <p:nvSpPr>
          <p:cNvPr id="2" name="Footer Placeholder 1"/>
          <p:cNvSpPr>
            <a:spLocks noGrp="1"/>
          </p:cNvSpPr>
          <p:nvPr>
            <p:ph type="ftr" sz="quarter" idx="11"/>
          </p:nvPr>
        </p:nvSpPr>
        <p:spPr/>
        <p:txBody>
          <a:bodyPr/>
          <a:lstStyle/>
          <a:p>
            <a:endParaRPr lang="en-US" dirty="0">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32</a:t>
            </a:fld>
            <a:endParaRPr lang="en-US" dirty="0">
              <a:solidFill>
                <a:srgbClr val="000000">
                  <a:tint val="75000"/>
                </a:srgbClr>
              </a:solidFill>
            </a:endParaRPr>
          </a:p>
        </p:txBody>
      </p:sp>
    </p:spTree>
    <p:extLst>
      <p:ext uri="{BB962C8B-B14F-4D97-AF65-F5344CB8AC3E}">
        <p14:creationId xmlns:p14="http://schemas.microsoft.com/office/powerpoint/2010/main" val="3064158380"/>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type="body" idx="1"/>
          </p:nvPr>
        </p:nvSpPr>
        <p:spPr>
          <a:xfrm>
            <a:off x="609600" y="1600204"/>
            <a:ext cx="8229600" cy="4967599"/>
          </a:xfrm>
          <a:prstGeom prst="rect">
            <a:avLst/>
          </a:prstGeom>
        </p:spPr>
        <p:txBody>
          <a:bodyPr lIns="91425" tIns="91425" rIns="91425" bIns="91425" anchor="t" anchorCtr="0">
            <a:noAutofit/>
          </a:bodyPr>
          <a:lstStyle/>
          <a:p>
            <a:pPr lvl="0">
              <a:lnSpc>
                <a:spcPct val="115000"/>
              </a:lnSpc>
              <a:buSzPct val="78571"/>
            </a:pPr>
            <a:r>
              <a:rPr lang="en" sz="3600" b="1" dirty="0" smtClean="0">
                <a:solidFill>
                  <a:srgbClr val="0C30B8"/>
                </a:solidFill>
              </a:rPr>
              <a:t>Secondary </a:t>
            </a:r>
            <a:r>
              <a:rPr lang="en" sz="3600" b="1" dirty="0">
                <a:solidFill>
                  <a:srgbClr val="0C30B8"/>
                </a:solidFill>
              </a:rPr>
              <a:t>Training Programs</a:t>
            </a:r>
          </a:p>
          <a:p>
            <a:pPr>
              <a:lnSpc>
                <a:spcPct val="115000"/>
              </a:lnSpc>
              <a:buSzPct val="78571"/>
            </a:pPr>
            <a:endParaRPr lang="en" sz="1400" dirty="0"/>
          </a:p>
          <a:p>
            <a:pPr algn="ctr"/>
            <a:endParaRPr lang="en-US" sz="4400" b="1" dirty="0" smtClean="0">
              <a:solidFill>
                <a:srgbClr val="0C30B8"/>
              </a:solidFill>
            </a:endParaRPr>
          </a:p>
          <a:p>
            <a:r>
              <a:rPr lang="en-US" sz="4400" b="1" dirty="0" smtClean="0">
                <a:solidFill>
                  <a:srgbClr val="0C30B8"/>
                </a:solidFill>
              </a:rPr>
              <a:t>		</a:t>
            </a:r>
            <a:r>
              <a:rPr lang="en-US" sz="6000" b="1" dirty="0" smtClean="0">
                <a:solidFill>
                  <a:srgbClr val="0C30B8"/>
                </a:solidFill>
              </a:rPr>
              <a:t>Q and A</a:t>
            </a:r>
            <a:endParaRPr sz="6000" b="1" dirty="0">
              <a:solidFill>
                <a:srgbClr val="0C30B8"/>
              </a:solidFill>
            </a:endParaRPr>
          </a:p>
        </p:txBody>
      </p:sp>
      <p:sp>
        <p:nvSpPr>
          <p:cNvPr id="200" name="Shape 200"/>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a:solidFill>
                  <a:srgbClr val="0C30B8"/>
                </a:solidFill>
              </a:rPr>
              <a:t>Secondary Training Procedures</a:t>
            </a:r>
            <a:br>
              <a:rPr lang="en-US" dirty="0">
                <a:solidFill>
                  <a:srgbClr val="0C30B8"/>
                </a:solidFill>
              </a:rPr>
            </a:br>
            <a:r>
              <a:rPr lang="en-US" sz="2400" dirty="0">
                <a:solidFill>
                  <a:srgbClr val="0C30B8"/>
                </a:solidFill>
              </a:rPr>
              <a:t>Module 9</a:t>
            </a:r>
            <a:endParaRPr lang="en" dirty="0">
              <a:solidFill>
                <a:srgbClr val="0C30B8"/>
              </a:solidFill>
            </a:endParaRPr>
          </a:p>
        </p:txBody>
      </p:sp>
      <p:sp>
        <p:nvSpPr>
          <p:cNvPr id="2" name="Footer Placeholder 1"/>
          <p:cNvSpPr>
            <a:spLocks noGrp="1"/>
          </p:cNvSpPr>
          <p:nvPr>
            <p:ph type="ftr" sz="quarter" idx="11"/>
          </p:nvPr>
        </p:nvSpPr>
        <p:spPr/>
        <p:txBody>
          <a:bodyPr/>
          <a:lstStyle/>
          <a:p>
            <a:endParaRPr lang="en-US" dirty="0">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33</a:t>
            </a:fld>
            <a:endParaRPr lang="en-US" dirty="0">
              <a:solidFill>
                <a:srgbClr val="000000">
                  <a:tint val="75000"/>
                </a:srgbClr>
              </a:solidFill>
            </a:endParaRPr>
          </a:p>
        </p:txBody>
      </p:sp>
    </p:spTree>
    <p:extLst>
      <p:ext uri="{BB962C8B-B14F-4D97-AF65-F5344CB8AC3E}">
        <p14:creationId xmlns:p14="http://schemas.microsoft.com/office/powerpoint/2010/main" val="1495353972"/>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Procedures</a:t>
            </a:r>
            <a:r>
              <a:rPr lang="en-US" sz="2400" dirty="0">
                <a:solidFill>
                  <a:srgbClr val="0C30B8"/>
                </a:solidFill>
              </a:rPr>
              <a:t/>
            </a:r>
            <a:br>
              <a:rPr lang="en-US" sz="2400" dirty="0">
                <a:solidFill>
                  <a:srgbClr val="0C30B8"/>
                </a:solidFill>
              </a:rPr>
            </a:br>
            <a:r>
              <a:rPr lang="en-US" sz="2400" dirty="0">
                <a:solidFill>
                  <a:srgbClr val="0C30B8"/>
                </a:solidFill>
              </a:rPr>
              <a:t>Module 9</a:t>
            </a:r>
          </a:p>
        </p:txBody>
      </p:sp>
      <p:sp>
        <p:nvSpPr>
          <p:cNvPr id="3" name="Text Placeholder 2"/>
          <p:cNvSpPr>
            <a:spLocks noGrp="1"/>
          </p:cNvSpPr>
          <p:nvPr>
            <p:ph type="body" idx="1"/>
          </p:nvPr>
        </p:nvSpPr>
        <p:spPr/>
        <p:txBody>
          <a:bodyPr/>
          <a:lstStyle/>
          <a:p>
            <a:pPr eaLnBrk="1" hangingPunct="1">
              <a:defRPr/>
            </a:pPr>
            <a:endParaRPr lang="en-US" sz="2400" b="1" dirty="0">
              <a:solidFill>
                <a:srgbClr val="0C30B8"/>
              </a:solidFill>
            </a:endParaRPr>
          </a:p>
          <a:p>
            <a:pPr eaLnBrk="1" hangingPunct="1">
              <a:defRPr/>
            </a:pPr>
            <a:r>
              <a:rPr lang="en-US" sz="3600" dirty="0">
                <a:solidFill>
                  <a:srgbClr val="0C30B8"/>
                </a:solidFill>
              </a:rPr>
              <a:t>Speaker Closing Comments</a:t>
            </a: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34</a:t>
            </a:fld>
            <a:endParaRPr lang="en-US" dirty="0">
              <a:solidFill>
                <a:srgbClr val="000000">
                  <a:tint val="75000"/>
                </a:srgbClr>
              </a:solidFill>
            </a:endParaRPr>
          </a:p>
        </p:txBody>
      </p:sp>
    </p:spTree>
    <p:extLst>
      <p:ext uri="{BB962C8B-B14F-4D97-AF65-F5344CB8AC3E}">
        <p14:creationId xmlns:p14="http://schemas.microsoft.com/office/powerpoint/2010/main" val="4043646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Procedures</a:t>
            </a:r>
            <a:r>
              <a:rPr lang="en-US" sz="1600" dirty="0">
                <a:solidFill>
                  <a:srgbClr val="0C30B8"/>
                </a:solidFill>
              </a:rPr>
              <a:t/>
            </a:r>
            <a:br>
              <a:rPr lang="en-US" sz="1600" dirty="0">
                <a:solidFill>
                  <a:srgbClr val="0C30B8"/>
                </a:solidFill>
              </a:rPr>
            </a:br>
            <a:r>
              <a:rPr lang="en-US" sz="2400" dirty="0">
                <a:solidFill>
                  <a:srgbClr val="0C30B8"/>
                </a:solidFill>
              </a:rPr>
              <a:t>Module 9</a:t>
            </a:r>
          </a:p>
        </p:txBody>
      </p:sp>
      <p:sp>
        <p:nvSpPr>
          <p:cNvPr id="3" name="Text Placeholder 2"/>
          <p:cNvSpPr>
            <a:spLocks noGrp="1"/>
          </p:cNvSpPr>
          <p:nvPr>
            <p:ph type="body" idx="1"/>
          </p:nvPr>
        </p:nvSpPr>
        <p:spPr>
          <a:xfrm>
            <a:off x="544020" y="1371601"/>
            <a:ext cx="7726101" cy="2209800"/>
          </a:xfrm>
        </p:spPr>
        <p:txBody>
          <a:bodyPr/>
          <a:lstStyle/>
          <a:p>
            <a:pPr eaLnBrk="1" hangingPunct="1">
              <a:defRPr/>
            </a:pPr>
            <a:endParaRPr lang="en-US" sz="3600" b="1" dirty="0">
              <a:solidFill>
                <a:srgbClr val="0070C0"/>
              </a:solidFill>
            </a:endParaRPr>
          </a:p>
          <a:p>
            <a:pPr eaLnBrk="1" hangingPunct="1">
              <a:defRPr/>
            </a:pPr>
            <a:r>
              <a:rPr lang="en-US" sz="3600" dirty="0">
                <a:solidFill>
                  <a:srgbClr val="0C30B8"/>
                </a:solidFill>
              </a:rPr>
              <a:t>Issue Certificates</a:t>
            </a:r>
          </a:p>
          <a:p>
            <a:pPr eaLnBrk="1" hangingPunct="1">
              <a:defRPr/>
            </a:pPr>
            <a:endParaRPr lang="en-US" sz="4400" dirty="0">
              <a:solidFill>
                <a:srgbClr val="0070C0"/>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35</a:t>
            </a:fld>
            <a:endParaRPr lang="en-US" dirty="0">
              <a:solidFill>
                <a:srgbClr val="000000">
                  <a:tint val="75000"/>
                </a:srgbClr>
              </a:solidFill>
            </a:endParaRPr>
          </a:p>
        </p:txBody>
      </p:sp>
    </p:spTree>
    <p:extLst>
      <p:ext uri="{BB962C8B-B14F-4D97-AF65-F5344CB8AC3E}">
        <p14:creationId xmlns:p14="http://schemas.microsoft.com/office/powerpoint/2010/main" val="1730933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eaLnBrk="1" hangingPunct="1">
              <a:defRPr/>
            </a:pPr>
            <a:endParaRPr lang="en-US" sz="2400" b="1" dirty="0">
              <a:solidFill>
                <a:srgbClr val="0070C0"/>
              </a:solidFill>
            </a:endParaRPr>
          </a:p>
          <a:p>
            <a:pPr eaLnBrk="1" hangingPunct="1">
              <a:defRPr/>
            </a:pPr>
            <a:endParaRPr lang="en-US" sz="4400" dirty="0">
              <a:solidFill>
                <a:srgbClr val="0C30B8"/>
              </a:solidFill>
            </a:endParaRPr>
          </a:p>
          <a:p>
            <a:pPr algn="ctr" eaLnBrk="1" hangingPunct="1">
              <a:defRPr/>
            </a:pPr>
            <a:r>
              <a:rPr lang="en-US" sz="4400" b="1" dirty="0">
                <a:solidFill>
                  <a:srgbClr val="0C30B8"/>
                </a:solidFill>
              </a:rPr>
              <a:t>Thank you!</a:t>
            </a:r>
          </a:p>
          <a:p>
            <a:pPr algn="ctr" eaLnBrk="1" hangingPunct="1">
              <a:defRPr/>
            </a:pPr>
            <a:r>
              <a:rPr lang="en-US" sz="4400" b="1" dirty="0">
                <a:solidFill>
                  <a:srgbClr val="0C30B8"/>
                </a:solidFill>
              </a:rPr>
              <a:t>and</a:t>
            </a:r>
          </a:p>
          <a:p>
            <a:pPr algn="ctr" eaLnBrk="1" hangingPunct="1">
              <a:defRPr/>
            </a:pPr>
            <a:r>
              <a:rPr lang="en-US" sz="4400" b="1" dirty="0">
                <a:solidFill>
                  <a:srgbClr val="0C30B8"/>
                </a:solidFill>
              </a:rPr>
              <a:t>Q and A</a:t>
            </a: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36</a:t>
            </a:fld>
            <a:endParaRPr lang="en-US" dirty="0">
              <a:solidFill>
                <a:srgbClr val="000000">
                  <a:tint val="75000"/>
                </a:srgbClr>
              </a:solidFill>
            </a:endParaRPr>
          </a:p>
        </p:txBody>
      </p:sp>
      <p:sp>
        <p:nvSpPr>
          <p:cNvPr id="6" name="Title 1"/>
          <p:cNvSpPr>
            <a:spLocks noGrp="1"/>
          </p:cNvSpPr>
          <p:nvPr>
            <p:ph type="title"/>
          </p:nvPr>
        </p:nvSpPr>
        <p:spPr>
          <a:xfrm>
            <a:off x="228600" y="457200"/>
            <a:ext cx="8229600" cy="1143000"/>
          </a:xfrm>
        </p:spPr>
        <p:txBody>
          <a:bodyPr/>
          <a:lstStyle/>
          <a:p>
            <a:r>
              <a:rPr lang="en-US" dirty="0">
                <a:solidFill>
                  <a:srgbClr val="0C30B8"/>
                </a:solidFill>
              </a:rPr>
              <a:t>Secondary Training Procedures</a:t>
            </a:r>
            <a:r>
              <a:rPr lang="en-US" sz="1600" dirty="0">
                <a:solidFill>
                  <a:srgbClr val="0C30B8"/>
                </a:solidFill>
              </a:rPr>
              <a:t/>
            </a:r>
            <a:br>
              <a:rPr lang="en-US" sz="1600" dirty="0">
                <a:solidFill>
                  <a:srgbClr val="0C30B8"/>
                </a:solidFill>
              </a:rPr>
            </a:br>
            <a:r>
              <a:rPr lang="en-US" sz="2400" dirty="0">
                <a:solidFill>
                  <a:srgbClr val="0C30B8"/>
                </a:solidFill>
              </a:rPr>
              <a:t>Module 9</a:t>
            </a:r>
          </a:p>
        </p:txBody>
      </p:sp>
    </p:spTree>
    <p:extLst>
      <p:ext uri="{BB962C8B-B14F-4D97-AF65-F5344CB8AC3E}">
        <p14:creationId xmlns:p14="http://schemas.microsoft.com/office/powerpoint/2010/main" val="3550965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228600" y="990400"/>
            <a:ext cx="8229600" cy="1143200"/>
          </a:xfrm>
          <a:prstGeom prst="rect">
            <a:avLst/>
          </a:prstGeom>
        </p:spPr>
        <p:txBody>
          <a:bodyPr lIns="91425" tIns="91425" rIns="91425" bIns="91425" anchor="b" anchorCtr="0">
            <a:noAutofit/>
          </a:bodyPr>
          <a:lstStyle/>
          <a:p>
            <a:pPr lvl="0"/>
            <a:r>
              <a:rPr lang="en" dirty="0"/>
              <a:t> </a:t>
            </a:r>
            <a:r>
              <a:rPr lang="en" dirty="0" smtClean="0"/>
              <a:t/>
            </a:r>
            <a:br>
              <a:rPr lang="en" dirty="0" smtClean="0"/>
            </a:br>
            <a:r>
              <a:rPr lang="en" dirty="0"/>
              <a:t/>
            </a:r>
            <a:br>
              <a:rPr lang="en" dirty="0"/>
            </a:br>
            <a:r>
              <a:rPr lang="en" dirty="0" smtClean="0"/>
              <a:t/>
            </a:r>
            <a:br>
              <a:rPr lang="en" dirty="0" smtClean="0"/>
            </a:br>
            <a:r>
              <a:rPr lang="en" dirty="0"/>
              <a:t/>
            </a:r>
            <a:br>
              <a:rPr lang="en" dirty="0"/>
            </a:br>
            <a:r>
              <a:rPr lang="en" dirty="0" smtClean="0"/>
              <a:t/>
            </a:r>
            <a:br>
              <a:rPr lang="en" dirty="0" smtClean="0"/>
            </a:br>
            <a:r>
              <a:rPr lang="en" dirty="0" smtClean="0"/>
              <a:t/>
            </a:r>
            <a:br>
              <a:rPr lang="en" dirty="0" smtClean="0"/>
            </a:br>
            <a:r>
              <a:rPr lang="en" dirty="0" smtClean="0">
                <a:solidFill>
                  <a:srgbClr val="0C30B8"/>
                </a:solidFill>
              </a:rPr>
              <a:t>Secondary Training – </a:t>
            </a:r>
            <a:r>
              <a:rPr lang="en" sz="2400" dirty="0">
                <a:solidFill>
                  <a:srgbClr val="0C30B8"/>
                </a:solidFill>
              </a:rPr>
              <a:t>Module 9</a:t>
            </a:r>
            <a:r>
              <a:rPr lang="en" dirty="0">
                <a:solidFill>
                  <a:schemeClr val="accent2">
                    <a:lumMod val="75000"/>
                  </a:schemeClr>
                </a:solidFill>
              </a:rPr>
              <a:t/>
            </a:r>
            <a:br>
              <a:rPr lang="en" dirty="0">
                <a:solidFill>
                  <a:schemeClr val="accent2">
                    <a:lumMod val="75000"/>
                  </a:schemeClr>
                </a:solidFill>
              </a:rPr>
            </a:br>
            <a:endParaRPr lang="en" dirty="0"/>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4</a:t>
            </a:fld>
            <a:endParaRPr lang="en-US" dirty="0">
              <a:solidFill>
                <a:srgbClr val="000000">
                  <a:tint val="75000"/>
                </a:srgbClr>
              </a:solidFill>
            </a:endParaRPr>
          </a:p>
        </p:txBody>
      </p:sp>
      <p:sp>
        <p:nvSpPr>
          <p:cNvPr id="2" name="Rectangle 1"/>
          <p:cNvSpPr/>
          <p:nvPr/>
        </p:nvSpPr>
        <p:spPr>
          <a:xfrm>
            <a:off x="560408" y="1598237"/>
            <a:ext cx="7592992" cy="3354765"/>
          </a:xfrm>
          <a:prstGeom prst="rect">
            <a:avLst/>
          </a:prstGeom>
        </p:spPr>
        <p:txBody>
          <a:bodyPr wrap="square">
            <a:spAutoFit/>
          </a:bodyPr>
          <a:lstStyle/>
          <a:p>
            <a:r>
              <a:rPr lang="en" sz="2400" b="1" dirty="0">
                <a:solidFill>
                  <a:srgbClr val="0C30B8"/>
                </a:solidFill>
              </a:rPr>
              <a:t>Program Development </a:t>
            </a:r>
          </a:p>
          <a:p>
            <a:endParaRPr lang="en" sz="2400" b="1" dirty="0">
              <a:solidFill>
                <a:srgbClr val="000000"/>
              </a:solidFill>
            </a:endParaRPr>
          </a:p>
          <a:p>
            <a:r>
              <a:rPr lang="en" sz="2400" dirty="0">
                <a:solidFill>
                  <a:srgbClr val="000000"/>
                </a:solidFill>
              </a:rPr>
              <a:t>This program was developed by faculty and students in the School of Planning, Design and Construction at Michigan State University in conjunction with </a:t>
            </a:r>
          </a:p>
          <a:p>
            <a:r>
              <a:rPr lang="en" sz="2400" dirty="0">
                <a:solidFill>
                  <a:srgbClr val="000000"/>
                </a:solidFill>
              </a:rPr>
              <a:t>the American Institute of Steel Construction - Safety Committee </a:t>
            </a:r>
            <a:r>
              <a:rPr lang="en-US" sz="2400" dirty="0">
                <a:solidFill>
                  <a:srgbClr val="000000"/>
                </a:solidFill>
              </a:rPr>
              <a:t>a</a:t>
            </a:r>
            <a:r>
              <a:rPr lang="en" sz="2400" dirty="0">
                <a:solidFill>
                  <a:srgbClr val="000000"/>
                </a:solidFill>
              </a:rPr>
              <a:t>nd the University of Puerto Rico</a:t>
            </a:r>
          </a:p>
          <a:p>
            <a:endParaRPr lang="en" sz="2400" dirty="0">
              <a:solidFill>
                <a:srgbClr val="000000"/>
              </a:solidFill>
            </a:endParaRPr>
          </a:p>
          <a:p>
            <a:r>
              <a:rPr lang="en" sz="2000" dirty="0" smtClean="0">
                <a:solidFill>
                  <a:srgbClr val="000000"/>
                </a:solidFill>
              </a:rPr>
              <a:t>June 2015</a:t>
            </a:r>
            <a:endParaRPr lang="en" sz="2000" dirty="0">
              <a:solidFill>
                <a:srgbClr val="000000"/>
              </a:solidFill>
            </a:endParaRPr>
          </a:p>
        </p:txBody>
      </p:sp>
      <p:pic>
        <p:nvPicPr>
          <p:cNvPr id="5" name="Picture 4"/>
          <p:cNvPicPr>
            <a:picLocks noChangeAspect="1"/>
          </p:cNvPicPr>
          <p:nvPr/>
        </p:nvPicPr>
        <p:blipFill>
          <a:blip r:embed="rId3"/>
          <a:stretch>
            <a:fillRect/>
          </a:stretch>
        </p:blipFill>
        <p:spPr>
          <a:xfrm>
            <a:off x="886774" y="5454263"/>
            <a:ext cx="2237427" cy="743776"/>
          </a:xfrm>
          <a:prstGeom prst="rect">
            <a:avLst/>
          </a:prstGeom>
        </p:spPr>
      </p:pic>
      <p:pic>
        <p:nvPicPr>
          <p:cNvPr id="6" name="Picture 5"/>
          <p:cNvPicPr>
            <a:picLocks noChangeAspect="1"/>
          </p:cNvPicPr>
          <p:nvPr/>
        </p:nvPicPr>
        <p:blipFill>
          <a:blip r:embed="rId4"/>
          <a:stretch>
            <a:fillRect/>
          </a:stretch>
        </p:blipFill>
        <p:spPr>
          <a:xfrm>
            <a:off x="3546260" y="5327830"/>
            <a:ext cx="1450975" cy="896191"/>
          </a:xfrm>
          <a:prstGeom prst="rect">
            <a:avLst/>
          </a:prstGeom>
        </p:spPr>
      </p:pic>
      <p:pic>
        <p:nvPicPr>
          <p:cNvPr id="9" name="Picture 8"/>
          <p:cNvPicPr>
            <a:picLocks noChangeAspect="1"/>
          </p:cNvPicPr>
          <p:nvPr/>
        </p:nvPicPr>
        <p:blipFill>
          <a:blip r:embed="rId5"/>
          <a:stretch>
            <a:fillRect/>
          </a:stretch>
        </p:blipFill>
        <p:spPr>
          <a:xfrm>
            <a:off x="6705600" y="5091637"/>
            <a:ext cx="1554615" cy="1426588"/>
          </a:xfrm>
          <a:prstGeom prst="rect">
            <a:avLst/>
          </a:prstGeom>
        </p:spPr>
      </p:pic>
      <p:pic>
        <p:nvPicPr>
          <p:cNvPr id="1026" name="Picture 2" descr="C:\Users\mrozowsk\Desktop\portico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5230311"/>
            <a:ext cx="1185568" cy="119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619358"/>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3" y="1600203"/>
            <a:ext cx="7726101" cy="3724153"/>
          </a:xfrm>
        </p:spPr>
        <p:txBody>
          <a:bodyPr/>
          <a:lstStyle/>
          <a:p>
            <a:r>
              <a:rPr lang="en-US" sz="3600" b="1" dirty="0">
                <a:solidFill>
                  <a:srgbClr val="0C30B8"/>
                </a:solidFill>
              </a:rPr>
              <a:t>Module 9 Schedule</a:t>
            </a:r>
          </a:p>
          <a:p>
            <a:endParaRPr lang="en-US" sz="2400" b="1" dirty="0">
              <a:solidFill>
                <a:srgbClr val="0C30B8"/>
              </a:solidFill>
            </a:endParaRPr>
          </a:p>
          <a:p>
            <a:r>
              <a:rPr lang="en-US" sz="2400" dirty="0" smtClean="0">
                <a:solidFill>
                  <a:srgbClr val="0C30B8"/>
                </a:solidFill>
              </a:rPr>
              <a:t>3:30- 4:00 </a:t>
            </a:r>
            <a:r>
              <a:rPr lang="en-US" sz="2400" i="1" dirty="0" smtClean="0">
                <a:solidFill>
                  <a:srgbClr val="0C30B8"/>
                </a:solidFill>
              </a:rPr>
              <a:t>     </a:t>
            </a:r>
            <a:r>
              <a:rPr lang="en-US" sz="2400" i="1" dirty="0">
                <a:solidFill>
                  <a:srgbClr val="0C30B8"/>
                </a:solidFill>
              </a:rPr>
              <a:t>Learning Assessment</a:t>
            </a:r>
          </a:p>
          <a:p>
            <a:r>
              <a:rPr lang="en-US" sz="2400" dirty="0" smtClean="0">
                <a:solidFill>
                  <a:srgbClr val="0C30B8"/>
                </a:solidFill>
              </a:rPr>
              <a:t>4:00- 4:15</a:t>
            </a:r>
            <a:r>
              <a:rPr lang="en-US" sz="2400" i="1" dirty="0">
                <a:solidFill>
                  <a:srgbClr val="0C30B8"/>
                </a:solidFill>
              </a:rPr>
              <a:t>	Secondary Training Procedures and Adult 		Learning</a:t>
            </a:r>
          </a:p>
          <a:p>
            <a:r>
              <a:rPr lang="en-US" sz="2400" dirty="0" smtClean="0">
                <a:solidFill>
                  <a:srgbClr val="0C30B8"/>
                </a:solidFill>
              </a:rPr>
              <a:t>4:15-4:30</a:t>
            </a:r>
            <a:r>
              <a:rPr lang="en-US" sz="2400" i="1" dirty="0">
                <a:solidFill>
                  <a:srgbClr val="0C30B8"/>
                </a:solidFill>
              </a:rPr>
              <a:t>	</a:t>
            </a:r>
            <a:r>
              <a:rPr lang="en-US" sz="2400" i="1" dirty="0" smtClean="0">
                <a:solidFill>
                  <a:srgbClr val="0C30B8"/>
                </a:solidFill>
              </a:rPr>
              <a:t>Instructor </a:t>
            </a:r>
            <a:r>
              <a:rPr lang="en-US" sz="2400" i="1" dirty="0">
                <a:solidFill>
                  <a:srgbClr val="0C30B8"/>
                </a:solidFill>
              </a:rPr>
              <a:t>Closing Comments, Issue 			Certificates</a:t>
            </a:r>
          </a:p>
          <a:p>
            <a:r>
              <a:rPr lang="en-US" sz="2400" i="1" dirty="0">
                <a:solidFill>
                  <a:srgbClr val="0C30B8"/>
                </a:solidFill>
              </a:rPr>
              <a:t>	</a:t>
            </a:r>
            <a:r>
              <a:rPr lang="en-US" sz="2400" i="1" dirty="0" smtClean="0">
                <a:solidFill>
                  <a:srgbClr val="0C30B8"/>
                </a:solidFill>
              </a:rPr>
              <a:t>	Program </a:t>
            </a:r>
            <a:r>
              <a:rPr lang="en-US" sz="2400" i="1" dirty="0">
                <a:solidFill>
                  <a:srgbClr val="0C30B8"/>
                </a:solidFill>
              </a:rPr>
              <a:t>Assessment Survey</a:t>
            </a:r>
          </a:p>
          <a:p>
            <a:pPr eaLnBrk="1" hangingPunct="1">
              <a:defRPr/>
            </a:pPr>
            <a:endParaRPr lang="en-US" sz="2400" dirty="0">
              <a:solidFill>
                <a:srgbClr val="FF0000"/>
              </a:solidFill>
            </a:endParaRPr>
          </a:p>
        </p:txBody>
      </p:sp>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Secondary Training Procedures </a:t>
            </a:r>
            <a:r>
              <a:rPr lang="en-US" sz="2400" dirty="0">
                <a:solidFill>
                  <a:srgbClr val="0C30B8"/>
                </a:solidFill>
              </a:rPr>
              <a:t>Module 9</a:t>
            </a: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5</a:t>
            </a:fld>
            <a:endParaRPr lang="en-US" dirty="0">
              <a:solidFill>
                <a:srgbClr val="000000">
                  <a:tint val="75000"/>
                </a:srgbClr>
              </a:solidFill>
            </a:endParaRPr>
          </a:p>
        </p:txBody>
      </p:sp>
    </p:spTree>
    <p:extLst>
      <p:ext uri="{BB962C8B-B14F-4D97-AF65-F5344CB8AC3E}">
        <p14:creationId xmlns:p14="http://schemas.microsoft.com/office/powerpoint/2010/main" val="270896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4014" y="1524009"/>
            <a:ext cx="7914187" cy="3724153"/>
          </a:xfrm>
        </p:spPr>
        <p:txBody>
          <a:bodyPr/>
          <a:lstStyle/>
          <a:p>
            <a:pPr eaLnBrk="1" hangingPunct="1">
              <a:buClr>
                <a:schemeClr val="accent4"/>
              </a:buClr>
              <a:defRPr/>
            </a:pPr>
            <a:r>
              <a:rPr lang="en-US" sz="3600" b="1" dirty="0">
                <a:solidFill>
                  <a:srgbClr val="0C30B8"/>
                </a:solidFill>
              </a:rPr>
              <a:t>Content</a:t>
            </a:r>
            <a:endParaRPr lang="en-US" sz="3600" dirty="0">
              <a:solidFill>
                <a:srgbClr val="0C30B8"/>
              </a:solidFill>
            </a:endParaRPr>
          </a:p>
          <a:p>
            <a:pPr marL="342891" indent="-342891">
              <a:buClr>
                <a:srgbClr val="0C30B8"/>
              </a:buClr>
              <a:buFont typeface="Wingdings" panose="05000000000000000000" pitchFamily="2" charset="2"/>
              <a:buChar char="q"/>
              <a:defRPr/>
            </a:pPr>
            <a:r>
              <a:rPr lang="en-US" sz="2400" dirty="0">
                <a:solidFill>
                  <a:schemeClr val="tx1"/>
                </a:solidFill>
              </a:rPr>
              <a:t>Secondary Training Goals</a:t>
            </a:r>
          </a:p>
          <a:p>
            <a:pPr marL="342891" indent="-342891">
              <a:buClr>
                <a:srgbClr val="0C30B8"/>
              </a:buClr>
              <a:buFont typeface="Wingdings" panose="05000000000000000000" pitchFamily="2" charset="2"/>
              <a:buChar char="q"/>
              <a:defRPr/>
            </a:pPr>
            <a:r>
              <a:rPr lang="en-US" sz="2400" dirty="0">
                <a:solidFill>
                  <a:schemeClr val="tx1"/>
                </a:solidFill>
              </a:rPr>
              <a:t>Secondary Training  Process</a:t>
            </a:r>
          </a:p>
          <a:p>
            <a:pPr marL="342891" indent="-342891">
              <a:buClr>
                <a:srgbClr val="0C30B8"/>
              </a:buClr>
              <a:buFont typeface="Wingdings" panose="05000000000000000000" pitchFamily="2" charset="2"/>
              <a:buChar char="q"/>
              <a:defRPr/>
            </a:pPr>
            <a:r>
              <a:rPr lang="en-US" sz="2400" dirty="0">
                <a:solidFill>
                  <a:schemeClr val="tx1"/>
                </a:solidFill>
              </a:rPr>
              <a:t>Training Documentation and Reporting Requirements</a:t>
            </a:r>
          </a:p>
          <a:p>
            <a:pPr marL="342891" indent="-342891">
              <a:buClr>
                <a:srgbClr val="0C30B8"/>
              </a:buClr>
              <a:buFont typeface="Wingdings" panose="05000000000000000000" pitchFamily="2" charset="2"/>
              <a:buChar char="q"/>
              <a:defRPr/>
            </a:pPr>
            <a:r>
              <a:rPr lang="en-US" sz="2400" dirty="0">
                <a:solidFill>
                  <a:schemeClr val="tx1"/>
                </a:solidFill>
              </a:rPr>
              <a:t>Website</a:t>
            </a:r>
          </a:p>
          <a:p>
            <a:pPr marL="342891" indent="-342891">
              <a:buClr>
                <a:srgbClr val="0C30B8"/>
              </a:buClr>
              <a:buFont typeface="Wingdings" panose="05000000000000000000" pitchFamily="2" charset="2"/>
              <a:buChar char="q"/>
              <a:defRPr/>
            </a:pPr>
            <a:r>
              <a:rPr lang="en-US" sz="2400" dirty="0">
                <a:solidFill>
                  <a:schemeClr val="tx1"/>
                </a:solidFill>
              </a:rPr>
              <a:t>Available Materials - Presentations</a:t>
            </a:r>
          </a:p>
          <a:p>
            <a:pPr marL="342891" indent="-342891">
              <a:buClr>
                <a:srgbClr val="0C30B8"/>
              </a:buClr>
              <a:buFont typeface="Wingdings" panose="05000000000000000000" pitchFamily="2" charset="2"/>
              <a:buChar char="q"/>
              <a:defRPr/>
            </a:pPr>
            <a:r>
              <a:rPr lang="en-US" sz="2400" dirty="0">
                <a:solidFill>
                  <a:schemeClr val="tx1"/>
                </a:solidFill>
              </a:rPr>
              <a:t>Forms</a:t>
            </a:r>
          </a:p>
          <a:p>
            <a:pPr marL="342891" indent="-342891">
              <a:buClr>
                <a:srgbClr val="0C30B8"/>
              </a:buClr>
              <a:buFont typeface="Wingdings" panose="05000000000000000000" pitchFamily="2" charset="2"/>
              <a:buChar char="q"/>
              <a:defRPr/>
            </a:pPr>
            <a:r>
              <a:rPr lang="en-US" sz="2400" dirty="0">
                <a:solidFill>
                  <a:schemeClr val="tx1"/>
                </a:solidFill>
              </a:rPr>
              <a:t>Adult Learning Tips</a:t>
            </a:r>
          </a:p>
          <a:p>
            <a:pPr marL="342891" indent="-342891">
              <a:buClr>
                <a:srgbClr val="0C30B8"/>
              </a:buClr>
              <a:buFont typeface="Wingdings" panose="05000000000000000000" pitchFamily="2" charset="2"/>
              <a:buChar char="q"/>
              <a:defRPr/>
            </a:pPr>
            <a:r>
              <a:rPr lang="en-US" sz="2400" dirty="0">
                <a:solidFill>
                  <a:schemeClr val="tx1"/>
                </a:solidFill>
              </a:rPr>
              <a:t>Questions</a:t>
            </a:r>
          </a:p>
        </p:txBody>
      </p:sp>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Secondary Training Procedures</a:t>
            </a:r>
            <a:br>
              <a:rPr lang="en-US" dirty="0" smtClean="0">
                <a:solidFill>
                  <a:srgbClr val="0C30B8"/>
                </a:solidFill>
              </a:rPr>
            </a:br>
            <a:r>
              <a:rPr lang="en-US" sz="2400" dirty="0">
                <a:solidFill>
                  <a:srgbClr val="0C30B8"/>
                </a:solidFill>
              </a:rPr>
              <a:t>Module 9</a:t>
            </a: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6</a:t>
            </a:fld>
            <a:endParaRPr lang="en-US" dirty="0">
              <a:solidFill>
                <a:srgbClr val="000000">
                  <a:tint val="75000"/>
                </a:srgbClr>
              </a:solidFill>
            </a:endParaRPr>
          </a:p>
        </p:txBody>
      </p:sp>
    </p:spTree>
    <p:extLst>
      <p:ext uri="{BB962C8B-B14F-4D97-AF65-F5344CB8AC3E}">
        <p14:creationId xmlns:p14="http://schemas.microsoft.com/office/powerpoint/2010/main" val="3790790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200"/>
          </a:xfrm>
        </p:spPr>
        <p:txBody>
          <a:bodyPr/>
          <a:lstStyle/>
          <a:p>
            <a:r>
              <a:rPr lang="en-US" dirty="0">
                <a:solidFill>
                  <a:srgbClr val="0C30B8"/>
                </a:solidFill>
              </a:rPr>
              <a:t>Secondary Training </a:t>
            </a:r>
            <a:r>
              <a:rPr lang="en-US" sz="2400" dirty="0">
                <a:solidFill>
                  <a:srgbClr val="0C30B8"/>
                </a:solidFill>
              </a:rPr>
              <a:t>- Module 9</a:t>
            </a:r>
            <a:endParaRPr lang="en-US" dirty="0">
              <a:solidFill>
                <a:srgbClr val="0C30B8"/>
              </a:solidFill>
            </a:endParaRPr>
          </a:p>
        </p:txBody>
      </p:sp>
      <p:sp>
        <p:nvSpPr>
          <p:cNvPr id="3" name="Text Placeholder 2"/>
          <p:cNvSpPr>
            <a:spLocks noGrp="1"/>
          </p:cNvSpPr>
          <p:nvPr>
            <p:ph type="body" idx="1"/>
          </p:nvPr>
        </p:nvSpPr>
        <p:spPr/>
        <p:txBody>
          <a:bodyPr/>
          <a:lstStyle/>
          <a:p>
            <a:pPr>
              <a:buClr>
                <a:srgbClr val="3333CC"/>
              </a:buClr>
            </a:pPr>
            <a:r>
              <a:rPr lang="en-US" sz="3600" b="1" dirty="0">
                <a:solidFill>
                  <a:srgbClr val="0C30B8"/>
                </a:solidFill>
              </a:rPr>
              <a:t>Secondary Training Objectives</a:t>
            </a:r>
          </a:p>
          <a:p>
            <a:pPr marL="457189" indent="-457189">
              <a:buClr>
                <a:srgbClr val="0C30B8"/>
              </a:buClr>
              <a:buFont typeface="Wingdings" panose="05000000000000000000" pitchFamily="2" charset="2"/>
              <a:buChar char="q"/>
            </a:pPr>
            <a:r>
              <a:rPr lang="en-US" sz="2400" dirty="0"/>
              <a:t>We are asking you as trained trainers to take this information back to your companies and employees and train and document secondary trainings with your workers</a:t>
            </a:r>
          </a:p>
          <a:p>
            <a:pPr marL="457189" indent="-457189">
              <a:buClr>
                <a:srgbClr val="0C30B8"/>
              </a:buClr>
              <a:buFont typeface="Wingdings" panose="05000000000000000000" pitchFamily="2" charset="2"/>
              <a:buChar char="q"/>
            </a:pPr>
            <a:r>
              <a:rPr lang="en-US" sz="2400" dirty="0"/>
              <a:t>Train a minimum of five employees in your company</a:t>
            </a:r>
          </a:p>
          <a:p>
            <a:pPr marL="457189" indent="-457189">
              <a:buClr>
                <a:srgbClr val="0C30B8"/>
              </a:buClr>
              <a:buFont typeface="Wingdings" panose="05000000000000000000" pitchFamily="2" charset="2"/>
              <a:buChar char="q"/>
            </a:pPr>
            <a:r>
              <a:rPr lang="en-US" sz="2400" dirty="0"/>
              <a:t>Document attendance through sign up sheets</a:t>
            </a:r>
          </a:p>
          <a:p>
            <a:pPr marL="457189" indent="-457189">
              <a:buClr>
                <a:srgbClr val="0C30B8"/>
              </a:buClr>
              <a:buFont typeface="Wingdings" panose="05000000000000000000" pitchFamily="2" charset="2"/>
              <a:buChar char="q"/>
            </a:pPr>
            <a:r>
              <a:rPr lang="en-US" sz="2400" dirty="0"/>
              <a:t>Report information to Michigan State University </a:t>
            </a:r>
          </a:p>
          <a:p>
            <a:endParaRPr lang="en-US" sz="3200" dirty="0"/>
          </a:p>
          <a:p>
            <a:endParaRPr lang="en-US"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7</a:t>
            </a:fld>
            <a:endParaRPr lang="en-US" dirty="0">
              <a:solidFill>
                <a:srgbClr val="000000">
                  <a:tint val="75000"/>
                </a:srgbClr>
              </a:solidFill>
            </a:endParaRPr>
          </a:p>
        </p:txBody>
      </p:sp>
    </p:spTree>
    <p:extLst>
      <p:ext uri="{BB962C8B-B14F-4D97-AF65-F5344CB8AC3E}">
        <p14:creationId xmlns:p14="http://schemas.microsoft.com/office/powerpoint/2010/main" val="3376433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a:t>
            </a:r>
            <a:r>
              <a:rPr lang="en-US" sz="2400" dirty="0">
                <a:solidFill>
                  <a:srgbClr val="0C30B8"/>
                </a:solidFill>
              </a:rPr>
              <a:t>- Module 9</a:t>
            </a:r>
            <a:endParaRPr lang="en-US" dirty="0">
              <a:solidFill>
                <a:srgbClr val="0C30B8"/>
              </a:solidFill>
            </a:endParaRPr>
          </a:p>
        </p:txBody>
      </p:sp>
      <p:sp>
        <p:nvSpPr>
          <p:cNvPr id="3" name="Text Placeholder 2"/>
          <p:cNvSpPr>
            <a:spLocks noGrp="1"/>
          </p:cNvSpPr>
          <p:nvPr>
            <p:ph type="body" idx="1"/>
          </p:nvPr>
        </p:nvSpPr>
        <p:spPr/>
        <p:txBody>
          <a:bodyPr/>
          <a:lstStyle/>
          <a:p>
            <a:pPr>
              <a:buClr>
                <a:srgbClr val="3333CC"/>
              </a:buClr>
            </a:pPr>
            <a:r>
              <a:rPr lang="en-US" sz="3600" b="1" dirty="0">
                <a:solidFill>
                  <a:srgbClr val="0C30B8"/>
                </a:solidFill>
              </a:rPr>
              <a:t>Secondary Training Processes</a:t>
            </a:r>
          </a:p>
          <a:p>
            <a:pPr marL="342891" indent="-342891">
              <a:buClr>
                <a:srgbClr val="3333CC"/>
              </a:buClr>
              <a:buFont typeface="Wingdings" panose="05000000000000000000" pitchFamily="2" charset="2"/>
              <a:buChar char="q"/>
            </a:pPr>
            <a:r>
              <a:rPr lang="en-US" sz="2400" dirty="0"/>
              <a:t>Programs can be </a:t>
            </a:r>
            <a:r>
              <a:rPr lang="en-US" sz="2400" dirty="0" smtClean="0"/>
              <a:t>day </a:t>
            </a:r>
            <a:r>
              <a:rPr lang="en-US" sz="2400" dirty="0"/>
              <a:t>long or conducted in 1-2  </a:t>
            </a:r>
          </a:p>
          <a:p>
            <a:pPr marL="342891" indent="-342891">
              <a:buClr>
                <a:srgbClr val="3333CC"/>
              </a:buClr>
            </a:pPr>
            <a:r>
              <a:rPr lang="en-US" sz="2400" dirty="0"/>
              <a:t>     hour trainings over several days or weeks</a:t>
            </a:r>
          </a:p>
          <a:p>
            <a:pPr marL="342891" indent="-342891">
              <a:buClr>
                <a:srgbClr val="3333CC"/>
              </a:buClr>
              <a:buFont typeface="Wingdings" panose="05000000000000000000" pitchFamily="2" charset="2"/>
              <a:buChar char="q"/>
            </a:pPr>
            <a:r>
              <a:rPr lang="en-US" sz="2400" dirty="0"/>
              <a:t> It is intended that programs should cover all  </a:t>
            </a:r>
          </a:p>
          <a:p>
            <a:pPr marL="342891" indent="-342891">
              <a:buClr>
                <a:srgbClr val="3333CC"/>
              </a:buClr>
            </a:pPr>
            <a:r>
              <a:rPr lang="en-US" sz="2400" dirty="0"/>
              <a:t>     learning modules</a:t>
            </a:r>
          </a:p>
          <a:p>
            <a:pPr marL="342891" indent="-342891">
              <a:buClr>
                <a:srgbClr val="3333CC"/>
              </a:buClr>
              <a:buFont typeface="Wingdings" panose="05000000000000000000" pitchFamily="2" charset="2"/>
              <a:buChar char="q"/>
            </a:pPr>
            <a:r>
              <a:rPr lang="en-US" sz="2400" dirty="0"/>
              <a:t>We are targeting that secondary trainings be </a:t>
            </a:r>
            <a:r>
              <a:rPr lang="en-US" sz="2400" dirty="0" smtClean="0"/>
              <a:t>completed </a:t>
            </a:r>
            <a:r>
              <a:rPr lang="en-US" sz="2400" dirty="0"/>
              <a:t>and reported by August 15, 2015 </a:t>
            </a:r>
          </a:p>
          <a:p>
            <a:endParaRPr lang="en-US" sz="3200" dirty="0"/>
          </a:p>
          <a:p>
            <a:endParaRPr lang="en-US"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8</a:t>
            </a:fld>
            <a:endParaRPr lang="en-US" dirty="0">
              <a:solidFill>
                <a:srgbClr val="000000">
                  <a:tint val="75000"/>
                </a:srgbClr>
              </a:solidFill>
            </a:endParaRPr>
          </a:p>
        </p:txBody>
      </p:sp>
    </p:spTree>
    <p:extLst>
      <p:ext uri="{BB962C8B-B14F-4D97-AF65-F5344CB8AC3E}">
        <p14:creationId xmlns:p14="http://schemas.microsoft.com/office/powerpoint/2010/main" val="2767998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a:solidFill>
                  <a:srgbClr val="0C30B8"/>
                </a:solidFill>
              </a:rPr>
              <a:t>Secondary Training </a:t>
            </a:r>
            <a:r>
              <a:rPr lang="en-US" sz="2400" dirty="0">
                <a:solidFill>
                  <a:srgbClr val="0C30B8"/>
                </a:solidFill>
              </a:rPr>
              <a:t>- Module 9</a:t>
            </a:r>
            <a:endParaRPr lang="en-US" dirty="0">
              <a:solidFill>
                <a:srgbClr val="0C30B8"/>
              </a:solidFill>
            </a:endParaRPr>
          </a:p>
        </p:txBody>
      </p:sp>
      <p:sp>
        <p:nvSpPr>
          <p:cNvPr id="3" name="Text Placeholder 2"/>
          <p:cNvSpPr>
            <a:spLocks noGrp="1"/>
          </p:cNvSpPr>
          <p:nvPr>
            <p:ph type="body" idx="1"/>
          </p:nvPr>
        </p:nvSpPr>
        <p:spPr/>
        <p:txBody>
          <a:bodyPr/>
          <a:lstStyle/>
          <a:p>
            <a:pPr>
              <a:buClr>
                <a:srgbClr val="3333CC"/>
              </a:buClr>
            </a:pPr>
            <a:r>
              <a:rPr lang="en-US" sz="3600" b="1" dirty="0">
                <a:solidFill>
                  <a:srgbClr val="0C30B8"/>
                </a:solidFill>
              </a:rPr>
              <a:t>Secondary Training Processes</a:t>
            </a:r>
          </a:p>
          <a:p>
            <a:pPr>
              <a:buClr>
                <a:srgbClr val="3333CC"/>
              </a:buClr>
            </a:pPr>
            <a:r>
              <a:rPr lang="en-US" sz="2400" b="1" i="1" dirty="0"/>
              <a:t>Step 1 </a:t>
            </a:r>
            <a:r>
              <a:rPr lang="en-US" sz="2400" dirty="0"/>
              <a:t>Obtain management commitment to carry out </a:t>
            </a:r>
          </a:p>
          <a:p>
            <a:pPr>
              <a:buClr>
                <a:srgbClr val="3333CC"/>
              </a:buClr>
            </a:pPr>
            <a:r>
              <a:rPr lang="en-US" sz="2400" dirty="0"/>
              <a:t>	 the training for workers – you can also invite 		 other shops or companies</a:t>
            </a:r>
          </a:p>
          <a:p>
            <a:pPr>
              <a:buClr>
                <a:srgbClr val="3333CC"/>
              </a:buClr>
            </a:pPr>
            <a:r>
              <a:rPr lang="en-US" sz="2400" b="1" i="1" dirty="0"/>
              <a:t>Step 2 </a:t>
            </a:r>
            <a:r>
              <a:rPr lang="en-US" sz="2400" dirty="0"/>
              <a:t>Decide on day long program or modules spread </a:t>
            </a:r>
          </a:p>
          <a:p>
            <a:pPr>
              <a:buClr>
                <a:srgbClr val="3333CC"/>
              </a:buClr>
            </a:pPr>
            <a:r>
              <a:rPr lang="en-US" sz="2400" dirty="0"/>
              <a:t>	 out over multiple sessions</a:t>
            </a:r>
          </a:p>
          <a:p>
            <a:pPr>
              <a:buClr>
                <a:srgbClr val="3333CC"/>
              </a:buClr>
            </a:pPr>
            <a:r>
              <a:rPr lang="en-US" sz="2400" b="1" i="1" dirty="0"/>
              <a:t>Step 3 </a:t>
            </a:r>
            <a:r>
              <a:rPr lang="en-US" sz="2400" dirty="0"/>
              <a:t>Contact Michigan State University </a:t>
            </a:r>
            <a:r>
              <a:rPr lang="en-US" sz="2400" dirty="0" smtClean="0"/>
              <a:t>via email to 	 	 indicate you </a:t>
            </a:r>
            <a:r>
              <a:rPr lang="en-US" sz="2400" dirty="0"/>
              <a:t>will be conducting a training in </a:t>
            </a:r>
            <a:r>
              <a:rPr lang="en-US" sz="2400" dirty="0" smtClean="0"/>
              <a:t>		 your company and to receive guidance</a:t>
            </a:r>
            <a:endParaRPr lang="en-US" sz="2400" dirty="0"/>
          </a:p>
          <a:p>
            <a:endParaRPr lang="en-US" sz="3200" dirty="0"/>
          </a:p>
          <a:p>
            <a:endParaRPr lang="en-US"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9</a:t>
            </a:fld>
            <a:endParaRPr lang="en-US" dirty="0">
              <a:solidFill>
                <a:srgbClr val="000000">
                  <a:tint val="75000"/>
                </a:srgbClr>
              </a:solidFill>
            </a:endParaRPr>
          </a:p>
        </p:txBody>
      </p:sp>
    </p:spTree>
    <p:extLst>
      <p:ext uri="{BB962C8B-B14F-4D97-AF65-F5344CB8AC3E}">
        <p14:creationId xmlns:p14="http://schemas.microsoft.com/office/powerpoint/2010/main" val="2237637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1661</TotalTime>
  <Words>1498</Words>
  <Application>Microsoft Office PowerPoint</Application>
  <PresentationFormat>On-screen Show (4:3)</PresentationFormat>
  <Paragraphs>311</Paragraphs>
  <Slides>36</Slides>
  <Notes>18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swiss</vt:lpstr>
      <vt:lpstr>Secondary Training - Module 9</vt:lpstr>
      <vt:lpstr>Secondary Training - Module 9</vt:lpstr>
      <vt:lpstr>Secondary Training - Module 9</vt:lpstr>
      <vt:lpstr>       Secondary Training – Module 9 </vt:lpstr>
      <vt:lpstr>Secondary Training Procedures Module 9</vt:lpstr>
      <vt:lpstr>Secondary Training Procedures Module 9</vt:lpstr>
      <vt:lpstr>Secondary Training - Module 9</vt:lpstr>
      <vt:lpstr>Secondary Training - Module 9</vt:lpstr>
      <vt:lpstr>Secondary Training - Module 9</vt:lpstr>
      <vt:lpstr>Secondary Training - Module 9</vt:lpstr>
      <vt:lpstr>Secondary Training - Module 9</vt:lpstr>
      <vt:lpstr>Secondary Training - Module 9</vt:lpstr>
      <vt:lpstr>Secondary Training - Module 9</vt:lpstr>
      <vt:lpstr>Secondary Training - Module 9</vt:lpstr>
      <vt:lpstr>Secondary Training Materials- Module 9</vt:lpstr>
      <vt:lpstr>Secondary Training - Module 9</vt:lpstr>
      <vt:lpstr>Secondary Training - Module 9</vt:lpstr>
      <vt:lpstr>Secondary Training Procedures Module 9</vt:lpstr>
      <vt:lpstr>Secondary Training Procedures Module 9</vt:lpstr>
      <vt:lpstr>Secondary Training Procedures Module 9</vt:lpstr>
      <vt:lpstr>Secondary Training Procedures Module 9</vt:lpstr>
      <vt:lpstr>Secondary Training Procedures Module 9</vt:lpstr>
      <vt:lpstr>Secondary Training Procedures Module 9</vt:lpstr>
      <vt:lpstr>Secondary Training Procedures Module 9</vt:lpstr>
      <vt:lpstr>Secondary Training Procedures Module 9</vt:lpstr>
      <vt:lpstr>Secondary Training Procedures Module 9</vt:lpstr>
      <vt:lpstr>Secondary Training Procedures Module 9</vt:lpstr>
      <vt:lpstr>Secondary Training Procedures Module 9</vt:lpstr>
      <vt:lpstr>Secondary Training Procedures Module 9</vt:lpstr>
      <vt:lpstr>Secondary Training Procedures Module 9</vt:lpstr>
      <vt:lpstr>Secondary Training Procedures Module 9</vt:lpstr>
      <vt:lpstr>Secondary Training Procedures Module 9</vt:lpstr>
      <vt:lpstr>Secondary Training Procedures Module 9</vt:lpstr>
      <vt:lpstr>Secondary Training Procedures Module 9</vt:lpstr>
      <vt:lpstr>Secondary Training Procedures Module 9</vt:lpstr>
      <vt:lpstr>Secondary Training Procedures Module 9</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Mrozowski, Timothy</dc:creator>
  <cp:lastModifiedBy>Larry Kruth</cp:lastModifiedBy>
  <cp:revision>80</cp:revision>
  <dcterms:created xsi:type="dcterms:W3CDTF">2014-12-26T21:44:40Z</dcterms:created>
  <dcterms:modified xsi:type="dcterms:W3CDTF">2018-01-29T20:57:51Z</dcterms:modified>
</cp:coreProperties>
</file>