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2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9"/>
  </p:notesMasterIdLst>
  <p:handoutMasterIdLst>
    <p:handoutMasterId r:id="rId90"/>
  </p:handoutMasterIdLst>
  <p:sldIdLst>
    <p:sldId id="340" r:id="rId2"/>
    <p:sldId id="362" r:id="rId3"/>
    <p:sldId id="401" r:id="rId4"/>
    <p:sldId id="402" r:id="rId5"/>
    <p:sldId id="395" r:id="rId6"/>
    <p:sldId id="396" r:id="rId7"/>
    <p:sldId id="398" r:id="rId8"/>
    <p:sldId id="409" r:id="rId9"/>
    <p:sldId id="423" r:id="rId10"/>
    <p:sldId id="444" r:id="rId11"/>
    <p:sldId id="424" r:id="rId12"/>
    <p:sldId id="397" r:id="rId13"/>
    <p:sldId id="408" r:id="rId14"/>
    <p:sldId id="410" r:id="rId15"/>
    <p:sldId id="411" r:id="rId16"/>
    <p:sldId id="403" r:id="rId17"/>
    <p:sldId id="256" r:id="rId18"/>
    <p:sldId id="412" r:id="rId19"/>
    <p:sldId id="344" r:id="rId20"/>
    <p:sldId id="345" r:id="rId21"/>
    <p:sldId id="346" r:id="rId22"/>
    <p:sldId id="343" r:id="rId23"/>
    <p:sldId id="404" r:id="rId24"/>
    <p:sldId id="405" r:id="rId25"/>
    <p:sldId id="406" r:id="rId26"/>
    <p:sldId id="407" r:id="rId27"/>
    <p:sldId id="413" r:id="rId28"/>
    <p:sldId id="414" r:id="rId29"/>
    <p:sldId id="429" r:id="rId30"/>
    <p:sldId id="430" r:id="rId31"/>
    <p:sldId id="431" r:id="rId32"/>
    <p:sldId id="432" r:id="rId33"/>
    <p:sldId id="347" r:id="rId34"/>
    <p:sldId id="416" r:id="rId35"/>
    <p:sldId id="348" r:id="rId36"/>
    <p:sldId id="419" r:id="rId37"/>
    <p:sldId id="420" r:id="rId38"/>
    <p:sldId id="417" r:id="rId39"/>
    <p:sldId id="418" r:id="rId40"/>
    <p:sldId id="415" r:id="rId41"/>
    <p:sldId id="349" r:id="rId42"/>
    <p:sldId id="421" r:id="rId43"/>
    <p:sldId id="422" r:id="rId44"/>
    <p:sldId id="363" r:id="rId45"/>
    <p:sldId id="428" r:id="rId46"/>
    <p:sldId id="364" r:id="rId47"/>
    <p:sldId id="365" r:id="rId48"/>
    <p:sldId id="366" r:id="rId49"/>
    <p:sldId id="367" r:id="rId50"/>
    <p:sldId id="368" r:id="rId51"/>
    <p:sldId id="369" r:id="rId52"/>
    <p:sldId id="370" r:id="rId53"/>
    <p:sldId id="371" r:id="rId54"/>
    <p:sldId id="372" r:id="rId55"/>
    <p:sldId id="373" r:id="rId56"/>
    <p:sldId id="374" r:id="rId57"/>
    <p:sldId id="375" r:id="rId58"/>
    <p:sldId id="376" r:id="rId59"/>
    <p:sldId id="377" r:id="rId60"/>
    <p:sldId id="379" r:id="rId61"/>
    <p:sldId id="378" r:id="rId62"/>
    <p:sldId id="380" r:id="rId63"/>
    <p:sldId id="381" r:id="rId64"/>
    <p:sldId id="382" r:id="rId65"/>
    <p:sldId id="437" r:id="rId66"/>
    <p:sldId id="435" r:id="rId67"/>
    <p:sldId id="433" r:id="rId68"/>
    <p:sldId id="436" r:id="rId69"/>
    <p:sldId id="384" r:id="rId70"/>
    <p:sldId id="385" r:id="rId71"/>
    <p:sldId id="386" r:id="rId72"/>
    <p:sldId id="438" r:id="rId73"/>
    <p:sldId id="357" r:id="rId74"/>
    <p:sldId id="394" r:id="rId75"/>
    <p:sldId id="358" r:id="rId76"/>
    <p:sldId id="439" r:id="rId77"/>
    <p:sldId id="440" r:id="rId78"/>
    <p:sldId id="441" r:id="rId79"/>
    <p:sldId id="387" r:id="rId80"/>
    <p:sldId id="388" r:id="rId81"/>
    <p:sldId id="389" r:id="rId82"/>
    <p:sldId id="390" r:id="rId83"/>
    <p:sldId id="391" r:id="rId84"/>
    <p:sldId id="392" r:id="rId85"/>
    <p:sldId id="393" r:id="rId86"/>
    <p:sldId id="443" r:id="rId87"/>
    <p:sldId id="442" r:id="rId88"/>
  </p:sldIdLst>
  <p:sldSz cx="9144000" cy="5143500" type="screen16x9"/>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DBD3A7-C183-46A7-859B-5BAE5FF3C09F}" v="8" dt="2024-05-23T16:11:07.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22" autoAdjust="0"/>
  </p:normalViewPr>
  <p:slideViewPr>
    <p:cSldViewPr>
      <p:cViewPr varScale="1">
        <p:scale>
          <a:sx n="91" d="100"/>
          <a:sy n="91" d="100"/>
        </p:scale>
        <p:origin x="2184" y="78"/>
      </p:cViewPr>
      <p:guideLst>
        <p:guide orient="horz" pos="2160"/>
        <p:guide pos="2880"/>
        <p:guide orient="horz" pos="1620"/>
      </p:guideLst>
    </p:cSldViewPr>
  </p:slideViewPr>
  <p:notesTextViewPr>
    <p:cViewPr>
      <p:scale>
        <a:sx n="200" d="100"/>
        <a:sy n="200" d="100"/>
      </p:scale>
      <p:origin x="0" y="0"/>
    </p:cViewPr>
  </p:notesTextViewPr>
  <p:sorterViewPr>
    <p:cViewPr>
      <p:scale>
        <a:sx n="100" d="100"/>
        <a:sy n="100" d="100"/>
      </p:scale>
      <p:origin x="0" y="-13320"/>
    </p:cViewPr>
  </p:sorterViewPr>
  <p:notesViewPr>
    <p:cSldViewPr>
      <p:cViewPr varScale="1">
        <p:scale>
          <a:sx n="60" d="100"/>
          <a:sy n="60" d="100"/>
        </p:scale>
        <p:origin x="3178" y="3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95" Type="http://schemas.microsoft.com/office/2015/10/relationships/revisionInfo" Target="revisionInfo.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V at 0.0L, Span 1</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scatterChart>
        <c:scatterStyle val="lineMarker"/>
        <c:varyColors val="0"/>
        <c:ser>
          <c:idx val="0"/>
          <c:order val="0"/>
          <c:spPr>
            <a:ln w="9525" cap="rnd">
              <a:solidFill>
                <a:schemeClr val="accent1"/>
              </a:solidFill>
              <a:round/>
            </a:ln>
            <a:effectLst>
              <a:outerShdw blurRad="40000" dist="23000" dir="5400000" rotWithShape="0">
                <a:srgbClr val="000000">
                  <a:alpha val="35000"/>
                </a:srgbClr>
              </a:outerShdw>
            </a:effectLst>
          </c:spPr>
          <c:marker>
            <c:symbol val="circle"/>
            <c:size val="5"/>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a:solidFill>
                  <a:schemeClr val="accent1"/>
                </a:solidFill>
                <a:round/>
              </a:ln>
              <a:effectLst>
                <a:outerShdw blurRad="40000" dist="23000" dir="5400000" rotWithShape="0">
                  <a:srgbClr val="000000">
                    <a:alpha val="35000"/>
                  </a:srgbClr>
                </a:outerShdw>
              </a:effectLst>
            </c:spPr>
          </c:marker>
          <c:xVal>
            <c:numRef>
              <c:f>Sheet1!$A$2:$A$32</c:f>
              <c:numCache>
                <c:formatCode>General</c:formatCode>
                <c:ptCount val="3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numCache>
            </c:numRef>
          </c:xVal>
          <c:yVal>
            <c:numRef>
              <c:f>Sheet1!$B$2:$B$32</c:f>
              <c:numCache>
                <c:formatCode>General</c:formatCode>
                <c:ptCount val="31"/>
                <c:pt idx="0">
                  <c:v>1</c:v>
                </c:pt>
                <c:pt idx="1">
                  <c:v>0.87570000000000003</c:v>
                </c:pt>
                <c:pt idx="2">
                  <c:v>0.75290000000000001</c:v>
                </c:pt>
                <c:pt idx="3">
                  <c:v>0.63300000000000001</c:v>
                </c:pt>
                <c:pt idx="4">
                  <c:v>0.51749999999999996</c:v>
                </c:pt>
                <c:pt idx="5">
                  <c:v>0.41</c:v>
                </c:pt>
                <c:pt idx="6">
                  <c:v>0.31</c:v>
                </c:pt>
                <c:pt idx="7">
                  <c:v>0.21</c:v>
                </c:pt>
                <c:pt idx="8">
                  <c:v>0.13</c:v>
                </c:pt>
                <c:pt idx="9">
                  <c:v>0.06</c:v>
                </c:pt>
                <c:pt idx="10">
                  <c:v>0</c:v>
                </c:pt>
                <c:pt idx="11">
                  <c:v>-0.05</c:v>
                </c:pt>
                <c:pt idx="12">
                  <c:v>-0.08</c:v>
                </c:pt>
                <c:pt idx="13">
                  <c:v>-0.1</c:v>
                </c:pt>
                <c:pt idx="14">
                  <c:v>-0.11</c:v>
                </c:pt>
                <c:pt idx="15">
                  <c:v>-0.1</c:v>
                </c:pt>
                <c:pt idx="16">
                  <c:v>-0.08</c:v>
                </c:pt>
                <c:pt idx="17">
                  <c:v>-0.06</c:v>
                </c:pt>
                <c:pt idx="18">
                  <c:v>-0.04</c:v>
                </c:pt>
                <c:pt idx="19">
                  <c:v>-0.02</c:v>
                </c:pt>
                <c:pt idx="20">
                  <c:v>0</c:v>
                </c:pt>
                <c:pt idx="21">
                  <c:v>1.15E-2</c:v>
                </c:pt>
                <c:pt idx="22">
                  <c:v>1.9300000000000001E-2</c:v>
                </c:pt>
                <c:pt idx="23">
                  <c:v>2.3900000000000001E-2</c:v>
                </c:pt>
                <c:pt idx="24">
                  <c:v>2.5700000000000001E-2</c:v>
                </c:pt>
                <c:pt idx="25">
                  <c:v>2.5100000000000001E-2</c:v>
                </c:pt>
                <c:pt idx="26">
                  <c:v>2.2499999999999999E-2</c:v>
                </c:pt>
                <c:pt idx="27">
                  <c:v>1.83E-2</c:v>
                </c:pt>
                <c:pt idx="28">
                  <c:v>1.29E-2</c:v>
                </c:pt>
                <c:pt idx="29">
                  <c:v>6.6E-3</c:v>
                </c:pt>
                <c:pt idx="30">
                  <c:v>0</c:v>
                </c:pt>
              </c:numCache>
            </c:numRef>
          </c:yVal>
          <c:smooth val="0"/>
          <c:extLst>
            <c:ext xmlns:c16="http://schemas.microsoft.com/office/drawing/2014/chart" uri="{C3380CC4-5D6E-409C-BE32-E72D297353CC}">
              <c16:uniqueId val="{00000000-37F5-4C3D-99A5-0C05FAFA1787}"/>
            </c:ext>
          </c:extLst>
        </c:ser>
        <c:dLbls>
          <c:showLegendKey val="0"/>
          <c:showVal val="0"/>
          <c:showCatName val="0"/>
          <c:showSerName val="0"/>
          <c:showPercent val="0"/>
          <c:showBubbleSize val="0"/>
        </c:dLbls>
        <c:axId val="1870113968"/>
        <c:axId val="1870110224"/>
      </c:scatterChart>
      <c:valAx>
        <c:axId val="1870113968"/>
        <c:scaling>
          <c:orientation val="minMax"/>
          <c:max val="3"/>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70110224"/>
        <c:crosses val="autoZero"/>
        <c:crossBetween val="midCat"/>
      </c:valAx>
      <c:valAx>
        <c:axId val="1870110224"/>
        <c:scaling>
          <c:orientation val="minMax"/>
          <c:max val="1"/>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701139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 vs D/t</a:t>
            </a:r>
            <a:r>
              <a:rPr lang="en-US" baseline="-25000" dirty="0"/>
              <a:t>w</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2700" cap="rnd">
              <a:noFill/>
              <a:prstDash val="lgDash"/>
              <a:round/>
            </a:ln>
            <a:effectLst/>
          </c:spPr>
          <c:marker>
            <c:symbol val="circle"/>
            <c:size val="3"/>
            <c:spPr>
              <a:noFill/>
              <a:ln w="3175">
                <a:solidFill>
                  <a:schemeClr val="accent1"/>
                </a:solidFill>
                <a:prstDash val="lgDash"/>
              </a:ln>
              <a:effectLst/>
            </c:spPr>
          </c:marker>
          <c:xVal>
            <c:numRef>
              <c:f>Sheet1!$A$65:$A$154</c:f>
              <c:numCache>
                <c:formatCode>General</c:formatCode>
                <c:ptCount val="90"/>
                <c:pt idx="0">
                  <c:v>61</c:v>
                </c:pt>
                <c:pt idx="1">
                  <c:v>62</c:v>
                </c:pt>
                <c:pt idx="2">
                  <c:v>63</c:v>
                </c:pt>
                <c:pt idx="3">
                  <c:v>64</c:v>
                </c:pt>
                <c:pt idx="4">
                  <c:v>65</c:v>
                </c:pt>
                <c:pt idx="5">
                  <c:v>66</c:v>
                </c:pt>
                <c:pt idx="6">
                  <c:v>67</c:v>
                </c:pt>
                <c:pt idx="7">
                  <c:v>68</c:v>
                </c:pt>
                <c:pt idx="8">
                  <c:v>69</c:v>
                </c:pt>
                <c:pt idx="9">
                  <c:v>70</c:v>
                </c:pt>
                <c:pt idx="10">
                  <c:v>71</c:v>
                </c:pt>
                <c:pt idx="11">
                  <c:v>72</c:v>
                </c:pt>
                <c:pt idx="12">
                  <c:v>73</c:v>
                </c:pt>
                <c:pt idx="13">
                  <c:v>74</c:v>
                </c:pt>
                <c:pt idx="14">
                  <c:v>75</c:v>
                </c:pt>
                <c:pt idx="15">
                  <c:v>76</c:v>
                </c:pt>
                <c:pt idx="16">
                  <c:v>77</c:v>
                </c:pt>
                <c:pt idx="17">
                  <c:v>78</c:v>
                </c:pt>
                <c:pt idx="18">
                  <c:v>79</c:v>
                </c:pt>
                <c:pt idx="19">
                  <c:v>80</c:v>
                </c:pt>
                <c:pt idx="20">
                  <c:v>81</c:v>
                </c:pt>
                <c:pt idx="21">
                  <c:v>82</c:v>
                </c:pt>
                <c:pt idx="22">
                  <c:v>83</c:v>
                </c:pt>
                <c:pt idx="23">
                  <c:v>84</c:v>
                </c:pt>
                <c:pt idx="24">
                  <c:v>85</c:v>
                </c:pt>
                <c:pt idx="25">
                  <c:v>86</c:v>
                </c:pt>
                <c:pt idx="26">
                  <c:v>87</c:v>
                </c:pt>
                <c:pt idx="27">
                  <c:v>88</c:v>
                </c:pt>
                <c:pt idx="28">
                  <c:v>89</c:v>
                </c:pt>
                <c:pt idx="29">
                  <c:v>90</c:v>
                </c:pt>
                <c:pt idx="30">
                  <c:v>91</c:v>
                </c:pt>
                <c:pt idx="31">
                  <c:v>92</c:v>
                </c:pt>
                <c:pt idx="32">
                  <c:v>93</c:v>
                </c:pt>
                <c:pt idx="33">
                  <c:v>94</c:v>
                </c:pt>
                <c:pt idx="34">
                  <c:v>95</c:v>
                </c:pt>
                <c:pt idx="35">
                  <c:v>96</c:v>
                </c:pt>
                <c:pt idx="36">
                  <c:v>97</c:v>
                </c:pt>
                <c:pt idx="37">
                  <c:v>98</c:v>
                </c:pt>
                <c:pt idx="38">
                  <c:v>99</c:v>
                </c:pt>
                <c:pt idx="39">
                  <c:v>100</c:v>
                </c:pt>
                <c:pt idx="40">
                  <c:v>101</c:v>
                </c:pt>
                <c:pt idx="41">
                  <c:v>102</c:v>
                </c:pt>
                <c:pt idx="42">
                  <c:v>103</c:v>
                </c:pt>
                <c:pt idx="43">
                  <c:v>104</c:v>
                </c:pt>
                <c:pt idx="44">
                  <c:v>105</c:v>
                </c:pt>
                <c:pt idx="45">
                  <c:v>106</c:v>
                </c:pt>
                <c:pt idx="46">
                  <c:v>107</c:v>
                </c:pt>
                <c:pt idx="47">
                  <c:v>108</c:v>
                </c:pt>
                <c:pt idx="48">
                  <c:v>109</c:v>
                </c:pt>
                <c:pt idx="49">
                  <c:v>110</c:v>
                </c:pt>
                <c:pt idx="50">
                  <c:v>111</c:v>
                </c:pt>
                <c:pt idx="51">
                  <c:v>112</c:v>
                </c:pt>
                <c:pt idx="52">
                  <c:v>113</c:v>
                </c:pt>
                <c:pt idx="53">
                  <c:v>114</c:v>
                </c:pt>
                <c:pt idx="54">
                  <c:v>115</c:v>
                </c:pt>
                <c:pt idx="55">
                  <c:v>116</c:v>
                </c:pt>
                <c:pt idx="56">
                  <c:v>117</c:v>
                </c:pt>
                <c:pt idx="57">
                  <c:v>118</c:v>
                </c:pt>
                <c:pt idx="58">
                  <c:v>119</c:v>
                </c:pt>
                <c:pt idx="59">
                  <c:v>120</c:v>
                </c:pt>
                <c:pt idx="60">
                  <c:v>121</c:v>
                </c:pt>
                <c:pt idx="61">
                  <c:v>122</c:v>
                </c:pt>
                <c:pt idx="62">
                  <c:v>123</c:v>
                </c:pt>
                <c:pt idx="63">
                  <c:v>124</c:v>
                </c:pt>
                <c:pt idx="64">
                  <c:v>125</c:v>
                </c:pt>
                <c:pt idx="65">
                  <c:v>126</c:v>
                </c:pt>
                <c:pt idx="66">
                  <c:v>127</c:v>
                </c:pt>
                <c:pt idx="67">
                  <c:v>128</c:v>
                </c:pt>
                <c:pt idx="68">
                  <c:v>129</c:v>
                </c:pt>
                <c:pt idx="69">
                  <c:v>130</c:v>
                </c:pt>
                <c:pt idx="70">
                  <c:v>131</c:v>
                </c:pt>
                <c:pt idx="71">
                  <c:v>132</c:v>
                </c:pt>
                <c:pt idx="72">
                  <c:v>133</c:v>
                </c:pt>
                <c:pt idx="73">
                  <c:v>134</c:v>
                </c:pt>
                <c:pt idx="74">
                  <c:v>135</c:v>
                </c:pt>
                <c:pt idx="75">
                  <c:v>136</c:v>
                </c:pt>
                <c:pt idx="76">
                  <c:v>137</c:v>
                </c:pt>
                <c:pt idx="77">
                  <c:v>138</c:v>
                </c:pt>
                <c:pt idx="78">
                  <c:v>139</c:v>
                </c:pt>
                <c:pt idx="79">
                  <c:v>140</c:v>
                </c:pt>
                <c:pt idx="80">
                  <c:v>141</c:v>
                </c:pt>
                <c:pt idx="81">
                  <c:v>142</c:v>
                </c:pt>
                <c:pt idx="82">
                  <c:v>143</c:v>
                </c:pt>
                <c:pt idx="83">
                  <c:v>144</c:v>
                </c:pt>
                <c:pt idx="84">
                  <c:v>145</c:v>
                </c:pt>
                <c:pt idx="85">
                  <c:v>146</c:v>
                </c:pt>
                <c:pt idx="86">
                  <c:v>147</c:v>
                </c:pt>
                <c:pt idx="87">
                  <c:v>148</c:v>
                </c:pt>
                <c:pt idx="88">
                  <c:v>149</c:v>
                </c:pt>
                <c:pt idx="89">
                  <c:v>150</c:v>
                </c:pt>
              </c:numCache>
            </c:numRef>
          </c:xVal>
          <c:yVal>
            <c:numRef>
              <c:f>Sheet1!$C$65:$C$154</c:f>
              <c:numCache>
                <c:formatCode>General</c:formatCode>
                <c:ptCount val="90"/>
                <c:pt idx="0">
                  <c:v>0.98875157114600742</c:v>
                </c:pt>
                <c:pt idx="1">
                  <c:v>0.9728039651597814</c:v>
                </c:pt>
                <c:pt idx="2">
                  <c:v>0.95736263237946739</c:v>
                </c:pt>
                <c:pt idx="3">
                  <c:v>0.94240384124853827</c:v>
                </c:pt>
                <c:pt idx="4">
                  <c:v>0.92790532061394548</c:v>
                </c:pt>
                <c:pt idx="5">
                  <c:v>0.91384614908949169</c:v>
                </c:pt>
                <c:pt idx="6">
                  <c:v>0.9002066543269619</c:v>
                </c:pt>
                <c:pt idx="7">
                  <c:v>0.88696832117509483</c:v>
                </c:pt>
                <c:pt idx="8">
                  <c:v>0.87411370782473108</c:v>
                </c:pt>
                <c:pt idx="9">
                  <c:v>0.86162636914152069</c:v>
                </c:pt>
                <c:pt idx="10">
                  <c:v>0.84949078647755571</c:v>
                </c:pt>
                <c:pt idx="11">
                  <c:v>0.83769230333203404</c:v>
                </c:pt>
                <c:pt idx="12">
                  <c:v>0.8262170663000884</c:v>
                </c:pt>
                <c:pt idx="13">
                  <c:v>0.81505197080954661</c:v>
                </c:pt>
                <c:pt idx="14">
                  <c:v>0.80418461119875262</c:v>
                </c:pt>
                <c:pt idx="15">
                  <c:v>0.78826177285318555</c:v>
                </c:pt>
                <c:pt idx="16">
                  <c:v>0.76792039129701473</c:v>
                </c:pt>
                <c:pt idx="17">
                  <c:v>0.74835634451019062</c:v>
                </c:pt>
                <c:pt idx="18">
                  <c:v>0.72953052395449447</c:v>
                </c:pt>
                <c:pt idx="19">
                  <c:v>0.71140625000000002</c:v>
                </c:pt>
                <c:pt idx="20">
                  <c:v>0.69394909312604791</c:v>
                </c:pt>
                <c:pt idx="21">
                  <c:v>0.67712671029149318</c:v>
                </c:pt>
                <c:pt idx="22">
                  <c:v>0.6609086950210481</c:v>
                </c:pt>
                <c:pt idx="23">
                  <c:v>0.64526643990929711</c:v>
                </c:pt>
                <c:pt idx="24">
                  <c:v>0.63017301038062279</c:v>
                </c:pt>
                <c:pt idx="25">
                  <c:v>0.61560302866414274</c:v>
                </c:pt>
                <c:pt idx="26">
                  <c:v>0.6015325670498084</c:v>
                </c:pt>
                <c:pt idx="27">
                  <c:v>0.5879390495867769</c:v>
                </c:pt>
                <c:pt idx="28">
                  <c:v>0.57480116146951143</c:v>
                </c:pt>
                <c:pt idx="29">
                  <c:v>0.5620987654320988</c:v>
                </c:pt>
                <c:pt idx="30">
                  <c:v>0.54981282453809921</c:v>
                </c:pt>
                <c:pt idx="31">
                  <c:v>0.53792533081285443</c:v>
                </c:pt>
                <c:pt idx="32">
                  <c:v>0.52641923921840672</c:v>
                </c:pt>
                <c:pt idx="33">
                  <c:v>0.51527840651878676</c:v>
                </c:pt>
                <c:pt idx="34">
                  <c:v>0.50448753462603879</c:v>
                </c:pt>
                <c:pt idx="35">
                  <c:v>0.49403211805555558</c:v>
                </c:pt>
                <c:pt idx="36">
                  <c:v>0.48389839515357636</c:v>
                </c:pt>
                <c:pt idx="37">
                  <c:v>0.47407330279050397</c:v>
                </c:pt>
                <c:pt idx="38">
                  <c:v>0.46454443424140396</c:v>
                </c:pt>
                <c:pt idx="39">
                  <c:v>0.45529999999999998</c:v>
                </c:pt>
                <c:pt idx="40">
                  <c:v>0.44632879129497111</c:v>
                </c:pt>
                <c:pt idx="41">
                  <c:v>0.43762014609765476</c:v>
                </c:pt>
                <c:pt idx="42">
                  <c:v>0.42916391742859838</c:v>
                </c:pt>
                <c:pt idx="43">
                  <c:v>0.42095044378698226</c:v>
                </c:pt>
                <c:pt idx="44">
                  <c:v>0.41297052154195013</c:v>
                </c:pt>
                <c:pt idx="45">
                  <c:v>0.40521537913848343</c:v>
                </c:pt>
                <c:pt idx="46">
                  <c:v>0.39767665298279326</c:v>
                </c:pt>
                <c:pt idx="47">
                  <c:v>0.39034636488340191</c:v>
                </c:pt>
                <c:pt idx="48">
                  <c:v>0.3832169009342648</c:v>
                </c:pt>
                <c:pt idx="49">
                  <c:v>0.3762809917355372</c:v>
                </c:pt>
                <c:pt idx="50">
                  <c:v>0.3695316938560182</c:v>
                </c:pt>
                <c:pt idx="51">
                  <c:v>0.36296237244897961</c:v>
                </c:pt>
                <c:pt idx="52">
                  <c:v>0.35656668494008925</c:v>
                </c:pt>
                <c:pt idx="53">
                  <c:v>0.35033856571252692</c:v>
                </c:pt>
                <c:pt idx="54">
                  <c:v>0.34427221172022682</c:v>
                </c:pt>
                <c:pt idx="55">
                  <c:v>0.33836206896551724</c:v>
                </c:pt>
                <c:pt idx="56">
                  <c:v>0.33260281978230694</c:v>
                </c:pt>
                <c:pt idx="57">
                  <c:v>0.32698937087043956</c:v>
                </c:pt>
                <c:pt idx="58">
                  <c:v>0.32151684203093001</c:v>
                </c:pt>
                <c:pt idx="59">
                  <c:v>0.31618055555555558</c:v>
                </c:pt>
                <c:pt idx="60">
                  <c:v>0.3109760262277167</c:v>
                </c:pt>
                <c:pt idx="61">
                  <c:v>0.30589895189465199</c:v>
                </c:pt>
                <c:pt idx="62">
                  <c:v>0.30094520457399698</c:v>
                </c:pt>
                <c:pt idx="63">
                  <c:v>0.29611082206035377</c:v>
                </c:pt>
                <c:pt idx="64">
                  <c:v>0.29139199999999998</c:v>
                </c:pt>
                <c:pt idx="65">
                  <c:v>0.28678508440413203</c:v>
                </c:pt>
                <c:pt idx="66">
                  <c:v>0.28228656457312917</c:v>
                </c:pt>
                <c:pt idx="67">
                  <c:v>0.27789306640625</c:v>
                </c:pt>
                <c:pt idx="68">
                  <c:v>0.27360134607295233</c:v>
                </c:pt>
                <c:pt idx="69">
                  <c:v>0.26940828402366862</c:v>
                </c:pt>
                <c:pt idx="70">
                  <c:v>0.26531087931938696</c:v>
                </c:pt>
                <c:pt idx="71">
                  <c:v>0.26130624426078969</c:v>
                </c:pt>
                <c:pt idx="72">
                  <c:v>0.25739159929899935</c:v>
                </c:pt>
                <c:pt idx="73">
                  <c:v>0.25356426821118289</c:v>
                </c:pt>
                <c:pt idx="74">
                  <c:v>0.24982167352537724</c:v>
                </c:pt>
                <c:pt idx="75">
                  <c:v>0.2461613321799308</c:v>
                </c:pt>
                <c:pt idx="76">
                  <c:v>0.2425808514039107</c:v>
                </c:pt>
                <c:pt idx="77">
                  <c:v>0.23907792480571308</c:v>
                </c:pt>
                <c:pt idx="78">
                  <c:v>0.23565032865793695</c:v>
                </c:pt>
                <c:pt idx="79">
                  <c:v>0.23229591836734695</c:v>
                </c:pt>
                <c:pt idx="80">
                  <c:v>0.2290126251194608</c:v>
                </c:pt>
                <c:pt idx="81">
                  <c:v>0.22579845268795873</c:v>
                </c:pt>
                <c:pt idx="82">
                  <c:v>0.22265147439972616</c:v>
                </c:pt>
                <c:pt idx="83">
                  <c:v>0.21956983024691357</c:v>
                </c:pt>
                <c:pt idx="84">
                  <c:v>0.21655172413793103</c:v>
                </c:pt>
                <c:pt idx="85">
                  <c:v>0.21359542127978984</c:v>
                </c:pt>
                <c:pt idx="86">
                  <c:v>0.21069924568466841</c:v>
                </c:pt>
                <c:pt idx="87">
                  <c:v>0.20786157779401024</c:v>
                </c:pt>
                <c:pt idx="88">
                  <c:v>0.20508085221386424</c:v>
                </c:pt>
                <c:pt idx="89">
                  <c:v>0.20235555555555557</c:v>
                </c:pt>
              </c:numCache>
            </c:numRef>
          </c:yVal>
          <c:smooth val="0"/>
          <c:extLst>
            <c:ext xmlns:c16="http://schemas.microsoft.com/office/drawing/2014/chart" uri="{C3380CC4-5D6E-409C-BE32-E72D297353CC}">
              <c16:uniqueId val="{00000001-3825-4F8F-AB07-C71B04172D0A}"/>
            </c:ext>
          </c:extLst>
        </c:ser>
        <c:ser>
          <c:idx val="1"/>
          <c:order val="1"/>
          <c:spPr>
            <a:ln w="19050" cap="rnd">
              <a:solidFill>
                <a:schemeClr val="accent2"/>
              </a:solidFill>
              <a:round/>
            </a:ln>
            <a:effectLst/>
          </c:spPr>
          <c:marker>
            <c:symbol val="none"/>
          </c:marker>
          <c:xVal>
            <c:numRef>
              <c:f>Sheet1!$A$4:$A$154</c:f>
              <c:numCache>
                <c:formatCode>General</c:formatCode>
                <c:ptCount val="1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numCache>
            </c:numRef>
          </c:xVal>
          <c:yVal>
            <c:numRef>
              <c:f>Sheet1!$G$4:$G$154</c:f>
              <c:numCache>
                <c:formatCode>General</c:formatCode>
                <c:ptCount val="15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0.98722517376798902</c:v>
                </c:pt>
                <c:pt idx="79">
                  <c:v>0.97472865258105246</c:v>
                </c:pt>
                <c:pt idx="80">
                  <c:v>0.96254454442378934</c:v>
                </c:pt>
                <c:pt idx="81">
                  <c:v>0.95066127844324866</c:v>
                </c:pt>
                <c:pt idx="82">
                  <c:v>0.939067848218331</c:v>
                </c:pt>
                <c:pt idx="83">
                  <c:v>0.92775377775786927</c:v>
                </c:pt>
                <c:pt idx="84">
                  <c:v>0.9167090899274184</c:v>
                </c:pt>
                <c:pt idx="85">
                  <c:v>0.90592427710474277</c:v>
                </c:pt>
                <c:pt idx="86">
                  <c:v>0.89539027388259462</c:v>
                </c:pt>
                <c:pt idx="87">
                  <c:v>0.88509843165405921</c:v>
                </c:pt>
                <c:pt idx="88">
                  <c:v>0.87504049493071745</c:v>
                </c:pt>
                <c:pt idx="89">
                  <c:v>0.86520857925733874</c:v>
                </c:pt>
                <c:pt idx="90">
                  <c:v>0.85559515059892377</c:v>
                </c:pt>
                <c:pt idx="91">
                  <c:v>0.84619300608684778</c:v>
                </c:pt>
                <c:pt idx="92">
                  <c:v>0.83699525602068636</c:v>
                </c:pt>
                <c:pt idx="93">
                  <c:v>0.8279953070312166</c:v>
                </c:pt>
                <c:pt idx="94">
                  <c:v>0.81918684631811856</c:v>
                </c:pt>
                <c:pt idx="95">
                  <c:v>0.81056382688319095</c:v>
                </c:pt>
                <c:pt idx="96">
                  <c:v>0.80212045368649099</c:v>
                </c:pt>
                <c:pt idx="97">
                  <c:v>0.7887543841003295</c:v>
                </c:pt>
                <c:pt idx="98">
                  <c:v>0.7727394835485214</c:v>
                </c:pt>
                <c:pt idx="99">
                  <c:v>0.75720742781348838</c:v>
                </c:pt>
                <c:pt idx="100">
                  <c:v>0.74213899999999999</c:v>
                </c:pt>
                <c:pt idx="101">
                  <c:v>0.72751592981080282</c:v>
                </c:pt>
                <c:pt idx="102">
                  <c:v>0.71332083813917724</c:v>
                </c:pt>
                <c:pt idx="103">
                  <c:v>0.69953718540861531</c:v>
                </c:pt>
                <c:pt idx="104">
                  <c:v>0.68614922337278106</c:v>
                </c:pt>
                <c:pt idx="105">
                  <c:v>0.67314195011337874</c:v>
                </c:pt>
                <c:pt idx="106">
                  <c:v>0.66050106799572805</c:v>
                </c:pt>
                <c:pt idx="107">
                  <c:v>0.64821294436195298</c:v>
                </c:pt>
                <c:pt idx="108">
                  <c:v>0.63626457475994513</c:v>
                </c:pt>
                <c:pt idx="109">
                  <c:v>0.62464354852285164</c:v>
                </c:pt>
                <c:pt idx="110">
                  <c:v>0.61333801652892561</c:v>
                </c:pt>
                <c:pt idx="111">
                  <c:v>0.60233666098530958</c:v>
                </c:pt>
                <c:pt idx="112">
                  <c:v>0.5916286670918367</c:v>
                </c:pt>
                <c:pt idx="113">
                  <c:v>0.58120369645234549</c:v>
                </c:pt>
                <c:pt idx="114">
                  <c:v>0.5710518621114189</c:v>
                </c:pt>
                <c:pt idx="115">
                  <c:v>0.56116370510396973</c:v>
                </c:pt>
                <c:pt idx="116">
                  <c:v>0.5515301724137931</c:v>
                </c:pt>
                <c:pt idx="117">
                  <c:v>0.54214259624516037</c:v>
                </c:pt>
                <c:pt idx="118">
                  <c:v>0.53299267451881638</c:v>
                </c:pt>
                <c:pt idx="119">
                  <c:v>0.5240724525104159</c:v>
                </c:pt>
                <c:pt idx="120">
                  <c:v>0.51537430555555552</c:v>
                </c:pt>
                <c:pt idx="121">
                  <c:v>0.5068909227511782</c:v>
                </c:pt>
                <c:pt idx="122">
                  <c:v>0.49861529158828272</c:v>
                </c:pt>
                <c:pt idx="123">
                  <c:v>0.49054068345561502</c:v>
                </c:pt>
                <c:pt idx="124">
                  <c:v>0.48266063995837671</c:v>
                </c:pt>
                <c:pt idx="125">
                  <c:v>0.47496896</c:v>
                </c:pt>
                <c:pt idx="126">
                  <c:v>0.46745968757873518</c:v>
                </c:pt>
                <c:pt idx="127">
                  <c:v>0.46012710025420051</c:v>
                </c:pt>
                <c:pt idx="128">
                  <c:v>0.45296569824218752</c:v>
                </c:pt>
                <c:pt idx="129">
                  <c:v>0.44597019409891231</c:v>
                </c:pt>
                <c:pt idx="130">
                  <c:v>0.43913550295857989</c:v>
                </c:pt>
                <c:pt idx="131">
                  <c:v>0.4324567332906008</c:v>
                </c:pt>
                <c:pt idx="132">
                  <c:v>0.42592917814508724</c:v>
                </c:pt>
                <c:pt idx="133">
                  <c:v>0.41954830685736899</c:v>
                </c:pt>
                <c:pt idx="134">
                  <c:v>0.41330975718422813</c:v>
                </c:pt>
                <c:pt idx="135">
                  <c:v>0.40720932784636488</c:v>
                </c:pt>
                <c:pt idx="136">
                  <c:v>0.40124297145328719</c:v>
                </c:pt>
                <c:pt idx="137">
                  <c:v>0.39540678778837446</c:v>
                </c:pt>
                <c:pt idx="138">
                  <c:v>0.38969701743331231</c:v>
                </c:pt>
                <c:pt idx="139">
                  <c:v>0.38411003571243724</c:v>
                </c:pt>
                <c:pt idx="140">
                  <c:v>0.37864234693877552</c:v>
                </c:pt>
                <c:pt idx="141">
                  <c:v>0.37329057894472106</c:v>
                </c:pt>
                <c:pt idx="142">
                  <c:v>0.36805147788137277</c:v>
                </c:pt>
                <c:pt idx="143">
                  <c:v>0.3629219032715536</c:v>
                </c:pt>
                <c:pt idx="144">
                  <c:v>0.35789882330246914</c:v>
                </c:pt>
                <c:pt idx="145">
                  <c:v>0.3529793103448276</c:v>
                </c:pt>
                <c:pt idx="146">
                  <c:v>0.3481605366860574</c:v>
                </c:pt>
                <c:pt idx="147">
                  <c:v>0.34343977046600954</c:v>
                </c:pt>
                <c:pt idx="148">
                  <c:v>0.33881437180423668</c:v>
                </c:pt>
                <c:pt idx="149">
                  <c:v>0.33428178910859874</c:v>
                </c:pt>
                <c:pt idx="150">
                  <c:v>0.32983955555555555</c:v>
                </c:pt>
              </c:numCache>
            </c:numRef>
          </c:yVal>
          <c:smooth val="1"/>
          <c:extLst>
            <c:ext xmlns:c16="http://schemas.microsoft.com/office/drawing/2014/chart" uri="{C3380CC4-5D6E-409C-BE32-E72D297353CC}">
              <c16:uniqueId val="{00000001-B214-4F95-9AD7-2F843CC5B507}"/>
            </c:ext>
          </c:extLst>
        </c:ser>
        <c:dLbls>
          <c:showLegendKey val="0"/>
          <c:showVal val="0"/>
          <c:showCatName val="0"/>
          <c:showSerName val="0"/>
          <c:showPercent val="0"/>
          <c:showBubbleSize val="0"/>
        </c:dLbls>
        <c:axId val="399952048"/>
        <c:axId val="478135280"/>
      </c:scatterChart>
      <c:valAx>
        <c:axId val="3999520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D/t</a:t>
                </a:r>
                <a:r>
                  <a:rPr lang="en-US" baseline="-25000" dirty="0"/>
                  <a:t>w</a:t>
                </a:r>
                <a:r>
                  <a:rPr lang="en-US" dirty="0"/>
                  <a:t>, dimensionless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135280"/>
        <c:crosses val="autoZero"/>
        <c:crossBetween val="midCat"/>
      </c:valAx>
      <c:valAx>
        <c:axId val="4781352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 dimensionless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9520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Column Axial resistance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50800" cap="rnd">
              <a:solidFill>
                <a:schemeClr val="accent1"/>
              </a:solidFill>
              <a:round/>
            </a:ln>
            <a:effectLst/>
          </c:spPr>
          <c:marker>
            <c:symbol val="none"/>
          </c:marker>
          <c:xVal>
            <c:numRef>
              <c:f>Sheet1!$A$9:$A$109</c:f>
              <c:numCache>
                <c:formatCode>General</c:formatCode>
                <c:ptCount val="101"/>
                <c:pt idx="0">
                  <c:v>9.9999999999999995E-8</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numCache>
            </c:numRef>
          </c:xVal>
          <c:yVal>
            <c:numRef>
              <c:f>Sheet1!$F$9:$F$109</c:f>
              <c:numCache>
                <c:formatCode>General</c:formatCode>
                <c:ptCount val="101"/>
                <c:pt idx="0">
                  <c:v>1</c:v>
                </c:pt>
                <c:pt idx="1">
                  <c:v>0.99970757368464669</c:v>
                </c:pt>
                <c:pt idx="2">
                  <c:v>0.99883080771746846</c:v>
                </c:pt>
                <c:pt idx="3">
                  <c:v>0.99737123953560924</c:v>
                </c:pt>
                <c:pt idx="4">
                  <c:v>0.99533142654211038</c:v>
                </c:pt>
                <c:pt idx="5">
                  <c:v>0.99271493863905103</c:v>
                </c:pt>
                <c:pt idx="6">
                  <c:v>0.989526347816714</c:v>
                </c:pt>
                <c:pt idx="7">
                  <c:v>0.98577121484127206</c:v>
                </c:pt>
                <c:pt idx="8">
                  <c:v>0.98145607309524907</c:v>
                </c:pt>
                <c:pt idx="9">
                  <c:v>0.97658840963648608</c:v>
                </c:pt>
                <c:pt idx="10">
                  <c:v>0.97117664355247557</c:v>
                </c:pt>
                <c:pt idx="11">
                  <c:v>0.96523010169764745</c:v>
                </c:pt>
                <c:pt idx="12">
                  <c:v>0.95875899191147651</c:v>
                </c:pt>
                <c:pt idx="13">
                  <c:v>0.95177437382503982</c:v>
                </c:pt>
                <c:pt idx="14">
                  <c:v>0.94428812737286272</c:v>
                </c:pt>
                <c:pt idx="15">
                  <c:v>0.93631291913550951</c:v>
                </c:pt>
                <c:pt idx="16">
                  <c:v>0.92786216664633225</c:v>
                </c:pt>
                <c:pt idx="17">
                  <c:v>0.91895000080308653</c:v>
                </c:pt>
                <c:pt idx="18">
                  <c:v>0.90959122653169699</c:v>
                </c:pt>
                <c:pt idx="19">
                  <c:v>0.89980128185528307</c:v>
                </c:pt>
                <c:pt idx="20">
                  <c:v>0.88959619552663582</c:v>
                </c:pt>
                <c:pt idx="21">
                  <c:v>0.87899254338660815</c:v>
                </c:pt>
                <c:pt idx="22">
                  <c:v>0.86800740361437578</c:v>
                </c:pt>
                <c:pt idx="23">
                  <c:v>0.8566583110381939</c:v>
                </c:pt>
                <c:pt idx="24">
                  <c:v>0.84496321067714175</c:v>
                </c:pt>
                <c:pt idx="25">
                  <c:v>0.83294041068538782</c:v>
                </c:pt>
                <c:pt idx="26">
                  <c:v>0.82060853487074992</c:v>
                </c:pt>
                <c:pt idx="27">
                  <c:v>0.80798647495875808</c:v>
                </c:pt>
                <c:pt idx="28">
                  <c:v>0.795093342772075</c:v>
                </c:pt>
                <c:pt idx="29">
                  <c:v>0.781948422493008</c:v>
                </c:pt>
                <c:pt idx="30">
                  <c:v>0.76857112317398213</c:v>
                </c:pt>
                <c:pt idx="31">
                  <c:v>0.75498093165724756</c:v>
                </c:pt>
                <c:pt idx="32">
                  <c:v>0.74119736606082143</c:v>
                </c:pt>
                <c:pt idx="33">
                  <c:v>0.7272399299827248</c:v>
                </c:pt>
                <c:pt idx="34">
                  <c:v>0.71312806757001612</c:v>
                </c:pt>
                <c:pt idx="35">
                  <c:v>0.69888111959298638</c:v>
                </c:pt>
                <c:pt idx="36">
                  <c:v>0.6845182806582053</c:v>
                </c:pt>
                <c:pt idx="37">
                  <c:v>0.67005855768693567</c:v>
                </c:pt>
                <c:pt idx="38">
                  <c:v>0.6555207297778165</c:v>
                </c:pt>
                <c:pt idx="39">
                  <c:v>0.64092330956470422</c:v>
                </c:pt>
                <c:pt idx="40">
                  <c:v>0.62628450617219256</c:v>
                </c:pt>
                <c:pt idx="41">
                  <c:v>0.61162218986267358</c:v>
                </c:pt>
                <c:pt idx="42">
                  <c:v>0.5969538584598959</c:v>
                </c:pt>
                <c:pt idx="43">
                  <c:v>0.58229660562487129</c:v>
                </c:pt>
                <c:pt idx="44">
                  <c:v>0.56766709105073787</c:v>
                </c:pt>
                <c:pt idx="45">
                  <c:v>0.55308151263385319</c:v>
                </c:pt>
                <c:pt idx="46">
                  <c:v>0.53855558066901132</c:v>
                </c:pt>
                <c:pt idx="47">
                  <c:v>0.52410449410731141</c:v>
                </c:pt>
                <c:pt idx="48">
                  <c:v>0.50974291890589507</c:v>
                </c:pt>
                <c:pt idx="49">
                  <c:v>0.49548496848956314</c:v>
                </c:pt>
                <c:pt idx="50">
                  <c:v>0.48134418633522474</c:v>
                </c:pt>
                <c:pt idx="51">
                  <c:v>0.46733353068127087</c:v>
                </c:pt>
                <c:pt idx="52">
                  <c:v>0.45346536135532667</c:v>
                </c:pt>
                <c:pt idx="53">
                  <c:v>0.43975142870548589</c:v>
                </c:pt>
                <c:pt idx="54">
                  <c:v>0.42620286461206769</c:v>
                </c:pt>
                <c:pt idx="55">
                  <c:v>0.41283017554923579</c:v>
                </c:pt>
                <c:pt idx="56">
                  <c:v>0.3996432376584636</c:v>
                </c:pt>
                <c:pt idx="57">
                  <c:v>0.38629370380564115</c:v>
                </c:pt>
                <c:pt idx="58">
                  <c:v>0.3730880629204899</c:v>
                </c:pt>
                <c:pt idx="59">
                  <c:v>0.36054818835522207</c:v>
                </c:pt>
                <c:pt idx="60">
                  <c:v>0.34863006768459115</c:v>
                </c:pt>
                <c:pt idx="61">
                  <c:v>0.33729326623610001</c:v>
                </c:pt>
                <c:pt idx="62">
                  <c:v>0.32650058367963791</c:v>
                </c:pt>
                <c:pt idx="63">
                  <c:v>0.31621774846674933</c:v>
                </c:pt>
                <c:pt idx="64">
                  <c:v>0.30641314542591019</c:v>
                </c:pt>
                <c:pt idx="65">
                  <c:v>0.2970575724649771</c:v>
                </c:pt>
                <c:pt idx="66">
                  <c:v>0.28812402287982741</c:v>
                </c:pt>
                <c:pt idx="67">
                  <c:v>0.2795874902349138</c:v>
                </c:pt>
                <c:pt idx="68">
                  <c:v>0.27142479318004503</c:v>
                </c:pt>
                <c:pt idx="69">
                  <c:v>0.26361441790895362</c:v>
                </c:pt>
                <c:pt idx="70">
                  <c:v>0.25613637625806696</c:v>
                </c:pt>
                <c:pt idx="71">
                  <c:v>0.2489720776958001</c:v>
                </c:pt>
                <c:pt idx="72">
                  <c:v>0.24210421366985496</c:v>
                </c:pt>
                <c:pt idx="73">
                  <c:v>0.23551665296763521</c:v>
                </c:pt>
                <c:pt idx="74">
                  <c:v>0.22919434690732798</c:v>
                </c:pt>
                <c:pt idx="75">
                  <c:v>0.22312324331813832</c:v>
                </c:pt>
                <c:pt idx="76">
                  <c:v>0.21729020839067315</c:v>
                </c:pt>
                <c:pt idx="77">
                  <c:v>0.2116829555851793</c:v>
                </c:pt>
                <c:pt idx="78">
                  <c:v>0.20628998087845629</c:v>
                </c:pt>
                <c:pt idx="79">
                  <c:v>0.20110050371166929</c:v>
                </c:pt>
                <c:pt idx="80">
                  <c:v>0.1961044130725825</c:v>
                </c:pt>
                <c:pt idx="81">
                  <c:v>0.19129221820828046</c:v>
                </c:pt>
                <c:pt idx="82">
                  <c:v>0.18665500351941228</c:v>
                </c:pt>
                <c:pt idx="83">
                  <c:v>0.18218438723537933</c:v>
                </c:pt>
                <c:pt idx="84">
                  <c:v>0.1778724835125465</c:v>
                </c:pt>
                <c:pt idx="85">
                  <c:v>0.17371186763522883</c:v>
                </c:pt>
                <c:pt idx="86">
                  <c:v>0.16969554403252138</c:v>
                </c:pt>
                <c:pt idx="87">
                  <c:v>0.16581691685355107</c:v>
                </c:pt>
                <c:pt idx="88">
                  <c:v>0.16206976286990291</c:v>
                </c:pt>
                <c:pt idx="89">
                  <c:v>0.15844820649722613</c:v>
                </c:pt>
                <c:pt idx="90">
                  <c:v>0.15494669674870717</c:v>
                </c:pt>
                <c:pt idx="91">
                  <c:v>0.15155998595151893</c:v>
                </c:pt>
                <c:pt idx="92">
                  <c:v>0.14828311007378639</c:v>
                </c:pt>
                <c:pt idx="93">
                  <c:v>0.14511137052428352</c:v>
                </c:pt>
                <c:pt idx="94">
                  <c:v>0.14204031730019556</c:v>
                </c:pt>
                <c:pt idx="95">
                  <c:v>0.13906573337003081</c:v>
                </c:pt>
                <c:pt idx="96">
                  <c:v>0.13618362018929342</c:v>
                </c:pt>
                <c:pt idx="97">
                  <c:v>0.13339018425598131</c:v>
                </c:pt>
                <c:pt idx="98">
                  <c:v>0.13068182462146274</c:v>
                </c:pt>
                <c:pt idx="99">
                  <c:v>0.12805512127992327</c:v>
                </c:pt>
                <c:pt idx="100">
                  <c:v>0.12550682436645283</c:v>
                </c:pt>
              </c:numCache>
            </c:numRef>
          </c:yVal>
          <c:smooth val="1"/>
          <c:extLst>
            <c:ext xmlns:c16="http://schemas.microsoft.com/office/drawing/2014/chart" uri="{C3380CC4-5D6E-409C-BE32-E72D297353CC}">
              <c16:uniqueId val="{00000000-5839-470A-B89A-BD9FB6B16268}"/>
            </c:ext>
          </c:extLst>
        </c:ser>
        <c:dLbls>
          <c:showLegendKey val="0"/>
          <c:showVal val="0"/>
          <c:showCatName val="0"/>
          <c:showSerName val="0"/>
          <c:showPercent val="0"/>
          <c:showBubbleSize val="0"/>
        </c:dLbls>
        <c:axId val="889479903"/>
        <c:axId val="889482399"/>
      </c:scatterChart>
      <c:valAx>
        <c:axId val="889479903"/>
        <c:scaling>
          <c:orientation val="minMax"/>
          <c:max val="2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KL/r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9482399"/>
        <c:crosses val="autoZero"/>
        <c:crossBetween val="midCat"/>
      </c:valAx>
      <c:valAx>
        <c:axId val="88948239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Pn / Po</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947990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V at 1.0L, Span 1</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4249711286089239"/>
          <c:y val="0.27856807148616097"/>
          <c:w val="0.82631951006124238"/>
          <c:h val="0.6858296405666604"/>
        </c:manualLayout>
      </c:layout>
      <c:scatterChart>
        <c:scatterStyle val="lineMarker"/>
        <c:varyColors val="0"/>
        <c:ser>
          <c:idx val="1"/>
          <c:order val="0"/>
          <c:spPr>
            <a:ln w="9525" cap="rnd">
              <a:solidFill>
                <a:schemeClr val="accent1"/>
              </a:solidFill>
              <a:round/>
            </a:ln>
            <a:effectLst>
              <a:outerShdw blurRad="40000" dist="23000" dir="5400000" rotWithShape="0">
                <a:srgbClr val="000000">
                  <a:alpha val="35000"/>
                </a:srgbClr>
              </a:outerShdw>
            </a:effectLst>
          </c:spPr>
          <c:marker>
            <c:symbol val="circle"/>
            <c:size val="5"/>
            <c:spPr>
              <a:solidFill>
                <a:schemeClr val="accent1"/>
              </a:solidFill>
              <a:ln w="9525">
                <a:solidFill>
                  <a:schemeClr val="accent1"/>
                </a:solidFill>
                <a:round/>
              </a:ln>
              <a:effectLst>
                <a:outerShdw blurRad="40000" dist="23000" dir="5400000" rotWithShape="0">
                  <a:srgbClr val="000000">
                    <a:alpha val="35000"/>
                  </a:srgbClr>
                </a:outerShdw>
              </a:effectLst>
            </c:spPr>
          </c:marker>
          <c:xVal>
            <c:numRef>
              <c:f>Sheet1!$D$2:$D$33</c:f>
              <c:numCache>
                <c:formatCode>General</c:formatCode>
                <c:ptCount val="32"/>
                <c:pt idx="0">
                  <c:v>0</c:v>
                </c:pt>
                <c:pt idx="1">
                  <c:v>0.1</c:v>
                </c:pt>
                <c:pt idx="2">
                  <c:v>0.2</c:v>
                </c:pt>
                <c:pt idx="3">
                  <c:v>0.3</c:v>
                </c:pt>
                <c:pt idx="4">
                  <c:v>0.4</c:v>
                </c:pt>
                <c:pt idx="5">
                  <c:v>0.5</c:v>
                </c:pt>
                <c:pt idx="6">
                  <c:v>0.6</c:v>
                </c:pt>
                <c:pt idx="7">
                  <c:v>0.7</c:v>
                </c:pt>
                <c:pt idx="8">
                  <c:v>0.8</c:v>
                </c:pt>
                <c:pt idx="9">
                  <c:v>0.9</c:v>
                </c:pt>
                <c:pt idx="10">
                  <c:v>1</c:v>
                </c:pt>
                <c:pt idx="11">
                  <c:v>1</c:v>
                </c:pt>
                <c:pt idx="12">
                  <c:v>1.1000000000000001</c:v>
                </c:pt>
                <c:pt idx="13">
                  <c:v>1.2</c:v>
                </c:pt>
                <c:pt idx="14">
                  <c:v>1.3</c:v>
                </c:pt>
                <c:pt idx="15">
                  <c:v>1.4</c:v>
                </c:pt>
                <c:pt idx="16">
                  <c:v>1.5</c:v>
                </c:pt>
                <c:pt idx="17">
                  <c:v>1.6</c:v>
                </c:pt>
                <c:pt idx="18">
                  <c:v>1.7</c:v>
                </c:pt>
                <c:pt idx="19">
                  <c:v>1.8</c:v>
                </c:pt>
                <c:pt idx="20">
                  <c:v>1.9</c:v>
                </c:pt>
                <c:pt idx="21">
                  <c:v>2</c:v>
                </c:pt>
                <c:pt idx="22">
                  <c:v>2.1</c:v>
                </c:pt>
                <c:pt idx="23">
                  <c:v>2.2000000000000002</c:v>
                </c:pt>
                <c:pt idx="24">
                  <c:v>2.2999999999999998</c:v>
                </c:pt>
                <c:pt idx="25">
                  <c:v>2.4</c:v>
                </c:pt>
                <c:pt idx="26">
                  <c:v>2.5</c:v>
                </c:pt>
                <c:pt idx="27">
                  <c:v>2.6</c:v>
                </c:pt>
                <c:pt idx="28">
                  <c:v>2.7</c:v>
                </c:pt>
                <c:pt idx="29">
                  <c:v>2.8</c:v>
                </c:pt>
                <c:pt idx="30">
                  <c:v>2.9</c:v>
                </c:pt>
                <c:pt idx="31">
                  <c:v>3</c:v>
                </c:pt>
              </c:numCache>
            </c:numRef>
          </c:xVal>
          <c:yVal>
            <c:numRef>
              <c:f>Sheet1!$E$2:$E$33</c:f>
              <c:numCache>
                <c:formatCode>General</c:formatCode>
                <c:ptCount val="32"/>
                <c:pt idx="0">
                  <c:v>0</c:v>
                </c:pt>
                <c:pt idx="1">
                  <c:v>-0.124</c:v>
                </c:pt>
                <c:pt idx="2">
                  <c:v>-0.247</c:v>
                </c:pt>
                <c:pt idx="3">
                  <c:v>-0.36699999999999999</c:v>
                </c:pt>
                <c:pt idx="4">
                  <c:v>-0.48299999999999998</c:v>
                </c:pt>
                <c:pt idx="5">
                  <c:v>-0.59199999999999997</c:v>
                </c:pt>
                <c:pt idx="6">
                  <c:v>-0.69399999999999995</c:v>
                </c:pt>
                <c:pt idx="7">
                  <c:v>-0.78800000000000003</c:v>
                </c:pt>
                <c:pt idx="8">
                  <c:v>-0.871</c:v>
                </c:pt>
                <c:pt idx="9">
                  <c:v>-0.94099999999999995</c:v>
                </c:pt>
                <c:pt idx="10">
                  <c:v>-1</c:v>
                </c:pt>
                <c:pt idx="11">
                  <c:v>0</c:v>
                </c:pt>
                <c:pt idx="12">
                  <c:v>-5.0999999999999997E-2</c:v>
                </c:pt>
                <c:pt idx="13">
                  <c:v>-8.3000000000000004E-2</c:v>
                </c:pt>
                <c:pt idx="14">
                  <c:v>-0.1</c:v>
                </c:pt>
                <c:pt idx="15">
                  <c:v>-0.10299999999999999</c:v>
                </c:pt>
                <c:pt idx="16">
                  <c:v>-9.6000000000000002E-2</c:v>
                </c:pt>
                <c:pt idx="17">
                  <c:v>-8.2000000000000003E-2</c:v>
                </c:pt>
                <c:pt idx="18">
                  <c:v>-6.2E-2</c:v>
                </c:pt>
                <c:pt idx="19">
                  <c:v>-0.04</c:v>
                </c:pt>
                <c:pt idx="20">
                  <c:v>-1.9E-2</c:v>
                </c:pt>
                <c:pt idx="21">
                  <c:v>0</c:v>
                </c:pt>
                <c:pt idx="22">
                  <c:v>1.2E-2</c:v>
                </c:pt>
                <c:pt idx="23">
                  <c:v>1.9E-2</c:v>
                </c:pt>
                <c:pt idx="24">
                  <c:v>2.4E-2</c:v>
                </c:pt>
                <c:pt idx="25">
                  <c:v>2.5999999999999999E-2</c:v>
                </c:pt>
                <c:pt idx="26">
                  <c:v>2.5000000000000001E-2</c:v>
                </c:pt>
                <c:pt idx="27">
                  <c:v>2.3E-2</c:v>
                </c:pt>
                <c:pt idx="28">
                  <c:v>1.7999999999999999E-2</c:v>
                </c:pt>
                <c:pt idx="29">
                  <c:v>1.2999999999999999E-2</c:v>
                </c:pt>
                <c:pt idx="30">
                  <c:v>7.0000000000000001E-3</c:v>
                </c:pt>
                <c:pt idx="31">
                  <c:v>0</c:v>
                </c:pt>
              </c:numCache>
            </c:numRef>
          </c:yVal>
          <c:smooth val="0"/>
          <c:extLst>
            <c:ext xmlns:c16="http://schemas.microsoft.com/office/drawing/2014/chart" uri="{C3380CC4-5D6E-409C-BE32-E72D297353CC}">
              <c16:uniqueId val="{00000000-9DF5-4649-A75E-32421DD6B1B5}"/>
            </c:ext>
          </c:extLst>
        </c:ser>
        <c:dLbls>
          <c:showLegendKey val="0"/>
          <c:showVal val="0"/>
          <c:showCatName val="0"/>
          <c:showSerName val="0"/>
          <c:showPercent val="0"/>
          <c:showBubbleSize val="0"/>
        </c:dLbls>
        <c:axId val="1870113968"/>
        <c:axId val="1870110224"/>
      </c:scatterChart>
      <c:valAx>
        <c:axId val="1870113968"/>
        <c:scaling>
          <c:orientation val="minMax"/>
          <c:max val="3"/>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70110224"/>
        <c:crosses val="autoZero"/>
        <c:crossBetween val="midCat"/>
      </c:valAx>
      <c:valAx>
        <c:axId val="1870110224"/>
        <c:scaling>
          <c:orientation val="minMax"/>
          <c:min val="-1"/>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87011396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 vs D/t</a:t>
            </a:r>
            <a:r>
              <a:rPr lang="en-US" baseline="-25000" dirty="0"/>
              <a:t>w</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Sheet1!$A$4:$A$154</c:f>
              <c:numCache>
                <c:formatCode>General</c:formatCode>
                <c:ptCount val="1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numCache>
            </c:numRef>
          </c:xVal>
          <c:yVal>
            <c:numRef>
              <c:f>Sheet1!$B$4:$B$154</c:f>
              <c:numCache>
                <c:formatCode>General</c:formatCode>
                <c:ptCount val="151"/>
              </c:numCache>
            </c:numRef>
          </c:yVal>
          <c:smooth val="1"/>
          <c:extLst>
            <c:ext xmlns:c16="http://schemas.microsoft.com/office/drawing/2014/chart" uri="{C3380CC4-5D6E-409C-BE32-E72D297353CC}">
              <c16:uniqueId val="{00000000-3D49-4607-8406-FE043AE5250B}"/>
            </c:ext>
          </c:extLst>
        </c:ser>
        <c:ser>
          <c:idx val="1"/>
          <c:order val="1"/>
          <c:spPr>
            <a:ln w="19050" cap="rnd">
              <a:solidFill>
                <a:schemeClr val="tx1"/>
              </a:solidFill>
              <a:prstDash val="solid"/>
              <a:round/>
            </a:ln>
            <a:effectLst/>
          </c:spPr>
          <c:marker>
            <c:symbol val="none"/>
          </c:marker>
          <c:xVal>
            <c:numRef>
              <c:f>Sheet1!$A$4:$A$154</c:f>
              <c:numCache>
                <c:formatCode>General</c:formatCode>
                <c:ptCount val="1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numCache>
            </c:numRef>
          </c:xVal>
          <c:yVal>
            <c:numRef>
              <c:f>Sheet1!$C$4:$C$154</c:f>
              <c:numCache>
                <c:formatCode>General</c:formatCode>
                <c:ptCount val="15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0.98875157114600742</c:v>
                </c:pt>
                <c:pt idx="62">
                  <c:v>0.9728039651597814</c:v>
                </c:pt>
                <c:pt idx="63">
                  <c:v>0.95736263237946739</c:v>
                </c:pt>
                <c:pt idx="64">
                  <c:v>0.94240384124853827</c:v>
                </c:pt>
                <c:pt idx="65">
                  <c:v>0.92790532061394548</c:v>
                </c:pt>
                <c:pt idx="66">
                  <c:v>0.91384614908949169</c:v>
                </c:pt>
                <c:pt idx="67">
                  <c:v>0.9002066543269619</c:v>
                </c:pt>
                <c:pt idx="68">
                  <c:v>0.88696832117509483</c:v>
                </c:pt>
                <c:pt idx="69">
                  <c:v>0.87411370782473108</c:v>
                </c:pt>
                <c:pt idx="70">
                  <c:v>0.86162636914152069</c:v>
                </c:pt>
                <c:pt idx="71">
                  <c:v>0.84949078647755571</c:v>
                </c:pt>
                <c:pt idx="72">
                  <c:v>0.83769230333203404</c:v>
                </c:pt>
                <c:pt idx="73">
                  <c:v>0.8262170663000884</c:v>
                </c:pt>
                <c:pt idx="74">
                  <c:v>0.81505197080954661</c:v>
                </c:pt>
                <c:pt idx="75">
                  <c:v>0.80418461119875262</c:v>
                </c:pt>
                <c:pt idx="76">
                  <c:v>0.78826177285318555</c:v>
                </c:pt>
                <c:pt idx="77">
                  <c:v>0.76792039129701473</c:v>
                </c:pt>
                <c:pt idx="78">
                  <c:v>0.74835634451019062</c:v>
                </c:pt>
                <c:pt idx="79">
                  <c:v>0.72953052395449447</c:v>
                </c:pt>
                <c:pt idx="80">
                  <c:v>0.71140625000000002</c:v>
                </c:pt>
                <c:pt idx="81">
                  <c:v>0.69394909312604791</c:v>
                </c:pt>
                <c:pt idx="82">
                  <c:v>0.67712671029149318</c:v>
                </c:pt>
                <c:pt idx="83">
                  <c:v>0.6609086950210481</c:v>
                </c:pt>
                <c:pt idx="84">
                  <c:v>0.64526643990929711</c:v>
                </c:pt>
                <c:pt idx="85">
                  <c:v>0.63017301038062279</c:v>
                </c:pt>
                <c:pt idx="86">
                  <c:v>0.61560302866414274</c:v>
                </c:pt>
                <c:pt idx="87">
                  <c:v>0.6015325670498084</c:v>
                </c:pt>
                <c:pt idx="88">
                  <c:v>0.5879390495867769</c:v>
                </c:pt>
                <c:pt idx="89">
                  <c:v>0.57480116146951143</c:v>
                </c:pt>
                <c:pt idx="90">
                  <c:v>0.5620987654320988</c:v>
                </c:pt>
                <c:pt idx="91">
                  <c:v>0.54981282453809921</c:v>
                </c:pt>
                <c:pt idx="92">
                  <c:v>0.53792533081285443</c:v>
                </c:pt>
                <c:pt idx="93">
                  <c:v>0.52641923921840672</c:v>
                </c:pt>
                <c:pt idx="94">
                  <c:v>0.51527840651878676</c:v>
                </c:pt>
                <c:pt idx="95">
                  <c:v>0.50448753462603879</c:v>
                </c:pt>
                <c:pt idx="96">
                  <c:v>0.49403211805555558</c:v>
                </c:pt>
                <c:pt idx="97">
                  <c:v>0.48389839515357636</c:v>
                </c:pt>
                <c:pt idx="98">
                  <c:v>0.47407330279050397</c:v>
                </c:pt>
                <c:pt idx="99">
                  <c:v>0.46454443424140396</c:v>
                </c:pt>
                <c:pt idx="100">
                  <c:v>0.45529999999999998</c:v>
                </c:pt>
                <c:pt idx="101">
                  <c:v>0.44632879129497111</c:v>
                </c:pt>
                <c:pt idx="102">
                  <c:v>0.43762014609765476</c:v>
                </c:pt>
                <c:pt idx="103">
                  <c:v>0.42916391742859838</c:v>
                </c:pt>
                <c:pt idx="104">
                  <c:v>0.42095044378698226</c:v>
                </c:pt>
                <c:pt idx="105">
                  <c:v>0.41297052154195013</c:v>
                </c:pt>
                <c:pt idx="106">
                  <c:v>0.40521537913848343</c:v>
                </c:pt>
                <c:pt idx="107">
                  <c:v>0.39767665298279326</c:v>
                </c:pt>
                <c:pt idx="108">
                  <c:v>0.39034636488340191</c:v>
                </c:pt>
                <c:pt idx="109">
                  <c:v>0.3832169009342648</c:v>
                </c:pt>
                <c:pt idx="110">
                  <c:v>0.3762809917355372</c:v>
                </c:pt>
                <c:pt idx="111">
                  <c:v>0.3695316938560182</c:v>
                </c:pt>
                <c:pt idx="112">
                  <c:v>0.36296237244897961</c:v>
                </c:pt>
                <c:pt idx="113">
                  <c:v>0.35656668494008925</c:v>
                </c:pt>
                <c:pt idx="114">
                  <c:v>0.35033856571252692</c:v>
                </c:pt>
                <c:pt idx="115">
                  <c:v>0.34427221172022682</c:v>
                </c:pt>
                <c:pt idx="116">
                  <c:v>0.33836206896551724</c:v>
                </c:pt>
                <c:pt idx="117">
                  <c:v>0.33260281978230694</c:v>
                </c:pt>
                <c:pt idx="118">
                  <c:v>0.32698937087043956</c:v>
                </c:pt>
                <c:pt idx="119">
                  <c:v>0.32151684203093001</c:v>
                </c:pt>
                <c:pt idx="120">
                  <c:v>0.31618055555555558</c:v>
                </c:pt>
                <c:pt idx="121">
                  <c:v>0.3109760262277167</c:v>
                </c:pt>
                <c:pt idx="122">
                  <c:v>0.30589895189465199</c:v>
                </c:pt>
                <c:pt idx="123">
                  <c:v>0.30094520457399698</c:v>
                </c:pt>
                <c:pt idx="124">
                  <c:v>0.29611082206035377</c:v>
                </c:pt>
                <c:pt idx="125">
                  <c:v>0.29139199999999998</c:v>
                </c:pt>
                <c:pt idx="126">
                  <c:v>0.28678508440413203</c:v>
                </c:pt>
                <c:pt idx="127">
                  <c:v>0.28228656457312917</c:v>
                </c:pt>
                <c:pt idx="128">
                  <c:v>0.27789306640625</c:v>
                </c:pt>
                <c:pt idx="129">
                  <c:v>0.27360134607295233</c:v>
                </c:pt>
                <c:pt idx="130">
                  <c:v>0.26940828402366862</c:v>
                </c:pt>
                <c:pt idx="131">
                  <c:v>0.26531087931938696</c:v>
                </c:pt>
                <c:pt idx="132">
                  <c:v>0.26130624426078969</c:v>
                </c:pt>
                <c:pt idx="133">
                  <c:v>0.25739159929899935</c:v>
                </c:pt>
                <c:pt idx="134">
                  <c:v>0.25356426821118289</c:v>
                </c:pt>
                <c:pt idx="135">
                  <c:v>0.24982167352537724</c:v>
                </c:pt>
                <c:pt idx="136">
                  <c:v>0.2461613321799308</c:v>
                </c:pt>
                <c:pt idx="137">
                  <c:v>0.2425808514039107</c:v>
                </c:pt>
                <c:pt idx="138">
                  <c:v>0.23907792480571308</c:v>
                </c:pt>
                <c:pt idx="139">
                  <c:v>0.23565032865793695</c:v>
                </c:pt>
                <c:pt idx="140">
                  <c:v>0.23229591836734695</c:v>
                </c:pt>
                <c:pt idx="141">
                  <c:v>0.2290126251194608</c:v>
                </c:pt>
                <c:pt idx="142">
                  <c:v>0.22579845268795873</c:v>
                </c:pt>
                <c:pt idx="143">
                  <c:v>0.22265147439972616</c:v>
                </c:pt>
                <c:pt idx="144">
                  <c:v>0.21956983024691357</c:v>
                </c:pt>
                <c:pt idx="145">
                  <c:v>0.21655172413793103</c:v>
                </c:pt>
                <c:pt idx="146">
                  <c:v>0.21359542127978984</c:v>
                </c:pt>
                <c:pt idx="147">
                  <c:v>0.21069924568466841</c:v>
                </c:pt>
                <c:pt idx="148">
                  <c:v>0.20786157779401024</c:v>
                </c:pt>
                <c:pt idx="149">
                  <c:v>0.20508085221386424</c:v>
                </c:pt>
                <c:pt idx="150">
                  <c:v>0.20235555555555557</c:v>
                </c:pt>
              </c:numCache>
            </c:numRef>
          </c:yVal>
          <c:smooth val="1"/>
          <c:extLst>
            <c:ext xmlns:c16="http://schemas.microsoft.com/office/drawing/2014/chart" uri="{C3380CC4-5D6E-409C-BE32-E72D297353CC}">
              <c16:uniqueId val="{00000001-3D49-4607-8406-FE043AE5250B}"/>
            </c:ext>
          </c:extLst>
        </c:ser>
        <c:dLbls>
          <c:showLegendKey val="0"/>
          <c:showVal val="0"/>
          <c:showCatName val="0"/>
          <c:showSerName val="0"/>
          <c:showPercent val="0"/>
          <c:showBubbleSize val="0"/>
        </c:dLbls>
        <c:axId val="399952048"/>
        <c:axId val="478135280"/>
      </c:scatterChart>
      <c:valAx>
        <c:axId val="3999520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D/t</a:t>
                </a:r>
                <a:r>
                  <a:rPr lang="en-US" baseline="-25000" dirty="0"/>
                  <a:t>w</a:t>
                </a:r>
                <a:r>
                  <a:rPr lang="en-US" dirty="0"/>
                  <a:t>, dimensionless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135280"/>
        <c:crosses val="autoZero"/>
        <c:crossBetween val="midCat"/>
      </c:valAx>
      <c:valAx>
        <c:axId val="4781352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 dimensionless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9520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 vs D/t</a:t>
            </a:r>
            <a:r>
              <a:rPr lang="en-US" baseline="-25000" dirty="0"/>
              <a:t>w</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Sheet1!$A$4:$A$154</c:f>
              <c:numCache>
                <c:formatCode>General</c:formatCode>
                <c:ptCount val="1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numCache>
            </c:numRef>
          </c:xVal>
          <c:yVal>
            <c:numRef>
              <c:f>Sheet1!$B$4:$B$154</c:f>
              <c:numCache>
                <c:formatCode>General</c:formatCode>
                <c:ptCount val="151"/>
              </c:numCache>
            </c:numRef>
          </c:yVal>
          <c:smooth val="1"/>
          <c:extLst>
            <c:ext xmlns:c16="http://schemas.microsoft.com/office/drawing/2014/chart" uri="{C3380CC4-5D6E-409C-BE32-E72D297353CC}">
              <c16:uniqueId val="{00000000-3D49-4607-8406-FE043AE5250B}"/>
            </c:ext>
          </c:extLst>
        </c:ser>
        <c:ser>
          <c:idx val="1"/>
          <c:order val="1"/>
          <c:spPr>
            <a:ln w="19050" cap="rnd">
              <a:solidFill>
                <a:schemeClr val="tx1"/>
              </a:solidFill>
              <a:prstDash val="solid"/>
              <a:round/>
            </a:ln>
            <a:effectLst/>
          </c:spPr>
          <c:marker>
            <c:symbol val="none"/>
          </c:marker>
          <c:xVal>
            <c:numRef>
              <c:f>Sheet1!$A$4:$A$154</c:f>
              <c:numCache>
                <c:formatCode>General</c:formatCode>
                <c:ptCount val="1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numCache>
            </c:numRef>
          </c:xVal>
          <c:yVal>
            <c:numRef>
              <c:f>Sheet1!$C$4:$C$154</c:f>
              <c:numCache>
                <c:formatCode>General</c:formatCode>
                <c:ptCount val="15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0.98875157114600742</c:v>
                </c:pt>
                <c:pt idx="62">
                  <c:v>0.9728039651597814</c:v>
                </c:pt>
                <c:pt idx="63">
                  <c:v>0.95736263237946739</c:v>
                </c:pt>
                <c:pt idx="64">
                  <c:v>0.94240384124853827</c:v>
                </c:pt>
                <c:pt idx="65">
                  <c:v>0.92790532061394548</c:v>
                </c:pt>
                <c:pt idx="66">
                  <c:v>0.91384614908949169</c:v>
                </c:pt>
                <c:pt idx="67">
                  <c:v>0.9002066543269619</c:v>
                </c:pt>
                <c:pt idx="68">
                  <c:v>0.88696832117509483</c:v>
                </c:pt>
                <c:pt idx="69">
                  <c:v>0.87411370782473108</c:v>
                </c:pt>
                <c:pt idx="70">
                  <c:v>0.86162636914152069</c:v>
                </c:pt>
                <c:pt idx="71">
                  <c:v>0.84949078647755571</c:v>
                </c:pt>
                <c:pt idx="72">
                  <c:v>0.83769230333203404</c:v>
                </c:pt>
                <c:pt idx="73">
                  <c:v>0.8262170663000884</c:v>
                </c:pt>
                <c:pt idx="74">
                  <c:v>0.81505197080954661</c:v>
                </c:pt>
                <c:pt idx="75">
                  <c:v>0.80418461119875262</c:v>
                </c:pt>
                <c:pt idx="76">
                  <c:v>0.78826177285318555</c:v>
                </c:pt>
                <c:pt idx="77">
                  <c:v>0.76792039129701473</c:v>
                </c:pt>
                <c:pt idx="78">
                  <c:v>0.74835634451019062</c:v>
                </c:pt>
                <c:pt idx="79">
                  <c:v>0.72953052395449447</c:v>
                </c:pt>
                <c:pt idx="80">
                  <c:v>0.71140625000000002</c:v>
                </c:pt>
                <c:pt idx="81">
                  <c:v>0.69394909312604791</c:v>
                </c:pt>
                <c:pt idx="82">
                  <c:v>0.67712671029149318</c:v>
                </c:pt>
                <c:pt idx="83">
                  <c:v>0.6609086950210481</c:v>
                </c:pt>
                <c:pt idx="84">
                  <c:v>0.64526643990929711</c:v>
                </c:pt>
                <c:pt idx="85">
                  <c:v>0.63017301038062279</c:v>
                </c:pt>
                <c:pt idx="86">
                  <c:v>0.61560302866414274</c:v>
                </c:pt>
                <c:pt idx="87">
                  <c:v>0.6015325670498084</c:v>
                </c:pt>
                <c:pt idx="88">
                  <c:v>0.5879390495867769</c:v>
                </c:pt>
                <c:pt idx="89">
                  <c:v>0.57480116146951143</c:v>
                </c:pt>
                <c:pt idx="90">
                  <c:v>0.5620987654320988</c:v>
                </c:pt>
                <c:pt idx="91">
                  <c:v>0.54981282453809921</c:v>
                </c:pt>
                <c:pt idx="92">
                  <c:v>0.53792533081285443</c:v>
                </c:pt>
                <c:pt idx="93">
                  <c:v>0.52641923921840672</c:v>
                </c:pt>
                <c:pt idx="94">
                  <c:v>0.51527840651878676</c:v>
                </c:pt>
                <c:pt idx="95">
                  <c:v>0.50448753462603879</c:v>
                </c:pt>
                <c:pt idx="96">
                  <c:v>0.49403211805555558</c:v>
                </c:pt>
                <c:pt idx="97">
                  <c:v>0.48389839515357636</c:v>
                </c:pt>
                <c:pt idx="98">
                  <c:v>0.47407330279050397</c:v>
                </c:pt>
                <c:pt idx="99">
                  <c:v>0.46454443424140396</c:v>
                </c:pt>
                <c:pt idx="100">
                  <c:v>0.45529999999999998</c:v>
                </c:pt>
                <c:pt idx="101">
                  <c:v>0.44632879129497111</c:v>
                </c:pt>
                <c:pt idx="102">
                  <c:v>0.43762014609765476</c:v>
                </c:pt>
                <c:pt idx="103">
                  <c:v>0.42916391742859838</c:v>
                </c:pt>
                <c:pt idx="104">
                  <c:v>0.42095044378698226</c:v>
                </c:pt>
                <c:pt idx="105">
                  <c:v>0.41297052154195013</c:v>
                </c:pt>
                <c:pt idx="106">
                  <c:v>0.40521537913848343</c:v>
                </c:pt>
                <c:pt idx="107">
                  <c:v>0.39767665298279326</c:v>
                </c:pt>
                <c:pt idx="108">
                  <c:v>0.39034636488340191</c:v>
                </c:pt>
                <c:pt idx="109">
                  <c:v>0.3832169009342648</c:v>
                </c:pt>
                <c:pt idx="110">
                  <c:v>0.3762809917355372</c:v>
                </c:pt>
                <c:pt idx="111">
                  <c:v>0.3695316938560182</c:v>
                </c:pt>
                <c:pt idx="112">
                  <c:v>0.36296237244897961</c:v>
                </c:pt>
                <c:pt idx="113">
                  <c:v>0.35656668494008925</c:v>
                </c:pt>
                <c:pt idx="114">
                  <c:v>0.35033856571252692</c:v>
                </c:pt>
                <c:pt idx="115">
                  <c:v>0.34427221172022682</c:v>
                </c:pt>
                <c:pt idx="116">
                  <c:v>0.33836206896551724</c:v>
                </c:pt>
                <c:pt idx="117">
                  <c:v>0.33260281978230694</c:v>
                </c:pt>
                <c:pt idx="118">
                  <c:v>0.32698937087043956</c:v>
                </c:pt>
                <c:pt idx="119">
                  <c:v>0.32151684203093001</c:v>
                </c:pt>
                <c:pt idx="120">
                  <c:v>0.31618055555555558</c:v>
                </c:pt>
                <c:pt idx="121">
                  <c:v>0.3109760262277167</c:v>
                </c:pt>
                <c:pt idx="122">
                  <c:v>0.30589895189465199</c:v>
                </c:pt>
                <c:pt idx="123">
                  <c:v>0.30094520457399698</c:v>
                </c:pt>
                <c:pt idx="124">
                  <c:v>0.29611082206035377</c:v>
                </c:pt>
                <c:pt idx="125">
                  <c:v>0.29139199999999998</c:v>
                </c:pt>
                <c:pt idx="126">
                  <c:v>0.28678508440413203</c:v>
                </c:pt>
                <c:pt idx="127">
                  <c:v>0.28228656457312917</c:v>
                </c:pt>
                <c:pt idx="128">
                  <c:v>0.27789306640625</c:v>
                </c:pt>
                <c:pt idx="129">
                  <c:v>0.27360134607295233</c:v>
                </c:pt>
                <c:pt idx="130">
                  <c:v>0.26940828402366862</c:v>
                </c:pt>
                <c:pt idx="131">
                  <c:v>0.26531087931938696</c:v>
                </c:pt>
                <c:pt idx="132">
                  <c:v>0.26130624426078969</c:v>
                </c:pt>
                <c:pt idx="133">
                  <c:v>0.25739159929899935</c:v>
                </c:pt>
                <c:pt idx="134">
                  <c:v>0.25356426821118289</c:v>
                </c:pt>
                <c:pt idx="135">
                  <c:v>0.24982167352537724</c:v>
                </c:pt>
                <c:pt idx="136">
                  <c:v>0.2461613321799308</c:v>
                </c:pt>
                <c:pt idx="137">
                  <c:v>0.2425808514039107</c:v>
                </c:pt>
                <c:pt idx="138">
                  <c:v>0.23907792480571308</c:v>
                </c:pt>
                <c:pt idx="139">
                  <c:v>0.23565032865793695</c:v>
                </c:pt>
                <c:pt idx="140">
                  <c:v>0.23229591836734695</c:v>
                </c:pt>
                <c:pt idx="141">
                  <c:v>0.2290126251194608</c:v>
                </c:pt>
                <c:pt idx="142">
                  <c:v>0.22579845268795873</c:v>
                </c:pt>
                <c:pt idx="143">
                  <c:v>0.22265147439972616</c:v>
                </c:pt>
                <c:pt idx="144">
                  <c:v>0.21956983024691357</c:v>
                </c:pt>
                <c:pt idx="145">
                  <c:v>0.21655172413793103</c:v>
                </c:pt>
                <c:pt idx="146">
                  <c:v>0.21359542127978984</c:v>
                </c:pt>
                <c:pt idx="147">
                  <c:v>0.21069924568466841</c:v>
                </c:pt>
                <c:pt idx="148">
                  <c:v>0.20786157779401024</c:v>
                </c:pt>
                <c:pt idx="149">
                  <c:v>0.20508085221386424</c:v>
                </c:pt>
                <c:pt idx="150">
                  <c:v>0.20235555555555557</c:v>
                </c:pt>
              </c:numCache>
            </c:numRef>
          </c:yVal>
          <c:smooth val="1"/>
          <c:extLst>
            <c:ext xmlns:c16="http://schemas.microsoft.com/office/drawing/2014/chart" uri="{C3380CC4-5D6E-409C-BE32-E72D297353CC}">
              <c16:uniqueId val="{00000001-3D49-4607-8406-FE043AE5250B}"/>
            </c:ext>
          </c:extLst>
        </c:ser>
        <c:dLbls>
          <c:showLegendKey val="0"/>
          <c:showVal val="0"/>
          <c:showCatName val="0"/>
          <c:showSerName val="0"/>
          <c:showPercent val="0"/>
          <c:showBubbleSize val="0"/>
        </c:dLbls>
        <c:axId val="399952048"/>
        <c:axId val="478135280"/>
      </c:scatterChart>
      <c:valAx>
        <c:axId val="3999520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D/t</a:t>
                </a:r>
                <a:r>
                  <a:rPr lang="en-US" baseline="-25000" dirty="0"/>
                  <a:t>w</a:t>
                </a:r>
                <a:r>
                  <a:rPr lang="en-US" dirty="0"/>
                  <a:t>, dimensionless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135280"/>
        <c:crosses val="autoZero"/>
        <c:crossBetween val="midCat"/>
      </c:valAx>
      <c:valAx>
        <c:axId val="4781352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 dimensionless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9520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216316710411192E-2"/>
          <c:y val="5.6871865297505389E-2"/>
          <c:w val="0.8992528190920579"/>
          <c:h val="0.79536342438103835"/>
        </c:manualLayout>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Sheet1!$A$4:$A$154</c:f>
              <c:numCache>
                <c:formatCode>General</c:formatCode>
                <c:ptCount val="1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numCache>
            </c:numRef>
          </c:xVal>
          <c:yVal>
            <c:numRef>
              <c:f>Sheet1!$B$4:$B$154</c:f>
              <c:numCache>
                <c:formatCode>General</c:formatCode>
                <c:ptCount val="151"/>
              </c:numCache>
            </c:numRef>
          </c:yVal>
          <c:smooth val="1"/>
          <c:extLst>
            <c:ext xmlns:c16="http://schemas.microsoft.com/office/drawing/2014/chart" uri="{C3380CC4-5D6E-409C-BE32-E72D297353CC}">
              <c16:uniqueId val="{00000000-3D49-4607-8406-FE043AE5250B}"/>
            </c:ext>
          </c:extLst>
        </c:ser>
        <c:ser>
          <c:idx val="1"/>
          <c:order val="1"/>
          <c:spPr>
            <a:ln w="19050" cap="rnd">
              <a:solidFill>
                <a:schemeClr val="tx1"/>
              </a:solidFill>
              <a:prstDash val="solid"/>
              <a:round/>
            </a:ln>
            <a:effectLst/>
          </c:spPr>
          <c:marker>
            <c:symbol val="none"/>
          </c:marker>
          <c:xVal>
            <c:numRef>
              <c:f>Sheet1!$A$4:$A$154</c:f>
              <c:numCache>
                <c:formatCode>General</c:formatCode>
                <c:ptCount val="1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numCache>
            </c:numRef>
          </c:xVal>
          <c:yVal>
            <c:numRef>
              <c:f>Sheet1!$C$4:$C$154</c:f>
              <c:numCache>
                <c:formatCode>General</c:formatCode>
                <c:ptCount val="15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0.98875157114600742</c:v>
                </c:pt>
                <c:pt idx="62">
                  <c:v>0.9728039651597814</c:v>
                </c:pt>
                <c:pt idx="63">
                  <c:v>0.95736263237946739</c:v>
                </c:pt>
                <c:pt idx="64">
                  <c:v>0.94240384124853827</c:v>
                </c:pt>
                <c:pt idx="65">
                  <c:v>0.92790532061394548</c:v>
                </c:pt>
                <c:pt idx="66">
                  <c:v>0.91384614908949169</c:v>
                </c:pt>
                <c:pt idx="67">
                  <c:v>0.9002066543269619</c:v>
                </c:pt>
                <c:pt idx="68">
                  <c:v>0.88696832117509483</c:v>
                </c:pt>
                <c:pt idx="69">
                  <c:v>0.87411370782473108</c:v>
                </c:pt>
                <c:pt idx="70">
                  <c:v>0.86162636914152069</c:v>
                </c:pt>
                <c:pt idx="71">
                  <c:v>0.84949078647755571</c:v>
                </c:pt>
                <c:pt idx="72">
                  <c:v>0.83769230333203404</c:v>
                </c:pt>
                <c:pt idx="73">
                  <c:v>0.8262170663000884</c:v>
                </c:pt>
                <c:pt idx="74">
                  <c:v>0.81505197080954661</c:v>
                </c:pt>
                <c:pt idx="75">
                  <c:v>0.80418461119875262</c:v>
                </c:pt>
                <c:pt idx="76">
                  <c:v>0.78826177285318555</c:v>
                </c:pt>
                <c:pt idx="77">
                  <c:v>0.76792039129701473</c:v>
                </c:pt>
                <c:pt idx="78">
                  <c:v>0.74835634451019062</c:v>
                </c:pt>
                <c:pt idx="79">
                  <c:v>0.72953052395449447</c:v>
                </c:pt>
                <c:pt idx="80">
                  <c:v>0.71140625000000002</c:v>
                </c:pt>
                <c:pt idx="81">
                  <c:v>0.69394909312604791</c:v>
                </c:pt>
                <c:pt idx="82">
                  <c:v>0.67712671029149318</c:v>
                </c:pt>
                <c:pt idx="83">
                  <c:v>0.6609086950210481</c:v>
                </c:pt>
                <c:pt idx="84">
                  <c:v>0.64526643990929711</c:v>
                </c:pt>
                <c:pt idx="85">
                  <c:v>0.63017301038062279</c:v>
                </c:pt>
                <c:pt idx="86">
                  <c:v>0.61560302866414274</c:v>
                </c:pt>
                <c:pt idx="87">
                  <c:v>0.6015325670498084</c:v>
                </c:pt>
                <c:pt idx="88">
                  <c:v>0.5879390495867769</c:v>
                </c:pt>
                <c:pt idx="89">
                  <c:v>0.57480116146951143</c:v>
                </c:pt>
                <c:pt idx="90">
                  <c:v>0.5620987654320988</c:v>
                </c:pt>
                <c:pt idx="91">
                  <c:v>0.54981282453809921</c:v>
                </c:pt>
                <c:pt idx="92">
                  <c:v>0.53792533081285443</c:v>
                </c:pt>
                <c:pt idx="93">
                  <c:v>0.52641923921840672</c:v>
                </c:pt>
                <c:pt idx="94">
                  <c:v>0.51527840651878676</c:v>
                </c:pt>
                <c:pt idx="95">
                  <c:v>0.50448753462603879</c:v>
                </c:pt>
                <c:pt idx="96">
                  <c:v>0.49403211805555558</c:v>
                </c:pt>
                <c:pt idx="97">
                  <c:v>0.48389839515357636</c:v>
                </c:pt>
                <c:pt idx="98">
                  <c:v>0.47407330279050397</c:v>
                </c:pt>
                <c:pt idx="99">
                  <c:v>0.46454443424140396</c:v>
                </c:pt>
                <c:pt idx="100">
                  <c:v>0.45529999999999998</c:v>
                </c:pt>
                <c:pt idx="101">
                  <c:v>0.44632879129497111</c:v>
                </c:pt>
                <c:pt idx="102">
                  <c:v>0.43762014609765476</c:v>
                </c:pt>
                <c:pt idx="103">
                  <c:v>0.42916391742859838</c:v>
                </c:pt>
                <c:pt idx="104">
                  <c:v>0.42095044378698226</c:v>
                </c:pt>
                <c:pt idx="105">
                  <c:v>0.41297052154195013</c:v>
                </c:pt>
                <c:pt idx="106">
                  <c:v>0.40521537913848343</c:v>
                </c:pt>
                <c:pt idx="107">
                  <c:v>0.39767665298279326</c:v>
                </c:pt>
                <c:pt idx="108">
                  <c:v>0.39034636488340191</c:v>
                </c:pt>
                <c:pt idx="109">
                  <c:v>0.3832169009342648</c:v>
                </c:pt>
                <c:pt idx="110">
                  <c:v>0.3762809917355372</c:v>
                </c:pt>
                <c:pt idx="111">
                  <c:v>0.3695316938560182</c:v>
                </c:pt>
                <c:pt idx="112">
                  <c:v>0.36296237244897961</c:v>
                </c:pt>
                <c:pt idx="113">
                  <c:v>0.35656668494008925</c:v>
                </c:pt>
                <c:pt idx="114">
                  <c:v>0.35033856571252692</c:v>
                </c:pt>
                <c:pt idx="115">
                  <c:v>0.34427221172022682</c:v>
                </c:pt>
                <c:pt idx="116">
                  <c:v>0.33836206896551724</c:v>
                </c:pt>
                <c:pt idx="117">
                  <c:v>0.33260281978230694</c:v>
                </c:pt>
                <c:pt idx="118">
                  <c:v>0.32698937087043956</c:v>
                </c:pt>
                <c:pt idx="119">
                  <c:v>0.32151684203093001</c:v>
                </c:pt>
                <c:pt idx="120">
                  <c:v>0.31618055555555558</c:v>
                </c:pt>
                <c:pt idx="121">
                  <c:v>0.3109760262277167</c:v>
                </c:pt>
                <c:pt idx="122">
                  <c:v>0.30589895189465199</c:v>
                </c:pt>
                <c:pt idx="123">
                  <c:v>0.30094520457399698</c:v>
                </c:pt>
                <c:pt idx="124">
                  <c:v>0.29611082206035377</c:v>
                </c:pt>
                <c:pt idx="125">
                  <c:v>0.29139199999999998</c:v>
                </c:pt>
                <c:pt idx="126">
                  <c:v>0.28678508440413203</c:v>
                </c:pt>
                <c:pt idx="127">
                  <c:v>0.28228656457312917</c:v>
                </c:pt>
                <c:pt idx="128">
                  <c:v>0.27789306640625</c:v>
                </c:pt>
                <c:pt idx="129">
                  <c:v>0.27360134607295233</c:v>
                </c:pt>
                <c:pt idx="130">
                  <c:v>0.26940828402366862</c:v>
                </c:pt>
                <c:pt idx="131">
                  <c:v>0.26531087931938696</c:v>
                </c:pt>
                <c:pt idx="132">
                  <c:v>0.26130624426078969</c:v>
                </c:pt>
                <c:pt idx="133">
                  <c:v>0.25739159929899935</c:v>
                </c:pt>
                <c:pt idx="134">
                  <c:v>0.25356426821118289</c:v>
                </c:pt>
                <c:pt idx="135">
                  <c:v>0.24982167352537724</c:v>
                </c:pt>
                <c:pt idx="136">
                  <c:v>0.2461613321799308</c:v>
                </c:pt>
                <c:pt idx="137">
                  <c:v>0.2425808514039107</c:v>
                </c:pt>
                <c:pt idx="138">
                  <c:v>0.23907792480571308</c:v>
                </c:pt>
                <c:pt idx="139">
                  <c:v>0.23565032865793695</c:v>
                </c:pt>
                <c:pt idx="140">
                  <c:v>0.23229591836734695</c:v>
                </c:pt>
                <c:pt idx="141">
                  <c:v>0.2290126251194608</c:v>
                </c:pt>
                <c:pt idx="142">
                  <c:v>0.22579845268795873</c:v>
                </c:pt>
                <c:pt idx="143">
                  <c:v>0.22265147439972616</c:v>
                </c:pt>
                <c:pt idx="144">
                  <c:v>0.21956983024691357</c:v>
                </c:pt>
                <c:pt idx="145">
                  <c:v>0.21655172413793103</c:v>
                </c:pt>
                <c:pt idx="146">
                  <c:v>0.21359542127978984</c:v>
                </c:pt>
                <c:pt idx="147">
                  <c:v>0.21069924568466841</c:v>
                </c:pt>
                <c:pt idx="148">
                  <c:v>0.20786157779401024</c:v>
                </c:pt>
                <c:pt idx="149">
                  <c:v>0.20508085221386424</c:v>
                </c:pt>
                <c:pt idx="150">
                  <c:v>0.20235555555555557</c:v>
                </c:pt>
              </c:numCache>
            </c:numRef>
          </c:yVal>
          <c:smooth val="1"/>
          <c:extLst>
            <c:ext xmlns:c16="http://schemas.microsoft.com/office/drawing/2014/chart" uri="{C3380CC4-5D6E-409C-BE32-E72D297353CC}">
              <c16:uniqueId val="{00000001-3D49-4607-8406-FE043AE5250B}"/>
            </c:ext>
          </c:extLst>
        </c:ser>
        <c:dLbls>
          <c:showLegendKey val="0"/>
          <c:showVal val="0"/>
          <c:showCatName val="0"/>
          <c:showSerName val="0"/>
          <c:showPercent val="0"/>
          <c:showBubbleSize val="0"/>
        </c:dLbls>
        <c:axId val="399952048"/>
        <c:axId val="478135280"/>
      </c:scatterChart>
      <c:valAx>
        <c:axId val="3999520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D/t</a:t>
                </a:r>
                <a:r>
                  <a:rPr lang="en-US" baseline="-25000" dirty="0"/>
                  <a:t>w</a:t>
                </a:r>
                <a:r>
                  <a:rPr lang="en-US" dirty="0"/>
                  <a:t>, dimensionless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135280"/>
        <c:crosses val="autoZero"/>
        <c:crossBetween val="midCat"/>
      </c:valAx>
      <c:valAx>
        <c:axId val="4781352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 dimensionless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9520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Variation of k with d</a:t>
            </a:r>
            <a:r>
              <a:rPr lang="en-US" baseline="-25000" dirty="0"/>
              <a:t>o</a:t>
            </a:r>
            <a:r>
              <a:rPr lang="en-US" dirty="0"/>
              <a:t> / 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tx>
            <c:strRef>
              <c:f>Sheet1!$B$1</c:f>
              <c:strCache>
                <c:ptCount val="1"/>
                <c:pt idx="0">
                  <c:v>Y-Values</c:v>
                </c:pt>
              </c:strCache>
            </c:strRef>
          </c:tx>
          <c:spPr>
            <a:ln w="38100" cap="rnd">
              <a:solidFill>
                <a:schemeClr val="accent1"/>
              </a:solidFill>
              <a:round/>
            </a:ln>
            <a:effectLst/>
          </c:spPr>
          <c:marker>
            <c:symbol val="none"/>
          </c:marker>
          <c:xVal>
            <c:numRef>
              <c:f>Sheet1!$A$2:$A$20</c:f>
              <c:numCache>
                <c:formatCode>General</c:formatCode>
                <c:ptCount val="19"/>
                <c:pt idx="0">
                  <c:v>0.5</c:v>
                </c:pt>
                <c:pt idx="1">
                  <c:v>0.75</c:v>
                </c:pt>
                <c:pt idx="2">
                  <c:v>1</c:v>
                </c:pt>
                <c:pt idx="3">
                  <c:v>1.25</c:v>
                </c:pt>
                <c:pt idx="4">
                  <c:v>1.5</c:v>
                </c:pt>
                <c:pt idx="5">
                  <c:v>1.75</c:v>
                </c:pt>
                <c:pt idx="6">
                  <c:v>2</c:v>
                </c:pt>
                <c:pt idx="7">
                  <c:v>2.25</c:v>
                </c:pt>
                <c:pt idx="8">
                  <c:v>2.5</c:v>
                </c:pt>
                <c:pt idx="9">
                  <c:v>2.75</c:v>
                </c:pt>
                <c:pt idx="10">
                  <c:v>3</c:v>
                </c:pt>
                <c:pt idx="11">
                  <c:v>3.25</c:v>
                </c:pt>
                <c:pt idx="12">
                  <c:v>3.5</c:v>
                </c:pt>
                <c:pt idx="13">
                  <c:v>3.75</c:v>
                </c:pt>
                <c:pt idx="14">
                  <c:v>4</c:v>
                </c:pt>
                <c:pt idx="15">
                  <c:v>4.25</c:v>
                </c:pt>
                <c:pt idx="16">
                  <c:v>4.5</c:v>
                </c:pt>
                <c:pt idx="17">
                  <c:v>4.75</c:v>
                </c:pt>
                <c:pt idx="18">
                  <c:v>5</c:v>
                </c:pt>
              </c:numCache>
            </c:numRef>
          </c:xVal>
          <c:yVal>
            <c:numRef>
              <c:f>Sheet1!$B$2:$B$20</c:f>
              <c:numCache>
                <c:formatCode>General</c:formatCode>
                <c:ptCount val="19"/>
                <c:pt idx="0">
                  <c:v>25</c:v>
                </c:pt>
                <c:pt idx="1">
                  <c:v>13.888888888888889</c:v>
                </c:pt>
                <c:pt idx="2">
                  <c:v>10</c:v>
                </c:pt>
                <c:pt idx="3">
                  <c:v>8.1999999999999993</c:v>
                </c:pt>
                <c:pt idx="4">
                  <c:v>7.2222222222222223</c:v>
                </c:pt>
                <c:pt idx="5">
                  <c:v>6.6326530612244898</c:v>
                </c:pt>
                <c:pt idx="6">
                  <c:v>6.25</c:v>
                </c:pt>
                <c:pt idx="7">
                  <c:v>5.9876543209876543</c:v>
                </c:pt>
                <c:pt idx="8">
                  <c:v>5.8</c:v>
                </c:pt>
                <c:pt idx="9">
                  <c:v>5.661157024793388</c:v>
                </c:pt>
                <c:pt idx="10">
                  <c:v>5.5555555555555554</c:v>
                </c:pt>
                <c:pt idx="11">
                  <c:v>5.4733727810650885</c:v>
                </c:pt>
                <c:pt idx="12">
                  <c:v>5.408163265306122</c:v>
                </c:pt>
                <c:pt idx="13">
                  <c:v>5.3555555555555552</c:v>
                </c:pt>
                <c:pt idx="14">
                  <c:v>5.3125</c:v>
                </c:pt>
                <c:pt idx="15">
                  <c:v>5.2768166089965396</c:v>
                </c:pt>
                <c:pt idx="16">
                  <c:v>5.2469135802469138</c:v>
                </c:pt>
                <c:pt idx="17">
                  <c:v>5.2216066481994456</c:v>
                </c:pt>
                <c:pt idx="18">
                  <c:v>5.2</c:v>
                </c:pt>
              </c:numCache>
            </c:numRef>
          </c:yVal>
          <c:smooth val="1"/>
          <c:extLst>
            <c:ext xmlns:c16="http://schemas.microsoft.com/office/drawing/2014/chart" uri="{C3380CC4-5D6E-409C-BE32-E72D297353CC}">
              <c16:uniqueId val="{00000000-005C-48D0-BEAB-AD96BE64213B}"/>
            </c:ext>
          </c:extLst>
        </c:ser>
        <c:dLbls>
          <c:showLegendKey val="0"/>
          <c:showVal val="0"/>
          <c:showCatName val="0"/>
          <c:showSerName val="0"/>
          <c:showPercent val="0"/>
          <c:showBubbleSize val="0"/>
        </c:dLbls>
        <c:axId val="2010673360"/>
        <c:axId val="2010672944"/>
      </c:scatterChart>
      <c:valAx>
        <c:axId val="2010673360"/>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d</a:t>
                </a:r>
                <a:r>
                  <a:rPr lang="en-US" baseline="-25000" dirty="0"/>
                  <a:t>o</a:t>
                </a:r>
                <a:r>
                  <a:rPr lang="en-US" dirty="0"/>
                  <a:t> / D</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0672944"/>
        <c:crosses val="autoZero"/>
        <c:crossBetween val="midCat"/>
      </c:valAx>
      <c:valAx>
        <c:axId val="2010672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k</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06733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Variation of k with d</a:t>
            </a:r>
            <a:r>
              <a:rPr lang="en-US" baseline="-25000" dirty="0"/>
              <a:t>o</a:t>
            </a:r>
            <a:r>
              <a:rPr lang="en-US" dirty="0"/>
              <a:t> / 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285693061952162"/>
          <c:y val="0.16477096116025722"/>
          <c:w val="0.78301564898727283"/>
          <c:h val="0.63338877308250408"/>
        </c:manualLayout>
      </c:layout>
      <c:scatterChart>
        <c:scatterStyle val="lineMarker"/>
        <c:varyColors val="0"/>
        <c:ser>
          <c:idx val="0"/>
          <c:order val="0"/>
          <c:tx>
            <c:strRef>
              <c:f>Sheet1!$B$1</c:f>
              <c:strCache>
                <c:ptCount val="1"/>
                <c:pt idx="0">
                  <c:v>Y-Values</c:v>
                </c:pt>
              </c:strCache>
            </c:strRef>
          </c:tx>
          <c:spPr>
            <a:ln w="38100" cap="rnd">
              <a:solidFill>
                <a:schemeClr val="accent1"/>
              </a:solidFill>
              <a:round/>
            </a:ln>
            <a:effectLst/>
          </c:spPr>
          <c:marker>
            <c:symbol val="none"/>
          </c:marker>
          <c:xVal>
            <c:numRef>
              <c:f>Sheet1!$A$2:$A$27</c:f>
              <c:numCache>
                <c:formatCode>General</c:formatCode>
                <c:ptCount val="26"/>
                <c:pt idx="0">
                  <c:v>0.5</c:v>
                </c:pt>
                <c:pt idx="1">
                  <c:v>0.6</c:v>
                </c:pt>
                <c:pt idx="2">
                  <c:v>0.7</c:v>
                </c:pt>
                <c:pt idx="3">
                  <c:v>0.8</c:v>
                </c:pt>
                <c:pt idx="4">
                  <c:v>0.9</c:v>
                </c:pt>
                <c:pt idx="5">
                  <c:v>1</c:v>
                </c:pt>
                <c:pt idx="6">
                  <c:v>1.1000000000000001</c:v>
                </c:pt>
                <c:pt idx="7">
                  <c:v>1.2</c:v>
                </c:pt>
                <c:pt idx="8">
                  <c:v>1.3</c:v>
                </c:pt>
                <c:pt idx="9">
                  <c:v>1.4</c:v>
                </c:pt>
                <c:pt idx="10">
                  <c:v>1.5</c:v>
                </c:pt>
                <c:pt idx="11">
                  <c:v>1.6</c:v>
                </c:pt>
                <c:pt idx="12">
                  <c:v>1.7</c:v>
                </c:pt>
                <c:pt idx="13">
                  <c:v>1.8</c:v>
                </c:pt>
                <c:pt idx="14">
                  <c:v>1.9</c:v>
                </c:pt>
                <c:pt idx="15">
                  <c:v>2</c:v>
                </c:pt>
                <c:pt idx="16">
                  <c:v>2.1</c:v>
                </c:pt>
                <c:pt idx="17">
                  <c:v>2.2000000000000002</c:v>
                </c:pt>
                <c:pt idx="18">
                  <c:v>2.2999999999999998</c:v>
                </c:pt>
                <c:pt idx="19">
                  <c:v>2.4</c:v>
                </c:pt>
                <c:pt idx="20">
                  <c:v>2.5</c:v>
                </c:pt>
                <c:pt idx="21">
                  <c:v>2.6</c:v>
                </c:pt>
                <c:pt idx="22">
                  <c:v>2.7</c:v>
                </c:pt>
                <c:pt idx="23">
                  <c:v>2.8</c:v>
                </c:pt>
                <c:pt idx="24">
                  <c:v>2.9</c:v>
                </c:pt>
                <c:pt idx="25">
                  <c:v>3</c:v>
                </c:pt>
              </c:numCache>
            </c:numRef>
          </c:xVal>
          <c:yVal>
            <c:numRef>
              <c:f>Sheet1!$B$2:$B$27</c:f>
              <c:numCache>
                <c:formatCode>General</c:formatCode>
                <c:ptCount val="26"/>
                <c:pt idx="0">
                  <c:v>25</c:v>
                </c:pt>
                <c:pt idx="1">
                  <c:v>18.888888888888889</c:v>
                </c:pt>
                <c:pt idx="2">
                  <c:v>15.204081632653063</c:v>
                </c:pt>
                <c:pt idx="3">
                  <c:v>12.812499999999998</c:v>
                </c:pt>
                <c:pt idx="4">
                  <c:v>11.172839506172838</c:v>
                </c:pt>
                <c:pt idx="5">
                  <c:v>10</c:v>
                </c:pt>
                <c:pt idx="6">
                  <c:v>9.1322314049586772</c:v>
                </c:pt>
                <c:pt idx="7">
                  <c:v>8.4722222222222214</c:v>
                </c:pt>
                <c:pt idx="8">
                  <c:v>7.9585798816568047</c:v>
                </c:pt>
                <c:pt idx="9">
                  <c:v>7.5510204081632661</c:v>
                </c:pt>
                <c:pt idx="10">
                  <c:v>7.2222222222222223</c:v>
                </c:pt>
                <c:pt idx="11">
                  <c:v>6.953125</c:v>
                </c:pt>
                <c:pt idx="12">
                  <c:v>6.7301038062283736</c:v>
                </c:pt>
                <c:pt idx="13">
                  <c:v>6.5432098765432096</c:v>
                </c:pt>
                <c:pt idx="14">
                  <c:v>6.3850415512465375</c:v>
                </c:pt>
                <c:pt idx="15">
                  <c:v>6.25</c:v>
                </c:pt>
                <c:pt idx="16">
                  <c:v>6.1337868480725621</c:v>
                </c:pt>
                <c:pt idx="17">
                  <c:v>6.0330578512396693</c:v>
                </c:pt>
                <c:pt idx="18">
                  <c:v>5.9451795841209831</c:v>
                </c:pt>
                <c:pt idx="19">
                  <c:v>5.8680555555555554</c:v>
                </c:pt>
                <c:pt idx="20">
                  <c:v>5.8</c:v>
                </c:pt>
                <c:pt idx="21">
                  <c:v>5.7396449704142007</c:v>
                </c:pt>
                <c:pt idx="22">
                  <c:v>5.6858710562414263</c:v>
                </c:pt>
                <c:pt idx="23">
                  <c:v>5.6377551020408161</c:v>
                </c:pt>
                <c:pt idx="24">
                  <c:v>5.5945303210463733</c:v>
                </c:pt>
                <c:pt idx="25">
                  <c:v>5.5555555555555554</c:v>
                </c:pt>
              </c:numCache>
            </c:numRef>
          </c:yVal>
          <c:smooth val="0"/>
          <c:extLst>
            <c:ext xmlns:c16="http://schemas.microsoft.com/office/drawing/2014/chart" uri="{C3380CC4-5D6E-409C-BE32-E72D297353CC}">
              <c16:uniqueId val="{00000000-5FCA-42FC-BFAE-5F15FA58A676}"/>
            </c:ext>
          </c:extLst>
        </c:ser>
        <c:dLbls>
          <c:showLegendKey val="0"/>
          <c:showVal val="0"/>
          <c:showCatName val="0"/>
          <c:showSerName val="0"/>
          <c:showPercent val="0"/>
          <c:showBubbleSize val="0"/>
        </c:dLbls>
        <c:axId val="2010673360"/>
        <c:axId val="2010672944"/>
      </c:scatterChart>
      <c:valAx>
        <c:axId val="20106733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d</a:t>
                </a:r>
                <a:r>
                  <a:rPr lang="en-US" baseline="-25000" dirty="0"/>
                  <a:t>o</a:t>
                </a:r>
                <a:r>
                  <a:rPr lang="en-US" dirty="0"/>
                  <a:t> / D</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0672944"/>
        <c:crosses val="autoZero"/>
        <c:crossBetween val="midCat"/>
      </c:valAx>
      <c:valAx>
        <c:axId val="2010672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k</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06733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 vs D/t</a:t>
            </a:r>
            <a:r>
              <a:rPr lang="en-US" baseline="-25000" dirty="0"/>
              <a:t>w</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2700" cap="rnd">
              <a:noFill/>
              <a:prstDash val="lgDash"/>
              <a:round/>
            </a:ln>
            <a:effectLst/>
          </c:spPr>
          <c:marker>
            <c:symbol val="circle"/>
            <c:size val="3"/>
            <c:spPr>
              <a:noFill/>
              <a:ln w="3175">
                <a:solidFill>
                  <a:schemeClr val="accent1"/>
                </a:solidFill>
                <a:prstDash val="lgDash"/>
              </a:ln>
              <a:effectLst/>
            </c:spPr>
          </c:marker>
          <c:xVal>
            <c:numRef>
              <c:f>Sheet1!$A$65:$A$154</c:f>
              <c:numCache>
                <c:formatCode>General</c:formatCode>
                <c:ptCount val="90"/>
                <c:pt idx="0">
                  <c:v>61</c:v>
                </c:pt>
                <c:pt idx="1">
                  <c:v>62</c:v>
                </c:pt>
                <c:pt idx="2">
                  <c:v>63</c:v>
                </c:pt>
                <c:pt idx="3">
                  <c:v>64</c:v>
                </c:pt>
                <c:pt idx="4">
                  <c:v>65</c:v>
                </c:pt>
                <c:pt idx="5">
                  <c:v>66</c:v>
                </c:pt>
                <c:pt idx="6">
                  <c:v>67</c:v>
                </c:pt>
                <c:pt idx="7">
                  <c:v>68</c:v>
                </c:pt>
                <c:pt idx="8">
                  <c:v>69</c:v>
                </c:pt>
                <c:pt idx="9">
                  <c:v>70</c:v>
                </c:pt>
                <c:pt idx="10">
                  <c:v>71</c:v>
                </c:pt>
                <c:pt idx="11">
                  <c:v>72</c:v>
                </c:pt>
                <c:pt idx="12">
                  <c:v>73</c:v>
                </c:pt>
                <c:pt idx="13">
                  <c:v>74</c:v>
                </c:pt>
                <c:pt idx="14">
                  <c:v>75</c:v>
                </c:pt>
                <c:pt idx="15">
                  <c:v>76</c:v>
                </c:pt>
                <c:pt idx="16">
                  <c:v>77</c:v>
                </c:pt>
                <c:pt idx="17">
                  <c:v>78</c:v>
                </c:pt>
                <c:pt idx="18">
                  <c:v>79</c:v>
                </c:pt>
                <c:pt idx="19">
                  <c:v>80</c:v>
                </c:pt>
                <c:pt idx="20">
                  <c:v>81</c:v>
                </c:pt>
                <c:pt idx="21">
                  <c:v>82</c:v>
                </c:pt>
                <c:pt idx="22">
                  <c:v>83</c:v>
                </c:pt>
                <c:pt idx="23">
                  <c:v>84</c:v>
                </c:pt>
                <c:pt idx="24">
                  <c:v>85</c:v>
                </c:pt>
                <c:pt idx="25">
                  <c:v>86</c:v>
                </c:pt>
                <c:pt idx="26">
                  <c:v>87</c:v>
                </c:pt>
                <c:pt idx="27">
                  <c:v>88</c:v>
                </c:pt>
                <c:pt idx="28">
                  <c:v>89</c:v>
                </c:pt>
                <c:pt idx="29">
                  <c:v>90</c:v>
                </c:pt>
                <c:pt idx="30">
                  <c:v>91</c:v>
                </c:pt>
                <c:pt idx="31">
                  <c:v>92</c:v>
                </c:pt>
                <c:pt idx="32">
                  <c:v>93</c:v>
                </c:pt>
                <c:pt idx="33">
                  <c:v>94</c:v>
                </c:pt>
                <c:pt idx="34">
                  <c:v>95</c:v>
                </c:pt>
                <c:pt idx="35">
                  <c:v>96</c:v>
                </c:pt>
                <c:pt idx="36">
                  <c:v>97</c:v>
                </c:pt>
                <c:pt idx="37">
                  <c:v>98</c:v>
                </c:pt>
                <c:pt idx="38">
                  <c:v>99</c:v>
                </c:pt>
                <c:pt idx="39">
                  <c:v>100</c:v>
                </c:pt>
                <c:pt idx="40">
                  <c:v>101</c:v>
                </c:pt>
                <c:pt idx="41">
                  <c:v>102</c:v>
                </c:pt>
                <c:pt idx="42">
                  <c:v>103</c:v>
                </c:pt>
                <c:pt idx="43">
                  <c:v>104</c:v>
                </c:pt>
                <c:pt idx="44">
                  <c:v>105</c:v>
                </c:pt>
                <c:pt idx="45">
                  <c:v>106</c:v>
                </c:pt>
                <c:pt idx="46">
                  <c:v>107</c:v>
                </c:pt>
                <c:pt idx="47">
                  <c:v>108</c:v>
                </c:pt>
                <c:pt idx="48">
                  <c:v>109</c:v>
                </c:pt>
                <c:pt idx="49">
                  <c:v>110</c:v>
                </c:pt>
                <c:pt idx="50">
                  <c:v>111</c:v>
                </c:pt>
                <c:pt idx="51">
                  <c:v>112</c:v>
                </c:pt>
                <c:pt idx="52">
                  <c:v>113</c:v>
                </c:pt>
                <c:pt idx="53">
                  <c:v>114</c:v>
                </c:pt>
                <c:pt idx="54">
                  <c:v>115</c:v>
                </c:pt>
                <c:pt idx="55">
                  <c:v>116</c:v>
                </c:pt>
                <c:pt idx="56">
                  <c:v>117</c:v>
                </c:pt>
                <c:pt idx="57">
                  <c:v>118</c:v>
                </c:pt>
                <c:pt idx="58">
                  <c:v>119</c:v>
                </c:pt>
                <c:pt idx="59">
                  <c:v>120</c:v>
                </c:pt>
                <c:pt idx="60">
                  <c:v>121</c:v>
                </c:pt>
                <c:pt idx="61">
                  <c:v>122</c:v>
                </c:pt>
                <c:pt idx="62">
                  <c:v>123</c:v>
                </c:pt>
                <c:pt idx="63">
                  <c:v>124</c:v>
                </c:pt>
                <c:pt idx="64">
                  <c:v>125</c:v>
                </c:pt>
                <c:pt idx="65">
                  <c:v>126</c:v>
                </c:pt>
                <c:pt idx="66">
                  <c:v>127</c:v>
                </c:pt>
                <c:pt idx="67">
                  <c:v>128</c:v>
                </c:pt>
                <c:pt idx="68">
                  <c:v>129</c:v>
                </c:pt>
                <c:pt idx="69">
                  <c:v>130</c:v>
                </c:pt>
                <c:pt idx="70">
                  <c:v>131</c:v>
                </c:pt>
                <c:pt idx="71">
                  <c:v>132</c:v>
                </c:pt>
                <c:pt idx="72">
                  <c:v>133</c:v>
                </c:pt>
                <c:pt idx="73">
                  <c:v>134</c:v>
                </c:pt>
                <c:pt idx="74">
                  <c:v>135</c:v>
                </c:pt>
                <c:pt idx="75">
                  <c:v>136</c:v>
                </c:pt>
                <c:pt idx="76">
                  <c:v>137</c:v>
                </c:pt>
                <c:pt idx="77">
                  <c:v>138</c:v>
                </c:pt>
                <c:pt idx="78">
                  <c:v>139</c:v>
                </c:pt>
                <c:pt idx="79">
                  <c:v>140</c:v>
                </c:pt>
                <c:pt idx="80">
                  <c:v>141</c:v>
                </c:pt>
                <c:pt idx="81">
                  <c:v>142</c:v>
                </c:pt>
                <c:pt idx="82">
                  <c:v>143</c:v>
                </c:pt>
                <c:pt idx="83">
                  <c:v>144</c:v>
                </c:pt>
                <c:pt idx="84">
                  <c:v>145</c:v>
                </c:pt>
                <c:pt idx="85">
                  <c:v>146</c:v>
                </c:pt>
                <c:pt idx="86">
                  <c:v>147</c:v>
                </c:pt>
                <c:pt idx="87">
                  <c:v>148</c:v>
                </c:pt>
                <c:pt idx="88">
                  <c:v>149</c:v>
                </c:pt>
                <c:pt idx="89">
                  <c:v>150</c:v>
                </c:pt>
              </c:numCache>
            </c:numRef>
          </c:xVal>
          <c:yVal>
            <c:numRef>
              <c:f>Sheet1!$C$65:$C$154</c:f>
              <c:numCache>
                <c:formatCode>General</c:formatCode>
                <c:ptCount val="90"/>
                <c:pt idx="0">
                  <c:v>0.98875157114600742</c:v>
                </c:pt>
                <c:pt idx="1">
                  <c:v>0.9728039651597814</c:v>
                </c:pt>
                <c:pt idx="2">
                  <c:v>0.95736263237946739</c:v>
                </c:pt>
                <c:pt idx="3">
                  <c:v>0.94240384124853827</c:v>
                </c:pt>
                <c:pt idx="4">
                  <c:v>0.92790532061394548</c:v>
                </c:pt>
                <c:pt idx="5">
                  <c:v>0.91384614908949169</c:v>
                </c:pt>
                <c:pt idx="6">
                  <c:v>0.9002066543269619</c:v>
                </c:pt>
                <c:pt idx="7">
                  <c:v>0.88696832117509483</c:v>
                </c:pt>
                <c:pt idx="8">
                  <c:v>0.87411370782473108</c:v>
                </c:pt>
                <c:pt idx="9">
                  <c:v>0.86162636914152069</c:v>
                </c:pt>
                <c:pt idx="10">
                  <c:v>0.84949078647755571</c:v>
                </c:pt>
                <c:pt idx="11">
                  <c:v>0.83769230333203404</c:v>
                </c:pt>
                <c:pt idx="12">
                  <c:v>0.8262170663000884</c:v>
                </c:pt>
                <c:pt idx="13">
                  <c:v>0.81505197080954661</c:v>
                </c:pt>
                <c:pt idx="14">
                  <c:v>0.80418461119875262</c:v>
                </c:pt>
                <c:pt idx="15">
                  <c:v>0.78826177285318555</c:v>
                </c:pt>
                <c:pt idx="16">
                  <c:v>0.76792039129701473</c:v>
                </c:pt>
                <c:pt idx="17">
                  <c:v>0.74835634451019062</c:v>
                </c:pt>
                <c:pt idx="18">
                  <c:v>0.72953052395449447</c:v>
                </c:pt>
                <c:pt idx="19">
                  <c:v>0.71140625000000002</c:v>
                </c:pt>
                <c:pt idx="20">
                  <c:v>0.69394909312604791</c:v>
                </c:pt>
                <c:pt idx="21">
                  <c:v>0.67712671029149318</c:v>
                </c:pt>
                <c:pt idx="22">
                  <c:v>0.6609086950210481</c:v>
                </c:pt>
                <c:pt idx="23">
                  <c:v>0.64526643990929711</c:v>
                </c:pt>
                <c:pt idx="24">
                  <c:v>0.63017301038062279</c:v>
                </c:pt>
                <c:pt idx="25">
                  <c:v>0.61560302866414274</c:v>
                </c:pt>
                <c:pt idx="26">
                  <c:v>0.6015325670498084</c:v>
                </c:pt>
                <c:pt idx="27">
                  <c:v>0.5879390495867769</c:v>
                </c:pt>
                <c:pt idx="28">
                  <c:v>0.57480116146951143</c:v>
                </c:pt>
                <c:pt idx="29">
                  <c:v>0.5620987654320988</c:v>
                </c:pt>
                <c:pt idx="30">
                  <c:v>0.54981282453809921</c:v>
                </c:pt>
                <c:pt idx="31">
                  <c:v>0.53792533081285443</c:v>
                </c:pt>
                <c:pt idx="32">
                  <c:v>0.52641923921840672</c:v>
                </c:pt>
                <c:pt idx="33">
                  <c:v>0.51527840651878676</c:v>
                </c:pt>
                <c:pt idx="34">
                  <c:v>0.50448753462603879</c:v>
                </c:pt>
                <c:pt idx="35">
                  <c:v>0.49403211805555558</c:v>
                </c:pt>
                <c:pt idx="36">
                  <c:v>0.48389839515357636</c:v>
                </c:pt>
                <c:pt idx="37">
                  <c:v>0.47407330279050397</c:v>
                </c:pt>
                <c:pt idx="38">
                  <c:v>0.46454443424140396</c:v>
                </c:pt>
                <c:pt idx="39">
                  <c:v>0.45529999999999998</c:v>
                </c:pt>
                <c:pt idx="40">
                  <c:v>0.44632879129497111</c:v>
                </c:pt>
                <c:pt idx="41">
                  <c:v>0.43762014609765476</c:v>
                </c:pt>
                <c:pt idx="42">
                  <c:v>0.42916391742859838</c:v>
                </c:pt>
                <c:pt idx="43">
                  <c:v>0.42095044378698226</c:v>
                </c:pt>
                <c:pt idx="44">
                  <c:v>0.41297052154195013</c:v>
                </c:pt>
                <c:pt idx="45">
                  <c:v>0.40521537913848343</c:v>
                </c:pt>
                <c:pt idx="46">
                  <c:v>0.39767665298279326</c:v>
                </c:pt>
                <c:pt idx="47">
                  <c:v>0.39034636488340191</c:v>
                </c:pt>
                <c:pt idx="48">
                  <c:v>0.3832169009342648</c:v>
                </c:pt>
                <c:pt idx="49">
                  <c:v>0.3762809917355372</c:v>
                </c:pt>
                <c:pt idx="50">
                  <c:v>0.3695316938560182</c:v>
                </c:pt>
                <c:pt idx="51">
                  <c:v>0.36296237244897961</c:v>
                </c:pt>
                <c:pt idx="52">
                  <c:v>0.35656668494008925</c:v>
                </c:pt>
                <c:pt idx="53">
                  <c:v>0.35033856571252692</c:v>
                </c:pt>
                <c:pt idx="54">
                  <c:v>0.34427221172022682</c:v>
                </c:pt>
                <c:pt idx="55">
                  <c:v>0.33836206896551724</c:v>
                </c:pt>
                <c:pt idx="56">
                  <c:v>0.33260281978230694</c:v>
                </c:pt>
                <c:pt idx="57">
                  <c:v>0.32698937087043956</c:v>
                </c:pt>
                <c:pt idx="58">
                  <c:v>0.32151684203093001</c:v>
                </c:pt>
                <c:pt idx="59">
                  <c:v>0.31618055555555558</c:v>
                </c:pt>
                <c:pt idx="60">
                  <c:v>0.3109760262277167</c:v>
                </c:pt>
                <c:pt idx="61">
                  <c:v>0.30589895189465199</c:v>
                </c:pt>
                <c:pt idx="62">
                  <c:v>0.30094520457399698</c:v>
                </c:pt>
                <c:pt idx="63">
                  <c:v>0.29611082206035377</c:v>
                </c:pt>
                <c:pt idx="64">
                  <c:v>0.29139199999999998</c:v>
                </c:pt>
                <c:pt idx="65">
                  <c:v>0.28678508440413203</c:v>
                </c:pt>
                <c:pt idx="66">
                  <c:v>0.28228656457312917</c:v>
                </c:pt>
                <c:pt idx="67">
                  <c:v>0.27789306640625</c:v>
                </c:pt>
                <c:pt idx="68">
                  <c:v>0.27360134607295233</c:v>
                </c:pt>
                <c:pt idx="69">
                  <c:v>0.26940828402366862</c:v>
                </c:pt>
                <c:pt idx="70">
                  <c:v>0.26531087931938696</c:v>
                </c:pt>
                <c:pt idx="71">
                  <c:v>0.26130624426078969</c:v>
                </c:pt>
                <c:pt idx="72">
                  <c:v>0.25739159929899935</c:v>
                </c:pt>
                <c:pt idx="73">
                  <c:v>0.25356426821118289</c:v>
                </c:pt>
                <c:pt idx="74">
                  <c:v>0.24982167352537724</c:v>
                </c:pt>
                <c:pt idx="75">
                  <c:v>0.2461613321799308</c:v>
                </c:pt>
                <c:pt idx="76">
                  <c:v>0.2425808514039107</c:v>
                </c:pt>
                <c:pt idx="77">
                  <c:v>0.23907792480571308</c:v>
                </c:pt>
                <c:pt idx="78">
                  <c:v>0.23565032865793695</c:v>
                </c:pt>
                <c:pt idx="79">
                  <c:v>0.23229591836734695</c:v>
                </c:pt>
                <c:pt idx="80">
                  <c:v>0.2290126251194608</c:v>
                </c:pt>
                <c:pt idx="81">
                  <c:v>0.22579845268795873</c:v>
                </c:pt>
                <c:pt idx="82">
                  <c:v>0.22265147439972616</c:v>
                </c:pt>
                <c:pt idx="83">
                  <c:v>0.21956983024691357</c:v>
                </c:pt>
                <c:pt idx="84">
                  <c:v>0.21655172413793103</c:v>
                </c:pt>
                <c:pt idx="85">
                  <c:v>0.21359542127978984</c:v>
                </c:pt>
                <c:pt idx="86">
                  <c:v>0.21069924568466841</c:v>
                </c:pt>
                <c:pt idx="87">
                  <c:v>0.20786157779401024</c:v>
                </c:pt>
                <c:pt idx="88">
                  <c:v>0.20508085221386424</c:v>
                </c:pt>
                <c:pt idx="89">
                  <c:v>0.20235555555555557</c:v>
                </c:pt>
              </c:numCache>
            </c:numRef>
          </c:yVal>
          <c:smooth val="0"/>
          <c:extLst>
            <c:ext xmlns:c16="http://schemas.microsoft.com/office/drawing/2014/chart" uri="{C3380CC4-5D6E-409C-BE32-E72D297353CC}">
              <c16:uniqueId val="{00000001-3825-4F8F-AB07-C71B04172D0A}"/>
            </c:ext>
          </c:extLst>
        </c:ser>
        <c:ser>
          <c:idx val="1"/>
          <c:order val="1"/>
          <c:spPr>
            <a:ln w="19050" cap="rnd">
              <a:solidFill>
                <a:schemeClr val="accent2"/>
              </a:solidFill>
              <a:round/>
            </a:ln>
            <a:effectLst/>
          </c:spPr>
          <c:marker>
            <c:symbol val="none"/>
          </c:marker>
          <c:xVal>
            <c:numRef>
              <c:f>Sheet1!$A$4:$A$154</c:f>
              <c:numCache>
                <c:formatCode>General</c:formatCode>
                <c:ptCount val="1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numCache>
            </c:numRef>
          </c:xVal>
          <c:yVal>
            <c:numRef>
              <c:f>Sheet1!$G$4:$G$154</c:f>
              <c:numCache>
                <c:formatCode>General</c:formatCode>
                <c:ptCount val="15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0.98722517376798902</c:v>
                </c:pt>
                <c:pt idx="79">
                  <c:v>0.97472865258105246</c:v>
                </c:pt>
                <c:pt idx="80">
                  <c:v>0.96254454442378934</c:v>
                </c:pt>
                <c:pt idx="81">
                  <c:v>0.95066127844324866</c:v>
                </c:pt>
                <c:pt idx="82">
                  <c:v>0.939067848218331</c:v>
                </c:pt>
                <c:pt idx="83">
                  <c:v>0.92775377775786927</c:v>
                </c:pt>
                <c:pt idx="84">
                  <c:v>0.9167090899274184</c:v>
                </c:pt>
                <c:pt idx="85">
                  <c:v>0.90592427710474277</c:v>
                </c:pt>
                <c:pt idx="86">
                  <c:v>0.89539027388259462</c:v>
                </c:pt>
                <c:pt idx="87">
                  <c:v>0.88509843165405921</c:v>
                </c:pt>
                <c:pt idx="88">
                  <c:v>0.87504049493071745</c:v>
                </c:pt>
                <c:pt idx="89">
                  <c:v>0.86520857925733874</c:v>
                </c:pt>
                <c:pt idx="90">
                  <c:v>0.85559515059892377</c:v>
                </c:pt>
                <c:pt idx="91">
                  <c:v>0.84619300608684778</c:v>
                </c:pt>
                <c:pt idx="92">
                  <c:v>0.83699525602068636</c:v>
                </c:pt>
                <c:pt idx="93">
                  <c:v>0.8279953070312166</c:v>
                </c:pt>
                <c:pt idx="94">
                  <c:v>0.81918684631811856</c:v>
                </c:pt>
                <c:pt idx="95">
                  <c:v>0.81056382688319095</c:v>
                </c:pt>
                <c:pt idx="96">
                  <c:v>0.80212045368649099</c:v>
                </c:pt>
                <c:pt idx="97">
                  <c:v>0.7887543841003295</c:v>
                </c:pt>
                <c:pt idx="98">
                  <c:v>0.7727394835485214</c:v>
                </c:pt>
                <c:pt idx="99">
                  <c:v>0.75720742781348838</c:v>
                </c:pt>
                <c:pt idx="100">
                  <c:v>0.74213899999999999</c:v>
                </c:pt>
                <c:pt idx="101">
                  <c:v>0.72751592981080282</c:v>
                </c:pt>
                <c:pt idx="102">
                  <c:v>0.71332083813917724</c:v>
                </c:pt>
                <c:pt idx="103">
                  <c:v>0.69953718540861531</c:v>
                </c:pt>
                <c:pt idx="104">
                  <c:v>0.68614922337278106</c:v>
                </c:pt>
                <c:pt idx="105">
                  <c:v>0.67314195011337874</c:v>
                </c:pt>
                <c:pt idx="106">
                  <c:v>0.66050106799572805</c:v>
                </c:pt>
                <c:pt idx="107">
                  <c:v>0.64821294436195298</c:v>
                </c:pt>
                <c:pt idx="108">
                  <c:v>0.63626457475994513</c:v>
                </c:pt>
                <c:pt idx="109">
                  <c:v>0.62464354852285164</c:v>
                </c:pt>
                <c:pt idx="110">
                  <c:v>0.61333801652892561</c:v>
                </c:pt>
                <c:pt idx="111">
                  <c:v>0.60233666098530958</c:v>
                </c:pt>
                <c:pt idx="112">
                  <c:v>0.5916286670918367</c:v>
                </c:pt>
                <c:pt idx="113">
                  <c:v>0.58120369645234549</c:v>
                </c:pt>
                <c:pt idx="114">
                  <c:v>0.5710518621114189</c:v>
                </c:pt>
                <c:pt idx="115">
                  <c:v>0.56116370510396973</c:v>
                </c:pt>
                <c:pt idx="116">
                  <c:v>0.5515301724137931</c:v>
                </c:pt>
                <c:pt idx="117">
                  <c:v>0.54214259624516037</c:v>
                </c:pt>
                <c:pt idx="118">
                  <c:v>0.53299267451881638</c:v>
                </c:pt>
                <c:pt idx="119">
                  <c:v>0.5240724525104159</c:v>
                </c:pt>
                <c:pt idx="120">
                  <c:v>0.51537430555555552</c:v>
                </c:pt>
                <c:pt idx="121">
                  <c:v>0.5068909227511782</c:v>
                </c:pt>
                <c:pt idx="122">
                  <c:v>0.49861529158828272</c:v>
                </c:pt>
                <c:pt idx="123">
                  <c:v>0.49054068345561502</c:v>
                </c:pt>
                <c:pt idx="124">
                  <c:v>0.48266063995837671</c:v>
                </c:pt>
                <c:pt idx="125">
                  <c:v>0.47496896</c:v>
                </c:pt>
                <c:pt idx="126">
                  <c:v>0.46745968757873518</c:v>
                </c:pt>
                <c:pt idx="127">
                  <c:v>0.46012710025420051</c:v>
                </c:pt>
                <c:pt idx="128">
                  <c:v>0.45296569824218752</c:v>
                </c:pt>
                <c:pt idx="129">
                  <c:v>0.44597019409891231</c:v>
                </c:pt>
                <c:pt idx="130">
                  <c:v>0.43913550295857989</c:v>
                </c:pt>
                <c:pt idx="131">
                  <c:v>0.4324567332906008</c:v>
                </c:pt>
                <c:pt idx="132">
                  <c:v>0.42592917814508724</c:v>
                </c:pt>
                <c:pt idx="133">
                  <c:v>0.41954830685736899</c:v>
                </c:pt>
                <c:pt idx="134">
                  <c:v>0.41330975718422813</c:v>
                </c:pt>
                <c:pt idx="135">
                  <c:v>0.40720932784636488</c:v>
                </c:pt>
                <c:pt idx="136">
                  <c:v>0.40124297145328719</c:v>
                </c:pt>
                <c:pt idx="137">
                  <c:v>0.39540678778837446</c:v>
                </c:pt>
                <c:pt idx="138">
                  <c:v>0.38969701743331231</c:v>
                </c:pt>
                <c:pt idx="139">
                  <c:v>0.38411003571243724</c:v>
                </c:pt>
                <c:pt idx="140">
                  <c:v>0.37864234693877552</c:v>
                </c:pt>
                <c:pt idx="141">
                  <c:v>0.37329057894472106</c:v>
                </c:pt>
                <c:pt idx="142">
                  <c:v>0.36805147788137277</c:v>
                </c:pt>
                <c:pt idx="143">
                  <c:v>0.3629219032715536</c:v>
                </c:pt>
                <c:pt idx="144">
                  <c:v>0.35789882330246914</c:v>
                </c:pt>
                <c:pt idx="145">
                  <c:v>0.3529793103448276</c:v>
                </c:pt>
                <c:pt idx="146">
                  <c:v>0.3481605366860574</c:v>
                </c:pt>
                <c:pt idx="147">
                  <c:v>0.34343977046600954</c:v>
                </c:pt>
                <c:pt idx="148">
                  <c:v>0.33881437180423668</c:v>
                </c:pt>
                <c:pt idx="149">
                  <c:v>0.33428178910859874</c:v>
                </c:pt>
                <c:pt idx="150">
                  <c:v>0.32983955555555555</c:v>
                </c:pt>
              </c:numCache>
            </c:numRef>
          </c:yVal>
          <c:smooth val="1"/>
          <c:extLst>
            <c:ext xmlns:c16="http://schemas.microsoft.com/office/drawing/2014/chart" uri="{C3380CC4-5D6E-409C-BE32-E72D297353CC}">
              <c16:uniqueId val="{00000001-B214-4F95-9AD7-2F843CC5B507}"/>
            </c:ext>
          </c:extLst>
        </c:ser>
        <c:dLbls>
          <c:showLegendKey val="0"/>
          <c:showVal val="0"/>
          <c:showCatName val="0"/>
          <c:showSerName val="0"/>
          <c:showPercent val="0"/>
          <c:showBubbleSize val="0"/>
        </c:dLbls>
        <c:axId val="399952048"/>
        <c:axId val="478135280"/>
      </c:scatterChart>
      <c:valAx>
        <c:axId val="3999520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D/t</a:t>
                </a:r>
                <a:r>
                  <a:rPr lang="en-US" baseline="-25000" dirty="0"/>
                  <a:t>w</a:t>
                </a:r>
                <a:r>
                  <a:rPr lang="en-US" dirty="0"/>
                  <a:t>, dimensionless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135280"/>
        <c:crosses val="autoZero"/>
        <c:crossBetween val="midCat"/>
      </c:valAx>
      <c:valAx>
        <c:axId val="4781352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 dimensionless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9520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 vs D/t</a:t>
            </a:r>
            <a:r>
              <a:rPr lang="en-US" baseline="-25000" dirty="0"/>
              <a:t>w</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Sheet1!$A$4:$A$154</c:f>
              <c:numCache>
                <c:formatCode>General</c:formatCode>
                <c:ptCount val="1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numCache>
            </c:numRef>
          </c:xVal>
          <c:yVal>
            <c:numRef>
              <c:f>Sheet1!$B$4:$B$154</c:f>
              <c:numCache>
                <c:formatCode>General</c:formatCode>
                <c:ptCount val="151"/>
              </c:numCache>
            </c:numRef>
          </c:yVal>
          <c:smooth val="1"/>
          <c:extLst>
            <c:ext xmlns:c16="http://schemas.microsoft.com/office/drawing/2014/chart" uri="{C3380CC4-5D6E-409C-BE32-E72D297353CC}">
              <c16:uniqueId val="{00000000-04EC-413F-A688-D2CB5AA214EE}"/>
            </c:ext>
          </c:extLst>
        </c:ser>
        <c:ser>
          <c:idx val="1"/>
          <c:order val="1"/>
          <c:spPr>
            <a:ln w="19050" cap="rnd">
              <a:solidFill>
                <a:schemeClr val="tx1"/>
              </a:solidFill>
              <a:prstDash val="solid"/>
              <a:round/>
            </a:ln>
            <a:effectLst/>
          </c:spPr>
          <c:marker>
            <c:symbol val="none"/>
          </c:marker>
          <c:xVal>
            <c:numRef>
              <c:f>Sheet1!$A$4:$A$154</c:f>
              <c:numCache>
                <c:formatCode>General</c:formatCode>
                <c:ptCount val="1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numCache>
            </c:numRef>
          </c:xVal>
          <c:yVal>
            <c:numRef>
              <c:f>Sheet1!$C$4:$C$154</c:f>
              <c:numCache>
                <c:formatCode>General</c:formatCode>
                <c:ptCount val="15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0.98875157114600742</c:v>
                </c:pt>
                <c:pt idx="62">
                  <c:v>0.9728039651597814</c:v>
                </c:pt>
                <c:pt idx="63">
                  <c:v>0.95736263237946739</c:v>
                </c:pt>
                <c:pt idx="64">
                  <c:v>0.94240384124853827</c:v>
                </c:pt>
                <c:pt idx="65">
                  <c:v>0.92790532061394548</c:v>
                </c:pt>
                <c:pt idx="66">
                  <c:v>0.91384614908949169</c:v>
                </c:pt>
                <c:pt idx="67">
                  <c:v>0.9002066543269619</c:v>
                </c:pt>
                <c:pt idx="68">
                  <c:v>0.88696832117509483</c:v>
                </c:pt>
                <c:pt idx="69">
                  <c:v>0.87411370782473108</c:v>
                </c:pt>
                <c:pt idx="70">
                  <c:v>0.86162636914152069</c:v>
                </c:pt>
                <c:pt idx="71">
                  <c:v>0.84949078647755571</c:v>
                </c:pt>
                <c:pt idx="72">
                  <c:v>0.83769230333203404</c:v>
                </c:pt>
                <c:pt idx="73">
                  <c:v>0.8262170663000884</c:v>
                </c:pt>
                <c:pt idx="74">
                  <c:v>0.81505197080954661</c:v>
                </c:pt>
                <c:pt idx="75">
                  <c:v>0.80418461119875262</c:v>
                </c:pt>
                <c:pt idx="76">
                  <c:v>0.78826177285318555</c:v>
                </c:pt>
                <c:pt idx="77">
                  <c:v>0.76792039129701473</c:v>
                </c:pt>
                <c:pt idx="78">
                  <c:v>0.74835634451019062</c:v>
                </c:pt>
                <c:pt idx="79">
                  <c:v>0.72953052395449447</c:v>
                </c:pt>
                <c:pt idx="80">
                  <c:v>0.71140625000000002</c:v>
                </c:pt>
                <c:pt idx="81">
                  <c:v>0.69394909312604791</c:v>
                </c:pt>
                <c:pt idx="82">
                  <c:v>0.67712671029149318</c:v>
                </c:pt>
                <c:pt idx="83">
                  <c:v>0.6609086950210481</c:v>
                </c:pt>
                <c:pt idx="84">
                  <c:v>0.64526643990929711</c:v>
                </c:pt>
                <c:pt idx="85">
                  <c:v>0.63017301038062279</c:v>
                </c:pt>
                <c:pt idx="86">
                  <c:v>0.61560302866414274</c:v>
                </c:pt>
                <c:pt idx="87">
                  <c:v>0.6015325670498084</c:v>
                </c:pt>
                <c:pt idx="88">
                  <c:v>0.5879390495867769</c:v>
                </c:pt>
                <c:pt idx="89">
                  <c:v>0.57480116146951143</c:v>
                </c:pt>
                <c:pt idx="90">
                  <c:v>0.5620987654320988</c:v>
                </c:pt>
                <c:pt idx="91">
                  <c:v>0.54981282453809921</c:v>
                </c:pt>
                <c:pt idx="92">
                  <c:v>0.53792533081285443</c:v>
                </c:pt>
                <c:pt idx="93">
                  <c:v>0.52641923921840672</c:v>
                </c:pt>
                <c:pt idx="94">
                  <c:v>0.51527840651878676</c:v>
                </c:pt>
                <c:pt idx="95">
                  <c:v>0.50448753462603879</c:v>
                </c:pt>
                <c:pt idx="96">
                  <c:v>0.49403211805555558</c:v>
                </c:pt>
                <c:pt idx="97">
                  <c:v>0.48389839515357636</c:v>
                </c:pt>
                <c:pt idx="98">
                  <c:v>0.47407330279050397</c:v>
                </c:pt>
                <c:pt idx="99">
                  <c:v>0.46454443424140396</c:v>
                </c:pt>
                <c:pt idx="100">
                  <c:v>0.45529999999999998</c:v>
                </c:pt>
                <c:pt idx="101">
                  <c:v>0.44632879129497111</c:v>
                </c:pt>
                <c:pt idx="102">
                  <c:v>0.43762014609765476</c:v>
                </c:pt>
                <c:pt idx="103">
                  <c:v>0.42916391742859838</c:v>
                </c:pt>
                <c:pt idx="104">
                  <c:v>0.42095044378698226</c:v>
                </c:pt>
                <c:pt idx="105">
                  <c:v>0.41297052154195013</c:v>
                </c:pt>
                <c:pt idx="106">
                  <c:v>0.40521537913848343</c:v>
                </c:pt>
                <c:pt idx="107">
                  <c:v>0.39767665298279326</c:v>
                </c:pt>
                <c:pt idx="108">
                  <c:v>0.39034636488340191</c:v>
                </c:pt>
                <c:pt idx="109">
                  <c:v>0.3832169009342648</c:v>
                </c:pt>
                <c:pt idx="110">
                  <c:v>0.3762809917355372</c:v>
                </c:pt>
                <c:pt idx="111">
                  <c:v>0.3695316938560182</c:v>
                </c:pt>
                <c:pt idx="112">
                  <c:v>0.36296237244897961</c:v>
                </c:pt>
                <c:pt idx="113">
                  <c:v>0.35656668494008925</c:v>
                </c:pt>
                <c:pt idx="114">
                  <c:v>0.35033856571252692</c:v>
                </c:pt>
                <c:pt idx="115">
                  <c:v>0.34427221172022682</c:v>
                </c:pt>
                <c:pt idx="116">
                  <c:v>0.33836206896551724</c:v>
                </c:pt>
                <c:pt idx="117">
                  <c:v>0.33260281978230694</c:v>
                </c:pt>
                <c:pt idx="118">
                  <c:v>0.32698937087043956</c:v>
                </c:pt>
                <c:pt idx="119">
                  <c:v>0.32151684203093001</c:v>
                </c:pt>
                <c:pt idx="120">
                  <c:v>0.31618055555555558</c:v>
                </c:pt>
                <c:pt idx="121">
                  <c:v>0.3109760262277167</c:v>
                </c:pt>
                <c:pt idx="122">
                  <c:v>0.30589895189465199</c:v>
                </c:pt>
                <c:pt idx="123">
                  <c:v>0.30094520457399698</c:v>
                </c:pt>
                <c:pt idx="124">
                  <c:v>0.29611082206035377</c:v>
                </c:pt>
                <c:pt idx="125">
                  <c:v>0.29139199999999998</c:v>
                </c:pt>
                <c:pt idx="126">
                  <c:v>0.28678508440413203</c:v>
                </c:pt>
                <c:pt idx="127">
                  <c:v>0.28228656457312917</c:v>
                </c:pt>
                <c:pt idx="128">
                  <c:v>0.27789306640625</c:v>
                </c:pt>
                <c:pt idx="129">
                  <c:v>0.27360134607295233</c:v>
                </c:pt>
                <c:pt idx="130">
                  <c:v>0.26940828402366862</c:v>
                </c:pt>
                <c:pt idx="131">
                  <c:v>0.26531087931938696</c:v>
                </c:pt>
                <c:pt idx="132">
                  <c:v>0.26130624426078969</c:v>
                </c:pt>
                <c:pt idx="133">
                  <c:v>0.25739159929899935</c:v>
                </c:pt>
                <c:pt idx="134">
                  <c:v>0.25356426821118289</c:v>
                </c:pt>
                <c:pt idx="135">
                  <c:v>0.24982167352537724</c:v>
                </c:pt>
                <c:pt idx="136">
                  <c:v>0.2461613321799308</c:v>
                </c:pt>
                <c:pt idx="137">
                  <c:v>0.2425808514039107</c:v>
                </c:pt>
                <c:pt idx="138">
                  <c:v>0.23907792480571308</c:v>
                </c:pt>
                <c:pt idx="139">
                  <c:v>0.23565032865793695</c:v>
                </c:pt>
                <c:pt idx="140">
                  <c:v>0.23229591836734695</c:v>
                </c:pt>
                <c:pt idx="141">
                  <c:v>0.2290126251194608</c:v>
                </c:pt>
                <c:pt idx="142">
                  <c:v>0.22579845268795873</c:v>
                </c:pt>
                <c:pt idx="143">
                  <c:v>0.22265147439972616</c:v>
                </c:pt>
                <c:pt idx="144">
                  <c:v>0.21956983024691357</c:v>
                </c:pt>
                <c:pt idx="145">
                  <c:v>0.21655172413793103</c:v>
                </c:pt>
                <c:pt idx="146">
                  <c:v>0.21359542127978984</c:v>
                </c:pt>
                <c:pt idx="147">
                  <c:v>0.21069924568466841</c:v>
                </c:pt>
                <c:pt idx="148">
                  <c:v>0.20786157779401024</c:v>
                </c:pt>
                <c:pt idx="149">
                  <c:v>0.20508085221386424</c:v>
                </c:pt>
                <c:pt idx="150">
                  <c:v>0.20235555555555557</c:v>
                </c:pt>
              </c:numCache>
            </c:numRef>
          </c:yVal>
          <c:smooth val="1"/>
          <c:extLst>
            <c:ext xmlns:c16="http://schemas.microsoft.com/office/drawing/2014/chart" uri="{C3380CC4-5D6E-409C-BE32-E72D297353CC}">
              <c16:uniqueId val="{00000001-04EC-413F-A688-D2CB5AA214EE}"/>
            </c:ext>
          </c:extLst>
        </c:ser>
        <c:dLbls>
          <c:showLegendKey val="0"/>
          <c:showVal val="0"/>
          <c:showCatName val="0"/>
          <c:showSerName val="0"/>
          <c:showPercent val="0"/>
          <c:showBubbleSize val="0"/>
        </c:dLbls>
        <c:axId val="399952048"/>
        <c:axId val="478135280"/>
      </c:scatterChart>
      <c:valAx>
        <c:axId val="3999520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D/t</a:t>
                </a:r>
                <a:r>
                  <a:rPr lang="en-US" baseline="-25000" dirty="0"/>
                  <a:t>w</a:t>
                </a:r>
                <a:r>
                  <a:rPr lang="en-US" dirty="0"/>
                  <a:t>, dimensionless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8135280"/>
        <c:crosses val="autoZero"/>
        <c:crossBetween val="midCat"/>
      </c:valAx>
      <c:valAx>
        <c:axId val="4781352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C, dimensionless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95204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dirty="0">
                <a:latin typeface="+mn-lt"/>
              </a:rPr>
              <a:t>AISC Live Webinar</a:t>
            </a:r>
          </a:p>
          <a:p>
            <a:r>
              <a:rPr lang="en-US" dirty="0">
                <a:latin typeface="+mn-lt"/>
              </a:rPr>
              <a:t>Date</a:t>
            </a:r>
          </a:p>
        </p:txBody>
      </p:sp>
      <p:sp>
        <p:nvSpPr>
          <p:cNvPr id="12"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dirty="0">
                <a:latin typeface="+mn-lt"/>
              </a:rPr>
              <a:t>Webinar Title</a:t>
            </a:r>
          </a:p>
        </p:txBody>
      </p:sp>
      <p:sp>
        <p:nvSpPr>
          <p:cNvPr id="13"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5085DBB-AC4C-4597-8132-8C911110CECB}" type="slidenum">
              <a:rPr lang="en-US" smtClean="0">
                <a:latin typeface="+mn-lt"/>
              </a:rPr>
              <a:t>‹#›</a:t>
            </a:fld>
            <a:endParaRPr lang="en-US" dirty="0">
              <a:latin typeface="+mn-lt"/>
            </a:endParaRPr>
          </a:p>
        </p:txBody>
      </p:sp>
      <p:sp>
        <p:nvSpPr>
          <p:cNvPr id="14" name="Footer Placeholder 3"/>
          <p:cNvSpPr>
            <a:spLocks noGrp="1"/>
          </p:cNvSpPr>
          <p:nvPr>
            <p:ph type="ftr" sz="quarter" idx="2"/>
          </p:nvPr>
        </p:nvSpPr>
        <p:spPr>
          <a:xfrm>
            <a:off x="522515" y="8768219"/>
            <a:ext cx="3108766" cy="632957"/>
          </a:xfrm>
          <a:prstGeom prst="rect">
            <a:avLst/>
          </a:prstGeom>
        </p:spPr>
        <p:txBody>
          <a:bodyPr vert="horz" lIns="102180" tIns="51091" rIns="102180" bIns="51091" rtlCol="0" anchor="b"/>
          <a:lstStyle>
            <a:lvl1pPr algn="l">
              <a:defRPr sz="1400"/>
            </a:lvl1pPr>
          </a:lstStyle>
          <a:p>
            <a:r>
              <a:rPr lang="en-US" sz="1200" dirty="0">
                <a:latin typeface="+mn-lt"/>
              </a:rPr>
              <a:t>Copyright © 2020</a:t>
            </a:r>
          </a:p>
          <a:p>
            <a:r>
              <a:rPr lang="en-US" sz="1200" dirty="0">
                <a:latin typeface="+mn-lt"/>
              </a:rPr>
              <a:t>American Institute of Steel Construction</a:t>
            </a:r>
          </a:p>
        </p:txBody>
      </p:sp>
      <p:pic>
        <p:nvPicPr>
          <p:cNvPr id="15" name="Picture 14" descr="AISC_Classic"/>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664" y="8642067"/>
            <a:ext cx="522514"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974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smtClean="0">
                <a:latin typeface="Arial" charset="0"/>
              </a:defRPr>
            </a:lvl1pPr>
          </a:lstStyle>
          <a:p>
            <a:pPr>
              <a:defRPr/>
            </a:pPr>
            <a:endParaRPr lang="en-US" dirty="0"/>
          </a:p>
        </p:txBody>
      </p:sp>
      <p:sp>
        <p:nvSpPr>
          <p:cNvPr id="7171"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smtClean="0">
                <a:latin typeface="Arial" charset="0"/>
              </a:defRPr>
            </a:lvl1pPr>
          </a:lstStyle>
          <a:p>
            <a:pPr>
              <a:defRPr/>
            </a:pPr>
            <a:endParaRPr lang="en-US" dirty="0"/>
          </a:p>
        </p:txBody>
      </p:sp>
      <p:sp>
        <p:nvSpPr>
          <p:cNvPr id="410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457200" y="4560570"/>
            <a:ext cx="640080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smtClean="0">
                <a:latin typeface="Arial" charset="0"/>
              </a:defRPr>
            </a:lvl1pPr>
          </a:lstStyle>
          <a:p>
            <a:pPr>
              <a:defRPr/>
            </a:pPr>
            <a:endParaRPr lang="en-US" dirty="0"/>
          </a:p>
        </p:txBody>
      </p:sp>
      <p:sp>
        <p:nvSpPr>
          <p:cNvPr id="7175"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CBCC8EBC-06C6-4656-87A1-0AF013F9A67E}" type="slidenum">
              <a:rPr lang="en-US" altLang="en-US"/>
              <a:pPr/>
              <a:t>‹#›</a:t>
            </a:fld>
            <a:endParaRPr lang="en-US" altLang="en-US" dirty="0"/>
          </a:p>
        </p:txBody>
      </p:sp>
    </p:spTree>
    <p:extLst>
      <p:ext uri="{BB962C8B-B14F-4D97-AF65-F5344CB8AC3E}">
        <p14:creationId xmlns:p14="http://schemas.microsoft.com/office/powerpoint/2010/main" val="907693717"/>
      </p:ext>
    </p:extLst>
  </p:cSld>
  <p:clrMap bg1="lt1" tx1="dk1" bg2="lt2" tx2="dk2" accent1="accent1" accent2="accent2" accent3="accent3" accent4="accent4" accent5="accent5" accent6="accent6" hlink="hlink" folHlink="folHlink"/>
  <p:notesStyle>
    <a:lvl1pPr algn="just"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1pPr>
    <a:lvl2pPr marL="457200" algn="just"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2pPr>
    <a:lvl3pPr marL="914400" algn="just"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3pPr>
    <a:lvl4pPr marL="1371600" algn="just"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4pPr>
    <a:lvl5pPr marL="1828800" algn="just" rtl="0" eaLnBrk="0" fontAlgn="base" hangingPunct="0">
      <a:lnSpc>
        <a:spcPct val="100000"/>
      </a:lnSpc>
      <a:spcBef>
        <a:spcPct val="30000"/>
      </a:spcBef>
      <a:spcAft>
        <a:spcPct val="0"/>
      </a:spcAft>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aisc.org/teachingaid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universityprograms@aisc.org"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E8EAED"/>
                </a:solidFill>
                <a:effectLst/>
                <a:highlight>
                  <a:srgbClr val="202124"/>
                </a:highlight>
                <a:latin typeface="Roboto" panose="02000000000000000000" pitchFamily="2" charset="0"/>
              </a:rPr>
              <a:t>This presentation is part of the "Fundamentals of Steel Bridge Engineering" teaching aid, available at </a:t>
            </a:r>
            <a:r>
              <a:rPr lang="en-US" b="0" i="0" dirty="0">
                <a:solidFill>
                  <a:srgbClr val="E8EAED"/>
                </a:solidFill>
                <a:effectLst/>
                <a:highlight>
                  <a:srgbClr val="202124"/>
                </a:highlight>
                <a:latin typeface="Roboto" panose="02000000000000000000" pitchFamily="2" charset="0"/>
                <a:hlinkClick r:id="rId3"/>
              </a:rPr>
              <a:t>aisc.org/</a:t>
            </a:r>
            <a:r>
              <a:rPr lang="en-US" b="0" i="0" dirty="0" err="1">
                <a:solidFill>
                  <a:srgbClr val="E8EAED"/>
                </a:solidFill>
                <a:effectLst/>
                <a:highlight>
                  <a:srgbClr val="202124"/>
                </a:highlight>
                <a:latin typeface="Roboto" panose="02000000000000000000" pitchFamily="2" charset="0"/>
                <a:hlinkClick r:id="rId3"/>
              </a:rPr>
              <a:t>teachingaids</a:t>
            </a:r>
            <a:r>
              <a:rPr lang="en-US" b="0" i="0" dirty="0">
                <a:solidFill>
                  <a:srgbClr val="E8EAED"/>
                </a:solidFill>
                <a:effectLst/>
                <a:highlight>
                  <a:srgbClr val="202124"/>
                </a:highlight>
                <a:latin typeface="Roboto" panose="02000000000000000000" pitchFamily="2" charset="0"/>
              </a:rPr>
              <a:t>. This set of (14) lessons was prepared by Frank Russo, PE, PhD and Michael Grubb, PE with support from the National Steel Bridge Alliance (NSBA) and AISC University Programs. </a:t>
            </a:r>
            <a:br>
              <a:rPr lang="en-US" dirty="0"/>
            </a:br>
            <a:br>
              <a:rPr lang="en-US" dirty="0"/>
            </a:br>
            <a:r>
              <a:rPr lang="en-US" b="0" i="0" dirty="0">
                <a:solidFill>
                  <a:srgbClr val="E8EAED"/>
                </a:solidFill>
                <a:effectLst/>
                <a:highlight>
                  <a:srgbClr val="202124"/>
                </a:highlight>
                <a:latin typeface="Roboto" panose="02000000000000000000" pitchFamily="2" charset="0"/>
              </a:rPr>
              <a:t>For questions or comments on these presentations, please contact:</a:t>
            </a:r>
            <a:br>
              <a:rPr lang="en-US" dirty="0"/>
            </a:br>
            <a:r>
              <a:rPr lang="en-US" b="0" i="0" dirty="0">
                <a:solidFill>
                  <a:srgbClr val="E8EAED"/>
                </a:solidFill>
                <a:effectLst/>
                <a:highlight>
                  <a:srgbClr val="202124"/>
                </a:highlight>
                <a:latin typeface="Roboto" panose="02000000000000000000" pitchFamily="2" charset="0"/>
              </a:rPr>
              <a:t>AISC University Programs</a:t>
            </a:r>
            <a:br>
              <a:rPr lang="en-US" dirty="0"/>
            </a:br>
            <a:r>
              <a:rPr lang="en-US" b="0" i="0" dirty="0">
                <a:solidFill>
                  <a:srgbClr val="E8EAED"/>
                </a:solidFill>
                <a:effectLst/>
                <a:highlight>
                  <a:srgbClr val="202124"/>
                </a:highlight>
                <a:latin typeface="Roboto" panose="02000000000000000000" pitchFamily="2" charset="0"/>
                <a:hlinkClick r:id="rId4"/>
              </a:rPr>
              <a:t>universityprograms@aisc.org</a:t>
            </a:r>
            <a:endParaRPr lang="en-US" altLang="en-US" dirty="0">
              <a:latin typeface="Arial" panose="020B0604020202020204" pitchFamily="34" charset="0"/>
            </a:endParaRPr>
          </a:p>
          <a:p>
            <a:pPr algn="l" eaLnBrk="1" hangingPunct="1"/>
            <a:endParaRPr lang="en-US" altLang="en-US" dirty="0">
              <a:latin typeface="Arial" panose="020B0604020202020204" pitchFamily="34" charset="0"/>
            </a:endParaRPr>
          </a:p>
        </p:txBody>
      </p:sp>
      <p:sp>
        <p:nvSpPr>
          <p:cNvPr id="2" name="Slide Number Placeholder 3">
            <a:extLst>
              <a:ext uri="{FF2B5EF4-FFF2-40B4-BE49-F238E27FC236}">
                <a16:creationId xmlns:a16="http://schemas.microsoft.com/office/drawing/2014/main" id="{302645A9-553F-5ED8-CBD6-77BB5CAE6548}"/>
              </a:ext>
            </a:extLst>
          </p:cNvPr>
          <p:cNvSpPr>
            <a:spLocks noGrp="1"/>
          </p:cNvSpPr>
          <p:nvPr>
            <p:ph type="sldNum" sz="quarter" idx="5"/>
          </p:nvPr>
        </p:nvSpPr>
        <p:spPr>
          <a:xfrm>
            <a:off x="4143587" y="9119474"/>
            <a:ext cx="3169920" cy="480060"/>
          </a:xfrm>
        </p:spPr>
        <p:txBody>
          <a:bodyPr/>
          <a:lstStyle/>
          <a:p>
            <a:fld id="{CBCC8EBC-06C6-4656-87A1-0AF013F9A67E}" type="slidenum">
              <a:rPr lang="en-US" altLang="en-US" smtClean="0"/>
              <a:pPr/>
              <a:t>1</a:t>
            </a:fld>
            <a:endParaRPr lang="en-US" altLang="en-US" dirty="0"/>
          </a:p>
        </p:txBody>
      </p:sp>
    </p:spTree>
    <p:extLst>
      <p:ext uri="{BB962C8B-B14F-4D97-AF65-F5344CB8AC3E}">
        <p14:creationId xmlns:p14="http://schemas.microsoft.com/office/powerpoint/2010/main" val="3490911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older bridge is shown to highlight the various types of transverse intermediate stiffeners that may be used on a steel bridge. Those details labeled ① are what are commonly called transverse intermediate shear stiffeners. These were used by the engineer to provide shear strength to a web whose capacity without stiffeners is inadequate to carry the shear demand. The structure, many decades old, is representative of common design and detailing practices of the past. Though no longer common, it was frequently the practice to design steel structures based on the least weight. This resulted in the use of relatively thin webs with a large number of shear stiffeners added. A more modern structure would have very few if any transverse intermediate shear stiffeners. It would instead use a thicker web. Those details labeled </a:t>
            </a:r>
            <a:r>
              <a:rPr lang="en-US" dirty="0">
                <a:latin typeface="Calibri" panose="020F0502020204030204" pitchFamily="34" charset="0"/>
                <a:ea typeface="Calibri" panose="020F0502020204030204" pitchFamily="34" charset="0"/>
                <a:cs typeface="Calibri" panose="020F0502020204030204" pitchFamily="34" charset="0"/>
              </a:rPr>
              <a:t>② </a:t>
            </a:r>
            <a:r>
              <a:rPr lang="en-US" dirty="0"/>
              <a:t>are the bearing stiffeners. These are the regions of the web subjected to high concentrated loads. The purpose of the bearing stiffeners is to prevent crushing and yielding of the web in the vicinity of those high concentrated loads. Those details labeled </a:t>
            </a:r>
            <a:r>
              <a:rPr lang="en-US" dirty="0">
                <a:latin typeface="Calibri" panose="020F0502020204030204" pitchFamily="34" charset="0"/>
                <a:ea typeface="Calibri" panose="020F0502020204030204" pitchFamily="34" charset="0"/>
                <a:cs typeface="Calibri" panose="020F0502020204030204" pitchFamily="34" charset="0"/>
              </a:rPr>
              <a:t>③</a:t>
            </a:r>
            <a:r>
              <a:rPr lang="en-US" dirty="0"/>
              <a:t> are stiffeners where the cross-frame bracing is attached to the girders. These plates also serve as transverse intermediate shear stiffeners.</a:t>
            </a:r>
          </a:p>
          <a:p>
            <a:endParaRPr lang="en-US" dirty="0"/>
          </a:p>
          <a:p>
            <a:r>
              <a:rPr lang="en-US" u="sng" dirty="0"/>
              <a:t>Photo Credit:</a:t>
            </a:r>
            <a:r>
              <a:rPr lang="en-US" dirty="0"/>
              <a:t> Russo Structural Services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10</a:t>
            </a:fld>
            <a:endParaRPr lang="en-US" altLang="en-US" dirty="0"/>
          </a:p>
        </p:txBody>
      </p:sp>
    </p:spTree>
    <p:extLst>
      <p:ext uri="{BB962C8B-B14F-4D97-AF65-F5344CB8AC3E}">
        <p14:creationId xmlns:p14="http://schemas.microsoft.com/office/powerpoint/2010/main" val="902269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33875"/>
            <a:ext cx="6400800" cy="4888230"/>
          </a:xfrm>
        </p:spPr>
        <p:txBody>
          <a:bodyPr>
            <a:normAutofit fontScale="85000" lnSpcReduction="10000"/>
          </a:bodyPr>
          <a:lstStyle/>
          <a:p>
            <a:r>
              <a:rPr lang="en-US" dirty="0"/>
              <a:t>There are three basic options for shear design of the girder webs.</a:t>
            </a:r>
          </a:p>
          <a:p>
            <a:pPr marL="228600" indent="-228600">
              <a:buFont typeface="+mj-lt"/>
              <a:buAutoNum type="arabicPeriod"/>
            </a:pPr>
            <a:r>
              <a:rPr lang="en-US" dirty="0"/>
              <a:t>An unstiffened design entails using a web thickness such that the shear buckling resistance of the web is equal to or greater than the factored shear demand. An unstiffened design would require only bearing stiffeners at the supports and diaphragm or cross-frame connection plates. </a:t>
            </a:r>
          </a:p>
          <a:p>
            <a:pPr marL="228600" indent="-228600">
              <a:buFont typeface="+mj-lt"/>
              <a:buAutoNum type="arabicPeriod"/>
            </a:pPr>
            <a:r>
              <a:rPr lang="en-US" dirty="0"/>
              <a:t>A partially stiffened design entails using a web 1/16 to 1/8 inch thinner than an unstiffened web design. This type of design will generally require transverse stiffeners in the first one or two bays between diaphragms at each end of each span. </a:t>
            </a:r>
          </a:p>
          <a:p>
            <a:pPr marL="228600" indent="-228600">
              <a:buFont typeface="+mj-lt"/>
              <a:buAutoNum type="arabicPeriod"/>
            </a:pPr>
            <a:r>
              <a:rPr lang="en-US" dirty="0"/>
              <a:t>A fully stiffened design entails designing the girder webs to be as thin as possible to meet the D/t limitations for girders without longitudinal stiffeners. The necessary shear capacity is achieved by providing enough transverse stiffeners to meet the shear demand due to dead and live loading. A minimum practical transverse stiffener spacing of 24 inches provides the upper limit to the shear capacity for a given web thickness and depth.</a:t>
            </a:r>
          </a:p>
          <a:p>
            <a:r>
              <a:rPr lang="en-US" dirty="0"/>
              <a:t>While the material costs do increase when unstiffened webs are used, there may be little change in the total fabrication cost of the fabricated girder. The amount of welding for the flange-to-web welds does not increase since minimum welds are generally adequate, thus limiting the increase in cost for the extra web material to the basic material cost of the steel. There may be a corresponding decrease in the size of the girder flanges when the thicker webs are used due to the increased web stiffness, and this decrease in flange material helps to offset the increased web material cost. Elimination of transverse stiffeners reduces labor costs associated with fabrication, fit-up and welding of the stiffener plates.</a:t>
            </a:r>
          </a:p>
          <a:p>
            <a:r>
              <a:rPr lang="en-US" dirty="0"/>
              <a:t>Other benefits associated with unstiffened webs are becoming increasingly important. If the girder is a painted design, minimizing the number of transverse stiffeners provides both a first cost benefit as well as a life cycle cost benefit by reducing the surface area requiring painting. The cost of bridge inspections may also be reduced since there are fewer details that require close inspection.</a:t>
            </a:r>
          </a:p>
          <a:p>
            <a:r>
              <a:rPr lang="en-US" dirty="0"/>
              <a:t>A fully stiffened design will provide the lightest possible web design but will also have the highest unit fabrication cost of the three options. An unstiffened design will result in the heaviest design of the three options but should have the lowest unit fabrication cost of the three. The partially stiffened option provides a trade-off between unit fabrication cost and material cost. </a:t>
            </a:r>
          </a:p>
          <a:p>
            <a:r>
              <a:rPr lang="en-US" dirty="0"/>
              <a:t>Throughout the late 1980s and the 1990s, the predominant opinion throughout the fabrication industry was that partially stiffened girder webs provided the optimum solution. However, the percentage of total girder cost related to fabrication labor cost has increased relative to the percentage of cost associated with material. Consideration should be given to the use of unstiffened girder webs for shorter spans. However, partially stiffened webs, especially for spans that only require one or possibly two stiffeners per panel near the interior supports, should still prove to be cost effective particularly for longer spans. </a:t>
            </a:r>
          </a:p>
          <a:p>
            <a:r>
              <a:rPr lang="en-US" dirty="0"/>
              <a:t>When comparing the cost of additional stiffeners to the cost of the extra web material associated with an increase in thickness, the stiffener unit material cost should be assumed to be approximately 5- 10 times the base material cost of the web to account for the additional fabrication required to weld the stiffeners to the girder.</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11</a:t>
            </a:fld>
            <a:endParaRPr lang="en-US" altLang="en-US" dirty="0"/>
          </a:p>
        </p:txBody>
      </p:sp>
    </p:spTree>
    <p:extLst>
      <p:ext uri="{BB962C8B-B14F-4D97-AF65-F5344CB8AC3E}">
        <p14:creationId xmlns:p14="http://schemas.microsoft.com/office/powerpoint/2010/main" val="4168830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Recalling the classic strength of materials equation for shear stress, </a:t>
                </a:r>
                <a14:m>
                  <m:oMath xmlns:m="http://schemas.openxmlformats.org/officeDocument/2006/math">
                    <m:r>
                      <a:rPr lang="en-US"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𝑉𝑄</m:t>
                        </m:r>
                      </m:num>
                      <m:den>
                        <m:r>
                          <a:rPr lang="en-US" b="0" i="1" smtClean="0">
                            <a:latin typeface="Cambria Math" panose="02040503050406030204" pitchFamily="18" charset="0"/>
                            <a:ea typeface="Cambria Math" panose="02040503050406030204" pitchFamily="18" charset="0"/>
                          </a:rPr>
                          <m:t>𝐼𝑡</m:t>
                        </m:r>
                      </m:den>
                    </m:f>
                  </m:oMath>
                </a14:m>
                <a:r>
                  <a:rPr lang="en-US" dirty="0"/>
                  <a:t>, only a small portion of shear is carried by the flanges, and it is simple and conservative to require that the webs be designed for the entire shear force. The same equation also shows a very small variation in </a:t>
                </a:r>
                <a14:m>
                  <m:oMath xmlns:m="http://schemas.openxmlformats.org/officeDocument/2006/math">
                    <m:r>
                      <a:rPr lang="en-US" i="1" smtClean="0">
                        <a:latin typeface="Cambria Math" panose="02040503050406030204" pitchFamily="18" charset="0"/>
                        <a:ea typeface="Cambria Math" panose="02040503050406030204" pitchFamily="18" charset="0"/>
                      </a:rPr>
                      <m:t>𝜏</m:t>
                    </m:r>
                  </m:oMath>
                </a14:m>
                <a:r>
                  <a:rPr lang="en-US" dirty="0"/>
                  <a:t> from the junction of the web and flange and mid-height of the web, thus it is reasonable to assume a uniform distribution of the shear stress in determining the shear resistance of the web. </a:t>
                </a:r>
              </a:p>
              <a:p>
                <a:r>
                  <a:rPr lang="en-US" dirty="0"/>
                  <a:t>The distribution of shear stress on a small element shows the classic response of vertical shears needing to have corresponding horizontal shears to produce rotational equilibrium on a small element. The vectorial addition of the horizontal and vertical shears is equivalent to diagonal tension and compression forces / stresses on a rotated element</a:t>
                </a:r>
              </a:p>
              <a:p>
                <a:endParaRPr lang="en-US" dirty="0"/>
              </a:p>
              <a:p>
                <a:r>
                  <a:rPr lang="en-US" u="sng" dirty="0"/>
                  <a:t>Image credit</a:t>
                </a:r>
                <a:r>
                  <a:rPr lang="en-US" dirty="0"/>
                  <a:t>: Lincoln Electric</a:t>
                </a:r>
              </a:p>
            </p:txBody>
          </p:sp>
        </mc:Choice>
        <mc:Fallback xmlns="">
          <p:sp>
            <p:nvSpPr>
              <p:cNvPr id="3" name="Notes Placeholder 2"/>
              <p:cNvSpPr>
                <a:spLocks noGrp="1"/>
              </p:cNvSpPr>
              <p:nvPr>
                <p:ph type="body" idx="1"/>
              </p:nvPr>
            </p:nvSpPr>
            <p:spPr/>
            <p:txBody>
              <a:bodyPr/>
              <a:lstStyle/>
              <a:p>
                <a:r>
                  <a:rPr lang="en-US" dirty="0"/>
                  <a:t>Recalling the classis strength of materials equation for shear stress, </a:t>
                </a:r>
                <a:r>
                  <a:rPr lang="en-US" i="0">
                    <a:latin typeface="Cambria Math" panose="02040503050406030204" pitchFamily="18" charset="0"/>
                    <a:ea typeface="Cambria Math" panose="02040503050406030204" pitchFamily="18" charset="0"/>
                  </a:rPr>
                  <a:t>𝜏</a:t>
                </a:r>
                <a:r>
                  <a:rPr lang="en-US" b="0" i="0">
                    <a:latin typeface="Cambria Math" panose="02040503050406030204" pitchFamily="18" charset="0"/>
                    <a:ea typeface="Cambria Math" panose="02040503050406030204" pitchFamily="18" charset="0"/>
                  </a:rPr>
                  <a:t>=𝑉𝑄⁄𝐼𝑡</a:t>
                </a:r>
                <a:r>
                  <a:rPr lang="en-US" dirty="0"/>
                  <a:t>, only a small portion of shear is carried by the flanges and it is simple and conservative to require that the webs be designed for the entire shear force. The same equation also shows a very small variation in </a:t>
                </a:r>
                <a:r>
                  <a:rPr lang="en-US" i="0">
                    <a:latin typeface="Cambria Math" panose="02040503050406030204" pitchFamily="18" charset="0"/>
                    <a:ea typeface="Cambria Math" panose="02040503050406030204" pitchFamily="18" charset="0"/>
                  </a:rPr>
                  <a:t>𝜏</a:t>
                </a:r>
                <a:r>
                  <a:rPr lang="en-US" dirty="0"/>
                  <a:t> from the junction of the web and flange and mid-height of the web, this it is reasonable to assume a uniform distribution of the shear stress in determining the shear resistance of the web. </a:t>
                </a:r>
              </a:p>
              <a:p>
                <a:r>
                  <a:rPr lang="en-US" dirty="0"/>
                  <a:t>The distribution of shear stress on a small element shows the classis response of vertical shears needing to have corresponding horizontal shears to produce rotational equilibrium on a small element. The vectorial addition of the horizontal and vertical shears is equivalent to diagonal tension and compression forces / stresses on a rotated element.</a:t>
                </a:r>
              </a:p>
            </p:txBody>
          </p:sp>
        </mc:Fallback>
      </mc:AlternateContent>
      <p:sp>
        <p:nvSpPr>
          <p:cNvPr id="4" name="Slide Number Placeholder 3"/>
          <p:cNvSpPr>
            <a:spLocks noGrp="1"/>
          </p:cNvSpPr>
          <p:nvPr>
            <p:ph type="sldNum" sz="quarter" idx="5"/>
          </p:nvPr>
        </p:nvSpPr>
        <p:spPr/>
        <p:txBody>
          <a:bodyPr/>
          <a:lstStyle/>
          <a:p>
            <a:fld id="{CBCC8EBC-06C6-4656-87A1-0AF013F9A67E}" type="slidenum">
              <a:rPr lang="en-US" altLang="en-US" smtClean="0"/>
              <a:pPr/>
              <a:t>12</a:t>
            </a:fld>
            <a:endParaRPr lang="en-US" altLang="en-US" dirty="0"/>
          </a:p>
        </p:txBody>
      </p:sp>
    </p:spTree>
    <p:extLst>
      <p:ext uri="{BB962C8B-B14F-4D97-AF65-F5344CB8AC3E}">
        <p14:creationId xmlns:p14="http://schemas.microsoft.com/office/powerpoint/2010/main" val="1769662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the discussion on stresses from the prior page, Mohr’s circle and the concepts of principle stress are important in understanding the relationship between shear and diagonal stresses. An element loaded in pure shear is equivalent to an element, rotated 45 degrees, and subjected to principle tension and compression.</a:t>
            </a:r>
          </a:p>
          <a:p>
            <a:endParaRPr lang="en-US" dirty="0"/>
          </a:p>
          <a:p>
            <a:r>
              <a:rPr lang="en-US" dirty="0"/>
              <a:t>When the shear stress reaches F</a:t>
            </a:r>
            <a:r>
              <a:rPr lang="en-US" baseline="-25000" dirty="0"/>
              <a:t>y</a:t>
            </a:r>
            <a:r>
              <a:rPr lang="en-US" dirty="0"/>
              <a:t> / √3, written as 0.58F</a:t>
            </a:r>
            <a:r>
              <a:rPr lang="en-US" baseline="-25000" dirty="0"/>
              <a:t>y</a:t>
            </a:r>
            <a:r>
              <a:rPr lang="en-US" dirty="0"/>
              <a:t> in AASHTO (or 0.6 F</a:t>
            </a:r>
            <a:r>
              <a:rPr lang="en-US" baseline="-25000" dirty="0"/>
              <a:t>y</a:t>
            </a:r>
            <a:r>
              <a:rPr lang="en-US" dirty="0"/>
              <a:t> in AISC as a corresponding reference), the material is said to have yielded or reached its plastic shear resistance. The value of 0.58F</a:t>
            </a:r>
            <a:r>
              <a:rPr lang="en-US" baseline="-25000" dirty="0"/>
              <a:t>y</a:t>
            </a:r>
            <a:r>
              <a:rPr lang="en-US" dirty="0"/>
              <a:t> is the maximum resistance of a web no matter how many stiffeners are added. The resistance can never exceed the basic resistance of the underlying web plate.</a:t>
            </a:r>
          </a:p>
          <a:p>
            <a:endParaRPr lang="en-US" dirty="0"/>
          </a:p>
          <a:p>
            <a:r>
              <a:rPr lang="en-US" dirty="0"/>
              <a:t>Returning back to the discussion on stresses, a thin web plate, subjected to orthogonal tension and compression forces, can buckle under the action of the compression forces. However, these buckles, which form normal to compression / parallel to tension, can be accommodated since the tensile resistance of the web is quite high compared to its compressive resistance. This shear resistance after buckling is called the </a:t>
            </a:r>
            <a:r>
              <a:rPr lang="en-US" dirty="0" err="1"/>
              <a:t>postbuckling</a:t>
            </a:r>
            <a:r>
              <a:rPr lang="en-US" dirty="0"/>
              <a:t> resistance, or the tension field action resistance, in the design specifications. It is like the web of a plate girder being converted into a pseudo-truss.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13</a:t>
            </a:fld>
            <a:endParaRPr lang="en-US" altLang="en-US" dirty="0"/>
          </a:p>
        </p:txBody>
      </p:sp>
    </p:spTree>
    <p:extLst>
      <p:ext uri="{BB962C8B-B14F-4D97-AF65-F5344CB8AC3E}">
        <p14:creationId xmlns:p14="http://schemas.microsoft.com/office/powerpoint/2010/main" val="3971285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Reiterating the basic assumptions:</a:t>
            </a:r>
          </a:p>
          <a:p>
            <a:endParaRPr lang="en-US" dirty="0"/>
          </a:p>
          <a:p>
            <a:pPr marL="171450" indent="-171450">
              <a:buFont typeface="Arial" panose="020B0604020202020204" pitchFamily="34" charset="0"/>
              <a:buChar char="•"/>
            </a:pPr>
            <a:r>
              <a:rPr lang="en-US" dirty="0"/>
              <a:t>Webs carry the full shear demand</a:t>
            </a:r>
          </a:p>
          <a:p>
            <a:pPr marL="171450" indent="-171450">
              <a:buFont typeface="Arial" panose="020B0604020202020204" pitchFamily="34" charset="0"/>
              <a:buChar char="•"/>
            </a:pPr>
            <a:r>
              <a:rPr lang="en-US" dirty="0"/>
              <a:t>The load is uniformly resisted by the full area of the web plate</a:t>
            </a:r>
          </a:p>
          <a:p>
            <a:pPr marL="171450" indent="-171450">
              <a:buFont typeface="Arial" panose="020B0604020202020204" pitchFamily="34" charset="0"/>
              <a:buChar char="•"/>
            </a:pPr>
            <a:r>
              <a:rPr lang="en-US" dirty="0"/>
              <a:t>Shear resistance is computed as a resisting stress, that depends on several parameters, multiplied by the area of the web.</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14</a:t>
            </a:fld>
            <a:endParaRPr lang="en-US" altLang="en-US" dirty="0"/>
          </a:p>
        </p:txBody>
      </p:sp>
    </p:spTree>
    <p:extLst>
      <p:ext uri="{BB962C8B-B14F-4D97-AF65-F5344CB8AC3E}">
        <p14:creationId xmlns:p14="http://schemas.microsoft.com/office/powerpoint/2010/main" val="2971606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important variables needed for the calculation of shear resistance include the web height and thickness, D and t</a:t>
            </a:r>
            <a:r>
              <a:rPr lang="en-US" baseline="-25000" dirty="0"/>
              <a:t>w</a:t>
            </a:r>
            <a:r>
              <a:rPr lang="en-US" dirty="0"/>
              <a:t>, the yield strength of the web, F</a:t>
            </a:r>
            <a:r>
              <a:rPr lang="en-US" baseline="-25000" dirty="0"/>
              <a:t>yw</a:t>
            </a:r>
            <a:r>
              <a:rPr lang="en-US" dirty="0"/>
              <a:t>, whether or not stiffeners are provided and if provided, at what spacing, d</a:t>
            </a:r>
            <a:r>
              <a:rPr lang="en-US" baseline="-25000" dirty="0"/>
              <a:t>o</a:t>
            </a:r>
            <a:r>
              <a:rPr lang="en-US" dirty="0"/>
              <a:t>.</a:t>
            </a:r>
          </a:p>
          <a:p>
            <a:endParaRPr lang="en-US" dirty="0"/>
          </a:p>
          <a:p>
            <a:r>
              <a:rPr lang="en-US" dirty="0"/>
              <a:t>For other special cases, there are additional modifications. These modifications for tub girders with inclined webs, and haunched / tapered girders with non-parallel flanges are addressed on the following two slides.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15</a:t>
            </a:fld>
            <a:endParaRPr lang="en-US" altLang="en-US" dirty="0"/>
          </a:p>
        </p:txBody>
      </p:sp>
    </p:spTree>
    <p:extLst>
      <p:ext uri="{BB962C8B-B14F-4D97-AF65-F5344CB8AC3E}">
        <p14:creationId xmlns:p14="http://schemas.microsoft.com/office/powerpoint/2010/main" val="508218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sketch of the cross-section of a twin tub girder bridge design in SBDH Vol 24 is provided as an example of a typical steel tub girder. These commonly have inclined webs.</a:t>
            </a:r>
          </a:p>
          <a:p>
            <a:endParaRPr lang="en-US" dirty="0"/>
          </a:p>
          <a:p>
            <a:r>
              <a:rPr lang="en-US" dirty="0"/>
              <a:t>A common method of analysis for a beam like this is a line girder analysis. In a line girder analysis, the entirety of the cross-section is modeled simply by the moment of inertia of the cross-section. The line girder analysis does not “know” about any special characteristics of the beam such as the presence of the inclined webs. The analysis results in moments and shears being computed at specific points of interest. However, when it is time to check the resistance of the web, several important points must be addressed. Due to the incline, the vertical height of the web is different than the sloped height of the plate. It is the true sloped height that is used in the definition of the web area. Since the sloped web is used, the force along the slope is also needed. This is found simply by trigonometry. Note that the vertical force and inclined force have the same relationship as the vertical projection of the web and the inclined length. So computing an “amplified” shear using the equation shown is not truly an amplification as it is then checked with the sloped length of the web. The calculations can be done either way but because checks related to buckling relate to true and not projected dimensions, conversion of the vertical shear into an inclined force on an inclined plate is the correct and most common way to approach this situation.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16</a:t>
            </a:fld>
            <a:endParaRPr lang="en-US" altLang="en-US" dirty="0"/>
          </a:p>
        </p:txBody>
      </p:sp>
    </p:spTree>
    <p:extLst>
      <p:ext uri="{BB962C8B-B14F-4D97-AF65-F5344CB8AC3E}">
        <p14:creationId xmlns:p14="http://schemas.microsoft.com/office/powerpoint/2010/main" val="14367054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LRFD C6.10.1.4 addresses the case of inclined flanges. It provides an approach to compute the force in the flange itself, which is modified due to the slope, and also discusses corrections / reductions in shear in the web due to the vertical component of the flange force. Based on an approach found in Blodgett’s </a:t>
            </a:r>
            <a:r>
              <a:rPr lang="en-US" i="1" dirty="0"/>
              <a:t>Design of Welded Structures</a:t>
            </a:r>
            <a:r>
              <a:rPr lang="en-US" dirty="0"/>
              <a:t> chapter entitled “Bridge plate girders with variable depth” the method is a simple one that relies on the classic flexural stress equation f = M/S to compute the force P</a:t>
            </a:r>
            <a:r>
              <a:rPr lang="en-US" baseline="-25000" dirty="0"/>
              <a:t>h</a:t>
            </a:r>
            <a:r>
              <a:rPr lang="en-US" dirty="0"/>
              <a:t>. All other calculations follow from that first result.</a:t>
            </a:r>
            <a:endParaRPr lang="en-US" i="1"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17</a:t>
            </a:fld>
            <a:endParaRPr lang="en-US" altLang="en-US" dirty="0"/>
          </a:p>
        </p:txBody>
      </p:sp>
    </p:spTree>
    <p:extLst>
      <p:ext uri="{BB962C8B-B14F-4D97-AF65-F5344CB8AC3E}">
        <p14:creationId xmlns:p14="http://schemas.microsoft.com/office/powerpoint/2010/main" val="2219925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18</a:t>
            </a:fld>
            <a:endParaRPr lang="en-US" altLang="en-US" dirty="0"/>
          </a:p>
        </p:txBody>
      </p:sp>
    </p:spTree>
    <p:extLst>
      <p:ext uri="{BB962C8B-B14F-4D97-AF65-F5344CB8AC3E}">
        <p14:creationId xmlns:p14="http://schemas.microsoft.com/office/powerpoint/2010/main" val="1717369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not related to shear resistance these limits are repeated as requirements that involve the web geometry.</a:t>
            </a:r>
          </a:p>
          <a:p>
            <a:endParaRPr lang="en-US" dirty="0"/>
          </a:p>
          <a:p>
            <a:r>
              <a:rPr lang="en-US" dirty="0"/>
              <a:t>For webs without longitudinal stiffeners, nearly all girders designed and fabricated in the United States, the maximum web slenderness is 150. If a longitudinal stiffener is used the slenderness is permitted to be 300.</a:t>
            </a:r>
          </a:p>
          <a:p>
            <a:endParaRPr lang="en-US" dirty="0"/>
          </a:p>
          <a:p>
            <a:r>
              <a:rPr lang="en-US" dirty="0"/>
              <a:t>A relationship between the web and flange geometry requires flanges to be at least one-sixth the web depth. This is more of a limit related to flange proportioning than to web proportioning.</a:t>
            </a:r>
          </a:p>
          <a:p>
            <a:endParaRPr lang="en-US" dirty="0"/>
          </a:p>
          <a:p>
            <a:r>
              <a:rPr lang="en-US" dirty="0"/>
              <a:t>Flange thickness must be greater than 110% of the web thickness, again a limit more related to the flanges than to the web.</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19</a:t>
            </a:fld>
            <a:endParaRPr lang="en-US" altLang="en-US" dirty="0"/>
          </a:p>
        </p:txBody>
      </p:sp>
    </p:spTree>
    <p:extLst>
      <p:ext uri="{BB962C8B-B14F-4D97-AF65-F5344CB8AC3E}">
        <p14:creationId xmlns:p14="http://schemas.microsoft.com/office/powerpoint/2010/main" val="196203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references are companion to this lesson:</a:t>
            </a:r>
          </a:p>
          <a:p>
            <a:endParaRPr lang="en-US" dirty="0"/>
          </a:p>
          <a:p>
            <a:r>
              <a:rPr lang="en-US" dirty="0"/>
              <a:t>SBDH Vol 4 – Section 6.3.8, Shear Strength</a:t>
            </a:r>
          </a:p>
          <a:p>
            <a:r>
              <a:rPr lang="en-US" dirty="0"/>
              <a:t>SBDH Vol 6 – Section 5.5 – Girder Web Design</a:t>
            </a:r>
          </a:p>
          <a:p>
            <a:r>
              <a:rPr lang="en-US" dirty="0"/>
              <a:t>SBDH Vol 20 – Design Example 1 – various sections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a:t>
            </a:fld>
            <a:endParaRPr lang="en-US" altLang="en-US" dirty="0"/>
          </a:p>
        </p:txBody>
      </p:sp>
    </p:spTree>
    <p:extLst>
      <p:ext uri="{BB962C8B-B14F-4D97-AF65-F5344CB8AC3E}">
        <p14:creationId xmlns:p14="http://schemas.microsoft.com/office/powerpoint/2010/main" val="2169303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important sections related to shear design are highlighted.</a:t>
            </a:r>
          </a:p>
          <a:p>
            <a:r>
              <a:rPr lang="en-US" dirty="0"/>
              <a:t>Article 6.5.4.2 is where all resistance factors, i.e.. the φ factors, are located. For shear, the resistance factor is 1.0.</a:t>
            </a:r>
          </a:p>
          <a:p>
            <a:r>
              <a:rPr lang="en-US" dirty="0"/>
              <a:t>Article 6.10.9 contains the various provisions for the resistance of the web. Sections are provided for webs with and without transverse stiffeners.</a:t>
            </a:r>
          </a:p>
          <a:p>
            <a:r>
              <a:rPr lang="en-US" dirty="0"/>
              <a:t>The design of stiffeners needed for shear is presented in 6.10.11. Stiffeners needed for shear in 6.10.11.1 and bearing stiffeners needed at points of concentrated loads, in 6.10.11.2.</a:t>
            </a:r>
          </a:p>
          <a:p>
            <a:r>
              <a:rPr lang="en-US" dirty="0"/>
              <a:t>Limits on the permissible behavior and capacity of webs during construction are found in 6.10.3.3. These will be covered in Lesson 7 on the Constructibility checks for steel structures.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20</a:t>
            </a:fld>
            <a:endParaRPr lang="en-US" altLang="en-US" dirty="0"/>
          </a:p>
        </p:txBody>
      </p:sp>
    </p:spTree>
    <p:extLst>
      <p:ext uri="{BB962C8B-B14F-4D97-AF65-F5344CB8AC3E}">
        <p14:creationId xmlns:p14="http://schemas.microsoft.com/office/powerpoint/2010/main" val="4271983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shear resistance calculations for webs of I-beams are found in LRFD 6.10.9. The calculations have branches for stiffened and unstiffened webs.</a:t>
            </a:r>
          </a:p>
          <a:p>
            <a:endParaRPr lang="en-US" dirty="0"/>
          </a:p>
          <a:p>
            <a:r>
              <a:rPr lang="en-US" dirty="0"/>
              <a:t>For an unstiffened web there are only two outcomes, the web fully yields or it buckles, buckling being either elastic or inelastic.</a:t>
            </a:r>
          </a:p>
          <a:p>
            <a:endParaRPr lang="en-US" dirty="0"/>
          </a:p>
          <a:p>
            <a:r>
              <a:rPr lang="en-US" dirty="0"/>
              <a:t>For a stiffened web, AASHTO permits a resistance of either the yield strength as an upper bound or an additive contribution of buckling and post-buckling resistance. This is the process shown in the flowchart for a stiffened interior panel. For end panels with stiffeners, a different procedure is used, one that does not permit the addition of any </a:t>
            </a:r>
            <a:r>
              <a:rPr lang="en-US" dirty="0" err="1"/>
              <a:t>postbuckling</a:t>
            </a:r>
            <a:r>
              <a:rPr lang="en-US" dirty="0"/>
              <a:t> resistance because end panels, as will be shown in subsequent slides, are at the discontinuous end of a beam where the ability to develop and anchor the tension field component is not the same.</a:t>
            </a:r>
          </a:p>
          <a:p>
            <a:endParaRPr lang="en-US" dirty="0"/>
          </a:p>
          <a:p>
            <a:r>
              <a:rPr lang="en-US" dirty="0"/>
              <a:t>Finally, interior panels have one additional consideration, that is the potential for the flanges to be highly stressed in flexure at the same time they are trying to anchor the horizontal component of the diagonal tension field. When the web panel does not meet specific proportioning requirements, a drop in shear resistance is imposed as a means of handling shear and moment interaction in highly stressed regions.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21</a:t>
            </a:fld>
            <a:endParaRPr lang="en-US" altLang="en-US" dirty="0"/>
          </a:p>
        </p:txBody>
      </p:sp>
    </p:spTree>
    <p:extLst>
      <p:ext uri="{BB962C8B-B14F-4D97-AF65-F5344CB8AC3E}">
        <p14:creationId xmlns:p14="http://schemas.microsoft.com/office/powerpoint/2010/main" val="962628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unstiffened web derives its entire resistance from the yield or buckling resistance of a web plate that is essentially simply supported at the top and bottom of the web plate (with some adjustment for moderate degree of rotational restraint) and loaded in shear. One of two possible failures is possible: for a stocky plate, yielding is possible. For more slender plates, buckling controls.</a:t>
            </a:r>
          </a:p>
          <a:p>
            <a:endParaRPr lang="en-US" dirty="0"/>
          </a:p>
          <a:p>
            <a:r>
              <a:rPr lang="en-US" dirty="0"/>
              <a:t>The capacity is therefore expressed as a percentage of the shear yield resistance of the section. A value C, ranging from 0-1.0, is computed and that is the decimal percentage of the shear yield resistance of the web of the unstiffened web. Even for webs that will eventually have stiffeners, i.e.. the partially stiffened webs discussed previously, the first step in all web designs is to compute the capacity of the unstiffened web so that regions needing stiffeners can be identified.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22</a:t>
            </a:fld>
            <a:endParaRPr lang="en-US" altLang="en-US" dirty="0"/>
          </a:p>
        </p:txBody>
      </p:sp>
    </p:spTree>
    <p:extLst>
      <p:ext uri="{BB962C8B-B14F-4D97-AF65-F5344CB8AC3E}">
        <p14:creationId xmlns:p14="http://schemas.microsoft.com/office/powerpoint/2010/main" val="1673985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unstiffened web is shown as an example. A shallow beam with only widely-spaced connection plates is an example of an unstiffened beam. Although there are stiffeners provided for the diaphragm connections, it will be shown in later slides that these are spaced too far apart to qualify as stiffeners. This beam is designed so that the unstiffened web has sufficient shear capacity.</a:t>
            </a:r>
          </a:p>
          <a:p>
            <a:endParaRPr lang="en-US" dirty="0"/>
          </a:p>
          <a:p>
            <a:r>
              <a:rPr lang="en-US" u="sng" dirty="0"/>
              <a:t>Photo Credit</a:t>
            </a:r>
            <a:r>
              <a:rPr lang="en-US" dirty="0"/>
              <a:t>: </a:t>
            </a:r>
            <a:r>
              <a:rPr lang="en-US" dirty="0" err="1"/>
              <a:t>HDR</a:t>
            </a:r>
            <a:endParaRPr lang="en-US" u="sng"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23</a:t>
            </a:fld>
            <a:endParaRPr lang="en-US" altLang="en-US" dirty="0"/>
          </a:p>
        </p:txBody>
      </p:sp>
    </p:spTree>
    <p:extLst>
      <p:ext uri="{BB962C8B-B14F-4D97-AF65-F5344CB8AC3E}">
        <p14:creationId xmlns:p14="http://schemas.microsoft.com/office/powerpoint/2010/main" val="321414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the relationship between the parameter C and the slenderness of a web expressed as D/t. When buckling is prevented, C=1, i.e.. the full yield resistance of the web can be achieved. As the web becomes more slender, C decreases, linearly for inelastic buckling, and parabolically for elastic buckling.</a:t>
            </a:r>
          </a:p>
          <a:p>
            <a:endParaRPr lang="en-US" dirty="0"/>
          </a:p>
          <a:p>
            <a:r>
              <a:rPr lang="en-US" dirty="0"/>
              <a:t>The “anchor points” where the buckling regions meet depend on the yield strength of the web, and whether transverse stiffeners are provided and at what spacing.</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24</a:t>
            </a:fld>
            <a:endParaRPr lang="en-US" altLang="en-US" dirty="0"/>
          </a:p>
        </p:txBody>
      </p:sp>
    </p:spTree>
    <p:extLst>
      <p:ext uri="{BB962C8B-B14F-4D97-AF65-F5344CB8AC3E}">
        <p14:creationId xmlns:p14="http://schemas.microsoft.com/office/powerpoint/2010/main" val="3377113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a:xfrm>
                <a:off x="457200" y="4348595"/>
                <a:ext cx="6400800" cy="4320540"/>
              </a:xfrm>
            </p:spPr>
            <p:txBody>
              <a:bodyPr/>
              <a:lstStyle/>
              <a:p>
                <a:r>
                  <a:rPr lang="en-US" dirty="0"/>
                  <a:t>C is again presented on this slide and now with the values for D/t that separate the buckling regions. As mentioned on the prior slide, the break between regions depends on web yield strength and a parameter k. The parameter “k” is related to the presence or absence of stiffeners, and if present, their spacing.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a web slenderness, </a:t>
                </a:r>
                <a14:m>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panose="02040503050406030204" pitchFamily="18" charset="0"/>
                          </a:rPr>
                          <m:t>𝐷</m:t>
                        </m:r>
                      </m:num>
                      <m:den>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𝑡</m:t>
                            </m:r>
                          </m:e>
                          <m:sub>
                            <m:r>
                              <a:rPr lang="en-US" sz="1200" b="0" i="1" smtClean="0">
                                <a:latin typeface="Cambria Math" panose="02040503050406030204" pitchFamily="18" charset="0"/>
                              </a:rPr>
                              <m:t>𝑤</m:t>
                            </m:r>
                          </m:sub>
                        </m:sSub>
                      </m:den>
                    </m:f>
                    <m:r>
                      <a:rPr lang="en-US" sz="1200" i="1" smtClean="0">
                        <a:latin typeface="Cambria Math" panose="02040503050406030204" pitchFamily="18" charset="0"/>
                        <a:ea typeface="Cambria Math" panose="02040503050406030204" pitchFamily="18" charset="0"/>
                      </a:rPr>
                      <m:t>≤</m:t>
                    </m:r>
                    <m:r>
                      <a:rPr lang="en-US" sz="1200" i="1">
                        <a:latin typeface="Cambria Math" panose="02040503050406030204" pitchFamily="18" charset="0"/>
                        <a:ea typeface="Cambria Math" panose="02040503050406030204" pitchFamily="18" charset="0"/>
                      </a:rPr>
                      <m:t>1.12</m:t>
                    </m:r>
                    <m:rad>
                      <m:radPr>
                        <m:degHide m:val="on"/>
                        <m:ctrlPr>
                          <a:rPr lang="en-US" sz="1200" i="1">
                            <a:latin typeface="Cambria Math" panose="02040503050406030204" pitchFamily="18" charset="0"/>
                            <a:ea typeface="Cambria Math" panose="02040503050406030204" pitchFamily="18" charset="0"/>
                          </a:rPr>
                        </m:ctrlPr>
                      </m:radPr>
                      <m:deg/>
                      <m:e>
                        <m:f>
                          <m:fPr>
                            <m:ctrlPr>
                              <a:rPr lang="en-US" sz="1200" i="1">
                                <a:latin typeface="Cambria Math" panose="02040503050406030204" pitchFamily="18" charset="0"/>
                                <a:ea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𝐸𝑘</m:t>
                            </m:r>
                          </m:num>
                          <m:den>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𝐹</m:t>
                                </m:r>
                              </m:e>
                              <m:sub>
                                <m:r>
                                  <a:rPr lang="en-US" sz="1200" i="1">
                                    <a:latin typeface="Cambria Math" panose="02040503050406030204" pitchFamily="18" charset="0"/>
                                    <a:ea typeface="Cambria Math" panose="02040503050406030204" pitchFamily="18" charset="0"/>
                                  </a:rPr>
                                  <m:t>𝑦𝑤</m:t>
                                </m:r>
                              </m:sub>
                            </m:sSub>
                          </m:den>
                        </m:f>
                      </m:e>
                    </m:rad>
                  </m:oMath>
                </a14:m>
                <a:r>
                  <a:rPr lang="en-US" sz="1200" dirty="0"/>
                  <a:t>, the web</a:t>
                </a:r>
                <a:r>
                  <a:rPr lang="en-US" sz="1200" baseline="0" dirty="0"/>
                  <a:t> will not buckle, and can attain the full yield / plastic resistance, i.e.. C=1.0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At the other extreme, for a web with </a:t>
                </a:r>
                <a14:m>
                  <m:oMath xmlns:m="http://schemas.openxmlformats.org/officeDocument/2006/math">
                    <m:f>
                      <m:fPr>
                        <m:ctrlPr>
                          <a:rPr lang="en-US" sz="1200" i="1" smtClean="0">
                            <a:latin typeface="Cambria Math" panose="02040503050406030204" pitchFamily="18" charset="0"/>
                          </a:rPr>
                        </m:ctrlPr>
                      </m:fPr>
                      <m:num>
                        <m:r>
                          <a:rPr lang="en-US" sz="1200" i="1">
                            <a:latin typeface="Cambria Math" panose="02040503050406030204" pitchFamily="18" charset="0"/>
                          </a:rPr>
                          <m:t>𝐷</m:t>
                        </m:r>
                      </m:num>
                      <m:den>
                        <m:sSub>
                          <m:sSubPr>
                            <m:ctrlPr>
                              <a:rPr lang="en-US" sz="1200" i="1">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𝑤</m:t>
                            </m:r>
                          </m:sub>
                        </m:sSub>
                      </m:den>
                    </m:f>
                    <m:r>
                      <a:rPr lang="en-US" sz="1200" b="0" i="1" smtClean="0">
                        <a:latin typeface="Cambria Math" panose="02040503050406030204" pitchFamily="18" charset="0"/>
                        <a:ea typeface="Cambria Math" panose="02040503050406030204" pitchFamily="18" charset="0"/>
                      </a:rPr>
                      <m:t>&gt;</m:t>
                    </m:r>
                    <m:r>
                      <a:rPr lang="en-US" sz="1200" i="1">
                        <a:latin typeface="Cambria Math" panose="02040503050406030204" pitchFamily="18" charset="0"/>
                        <a:ea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40</m:t>
                    </m:r>
                    <m:rad>
                      <m:radPr>
                        <m:degHide m:val="on"/>
                        <m:ctrlPr>
                          <a:rPr lang="en-US" sz="1200" i="1">
                            <a:latin typeface="Cambria Math" panose="02040503050406030204" pitchFamily="18" charset="0"/>
                            <a:ea typeface="Cambria Math" panose="02040503050406030204" pitchFamily="18" charset="0"/>
                          </a:rPr>
                        </m:ctrlPr>
                      </m:radPr>
                      <m:deg/>
                      <m:e>
                        <m:f>
                          <m:fPr>
                            <m:ctrlPr>
                              <a:rPr lang="en-US" sz="1200" i="1">
                                <a:latin typeface="Cambria Math" panose="02040503050406030204" pitchFamily="18" charset="0"/>
                                <a:ea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𝐸</m:t>
                            </m:r>
                            <m:r>
                              <a:rPr lang="en-US" sz="1200" b="0" i="1" smtClean="0">
                                <a:latin typeface="Cambria Math" panose="02040503050406030204" pitchFamily="18" charset="0"/>
                                <a:ea typeface="Cambria Math" panose="02040503050406030204" pitchFamily="18" charset="0"/>
                              </a:rPr>
                              <m:t>𝑘</m:t>
                            </m:r>
                          </m:num>
                          <m:den>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𝐹</m:t>
                                </m:r>
                              </m:e>
                              <m:sub>
                                <m:r>
                                  <a:rPr lang="en-US" sz="1200" i="1">
                                    <a:latin typeface="Cambria Math" panose="02040503050406030204" pitchFamily="18" charset="0"/>
                                    <a:ea typeface="Cambria Math" panose="02040503050406030204" pitchFamily="18" charset="0"/>
                                  </a:rPr>
                                  <m:t>𝑦𝑤</m:t>
                                </m:r>
                              </m:sub>
                            </m:sSub>
                          </m:den>
                        </m:f>
                      </m:e>
                    </m:rad>
                  </m:oMath>
                </a14:m>
                <a:r>
                  <a:rPr lang="en-US" sz="1200" dirty="0"/>
                  <a:t>, these buckle elastically,</a:t>
                </a:r>
                <a:r>
                  <a:rPr lang="en-US" sz="1200" baseline="0" dirty="0"/>
                  <a:t> and they have the lowest capacity.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In between is an inelastic region where webs meet the following slenderness requirement, </a:t>
                </a:r>
              </a:p>
              <a:p>
                <a:pPr marL="0" marR="0" lvl="0" indent="0" algn="l" defTabSz="914400" rtl="0" eaLnBrk="0" fontAlgn="base" latinLnBrk="0" hangingPunct="0">
                  <a:lnSpc>
                    <a:spcPct val="100000"/>
                  </a:lnSpc>
                  <a:spcBef>
                    <a:spcPct val="30000"/>
                  </a:spcBef>
                  <a:spcAft>
                    <a:spcPct val="0"/>
                  </a:spcAft>
                  <a:buClrTx/>
                  <a:buSzTx/>
                  <a:buFontTx/>
                  <a:buNone/>
                  <a:tabLst/>
                  <a:defRPr/>
                </a:pPr>
                <a14:m>
                  <m:oMath xmlns:m="http://schemas.openxmlformats.org/officeDocument/2006/math">
                    <m:r>
                      <a:rPr lang="en-US" sz="1200" b="0" i="1" smtClean="0">
                        <a:latin typeface="Cambria Math" panose="02040503050406030204" pitchFamily="18" charset="0"/>
                        <a:ea typeface="Cambria Math" panose="02040503050406030204" pitchFamily="18" charset="0"/>
                      </a:rPr>
                      <m:t>1.12</m:t>
                    </m:r>
                    <m:rad>
                      <m:radPr>
                        <m:degHide m:val="on"/>
                        <m:ctrlPr>
                          <a:rPr lang="en-US" sz="1200" b="0" i="1" smtClean="0">
                            <a:latin typeface="Cambria Math" panose="02040503050406030204" pitchFamily="18" charset="0"/>
                            <a:ea typeface="Cambria Math" panose="02040503050406030204" pitchFamily="18" charset="0"/>
                          </a:rPr>
                        </m:ctrlPr>
                      </m:radPr>
                      <m:deg/>
                      <m:e>
                        <m:f>
                          <m:fPr>
                            <m:ctrlPr>
                              <a:rPr lang="en-US" sz="1200" b="0" i="1" smtClean="0">
                                <a:latin typeface="Cambria Math" panose="02040503050406030204" pitchFamily="18" charset="0"/>
                                <a:ea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𝐸𝑘</m:t>
                            </m:r>
                          </m:num>
                          <m:den>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𝐹</m:t>
                                </m:r>
                              </m:e>
                              <m:sub>
                                <m:r>
                                  <a:rPr lang="en-US" sz="1200" b="0" i="1" smtClean="0">
                                    <a:latin typeface="Cambria Math" panose="02040503050406030204" pitchFamily="18" charset="0"/>
                                    <a:ea typeface="Cambria Math" panose="02040503050406030204" pitchFamily="18" charset="0"/>
                                  </a:rPr>
                                  <m:t>𝑦𝑤</m:t>
                                </m:r>
                              </m:sub>
                            </m:sSub>
                          </m:den>
                        </m:f>
                      </m:e>
                    </m:rad>
                    <m:r>
                      <a:rPr lang="en-US" sz="1200" b="0" i="1" smtClean="0">
                        <a:latin typeface="Cambria Math" panose="02040503050406030204" pitchFamily="18" charset="0"/>
                        <a:ea typeface="Cambria Math" panose="02040503050406030204" pitchFamily="18" charset="0"/>
                      </a:rPr>
                      <m:t>&lt;</m:t>
                    </m:r>
                    <m:f>
                      <m:fPr>
                        <m:ctrlPr>
                          <a:rPr lang="en-US" sz="1200" i="1">
                            <a:latin typeface="Cambria Math" panose="02040503050406030204" pitchFamily="18" charset="0"/>
                          </a:rPr>
                        </m:ctrlPr>
                      </m:fPr>
                      <m:num>
                        <m:r>
                          <a:rPr lang="en-US" sz="1200" i="1">
                            <a:latin typeface="Cambria Math" panose="02040503050406030204" pitchFamily="18" charset="0"/>
                          </a:rPr>
                          <m:t>𝐷</m:t>
                        </m:r>
                      </m:num>
                      <m:den>
                        <m:sSub>
                          <m:sSubPr>
                            <m:ctrlPr>
                              <a:rPr lang="en-US" sz="1200" i="1">
                                <a:latin typeface="Cambria Math" panose="02040503050406030204" pitchFamily="18" charset="0"/>
                              </a:rPr>
                            </m:ctrlPr>
                          </m:sSubPr>
                          <m:e>
                            <m:r>
                              <a:rPr lang="en-US" sz="1200" i="1">
                                <a:latin typeface="Cambria Math" panose="02040503050406030204" pitchFamily="18" charset="0"/>
                              </a:rPr>
                              <m:t>𝑡</m:t>
                            </m:r>
                          </m:e>
                          <m:sub>
                            <m:r>
                              <a:rPr lang="en-US" sz="1200" i="1">
                                <a:latin typeface="Cambria Math" panose="02040503050406030204" pitchFamily="18" charset="0"/>
                              </a:rPr>
                              <m:t>𝑤</m:t>
                            </m:r>
                          </m:sub>
                        </m:sSub>
                      </m:den>
                    </m:f>
                    <m:r>
                      <a:rPr lang="en-US" sz="1200" i="1">
                        <a:latin typeface="Cambria Math" panose="02040503050406030204" pitchFamily="18" charset="0"/>
                        <a:ea typeface="Cambria Math" panose="02040503050406030204" pitchFamily="18" charset="0"/>
                      </a:rPr>
                      <m:t>≤1.</m:t>
                    </m:r>
                    <m:r>
                      <a:rPr lang="en-US" sz="1200" b="0" i="1" smtClean="0">
                        <a:latin typeface="Cambria Math" panose="02040503050406030204" pitchFamily="18" charset="0"/>
                        <a:ea typeface="Cambria Math" panose="02040503050406030204" pitchFamily="18" charset="0"/>
                      </a:rPr>
                      <m:t>40</m:t>
                    </m:r>
                    <m:rad>
                      <m:radPr>
                        <m:degHide m:val="on"/>
                        <m:ctrlPr>
                          <a:rPr lang="en-US" sz="1200" i="1">
                            <a:latin typeface="Cambria Math" panose="02040503050406030204" pitchFamily="18" charset="0"/>
                            <a:ea typeface="Cambria Math" panose="02040503050406030204" pitchFamily="18" charset="0"/>
                          </a:rPr>
                        </m:ctrlPr>
                      </m:radPr>
                      <m:deg/>
                      <m:e>
                        <m:f>
                          <m:fPr>
                            <m:ctrlPr>
                              <a:rPr lang="en-US" sz="1200" i="1">
                                <a:latin typeface="Cambria Math" panose="02040503050406030204" pitchFamily="18" charset="0"/>
                                <a:ea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𝐸</m:t>
                            </m:r>
                            <m:r>
                              <a:rPr lang="en-US" sz="1200" b="0" i="1" smtClean="0">
                                <a:latin typeface="Cambria Math" panose="02040503050406030204" pitchFamily="18" charset="0"/>
                                <a:ea typeface="Cambria Math" panose="02040503050406030204" pitchFamily="18" charset="0"/>
                              </a:rPr>
                              <m:t>𝑘</m:t>
                            </m:r>
                          </m:num>
                          <m:den>
                            <m:sSub>
                              <m:sSubPr>
                                <m:ctrlPr>
                                  <a:rPr lang="en-US" sz="1200" i="1">
                                    <a:latin typeface="Cambria Math" panose="02040503050406030204" pitchFamily="18"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𝐹</m:t>
                                </m:r>
                              </m:e>
                              <m:sub>
                                <m:r>
                                  <a:rPr lang="en-US" sz="1200" i="1">
                                    <a:latin typeface="Cambria Math" panose="02040503050406030204" pitchFamily="18" charset="0"/>
                                    <a:ea typeface="Cambria Math" panose="02040503050406030204" pitchFamily="18" charset="0"/>
                                  </a:rPr>
                                  <m:t>𝑦𝑤</m:t>
                                </m:r>
                              </m:sub>
                            </m:sSub>
                          </m:den>
                        </m:f>
                      </m:e>
                    </m:rad>
                  </m:oMath>
                </a14:m>
                <a:r>
                  <a:rPr lang="en-US" sz="1200"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intersection of the elastic and inelastic regions is set to intersect at C=0.8. Below C=0.8, behavior is elastic. Between C=0.8 and 1.0, behavior is inelastic. And when C=1.0, the web cannot buckle and will reach its full yield resistance.</a:t>
                </a:r>
                <a:endParaRPr lang="en-US" dirty="0"/>
              </a:p>
            </p:txBody>
          </p:sp>
        </mc:Choice>
        <mc:Fallback xmlns="">
          <p:sp>
            <p:nvSpPr>
              <p:cNvPr id="3" name="Notes Placeholder 2"/>
              <p:cNvSpPr>
                <a:spLocks noGrp="1"/>
              </p:cNvSpPr>
              <p:nvPr>
                <p:ph type="body" idx="1"/>
              </p:nvPr>
            </p:nvSpPr>
            <p:spPr>
              <a:xfrm>
                <a:off x="457200" y="4348595"/>
                <a:ext cx="6400800" cy="4320540"/>
              </a:xfrm>
            </p:spPr>
            <p:txBody>
              <a:bodyPr/>
              <a:lstStyle/>
              <a:p>
                <a:r>
                  <a:rPr lang="en-US" dirty="0"/>
                  <a:t>C is again presented on this slide and now with the values for D/t that separate the buckling regions. As mentioned on the prior slide, the break between regions depends on web yield strength and a parameter k. The parameter “k” is related to the presence or absence of stiffeners, and if present, their spacing.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a web slenderness, </a:t>
                </a:r>
                <a:r>
                  <a:rPr lang="en-US" sz="1200" b="0" i="0">
                    <a:latin typeface="Cambria Math" panose="02040503050406030204" pitchFamily="18" charset="0"/>
                  </a:rPr>
                  <a:t>𝐷/𝑡_𝑤 </a:t>
                </a:r>
                <a:r>
                  <a:rPr lang="en-US" sz="1200" i="0">
                    <a:latin typeface="Cambria Math" panose="02040503050406030204" pitchFamily="18" charset="0"/>
                    <a:ea typeface="Cambria Math" panose="02040503050406030204" pitchFamily="18" charset="0"/>
                  </a:rPr>
                  <a:t>≤1.12√(𝐸𝑘/𝐹_𝑦𝑤 )</a:t>
                </a:r>
                <a:r>
                  <a:rPr lang="en-US" sz="1200" dirty="0"/>
                  <a:t>, the web</a:t>
                </a:r>
                <a:r>
                  <a:rPr lang="en-US" sz="1200" baseline="0" dirty="0"/>
                  <a:t> will not buckle, and can attain the full yield / plastic resistance, i.e.. C=1.0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At the other extreme, for a web with </a:t>
                </a:r>
                <a:r>
                  <a:rPr lang="en-US" sz="1200" i="0">
                    <a:latin typeface="Cambria Math" panose="02040503050406030204" pitchFamily="18" charset="0"/>
                  </a:rPr>
                  <a:t>𝐷/𝑡_𝑤 </a:t>
                </a:r>
                <a:r>
                  <a:rPr lang="en-US" sz="1200" b="0" i="0">
                    <a:latin typeface="Cambria Math" panose="02040503050406030204" pitchFamily="18" charset="0"/>
                    <a:ea typeface="Cambria Math" panose="02040503050406030204" pitchFamily="18" charset="0"/>
                  </a:rPr>
                  <a:t>&gt;</a:t>
                </a:r>
                <a:r>
                  <a:rPr lang="en-US" sz="1200" i="0">
                    <a:latin typeface="Cambria Math" panose="02040503050406030204" pitchFamily="18" charset="0"/>
                    <a:ea typeface="Cambria Math" panose="02040503050406030204" pitchFamily="18" charset="0"/>
                  </a:rPr>
                  <a:t>1.</a:t>
                </a:r>
                <a:r>
                  <a:rPr lang="en-US" sz="1200" b="0" i="0">
                    <a:latin typeface="Cambria Math" panose="02040503050406030204" pitchFamily="18" charset="0"/>
                    <a:ea typeface="Cambria Math" panose="02040503050406030204" pitchFamily="18" charset="0"/>
                  </a:rPr>
                  <a:t>40</a:t>
                </a:r>
                <a:r>
                  <a:rPr lang="en-US" sz="1200" i="0">
                    <a:latin typeface="Cambria Math" panose="02040503050406030204" pitchFamily="18" charset="0"/>
                    <a:ea typeface="Cambria Math" panose="02040503050406030204" pitchFamily="18" charset="0"/>
                  </a:rPr>
                  <a:t>√(𝐸</a:t>
                </a:r>
                <a:r>
                  <a:rPr lang="en-US" sz="1200" b="0" i="0">
                    <a:latin typeface="Cambria Math" panose="02040503050406030204" pitchFamily="18" charset="0"/>
                    <a:ea typeface="Cambria Math" panose="02040503050406030204" pitchFamily="18" charset="0"/>
                  </a:rPr>
                  <a:t>𝑘/</a:t>
                </a:r>
                <a:r>
                  <a:rPr lang="en-US" sz="1200" i="0">
                    <a:latin typeface="Cambria Math" panose="02040503050406030204" pitchFamily="18" charset="0"/>
                    <a:ea typeface="Cambria Math" panose="02040503050406030204" pitchFamily="18" charset="0"/>
                  </a:rPr>
                  <a:t>𝐹_𝑦𝑤 )</a:t>
                </a:r>
                <a:r>
                  <a:rPr lang="en-US" sz="1200" dirty="0"/>
                  <a:t>, these buckle elastically,</a:t>
                </a:r>
                <a:r>
                  <a:rPr lang="en-US" sz="1200" baseline="0" dirty="0"/>
                  <a:t> and they have the lowest capacity.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In between is an inelastic region where webs meet the following slenderness requirement,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latin typeface="Cambria Math" panose="02040503050406030204" pitchFamily="18" charset="0"/>
                    <a:ea typeface="Cambria Math" panose="02040503050406030204" pitchFamily="18" charset="0"/>
                  </a:rPr>
                  <a:t>1.12√(𝐸𝑘/𝐹_𝑦𝑤 )&lt;</a:t>
                </a:r>
                <a:r>
                  <a:rPr lang="en-US" sz="1200" i="0">
                    <a:latin typeface="Cambria Math" panose="02040503050406030204" pitchFamily="18" charset="0"/>
                  </a:rPr>
                  <a:t>𝐷/𝑡_𝑤 </a:t>
                </a:r>
                <a:r>
                  <a:rPr lang="en-US" sz="1200" i="0">
                    <a:latin typeface="Cambria Math" panose="02040503050406030204" pitchFamily="18" charset="0"/>
                    <a:ea typeface="Cambria Math" panose="02040503050406030204" pitchFamily="18" charset="0"/>
                  </a:rPr>
                  <a:t>≤1.</a:t>
                </a:r>
                <a:r>
                  <a:rPr lang="en-US" sz="1200" b="0" i="0">
                    <a:latin typeface="Cambria Math" panose="02040503050406030204" pitchFamily="18" charset="0"/>
                    <a:ea typeface="Cambria Math" panose="02040503050406030204" pitchFamily="18" charset="0"/>
                  </a:rPr>
                  <a:t>40</a:t>
                </a:r>
                <a:r>
                  <a:rPr lang="en-US" sz="1200" i="0">
                    <a:latin typeface="Cambria Math" panose="02040503050406030204" pitchFamily="18" charset="0"/>
                    <a:ea typeface="Cambria Math" panose="02040503050406030204" pitchFamily="18" charset="0"/>
                  </a:rPr>
                  <a:t>√(𝐸</a:t>
                </a:r>
                <a:r>
                  <a:rPr lang="en-US" sz="1200" b="0" i="0">
                    <a:latin typeface="Cambria Math" panose="02040503050406030204" pitchFamily="18" charset="0"/>
                    <a:ea typeface="Cambria Math" panose="02040503050406030204" pitchFamily="18" charset="0"/>
                  </a:rPr>
                  <a:t>𝑘/</a:t>
                </a:r>
                <a:r>
                  <a:rPr lang="en-US" sz="1200" i="0">
                    <a:latin typeface="Cambria Math" panose="02040503050406030204" pitchFamily="18" charset="0"/>
                    <a:ea typeface="Cambria Math" panose="02040503050406030204" pitchFamily="18" charset="0"/>
                  </a:rPr>
                  <a:t>𝐹_𝑦𝑤 )</a:t>
                </a:r>
                <a:r>
                  <a:rPr lang="en-US" sz="1200"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intersection of the elastic and inelastic regions is set to intersect at C=0.8. Below C=0.8, behavior is elastic. Between C=0.8 and 1.0, behavior is inelastic. And when C=1.0, the web cannot buckle and will reach its full yield resistance.</a:t>
                </a:r>
                <a:endParaRPr lang="en-US" dirty="0"/>
              </a:p>
            </p:txBody>
          </p:sp>
        </mc:Fallback>
      </mc:AlternateContent>
      <p:sp>
        <p:nvSpPr>
          <p:cNvPr id="4" name="Slide Number Placeholder 3"/>
          <p:cNvSpPr>
            <a:spLocks noGrp="1"/>
          </p:cNvSpPr>
          <p:nvPr>
            <p:ph type="sldNum" sz="quarter" idx="5"/>
          </p:nvPr>
        </p:nvSpPr>
        <p:spPr/>
        <p:txBody>
          <a:bodyPr/>
          <a:lstStyle/>
          <a:p>
            <a:fld id="{CBCC8EBC-06C6-4656-87A1-0AF013F9A67E}" type="slidenum">
              <a:rPr lang="en-US" altLang="en-US" smtClean="0"/>
              <a:pPr/>
              <a:t>25</a:t>
            </a:fld>
            <a:endParaRPr lang="en-US" altLang="en-US" dirty="0"/>
          </a:p>
        </p:txBody>
      </p:sp>
    </p:spTree>
    <p:extLst>
      <p:ext uri="{BB962C8B-B14F-4D97-AF65-F5344CB8AC3E}">
        <p14:creationId xmlns:p14="http://schemas.microsoft.com/office/powerpoint/2010/main" val="423025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a:xfrm>
                <a:off x="457200" y="4560570"/>
                <a:ext cx="6400800" cy="4320540"/>
              </a:xfrm>
            </p:spPr>
            <p:txBody>
              <a:bodyPr/>
              <a:lstStyle/>
              <a:p>
                <a:r>
                  <a:rPr lang="en-US" dirty="0"/>
                  <a:t>Additional detail on the parameter C is provided. Repeating the prior slide, this slide also present the equations for C.</a:t>
                </a:r>
              </a:p>
              <a:p>
                <a:endParaRPr lang="en-US" dirty="0"/>
              </a:p>
              <a:p>
                <a:r>
                  <a:rPr lang="en-US" dirty="0"/>
                  <a:t>A stocky web can reach the full yield resistance, therefore the ratio of the buckling resistance, to yield resistance, V</a:t>
                </a:r>
                <a:r>
                  <a:rPr lang="en-US" baseline="-25000" dirty="0"/>
                  <a:t>cr</a:t>
                </a:r>
                <a:r>
                  <a:rPr lang="en-US" dirty="0"/>
                  <a:t> / V</a:t>
                </a:r>
                <a:r>
                  <a:rPr lang="en-US" baseline="-25000" dirty="0"/>
                  <a:t>p</a:t>
                </a:r>
                <a:r>
                  <a:rPr lang="en-US" dirty="0"/>
                  <a:t>, is 1.0 i.e.. C=1.0</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the inelastic region, a straight line is used as a curve fit to experimental data. This straight line is a linear transition between C=1.0 and C=0.8, at which point the behavior transitions to elastic buckling. The linear equation for C is given as, </a:t>
                </a:r>
                <a14:m>
                  <m:oMath xmlns:m="http://schemas.openxmlformats.org/officeDocument/2006/math">
                    <m:r>
                      <a:rPr lang="en-US" sz="1200" b="0" i="1" smtClean="0">
                        <a:latin typeface="Cambria Math" panose="02040503050406030204" pitchFamily="18" charset="0"/>
                        <a:ea typeface="Cambria Math" panose="02040503050406030204" pitchFamily="18" charset="0"/>
                      </a:rPr>
                      <m:t>𝐶</m:t>
                    </m:r>
                    <m:r>
                      <a:rPr lang="en-US" sz="1200" b="0" i="1" smtClean="0">
                        <a:latin typeface="Cambria Math" panose="02040503050406030204" pitchFamily="18" charset="0"/>
                        <a:ea typeface="Cambria Math" panose="02040503050406030204" pitchFamily="18" charset="0"/>
                      </a:rPr>
                      <m:t>= </m:t>
                    </m:r>
                    <m:f>
                      <m:fPr>
                        <m:ctrlPr>
                          <a:rPr lang="en-US" sz="1200" b="0" i="1" smtClean="0">
                            <a:latin typeface="Cambria Math" panose="02040503050406030204" pitchFamily="18" charset="0"/>
                            <a:ea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1.12</m:t>
                        </m:r>
                      </m:num>
                      <m:den>
                        <m:f>
                          <m:fPr>
                            <m:type m:val="skw"/>
                            <m:ctrlPr>
                              <a:rPr lang="en-US" sz="1200" b="0" i="1" smtClean="0">
                                <a:latin typeface="Cambria Math" panose="02040503050406030204" pitchFamily="18" charset="0"/>
                                <a:ea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𝐷</m:t>
                            </m:r>
                          </m:num>
                          <m:den>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𝑡</m:t>
                                </m:r>
                              </m:e>
                              <m:sub>
                                <m:r>
                                  <a:rPr lang="en-US" sz="1200" b="0" i="1" smtClean="0">
                                    <a:latin typeface="Cambria Math" panose="02040503050406030204" pitchFamily="18" charset="0"/>
                                    <a:ea typeface="Cambria Math" panose="02040503050406030204" pitchFamily="18" charset="0"/>
                                  </a:rPr>
                                  <m:t>𝑤</m:t>
                                </m:r>
                              </m:sub>
                            </m:sSub>
                          </m:den>
                        </m:f>
                      </m:den>
                    </m:f>
                    <m:rad>
                      <m:radPr>
                        <m:degHide m:val="on"/>
                        <m:ctrlPr>
                          <a:rPr lang="en-US" sz="1200" b="0" i="1" smtClean="0">
                            <a:latin typeface="Cambria Math" panose="02040503050406030204" pitchFamily="18" charset="0"/>
                            <a:ea typeface="Cambria Math" panose="02040503050406030204" pitchFamily="18" charset="0"/>
                          </a:rPr>
                        </m:ctrlPr>
                      </m:radPr>
                      <m:deg/>
                      <m:e>
                        <m:f>
                          <m:fPr>
                            <m:ctrlPr>
                              <a:rPr lang="en-US" sz="1200" b="0" i="1" smtClean="0">
                                <a:latin typeface="Cambria Math" panose="02040503050406030204" pitchFamily="18" charset="0"/>
                                <a:ea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𝐸𝑘</m:t>
                            </m:r>
                          </m:num>
                          <m:den>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𝐹</m:t>
                                </m:r>
                              </m:e>
                              <m:sub>
                                <m:r>
                                  <a:rPr lang="en-US" sz="1200" b="0" i="1" smtClean="0">
                                    <a:latin typeface="Cambria Math" panose="02040503050406030204" pitchFamily="18" charset="0"/>
                                    <a:ea typeface="Cambria Math" panose="02040503050406030204" pitchFamily="18" charset="0"/>
                                  </a:rPr>
                                  <m:t>𝑦𝑤</m:t>
                                </m:r>
                              </m:sub>
                            </m:sSub>
                          </m:den>
                        </m:f>
                      </m:e>
                    </m:rad>
                  </m:oMath>
                </a14:m>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the elastic region, buckling is predicted by a parabolic Euler-type curve and </a:t>
                </a:r>
                <a14:m>
                  <m:oMath xmlns:m="http://schemas.openxmlformats.org/officeDocument/2006/math">
                    <m:r>
                      <a:rPr lang="en-US" sz="1200" b="0" i="1" smtClean="0">
                        <a:latin typeface="Cambria Math" panose="02040503050406030204" pitchFamily="18" charset="0"/>
                        <a:ea typeface="Cambria Math" panose="02040503050406030204" pitchFamily="18" charset="0"/>
                      </a:rPr>
                      <m:t>𝐶</m:t>
                    </m:r>
                    <m:r>
                      <a:rPr lang="en-US" sz="1200" b="0" i="1" smtClean="0">
                        <a:latin typeface="Cambria Math" panose="02040503050406030204" pitchFamily="18" charset="0"/>
                        <a:ea typeface="Cambria Math" panose="02040503050406030204" pitchFamily="18" charset="0"/>
                      </a:rPr>
                      <m:t>= </m:t>
                    </m:r>
                    <m:f>
                      <m:fPr>
                        <m:ctrlPr>
                          <a:rPr lang="en-US" sz="1200" b="0" i="1" smtClean="0">
                            <a:latin typeface="Cambria Math" panose="02040503050406030204" pitchFamily="18" charset="0"/>
                            <a:ea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1.57</m:t>
                        </m:r>
                      </m:num>
                      <m:den>
                        <m:sSup>
                          <m:sSupPr>
                            <m:ctrlPr>
                              <a:rPr lang="en-US" sz="1200" b="0" i="1" smtClean="0">
                                <a:latin typeface="Cambria Math" panose="02040503050406030204" pitchFamily="18" charset="0"/>
                                <a:ea typeface="Cambria Math" panose="02040503050406030204" pitchFamily="18" charset="0"/>
                              </a:rPr>
                            </m:ctrlPr>
                          </m:sSupPr>
                          <m:e>
                            <m:d>
                              <m:dPr>
                                <m:ctrlPr>
                                  <a:rPr lang="en-US" sz="1200" b="0" i="1" smtClean="0">
                                    <a:latin typeface="Cambria Math" panose="02040503050406030204" pitchFamily="18" charset="0"/>
                                    <a:ea typeface="Cambria Math" panose="02040503050406030204" pitchFamily="18" charset="0"/>
                                  </a:rPr>
                                </m:ctrlPr>
                              </m:dPr>
                              <m:e>
                                <m:f>
                                  <m:fPr>
                                    <m:type m:val="skw"/>
                                    <m:ctrlPr>
                                      <a:rPr lang="en-US" sz="1200" b="0" i="1" smtClean="0">
                                        <a:latin typeface="Cambria Math" panose="02040503050406030204" pitchFamily="18" charset="0"/>
                                        <a:ea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𝐷</m:t>
                                    </m:r>
                                  </m:num>
                                  <m:den>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𝑡</m:t>
                                        </m:r>
                                      </m:e>
                                      <m:sub>
                                        <m:r>
                                          <a:rPr lang="en-US" sz="1200" b="0" i="1" smtClean="0">
                                            <a:latin typeface="Cambria Math" panose="02040503050406030204" pitchFamily="18" charset="0"/>
                                            <a:ea typeface="Cambria Math" panose="02040503050406030204" pitchFamily="18" charset="0"/>
                                          </a:rPr>
                                          <m:t>𝑤</m:t>
                                        </m:r>
                                      </m:sub>
                                    </m:sSub>
                                  </m:den>
                                </m:f>
                              </m:e>
                            </m:d>
                          </m:e>
                          <m:sup>
                            <m:r>
                              <a:rPr lang="en-US" sz="1200" b="0" i="1" smtClean="0">
                                <a:latin typeface="Cambria Math" panose="02040503050406030204" pitchFamily="18" charset="0"/>
                                <a:ea typeface="Cambria Math" panose="02040503050406030204" pitchFamily="18" charset="0"/>
                              </a:rPr>
                              <m:t>2</m:t>
                            </m:r>
                          </m:sup>
                        </m:sSup>
                      </m:den>
                    </m:f>
                    <m:rad>
                      <m:radPr>
                        <m:degHide m:val="on"/>
                        <m:ctrlPr>
                          <a:rPr lang="en-US" sz="1200" b="0" i="1" smtClean="0">
                            <a:latin typeface="Cambria Math" panose="02040503050406030204" pitchFamily="18" charset="0"/>
                            <a:ea typeface="Cambria Math" panose="02040503050406030204" pitchFamily="18" charset="0"/>
                          </a:rPr>
                        </m:ctrlPr>
                      </m:radPr>
                      <m:deg/>
                      <m:e>
                        <m:f>
                          <m:fPr>
                            <m:ctrlPr>
                              <a:rPr lang="en-US" sz="1200" b="0" i="1" smtClean="0">
                                <a:latin typeface="Cambria Math" panose="02040503050406030204" pitchFamily="18" charset="0"/>
                                <a:ea typeface="Cambria Math" panose="02040503050406030204" pitchFamily="18" charset="0"/>
                              </a:rPr>
                            </m:ctrlPr>
                          </m:fPr>
                          <m:num>
                            <m:r>
                              <a:rPr lang="en-US" sz="1200" b="0" i="1" smtClean="0">
                                <a:latin typeface="Cambria Math" panose="02040503050406030204" pitchFamily="18" charset="0"/>
                                <a:ea typeface="Cambria Math" panose="02040503050406030204" pitchFamily="18" charset="0"/>
                              </a:rPr>
                              <m:t>𝐸𝑘</m:t>
                            </m:r>
                          </m:num>
                          <m:den>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𝐹</m:t>
                                </m:r>
                              </m:e>
                              <m:sub>
                                <m:r>
                                  <a:rPr lang="en-US" sz="1200" b="0" i="1" smtClean="0">
                                    <a:latin typeface="Cambria Math" panose="02040503050406030204" pitchFamily="18" charset="0"/>
                                    <a:ea typeface="Cambria Math" panose="02040503050406030204" pitchFamily="18" charset="0"/>
                                  </a:rPr>
                                  <m:t>𝑦𝑤</m:t>
                                </m:r>
                              </m:sub>
                            </m:sSub>
                          </m:den>
                        </m:f>
                      </m:e>
                    </m:rad>
                  </m:oMath>
                </a14:m>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Since we are still discussing unstiffened webs, the D/t “anchor points” where the behaviors transition are computed for k=5 and an assumed F</a:t>
                </a:r>
                <a:r>
                  <a:rPr lang="en-US" baseline="-25000" dirty="0"/>
                  <a:t>yw</a:t>
                </a:r>
                <a:r>
                  <a:rPr lang="en-US" dirty="0"/>
                  <a:t>=50 ksi, the most common value for modern bridges. The value D/t=60 that ends the region of yield behavior is greater than all practical rolled shapes that are used for bridge girders. Thus, all rolled shapes webs of practical use will have their resistance based on a fully yielded web. Conversely, it is extremely rare and likely uneconomical to provide suck a stocky web in a plate girder bridge. Most plate girder webs fall into the inelastic or elastic range.</a:t>
                </a:r>
              </a:p>
            </p:txBody>
          </p:sp>
        </mc:Choice>
        <mc:Fallback xmlns="">
          <p:sp>
            <p:nvSpPr>
              <p:cNvPr id="3" name="Notes Placeholder 2"/>
              <p:cNvSpPr>
                <a:spLocks noGrp="1"/>
              </p:cNvSpPr>
              <p:nvPr>
                <p:ph type="body" idx="1"/>
              </p:nvPr>
            </p:nvSpPr>
            <p:spPr>
              <a:xfrm>
                <a:off x="457200" y="4560570"/>
                <a:ext cx="6400800" cy="4320540"/>
              </a:xfrm>
            </p:spPr>
            <p:txBody>
              <a:bodyPr/>
              <a:lstStyle/>
              <a:p>
                <a:r>
                  <a:rPr lang="en-US" dirty="0"/>
                  <a:t>Additional detail on the parameter C is provided. Repeating the prior slide, this slide also present the equations for C.</a:t>
                </a:r>
              </a:p>
              <a:p>
                <a:endParaRPr lang="en-US" dirty="0"/>
              </a:p>
              <a:p>
                <a:r>
                  <a:rPr lang="en-US" dirty="0"/>
                  <a:t>A stocky web can reach the full yield resistance, therefore the ratio of the buckling resistance, to yield resistance, V</a:t>
                </a:r>
                <a:r>
                  <a:rPr lang="en-US" baseline="-25000" dirty="0"/>
                  <a:t>cr</a:t>
                </a:r>
                <a:r>
                  <a:rPr lang="en-US" dirty="0"/>
                  <a:t> / V</a:t>
                </a:r>
                <a:r>
                  <a:rPr lang="en-US" baseline="-25000" dirty="0"/>
                  <a:t>p</a:t>
                </a:r>
                <a:r>
                  <a:rPr lang="en-US" dirty="0"/>
                  <a:t>, is 1.0 i.e.. C=1.0</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the inelastic region, a straight line is used as a curve fit to experimental data. This straight line is a linear transition between C=1.0 and C=0.8, at which point the behavior transitions to elastic buckling. The linear equation for C is given as, </a:t>
                </a:r>
                <a:r>
                  <a:rPr lang="en-US" sz="1200" b="0" i="0">
                    <a:latin typeface="Cambria Math" panose="02040503050406030204" pitchFamily="18" charset="0"/>
                    <a:ea typeface="Cambria Math" panose="02040503050406030204" pitchFamily="18" charset="0"/>
                  </a:rPr>
                  <a:t>𝐶=  1.12/(𝐷⁄𝑡_𝑤 ) √(𝐸𝑘/𝐹_𝑦𝑤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the elastic region, buckling is predicted by a parabolic Euler-type curve and </a:t>
                </a:r>
                <a:r>
                  <a:rPr lang="en-US" sz="1200" b="0" i="0">
                    <a:latin typeface="Cambria Math" panose="02040503050406030204" pitchFamily="18" charset="0"/>
                    <a:ea typeface="Cambria Math" panose="02040503050406030204" pitchFamily="18" charset="0"/>
                  </a:rPr>
                  <a:t>𝐶=  1.57/(𝐷⁄𝑡_𝑤 )^2  √(𝐸𝑘/𝐹_𝑦𝑤 )</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Since we are still discussing unstiffened webs, the D/t “anchor points” where the behaviors transition are computed for k=5 and an assumed F</a:t>
                </a:r>
                <a:r>
                  <a:rPr lang="en-US" baseline="-25000" dirty="0"/>
                  <a:t>yw</a:t>
                </a:r>
                <a:r>
                  <a:rPr lang="en-US" dirty="0"/>
                  <a:t>=50 ksi, the most common value for modern bridges. The value D/t=60 that ends the region of yield behavior is greater than all practical rolled shapes that are used for bridge girders. Thus, all rolled shapes webs of practical use will have their resistance based on a fully yielded web. Conversely, it is extremely rare and likely uneconomical to provide suck a stocky web in a plate girder bridge. Most plate girder webs fall into the inelastic or elastic range.</a:t>
                </a:r>
              </a:p>
            </p:txBody>
          </p:sp>
        </mc:Fallback>
      </mc:AlternateContent>
      <p:sp>
        <p:nvSpPr>
          <p:cNvPr id="4" name="Slide Number Placeholder 3"/>
          <p:cNvSpPr>
            <a:spLocks noGrp="1"/>
          </p:cNvSpPr>
          <p:nvPr>
            <p:ph type="sldNum" sz="quarter" idx="5"/>
          </p:nvPr>
        </p:nvSpPr>
        <p:spPr/>
        <p:txBody>
          <a:bodyPr/>
          <a:lstStyle/>
          <a:p>
            <a:fld id="{CBCC8EBC-06C6-4656-87A1-0AF013F9A67E}" type="slidenum">
              <a:rPr lang="en-US" altLang="en-US" smtClean="0"/>
              <a:pPr/>
              <a:t>26</a:t>
            </a:fld>
            <a:endParaRPr lang="en-US" altLang="en-US" dirty="0"/>
          </a:p>
        </p:txBody>
      </p:sp>
    </p:spTree>
    <p:extLst>
      <p:ext uri="{BB962C8B-B14F-4D97-AF65-F5344CB8AC3E}">
        <p14:creationId xmlns:p14="http://schemas.microsoft.com/office/powerpoint/2010/main" val="1880075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 parameter k is a nondimensional plate buckling coefficient. It depends on factors such as the nature of loading (compression, bending, shear, combined stress), plate boundary conditions, and the aspect ratio (length to width) of the plate. The value for k in the AASHTO LRFD is the same as used in AISC equation (G2-5) for shear design.</a:t>
            </a:r>
          </a:p>
          <a:p>
            <a:endParaRPr lang="en-US" dirty="0"/>
          </a:p>
          <a:p>
            <a:r>
              <a:rPr lang="en-US" dirty="0"/>
              <a:t>k is computed based on an assumption of simply supported boundary conditions for the web as if the web was an isolated plate supported at 4 edges, the top and bottom flange, and transverse stiffener locations, by knife edge supports. Although not technically true, this is a reasonable and conservative assumption. Thus, the buckling coefficient becomes a function of the aspect ratio of the plate given by height, D, and spacing between transverse stiffeners, d</a:t>
            </a:r>
            <a:r>
              <a:rPr lang="en-US" baseline="-25000" dirty="0"/>
              <a:t>o</a:t>
            </a:r>
            <a:r>
              <a:rPr lang="en-US" dirty="0"/>
              <a:t>. For an unstiffened web, d</a:t>
            </a:r>
            <a:r>
              <a:rPr lang="en-US" baseline="-25000" dirty="0"/>
              <a:t>o</a:t>
            </a:r>
            <a:r>
              <a:rPr lang="en-US" dirty="0"/>
              <a:t> becomes infinity, the web is like a plate supported only at the top and bottom edges and subjected to shear. The value for k becomes 5 for an unstiffened web.</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27</a:t>
            </a:fld>
            <a:endParaRPr lang="en-US" altLang="en-US" dirty="0"/>
          </a:p>
        </p:txBody>
      </p:sp>
    </p:spTree>
    <p:extLst>
      <p:ext uri="{BB962C8B-B14F-4D97-AF65-F5344CB8AC3E}">
        <p14:creationId xmlns:p14="http://schemas.microsoft.com/office/powerpoint/2010/main" val="1098766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the important concepts for an unstiffened web. The value k=5. Once k is found the engineer determines whether yielding or buckling (elastic or inelastic) is expected and computes a value for C. With C, the yield strength and area of the web, the resistance is determined. If the corresponding shear resistance exceeds the factored shear forces, no transverse stiffeners are needed. If the shear resistance is exceeded, stiffeners are required.</a:t>
            </a:r>
          </a:p>
          <a:p>
            <a:endParaRPr lang="en-US" dirty="0"/>
          </a:p>
          <a:p>
            <a:r>
              <a:rPr lang="en-US" dirty="0"/>
              <a:t>To reiterate the most common and economical design approach used for modern bridges. Size webs as follows.</a:t>
            </a:r>
          </a:p>
          <a:p>
            <a:endParaRPr lang="en-US" dirty="0"/>
          </a:p>
          <a:p>
            <a:pPr marL="171450" indent="-171450">
              <a:buFont typeface="Arial" panose="020B0604020202020204" pitchFamily="34" charset="0"/>
              <a:buChar char="•"/>
            </a:pPr>
            <a:r>
              <a:rPr lang="en-US" dirty="0"/>
              <a:t>Determine the shear forces at the critical locations, i.e.. support locations.</a:t>
            </a:r>
          </a:p>
          <a:p>
            <a:pPr marL="171450" indent="-171450">
              <a:buFont typeface="Arial" panose="020B0604020202020204" pitchFamily="34" charset="0"/>
              <a:buChar char="•"/>
            </a:pPr>
            <a:r>
              <a:rPr lang="en-US" dirty="0"/>
              <a:t>Size the web in 1/8 in. plate thickness increments. Do not use a plate less than ½ in. thick. Size the web to work as an unstiffened web.</a:t>
            </a:r>
          </a:p>
          <a:p>
            <a:pPr marL="171450" indent="-171450">
              <a:buFont typeface="Arial" panose="020B0604020202020204" pitchFamily="34" charset="0"/>
              <a:buChar char="•"/>
            </a:pPr>
            <a:r>
              <a:rPr lang="en-US" dirty="0"/>
              <a:t>Subtract 1/8 in. and determine how many stiffeners are needed and where along the span.</a:t>
            </a:r>
          </a:p>
          <a:p>
            <a:pPr marL="171450" indent="-171450">
              <a:buFont typeface="Arial" panose="020B0604020202020204" pitchFamily="34" charset="0"/>
              <a:buChar char="•"/>
            </a:pPr>
            <a:r>
              <a:rPr lang="en-US" dirty="0"/>
              <a:t>Determine if the weight savings of the web justifies the extra costs of the stiffeners. Stiffeners are on the order of 5 – 10 times as expensive, per pound, compared to the web material due to the individual cutting, grinding, fitting, and manual welding required for their fabrication and installation.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28</a:t>
            </a:fld>
            <a:endParaRPr lang="en-US" altLang="en-US" dirty="0"/>
          </a:p>
        </p:txBody>
      </p:sp>
    </p:spTree>
    <p:extLst>
      <p:ext uri="{BB962C8B-B14F-4D97-AF65-F5344CB8AC3E}">
        <p14:creationId xmlns:p14="http://schemas.microsoft.com/office/powerpoint/2010/main" val="591334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sample calculation for the resistance of a rolled beam is provided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29</a:t>
            </a:fld>
            <a:endParaRPr lang="en-US" altLang="en-US" dirty="0"/>
          </a:p>
        </p:txBody>
      </p:sp>
    </p:spTree>
    <p:extLst>
      <p:ext uri="{BB962C8B-B14F-4D97-AF65-F5344CB8AC3E}">
        <p14:creationId xmlns:p14="http://schemas.microsoft.com/office/powerpoint/2010/main" val="213121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lesson briefly reviews live load placement for critical shear locations, reminds the user how to compute live load distribution factors for shear, but focuses mostly on the calculation of shear resistance of webs and the design of transverse shear and bearing stiffeners. Various example calculations are included.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a:t>
            </a:fld>
            <a:endParaRPr lang="en-US" altLang="en-US" dirty="0"/>
          </a:p>
        </p:txBody>
      </p:sp>
    </p:spTree>
    <p:extLst>
      <p:ext uri="{BB962C8B-B14F-4D97-AF65-F5344CB8AC3E}">
        <p14:creationId xmlns:p14="http://schemas.microsoft.com/office/powerpoint/2010/main" val="2238846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capacity of a </a:t>
            </a:r>
            <a:r>
              <a:rPr lang="en-US" dirty="0" err="1"/>
              <a:t>W27x94</a:t>
            </a:r>
            <a:r>
              <a:rPr lang="en-US" dirty="0"/>
              <a:t> stringer in an existing truss bridge is computed. Rolled shape stringers are common in truss, arch and suspension bridges, i.e. bridges with parallel transverse </a:t>
            </a:r>
            <a:r>
              <a:rPr lang="en-US" dirty="0" err="1"/>
              <a:t>floorbeams</a:t>
            </a:r>
            <a:r>
              <a:rPr lang="en-US" dirty="0"/>
              <a:t>. They either rest on top or frame into the </a:t>
            </a:r>
            <a:r>
              <a:rPr lang="en-US" dirty="0" err="1"/>
              <a:t>floorbeams</a:t>
            </a:r>
            <a:r>
              <a:rPr lang="en-US" dirty="0"/>
              <a:t>. They support the deck and transfer load to the </a:t>
            </a:r>
            <a:r>
              <a:rPr lang="en-US" dirty="0" err="1"/>
              <a:t>floorbeams</a:t>
            </a:r>
            <a:r>
              <a:rPr lang="en-US" dirty="0"/>
              <a:t>. The capacity of this beam is being determined so that the load rating (capacity of the existing bridge) can be determined.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30</a:t>
            </a:fld>
            <a:endParaRPr lang="en-US" altLang="en-US" dirty="0"/>
          </a:p>
        </p:txBody>
      </p:sp>
    </p:spTree>
    <p:extLst>
      <p:ext uri="{BB962C8B-B14F-4D97-AF65-F5344CB8AC3E}">
        <p14:creationId xmlns:p14="http://schemas.microsoft.com/office/powerpoint/2010/main" val="2968279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section properties for a </a:t>
            </a:r>
            <a:r>
              <a:rPr lang="en-US" dirty="0" err="1"/>
              <a:t>W27x94</a:t>
            </a:r>
            <a:r>
              <a:rPr lang="en-US" dirty="0"/>
              <a:t> are provided. Because shear resistance is associated with the web only, the net web height is computed. The thickness of the web is given. The D/t value is computed as is the area of the web. Properties for this section can be found in the AISC Steel Construction Manual.</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31</a:t>
            </a:fld>
            <a:endParaRPr lang="en-US" altLang="en-US" dirty="0"/>
          </a:p>
        </p:txBody>
      </p:sp>
    </p:spTree>
    <p:extLst>
      <p:ext uri="{BB962C8B-B14F-4D97-AF65-F5344CB8AC3E}">
        <p14:creationId xmlns:p14="http://schemas.microsoft.com/office/powerpoint/2010/main" val="541360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beam is unstiffened so k=5.</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web can fully yield if the web slenderness is less than </a:t>
                </a:r>
                <a:endParaRPr lang="en-US" b="0" i="1" dirty="0">
                  <a:latin typeface="Cambria Math"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1.12</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𝐸𝑘</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𝑦</m:t>
                                  </m:r>
                                </m:sub>
                              </m:sSub>
                            </m:den>
                          </m:f>
                        </m:e>
                      </m:rad>
                      <m:r>
                        <a:rPr lang="en-US" b="0" i="1" smtClean="0">
                          <a:latin typeface="Cambria Math" panose="02040503050406030204" pitchFamily="18" charset="0"/>
                        </a:rPr>
                        <m:t>=1.12</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29000(5)</m:t>
                              </m:r>
                            </m:num>
                            <m:den>
                              <m:r>
                                <a:rPr lang="en-US" b="0" i="1" smtClean="0">
                                  <a:latin typeface="Cambria Math" panose="02040503050406030204" pitchFamily="18" charset="0"/>
                                </a:rPr>
                                <m:t>36</m:t>
                              </m:r>
                            </m:den>
                          </m:f>
                        </m:e>
                      </m:rad>
                      <m:r>
                        <a:rPr lang="en-US" b="0" i="1" smtClean="0">
                          <a:latin typeface="Cambria Math" panose="02040503050406030204" pitchFamily="18" charset="0"/>
                        </a:rPr>
                        <m:t>=71</m:t>
                      </m:r>
                    </m:oMath>
                  </m:oMathPara>
                </a14:m>
                <a:endParaRPr lang="en-US" b="0" dirty="0"/>
              </a:p>
              <a:p>
                <a:endParaRPr lang="en-US" dirty="0"/>
              </a:p>
              <a:p>
                <a:r>
                  <a:rPr lang="en-US" dirty="0"/>
                  <a:t>The Dt/w for this web was computed on the prior slide and is 51.9, less than 71, and C=1.0</a:t>
                </a:r>
              </a:p>
              <a:p>
                <a:endParaRPr lang="en-US" dirty="0"/>
              </a:p>
              <a:p>
                <a:r>
                  <a:rPr lang="en-US" dirty="0"/>
                  <a:t>The shear resistance is computed as 259 kips.</a:t>
                </a:r>
              </a:p>
            </p:txBody>
          </p:sp>
        </mc:Choice>
        <mc:Fallback xmlns="">
          <p:sp>
            <p:nvSpPr>
              <p:cNvPr id="3" name="Notes Placeholder 2"/>
              <p:cNvSpPr>
                <a:spLocks noGrp="1"/>
              </p:cNvSpPr>
              <p:nvPr>
                <p:ph type="body" idx="1"/>
              </p:nvPr>
            </p:nvSpPr>
            <p:spPr/>
            <p:txBody>
              <a:bodyPr/>
              <a:lstStyle/>
              <a:p>
                <a:r>
                  <a:rPr lang="en-US" dirty="0"/>
                  <a:t>The beam is unstiffened so k=5.</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web can fully yield if the web slenderness is less than </a:t>
                </a:r>
                <a:endParaRPr lang="en-US" b="0" i="1" dirty="0">
                  <a:latin typeface="Cambria Math"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a:latin typeface="Cambria Math" panose="02040503050406030204" pitchFamily="18" charset="0"/>
                  </a:rPr>
                  <a:t>1.12√(𝐸𝑘/𝐹_𝑦 )=1.12√((29000(5))/36)=71</a:t>
                </a:r>
                <a:endParaRPr lang="en-US" b="0" dirty="0"/>
              </a:p>
              <a:p>
                <a:endParaRPr lang="en-US" dirty="0"/>
              </a:p>
              <a:p>
                <a:r>
                  <a:rPr lang="en-US" dirty="0"/>
                  <a:t>The Dt/w for this web was computed on the prior slide and is 51.9, less than 71, and C=1.0</a:t>
                </a:r>
              </a:p>
              <a:p>
                <a:endParaRPr lang="en-US" dirty="0"/>
              </a:p>
              <a:p>
                <a:r>
                  <a:rPr lang="en-US" dirty="0"/>
                  <a:t>The shear resistance is computed as 322 kips.</a:t>
                </a:r>
              </a:p>
            </p:txBody>
          </p:sp>
        </mc:Fallback>
      </mc:AlternateContent>
      <p:sp>
        <p:nvSpPr>
          <p:cNvPr id="4" name="Slide Number Placeholder 3"/>
          <p:cNvSpPr>
            <a:spLocks noGrp="1"/>
          </p:cNvSpPr>
          <p:nvPr>
            <p:ph type="sldNum" sz="quarter" idx="5"/>
          </p:nvPr>
        </p:nvSpPr>
        <p:spPr/>
        <p:txBody>
          <a:bodyPr/>
          <a:lstStyle/>
          <a:p>
            <a:fld id="{CBCC8EBC-06C6-4656-87A1-0AF013F9A67E}" type="slidenum">
              <a:rPr lang="en-US" altLang="en-US" smtClean="0"/>
              <a:pPr/>
              <a:t>32</a:t>
            </a:fld>
            <a:endParaRPr lang="en-US" altLang="en-US" dirty="0"/>
          </a:p>
        </p:txBody>
      </p:sp>
    </p:spTree>
    <p:extLst>
      <p:ext uri="{BB962C8B-B14F-4D97-AF65-F5344CB8AC3E}">
        <p14:creationId xmlns:p14="http://schemas.microsoft.com/office/powerpoint/2010/main" val="3850362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for stiffened webs is now presented. For stiffened webs, several additional questions must be asked and answered. Is the panel an end panel or an interior panel? If the panel is an interior panel, does the check for web area compared to average flange area result in a “yes or no” answer? Each of these questions are branches in the LRFD that result in separate equations being used for the resistance calculations.</a:t>
            </a:r>
          </a:p>
          <a:p>
            <a:endParaRPr lang="en-US" dirty="0"/>
          </a:p>
          <a:p>
            <a:r>
              <a:rPr lang="en-US" dirty="0"/>
              <a:t>Stiffened end panels have many similarities to unstiffened webs and the discussion of stiffened panels begins there.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33</a:t>
            </a:fld>
            <a:endParaRPr lang="en-US" altLang="en-US" dirty="0"/>
          </a:p>
        </p:txBody>
      </p:sp>
    </p:spTree>
    <p:extLst>
      <p:ext uri="{BB962C8B-B14F-4D97-AF65-F5344CB8AC3E}">
        <p14:creationId xmlns:p14="http://schemas.microsoft.com/office/powerpoint/2010/main" val="1302317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stiffened panel is defined as one where transverse (vertical) stiffeners are used to stiffen the web panel, decrease the aspect ratio of the web, and enhance its resistance. However, recall the discussion of the parameter k. For stiffeners infinitely far apart, k=5. Even for stiffeners less than an infinite distance apart there must be some constraints on spacing or else they serve no purpose.</a:t>
            </a:r>
          </a:p>
          <a:p>
            <a:endParaRPr lang="en-US" dirty="0"/>
          </a:p>
          <a:p>
            <a:r>
              <a:rPr lang="en-US" dirty="0"/>
              <a:t>AASHTO provides the following limits for stiffener spacing</a:t>
            </a:r>
          </a:p>
          <a:p>
            <a:r>
              <a:rPr lang="en-US" dirty="0"/>
              <a:t>Interior panels without a longitudinal stiffener, d</a:t>
            </a:r>
            <a:r>
              <a:rPr lang="en-US" baseline="-25000" dirty="0"/>
              <a:t>o</a:t>
            </a:r>
            <a:r>
              <a:rPr lang="en-US" dirty="0"/>
              <a:t>/D max = 3, the resulting k=5.55.</a:t>
            </a:r>
          </a:p>
          <a:p>
            <a:r>
              <a:rPr lang="en-US" dirty="0"/>
              <a:t>Interior panels with a longitudinal stiffener, d</a:t>
            </a:r>
            <a:r>
              <a:rPr lang="en-US" baseline="-25000" dirty="0"/>
              <a:t>o</a:t>
            </a:r>
            <a:r>
              <a:rPr lang="en-US" dirty="0"/>
              <a:t>/D max = 2, the resulting k=6.25.</a:t>
            </a:r>
          </a:p>
          <a:p>
            <a:r>
              <a:rPr lang="en-US" dirty="0"/>
              <a:t>End panels with or without longitudinal stiffeners, d</a:t>
            </a:r>
            <a:r>
              <a:rPr lang="en-US" baseline="-25000" dirty="0"/>
              <a:t>o</a:t>
            </a:r>
            <a:r>
              <a:rPr lang="en-US" dirty="0"/>
              <a:t>/D max = 1.5, the resulting k=7.22.</a:t>
            </a:r>
          </a:p>
          <a:p>
            <a:endParaRPr lang="en-US" dirty="0"/>
          </a:p>
          <a:p>
            <a:r>
              <a:rPr lang="en-US" dirty="0"/>
              <a:t>Any panels containing stiffeners, but spaced farther apart than these limits, are considered unstiffened. Example. A plate girder has a 5 ft deep web. It has cross-frames 20 ft on center, and these are connected to the girder with transverse connection plates. These stiffeners are 4D on center and are not effective as shear stiffeners having violated the 3D limit above.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34</a:t>
            </a:fld>
            <a:endParaRPr lang="en-US" altLang="en-US" dirty="0"/>
          </a:p>
        </p:txBody>
      </p:sp>
    </p:spTree>
    <p:extLst>
      <p:ext uri="{BB962C8B-B14F-4D97-AF65-F5344CB8AC3E}">
        <p14:creationId xmlns:p14="http://schemas.microsoft.com/office/powerpoint/2010/main" val="1262504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Terminology is introduced to aid in understanding the LRFD provisions. An end panel is a stiffened panel at the discontinuous end of a girder. Because there is only air to one side of this panel, i.e.. the beam is discontinuous, the forces developed in the web and flanges due to tension field action can not be anchored at this location. Capacity is limited in end panels to yield or buckling, like for unstiffened panels, but this time the buckling resistance reflects the presence of stiffeners</a:t>
            </a:r>
          </a:p>
          <a:p>
            <a:endParaRPr lang="en-US" dirty="0"/>
          </a:p>
          <a:p>
            <a:r>
              <a:rPr lang="en-US" dirty="0"/>
              <a:t>Tension field action is a resistance contribution only possible in stiffened interior panels. The onset of buckling is not the peak resistance of the web in shear, additional capacity can be mobilized in a post buckling response. This is called the tension field action contribution.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35</a:t>
            </a:fld>
            <a:endParaRPr lang="en-US" altLang="en-US" dirty="0"/>
          </a:p>
        </p:txBody>
      </p:sp>
    </p:spTree>
    <p:extLst>
      <p:ext uri="{BB962C8B-B14F-4D97-AF65-F5344CB8AC3E}">
        <p14:creationId xmlns:p14="http://schemas.microsoft.com/office/powerpoint/2010/main" val="3871757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stiffened panels: stiffened end panels and stiffened interior panels. As mentioned already, an end panel is at the discontinuous end of a beam. An example is the panel adjacent to an abutment or pier at an expansion joint location. The beam is discontinuous and the panel bounded by a bearing stiffener and the first transverse stiffener is called the end panel.</a:t>
            </a:r>
          </a:p>
          <a:p>
            <a:endParaRPr lang="en-US" dirty="0"/>
          </a:p>
          <a:p>
            <a:r>
              <a:rPr lang="en-US" dirty="0"/>
              <a:t>An interior panel is bounded on both sides by continuous web and flanges.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36</a:t>
            </a:fld>
            <a:endParaRPr lang="en-US" altLang="en-US" dirty="0"/>
          </a:p>
        </p:txBody>
      </p:sp>
    </p:spTree>
    <p:extLst>
      <p:ext uri="{BB962C8B-B14F-4D97-AF65-F5344CB8AC3E}">
        <p14:creationId xmlns:p14="http://schemas.microsoft.com/office/powerpoint/2010/main" val="10861735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girder elevation from Design Example 1 – SBDH Vol 20, the various panel types are highlighted</a:t>
            </a:r>
          </a:p>
          <a:p>
            <a:endParaRPr lang="en-US" dirty="0"/>
          </a:p>
          <a:p>
            <a:r>
              <a:rPr lang="en-US" dirty="0"/>
              <a:t>The end panel at the left end is between the bearing stiffener and the first interior stiffener. This spacing is back-calculated by a designer to meet the shear demands  at this location.</a:t>
            </a:r>
          </a:p>
          <a:p>
            <a:endParaRPr lang="en-US" dirty="0"/>
          </a:p>
          <a:p>
            <a:r>
              <a:rPr lang="en-US" dirty="0"/>
              <a:t>The next panel is a stiffened interior panel measuring 16’-9” to the first cross-frame location. With the first stiffener located at the 7’-3” mark, the 16’-9” is the remaining distance. A designer first checks if this spacing is sufficient. If not, a stiffener is added in this distance, commonly by splitting the distance in half as a first trial.</a:t>
            </a:r>
          </a:p>
          <a:p>
            <a:endParaRPr lang="en-US" dirty="0"/>
          </a:p>
          <a:p>
            <a:r>
              <a:rPr lang="en-US" dirty="0"/>
              <a:t>Other interior panels are also present on the bridge. Near the center of the spans, where shear is low, no shear stiffeners are used, the only stiffeners attached to the web are those needed for cross-frame connections. And they are spaced further than 3D on center and thus do not even count as shear stiffeners.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37</a:t>
            </a:fld>
            <a:endParaRPr lang="en-US" altLang="en-US" dirty="0"/>
          </a:p>
        </p:txBody>
      </p:sp>
    </p:spTree>
    <p:extLst>
      <p:ext uri="{BB962C8B-B14F-4D97-AF65-F5344CB8AC3E}">
        <p14:creationId xmlns:p14="http://schemas.microsoft.com/office/powerpoint/2010/main" val="53788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stiffened end panel is limited in resistance to the lesser of the yield or buckling resistance. This is the same constraint as an unstiffened end panel. The only difference between the two, highlighted by the bottom row, is that in an unstiffened web the value for k=5 and for a stiffened end panel, k&gt;5 due to the presence of stiffeners if they are 1.5D or less from the bearing stiffener.</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38</a:t>
            </a:fld>
            <a:endParaRPr lang="en-US" altLang="en-US" dirty="0"/>
          </a:p>
        </p:txBody>
      </p:sp>
    </p:spTree>
    <p:extLst>
      <p:ext uri="{BB962C8B-B14F-4D97-AF65-F5344CB8AC3E}">
        <p14:creationId xmlns:p14="http://schemas.microsoft.com/office/powerpoint/2010/main" val="14568862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 for k is again presented as a reminder. The design of an end panel is done by selecting a value for d</a:t>
            </a:r>
            <a:r>
              <a:rPr lang="en-US" baseline="-25000" dirty="0"/>
              <a:t>o</a:t>
            </a:r>
            <a:r>
              <a:rPr lang="en-US" dirty="0"/>
              <a:t> so that the shear resistance exceeds the factored force demands. It is either done by assuming a value for the stiffener spacing or by isolating d</a:t>
            </a:r>
            <a:r>
              <a:rPr lang="en-US" baseline="-25000" dirty="0"/>
              <a:t>o</a:t>
            </a:r>
            <a:r>
              <a:rPr lang="en-US" dirty="0"/>
              <a:t> from the various equations needed for shear resistance. Assuming and checking the resistance is a common approach. The stiffener location is adjusted as needed to provide the required resistance. Given that d</a:t>
            </a:r>
            <a:r>
              <a:rPr lang="en-US" baseline="-25000" dirty="0"/>
              <a:t>o</a:t>
            </a:r>
            <a:r>
              <a:rPr lang="en-US" dirty="0"/>
              <a:t> relates to k and k then influences C it can be cumbersome to try and isolate d</a:t>
            </a:r>
            <a:r>
              <a:rPr lang="en-US" baseline="-25000" dirty="0"/>
              <a:t>o</a:t>
            </a:r>
            <a:r>
              <a:rPr lang="en-US" dirty="0"/>
              <a:t> from the various equations.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39</a:t>
            </a:fld>
            <a:endParaRPr lang="en-US" altLang="en-US" dirty="0"/>
          </a:p>
        </p:txBody>
      </p:sp>
    </p:spTree>
    <p:extLst>
      <p:ext uri="{BB962C8B-B14F-4D97-AF65-F5344CB8AC3E}">
        <p14:creationId xmlns:p14="http://schemas.microsoft.com/office/powerpoint/2010/main" val="2674631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a:t>
            </a:fld>
            <a:endParaRPr lang="en-US" altLang="en-US" dirty="0"/>
          </a:p>
        </p:txBody>
      </p:sp>
    </p:spTree>
    <p:extLst>
      <p:ext uri="{BB962C8B-B14F-4D97-AF65-F5344CB8AC3E}">
        <p14:creationId xmlns:p14="http://schemas.microsoft.com/office/powerpoint/2010/main" val="2500245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additional change occurs when a stiffened web is used and k&gt;5. The curves for C shift to the right from the previous curves based on k=5. The result is for a given D/t a higher shear resistance is attained in a stiffened web. Alternately, equal shear resistance can be obtained with a more slender stiffened web</a:t>
            </a:r>
          </a:p>
          <a:p>
            <a:endParaRPr lang="en-US" dirty="0"/>
          </a:p>
          <a:p>
            <a:r>
              <a:rPr lang="en-US" dirty="0"/>
              <a:t>This again relates to the design process for a girder web. Reinforcing prior discussions, it is common and generally economical to either use an unstiffened web, or design the web as it is unstiffened, thin the web by approximately 1/8-in. (increasing D/t in the process) and then adding a stiffener, shifting the C curves to the right and raising the shear resistance for a given D/t value.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40</a:t>
            </a:fld>
            <a:endParaRPr lang="en-US" altLang="en-US" dirty="0"/>
          </a:p>
        </p:txBody>
      </p:sp>
    </p:spTree>
    <p:extLst>
      <p:ext uri="{BB962C8B-B14F-4D97-AF65-F5344CB8AC3E}">
        <p14:creationId xmlns:p14="http://schemas.microsoft.com/office/powerpoint/2010/main" val="27899845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ultimate shear resistance of stiffened webs may be taken as the additive combination of the shear buckling resistance with a representation of the shear </a:t>
            </a:r>
            <a:r>
              <a:rPr lang="en-US" dirty="0" err="1"/>
              <a:t>postbuckling</a:t>
            </a:r>
            <a:r>
              <a:rPr lang="en-US" dirty="0"/>
              <a:t> resistance from Basler’s (1961) seminal research. </a:t>
            </a:r>
          </a:p>
          <a:p>
            <a:endParaRPr lang="en-US" dirty="0"/>
          </a:p>
          <a:p>
            <a:r>
              <a:rPr lang="en-US" dirty="0"/>
              <a:t>Tension field action assumes that the web develops tensile postbuckling stresses (i.e., a tension field) along a diagonal in the web panels as shown, in addition to the shear buckling stresses. In determining the slope of this tension field, Basler assumes that only an effective band, s, takes part in transmitting the additional tension (i.e.., the flanges are assumed to provide zero anchorage to the theoretical tension field). The maximum resistance is obtained when yielding occurs due to the combination of the tension field stress plus the initial web shear buckling stress. The angle </a:t>
            </a:r>
            <a:r>
              <a:rPr lang="el-GR" dirty="0"/>
              <a:t>θ</a:t>
            </a:r>
            <a:r>
              <a:rPr lang="en-US" dirty="0"/>
              <a:t> is determined to maximize the predicted postbuckling contribution. Although there are some inconsistencies in Basler’s theory and the equations he developed, and now are used in AASHTO, Basler (1963) acknowledges this inconsistency, and explains that the flanges are actually not loaded to the extent required by his theory in physical tests. Nevertheless, he argues that his theory still provides an acceptable characterization of I-girder shear resistances.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41</a:t>
            </a:fld>
            <a:endParaRPr lang="en-US" altLang="en-US" dirty="0"/>
          </a:p>
        </p:txBody>
      </p:sp>
    </p:spTree>
    <p:extLst>
      <p:ext uri="{BB962C8B-B14F-4D97-AF65-F5344CB8AC3E}">
        <p14:creationId xmlns:p14="http://schemas.microsoft.com/office/powerpoint/2010/main" val="3894920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Basler’s work showed that when comparing the area of the web to the average area of the flanges, a result &lt;= 2.5 resulted in the full tension field being able to be mobilized and resisted. Note that the “2” in the numerator comes from inverting a fraction in the denominator which is the average of the flange areas. Basler’s theory relies on a truss-type behavior, the horizontal component of the tension band being taken as thrust in the flanges. The need to limit the web and flange area ratio was so that the horizontal component of the diagonal tension field, when added to flexural forces in the flanges, does not result in a failure of the cross-section due to combined loading.</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42</a:t>
            </a:fld>
            <a:endParaRPr lang="en-US" altLang="en-US" dirty="0"/>
          </a:p>
        </p:txBody>
      </p:sp>
    </p:spTree>
    <p:extLst>
      <p:ext uri="{BB962C8B-B14F-4D97-AF65-F5344CB8AC3E}">
        <p14:creationId xmlns:p14="http://schemas.microsoft.com/office/powerpoint/2010/main" val="14076436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LRFD equations for shear resistance contain two terms. The first term inside the brackets, C, is the buckling resistance of the web. To that is added a postbuckling resistance. The equation for reduced tension field action contains an additional term in the denominator to capture the interaction effects of shear and flexure in highly loaded panels.</a:t>
            </a:r>
          </a:p>
          <a:p>
            <a:endParaRPr lang="en-US" dirty="0"/>
          </a:p>
          <a:p>
            <a:r>
              <a:rPr lang="en-US" dirty="0"/>
              <a:t>The above idealizations are only a very simplified representation of the true web response. Numerous additional web shear failure theories have been postulated since Basler’s original research. The large number of these idealizations in itself is evidence of the fact that the corresponding behavior is complex and tends to defy explanation by basic plane stress strength of materials models. Nevertheless, the ability of the LRFD equations to provide a reasonable prediction of experimental test results is irrefutable. See SBDH Vol 4 Section 6.3.8 for additional detail on these shear models.</a:t>
            </a:r>
          </a:p>
          <a:p>
            <a:endParaRPr lang="en-US" dirty="0"/>
          </a:p>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43</a:t>
            </a:fld>
            <a:endParaRPr lang="en-US" altLang="en-US" dirty="0"/>
          </a:p>
        </p:txBody>
      </p:sp>
    </p:spTree>
    <p:extLst>
      <p:ext uri="{BB962C8B-B14F-4D97-AF65-F5344CB8AC3E}">
        <p14:creationId xmlns:p14="http://schemas.microsoft.com/office/powerpoint/2010/main" val="6031507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44</a:t>
            </a:fld>
            <a:endParaRPr lang="en-US" altLang="en-US" dirty="0"/>
          </a:p>
        </p:txBody>
      </p:sp>
    </p:spTree>
    <p:extLst>
      <p:ext uri="{BB962C8B-B14F-4D97-AF65-F5344CB8AC3E}">
        <p14:creationId xmlns:p14="http://schemas.microsoft.com/office/powerpoint/2010/main" val="17638714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portion of the SBDH Vol 20 Example 1 bridge is checked for shear using the stiffened panel checks presented on previous slides.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45</a:t>
            </a:fld>
            <a:endParaRPr lang="en-US" altLang="en-US" dirty="0"/>
          </a:p>
        </p:txBody>
      </p:sp>
    </p:spTree>
    <p:extLst>
      <p:ext uri="{BB962C8B-B14F-4D97-AF65-F5344CB8AC3E}">
        <p14:creationId xmlns:p14="http://schemas.microsoft.com/office/powerpoint/2010/main" val="9264629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factored shear force effects are needed. This includes dead load forces such as DC</a:t>
            </a:r>
            <a:r>
              <a:rPr lang="en-US" baseline="-25000" dirty="0"/>
              <a:t>1</a:t>
            </a:r>
            <a:r>
              <a:rPr lang="en-US" dirty="0"/>
              <a:t>, DC</a:t>
            </a:r>
            <a:r>
              <a:rPr lang="en-US" baseline="-25000" dirty="0"/>
              <a:t>2</a:t>
            </a:r>
            <a:r>
              <a:rPr lang="en-US" dirty="0"/>
              <a:t>, and DW, as well as the moving live load results; these also require a distribution factor.</a:t>
            </a:r>
          </a:p>
          <a:p>
            <a:endParaRPr lang="en-US" dirty="0"/>
          </a:p>
          <a:p>
            <a:r>
              <a:rPr lang="en-US" dirty="0"/>
              <a:t>For an interior beam, both single and two or more lane loaded values are computed, the two or more lane value controls. For an exterior beam, the lever rule is checked for a single lane, an empirical correction to the interior beam value is made for two or more lanes loaded, and then the rigid rotation model is checked for one, two, and three lanes. The highest value for an exterior beam is less than for an interior beam, the interior beam governs for shear.</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46</a:t>
            </a:fld>
            <a:endParaRPr lang="en-US" altLang="en-US" dirty="0"/>
          </a:p>
        </p:txBody>
      </p:sp>
    </p:spTree>
    <p:extLst>
      <p:ext uri="{BB962C8B-B14F-4D97-AF65-F5344CB8AC3E}">
        <p14:creationId xmlns:p14="http://schemas.microsoft.com/office/powerpoint/2010/main" val="14683833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shear forces at tenth point locations are plotted. Note that the dead load forces plot as sloped straight lines, these are uniformly distributed loads and the shear plots accordingly. The live load shears are  curvilinear and also have positive and negative values at each tenth point. Recall earlier in this lesson when influence lines were plotted for the left support and for the left side of the beam at Pier 1. These influence lines have positive and negative ordinates, meaning positive or negative shear can be generated. Similar influence lines can be plotted for all tenth points, generating the range of live loads at any specific tenth point. The live load forces come from placement of the truck and lane loads on the influence lines, applying impact to the truck portion of the load model, and then applying the controlling live load distribution factors to the sum of the forces. Those distributed force effects are plotted here to represent the forces in the beam to be combined with the permanent load force effects.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47</a:t>
            </a:fld>
            <a:endParaRPr lang="en-US" altLang="en-US" dirty="0"/>
          </a:p>
        </p:txBody>
      </p:sp>
    </p:spTree>
    <p:extLst>
      <p:ext uri="{BB962C8B-B14F-4D97-AF65-F5344CB8AC3E}">
        <p14:creationId xmlns:p14="http://schemas.microsoft.com/office/powerpoint/2010/main" val="9935303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sample calculation is provided for the shear at the left end of the end span. The STR I load combination is used. A 1.25 factor applies to DC loads (DC</a:t>
            </a:r>
            <a:r>
              <a:rPr lang="en-US" baseline="-25000" dirty="0"/>
              <a:t>1</a:t>
            </a:r>
            <a:r>
              <a:rPr lang="en-US" dirty="0"/>
              <a:t> and DC</a:t>
            </a:r>
            <a:r>
              <a:rPr lang="en-US" baseline="-25000" dirty="0"/>
              <a:t>2</a:t>
            </a:r>
            <a:r>
              <a:rPr lang="en-US" dirty="0"/>
              <a:t>), the 1.5 factor applies to DW, and a 1.75 factor applies to live load. The factored shear at the left abutment / left support is 388 kips.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48</a:t>
            </a:fld>
            <a:endParaRPr lang="en-US" altLang="en-US" dirty="0"/>
          </a:p>
        </p:txBody>
      </p:sp>
    </p:spTree>
    <p:extLst>
      <p:ext uri="{BB962C8B-B14F-4D97-AF65-F5344CB8AC3E}">
        <p14:creationId xmlns:p14="http://schemas.microsoft.com/office/powerpoint/2010/main" val="332279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is repeated for all tenth points. Only the algebraically highest shear at any tenth point is relevant. Shear design uses unsigned values; a positive or negative value does not influence the design. That is why the entire envelope for all tenth points is not shown.</a:t>
            </a:r>
          </a:p>
          <a:p>
            <a:endParaRPr lang="en-US" dirty="0"/>
          </a:p>
          <a:p>
            <a:r>
              <a:rPr lang="en-US" dirty="0"/>
              <a:t>Note that in continuous beams, the shear is highest adjacent to interior supports, for this example approximately 545 kips on either side of the support. The value from the prior slide, 388 kips, is at the free end support.</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49</a:t>
            </a:fld>
            <a:endParaRPr lang="en-US" altLang="en-US" dirty="0"/>
          </a:p>
        </p:txBody>
      </p:sp>
    </p:spTree>
    <p:extLst>
      <p:ext uri="{BB962C8B-B14F-4D97-AF65-F5344CB8AC3E}">
        <p14:creationId xmlns:p14="http://schemas.microsoft.com/office/powerpoint/2010/main" val="303253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influence line for shear is plotted for a three-span bridge with span ratio of L – 1.2L – L, close to the span relationship of the NSBA Vol 20 Example 1 bridge.</a:t>
            </a:r>
          </a:p>
          <a:p>
            <a:endParaRPr lang="en-US" dirty="0"/>
          </a:p>
          <a:p>
            <a:r>
              <a:rPr lang="en-US" dirty="0"/>
              <a:t>One critical location for maximum shear is at the discontinuous end of the three-span beam. Maximum live load shear would be found by placing the HL93 uniform lane load in Span 1 and 3 and placing the truck or tandem load at the end of Span 1 as shown qualitatively. Negative shears, though non-critical in terms of the Strength Limit State can be obtained by loading the center span.</a:t>
            </a:r>
          </a:p>
          <a:p>
            <a:endParaRPr lang="en-US" dirty="0"/>
          </a:p>
          <a:p>
            <a:r>
              <a:rPr lang="en-US" dirty="0"/>
              <a:t>For Strength and Service Limit States, only the peak forces are needed. When it comes to the Fatigue Limit State, it is the range of shear, the difference between positive and negative values, that is of interest. Therefore it is important to understand, qualitatively, how the peak shears (positive or negative) are obtained for the Str and Ser Limit States and how a range of shear is determined for the Fatigue I / II limit State checks we will cover in future lessons.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a:t>
            </a:fld>
            <a:endParaRPr lang="en-US" altLang="en-US" dirty="0"/>
          </a:p>
        </p:txBody>
      </p:sp>
    </p:spTree>
    <p:extLst>
      <p:ext uri="{BB962C8B-B14F-4D97-AF65-F5344CB8AC3E}">
        <p14:creationId xmlns:p14="http://schemas.microsoft.com/office/powerpoint/2010/main" val="41443567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field section being checked has a 69 x 0.5 in web. The capacity of the unstiffened web is computed using equations presented in this lesson. The D/t of 138 </a:t>
            </a:r>
            <a:r>
              <a:rPr lang="en-US" i="0" dirty="0"/>
              <a:t>is plotted and is in the range of elastic behavior. It is to the right of the transition between inelastic and elastic buckling, D/t of 75. The equation for elastic C is used and C=0.239.</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50</a:t>
            </a:fld>
            <a:endParaRPr lang="en-US" altLang="en-US" dirty="0"/>
          </a:p>
        </p:txBody>
      </p:sp>
    </p:spTree>
    <p:extLst>
      <p:ext uri="{BB962C8B-B14F-4D97-AF65-F5344CB8AC3E}">
        <p14:creationId xmlns:p14="http://schemas.microsoft.com/office/powerpoint/2010/main" val="11654638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C=0.239, the next calculation is to compute V</a:t>
            </a:r>
            <a:r>
              <a:rPr lang="en-US" baseline="-25000" dirty="0"/>
              <a:t>p</a:t>
            </a:r>
            <a:r>
              <a:rPr lang="en-US" dirty="0"/>
              <a:t>, 1,001 kips. The nominal resistance of the unstiffened web is 239 kips. Since </a:t>
            </a:r>
            <a:r>
              <a:rPr lang="el-GR" dirty="0"/>
              <a:t>φ</a:t>
            </a:r>
            <a:r>
              <a:rPr lang="en-US" dirty="0"/>
              <a:t>=1, the factored resistance is similarly 239 kips.</a:t>
            </a:r>
          </a:p>
          <a:p>
            <a:endParaRPr lang="en-US" dirty="0"/>
          </a:p>
          <a:p>
            <a:r>
              <a:rPr lang="en-US" dirty="0"/>
              <a:t>Recall that the shear at the abutment is 388 kips. Shear at the pier is well over 500 kips, so stiffeners will surely be needed for this beam. As an aside, for this web to work as an unstiffened web, its thickness would need to increase to 3/4 in. to work at the pier and 5/8 in. to work near the abutments. An economic comparison of these solutions could be made to determine the most economical solution. The engineer made those calculations and concluded the following:</a:t>
            </a:r>
          </a:p>
          <a:p>
            <a:endParaRPr lang="en-US" dirty="0"/>
          </a:p>
          <a:p>
            <a:pPr marL="171450" indent="-171450">
              <a:buFont typeface="Arial" panose="020B0604020202020204" pitchFamily="34" charset="0"/>
              <a:buChar char="•"/>
            </a:pPr>
            <a:r>
              <a:rPr lang="en-US" dirty="0"/>
              <a:t>At the beam ends, a 5/8 in. web could be used as unstiffened, they chose 1/2 in. plus stiffeners.</a:t>
            </a:r>
          </a:p>
          <a:p>
            <a:pPr marL="171450" indent="-171450">
              <a:buFont typeface="Arial" panose="020B0604020202020204" pitchFamily="34" charset="0"/>
              <a:buChar char="•"/>
            </a:pPr>
            <a:r>
              <a:rPr lang="en-US" dirty="0"/>
              <a:t>At the pier sections, a 3/4 in. web works without stiffeners, they chose 9/16 in. and added stiffeners.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51</a:t>
            </a:fld>
            <a:endParaRPr lang="en-US" altLang="en-US" dirty="0"/>
          </a:p>
        </p:txBody>
      </p:sp>
    </p:spTree>
    <p:extLst>
      <p:ext uri="{BB962C8B-B14F-4D97-AF65-F5344CB8AC3E}">
        <p14:creationId xmlns:p14="http://schemas.microsoft.com/office/powerpoint/2010/main" val="9886467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shaded regions indicate the locations of the beam where a ½ in web would need stiffeners. As mentioned on the prior slide, the engineer then also chose to increase the web thickness in the field sections over the pier to 9/16 in.; these shaded regions near the pier would then be smaller. This is simply used to illustrate the process of identifying regions of the beam that do and do not require shear stiffeners.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52</a:t>
            </a:fld>
            <a:endParaRPr lang="en-US" altLang="en-US" dirty="0"/>
          </a:p>
        </p:txBody>
      </p:sp>
    </p:spTree>
    <p:extLst>
      <p:ext uri="{BB962C8B-B14F-4D97-AF65-F5344CB8AC3E}">
        <p14:creationId xmlns:p14="http://schemas.microsoft.com/office/powerpoint/2010/main" val="11976177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layout of the final stiffeners is shown on this slide. A check of several of these locations is provided on subsequent slides.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53</a:t>
            </a:fld>
            <a:endParaRPr lang="en-US" altLang="en-US" dirty="0"/>
          </a:p>
        </p:txBody>
      </p:sp>
    </p:spTree>
    <p:extLst>
      <p:ext uri="{BB962C8B-B14F-4D97-AF65-F5344CB8AC3E}">
        <p14:creationId xmlns:p14="http://schemas.microsoft.com/office/powerpoint/2010/main" val="31389863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design of the end panel is the first step. Because the capacity of the unstiffened web is not adequate, stiffeners are needed. Stiffeners must be spaced not to exceed 1.5D in end panels to be considered effective by AASHTO.</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54</a:t>
            </a:fld>
            <a:endParaRPr lang="en-US" altLang="en-US" dirty="0"/>
          </a:p>
        </p:txBody>
      </p:sp>
    </p:spTree>
    <p:extLst>
      <p:ext uri="{BB962C8B-B14F-4D97-AF65-F5344CB8AC3E}">
        <p14:creationId xmlns:p14="http://schemas.microsoft.com/office/powerpoint/2010/main" val="36084941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design example states that a stiffener is assumed at 87 in. from the centerline of bearing at the end of the beam. Practically, except by a good guess, an engineer would not assume this value. A guess might be 1.5D, 1D, or something like that to see what resistance is provided. An iteration or two might be used to “guess and check” the location of this first stiffener.</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55</a:t>
            </a:fld>
            <a:endParaRPr lang="en-US" altLang="en-US" dirty="0"/>
          </a:p>
        </p:txBody>
      </p:sp>
    </p:spTree>
    <p:extLst>
      <p:ext uri="{BB962C8B-B14F-4D97-AF65-F5344CB8AC3E}">
        <p14:creationId xmlns:p14="http://schemas.microsoft.com/office/powerpoint/2010/main" val="2354795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560570"/>
            <a:ext cx="6019800" cy="4320540"/>
          </a:xfrm>
        </p:spPr>
        <p:txBody>
          <a:bodyPr/>
          <a:lstStyle/>
          <a:p>
            <a:r>
              <a:rPr lang="en-US" dirty="0"/>
              <a:t>With the assumed (or converged) spacing of 87 in. the value for k is computed. This is needed to find a value for C.</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56</a:t>
            </a:fld>
            <a:endParaRPr lang="en-US" altLang="en-US" dirty="0"/>
          </a:p>
        </p:txBody>
      </p:sp>
    </p:spTree>
    <p:extLst>
      <p:ext uri="{BB962C8B-B14F-4D97-AF65-F5344CB8AC3E}">
        <p14:creationId xmlns:p14="http://schemas.microsoft.com/office/powerpoint/2010/main" val="8177639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k=8.15 shifts the anchor points of the three regions to the right as compared to the unstiffened web with k=5. The web is still in the elastic buckling region but the value for C is greatly increased due to the presence of stiffeners. C is computed and C=0.390.</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57</a:t>
            </a:fld>
            <a:endParaRPr lang="en-US" altLang="en-US" dirty="0"/>
          </a:p>
        </p:txBody>
      </p:sp>
    </p:spTree>
    <p:extLst>
      <p:ext uri="{BB962C8B-B14F-4D97-AF65-F5344CB8AC3E}">
        <p14:creationId xmlns:p14="http://schemas.microsoft.com/office/powerpoint/2010/main" val="27178541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capacity of an end panel is the lesser of CV</a:t>
            </a:r>
            <a:r>
              <a:rPr lang="en-US" baseline="-25000" dirty="0"/>
              <a:t>p</a:t>
            </a:r>
            <a:r>
              <a:rPr lang="en-US" dirty="0"/>
              <a:t> and V</a:t>
            </a:r>
            <a:r>
              <a:rPr lang="en-US" baseline="-25000" dirty="0"/>
              <a:t>p</a:t>
            </a:r>
            <a:r>
              <a:rPr lang="en-US" dirty="0"/>
              <a:t>. Since C=0.39, the web panel is governed by buckling and not yielding. The capacity is simply CV</a:t>
            </a:r>
            <a:r>
              <a:rPr lang="en-US" baseline="-25000" dirty="0"/>
              <a:t>p</a:t>
            </a:r>
            <a:r>
              <a:rPr lang="en-US" dirty="0"/>
              <a:t> = 390 kips, compared to the demand of 388 kips. As mentioned previously, it is unlikely that the location of the stiffener was guessed so precisely as to exactly meet the shear demand. A spreadsheet, or some iteration was used to locate this first stiffener.</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58</a:t>
            </a:fld>
            <a:endParaRPr lang="en-US" altLang="en-US" dirty="0"/>
          </a:p>
        </p:txBody>
      </p:sp>
    </p:spTree>
    <p:extLst>
      <p:ext uri="{BB962C8B-B14F-4D97-AF65-F5344CB8AC3E}">
        <p14:creationId xmlns:p14="http://schemas.microsoft.com/office/powerpoint/2010/main" val="35889219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first stiffener located 7’-3” from CL bearing, that leaves a remaining 16’-9” to the first cross-frame location. Check if that panel is adequate for shear without needing to further subdivide and add additional stiffeners.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59</a:t>
            </a:fld>
            <a:endParaRPr lang="en-US" altLang="en-US" dirty="0"/>
          </a:p>
        </p:txBody>
      </p:sp>
    </p:spTree>
    <p:extLst>
      <p:ext uri="{BB962C8B-B14F-4D97-AF65-F5344CB8AC3E}">
        <p14:creationId xmlns:p14="http://schemas.microsoft.com/office/powerpoint/2010/main" val="602141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critical location for shear is adjacent to interior piers. The influence line for shear at the 1.0L location of Span 1 is shown. Maximum negative shear is generated by placing the truck or tandem portion of the HL93 loading in Span 1 and lane loads in Spans 1 and 2.</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a:t>
            </a:fld>
            <a:endParaRPr lang="en-US" altLang="en-US" dirty="0"/>
          </a:p>
        </p:txBody>
      </p:sp>
    </p:spTree>
    <p:extLst>
      <p:ext uri="{BB962C8B-B14F-4D97-AF65-F5344CB8AC3E}">
        <p14:creationId xmlns:p14="http://schemas.microsoft.com/office/powerpoint/2010/main" val="13540865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shear in the panel is the shear at the location of the previously designed stiffener. It is found by factoring and summing the components of shear due to DL and LL+IM as previously done for the left abutment shear. A factored shear of 345 kips must be resisted in this first interior panel.</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60</a:t>
            </a:fld>
            <a:endParaRPr lang="en-US" altLang="en-US" dirty="0"/>
          </a:p>
        </p:txBody>
      </p:sp>
    </p:spTree>
    <p:extLst>
      <p:ext uri="{BB962C8B-B14F-4D97-AF65-F5344CB8AC3E}">
        <p14:creationId xmlns:p14="http://schemas.microsoft.com/office/powerpoint/2010/main" val="28376167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computing the shear resistance, determine whether or not full tension field action can be used. The ratio of web and flange areas is computed. Because this ratio is less than 2.5, full tension field action is permitted in this web panel.</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61</a:t>
            </a:fld>
            <a:endParaRPr lang="en-US" altLang="en-US" dirty="0"/>
          </a:p>
        </p:txBody>
      </p:sp>
    </p:spTree>
    <p:extLst>
      <p:ext uri="{BB962C8B-B14F-4D97-AF65-F5344CB8AC3E}">
        <p14:creationId xmlns:p14="http://schemas.microsoft.com/office/powerpoint/2010/main" val="11422028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 for </a:t>
            </a:r>
            <a:r>
              <a:rPr lang="en-US" dirty="0" err="1"/>
              <a:t>postbuckling</a:t>
            </a:r>
            <a:r>
              <a:rPr lang="en-US" dirty="0"/>
              <a:t> resistance / tension field action is provided. The calculation begins with the new d</a:t>
            </a:r>
            <a:r>
              <a:rPr lang="en-US" baseline="-25000" dirty="0"/>
              <a:t>o</a:t>
            </a:r>
            <a:r>
              <a:rPr lang="en-US" dirty="0"/>
              <a:t> value, 201 in.</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62</a:t>
            </a:fld>
            <a:endParaRPr lang="en-US" altLang="en-US" dirty="0"/>
          </a:p>
        </p:txBody>
      </p:sp>
    </p:spTree>
    <p:extLst>
      <p:ext uri="{BB962C8B-B14F-4D97-AF65-F5344CB8AC3E}">
        <p14:creationId xmlns:p14="http://schemas.microsoft.com/office/powerpoint/2010/main" val="25708275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k value is computed for the first interior panel as well as the corresponding value for C.</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63</a:t>
            </a:fld>
            <a:endParaRPr lang="en-US" altLang="en-US" dirty="0"/>
          </a:p>
        </p:txBody>
      </p:sp>
    </p:spTree>
    <p:extLst>
      <p:ext uri="{BB962C8B-B14F-4D97-AF65-F5344CB8AC3E}">
        <p14:creationId xmlns:p14="http://schemas.microsoft.com/office/powerpoint/2010/main" val="36775562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all the needed inputs, the nominal shear resistance is computed. The resistance is 475 kips. This exceeds the highest shear in the panel. No other stiffeners other than the end panel stiffener are needed between the bearing stiffener and the first cross-frame.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64</a:t>
            </a:fld>
            <a:endParaRPr lang="en-US" altLang="en-US" dirty="0"/>
          </a:p>
        </p:txBody>
      </p:sp>
    </p:spTree>
    <p:extLst>
      <p:ext uri="{BB962C8B-B14F-4D97-AF65-F5344CB8AC3E}">
        <p14:creationId xmlns:p14="http://schemas.microsoft.com/office/powerpoint/2010/main" val="7156641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65</a:t>
            </a:fld>
            <a:endParaRPr lang="en-US" altLang="en-US" dirty="0"/>
          </a:p>
        </p:txBody>
      </p:sp>
    </p:spTree>
    <p:extLst>
      <p:ext uri="{BB962C8B-B14F-4D97-AF65-F5344CB8AC3E}">
        <p14:creationId xmlns:p14="http://schemas.microsoft.com/office/powerpoint/2010/main" val="23046155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83644"/>
            <a:ext cx="6400800" cy="4735830"/>
          </a:xfrm>
        </p:spPr>
        <p:txBody>
          <a:bodyPr>
            <a:normAutofit fontScale="92500"/>
          </a:bodyPr>
          <a:lstStyle/>
          <a:p>
            <a:r>
              <a:rPr lang="en-US" dirty="0"/>
              <a:t>General requirements for transverse stiffeners are given in LRFD 6.10.11.1.1. The  dominant parameter for an effective stiffener is its stiffness and thus many of the requirements for stiffeners relate to stiffness (moment of inertia).</a:t>
            </a:r>
          </a:p>
          <a:p>
            <a:endParaRPr lang="en-US" dirty="0"/>
          </a:p>
          <a:p>
            <a:r>
              <a:rPr lang="en-US" dirty="0"/>
              <a:t>The LRFD allows for the use of plates welded to one or both sides of the web as well as bolted elements, i.e., an angle, to be used as stiffeners. The use of a single-sided plate is nearly the universal choice. Stiffeners in pairs (double-sided) are common when a diaphragm / cross-frame connection plate to an interior beam is double counted as a shear stiffener.</a:t>
            </a:r>
          </a:p>
          <a:p>
            <a:endParaRPr lang="en-US" dirty="0"/>
          </a:p>
          <a:p>
            <a:r>
              <a:rPr lang="en-US" dirty="0"/>
              <a:t>When a stiffener is used as a connection plate, as shown on this slide, it is required to be in contact and welded / bolted to both flanges. This helps with the rigidity of the connection and prevents distortion-induced fatigue cracking of the web-to-flange weld. This will be addressed in more detail in Lesson 7. </a:t>
            </a:r>
          </a:p>
          <a:p>
            <a:endParaRPr lang="en-US" dirty="0"/>
          </a:p>
          <a:p>
            <a:r>
              <a:rPr lang="en-US" dirty="0"/>
              <a:t>When not used as a connection plate, an example being the end panel stiffener previously designed, the stiffener need only be tight fit to the compression flange, does not need to be welded or bolted to the compression flange, and does not even need to touch the tension flange. LRFD 6.10.11.1.1 requires the weld between the stiffener and web must terminate no more than 6t</a:t>
            </a:r>
            <a:r>
              <a:rPr lang="en-US" baseline="-25000" dirty="0"/>
              <a:t>w</a:t>
            </a:r>
            <a:r>
              <a:rPr lang="en-US" dirty="0"/>
              <a:t> or 4 in. from the toe of the flange-to-web weld. This is used to determine the practical gap between a stiffener and the tension flange if they are cut short.</a:t>
            </a:r>
          </a:p>
          <a:p>
            <a:endParaRPr lang="en-US" dirty="0"/>
          </a:p>
          <a:p>
            <a:r>
              <a:rPr lang="en-US" dirty="0"/>
              <a:t>Although there is some evidence of axial stresses in the transverse stiffeners due to tension field action, these effects are relatively minor compared to the lateral loading on the stiffeners due to the postbuckling response of the web panels. The area needed to anchor the vertical component of the tension field is provided by default through stiffeners that meet the stiffness and proportioning requirements.</a:t>
            </a:r>
          </a:p>
          <a:p>
            <a:endParaRPr lang="en-US" dirty="0"/>
          </a:p>
          <a:p>
            <a:r>
              <a:rPr lang="en-US" u="sng" dirty="0"/>
              <a:t>Image Credit</a:t>
            </a:r>
            <a:r>
              <a:rPr lang="en-US" dirty="0"/>
              <a:t>: FHWA</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66</a:t>
            </a:fld>
            <a:endParaRPr lang="en-US" altLang="en-US" dirty="0"/>
          </a:p>
        </p:txBody>
      </p:sp>
    </p:spTree>
    <p:extLst>
      <p:ext uri="{BB962C8B-B14F-4D97-AF65-F5344CB8AC3E}">
        <p14:creationId xmlns:p14="http://schemas.microsoft.com/office/powerpoint/2010/main" val="1351151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requirements relate to the width of the stiffener and are shown on this slide. They all relate to providing a stiffener that can fulfill its primary obligation, serve as a lateral support point for the web. The limits enforce these stiffness requirements by requiring stiffeners have a minimum width as compared to the web depth, a minimum width as compared to the flange width, and that they are not too slender such that axial loads induced by the tension field or bending induced by anchoring of the tension field result in buckling of the stiffener plate.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67</a:t>
            </a:fld>
            <a:endParaRPr lang="en-US" altLang="en-US" dirty="0"/>
          </a:p>
        </p:txBody>
      </p:sp>
    </p:spTree>
    <p:extLst>
      <p:ext uri="{BB962C8B-B14F-4D97-AF65-F5344CB8AC3E}">
        <p14:creationId xmlns:p14="http://schemas.microsoft.com/office/powerpoint/2010/main" val="13018322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numerous requirements that govern the moment of inertia of the stiffener. The reader is referred to SBDH Vol 4 and Vol 20 for further details. </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68</a:t>
            </a:fld>
            <a:endParaRPr lang="en-US" altLang="en-US" dirty="0"/>
          </a:p>
        </p:txBody>
      </p:sp>
    </p:spTree>
    <p:extLst>
      <p:ext uri="{BB962C8B-B14F-4D97-AF65-F5344CB8AC3E}">
        <p14:creationId xmlns:p14="http://schemas.microsoft.com/office/powerpoint/2010/main" val="37725632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69</a:t>
            </a:fld>
            <a:endParaRPr lang="en-US" altLang="en-US" dirty="0"/>
          </a:p>
        </p:txBody>
      </p:sp>
    </p:spTree>
    <p:extLst>
      <p:ext uri="{BB962C8B-B14F-4D97-AF65-F5344CB8AC3E}">
        <p14:creationId xmlns:p14="http://schemas.microsoft.com/office/powerpoint/2010/main" val="808260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reminder that the calculation of shears as shown in the prior influence line diagrams is not sufficient alone to predict the force in the beams. To find the live load and impact shear forces in particular beams, distribution factors are needed. Lessons 3 and 4 provide additional information on live loads, and methods of analysis, such as the use of distribution factors, for determining peak beam responses.</a:t>
            </a:r>
          </a:p>
          <a:p>
            <a:endParaRPr lang="en-US" dirty="0"/>
          </a:p>
          <a:p>
            <a:r>
              <a:rPr lang="en-US" dirty="0"/>
              <a:t>This slide simply repeats the equations and approach from LRFD Chapter 3. Empirical equations are provided for interior beams for the case of one and “two or more” lanes loaded. Exterior beams rely on a combination of the lever rule for one lane loaded, empirical corrections to the interior beam approach for two or more lanes loaded, and then also require engineers check the special analysis / rigid rotation model. The larger of the single and multi-lane DF’s applies to each interior and exterior beam, separately.</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a:t>
            </a:fld>
            <a:endParaRPr lang="en-US" altLang="en-US" dirty="0"/>
          </a:p>
        </p:txBody>
      </p:sp>
    </p:spTree>
    <p:extLst>
      <p:ext uri="{BB962C8B-B14F-4D97-AF65-F5344CB8AC3E}">
        <p14:creationId xmlns:p14="http://schemas.microsoft.com/office/powerpoint/2010/main" val="35164186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transverse stiffener is sized for the SBDH Vol 20 sample design. In the field section near the abutment, the widest compression flange is 16 in. That and the web depth are used to pick a projecting width. The value chosen by the designer is 6 in. Knowing that there is also a minimum thickness check, related to stiffener width, the designer chooses a 1/2 in. thick stiffener plate.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70</a:t>
            </a:fld>
            <a:endParaRPr lang="en-US" altLang="en-US" dirty="0"/>
          </a:p>
        </p:txBody>
      </p:sp>
    </p:spTree>
    <p:extLst>
      <p:ext uri="{BB962C8B-B14F-4D97-AF65-F5344CB8AC3E}">
        <p14:creationId xmlns:p14="http://schemas.microsoft.com/office/powerpoint/2010/main" val="1886257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numerous requirements for moment of inertia are computed resulting in a required moment of inertia of 20.6 in^4. The moment of inertia of a single stiffener is defined by AASHTO as being computed about its base. The equation for moment of inertia of a rectangle taken about the base is </a:t>
            </a:r>
            <a:r>
              <a:rPr lang="en-US" dirty="0" err="1"/>
              <a:t>tb^3</a:t>
            </a:r>
            <a:r>
              <a:rPr lang="en-US" dirty="0"/>
              <a:t> / 3, computed as 36 in^4. The stiffener satisfies all AASHTO requirements.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71</a:t>
            </a:fld>
            <a:endParaRPr lang="en-US" altLang="en-US" dirty="0"/>
          </a:p>
        </p:txBody>
      </p:sp>
    </p:spTree>
    <p:extLst>
      <p:ext uri="{BB962C8B-B14F-4D97-AF65-F5344CB8AC3E}">
        <p14:creationId xmlns:p14="http://schemas.microsoft.com/office/powerpoint/2010/main" val="34911484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72</a:t>
            </a:fld>
            <a:endParaRPr lang="en-US" altLang="en-US" dirty="0"/>
          </a:p>
        </p:txBody>
      </p:sp>
    </p:spTree>
    <p:extLst>
      <p:ext uri="{BB962C8B-B14F-4D97-AF65-F5344CB8AC3E}">
        <p14:creationId xmlns:p14="http://schemas.microsoft.com/office/powerpoint/2010/main" val="33714572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LRFD 6.10.11.2 provides the locations in a beam where bearing stiffeners are required. For a typical bridge beam, the only location where concentrated loads are directly applied to the member (i.e.. not through the deck) are where the beams pass over supports and bearings. At those locations, a concentrated vertical reaction is applied to the bottom flange. Bearing stiffeners are then designed as columns with a portion of the web and the stiffeners making up the column cross-section.</a:t>
            </a:r>
          </a:p>
          <a:p>
            <a:endParaRPr lang="en-US" dirty="0"/>
          </a:p>
          <a:p>
            <a:r>
              <a:rPr lang="en-US" u="sng" dirty="0"/>
              <a:t>Image Credit</a:t>
            </a:r>
            <a:r>
              <a:rPr lang="en-US" dirty="0"/>
              <a:t>: FHWA</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73</a:t>
            </a:fld>
            <a:endParaRPr lang="en-US" altLang="en-US" dirty="0"/>
          </a:p>
        </p:txBody>
      </p:sp>
    </p:spTree>
    <p:extLst>
      <p:ext uri="{BB962C8B-B14F-4D97-AF65-F5344CB8AC3E}">
        <p14:creationId xmlns:p14="http://schemas.microsoft.com/office/powerpoint/2010/main" val="28802415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adequately stiffen the web and prevent local distortions of the flanges, the bearing stiffeners extend as close as practical to the edges of the flanges, the bottom flange usually being the same width or wider than the top flange. The stiffener must be in tight contact with the flange through which it receives its load, typically the bottom flange. This is achieved by a variety of surface preparations including mill-to-bear, grind-to-bear, </a:t>
            </a:r>
            <a:r>
              <a:rPr lang="en-US" dirty="0" err="1"/>
              <a:t>sawcutting</a:t>
            </a:r>
            <a:r>
              <a:rPr lang="en-US" dirty="0"/>
              <a:t>, so that the gap between the stiffener and flange is negligible. When bearing stiffeners also function as connection plates, they must also be welded to the flanges. The common and cost-effective solution is to fillet weld the stiffener to the flanges. An alternate but much more expensive option is to bevel the end of the bearing stiffeners and attach them with complete joint penetration (CJP) welds to the flanges. This offers no structural advantage, and this practice is discouraged due to possible welding distortions of the flange. An additional requirement is that the connection of the bearing stiffeners to the web must be capable of transmitting the entire reaction load to the web. Commonly, when plates are used for the bearing stiffeners, fillet welds run the full height of the plate junction with the web and provide the required load path.</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74</a:t>
            </a:fld>
            <a:endParaRPr lang="en-US" altLang="en-US" dirty="0"/>
          </a:p>
        </p:txBody>
      </p:sp>
    </p:spTree>
    <p:extLst>
      <p:ext uri="{BB962C8B-B14F-4D97-AF65-F5344CB8AC3E}">
        <p14:creationId xmlns:p14="http://schemas.microsoft.com/office/powerpoint/2010/main" val="38983032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minimum thickness requirement is provided. It is a slenderness requirement in that it relates the minimum thickness to the projecting plate width. Recall bearing stiffeners should extend to nearly to the edge of the flange so a width can simply be chosen and then a minimum thickness computed from the above formula.</a:t>
            </a:r>
          </a:p>
          <a:p>
            <a:endParaRPr lang="en-US" dirty="0"/>
          </a:p>
          <a:p>
            <a:r>
              <a:rPr lang="en-US" u="sng" dirty="0"/>
              <a:t>Image Credit</a:t>
            </a:r>
            <a:r>
              <a:rPr lang="en-US" dirty="0"/>
              <a:t>: FHWA</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75</a:t>
            </a:fld>
            <a:endParaRPr lang="en-US" altLang="en-US" dirty="0"/>
          </a:p>
        </p:txBody>
      </p:sp>
    </p:spTree>
    <p:extLst>
      <p:ext uri="{BB962C8B-B14F-4D97-AF65-F5344CB8AC3E}">
        <p14:creationId xmlns:p14="http://schemas.microsoft.com/office/powerpoint/2010/main" val="8732624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chosen a width, and computed a minimum thickness, the bearing resistance of the stiffeners is checked. The bearing resistance check must reflect the fact that a portion of the stiffener is clipped at the inside corner near the web. This is so that the stiffener can clear the web-to-flange weld needed to assemble the girder. Most owners have standard details for the dimensions of this clip. Dimensions like 1 in. x 1 in. to 1.5 in x 1.5 in. are common in the industry. This clip reduces the gross width of the plate to a net width. The net width and thickness are used to compute the area needed for the bearing check.</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76</a:t>
            </a:fld>
            <a:endParaRPr lang="en-US" altLang="en-US" dirty="0"/>
          </a:p>
        </p:txBody>
      </p:sp>
    </p:spTree>
    <p:extLst>
      <p:ext uri="{BB962C8B-B14F-4D97-AF65-F5344CB8AC3E}">
        <p14:creationId xmlns:p14="http://schemas.microsoft.com/office/powerpoint/2010/main" val="2378440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additional check is needed for the axial / compression / column resistance of the stiffener. For this check, the clip is not relevant and the gross section of the plates is used as they describe the stiffness of the section that is prone to buckling.</a:t>
            </a:r>
          </a:p>
          <a:p>
            <a:endParaRPr lang="en-US" dirty="0"/>
          </a:p>
          <a:p>
            <a:r>
              <a:rPr lang="en-US" dirty="0"/>
              <a:t>The only possible buckling mode is for the stiffeners, and a portion of the web, to buckle out-of-plane, i.e.. normal to the axis of  the girder. The buckling axis is the centerline of the web. Because of the restraint provided by the flanges to the top and bottom of the stiffener plates, they are not free to buckle like a pinned-end column. A K factor of 0.75 is used for the effective length. So the hypothetical column length for this axial resistance check is 0.75D, D is the web height. Most commonly a bearing stiffener consists of two plates, one on each side. Other variations include a four-plate grouping, pairs of stiffeners. This is when the reactions are very high. Another example of pairs of stiffeners would be an element at an expansion joint where large movements are expected and it is desired to always have stiffeners, more or less centered over the bearing throughout a range of movements. But for the common case of a single pair of stiffeners, AASHTO specifies that the portion of web to be included in the column cross-section be taken as 18t</a:t>
            </a:r>
            <a:r>
              <a:rPr lang="en-US" baseline="-25000" dirty="0"/>
              <a:t>w</a:t>
            </a:r>
            <a:r>
              <a:rPr lang="en-US" dirty="0"/>
              <a:t>.</a:t>
            </a:r>
          </a:p>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77</a:t>
            </a:fld>
            <a:endParaRPr lang="en-US" altLang="en-US" dirty="0"/>
          </a:p>
        </p:txBody>
      </p:sp>
    </p:spTree>
    <p:extLst>
      <p:ext uri="{BB962C8B-B14F-4D97-AF65-F5344CB8AC3E}">
        <p14:creationId xmlns:p14="http://schemas.microsoft.com/office/powerpoint/2010/main" val="10793777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axial resistance, the designer is referred to LRFD 6.9.2.1. Several parameters are needed to compute the design resistance. These are: the yield resistance, P</a:t>
            </a:r>
            <a:r>
              <a:rPr lang="en-US" baseline="-25000" dirty="0"/>
              <a:t>o</a:t>
            </a:r>
            <a:r>
              <a:rPr lang="en-US" dirty="0"/>
              <a:t>, the flexural buckling resistance, P</a:t>
            </a:r>
            <a:r>
              <a:rPr lang="en-US" baseline="-25000" dirty="0"/>
              <a:t>e</a:t>
            </a:r>
            <a:r>
              <a:rPr lang="en-US" dirty="0"/>
              <a:t>, and the nominal resistance. A plot of the classic column resistance curve as a function of column slenderness, Kl/r is provided. The plot depicts the slenderness of the column on the horizontal axis and the vertical axis is the fraction of the yield resistance, P</a:t>
            </a:r>
            <a:r>
              <a:rPr lang="en-US" baseline="-25000" dirty="0"/>
              <a:t>o</a:t>
            </a:r>
            <a:r>
              <a:rPr lang="en-US" dirty="0"/>
              <a:t>, that can be achieved, i.e.. P</a:t>
            </a:r>
            <a:r>
              <a:rPr lang="en-US" baseline="-25000" dirty="0"/>
              <a:t>n</a:t>
            </a:r>
            <a:r>
              <a:rPr lang="en-US" dirty="0"/>
              <a:t>/P</a:t>
            </a:r>
            <a:r>
              <a:rPr lang="en-US" baseline="-25000" dirty="0"/>
              <a:t>o</a:t>
            </a:r>
            <a:r>
              <a:rPr lang="en-US" dirty="0"/>
              <a:t>. Recall K=0.75 for the assumed restrained condition at the flanges, l is the web height, and r is the radius of gyration with the moment of inertia being of the effective section of the web and stiffener pair taken about the centerline of web.</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78</a:t>
            </a:fld>
            <a:endParaRPr lang="en-US" altLang="en-US" dirty="0"/>
          </a:p>
        </p:txBody>
      </p:sp>
    </p:spTree>
    <p:extLst>
      <p:ext uri="{BB962C8B-B14F-4D97-AF65-F5344CB8AC3E}">
        <p14:creationId xmlns:p14="http://schemas.microsoft.com/office/powerpoint/2010/main" val="18408262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79</a:t>
            </a:fld>
            <a:endParaRPr lang="en-US" altLang="en-US" dirty="0"/>
          </a:p>
        </p:txBody>
      </p:sp>
    </p:spTree>
    <p:extLst>
      <p:ext uri="{BB962C8B-B14F-4D97-AF65-F5344CB8AC3E}">
        <p14:creationId xmlns:p14="http://schemas.microsoft.com/office/powerpoint/2010/main" val="2415880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a:t>
            </a:fld>
            <a:endParaRPr lang="en-US" altLang="en-US" dirty="0"/>
          </a:p>
        </p:txBody>
      </p:sp>
    </p:spTree>
    <p:extLst>
      <p:ext uri="{BB962C8B-B14F-4D97-AF65-F5344CB8AC3E}">
        <p14:creationId xmlns:p14="http://schemas.microsoft.com/office/powerpoint/2010/main" val="38901189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abutment reaction at the STR I limit state is 388 kips. An assumed plate width is chosen based on flange geometry and the minimum thickness is established. This trial stiffener, 7 x 5/8 in. is then used to check the bearing and axial resistance.</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80</a:t>
            </a:fld>
            <a:endParaRPr lang="en-US" altLang="en-US" dirty="0"/>
          </a:p>
        </p:txBody>
      </p:sp>
    </p:spTree>
    <p:extLst>
      <p:ext uri="{BB962C8B-B14F-4D97-AF65-F5344CB8AC3E}">
        <p14:creationId xmlns:p14="http://schemas.microsoft.com/office/powerpoint/2010/main" val="2876418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 width of the bearing stiffeners is computed assuming a 1.5 in corner clip in each stiffener. Note that for the bearing check, the web area is neglected. All load is assumed to come through the milled surface of the bearing stiffener and the bottom flange. The bearing check is satisfied.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81</a:t>
            </a:fld>
            <a:endParaRPr lang="en-US" altLang="en-US" dirty="0"/>
          </a:p>
        </p:txBody>
      </p:sp>
    </p:spTree>
    <p:extLst>
      <p:ext uri="{BB962C8B-B14F-4D97-AF65-F5344CB8AC3E}">
        <p14:creationId xmlns:p14="http://schemas.microsoft.com/office/powerpoint/2010/main" val="15025113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column section consisting of the outstanding plates and a centrally located strip of web is assumed for the axial resistance checks. The area is computed as 13.25 in.</a:t>
            </a:r>
            <a:r>
              <a:rPr lang="en-US" baseline="30000" dirty="0"/>
              <a:t>2</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82</a:t>
            </a:fld>
            <a:endParaRPr lang="en-US" altLang="en-US" dirty="0"/>
          </a:p>
        </p:txBody>
      </p:sp>
    </p:spTree>
    <p:extLst>
      <p:ext uri="{BB962C8B-B14F-4D97-AF65-F5344CB8AC3E}">
        <p14:creationId xmlns:p14="http://schemas.microsoft.com/office/powerpoint/2010/main" val="28571879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moment of inertia is computed using the traditional equation for a rectangular section, bh^3 / 12 where b=stiffener width and h=the width of two stiffeners plus the 0.5 in allowance for the web between the stiffeners. The moment of inertia of the web is neglected. It is a thin plate whose moment of inertia about its own mid-plane is nearly zero due to the cubing of the 0.5 in dimension. The radius of gyration is computed using the conventional formula.</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83</a:t>
            </a:fld>
            <a:endParaRPr lang="en-US" altLang="en-US" dirty="0"/>
          </a:p>
        </p:txBody>
      </p:sp>
    </p:spTree>
    <p:extLst>
      <p:ext uri="{BB962C8B-B14F-4D97-AF65-F5344CB8AC3E}">
        <p14:creationId xmlns:p14="http://schemas.microsoft.com/office/powerpoint/2010/main" val="12958433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axial resistance is computed using the provisions of LRFD 6.9.2.1. The column length is 0.75D. The area and radius of gyration needed for calculation of the flexural buckling resistance are taken from the prior slide. Note that due to the very short length of this section, the buckling resistance is nearly 17,000 kips. This is a fictitious number in the sense that the material can never support this load. In fact, the compression resistance of the material cannot exceed F</a:t>
            </a:r>
            <a:r>
              <a:rPr lang="en-US" baseline="-25000" dirty="0"/>
              <a:t>y</a:t>
            </a:r>
            <a:r>
              <a:rPr lang="en-US" dirty="0"/>
              <a:t>. This is the calculation of the value P</a:t>
            </a:r>
            <a:r>
              <a:rPr lang="en-US" baseline="-25000" dirty="0"/>
              <a:t>o</a:t>
            </a:r>
            <a:r>
              <a:rPr lang="en-US" dirty="0"/>
              <a:t>, 662 kips, assuming the stress on the cross-section approaches yield. Due to the short, but not zero, unbraced length, the section can not fully reach the yield capacity.</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84</a:t>
            </a:fld>
            <a:endParaRPr lang="en-US" altLang="en-US" dirty="0"/>
          </a:p>
        </p:txBody>
      </p:sp>
    </p:spTree>
    <p:extLst>
      <p:ext uri="{BB962C8B-B14F-4D97-AF65-F5344CB8AC3E}">
        <p14:creationId xmlns:p14="http://schemas.microsoft.com/office/powerpoint/2010/main" val="88471548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a yield capacity of 662 kips and buckling capacity of 16,920 kips, the ratio of P</a:t>
            </a:r>
            <a:r>
              <a:rPr lang="en-US" baseline="-25000" dirty="0"/>
              <a:t>e</a:t>
            </a:r>
            <a:r>
              <a:rPr lang="en-US" dirty="0"/>
              <a:t>/P</a:t>
            </a:r>
            <a:r>
              <a:rPr lang="en-US" baseline="-25000" dirty="0"/>
              <a:t>o</a:t>
            </a:r>
            <a:r>
              <a:rPr lang="en-US" dirty="0"/>
              <a:t> is 0.04, much less than 2.25. That means this column buckles inelastically and the capacity is computed as 651 kips. Recall the factored reaction at the abutment is 388 kips. The bearing stiffener meets all specification requirements and is satisfactory for the design loads.</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85</a:t>
            </a:fld>
            <a:endParaRPr lang="en-US" altLang="en-US" dirty="0"/>
          </a:p>
        </p:txBody>
      </p:sp>
    </p:spTree>
    <p:extLst>
      <p:ext uri="{BB962C8B-B14F-4D97-AF65-F5344CB8AC3E}">
        <p14:creationId xmlns:p14="http://schemas.microsoft.com/office/powerpoint/2010/main" val="18642978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lesson topics:</a:t>
            </a:r>
          </a:p>
          <a:p>
            <a:endParaRPr lang="en-US" dirty="0"/>
          </a:p>
          <a:p>
            <a:pPr marL="171450" indent="-171450">
              <a:buFont typeface="Arial" panose="020B0604020202020204" pitchFamily="34" charset="0"/>
              <a:buChar char="•"/>
            </a:pPr>
            <a:r>
              <a:rPr lang="en-US" dirty="0"/>
              <a:t>Influence lines for end and interior support shear were presented along with example load positioning to maximize or minimize the shear forces.</a:t>
            </a:r>
          </a:p>
          <a:p>
            <a:pPr marL="171450" indent="-171450">
              <a:buFont typeface="Arial" panose="020B0604020202020204" pitchFamily="34" charset="0"/>
              <a:buChar char="•"/>
            </a:pPr>
            <a:r>
              <a:rPr lang="en-US" dirty="0"/>
              <a:t>The fundamentals of shear resistance were presented. Shear resistance comes from either yielding or buckling. Tension field action resistance was introduced.</a:t>
            </a:r>
          </a:p>
          <a:p>
            <a:pPr marL="171450" indent="-171450">
              <a:buFont typeface="Arial" panose="020B0604020202020204" pitchFamily="34" charset="0"/>
              <a:buChar char="•"/>
            </a:pPr>
            <a:r>
              <a:rPr lang="en-US" dirty="0"/>
              <a:t>The LRFD provisions for shear resistance are provided. End and interior panel design approaches are presented.</a:t>
            </a:r>
          </a:p>
          <a:p>
            <a:pPr marL="171450" indent="-171450">
              <a:buFont typeface="Arial" panose="020B0604020202020204" pitchFamily="34" charset="0"/>
              <a:buChar char="•"/>
            </a:pPr>
            <a:r>
              <a:rPr lang="en-US" dirty="0"/>
              <a:t>Application of the LRFD resistance equations is demonstrated for a rolled shape and a stiffened plate girder panel.</a:t>
            </a:r>
          </a:p>
          <a:p>
            <a:pPr marL="171450" indent="-171450">
              <a:buFont typeface="Arial" panose="020B0604020202020204" pitchFamily="34" charset="0"/>
              <a:buChar char="•"/>
            </a:pPr>
            <a:r>
              <a:rPr lang="en-US" dirty="0"/>
              <a:t>Design and detailing for shear and bearing stiffeners was presented.</a:t>
            </a:r>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86</a:t>
            </a:fld>
            <a:endParaRPr lang="en-US" altLang="en-US" dirty="0"/>
          </a:p>
        </p:txBody>
      </p:sp>
    </p:spTree>
    <p:extLst>
      <p:ext uri="{BB962C8B-B14F-4D97-AF65-F5344CB8AC3E}">
        <p14:creationId xmlns:p14="http://schemas.microsoft.com/office/powerpoint/2010/main" val="29290777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87</a:t>
            </a:fld>
            <a:endParaRPr lang="en-US" altLang="en-US" dirty="0"/>
          </a:p>
        </p:txBody>
      </p:sp>
    </p:spTree>
    <p:extLst>
      <p:ext uri="{BB962C8B-B14F-4D97-AF65-F5344CB8AC3E}">
        <p14:creationId xmlns:p14="http://schemas.microsoft.com/office/powerpoint/2010/main" val="3137253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photo of the I-64 riverside viaduct in Louisville, KY is used as an example of an older steel bridge and detailing common to the time of design and construction. Older structures commonly used relatively thin webs, to save weight, and made up for the loss of section by using a high number of stiffeners. Closely spaced stiffeners can be used to provide substantial strength enhancement to a thin web and this was a common approach for older structures (say pre 1990’s). Beginning in the 1990’s and continuing today, NSBA and the steel bridge industry in general reinforce the concept that least weight is NOT the least cost. A thin web, with a large number of stiffeners costs significantly more to fabricate than a thicker, heavier web, but with few stiffeners. </a:t>
            </a:r>
          </a:p>
          <a:p>
            <a:endParaRPr lang="en-US" dirty="0"/>
          </a:p>
          <a:p>
            <a:r>
              <a:rPr lang="en-US" u="sng" dirty="0"/>
              <a:t>Photo Credit:</a:t>
            </a:r>
            <a:r>
              <a:rPr lang="en-US" dirty="0"/>
              <a:t> Russo Structural Services</a:t>
            </a:r>
            <a:endParaRPr lang="en-US" u="sng" dirty="0"/>
          </a:p>
          <a:p>
            <a:endParaRPr lang="en-US" dirty="0"/>
          </a:p>
        </p:txBody>
      </p:sp>
      <p:sp>
        <p:nvSpPr>
          <p:cNvPr id="4" name="Slide Number Placeholder 3"/>
          <p:cNvSpPr>
            <a:spLocks noGrp="1"/>
          </p:cNvSpPr>
          <p:nvPr>
            <p:ph type="sldNum" sz="quarter" idx="5"/>
          </p:nvPr>
        </p:nvSpPr>
        <p:spPr/>
        <p:txBody>
          <a:bodyPr/>
          <a:lstStyle/>
          <a:p>
            <a:fld id="{CBCC8EBC-06C6-4656-87A1-0AF013F9A67E}" type="slidenum">
              <a:rPr lang="en-US" altLang="en-US" smtClean="0"/>
              <a:pPr/>
              <a:t>9</a:t>
            </a:fld>
            <a:endParaRPr lang="en-US" altLang="en-US" dirty="0"/>
          </a:p>
        </p:txBody>
      </p:sp>
    </p:spTree>
    <p:extLst>
      <p:ext uri="{BB962C8B-B14F-4D97-AF65-F5344CB8AC3E}">
        <p14:creationId xmlns:p14="http://schemas.microsoft.com/office/powerpoint/2010/main" val="1520796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1" y="4800600"/>
            <a:ext cx="9141619" cy="342900"/>
          </a:xfrm>
          <a:prstGeom prst="rect">
            <a:avLst/>
          </a:prstGeom>
          <a:solidFill>
            <a:srgbClr val="00558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4750742"/>
            <a:ext cx="9141604" cy="57001"/>
          </a:xfrm>
          <a:prstGeom prst="rect">
            <a:avLst/>
          </a:prstGeom>
          <a:solidFill>
            <a:srgbClr val="6E83A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205979"/>
            <a:ext cx="6172200" cy="2454618"/>
          </a:xfrm>
          <a:prstGeom prst="rect">
            <a:avLst/>
          </a:prstGeom>
        </p:spPr>
        <p:txBody>
          <a:bodyPr vert="horz" lIns="91440" tIns="45720" rIns="91440" bIns="45720" rtlCol="0" anchor="ctr">
            <a:normAutofit/>
          </a:bodyPr>
          <a:lstStyle>
            <a:lvl1pPr algn="ctr" defTabSz="457189"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42900" y="2774599"/>
            <a:ext cx="6172200" cy="1088444"/>
          </a:xfrm>
          <a:prstGeom prst="rect">
            <a:avLst/>
          </a:prstGeom>
        </p:spPr>
        <p:txBody>
          <a:bodyPr vert="horz" lIns="91440" tIns="45720" rIns="91440" bIns="45720" rtlCol="0">
            <a:normAutofit/>
          </a:bodyPr>
          <a:lstStyle>
            <a:lvl1pPr marL="0" indent="0" algn="l" defTabSz="457189" rtl="0" eaLnBrk="1" latinLnBrk="0" hangingPunct="1">
              <a:spcBef>
                <a:spcPct val="20000"/>
              </a:spcBef>
              <a:buFontTx/>
              <a:buNone/>
              <a:defRPr sz="2400" b="1" kern="1200">
                <a:solidFill>
                  <a:schemeClr val="tx1"/>
                </a:solidFill>
                <a:latin typeface="Arial" panose="020B0604020202020204" pitchFamily="34" charset="0"/>
                <a:ea typeface="+mn-ea"/>
                <a:cs typeface="Arial" panose="020B0604020202020204" pitchFamily="34" charset="0"/>
              </a:defRPr>
            </a:lvl1pPr>
            <a:lvl2pPr marL="457188"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2pPr>
            <a:lvl3pPr marL="914377"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3pPr>
            <a:lvl4pPr marL="1371566"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4pPr>
            <a:lvl5pPr marL="1828755" indent="0" algn="l" defTabSz="457189" rtl="0" eaLnBrk="1" latinLnBrk="0" hangingPunct="1">
              <a:spcBef>
                <a:spcPct val="20000"/>
              </a:spcBef>
              <a:buFont typeface="Arial"/>
              <a:buNone/>
              <a:defRPr sz="2000" kern="1200">
                <a:solidFill>
                  <a:schemeClr val="bg1">
                    <a:lumMod val="50000"/>
                  </a:schemeClr>
                </a:solidFill>
                <a:latin typeface="Calibri Light" panose="020F0302020204030204" pitchFamily="34"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9" name="Straight Connector 8"/>
          <p:cNvCxnSpPr/>
          <p:nvPr userDrawn="1"/>
        </p:nvCxnSpPr>
        <p:spPr>
          <a:xfrm>
            <a:off x="298064" y="2724740"/>
            <a:ext cx="806500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Blue text on a black background&#10;&#10;Description automatically generated">
            <a:extLst>
              <a:ext uri="{FF2B5EF4-FFF2-40B4-BE49-F238E27FC236}">
                <a16:creationId xmlns:a16="http://schemas.microsoft.com/office/drawing/2014/main" id="{0770220D-BC5F-84E0-886E-56C63371D4B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2301" y="3950026"/>
            <a:ext cx="2209800" cy="616773"/>
          </a:xfrm>
          <a:prstGeom prst="rect">
            <a:avLst/>
          </a:prstGeom>
        </p:spPr>
      </p:pic>
    </p:spTree>
    <p:extLst>
      <p:ext uri="{BB962C8B-B14F-4D97-AF65-F5344CB8AC3E}">
        <p14:creationId xmlns:p14="http://schemas.microsoft.com/office/powerpoint/2010/main" val="338269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0"/>
            <a:ext cx="8229600" cy="3394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04919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81134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0"/>
            <a:ext cx="8229600" cy="3394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55472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690888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272991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39179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4637"/>
          </a:xfrm>
          <a:prstGeom prst="rect">
            <a:avLst/>
          </a:prstGeom>
        </p:spPr>
        <p:txBody>
          <a:bodyPr/>
          <a:lstStyle/>
          <a:p>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380706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86405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a:prstGeom prst="rect">
            <a:avLst/>
          </a:prstGeo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127260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934200" y="4767263"/>
            <a:ext cx="2133600" cy="274637"/>
          </a:xfrm>
          <a:prstGeom prst="rect">
            <a:avLst/>
          </a:prstGeom>
        </p:spPr>
        <p:txBody>
          <a:bodyPr/>
          <a:lstStyle/>
          <a:p>
            <a:fld id="{BA98D948-1207-4CB8-9C03-80C63F72A5E7}" type="slidenum">
              <a:rPr lang="en-US" smtClean="0"/>
              <a:t>‹#›</a:t>
            </a:fld>
            <a:endParaRPr lang="en-US" dirty="0"/>
          </a:p>
        </p:txBody>
      </p:sp>
    </p:spTree>
    <p:extLst>
      <p:ext uri="{BB962C8B-B14F-4D97-AF65-F5344CB8AC3E}">
        <p14:creationId xmlns:p14="http://schemas.microsoft.com/office/powerpoint/2010/main" val="82224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userDrawn="1">
            <p:ph type="sldNum" sz="quarter" idx="4"/>
          </p:nvPr>
        </p:nvSpPr>
        <p:spPr>
          <a:xfrm>
            <a:off x="6934200" y="4767263"/>
            <a:ext cx="2133600" cy="274637"/>
          </a:xfrm>
          <a:prstGeom prst="rect">
            <a:avLst/>
          </a:prstGeom>
        </p:spPr>
        <p:txBody>
          <a:bodyPr/>
          <a:lstStyle>
            <a:lvl1pPr algn="r">
              <a:defRPr sz="1200">
                <a:solidFill>
                  <a:srgbClr val="898989"/>
                </a:solidFill>
              </a:defRPr>
            </a:lvl1pPr>
          </a:lstStyle>
          <a:p>
            <a:fld id="{BA98D948-1207-4CB8-9C03-80C63F72A5E7}" type="slidenum">
              <a:rPr lang="en-US" smtClean="0"/>
              <a:pPr/>
              <a:t>‹#›</a:t>
            </a:fld>
            <a:endParaRPr lang="en-US" dirty="0"/>
          </a:p>
        </p:txBody>
      </p:sp>
      <p:pic>
        <p:nvPicPr>
          <p:cNvPr id="5" name="Picture 4">
            <a:extLst>
              <a:ext uri="{FF2B5EF4-FFF2-40B4-BE49-F238E27FC236}">
                <a16:creationId xmlns:a16="http://schemas.microsoft.com/office/drawing/2014/main" id="{BD0A170C-C58D-474C-8EAE-8978262E02AE}"/>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76200" y="4445523"/>
            <a:ext cx="603504" cy="603504"/>
          </a:xfrm>
          <a:prstGeom prst="rect">
            <a:avLst/>
          </a:prstGeom>
        </p:spPr>
      </p:pic>
    </p:spTree>
    <p:extLst>
      <p:ext uri="{BB962C8B-B14F-4D97-AF65-F5344CB8AC3E}">
        <p14:creationId xmlns:p14="http://schemas.microsoft.com/office/powerpoint/2010/main" val="3691420066"/>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0.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chart" Target="../charts/chart5.xml"/><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3.png"/><Relationship Id="rId10" Type="http://schemas.openxmlformats.org/officeDocument/2006/relationships/image" Target="../media/image27.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chart" Target="../charts/chart6.xml"/><Relationship Id="rId5"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3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image" Target="../media/image390.png"/><Relationship Id="rId7" Type="http://schemas.openxmlformats.org/officeDocument/2006/relationships/image" Target="../media/image380.pn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chart" Target="../charts/chart9.xml"/><Relationship Id="rId5" Type="http://schemas.openxmlformats.org/officeDocument/2006/relationships/image" Target="../media/image9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10.png"/></Relationships>
</file>

<file path=ppt/slides/_rels/slide57.xml.rels><?xml version="1.0" encoding="UTF-8" standalone="yes"?>
<Relationships xmlns="http://schemas.openxmlformats.org/package/2006/relationships"><Relationship Id="rId7" Type="http://schemas.openxmlformats.org/officeDocument/2006/relationships/image" Target="../media/image160.png"/><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chart" Target="../charts/chart10.xml"/><Relationship Id="rId5" Type="http://schemas.openxmlformats.org/officeDocument/2006/relationships/image" Target="../media/image4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4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9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4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21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46.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11.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47.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 Id="rId5" Type="http://schemas.openxmlformats.org/officeDocument/2006/relationships/image" Target="../media/image48.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image" Target="../media/image43.emf"/><Relationship Id="rId5" Type="http://schemas.openxmlformats.org/officeDocument/2006/relationships/image" Target="../media/image50.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openxmlformats.org/officeDocument/2006/relationships/image" Target="../media/image43.emf"/><Relationship Id="rId5" Type="http://schemas.openxmlformats.org/officeDocument/2006/relationships/image" Target="../media/image500.png"/></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 Id="rId6" Type="http://schemas.openxmlformats.org/officeDocument/2006/relationships/chart" Target="../charts/chart11.xml"/><Relationship Id="rId5" Type="http://schemas.openxmlformats.org/officeDocument/2006/relationships/image" Target="../media/image52.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53.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54.png"/></Relationships>
</file>

<file path=ppt/slides/_rels/slide8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3.xml"/><Relationship Id="rId1" Type="http://schemas.openxmlformats.org/officeDocument/2006/relationships/slideLayout" Target="../slideLayouts/slideLayout4.xml"/><Relationship Id="rId6" Type="http://schemas.openxmlformats.org/officeDocument/2006/relationships/image" Target="../media/image56.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57.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 Id="rId5" Type="http://schemas.openxmlformats.org/officeDocument/2006/relationships/image" Target="../media/image290.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6AC2FB-98B1-43D4-8406-320C7BBBB981}"/>
              </a:ext>
            </a:extLst>
          </p:cNvPr>
          <p:cNvSpPr>
            <a:spLocks noGrp="1"/>
          </p:cNvSpPr>
          <p:nvPr>
            <p:ph type="ctrTitle"/>
          </p:nvPr>
        </p:nvSpPr>
        <p:spPr>
          <a:xfrm>
            <a:off x="304800" y="117132"/>
            <a:ext cx="8077200" cy="2454618"/>
          </a:xfrm>
        </p:spPr>
        <p:txBody>
          <a:bodyPr>
            <a:normAutofit/>
          </a:bodyPr>
          <a:lstStyle/>
          <a:p>
            <a:r>
              <a:rPr lang="en-US" sz="2800" dirty="0"/>
              <a:t>Fundamentals of Steel Bridge Engineering</a:t>
            </a:r>
          </a:p>
        </p:txBody>
      </p:sp>
      <p:sp>
        <p:nvSpPr>
          <p:cNvPr id="7" name="Subtitle 6">
            <a:extLst>
              <a:ext uri="{FF2B5EF4-FFF2-40B4-BE49-F238E27FC236}">
                <a16:creationId xmlns:a16="http://schemas.microsoft.com/office/drawing/2014/main" id="{F7C61BD8-82CB-4034-B54B-70E5AFD42AE6}"/>
              </a:ext>
            </a:extLst>
          </p:cNvPr>
          <p:cNvSpPr>
            <a:spLocks noGrp="1"/>
          </p:cNvSpPr>
          <p:nvPr>
            <p:ph type="subTitle" idx="1"/>
          </p:nvPr>
        </p:nvSpPr>
        <p:spPr/>
        <p:txBody>
          <a:bodyPr/>
          <a:lstStyle/>
          <a:p>
            <a:r>
              <a:rPr lang="en-US" dirty="0"/>
              <a:t>Lesson 5 – Shear in Girders</a:t>
            </a:r>
          </a:p>
        </p:txBody>
      </p:sp>
      <p:sp>
        <p:nvSpPr>
          <p:cNvPr id="2" name="Slide Number Placeholder 1"/>
          <p:cNvSpPr>
            <a:spLocks noGrp="1"/>
          </p:cNvSpPr>
          <p:nvPr>
            <p:ph type="sldNum" sz="quarter" idx="4294967295"/>
          </p:nvPr>
        </p:nvSpPr>
        <p:spPr>
          <a:xfrm>
            <a:off x="7010400" y="4767263"/>
            <a:ext cx="2133600" cy="274637"/>
          </a:xfrm>
        </p:spPr>
        <p:txBody>
          <a:bodyPr/>
          <a:lstStyle/>
          <a:p>
            <a:fld id="{9ACB4FE1-E2EE-419D-89EA-61F711D9E7AD}"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97109947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7E1FC-82EB-47B5-8DF3-FD805AEE1925}"/>
              </a:ext>
            </a:extLst>
          </p:cNvPr>
          <p:cNvSpPr>
            <a:spLocks noGrp="1"/>
          </p:cNvSpPr>
          <p:nvPr>
            <p:ph type="title"/>
          </p:nvPr>
        </p:nvSpPr>
        <p:spPr>
          <a:xfrm>
            <a:off x="457200" y="204788"/>
            <a:ext cx="3008313" cy="871537"/>
          </a:xfrm>
        </p:spPr>
        <p:txBody>
          <a:bodyPr anchor="b">
            <a:normAutofit/>
          </a:bodyPr>
          <a:lstStyle/>
          <a:p>
            <a:r>
              <a:rPr lang="en-US" dirty="0"/>
              <a:t>Web Stiffeners Illustrated</a:t>
            </a:r>
          </a:p>
        </p:txBody>
      </p:sp>
      <p:pic>
        <p:nvPicPr>
          <p:cNvPr id="6" name="Content Placeholder 5" descr="A close-up of a bridge&#10;&#10;Description automatically generated">
            <a:extLst>
              <a:ext uri="{FF2B5EF4-FFF2-40B4-BE49-F238E27FC236}">
                <a16:creationId xmlns:a16="http://schemas.microsoft.com/office/drawing/2014/main" id="{510CC568-47ED-76CB-452F-93EF996A066E}"/>
              </a:ext>
            </a:extLst>
          </p:cNvPr>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3575050" y="204788"/>
            <a:ext cx="5111750" cy="4389437"/>
          </a:xfrm>
          <a:noFill/>
        </p:spPr>
      </p:pic>
      <p:sp>
        <p:nvSpPr>
          <p:cNvPr id="11" name="Text Placeholder 3">
            <a:extLst>
              <a:ext uri="{FF2B5EF4-FFF2-40B4-BE49-F238E27FC236}">
                <a16:creationId xmlns:a16="http://schemas.microsoft.com/office/drawing/2014/main" id="{1D285451-0EA4-00A7-E6A1-C1E55FF7A29F}"/>
              </a:ext>
            </a:extLst>
          </p:cNvPr>
          <p:cNvSpPr>
            <a:spLocks noGrp="1"/>
          </p:cNvSpPr>
          <p:nvPr>
            <p:ph type="body" sz="half" idx="2"/>
          </p:nvPr>
        </p:nvSpPr>
        <p:spPr>
          <a:xfrm>
            <a:off x="457200" y="1076325"/>
            <a:ext cx="3008313" cy="3517900"/>
          </a:xfrm>
        </p:spPr>
        <p:txBody>
          <a:bodyPr/>
          <a:lstStyle/>
          <a:p>
            <a:r>
              <a:rPr lang="en-US" dirty="0"/>
              <a:t>An example of an older bridge where use of stiffeners and thin webs was common</a:t>
            </a:r>
          </a:p>
          <a:p>
            <a:endParaRPr lang="en-US" dirty="0"/>
          </a:p>
          <a:p>
            <a:r>
              <a:rPr lang="en-US" dirty="0"/>
              <a:t>① represent transverse intermediate shear stiffeners</a:t>
            </a:r>
          </a:p>
          <a:p>
            <a:endParaRPr lang="en-US" dirty="0"/>
          </a:p>
          <a:p>
            <a:r>
              <a:rPr lang="en-US" dirty="0">
                <a:latin typeface="Calibri" panose="020F0502020204030204" pitchFamily="34" charset="0"/>
                <a:ea typeface="Calibri" panose="020F0502020204030204" pitchFamily="34" charset="0"/>
                <a:cs typeface="Calibri" panose="020F0502020204030204" pitchFamily="34" charset="0"/>
              </a:rPr>
              <a:t>② represent bearing stiffeners</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③ represent cross-frame connection plates</a:t>
            </a:r>
            <a:endParaRPr lang="en-US" dirty="0"/>
          </a:p>
        </p:txBody>
      </p:sp>
      <p:sp>
        <p:nvSpPr>
          <p:cNvPr id="4" name="Slide Number Placeholder 3">
            <a:extLst>
              <a:ext uri="{FF2B5EF4-FFF2-40B4-BE49-F238E27FC236}">
                <a16:creationId xmlns:a16="http://schemas.microsoft.com/office/drawing/2014/main" id="{30456FB1-9690-7351-8C24-D9BD304E0874}"/>
              </a:ext>
            </a:extLst>
          </p:cNvPr>
          <p:cNvSpPr>
            <a:spLocks noGrp="1"/>
          </p:cNvSpPr>
          <p:nvPr>
            <p:ph type="sldNum" sz="quarter" idx="12"/>
          </p:nvPr>
        </p:nvSpPr>
        <p:spPr>
          <a:xfrm>
            <a:off x="6934200" y="4767263"/>
            <a:ext cx="2133600" cy="274637"/>
          </a:xfrm>
        </p:spPr>
        <p:txBody>
          <a:bodyPr>
            <a:normAutofit/>
          </a:bodyPr>
          <a:lstStyle/>
          <a:p>
            <a:pPr>
              <a:spcAft>
                <a:spcPts val="600"/>
              </a:spcAft>
            </a:pPr>
            <a:fld id="{BA98D948-1207-4CB8-9C03-80C63F72A5E7}" type="slidenum">
              <a:rPr lang="en-US" smtClean="0"/>
              <a:pPr>
                <a:spcAft>
                  <a:spcPts val="600"/>
                </a:spcAft>
              </a:pPr>
              <a:t>10</a:t>
            </a:fld>
            <a:endParaRPr lang="en-US"/>
          </a:p>
        </p:txBody>
      </p:sp>
      <p:sp>
        <p:nvSpPr>
          <p:cNvPr id="7" name="TextBox 6">
            <a:extLst>
              <a:ext uri="{FF2B5EF4-FFF2-40B4-BE49-F238E27FC236}">
                <a16:creationId xmlns:a16="http://schemas.microsoft.com/office/drawing/2014/main" id="{AE13FF1D-E677-B22F-1FF6-824BBEFD8EBE}"/>
              </a:ext>
            </a:extLst>
          </p:cNvPr>
          <p:cNvSpPr txBox="1"/>
          <p:nvPr/>
        </p:nvSpPr>
        <p:spPr>
          <a:xfrm>
            <a:off x="7640444" y="1067265"/>
            <a:ext cx="457200" cy="369332"/>
          </a:xfrm>
          <a:prstGeom prst="rect">
            <a:avLst/>
          </a:prstGeom>
          <a:noFill/>
        </p:spPr>
        <p:txBody>
          <a:bodyPr wrap="square" rtlCol="0">
            <a:spAutoFit/>
          </a:bodyPr>
          <a:lstStyle/>
          <a:p>
            <a:r>
              <a:rPr lang="en-US"/>
              <a:t>①</a:t>
            </a:r>
            <a:endParaRPr lang="en-US" dirty="0"/>
          </a:p>
        </p:txBody>
      </p:sp>
      <p:sp>
        <p:nvSpPr>
          <p:cNvPr id="8" name="TextBox 7">
            <a:extLst>
              <a:ext uri="{FF2B5EF4-FFF2-40B4-BE49-F238E27FC236}">
                <a16:creationId xmlns:a16="http://schemas.microsoft.com/office/drawing/2014/main" id="{3993DA2D-41BE-976E-D3CF-2D26D984531A}"/>
              </a:ext>
            </a:extLst>
          </p:cNvPr>
          <p:cNvSpPr txBox="1"/>
          <p:nvPr/>
        </p:nvSpPr>
        <p:spPr>
          <a:xfrm>
            <a:off x="5791200" y="1477627"/>
            <a:ext cx="457200" cy="369332"/>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②</a:t>
            </a:r>
            <a:endParaRPr lang="en-US" dirty="0"/>
          </a:p>
        </p:txBody>
      </p:sp>
      <p:sp>
        <p:nvSpPr>
          <p:cNvPr id="9" name="TextBox 8">
            <a:extLst>
              <a:ext uri="{FF2B5EF4-FFF2-40B4-BE49-F238E27FC236}">
                <a16:creationId xmlns:a16="http://schemas.microsoft.com/office/drawing/2014/main" id="{FEE3E681-2FD8-10FB-A31D-D6E0B02672E7}"/>
              </a:ext>
            </a:extLst>
          </p:cNvPr>
          <p:cNvSpPr txBox="1"/>
          <p:nvPr/>
        </p:nvSpPr>
        <p:spPr>
          <a:xfrm>
            <a:off x="4267200" y="640556"/>
            <a:ext cx="457200" cy="369332"/>
          </a:xfrm>
          <a:prstGeom prst="rect">
            <a:avLst/>
          </a:prstGeom>
          <a:noFill/>
        </p:spPr>
        <p:txBody>
          <a:bodyPr wrap="square" rtlCol="0">
            <a:spAutoFit/>
          </a:bodyPr>
          <a:lstStyle/>
          <a:p>
            <a:r>
              <a:rPr lang="en-US"/>
              <a:t>①</a:t>
            </a:r>
            <a:endParaRPr lang="en-US" dirty="0"/>
          </a:p>
        </p:txBody>
      </p:sp>
      <p:sp>
        <p:nvSpPr>
          <p:cNvPr id="10" name="TextBox 9">
            <a:extLst>
              <a:ext uri="{FF2B5EF4-FFF2-40B4-BE49-F238E27FC236}">
                <a16:creationId xmlns:a16="http://schemas.microsoft.com/office/drawing/2014/main" id="{A34E3702-E5CA-1927-57B5-BDCC472C6897}"/>
              </a:ext>
            </a:extLst>
          </p:cNvPr>
          <p:cNvSpPr txBox="1"/>
          <p:nvPr/>
        </p:nvSpPr>
        <p:spPr>
          <a:xfrm>
            <a:off x="7010400" y="2343150"/>
            <a:ext cx="457200" cy="369332"/>
          </a:xfrm>
          <a:prstGeom prst="rect">
            <a:avLst/>
          </a:prstGeom>
          <a:noFill/>
        </p:spPr>
        <p:txBody>
          <a:bodyPr wrap="square" rtlCol="0">
            <a:spAutoFit/>
          </a:bodyPr>
          <a:lstStyle/>
          <a:p>
            <a:r>
              <a:rPr lang="en-US" dirty="0"/>
              <a:t>①</a:t>
            </a:r>
          </a:p>
        </p:txBody>
      </p:sp>
      <p:sp>
        <p:nvSpPr>
          <p:cNvPr id="12" name="TextBox 11">
            <a:extLst>
              <a:ext uri="{FF2B5EF4-FFF2-40B4-BE49-F238E27FC236}">
                <a16:creationId xmlns:a16="http://schemas.microsoft.com/office/drawing/2014/main" id="{E52B9AEC-7766-6773-8C2C-A472B2DA66CE}"/>
              </a:ext>
            </a:extLst>
          </p:cNvPr>
          <p:cNvSpPr txBox="1"/>
          <p:nvPr/>
        </p:nvSpPr>
        <p:spPr>
          <a:xfrm>
            <a:off x="8229600" y="2343150"/>
            <a:ext cx="457200" cy="369332"/>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③</a:t>
            </a:r>
            <a:endParaRPr lang="en-US" dirty="0"/>
          </a:p>
        </p:txBody>
      </p:sp>
      <p:sp>
        <p:nvSpPr>
          <p:cNvPr id="13" name="TextBox 12">
            <a:extLst>
              <a:ext uri="{FF2B5EF4-FFF2-40B4-BE49-F238E27FC236}">
                <a16:creationId xmlns:a16="http://schemas.microsoft.com/office/drawing/2014/main" id="{AE8A7265-8BA7-B554-EEF0-DACEDD4EC377}"/>
              </a:ext>
            </a:extLst>
          </p:cNvPr>
          <p:cNvSpPr txBox="1"/>
          <p:nvPr/>
        </p:nvSpPr>
        <p:spPr>
          <a:xfrm>
            <a:off x="7640444" y="3148240"/>
            <a:ext cx="457200" cy="369332"/>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②</a:t>
            </a:r>
            <a:endParaRPr lang="en-US" dirty="0"/>
          </a:p>
        </p:txBody>
      </p:sp>
      <p:sp>
        <p:nvSpPr>
          <p:cNvPr id="14" name="TextBox 13">
            <a:extLst>
              <a:ext uri="{FF2B5EF4-FFF2-40B4-BE49-F238E27FC236}">
                <a16:creationId xmlns:a16="http://schemas.microsoft.com/office/drawing/2014/main" id="{B181711F-8BAB-E69A-8A82-66B752DB247E}"/>
              </a:ext>
            </a:extLst>
          </p:cNvPr>
          <p:cNvSpPr txBox="1"/>
          <p:nvPr/>
        </p:nvSpPr>
        <p:spPr>
          <a:xfrm>
            <a:off x="6354337" y="2474448"/>
            <a:ext cx="457200" cy="369332"/>
          </a:xfrm>
          <a:prstGeom prst="rect">
            <a:avLst/>
          </a:prstGeom>
          <a:noFill/>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③</a:t>
            </a:r>
            <a:endParaRPr lang="en-US" dirty="0"/>
          </a:p>
        </p:txBody>
      </p:sp>
    </p:spTree>
    <p:extLst>
      <p:ext uri="{BB962C8B-B14F-4D97-AF65-F5344CB8AC3E}">
        <p14:creationId xmlns:p14="http://schemas.microsoft.com/office/powerpoint/2010/main" val="1395013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DE227-AAFD-490F-BB51-EBB73B472CAD}"/>
              </a:ext>
            </a:extLst>
          </p:cNvPr>
          <p:cNvSpPr>
            <a:spLocks noGrp="1"/>
          </p:cNvSpPr>
          <p:nvPr>
            <p:ph type="title"/>
          </p:nvPr>
        </p:nvSpPr>
        <p:spPr/>
        <p:txBody>
          <a:bodyPr/>
          <a:lstStyle/>
          <a:p>
            <a:r>
              <a:rPr lang="en-US" dirty="0"/>
              <a:t>Modern Approach</a:t>
            </a:r>
          </a:p>
        </p:txBody>
      </p:sp>
      <p:sp>
        <p:nvSpPr>
          <p:cNvPr id="3" name="Content Placeholder 2">
            <a:extLst>
              <a:ext uri="{FF2B5EF4-FFF2-40B4-BE49-F238E27FC236}">
                <a16:creationId xmlns:a16="http://schemas.microsoft.com/office/drawing/2014/main" id="{4B26C38E-7BC1-4B5D-AD44-84D4C9F6CDE1}"/>
              </a:ext>
            </a:extLst>
          </p:cNvPr>
          <p:cNvSpPr>
            <a:spLocks noGrp="1"/>
          </p:cNvSpPr>
          <p:nvPr>
            <p:ph sz="half" idx="1"/>
          </p:nvPr>
        </p:nvSpPr>
        <p:spPr>
          <a:xfrm>
            <a:off x="457200" y="1200150"/>
            <a:ext cx="4038600" cy="3841750"/>
          </a:xfrm>
        </p:spPr>
        <p:txBody>
          <a:bodyPr>
            <a:normAutofit fontScale="92500" lnSpcReduction="20000"/>
          </a:bodyPr>
          <a:lstStyle/>
          <a:p>
            <a:r>
              <a:rPr lang="en-US" dirty="0"/>
              <a:t>Use a limited number of stiffeners</a:t>
            </a:r>
          </a:p>
          <a:p>
            <a:r>
              <a:rPr lang="en-US" dirty="0"/>
              <a:t>Design webs so they “almost work” without stiffeners</a:t>
            </a:r>
          </a:p>
          <a:p>
            <a:r>
              <a:rPr lang="en-US" dirty="0"/>
              <a:t>Count on stiffeners already needed for bracing</a:t>
            </a:r>
          </a:p>
          <a:p>
            <a:r>
              <a:rPr lang="en-US" dirty="0"/>
              <a:t>Add stiffeners near high shear regions</a:t>
            </a:r>
          </a:p>
        </p:txBody>
      </p:sp>
      <p:pic>
        <p:nvPicPr>
          <p:cNvPr id="6" name="Content Placeholder 5">
            <a:extLst>
              <a:ext uri="{FF2B5EF4-FFF2-40B4-BE49-F238E27FC236}">
                <a16:creationId xmlns:a16="http://schemas.microsoft.com/office/drawing/2014/main" id="{C19A56FD-EDF2-4E02-AA4D-B20BFD70EB39}"/>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rcRect/>
          <a:stretch/>
        </p:blipFill>
        <p:spPr>
          <a:xfrm>
            <a:off x="4184334" y="1428750"/>
            <a:ext cx="4883466" cy="3071580"/>
          </a:xfrm>
        </p:spPr>
      </p:pic>
      <p:sp>
        <p:nvSpPr>
          <p:cNvPr id="5" name="Slide Number Placeholder 4">
            <a:extLst>
              <a:ext uri="{FF2B5EF4-FFF2-40B4-BE49-F238E27FC236}">
                <a16:creationId xmlns:a16="http://schemas.microsoft.com/office/drawing/2014/main" id="{A69B98E7-F15E-486F-8C4E-DEC3A1E489B4}"/>
              </a:ext>
            </a:extLst>
          </p:cNvPr>
          <p:cNvSpPr>
            <a:spLocks noGrp="1"/>
          </p:cNvSpPr>
          <p:nvPr>
            <p:ph type="sldNum" sz="quarter" idx="12"/>
          </p:nvPr>
        </p:nvSpPr>
        <p:spPr/>
        <p:txBody>
          <a:bodyPr/>
          <a:lstStyle/>
          <a:p>
            <a:fld id="{BA98D948-1207-4CB8-9C03-80C63F72A5E7}" type="slidenum">
              <a:rPr lang="en-US" smtClean="0"/>
              <a:pPr/>
              <a:t>11</a:t>
            </a:fld>
            <a:endParaRPr lang="en-US" dirty="0"/>
          </a:p>
        </p:txBody>
      </p:sp>
    </p:spTree>
    <p:extLst>
      <p:ext uri="{BB962C8B-B14F-4D97-AF65-F5344CB8AC3E}">
        <p14:creationId xmlns:p14="http://schemas.microsoft.com/office/powerpoint/2010/main" val="3186596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3F289-CF88-49C2-B39F-8DF06CB704AE}"/>
              </a:ext>
            </a:extLst>
          </p:cNvPr>
          <p:cNvSpPr>
            <a:spLocks noGrp="1"/>
          </p:cNvSpPr>
          <p:nvPr>
            <p:ph type="title"/>
          </p:nvPr>
        </p:nvSpPr>
        <p:spPr/>
        <p:txBody>
          <a:bodyPr/>
          <a:lstStyle/>
          <a:p>
            <a:r>
              <a:rPr lang="en-US" dirty="0"/>
              <a:t>Fundamentals of Shear Behavior</a:t>
            </a:r>
          </a:p>
        </p:txBody>
      </p:sp>
      <p:pic>
        <p:nvPicPr>
          <p:cNvPr id="7" name="Content Placeholder 6">
            <a:extLst>
              <a:ext uri="{FF2B5EF4-FFF2-40B4-BE49-F238E27FC236}">
                <a16:creationId xmlns:a16="http://schemas.microsoft.com/office/drawing/2014/main" id="{877F0933-624A-4100-BA00-D96BD20D9A4B}"/>
              </a:ext>
            </a:extLst>
          </p:cNvPr>
          <p:cNvPicPr>
            <a:picLocks noGrp="1" noChangeAspect="1"/>
          </p:cNvPicPr>
          <p:nvPr>
            <p:ph idx="1"/>
          </p:nvPr>
        </p:nvPicPr>
        <p:blipFill>
          <a:blip r:embed="rId3"/>
          <a:stretch>
            <a:fillRect/>
          </a:stretch>
        </p:blipFill>
        <p:spPr>
          <a:xfrm>
            <a:off x="4267200" y="55801"/>
            <a:ext cx="3962400" cy="4957524"/>
          </a:xfrm>
        </p:spPr>
      </p:pic>
      <p:sp>
        <p:nvSpPr>
          <p:cNvPr id="4" name="Text Placeholder 3">
            <a:extLst>
              <a:ext uri="{FF2B5EF4-FFF2-40B4-BE49-F238E27FC236}">
                <a16:creationId xmlns:a16="http://schemas.microsoft.com/office/drawing/2014/main" id="{0F4C787B-EFE1-42E6-B18C-06507AA4FEDE}"/>
              </a:ext>
            </a:extLst>
          </p:cNvPr>
          <p:cNvSpPr>
            <a:spLocks noGrp="1"/>
          </p:cNvSpPr>
          <p:nvPr>
            <p:ph type="body" sz="half" idx="2"/>
          </p:nvPr>
        </p:nvSpPr>
        <p:spPr>
          <a:xfrm>
            <a:off x="457200" y="1076325"/>
            <a:ext cx="3657600" cy="3517900"/>
          </a:xfrm>
        </p:spPr>
        <p:txBody>
          <a:bodyPr/>
          <a:lstStyle/>
          <a:p>
            <a:pPr marL="285750" indent="-285750">
              <a:buFont typeface="Arial" panose="020B0604020202020204" pitchFamily="34" charset="0"/>
              <a:buChar char="•"/>
            </a:pPr>
            <a:r>
              <a:rPr lang="en-US" sz="2000" dirty="0"/>
              <a:t>In a Steel I- or box beam, shear is carried by the webs</a:t>
            </a:r>
          </a:p>
          <a:p>
            <a:pPr marL="285750" indent="-285750">
              <a:buFont typeface="Arial" panose="020B0604020202020204" pitchFamily="34" charset="0"/>
              <a:buChar char="•"/>
            </a:pPr>
            <a:r>
              <a:rPr lang="en-US" sz="2000" dirty="0"/>
              <a:t>Recall the distribution of shear stress on a small element</a:t>
            </a:r>
          </a:p>
          <a:p>
            <a:pPr marL="285750" indent="-285750">
              <a:buFont typeface="Arial" panose="020B0604020202020204" pitchFamily="34" charset="0"/>
              <a:buChar char="•"/>
            </a:pPr>
            <a:r>
              <a:rPr lang="en-US" sz="2000" dirty="0"/>
              <a:t>Vertical shear forces results in vertical AND horizontal shear stress</a:t>
            </a:r>
          </a:p>
          <a:p>
            <a:pPr marL="285750" indent="-285750">
              <a:buFont typeface="Arial" panose="020B0604020202020204" pitchFamily="34" charset="0"/>
              <a:buChar char="•"/>
            </a:pPr>
            <a:r>
              <a:rPr lang="en-US" sz="2000" dirty="0"/>
              <a:t>These can combine to produce principal tensile and compressive stresses</a:t>
            </a:r>
          </a:p>
        </p:txBody>
      </p:sp>
      <p:sp>
        <p:nvSpPr>
          <p:cNvPr id="5" name="Slide Number Placeholder 4">
            <a:extLst>
              <a:ext uri="{FF2B5EF4-FFF2-40B4-BE49-F238E27FC236}">
                <a16:creationId xmlns:a16="http://schemas.microsoft.com/office/drawing/2014/main" id="{79FD7D81-8EEA-4276-810A-51D0A1F9B2D7}"/>
              </a:ext>
            </a:extLst>
          </p:cNvPr>
          <p:cNvSpPr>
            <a:spLocks noGrp="1"/>
          </p:cNvSpPr>
          <p:nvPr>
            <p:ph type="sldNum" sz="quarter" idx="12"/>
          </p:nvPr>
        </p:nvSpPr>
        <p:spPr/>
        <p:txBody>
          <a:bodyPr/>
          <a:lstStyle/>
          <a:p>
            <a:fld id="{BA98D948-1207-4CB8-9C03-80C63F72A5E7}" type="slidenum">
              <a:rPr lang="en-US" smtClean="0"/>
              <a:t>12</a:t>
            </a:fld>
            <a:endParaRPr lang="en-US" dirty="0"/>
          </a:p>
        </p:txBody>
      </p:sp>
    </p:spTree>
    <p:extLst>
      <p:ext uri="{BB962C8B-B14F-4D97-AF65-F5344CB8AC3E}">
        <p14:creationId xmlns:p14="http://schemas.microsoft.com/office/powerpoint/2010/main" val="3644089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84427-72F2-42DF-9DD8-81737FE4AA67}"/>
              </a:ext>
            </a:extLst>
          </p:cNvPr>
          <p:cNvSpPr>
            <a:spLocks noGrp="1"/>
          </p:cNvSpPr>
          <p:nvPr>
            <p:ph type="title"/>
          </p:nvPr>
        </p:nvSpPr>
        <p:spPr/>
        <p:txBody>
          <a:bodyPr/>
          <a:lstStyle/>
          <a:p>
            <a:r>
              <a:rPr lang="en-US" dirty="0"/>
              <a:t>Shear and Diagonal Tension</a:t>
            </a:r>
          </a:p>
        </p:txBody>
      </p:sp>
      <p:sp>
        <p:nvSpPr>
          <p:cNvPr id="4" name="Text Placeholder 3">
            <a:extLst>
              <a:ext uri="{FF2B5EF4-FFF2-40B4-BE49-F238E27FC236}">
                <a16:creationId xmlns:a16="http://schemas.microsoft.com/office/drawing/2014/main" id="{006E2ABB-6750-4BCC-8D95-A7D993244712}"/>
              </a:ext>
            </a:extLst>
          </p:cNvPr>
          <p:cNvSpPr>
            <a:spLocks noGrp="1"/>
          </p:cNvSpPr>
          <p:nvPr>
            <p:ph type="body" sz="half" idx="2"/>
          </p:nvPr>
        </p:nvSpPr>
        <p:spPr>
          <a:xfrm>
            <a:off x="304800" y="1076325"/>
            <a:ext cx="3810000" cy="3517900"/>
          </a:xfrm>
        </p:spPr>
        <p:txBody>
          <a:bodyPr>
            <a:normAutofit fontScale="92500" lnSpcReduction="20000"/>
          </a:bodyPr>
          <a:lstStyle/>
          <a:p>
            <a:pPr marL="285750" indent="-285750">
              <a:buFont typeface="Arial" panose="020B0604020202020204" pitchFamily="34" charset="0"/>
              <a:buChar char="•"/>
            </a:pPr>
            <a:r>
              <a:rPr lang="en-US" sz="2000" dirty="0"/>
              <a:t>An element in pure shear is equal to an element in principal tension and compression rotated 45 degrees</a:t>
            </a:r>
          </a:p>
          <a:p>
            <a:pPr marL="285750" indent="-285750">
              <a:buFont typeface="Arial" panose="020B0604020202020204" pitchFamily="34" charset="0"/>
              <a:buChar char="•"/>
            </a:pPr>
            <a:r>
              <a:rPr lang="en-US" sz="2000" dirty="0"/>
              <a:t>When the shear stress reaches F</a:t>
            </a:r>
            <a:r>
              <a:rPr lang="en-US" sz="2000" baseline="-25000" dirty="0"/>
              <a:t>y</a:t>
            </a:r>
            <a:r>
              <a:rPr lang="en-US" sz="2000" dirty="0"/>
              <a:t>/√3, i.e. 0.58F</a:t>
            </a:r>
            <a:r>
              <a:rPr lang="en-US" sz="2000" baseline="-25000" dirty="0"/>
              <a:t>y</a:t>
            </a:r>
            <a:r>
              <a:rPr lang="en-US" sz="2000" dirty="0"/>
              <a:t> (or 0.6 F</a:t>
            </a:r>
            <a:r>
              <a:rPr lang="en-US" sz="2000" baseline="-25000" dirty="0"/>
              <a:t>y</a:t>
            </a:r>
            <a:r>
              <a:rPr lang="en-US" sz="2000" dirty="0"/>
              <a:t> from AISC as an analogy), the material is considered to yield</a:t>
            </a:r>
          </a:p>
          <a:p>
            <a:pPr marL="285750" indent="-285750">
              <a:buFont typeface="Arial" panose="020B0604020202020204" pitchFamily="34" charset="0"/>
              <a:buChar char="•"/>
            </a:pPr>
            <a:r>
              <a:rPr lang="en-US" sz="2000" dirty="0"/>
              <a:t>This is the von Mises yield criteria</a:t>
            </a:r>
          </a:p>
          <a:p>
            <a:pPr marL="285750" indent="-285750">
              <a:buFont typeface="Arial" panose="020B0604020202020204" pitchFamily="34" charset="0"/>
              <a:buChar char="•"/>
            </a:pPr>
            <a:r>
              <a:rPr lang="en-US" sz="2000" dirty="0"/>
              <a:t>A thin web may buckle but does not lose the ability to carry diagonal tension.</a:t>
            </a:r>
          </a:p>
          <a:p>
            <a:pPr marL="742950" lvl="1" indent="-285750">
              <a:buFont typeface="Arial" panose="020B0604020202020204" pitchFamily="34" charset="0"/>
              <a:buChar char="•"/>
            </a:pPr>
            <a:r>
              <a:rPr lang="en-US" sz="1800" dirty="0"/>
              <a:t>Think of the web being converted to diagonals in a truss</a:t>
            </a:r>
          </a:p>
        </p:txBody>
      </p:sp>
      <p:sp>
        <p:nvSpPr>
          <p:cNvPr id="5" name="Slide Number Placeholder 4">
            <a:extLst>
              <a:ext uri="{FF2B5EF4-FFF2-40B4-BE49-F238E27FC236}">
                <a16:creationId xmlns:a16="http://schemas.microsoft.com/office/drawing/2014/main" id="{C0D336E0-5B54-4CB3-BF6F-5B2992574DB0}"/>
              </a:ext>
            </a:extLst>
          </p:cNvPr>
          <p:cNvSpPr>
            <a:spLocks noGrp="1"/>
          </p:cNvSpPr>
          <p:nvPr>
            <p:ph type="sldNum" sz="quarter" idx="12"/>
          </p:nvPr>
        </p:nvSpPr>
        <p:spPr/>
        <p:txBody>
          <a:bodyPr/>
          <a:lstStyle/>
          <a:p>
            <a:fld id="{BA98D948-1207-4CB8-9C03-80C63F72A5E7}" type="slidenum">
              <a:rPr lang="en-US" smtClean="0"/>
              <a:t>13</a:t>
            </a:fld>
            <a:endParaRPr lang="en-US" dirty="0"/>
          </a:p>
        </p:txBody>
      </p:sp>
      <p:pic>
        <p:nvPicPr>
          <p:cNvPr id="10" name="Content Placeholder 9">
            <a:extLst>
              <a:ext uri="{FF2B5EF4-FFF2-40B4-BE49-F238E27FC236}">
                <a16:creationId xmlns:a16="http://schemas.microsoft.com/office/drawing/2014/main" id="{34C63A00-2FDB-4536-8CDB-DEE2D2FD37A8}"/>
              </a:ext>
            </a:extLst>
          </p:cNvPr>
          <p:cNvPicPr>
            <a:picLocks noGrp="1" noChangeAspect="1"/>
          </p:cNvPicPr>
          <p:nvPr>
            <p:ph idx="1"/>
          </p:nvPr>
        </p:nvPicPr>
        <p:blipFill>
          <a:blip r:embed="rId3"/>
          <a:stretch>
            <a:fillRect/>
          </a:stretch>
        </p:blipFill>
        <p:spPr>
          <a:xfrm>
            <a:off x="4191000" y="687922"/>
            <a:ext cx="4770553" cy="3517901"/>
          </a:xfrm>
          <a:prstGeom prst="rect">
            <a:avLst/>
          </a:prstGeom>
        </p:spPr>
      </p:pic>
    </p:spTree>
    <p:extLst>
      <p:ext uri="{BB962C8B-B14F-4D97-AF65-F5344CB8AC3E}">
        <p14:creationId xmlns:p14="http://schemas.microsoft.com/office/powerpoint/2010/main" val="389821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A1B76D-C233-4FF7-93AE-4225DD026ED9}"/>
              </a:ext>
            </a:extLst>
          </p:cNvPr>
          <p:cNvSpPr>
            <a:spLocks noGrp="1"/>
          </p:cNvSpPr>
          <p:nvPr>
            <p:ph type="title"/>
          </p:nvPr>
        </p:nvSpPr>
        <p:spPr/>
        <p:txBody>
          <a:bodyPr/>
          <a:lstStyle/>
          <a:p>
            <a:r>
              <a:rPr lang="en-US" dirty="0"/>
              <a:t>Shear Resistance Assumptions</a:t>
            </a:r>
          </a:p>
        </p:txBody>
      </p:sp>
      <p:sp>
        <p:nvSpPr>
          <p:cNvPr id="7" name="Content Placeholder 6">
            <a:extLst>
              <a:ext uri="{FF2B5EF4-FFF2-40B4-BE49-F238E27FC236}">
                <a16:creationId xmlns:a16="http://schemas.microsoft.com/office/drawing/2014/main" id="{E372AE01-19E3-44DB-9884-59A319DE6DB2}"/>
              </a:ext>
            </a:extLst>
          </p:cNvPr>
          <p:cNvSpPr>
            <a:spLocks noGrp="1"/>
          </p:cNvSpPr>
          <p:nvPr>
            <p:ph idx="1"/>
          </p:nvPr>
        </p:nvSpPr>
        <p:spPr/>
        <p:txBody>
          <a:bodyPr/>
          <a:lstStyle/>
          <a:p>
            <a:r>
              <a:rPr lang="en-US" dirty="0"/>
              <a:t>Webs carry all shear</a:t>
            </a:r>
          </a:p>
          <a:p>
            <a:r>
              <a:rPr lang="en-US" dirty="0"/>
              <a:t>Shear stress is uniform along the web height</a:t>
            </a:r>
          </a:p>
          <a:p>
            <a:r>
              <a:rPr lang="en-US" dirty="0"/>
              <a:t>Shear resistance is a stress (in ksi units) times the web area</a:t>
            </a:r>
          </a:p>
          <a:p>
            <a:r>
              <a:rPr lang="en-US" dirty="0"/>
              <a:t>V</a:t>
            </a:r>
            <a:r>
              <a:rPr lang="en-US" baseline="-25000" dirty="0"/>
              <a:t>n</a:t>
            </a:r>
            <a:r>
              <a:rPr lang="en-US" dirty="0"/>
              <a:t> = f * A</a:t>
            </a:r>
            <a:r>
              <a:rPr lang="en-US" baseline="-25000" dirty="0"/>
              <a:t>web</a:t>
            </a:r>
            <a:r>
              <a:rPr lang="en-US" dirty="0"/>
              <a:t> where f is a resistance (in stress units) computed based on several parameters</a:t>
            </a:r>
          </a:p>
        </p:txBody>
      </p:sp>
      <p:sp>
        <p:nvSpPr>
          <p:cNvPr id="5" name="Slide Number Placeholder 4">
            <a:extLst>
              <a:ext uri="{FF2B5EF4-FFF2-40B4-BE49-F238E27FC236}">
                <a16:creationId xmlns:a16="http://schemas.microsoft.com/office/drawing/2014/main" id="{708888C1-EF85-4365-B58A-4E9121242A3C}"/>
              </a:ext>
            </a:extLst>
          </p:cNvPr>
          <p:cNvSpPr>
            <a:spLocks noGrp="1"/>
          </p:cNvSpPr>
          <p:nvPr>
            <p:ph type="sldNum" sz="quarter" idx="12"/>
          </p:nvPr>
        </p:nvSpPr>
        <p:spPr/>
        <p:txBody>
          <a:bodyPr/>
          <a:lstStyle/>
          <a:p>
            <a:fld id="{BA98D948-1207-4CB8-9C03-80C63F72A5E7}" type="slidenum">
              <a:rPr lang="en-US" smtClean="0"/>
              <a:t>14</a:t>
            </a:fld>
            <a:endParaRPr lang="en-US" dirty="0"/>
          </a:p>
        </p:txBody>
      </p:sp>
    </p:spTree>
    <p:extLst>
      <p:ext uri="{BB962C8B-B14F-4D97-AF65-F5344CB8AC3E}">
        <p14:creationId xmlns:p14="http://schemas.microsoft.com/office/powerpoint/2010/main" val="1937007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A1B76D-C233-4FF7-93AE-4225DD026ED9}"/>
              </a:ext>
            </a:extLst>
          </p:cNvPr>
          <p:cNvSpPr>
            <a:spLocks noGrp="1"/>
          </p:cNvSpPr>
          <p:nvPr>
            <p:ph type="title"/>
          </p:nvPr>
        </p:nvSpPr>
        <p:spPr/>
        <p:txBody>
          <a:bodyPr/>
          <a:lstStyle/>
          <a:p>
            <a:r>
              <a:rPr lang="en-US" dirty="0"/>
              <a:t>Shear Resistance Assumptions</a:t>
            </a:r>
          </a:p>
        </p:txBody>
      </p:sp>
      <p:sp>
        <p:nvSpPr>
          <p:cNvPr id="7" name="Content Placeholder 6">
            <a:extLst>
              <a:ext uri="{FF2B5EF4-FFF2-40B4-BE49-F238E27FC236}">
                <a16:creationId xmlns:a16="http://schemas.microsoft.com/office/drawing/2014/main" id="{E372AE01-19E3-44DB-9884-59A319DE6DB2}"/>
              </a:ext>
            </a:extLst>
          </p:cNvPr>
          <p:cNvSpPr>
            <a:spLocks noGrp="1"/>
          </p:cNvSpPr>
          <p:nvPr>
            <p:ph idx="1"/>
          </p:nvPr>
        </p:nvSpPr>
        <p:spPr/>
        <p:txBody>
          <a:bodyPr/>
          <a:lstStyle/>
          <a:p>
            <a:r>
              <a:rPr lang="en-US" dirty="0"/>
              <a:t>For I-beams, some important parameters are:</a:t>
            </a:r>
          </a:p>
          <a:p>
            <a:r>
              <a:rPr lang="en-US" dirty="0"/>
              <a:t>Web dimensions, D and t</a:t>
            </a:r>
            <a:r>
              <a:rPr lang="en-US" baseline="-25000" dirty="0"/>
              <a:t>w</a:t>
            </a:r>
            <a:r>
              <a:rPr lang="en-US" dirty="0"/>
              <a:t>, and strength F</a:t>
            </a:r>
            <a:r>
              <a:rPr lang="en-US" baseline="-25000" dirty="0"/>
              <a:t>y</a:t>
            </a:r>
          </a:p>
          <a:p>
            <a:r>
              <a:rPr lang="en-US" dirty="0"/>
              <a:t>Stiffeners</a:t>
            </a:r>
          </a:p>
          <a:p>
            <a:pPr lvl="1"/>
            <a:r>
              <a:rPr lang="en-US" dirty="0"/>
              <a:t>Present – Y / N?</a:t>
            </a:r>
          </a:p>
          <a:p>
            <a:pPr lvl="1"/>
            <a:r>
              <a:rPr lang="en-US" dirty="0"/>
              <a:t>Spacing, d</a:t>
            </a:r>
            <a:r>
              <a:rPr lang="en-US" baseline="-25000" dirty="0"/>
              <a:t>o</a:t>
            </a:r>
          </a:p>
          <a:p>
            <a:r>
              <a:rPr lang="en-US" dirty="0"/>
              <a:t>Special modifications apply for tub girders and haunched beams</a:t>
            </a:r>
          </a:p>
        </p:txBody>
      </p:sp>
      <p:sp>
        <p:nvSpPr>
          <p:cNvPr id="5" name="Slide Number Placeholder 4">
            <a:extLst>
              <a:ext uri="{FF2B5EF4-FFF2-40B4-BE49-F238E27FC236}">
                <a16:creationId xmlns:a16="http://schemas.microsoft.com/office/drawing/2014/main" id="{708888C1-EF85-4365-B58A-4E9121242A3C}"/>
              </a:ext>
            </a:extLst>
          </p:cNvPr>
          <p:cNvSpPr>
            <a:spLocks noGrp="1"/>
          </p:cNvSpPr>
          <p:nvPr>
            <p:ph type="sldNum" sz="quarter" idx="12"/>
          </p:nvPr>
        </p:nvSpPr>
        <p:spPr/>
        <p:txBody>
          <a:bodyPr/>
          <a:lstStyle/>
          <a:p>
            <a:fld id="{BA98D948-1207-4CB8-9C03-80C63F72A5E7}" type="slidenum">
              <a:rPr lang="en-US" smtClean="0"/>
              <a:t>15</a:t>
            </a:fld>
            <a:endParaRPr lang="en-US" dirty="0"/>
          </a:p>
        </p:txBody>
      </p:sp>
    </p:spTree>
    <p:extLst>
      <p:ext uri="{BB962C8B-B14F-4D97-AF65-F5344CB8AC3E}">
        <p14:creationId xmlns:p14="http://schemas.microsoft.com/office/powerpoint/2010/main" val="1720126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This figure shows a sketch of the moment of inertia of an inclined web.  The neutral axis of the web is denoted as I subscript W.  The neutral axis of the web in the horizontal plane is denoted as I subscript ow.">
            <a:extLst>
              <a:ext uri="{FF2B5EF4-FFF2-40B4-BE49-F238E27FC236}">
                <a16:creationId xmlns:a16="http://schemas.microsoft.com/office/drawing/2014/main" id="{8F74F36B-35A6-4ACF-A0C2-6413B761E9A6}"/>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71473" y="1933739"/>
            <a:ext cx="3140710" cy="2600960"/>
          </a:xfrm>
          <a:prstGeom prst="rect">
            <a:avLst/>
          </a:prstGeom>
          <a:noFill/>
          <a:ln>
            <a:noFill/>
          </a:ln>
        </p:spPr>
      </p:pic>
      <p:sp>
        <p:nvSpPr>
          <p:cNvPr id="2" name="Title 1">
            <a:extLst>
              <a:ext uri="{FF2B5EF4-FFF2-40B4-BE49-F238E27FC236}">
                <a16:creationId xmlns:a16="http://schemas.microsoft.com/office/drawing/2014/main" id="{85059A2F-2F58-4C46-B442-B437ED1A6DD2}"/>
              </a:ext>
            </a:extLst>
          </p:cNvPr>
          <p:cNvSpPr>
            <a:spLocks noGrp="1"/>
          </p:cNvSpPr>
          <p:nvPr>
            <p:ph type="title"/>
          </p:nvPr>
        </p:nvSpPr>
        <p:spPr/>
        <p:txBody>
          <a:bodyPr/>
          <a:lstStyle/>
          <a:p>
            <a:r>
              <a:rPr lang="en-US" dirty="0"/>
              <a:t>Tub Girders</a:t>
            </a:r>
          </a:p>
        </p:txBody>
      </p:sp>
      <p:sp>
        <p:nvSpPr>
          <p:cNvPr id="5" name="Text Placeholder 4">
            <a:extLst>
              <a:ext uri="{FF2B5EF4-FFF2-40B4-BE49-F238E27FC236}">
                <a16:creationId xmlns:a16="http://schemas.microsoft.com/office/drawing/2014/main" id="{E408E474-3A47-4F85-A11C-1CCA3E072DC9}"/>
              </a:ext>
            </a:extLst>
          </p:cNvPr>
          <p:cNvSpPr>
            <a:spLocks noGrp="1"/>
          </p:cNvSpPr>
          <p:nvPr>
            <p:ph type="body" idx="1"/>
          </p:nvPr>
        </p:nvSpPr>
        <p:spPr/>
        <p:txBody>
          <a:bodyPr/>
          <a:lstStyle/>
          <a:p>
            <a:r>
              <a:rPr lang="en-US" dirty="0"/>
              <a:t>SBDH Vol 24</a:t>
            </a:r>
          </a:p>
        </p:txBody>
      </p:sp>
      <p:pic>
        <p:nvPicPr>
          <p:cNvPr id="9" name="Content Placeholder 8">
            <a:extLst>
              <a:ext uri="{FF2B5EF4-FFF2-40B4-BE49-F238E27FC236}">
                <a16:creationId xmlns:a16="http://schemas.microsoft.com/office/drawing/2014/main" id="{639D2D0F-900B-4A3F-9131-7ECCF4B48A82}"/>
              </a:ext>
            </a:extLst>
          </p:cNvPr>
          <p:cNvPicPr>
            <a:picLocks noGrp="1" noChangeAspect="1"/>
          </p:cNvPicPr>
          <p:nvPr>
            <p:ph sz="half" idx="2"/>
          </p:nvPr>
        </p:nvPicPr>
        <p:blipFill>
          <a:blip r:embed="rId4"/>
          <a:stretch>
            <a:fillRect/>
          </a:stretch>
        </p:blipFill>
        <p:spPr>
          <a:xfrm>
            <a:off x="215259" y="1809750"/>
            <a:ext cx="4040188" cy="2522872"/>
          </a:xfrm>
          <a:prstGeom prst="rect">
            <a:avLst/>
          </a:prstGeom>
        </p:spPr>
      </p:pic>
      <p:sp>
        <p:nvSpPr>
          <p:cNvPr id="7" name="Text Placeholder 6">
            <a:extLst>
              <a:ext uri="{FF2B5EF4-FFF2-40B4-BE49-F238E27FC236}">
                <a16:creationId xmlns:a16="http://schemas.microsoft.com/office/drawing/2014/main" id="{FE4BCD9C-7B5B-4141-AC21-3BFE3FD48E09}"/>
              </a:ext>
            </a:extLst>
          </p:cNvPr>
          <p:cNvSpPr>
            <a:spLocks noGrp="1"/>
          </p:cNvSpPr>
          <p:nvPr>
            <p:ph type="body" sz="quarter" idx="3"/>
          </p:nvPr>
        </p:nvSpPr>
        <p:spPr>
          <a:xfrm>
            <a:off x="4645025" y="1150938"/>
            <a:ext cx="4387874" cy="481012"/>
          </a:xfrm>
        </p:spPr>
        <p:txBody>
          <a:bodyPr/>
          <a:lstStyle/>
          <a:p>
            <a:r>
              <a:rPr lang="en-US" dirty="0"/>
              <a:t>Shear Modifications, LRFD 6.11.9</a:t>
            </a:r>
          </a:p>
        </p:txBody>
      </p:sp>
      <p:sp>
        <p:nvSpPr>
          <p:cNvPr id="4" name="Slide Number Placeholder 3">
            <a:extLst>
              <a:ext uri="{FF2B5EF4-FFF2-40B4-BE49-F238E27FC236}">
                <a16:creationId xmlns:a16="http://schemas.microsoft.com/office/drawing/2014/main" id="{89C6C602-3C8B-48A0-AEB6-89DC9644C79F}"/>
              </a:ext>
            </a:extLst>
          </p:cNvPr>
          <p:cNvSpPr>
            <a:spLocks noGrp="1"/>
          </p:cNvSpPr>
          <p:nvPr>
            <p:ph type="sldNum" sz="quarter" idx="12"/>
          </p:nvPr>
        </p:nvSpPr>
        <p:spPr/>
        <p:txBody>
          <a:bodyPr/>
          <a:lstStyle/>
          <a:p>
            <a:fld id="{BA98D948-1207-4CB8-9C03-80C63F72A5E7}" type="slidenum">
              <a:rPr lang="en-US" smtClean="0"/>
              <a:t>16</a:t>
            </a:fld>
            <a:endParaRPr lang="en-US"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3AD8D52-1FA7-4360-9013-5B43D8CBEB3B}"/>
                  </a:ext>
                </a:extLst>
              </p:cNvPr>
              <p:cNvSpPr txBox="1"/>
              <p:nvPr/>
            </p:nvSpPr>
            <p:spPr>
              <a:xfrm>
                <a:off x="7226635" y="1905284"/>
                <a:ext cx="1806264" cy="17325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𝑢𝑖</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𝑢</m:t>
                              </m:r>
                            </m:sub>
                          </m:sSub>
                        </m:num>
                        <m:den>
                          <m:r>
                            <a:rPr lang="en-US" i="1">
                              <a:latin typeface="Cambria Math" panose="02040503050406030204" pitchFamily="18" charset="0"/>
                            </a:rPr>
                            <m:t>𝑐𝑜𝑠</m:t>
                          </m:r>
                          <m:r>
                            <a:rPr lang="en-US" i="1">
                              <a:latin typeface="Cambria Math" panose="02040503050406030204" pitchFamily="18" charset="0"/>
                              <a:ea typeface="Cambria Math" panose="02040503050406030204" pitchFamily="18" charset="0"/>
                            </a:rPr>
                            <m:t>𝜃</m:t>
                          </m:r>
                        </m:den>
                      </m:f>
                    </m:oMath>
                  </m:oMathPara>
                </a14:m>
                <a:endParaRPr lang="en-US" b="0" dirty="0">
                  <a:ea typeface="Cambria Math" panose="02040503050406030204" pitchFamily="18" charset="0"/>
                </a:endParaRPr>
              </a:p>
              <a:p>
                <a:endParaRPr lang="en-US" dirty="0"/>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arctan</m:t>
                      </m:r>
                      <m:d>
                        <m:dPr>
                          <m:ctrlPr>
                            <a:rPr lang="en-US" b="0" i="1" smtClean="0">
                              <a:latin typeface="Cambria Math" panose="02040503050406030204" pitchFamily="18" charset="0"/>
                              <a:ea typeface="Cambria Math" panose="02040503050406030204" pitchFamily="18" charset="0"/>
                            </a:rPr>
                          </m:ctrlPr>
                        </m:dPr>
                        <m:e>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4</m:t>
                              </m:r>
                            </m:den>
                          </m:f>
                        </m:e>
                      </m:d>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𝑢𝑖</m:t>
                          </m:r>
                        </m:sub>
                      </m:sSub>
                      <m:r>
                        <a:rPr lang="en-US" i="1">
                          <a:latin typeface="Cambria Math" panose="02040503050406030204" pitchFamily="18" charset="0"/>
                        </a:rPr>
                        <m:t>=</m:t>
                      </m:r>
                      <m:r>
                        <a:rPr lang="en-US" b="0" i="1" smtClean="0">
                          <a:latin typeface="Cambria Math" panose="02040503050406030204" pitchFamily="18" charset="0"/>
                        </a:rPr>
                        <m:t>1.03</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𝑢</m:t>
                          </m:r>
                        </m:sub>
                      </m:sSub>
                    </m:oMath>
                  </m:oMathPara>
                </a14:m>
                <a:endParaRPr lang="en-US" dirty="0">
                  <a:ea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33AD8D52-1FA7-4360-9013-5B43D8CBEB3B}"/>
                  </a:ext>
                </a:extLst>
              </p:cNvPr>
              <p:cNvSpPr txBox="1">
                <a:spLocks noRot="1" noChangeAspect="1" noMove="1" noResize="1" noEditPoints="1" noAdjustHandles="1" noChangeArrowheads="1" noChangeShapeType="1" noTextEdit="1"/>
              </p:cNvSpPr>
              <p:nvPr/>
            </p:nvSpPr>
            <p:spPr>
              <a:xfrm>
                <a:off x="7226635" y="1905284"/>
                <a:ext cx="1806264" cy="1732590"/>
              </a:xfrm>
              <a:prstGeom prst="rect">
                <a:avLst/>
              </a:prstGeom>
              <a:blipFill>
                <a:blip r:embed="rId7"/>
                <a:stretch>
                  <a:fillRect r="-32323" b="-17606"/>
                </a:stretch>
              </a:blipFill>
            </p:spPr>
            <p:txBody>
              <a:bodyPr/>
              <a:lstStyle/>
              <a:p>
                <a:r>
                  <a:rPr lang="en-US">
                    <a:noFill/>
                  </a:rPr>
                  <a:t> </a:t>
                </a:r>
              </a:p>
            </p:txBody>
          </p:sp>
        </mc:Fallback>
      </mc:AlternateContent>
      <p:cxnSp>
        <p:nvCxnSpPr>
          <p:cNvPr id="13" name="Straight Arrow Connector 12">
            <a:extLst>
              <a:ext uri="{FF2B5EF4-FFF2-40B4-BE49-F238E27FC236}">
                <a16:creationId xmlns:a16="http://schemas.microsoft.com/office/drawing/2014/main" id="{4F5F75B1-32D0-4834-A7C0-4ABC31FF2B95}"/>
              </a:ext>
            </a:extLst>
          </p:cNvPr>
          <p:cNvCxnSpPr/>
          <p:nvPr/>
        </p:nvCxnSpPr>
        <p:spPr>
          <a:xfrm flipV="1">
            <a:off x="6220480" y="2225650"/>
            <a:ext cx="0" cy="1676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32F1487-034A-4C82-BC78-43751FD9A636}"/>
              </a:ext>
            </a:extLst>
          </p:cNvPr>
          <p:cNvCxnSpPr>
            <a:cxnSpLocks/>
            <a:endCxn id="18" idx="3"/>
          </p:cNvCxnSpPr>
          <p:nvPr/>
        </p:nvCxnSpPr>
        <p:spPr>
          <a:xfrm flipH="1" flipV="1">
            <a:off x="6041828" y="2247932"/>
            <a:ext cx="506092" cy="16541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DE27586-F523-40C8-AB46-1DA4D9D2C98E}"/>
                  </a:ext>
                </a:extLst>
              </p:cNvPr>
              <p:cNvSpPr txBox="1"/>
              <p:nvPr/>
            </p:nvSpPr>
            <p:spPr>
              <a:xfrm>
                <a:off x="5432228" y="2063266"/>
                <a:ext cx="6096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𝑢𝑖</m:t>
                          </m:r>
                        </m:sub>
                      </m:sSub>
                    </m:oMath>
                  </m:oMathPara>
                </a14:m>
                <a:endParaRPr lang="en-US" dirty="0"/>
              </a:p>
            </p:txBody>
          </p:sp>
        </mc:Choice>
        <mc:Fallback xmlns="">
          <p:sp>
            <p:nvSpPr>
              <p:cNvPr id="18" name="TextBox 17">
                <a:extLst>
                  <a:ext uri="{FF2B5EF4-FFF2-40B4-BE49-F238E27FC236}">
                    <a16:creationId xmlns:a16="http://schemas.microsoft.com/office/drawing/2014/main" id="{4DE27586-F523-40C8-AB46-1DA4D9D2C98E}"/>
                  </a:ext>
                </a:extLst>
              </p:cNvPr>
              <p:cNvSpPr txBox="1">
                <a:spLocks noRot="1" noChangeAspect="1" noMove="1" noResize="1" noEditPoints="1" noAdjustHandles="1" noChangeArrowheads="1" noChangeShapeType="1" noTextEdit="1"/>
              </p:cNvSpPr>
              <p:nvPr/>
            </p:nvSpPr>
            <p:spPr>
              <a:xfrm>
                <a:off x="5432228" y="2063266"/>
                <a:ext cx="609600" cy="369332"/>
              </a:xfrm>
              <a:prstGeom prst="rect">
                <a:avLst/>
              </a:prstGeom>
              <a:blipFill>
                <a:blip r:embed="rId8"/>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6CA9E27-92D1-48D3-9CC4-8B6451C33A39}"/>
                  </a:ext>
                </a:extLst>
              </p:cNvPr>
              <p:cNvSpPr txBox="1"/>
              <p:nvPr/>
            </p:nvSpPr>
            <p:spPr>
              <a:xfrm>
                <a:off x="6149992" y="2387084"/>
                <a:ext cx="5334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𝑢</m:t>
                          </m:r>
                        </m:sub>
                      </m:sSub>
                    </m:oMath>
                  </m:oMathPara>
                </a14:m>
                <a:endParaRPr lang="en-US" dirty="0"/>
              </a:p>
            </p:txBody>
          </p:sp>
        </mc:Choice>
        <mc:Fallback xmlns="">
          <p:sp>
            <p:nvSpPr>
              <p:cNvPr id="20" name="TextBox 19">
                <a:extLst>
                  <a:ext uri="{FF2B5EF4-FFF2-40B4-BE49-F238E27FC236}">
                    <a16:creationId xmlns:a16="http://schemas.microsoft.com/office/drawing/2014/main" id="{E6CA9E27-92D1-48D3-9CC4-8B6451C33A39}"/>
                  </a:ext>
                </a:extLst>
              </p:cNvPr>
              <p:cNvSpPr txBox="1">
                <a:spLocks noRot="1" noChangeAspect="1" noMove="1" noResize="1" noEditPoints="1" noAdjustHandles="1" noChangeArrowheads="1" noChangeShapeType="1" noTextEdit="1"/>
              </p:cNvSpPr>
              <p:nvPr/>
            </p:nvSpPr>
            <p:spPr>
              <a:xfrm>
                <a:off x="6149992" y="2387084"/>
                <a:ext cx="533400" cy="369332"/>
              </a:xfrm>
              <a:prstGeom prst="rect">
                <a:avLst/>
              </a:prstGeom>
              <a:blipFill>
                <a:blip r:embed="rId9"/>
                <a:stretch>
                  <a:fillRect/>
                </a:stretch>
              </a:blipFill>
            </p:spPr>
            <p:txBody>
              <a:bodyPr/>
              <a:lstStyle/>
              <a:p>
                <a:r>
                  <a:rPr lang="en-US">
                    <a:noFill/>
                  </a:rPr>
                  <a:t> </a:t>
                </a:r>
              </a:p>
            </p:txBody>
          </p:sp>
        </mc:Fallback>
      </mc:AlternateContent>
      <p:sp>
        <p:nvSpPr>
          <p:cNvPr id="25" name="TextBox 24">
            <a:extLst>
              <a:ext uri="{FF2B5EF4-FFF2-40B4-BE49-F238E27FC236}">
                <a16:creationId xmlns:a16="http://schemas.microsoft.com/office/drawing/2014/main" id="{7A3A6297-F59F-4267-88CB-704549618B55}"/>
              </a:ext>
            </a:extLst>
          </p:cNvPr>
          <p:cNvSpPr txBox="1"/>
          <p:nvPr/>
        </p:nvSpPr>
        <p:spPr>
          <a:xfrm>
            <a:off x="1652709" y="4327816"/>
            <a:ext cx="4114799" cy="646331"/>
          </a:xfrm>
          <a:custGeom>
            <a:avLst/>
            <a:gdLst>
              <a:gd name="connsiteX0" fmla="*/ 0 w 4114799"/>
              <a:gd name="connsiteY0" fmla="*/ 0 h 646331"/>
              <a:gd name="connsiteX1" fmla="*/ 768096 w 4114799"/>
              <a:gd name="connsiteY1" fmla="*/ 0 h 646331"/>
              <a:gd name="connsiteX2" fmla="*/ 1412748 w 4114799"/>
              <a:gd name="connsiteY2" fmla="*/ 0 h 646331"/>
              <a:gd name="connsiteX3" fmla="*/ 2098547 w 4114799"/>
              <a:gd name="connsiteY3" fmla="*/ 0 h 646331"/>
              <a:gd name="connsiteX4" fmla="*/ 2825495 w 4114799"/>
              <a:gd name="connsiteY4" fmla="*/ 0 h 646331"/>
              <a:gd name="connsiteX5" fmla="*/ 3428999 w 4114799"/>
              <a:gd name="connsiteY5" fmla="*/ 0 h 646331"/>
              <a:gd name="connsiteX6" fmla="*/ 4114799 w 4114799"/>
              <a:gd name="connsiteY6" fmla="*/ 0 h 646331"/>
              <a:gd name="connsiteX7" fmla="*/ 4114799 w 4114799"/>
              <a:gd name="connsiteY7" fmla="*/ 646331 h 646331"/>
              <a:gd name="connsiteX8" fmla="*/ 3428999 w 4114799"/>
              <a:gd name="connsiteY8" fmla="*/ 646331 h 646331"/>
              <a:gd name="connsiteX9" fmla="*/ 2784347 w 4114799"/>
              <a:gd name="connsiteY9" fmla="*/ 646331 h 646331"/>
              <a:gd name="connsiteX10" fmla="*/ 2098547 w 4114799"/>
              <a:gd name="connsiteY10" fmla="*/ 646331 h 646331"/>
              <a:gd name="connsiteX11" fmla="*/ 1536192 w 4114799"/>
              <a:gd name="connsiteY11" fmla="*/ 646331 h 646331"/>
              <a:gd name="connsiteX12" fmla="*/ 891540 w 4114799"/>
              <a:gd name="connsiteY12" fmla="*/ 646331 h 646331"/>
              <a:gd name="connsiteX13" fmla="*/ 0 w 4114799"/>
              <a:gd name="connsiteY13" fmla="*/ 646331 h 646331"/>
              <a:gd name="connsiteX14" fmla="*/ 0 w 4114799"/>
              <a:gd name="connsiteY14"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799" h="646331" extrusionOk="0">
                <a:moveTo>
                  <a:pt x="0" y="0"/>
                </a:moveTo>
                <a:cubicBezTo>
                  <a:pt x="341751" y="620"/>
                  <a:pt x="491756" y="-23367"/>
                  <a:pt x="768096" y="0"/>
                </a:cubicBezTo>
                <a:cubicBezTo>
                  <a:pt x="1044436" y="23367"/>
                  <a:pt x="1158199" y="-9261"/>
                  <a:pt x="1412748" y="0"/>
                </a:cubicBezTo>
                <a:cubicBezTo>
                  <a:pt x="1667297" y="9261"/>
                  <a:pt x="1806052" y="25662"/>
                  <a:pt x="2098547" y="0"/>
                </a:cubicBezTo>
                <a:cubicBezTo>
                  <a:pt x="2391042" y="-25662"/>
                  <a:pt x="2641393" y="34359"/>
                  <a:pt x="2825495" y="0"/>
                </a:cubicBezTo>
                <a:cubicBezTo>
                  <a:pt x="3009597" y="-34359"/>
                  <a:pt x="3151267" y="-18310"/>
                  <a:pt x="3428999" y="0"/>
                </a:cubicBezTo>
                <a:cubicBezTo>
                  <a:pt x="3706731" y="18310"/>
                  <a:pt x="3846433" y="-28663"/>
                  <a:pt x="4114799" y="0"/>
                </a:cubicBezTo>
                <a:cubicBezTo>
                  <a:pt x="4086743" y="273809"/>
                  <a:pt x="4131145" y="352244"/>
                  <a:pt x="4114799" y="646331"/>
                </a:cubicBezTo>
                <a:cubicBezTo>
                  <a:pt x="3929097" y="677909"/>
                  <a:pt x="3619621" y="637410"/>
                  <a:pt x="3428999" y="646331"/>
                </a:cubicBezTo>
                <a:cubicBezTo>
                  <a:pt x="3238377" y="655252"/>
                  <a:pt x="3083921" y="635603"/>
                  <a:pt x="2784347" y="646331"/>
                </a:cubicBezTo>
                <a:cubicBezTo>
                  <a:pt x="2484773" y="657059"/>
                  <a:pt x="2417721" y="639142"/>
                  <a:pt x="2098547" y="646331"/>
                </a:cubicBezTo>
                <a:cubicBezTo>
                  <a:pt x="1779373" y="653520"/>
                  <a:pt x="1754199" y="668427"/>
                  <a:pt x="1536192" y="646331"/>
                </a:cubicBezTo>
                <a:cubicBezTo>
                  <a:pt x="1318186" y="624235"/>
                  <a:pt x="1066848" y="668487"/>
                  <a:pt x="891540" y="646331"/>
                </a:cubicBezTo>
                <a:cubicBezTo>
                  <a:pt x="716232" y="624175"/>
                  <a:pt x="374456" y="650026"/>
                  <a:pt x="0" y="646331"/>
                </a:cubicBezTo>
                <a:cubicBezTo>
                  <a:pt x="-14712" y="344472"/>
                  <a:pt x="11864" y="282028"/>
                  <a:pt x="0" y="0"/>
                </a:cubicBezTo>
                <a:close/>
              </a:path>
            </a:pathLst>
          </a:custGeom>
          <a:noFill/>
          <a:ln w="38100">
            <a:solidFill>
              <a:schemeClr val="tx2"/>
            </a:solidFill>
            <a:prstDash val="sysDash"/>
            <a:extLst>
              <a:ext uri="{C807C97D-BFC1-408E-A445-0C87EB9F89A2}">
                <ask:lineSketchStyleProps xmlns:ask="http://schemas.microsoft.com/office/drawing/2018/sketchyshapes" sd="2832874897">
                  <a:prstGeom prst="rect">
                    <a:avLst/>
                  </a:prstGeom>
                  <ask:type>
                    <ask:lineSketchFreehand/>
                  </ask:type>
                </ask:lineSketchStyleProps>
              </a:ext>
            </a:extLst>
          </a:ln>
        </p:spPr>
        <p:txBody>
          <a:bodyPr wrap="square" rtlCol="0">
            <a:spAutoFit/>
          </a:bodyPr>
          <a:lstStyle/>
          <a:p>
            <a:r>
              <a:rPr lang="en-US" dirty="0"/>
              <a:t>Note: inclination of the web also produces lateral loads on the flanges</a:t>
            </a:r>
          </a:p>
        </p:txBody>
      </p:sp>
    </p:spTree>
    <p:extLst>
      <p:ext uri="{BB962C8B-B14F-4D97-AF65-F5344CB8AC3E}">
        <p14:creationId xmlns:p14="http://schemas.microsoft.com/office/powerpoint/2010/main" val="2329809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69031"/>
            <a:ext cx="8382000" cy="857250"/>
          </a:xfrm>
        </p:spPr>
        <p:txBody>
          <a:bodyPr/>
          <a:lstStyle/>
          <a:p>
            <a:r>
              <a:rPr lang="en-US" sz="3600" dirty="0"/>
              <a:t>Shear in Haunched Sections, LRFD C6.10.1.4</a:t>
            </a:r>
          </a:p>
        </p:txBody>
      </p:sp>
      <p:sp>
        <p:nvSpPr>
          <p:cNvPr id="9" name="Arc 8"/>
          <p:cNvSpPr/>
          <p:nvPr/>
        </p:nvSpPr>
        <p:spPr>
          <a:xfrm>
            <a:off x="-3543300" y="2914650"/>
            <a:ext cx="10458450" cy="857250"/>
          </a:xfrm>
          <a:prstGeom prst="arc">
            <a:avLst>
              <a:gd name="adj1" fmla="val 12675806"/>
              <a:gd name="adj2" fmla="val 21472362"/>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 name="Straight Connector 5"/>
          <p:cNvCxnSpPr>
            <a:cxnSpLocks/>
          </p:cNvCxnSpPr>
          <p:nvPr/>
        </p:nvCxnSpPr>
        <p:spPr>
          <a:xfrm flipV="1">
            <a:off x="842963" y="2176666"/>
            <a:ext cx="5612139" cy="2880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42963" y="3064078"/>
            <a:ext cx="0" cy="5715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014538" y="1492453"/>
            <a:ext cx="0" cy="6000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14588" y="1492453"/>
            <a:ext cx="0" cy="6000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71788" y="1511936"/>
            <a:ext cx="0" cy="6000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386138" y="1511936"/>
            <a:ext cx="0" cy="6000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Up Arrow 21"/>
          <p:cNvSpPr/>
          <p:nvPr/>
        </p:nvSpPr>
        <p:spPr>
          <a:xfrm>
            <a:off x="6643002" y="1837050"/>
            <a:ext cx="285750" cy="13144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875171" y="3205860"/>
            <a:ext cx="1021433" cy="369332"/>
          </a:xfrm>
          <a:prstGeom prst="rect">
            <a:avLst/>
          </a:prstGeom>
          <a:noFill/>
        </p:spPr>
        <p:txBody>
          <a:bodyPr wrap="none" rtlCol="0">
            <a:spAutoFit/>
          </a:bodyPr>
          <a:lstStyle/>
          <a:p>
            <a:r>
              <a:rPr lang="en-US" dirty="0"/>
              <a:t>R @ left</a:t>
            </a:r>
          </a:p>
        </p:txBody>
      </p:sp>
      <p:sp>
        <p:nvSpPr>
          <p:cNvPr id="24" name="TextBox 23"/>
          <p:cNvSpPr txBox="1"/>
          <p:nvPr/>
        </p:nvSpPr>
        <p:spPr>
          <a:xfrm>
            <a:off x="1176366" y="1063625"/>
            <a:ext cx="3728328" cy="369332"/>
          </a:xfrm>
          <a:prstGeom prst="rect">
            <a:avLst/>
          </a:prstGeom>
          <a:noFill/>
        </p:spPr>
        <p:txBody>
          <a:bodyPr wrap="none" rtlCol="0">
            <a:spAutoFit/>
          </a:bodyPr>
          <a:lstStyle/>
          <a:p>
            <a:r>
              <a:rPr lang="en-US" dirty="0"/>
              <a:t>Loads in span, say DL for example</a:t>
            </a:r>
          </a:p>
        </p:txBody>
      </p:sp>
      <p:cxnSp>
        <p:nvCxnSpPr>
          <p:cNvPr id="46" name="Straight Connector 45"/>
          <p:cNvCxnSpPr>
            <a:cxnSpLocks/>
          </p:cNvCxnSpPr>
          <p:nvPr/>
        </p:nvCxnSpPr>
        <p:spPr>
          <a:xfrm>
            <a:off x="6455102" y="1914184"/>
            <a:ext cx="0" cy="1478129"/>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D04B75CF-5681-45ED-A880-1F537E3DB618}"/>
              </a:ext>
            </a:extLst>
          </p:cNvPr>
          <p:cNvCxnSpPr/>
          <p:nvPr/>
        </p:nvCxnSpPr>
        <p:spPr>
          <a:xfrm flipH="1">
            <a:off x="6603568" y="3242698"/>
            <a:ext cx="101834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5A04202-1A20-4B1D-8C9D-CBEB90A78F3E}"/>
              </a:ext>
            </a:extLst>
          </p:cNvPr>
          <p:cNvCxnSpPr>
            <a:cxnSpLocks/>
          </p:cNvCxnSpPr>
          <p:nvPr/>
        </p:nvCxnSpPr>
        <p:spPr>
          <a:xfrm flipH="1" flipV="1">
            <a:off x="6681683" y="3287004"/>
            <a:ext cx="871513" cy="3230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0018EC2-1A03-460E-AFB2-1ABB16219A69}"/>
              </a:ext>
            </a:extLst>
          </p:cNvPr>
          <p:cNvCxnSpPr>
            <a:cxnSpLocks/>
          </p:cNvCxnSpPr>
          <p:nvPr/>
        </p:nvCxnSpPr>
        <p:spPr>
          <a:xfrm flipV="1">
            <a:off x="6603568" y="3255100"/>
            <a:ext cx="0" cy="3982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Arrow: Circular 17">
            <a:extLst>
              <a:ext uri="{FF2B5EF4-FFF2-40B4-BE49-F238E27FC236}">
                <a16:creationId xmlns:a16="http://schemas.microsoft.com/office/drawing/2014/main" id="{7BB45880-4AA5-40FD-B518-3478CA60E34E}"/>
              </a:ext>
            </a:extLst>
          </p:cNvPr>
          <p:cNvSpPr/>
          <p:nvPr/>
        </p:nvSpPr>
        <p:spPr>
          <a:xfrm rot="7369412">
            <a:off x="6715123" y="2155906"/>
            <a:ext cx="857252" cy="857250"/>
          </a:xfrm>
          <a:prstGeom prst="circularArrow">
            <a:avLst>
              <a:gd name="adj1" fmla="val 12500"/>
              <a:gd name="adj2" fmla="val 1142319"/>
              <a:gd name="adj3" fmla="val 20457681"/>
              <a:gd name="adj4" fmla="val 8109153"/>
              <a:gd name="adj5" fmla="val 12500"/>
            </a:avLst>
          </a:prstGeom>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FADBB3C8-244D-440E-8B15-BB882B34AB2D}"/>
              </a:ext>
            </a:extLst>
          </p:cNvPr>
          <p:cNvSpPr txBox="1"/>
          <p:nvPr/>
        </p:nvSpPr>
        <p:spPr>
          <a:xfrm>
            <a:off x="7353898" y="1992000"/>
            <a:ext cx="396590" cy="369332"/>
          </a:xfrm>
          <a:prstGeom prst="rect">
            <a:avLst/>
          </a:prstGeom>
          <a:noFill/>
        </p:spPr>
        <p:txBody>
          <a:bodyPr wrap="square" rtlCol="0">
            <a:spAutoFit/>
          </a:bodyPr>
          <a:lstStyle/>
          <a:p>
            <a:r>
              <a:rPr lang="en-US" dirty="0"/>
              <a:t>M</a:t>
            </a:r>
          </a:p>
        </p:txBody>
      </p:sp>
      <p:sp>
        <p:nvSpPr>
          <p:cNvPr id="45" name="TextBox 44">
            <a:extLst>
              <a:ext uri="{FF2B5EF4-FFF2-40B4-BE49-F238E27FC236}">
                <a16:creationId xmlns:a16="http://schemas.microsoft.com/office/drawing/2014/main" id="{929529E5-EC4D-4D35-ABC2-D324E1F6CBE1}"/>
              </a:ext>
            </a:extLst>
          </p:cNvPr>
          <p:cNvSpPr txBox="1"/>
          <p:nvPr/>
        </p:nvSpPr>
        <p:spPr>
          <a:xfrm>
            <a:off x="6880811" y="1674141"/>
            <a:ext cx="335879" cy="369332"/>
          </a:xfrm>
          <a:prstGeom prst="rect">
            <a:avLst/>
          </a:prstGeom>
          <a:noFill/>
        </p:spPr>
        <p:txBody>
          <a:bodyPr wrap="square" rtlCol="0">
            <a:spAutoFit/>
          </a:bodyPr>
          <a:lstStyle/>
          <a:p>
            <a:r>
              <a:rPr lang="en-US" dirty="0"/>
              <a:t>V</a:t>
            </a:r>
          </a:p>
        </p:txBody>
      </p:sp>
      <p:sp>
        <p:nvSpPr>
          <p:cNvPr id="47" name="TextBox 46">
            <a:extLst>
              <a:ext uri="{FF2B5EF4-FFF2-40B4-BE49-F238E27FC236}">
                <a16:creationId xmlns:a16="http://schemas.microsoft.com/office/drawing/2014/main" id="{DA5D78B6-A18D-4244-B947-5737736B07CB}"/>
              </a:ext>
            </a:extLst>
          </p:cNvPr>
          <p:cNvSpPr txBox="1"/>
          <p:nvPr/>
        </p:nvSpPr>
        <p:spPr>
          <a:xfrm>
            <a:off x="7303435" y="3209917"/>
            <a:ext cx="396590" cy="369332"/>
          </a:xfrm>
          <a:prstGeom prst="rect">
            <a:avLst/>
          </a:prstGeom>
          <a:noFill/>
        </p:spPr>
        <p:txBody>
          <a:bodyPr wrap="square" rtlCol="0">
            <a:spAutoFit/>
          </a:bodyPr>
          <a:lstStyle/>
          <a:p>
            <a:r>
              <a:rPr lang="el-GR" dirty="0"/>
              <a:t>θ</a:t>
            </a:r>
            <a:endParaRPr lang="en-US" dirty="0"/>
          </a:p>
        </p:txBody>
      </p:sp>
      <p:sp>
        <p:nvSpPr>
          <p:cNvPr id="35" name="TextBox 34">
            <a:extLst>
              <a:ext uri="{FF2B5EF4-FFF2-40B4-BE49-F238E27FC236}">
                <a16:creationId xmlns:a16="http://schemas.microsoft.com/office/drawing/2014/main" id="{E03A0B36-8E5A-40AD-8BC2-FF7B9D0E67FF}"/>
              </a:ext>
            </a:extLst>
          </p:cNvPr>
          <p:cNvSpPr txBox="1"/>
          <p:nvPr/>
        </p:nvSpPr>
        <p:spPr>
          <a:xfrm>
            <a:off x="5351275" y="984761"/>
            <a:ext cx="3608680" cy="646331"/>
          </a:xfrm>
          <a:custGeom>
            <a:avLst/>
            <a:gdLst>
              <a:gd name="connsiteX0" fmla="*/ 0 w 3608680"/>
              <a:gd name="connsiteY0" fmla="*/ 0 h 646331"/>
              <a:gd name="connsiteX1" fmla="*/ 565360 w 3608680"/>
              <a:gd name="connsiteY1" fmla="*/ 0 h 646331"/>
              <a:gd name="connsiteX2" fmla="*/ 1058546 w 3608680"/>
              <a:gd name="connsiteY2" fmla="*/ 0 h 646331"/>
              <a:gd name="connsiteX3" fmla="*/ 1732166 w 3608680"/>
              <a:gd name="connsiteY3" fmla="*/ 0 h 646331"/>
              <a:gd name="connsiteX4" fmla="*/ 2297526 w 3608680"/>
              <a:gd name="connsiteY4" fmla="*/ 0 h 646331"/>
              <a:gd name="connsiteX5" fmla="*/ 2862886 w 3608680"/>
              <a:gd name="connsiteY5" fmla="*/ 0 h 646331"/>
              <a:gd name="connsiteX6" fmla="*/ 3608680 w 3608680"/>
              <a:gd name="connsiteY6" fmla="*/ 0 h 646331"/>
              <a:gd name="connsiteX7" fmla="*/ 3608680 w 3608680"/>
              <a:gd name="connsiteY7" fmla="*/ 646331 h 646331"/>
              <a:gd name="connsiteX8" fmla="*/ 3007233 w 3608680"/>
              <a:gd name="connsiteY8" fmla="*/ 646331 h 646331"/>
              <a:gd name="connsiteX9" fmla="*/ 2514047 w 3608680"/>
              <a:gd name="connsiteY9" fmla="*/ 646331 h 646331"/>
              <a:gd name="connsiteX10" fmla="*/ 1912600 w 3608680"/>
              <a:gd name="connsiteY10" fmla="*/ 646331 h 646331"/>
              <a:gd name="connsiteX11" fmla="*/ 1311154 w 3608680"/>
              <a:gd name="connsiteY11" fmla="*/ 646331 h 646331"/>
              <a:gd name="connsiteX12" fmla="*/ 745794 w 3608680"/>
              <a:gd name="connsiteY12" fmla="*/ 646331 h 646331"/>
              <a:gd name="connsiteX13" fmla="*/ 0 w 3608680"/>
              <a:gd name="connsiteY13" fmla="*/ 646331 h 646331"/>
              <a:gd name="connsiteX14" fmla="*/ 0 w 3608680"/>
              <a:gd name="connsiteY14"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08680" h="646331" extrusionOk="0">
                <a:moveTo>
                  <a:pt x="0" y="0"/>
                </a:moveTo>
                <a:cubicBezTo>
                  <a:pt x="217913" y="-27769"/>
                  <a:pt x="389223" y="-14417"/>
                  <a:pt x="565360" y="0"/>
                </a:cubicBezTo>
                <a:cubicBezTo>
                  <a:pt x="741497" y="14417"/>
                  <a:pt x="926042" y="-8797"/>
                  <a:pt x="1058546" y="0"/>
                </a:cubicBezTo>
                <a:cubicBezTo>
                  <a:pt x="1191050" y="8797"/>
                  <a:pt x="1503818" y="16664"/>
                  <a:pt x="1732166" y="0"/>
                </a:cubicBezTo>
                <a:cubicBezTo>
                  <a:pt x="1960514" y="-16664"/>
                  <a:pt x="2127271" y="-23759"/>
                  <a:pt x="2297526" y="0"/>
                </a:cubicBezTo>
                <a:cubicBezTo>
                  <a:pt x="2467781" y="23759"/>
                  <a:pt x="2741937" y="7189"/>
                  <a:pt x="2862886" y="0"/>
                </a:cubicBezTo>
                <a:cubicBezTo>
                  <a:pt x="2983835" y="-7189"/>
                  <a:pt x="3406929" y="-21866"/>
                  <a:pt x="3608680" y="0"/>
                </a:cubicBezTo>
                <a:cubicBezTo>
                  <a:pt x="3625742" y="164768"/>
                  <a:pt x="3620762" y="462575"/>
                  <a:pt x="3608680" y="646331"/>
                </a:cubicBezTo>
                <a:cubicBezTo>
                  <a:pt x="3395631" y="675881"/>
                  <a:pt x="3134670" y="620538"/>
                  <a:pt x="3007233" y="646331"/>
                </a:cubicBezTo>
                <a:cubicBezTo>
                  <a:pt x="2879796" y="672124"/>
                  <a:pt x="2703816" y="641335"/>
                  <a:pt x="2514047" y="646331"/>
                </a:cubicBezTo>
                <a:cubicBezTo>
                  <a:pt x="2324278" y="651327"/>
                  <a:pt x="2187760" y="617661"/>
                  <a:pt x="1912600" y="646331"/>
                </a:cubicBezTo>
                <a:cubicBezTo>
                  <a:pt x="1637440" y="675001"/>
                  <a:pt x="1609238" y="645497"/>
                  <a:pt x="1311154" y="646331"/>
                </a:cubicBezTo>
                <a:cubicBezTo>
                  <a:pt x="1013070" y="647165"/>
                  <a:pt x="935368" y="629149"/>
                  <a:pt x="745794" y="646331"/>
                </a:cubicBezTo>
                <a:cubicBezTo>
                  <a:pt x="556220" y="663513"/>
                  <a:pt x="152773" y="639515"/>
                  <a:pt x="0" y="646331"/>
                </a:cubicBezTo>
                <a:cubicBezTo>
                  <a:pt x="-7103" y="369471"/>
                  <a:pt x="8477" y="282104"/>
                  <a:pt x="0" y="0"/>
                </a:cubicBezTo>
                <a:close/>
              </a:path>
            </a:pathLst>
          </a:custGeom>
          <a:noFill/>
          <a:ln w="38100">
            <a:solidFill>
              <a:srgbClr val="0070C0"/>
            </a:solidFill>
            <a:prstDash val="sysDash"/>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r>
              <a:rPr lang="en-US" dirty="0"/>
              <a:t>V &amp; M from girder analysis</a:t>
            </a:r>
          </a:p>
          <a:p>
            <a:r>
              <a:rPr lang="en-US" dirty="0"/>
              <a:t>Other values computed as shown</a:t>
            </a: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2BDD06EE-BDDA-4EA2-BA9D-C01D073F411B}"/>
                  </a:ext>
                </a:extLst>
              </p:cNvPr>
              <p:cNvSpPr txBox="1"/>
              <p:nvPr/>
            </p:nvSpPr>
            <p:spPr>
              <a:xfrm>
                <a:off x="7727229" y="2927243"/>
                <a:ext cx="1111971" cy="5653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h</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𝑀</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𝑥</m:t>
                              </m:r>
                            </m:sub>
                          </m:sSub>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𝑓</m:t>
                          </m:r>
                        </m:sub>
                      </m:sSub>
                    </m:oMath>
                  </m:oMathPara>
                </a14:m>
                <a:endParaRPr lang="en-US" dirty="0"/>
              </a:p>
            </p:txBody>
          </p:sp>
        </mc:Choice>
        <mc:Fallback xmlns="">
          <p:sp>
            <p:nvSpPr>
              <p:cNvPr id="40" name="TextBox 39">
                <a:extLst>
                  <a:ext uri="{FF2B5EF4-FFF2-40B4-BE49-F238E27FC236}">
                    <a16:creationId xmlns:a16="http://schemas.microsoft.com/office/drawing/2014/main" id="{2BDD06EE-BDDA-4EA2-BA9D-C01D073F411B}"/>
                  </a:ext>
                </a:extLst>
              </p:cNvPr>
              <p:cNvSpPr txBox="1">
                <a:spLocks noRot="1" noChangeAspect="1" noMove="1" noResize="1" noEditPoints="1" noAdjustHandles="1" noChangeArrowheads="1" noChangeShapeType="1" noTextEdit="1"/>
              </p:cNvSpPr>
              <p:nvPr/>
            </p:nvSpPr>
            <p:spPr>
              <a:xfrm>
                <a:off x="7727229" y="2927243"/>
                <a:ext cx="1111971" cy="56534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775B863-7259-4A1A-8302-B255A8D57ED0}"/>
                  </a:ext>
                </a:extLst>
              </p:cNvPr>
              <p:cNvSpPr txBox="1"/>
              <p:nvPr/>
            </p:nvSpPr>
            <p:spPr>
              <a:xfrm>
                <a:off x="5222453" y="3354091"/>
                <a:ext cx="129663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𝑣</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h</m:t>
                          </m:r>
                        </m:sub>
                      </m:sSub>
                      <m:r>
                        <a:rPr lang="en-US" b="0" i="1" smtClean="0">
                          <a:latin typeface="Cambria Math" panose="02040503050406030204" pitchFamily="18" charset="0"/>
                        </a:rPr>
                        <m:t>𝑡𝑎𝑛</m:t>
                      </m:r>
                      <m:r>
                        <a:rPr lang="en-US" b="0" i="1" smtClean="0">
                          <a:latin typeface="Cambria Math" panose="02040503050406030204" pitchFamily="18" charset="0"/>
                          <a:ea typeface="Cambria Math" panose="02040503050406030204" pitchFamily="18" charset="0"/>
                        </a:rPr>
                        <m:t>𝜃</m:t>
                      </m:r>
                    </m:oMath>
                  </m:oMathPara>
                </a14:m>
                <a:endParaRPr lang="en-US" dirty="0"/>
              </a:p>
            </p:txBody>
          </p:sp>
        </mc:Choice>
        <mc:Fallback xmlns="">
          <p:sp>
            <p:nvSpPr>
              <p:cNvPr id="53" name="TextBox 52">
                <a:extLst>
                  <a:ext uri="{FF2B5EF4-FFF2-40B4-BE49-F238E27FC236}">
                    <a16:creationId xmlns:a16="http://schemas.microsoft.com/office/drawing/2014/main" id="{7775B863-7259-4A1A-8302-B255A8D57ED0}"/>
                  </a:ext>
                </a:extLst>
              </p:cNvPr>
              <p:cNvSpPr txBox="1">
                <a:spLocks noRot="1" noChangeAspect="1" noMove="1" noResize="1" noEditPoints="1" noAdjustHandles="1" noChangeArrowheads="1" noChangeShapeType="1" noTextEdit="1"/>
              </p:cNvSpPr>
              <p:nvPr/>
            </p:nvSpPr>
            <p:spPr>
              <a:xfrm>
                <a:off x="5222453" y="3354091"/>
                <a:ext cx="1296637" cy="276999"/>
              </a:xfrm>
              <a:prstGeom prst="rect">
                <a:avLst/>
              </a:prstGeom>
              <a:blipFill>
                <a:blip r:embed="rId6"/>
                <a:stretch>
                  <a:fillRect l="-3774" r="-3302"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99A7469-C081-4609-954F-E0B08467BFF4}"/>
                  </a:ext>
                </a:extLst>
              </p:cNvPr>
              <p:cNvSpPr txBox="1"/>
              <p:nvPr/>
            </p:nvSpPr>
            <p:spPr>
              <a:xfrm>
                <a:off x="7198366" y="3653346"/>
                <a:ext cx="1057725"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h</m:t>
                              </m:r>
                            </m:sub>
                          </m:sSub>
                        </m:num>
                        <m:den>
                          <m:r>
                            <a:rPr lang="en-US" b="0" i="1" smtClean="0">
                              <a:latin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𝜃</m:t>
                          </m:r>
                        </m:den>
                      </m:f>
                    </m:oMath>
                  </m:oMathPara>
                </a14:m>
                <a:endParaRPr lang="en-US" dirty="0"/>
              </a:p>
            </p:txBody>
          </p:sp>
        </mc:Choice>
        <mc:Fallback xmlns="">
          <p:sp>
            <p:nvSpPr>
              <p:cNvPr id="54" name="TextBox 53">
                <a:extLst>
                  <a:ext uri="{FF2B5EF4-FFF2-40B4-BE49-F238E27FC236}">
                    <a16:creationId xmlns:a16="http://schemas.microsoft.com/office/drawing/2014/main" id="{999A7469-C081-4609-954F-E0B08467BFF4}"/>
                  </a:ext>
                </a:extLst>
              </p:cNvPr>
              <p:cNvSpPr txBox="1">
                <a:spLocks noRot="1" noChangeAspect="1" noMove="1" noResize="1" noEditPoints="1" noAdjustHandles="1" noChangeArrowheads="1" noChangeShapeType="1" noTextEdit="1"/>
              </p:cNvSpPr>
              <p:nvPr/>
            </p:nvSpPr>
            <p:spPr>
              <a:xfrm>
                <a:off x="7198366" y="3653346"/>
                <a:ext cx="1057725" cy="51860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EBF9E34-2302-4458-B71E-E84B2500A532}"/>
                  </a:ext>
                </a:extLst>
              </p:cNvPr>
              <p:cNvSpPr txBox="1"/>
              <p:nvPr/>
            </p:nvSpPr>
            <p:spPr>
              <a:xfrm>
                <a:off x="2655002" y="4003436"/>
                <a:ext cx="3991349" cy="8245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𝑓</m:t>
                          </m:r>
                        </m:e>
                        <m:sub>
                          <m:r>
                            <a:rPr lang="en-US" b="0" i="1" smtClean="0">
                              <a:latin typeface="Cambria Math" panose="02040503050406030204" pitchFamily="18" charset="0"/>
                            </a:rPr>
                            <m:t>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𝑛</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𝑓</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h</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𝑓</m:t>
                              </m:r>
                            </m:sub>
                          </m:sSub>
                          <m:r>
                            <a:rPr lang="en-US" b="0" i="1" smtClean="0">
                              <a:latin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𝜃</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i="1">
                                  <a:latin typeface="Cambria Math" panose="02040503050406030204" pitchFamily="18" charset="0"/>
                                </a:rPr>
                              </m:ctrlPr>
                            </m:fPr>
                            <m:num>
                              <m:r>
                                <a:rPr lang="en-US" i="1">
                                  <a:latin typeface="Cambria Math" panose="02040503050406030204" pitchFamily="18" charset="0"/>
                                </a:rPr>
                                <m:t>𝑀</m:t>
                              </m:r>
                            </m:num>
                            <m:den>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𝑥</m:t>
                                  </m:r>
                                </m:sub>
                              </m:sSub>
                            </m:den>
                          </m:f>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𝑓</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𝑓</m:t>
                              </m:r>
                            </m:sub>
                          </m:sSub>
                          <m:r>
                            <a:rPr lang="en-US" b="0" i="1" smtClean="0">
                              <a:latin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𝜃</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𝑀</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𝑥</m:t>
                              </m:r>
                            </m:sub>
                          </m:sSub>
                          <m:r>
                            <a:rPr lang="en-US" b="0" i="1" smtClean="0">
                              <a:latin typeface="Cambria Math" panose="02040503050406030204" pitchFamily="18" charset="0"/>
                            </a:rPr>
                            <m:t>𝑐𝑜𝑠</m:t>
                          </m:r>
                          <m:r>
                            <a:rPr lang="en-US" b="0" i="1" smtClean="0">
                              <a:latin typeface="Cambria Math" panose="02040503050406030204" pitchFamily="18" charset="0"/>
                              <a:ea typeface="Cambria Math" panose="02040503050406030204" pitchFamily="18" charset="0"/>
                            </a:rPr>
                            <m:t>𝜃</m:t>
                          </m:r>
                        </m:den>
                      </m:f>
                    </m:oMath>
                  </m:oMathPara>
                </a14:m>
                <a:endParaRPr lang="en-US" dirty="0"/>
              </a:p>
            </p:txBody>
          </p:sp>
        </mc:Choice>
        <mc:Fallback xmlns="">
          <p:sp>
            <p:nvSpPr>
              <p:cNvPr id="55" name="TextBox 54">
                <a:extLst>
                  <a:ext uri="{FF2B5EF4-FFF2-40B4-BE49-F238E27FC236}">
                    <a16:creationId xmlns:a16="http://schemas.microsoft.com/office/drawing/2014/main" id="{7EBF9E34-2302-4458-B71E-E84B2500A532}"/>
                  </a:ext>
                </a:extLst>
              </p:cNvPr>
              <p:cNvSpPr txBox="1">
                <a:spLocks noRot="1" noChangeAspect="1" noMove="1" noResize="1" noEditPoints="1" noAdjustHandles="1" noChangeArrowheads="1" noChangeShapeType="1" noTextEdit="1"/>
              </p:cNvSpPr>
              <p:nvPr/>
            </p:nvSpPr>
            <p:spPr>
              <a:xfrm>
                <a:off x="2655002" y="4003436"/>
                <a:ext cx="3991349" cy="824585"/>
              </a:xfrm>
              <a:prstGeom prst="rect">
                <a:avLst/>
              </a:prstGeom>
              <a:blipFill>
                <a:blip r:embed="rId8"/>
                <a:stretch>
                  <a:fillRect/>
                </a:stretch>
              </a:blipFill>
            </p:spPr>
            <p:txBody>
              <a:bodyPr/>
              <a:lstStyle/>
              <a:p>
                <a:r>
                  <a:rPr lang="en-US">
                    <a:noFill/>
                  </a:rPr>
                  <a:t> </a:t>
                </a:r>
              </a:p>
            </p:txBody>
          </p:sp>
        </mc:Fallback>
      </mc:AlternateContent>
      <p:cxnSp>
        <p:nvCxnSpPr>
          <p:cNvPr id="56" name="Straight Arrow Connector 55">
            <a:extLst>
              <a:ext uri="{FF2B5EF4-FFF2-40B4-BE49-F238E27FC236}">
                <a16:creationId xmlns:a16="http://schemas.microsoft.com/office/drawing/2014/main" id="{7E55AF05-0F66-4BD4-9F32-5800B3331E24}"/>
              </a:ext>
            </a:extLst>
          </p:cNvPr>
          <p:cNvCxnSpPr>
            <a:cxnSpLocks/>
          </p:cNvCxnSpPr>
          <p:nvPr/>
        </p:nvCxnSpPr>
        <p:spPr>
          <a:xfrm flipV="1">
            <a:off x="4798167" y="3915134"/>
            <a:ext cx="812121" cy="10489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600E225-D313-2FD7-D86B-18A6CC50A567}"/>
              </a:ext>
            </a:extLst>
          </p:cNvPr>
          <p:cNvSpPr>
            <a:spLocks noGrp="1"/>
          </p:cNvSpPr>
          <p:nvPr>
            <p:ph type="sldNum" sz="quarter" idx="12"/>
          </p:nvPr>
        </p:nvSpPr>
        <p:spPr/>
        <p:txBody>
          <a:bodyPr/>
          <a:lstStyle/>
          <a:p>
            <a:fld id="{BA98D948-1207-4CB8-9C03-80C63F72A5E7}" type="slidenum">
              <a:rPr lang="en-US" smtClean="0"/>
              <a:t>17</a:t>
            </a:fld>
            <a:endParaRPr lang="en-US" dirty="0"/>
          </a:p>
        </p:txBody>
      </p:sp>
    </p:spTree>
    <p:extLst>
      <p:ext uri="{BB962C8B-B14F-4D97-AF65-F5344CB8AC3E}">
        <p14:creationId xmlns:p14="http://schemas.microsoft.com/office/powerpoint/2010/main" val="3771340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B8A0E-3062-4BBA-A3FC-919D1393F0C3}"/>
              </a:ext>
            </a:extLst>
          </p:cNvPr>
          <p:cNvSpPr>
            <a:spLocks noGrp="1"/>
          </p:cNvSpPr>
          <p:nvPr>
            <p:ph type="title"/>
          </p:nvPr>
        </p:nvSpPr>
        <p:spPr/>
        <p:txBody>
          <a:bodyPr/>
          <a:lstStyle/>
          <a:p>
            <a:r>
              <a:rPr lang="en-US" dirty="0"/>
              <a:t>LRFD Shear resistance</a:t>
            </a:r>
          </a:p>
        </p:txBody>
      </p:sp>
      <p:sp>
        <p:nvSpPr>
          <p:cNvPr id="5" name="Text Placeholder 4">
            <a:extLst>
              <a:ext uri="{FF2B5EF4-FFF2-40B4-BE49-F238E27FC236}">
                <a16:creationId xmlns:a16="http://schemas.microsoft.com/office/drawing/2014/main" id="{BBC38347-E5AE-4C53-9D62-2417F075AD84}"/>
              </a:ext>
            </a:extLst>
          </p:cNvPr>
          <p:cNvSpPr>
            <a:spLocks noGrp="1"/>
          </p:cNvSpPr>
          <p:nvPr>
            <p:ph type="body" idx="1"/>
          </p:nvPr>
        </p:nvSpPr>
        <p:spPr/>
        <p:txBody>
          <a:bodyPr/>
          <a:lstStyle/>
          <a:p>
            <a:endParaRPr lang="en-US" dirty="0"/>
          </a:p>
        </p:txBody>
      </p:sp>
      <p:sp>
        <p:nvSpPr>
          <p:cNvPr id="3" name="Slide Number Placeholder 2">
            <a:extLst>
              <a:ext uri="{FF2B5EF4-FFF2-40B4-BE49-F238E27FC236}">
                <a16:creationId xmlns:a16="http://schemas.microsoft.com/office/drawing/2014/main" id="{F9610583-68A9-41C7-A8FB-4DF47780D572}"/>
              </a:ext>
            </a:extLst>
          </p:cNvPr>
          <p:cNvSpPr>
            <a:spLocks noGrp="1"/>
          </p:cNvSpPr>
          <p:nvPr>
            <p:ph type="sldNum" sz="quarter" idx="12"/>
          </p:nvPr>
        </p:nvSpPr>
        <p:spPr/>
        <p:txBody>
          <a:bodyPr/>
          <a:lstStyle/>
          <a:p>
            <a:fld id="{BA98D948-1207-4CB8-9C03-80C63F72A5E7}" type="slidenum">
              <a:rPr lang="en-US" smtClean="0"/>
              <a:t>18</a:t>
            </a:fld>
            <a:endParaRPr lang="en-US" dirty="0"/>
          </a:p>
        </p:txBody>
      </p:sp>
    </p:spTree>
    <p:extLst>
      <p:ext uri="{BB962C8B-B14F-4D97-AF65-F5344CB8AC3E}">
        <p14:creationId xmlns:p14="http://schemas.microsoft.com/office/powerpoint/2010/main" val="662880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EE893-9B2E-4A7A-AB81-8A3490D2A61F}"/>
              </a:ext>
            </a:extLst>
          </p:cNvPr>
          <p:cNvSpPr>
            <a:spLocks noGrp="1"/>
          </p:cNvSpPr>
          <p:nvPr>
            <p:ph type="title"/>
          </p:nvPr>
        </p:nvSpPr>
        <p:spPr/>
        <p:txBody>
          <a:bodyPr/>
          <a:lstStyle/>
          <a:p>
            <a:r>
              <a:rPr lang="en-US" dirty="0"/>
              <a:t>Proportioning limits</a:t>
            </a:r>
          </a:p>
        </p:txBody>
      </p:sp>
      <p:sp>
        <p:nvSpPr>
          <p:cNvPr id="3" name="Content Placeholder 2">
            <a:extLst>
              <a:ext uri="{FF2B5EF4-FFF2-40B4-BE49-F238E27FC236}">
                <a16:creationId xmlns:a16="http://schemas.microsoft.com/office/drawing/2014/main" id="{ABC88AC0-9654-42D7-8D8A-E32C3C378637}"/>
              </a:ext>
            </a:extLst>
          </p:cNvPr>
          <p:cNvSpPr>
            <a:spLocks noGrp="1"/>
          </p:cNvSpPr>
          <p:nvPr>
            <p:ph idx="1"/>
          </p:nvPr>
        </p:nvSpPr>
        <p:spPr/>
        <p:txBody>
          <a:bodyPr/>
          <a:lstStyle/>
          <a:p>
            <a:r>
              <a:rPr lang="en-US" dirty="0"/>
              <a:t>The following relate to webs. These are not necessarily about shear, but important reminders</a:t>
            </a:r>
          </a:p>
          <a:p>
            <a:pPr lvl="1"/>
            <a:r>
              <a:rPr lang="en-US" dirty="0"/>
              <a:t>D/t</a:t>
            </a:r>
            <a:r>
              <a:rPr lang="en-US" baseline="-25000" dirty="0"/>
              <a:t>w</a:t>
            </a:r>
            <a:r>
              <a:rPr lang="en-US" dirty="0"/>
              <a:t> ≤ 150 for webs without longitudinal stiffeners (LRFD 6.10.2.1.1-1)</a:t>
            </a:r>
          </a:p>
          <a:p>
            <a:pPr lvl="1"/>
            <a:r>
              <a:rPr lang="en-US" dirty="0"/>
              <a:t>b</a:t>
            </a:r>
            <a:r>
              <a:rPr lang="en-US" baseline="-25000" dirty="0"/>
              <a:t>f</a:t>
            </a:r>
            <a:r>
              <a:rPr lang="en-US" dirty="0"/>
              <a:t> ≥ D/6 (LRFD 6.10.2.2-2)</a:t>
            </a:r>
          </a:p>
          <a:p>
            <a:pPr lvl="1"/>
            <a:r>
              <a:rPr lang="en-US" dirty="0"/>
              <a:t>t</a:t>
            </a:r>
            <a:r>
              <a:rPr lang="en-US" baseline="-25000" dirty="0"/>
              <a:t>f</a:t>
            </a:r>
            <a:r>
              <a:rPr lang="en-US" dirty="0"/>
              <a:t> ≥ 1.1 </a:t>
            </a:r>
            <a:r>
              <a:rPr lang="en-US" dirty="0" err="1"/>
              <a:t>t</a:t>
            </a:r>
            <a:r>
              <a:rPr lang="en-US" baseline="-25000" dirty="0" err="1"/>
              <a:t>w</a:t>
            </a:r>
            <a:r>
              <a:rPr lang="en-US" dirty="0"/>
              <a:t> (LRFD 6.10.2.2-3)</a:t>
            </a:r>
            <a:endParaRPr lang="en-US" baseline="-25000" dirty="0"/>
          </a:p>
        </p:txBody>
      </p:sp>
      <p:sp>
        <p:nvSpPr>
          <p:cNvPr id="4" name="Slide Number Placeholder 3">
            <a:extLst>
              <a:ext uri="{FF2B5EF4-FFF2-40B4-BE49-F238E27FC236}">
                <a16:creationId xmlns:a16="http://schemas.microsoft.com/office/drawing/2014/main" id="{442E1D47-B4C2-4931-A6CA-625FA4372374}"/>
              </a:ext>
            </a:extLst>
          </p:cNvPr>
          <p:cNvSpPr>
            <a:spLocks noGrp="1"/>
          </p:cNvSpPr>
          <p:nvPr>
            <p:ph type="sldNum" sz="quarter" idx="12"/>
          </p:nvPr>
        </p:nvSpPr>
        <p:spPr/>
        <p:txBody>
          <a:bodyPr/>
          <a:lstStyle/>
          <a:p>
            <a:fld id="{BA98D948-1207-4CB8-9C03-80C63F72A5E7}" type="slidenum">
              <a:rPr lang="en-US" smtClean="0"/>
              <a:t>19</a:t>
            </a:fld>
            <a:endParaRPr lang="en-US" dirty="0"/>
          </a:p>
        </p:txBody>
      </p:sp>
    </p:spTree>
    <p:extLst>
      <p:ext uri="{BB962C8B-B14F-4D97-AF65-F5344CB8AC3E}">
        <p14:creationId xmlns:p14="http://schemas.microsoft.com/office/powerpoint/2010/main" val="3656519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C65B3-2D02-4E2B-A736-4C4C5383EF26}"/>
              </a:ext>
            </a:extLst>
          </p:cNvPr>
          <p:cNvSpPr>
            <a:spLocks noGrp="1"/>
          </p:cNvSpPr>
          <p:nvPr>
            <p:ph type="title"/>
          </p:nvPr>
        </p:nvSpPr>
        <p:spPr/>
        <p:txBody>
          <a:bodyPr/>
          <a:lstStyle/>
          <a:p>
            <a:r>
              <a:rPr lang="en-US" dirty="0"/>
              <a:t>Reference Materials</a:t>
            </a:r>
          </a:p>
        </p:txBody>
      </p:sp>
      <p:sp>
        <p:nvSpPr>
          <p:cNvPr id="3" name="Content Placeholder 2">
            <a:extLst>
              <a:ext uri="{FF2B5EF4-FFF2-40B4-BE49-F238E27FC236}">
                <a16:creationId xmlns:a16="http://schemas.microsoft.com/office/drawing/2014/main" id="{6973A967-22C8-4054-B8A6-99FB140E8700}"/>
              </a:ext>
            </a:extLst>
          </p:cNvPr>
          <p:cNvSpPr>
            <a:spLocks noGrp="1"/>
          </p:cNvSpPr>
          <p:nvPr>
            <p:ph idx="1"/>
          </p:nvPr>
        </p:nvSpPr>
        <p:spPr/>
        <p:txBody>
          <a:bodyPr/>
          <a:lstStyle/>
          <a:p>
            <a:r>
              <a:rPr lang="en-US" dirty="0"/>
              <a:t>SBDH Vol 4 – Section 6.3.8</a:t>
            </a:r>
          </a:p>
          <a:p>
            <a:r>
              <a:rPr lang="en-US" dirty="0"/>
              <a:t>SBDH Vol 6 – Section 5.5</a:t>
            </a:r>
          </a:p>
          <a:p>
            <a:r>
              <a:rPr lang="en-US" dirty="0"/>
              <a:t>SBDH Vol 20 – Design Example 1</a:t>
            </a:r>
          </a:p>
        </p:txBody>
      </p:sp>
      <p:sp>
        <p:nvSpPr>
          <p:cNvPr id="4" name="Slide Number Placeholder 3">
            <a:extLst>
              <a:ext uri="{FF2B5EF4-FFF2-40B4-BE49-F238E27FC236}">
                <a16:creationId xmlns:a16="http://schemas.microsoft.com/office/drawing/2014/main" id="{9BC2D5D2-C903-4C3A-8E65-36B796F414FC}"/>
              </a:ext>
            </a:extLst>
          </p:cNvPr>
          <p:cNvSpPr>
            <a:spLocks noGrp="1"/>
          </p:cNvSpPr>
          <p:nvPr>
            <p:ph type="sldNum" sz="quarter" idx="12"/>
          </p:nvPr>
        </p:nvSpPr>
        <p:spPr/>
        <p:txBody>
          <a:bodyPr/>
          <a:lstStyle/>
          <a:p>
            <a:fld id="{BA98D948-1207-4CB8-9C03-80C63F72A5E7}" type="slidenum">
              <a:rPr lang="en-US" smtClean="0"/>
              <a:t>2</a:t>
            </a:fld>
            <a:endParaRPr lang="en-US" dirty="0"/>
          </a:p>
        </p:txBody>
      </p:sp>
    </p:spTree>
    <p:extLst>
      <p:ext uri="{BB962C8B-B14F-4D97-AF65-F5344CB8AC3E}">
        <p14:creationId xmlns:p14="http://schemas.microsoft.com/office/powerpoint/2010/main" val="1168760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A1B8-74E0-4474-A902-19EC877B84B1}"/>
              </a:ext>
            </a:extLst>
          </p:cNvPr>
          <p:cNvSpPr>
            <a:spLocks noGrp="1"/>
          </p:cNvSpPr>
          <p:nvPr>
            <p:ph type="title"/>
          </p:nvPr>
        </p:nvSpPr>
        <p:spPr/>
        <p:txBody>
          <a:bodyPr/>
          <a:lstStyle/>
          <a:p>
            <a:r>
              <a:rPr lang="en-US" dirty="0"/>
              <a:t>Shear – basic requirements</a:t>
            </a:r>
          </a:p>
        </p:txBody>
      </p:sp>
      <p:sp>
        <p:nvSpPr>
          <p:cNvPr id="3" name="Content Placeholder 2">
            <a:extLst>
              <a:ext uri="{FF2B5EF4-FFF2-40B4-BE49-F238E27FC236}">
                <a16:creationId xmlns:a16="http://schemas.microsoft.com/office/drawing/2014/main" id="{B291ADA7-E596-4598-8920-0AB428FCB2B6}"/>
              </a:ext>
            </a:extLst>
          </p:cNvPr>
          <p:cNvSpPr>
            <a:spLocks noGrp="1"/>
          </p:cNvSpPr>
          <p:nvPr>
            <p:ph idx="1"/>
          </p:nvPr>
        </p:nvSpPr>
        <p:spPr/>
        <p:txBody>
          <a:bodyPr/>
          <a:lstStyle/>
          <a:p>
            <a:r>
              <a:rPr lang="en-US" dirty="0"/>
              <a:t>Roadmap for shear design</a:t>
            </a:r>
          </a:p>
          <a:p>
            <a:pPr lvl="1"/>
            <a:r>
              <a:rPr lang="en-US" dirty="0"/>
              <a:t>6.5.4.2 Resistance factor, </a:t>
            </a:r>
            <a:r>
              <a:rPr lang="el-GR" dirty="0"/>
              <a:t>φ</a:t>
            </a:r>
            <a:r>
              <a:rPr lang="en-US" dirty="0"/>
              <a:t> = 1.0</a:t>
            </a:r>
          </a:p>
          <a:p>
            <a:pPr lvl="1"/>
            <a:r>
              <a:rPr lang="en-US" dirty="0"/>
              <a:t>6.10.9 Resistance, various articles</a:t>
            </a:r>
          </a:p>
          <a:p>
            <a:pPr lvl="1"/>
            <a:r>
              <a:rPr lang="en-US" dirty="0"/>
              <a:t>6.10.11 Stiffeners, various articles</a:t>
            </a:r>
          </a:p>
          <a:p>
            <a:pPr lvl="1"/>
            <a:r>
              <a:rPr lang="en-US" dirty="0"/>
              <a:t>6.10.3.3 Construction</a:t>
            </a:r>
          </a:p>
        </p:txBody>
      </p:sp>
      <p:sp>
        <p:nvSpPr>
          <p:cNvPr id="4" name="Slide Number Placeholder 3">
            <a:extLst>
              <a:ext uri="{FF2B5EF4-FFF2-40B4-BE49-F238E27FC236}">
                <a16:creationId xmlns:a16="http://schemas.microsoft.com/office/drawing/2014/main" id="{A5250687-5704-4DB1-ADAA-7D3CF5274EBD}"/>
              </a:ext>
            </a:extLst>
          </p:cNvPr>
          <p:cNvSpPr>
            <a:spLocks noGrp="1"/>
          </p:cNvSpPr>
          <p:nvPr>
            <p:ph type="sldNum" sz="quarter" idx="12"/>
          </p:nvPr>
        </p:nvSpPr>
        <p:spPr/>
        <p:txBody>
          <a:bodyPr/>
          <a:lstStyle/>
          <a:p>
            <a:fld id="{BA98D948-1207-4CB8-9C03-80C63F72A5E7}" type="slidenum">
              <a:rPr lang="en-US" smtClean="0"/>
              <a:t>20</a:t>
            </a:fld>
            <a:endParaRPr lang="en-US" dirty="0"/>
          </a:p>
        </p:txBody>
      </p:sp>
    </p:spTree>
    <p:extLst>
      <p:ext uri="{BB962C8B-B14F-4D97-AF65-F5344CB8AC3E}">
        <p14:creationId xmlns:p14="http://schemas.microsoft.com/office/powerpoint/2010/main" val="2436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0824E-FC18-4E57-8359-4EF831836B06}"/>
              </a:ext>
            </a:extLst>
          </p:cNvPr>
          <p:cNvSpPr>
            <a:spLocks noGrp="1"/>
          </p:cNvSpPr>
          <p:nvPr>
            <p:ph type="title"/>
          </p:nvPr>
        </p:nvSpPr>
        <p:spPr>
          <a:xfrm>
            <a:off x="457200" y="204788"/>
            <a:ext cx="2573699" cy="871537"/>
          </a:xfrm>
        </p:spPr>
        <p:txBody>
          <a:bodyPr wrap="square"/>
          <a:lstStyle/>
          <a:p>
            <a:r>
              <a:rPr lang="en-US" dirty="0"/>
              <a:t>Shear Design Process, LRFD 6.10.9</a:t>
            </a:r>
          </a:p>
        </p:txBody>
      </p:sp>
      <p:pic>
        <p:nvPicPr>
          <p:cNvPr id="9" name="Content Placeholder 8">
            <a:extLst>
              <a:ext uri="{FF2B5EF4-FFF2-40B4-BE49-F238E27FC236}">
                <a16:creationId xmlns:a16="http://schemas.microsoft.com/office/drawing/2014/main" id="{7B68C6E5-FDB3-47A1-9FFA-915916EAA148}"/>
              </a:ext>
            </a:extLst>
          </p:cNvPr>
          <p:cNvPicPr>
            <a:picLocks noGrp="1" noChangeAspect="1"/>
          </p:cNvPicPr>
          <p:nvPr>
            <p:ph idx="1"/>
          </p:nvPr>
        </p:nvPicPr>
        <p:blipFill>
          <a:blip r:embed="rId3"/>
          <a:stretch>
            <a:fillRect/>
          </a:stretch>
        </p:blipFill>
        <p:spPr>
          <a:xfrm>
            <a:off x="4021499" y="204788"/>
            <a:ext cx="4100955" cy="4389437"/>
          </a:xfrm>
        </p:spPr>
      </p:pic>
      <p:sp>
        <p:nvSpPr>
          <p:cNvPr id="7" name="Text Placeholder 6">
            <a:extLst>
              <a:ext uri="{FF2B5EF4-FFF2-40B4-BE49-F238E27FC236}">
                <a16:creationId xmlns:a16="http://schemas.microsoft.com/office/drawing/2014/main" id="{F4CDE0A7-E9EC-41A4-971B-FDB8C85D6953}"/>
              </a:ext>
            </a:extLst>
          </p:cNvPr>
          <p:cNvSpPr>
            <a:spLocks noGrp="1"/>
          </p:cNvSpPr>
          <p:nvPr>
            <p:ph type="body" sz="half" idx="2"/>
          </p:nvPr>
        </p:nvSpPr>
        <p:spPr>
          <a:xfrm>
            <a:off x="457200" y="1076325"/>
            <a:ext cx="3657600" cy="3517900"/>
          </a:xfrm>
        </p:spPr>
        <p:txBody>
          <a:bodyPr>
            <a:normAutofit fontScale="92500" lnSpcReduction="20000"/>
          </a:bodyPr>
          <a:lstStyle/>
          <a:p>
            <a:pPr marL="285750" indent="-285750">
              <a:buFont typeface="Arial" panose="020B0604020202020204" pitchFamily="34" charset="0"/>
              <a:buChar char="•"/>
            </a:pPr>
            <a:r>
              <a:rPr lang="en-US" sz="1800" dirty="0"/>
              <a:t>Shear resistance is the same for homogeneous and hybrid sections</a:t>
            </a:r>
          </a:p>
          <a:p>
            <a:pPr marL="285750" indent="-285750">
              <a:buFont typeface="Arial" panose="020B0604020202020204" pitchFamily="34" charset="0"/>
              <a:buChar char="•"/>
            </a:pPr>
            <a:r>
              <a:rPr lang="en-US" sz="1800" dirty="0"/>
              <a:t>Process differs for webs with and without transverse shear stiffeners</a:t>
            </a:r>
          </a:p>
          <a:p>
            <a:pPr marL="285750" indent="-285750">
              <a:buFont typeface="Arial" panose="020B0604020202020204" pitchFamily="34" charset="0"/>
              <a:buChar char="•"/>
            </a:pPr>
            <a:r>
              <a:rPr lang="en-US" sz="1800" dirty="0"/>
              <a:t>For unstiffened webs, capacity is limited to buckling or yielding</a:t>
            </a:r>
          </a:p>
          <a:p>
            <a:pPr marL="285750" indent="-285750">
              <a:buFont typeface="Arial" panose="020B0604020202020204" pitchFamily="34" charset="0"/>
              <a:buChar char="•"/>
            </a:pPr>
            <a:r>
              <a:rPr lang="en-US" sz="1800" dirty="0"/>
              <a:t>For stiffened webs, the capacity is increased due to the stiffer web</a:t>
            </a:r>
          </a:p>
          <a:p>
            <a:pPr marL="285750" indent="-285750">
              <a:buFont typeface="Arial" panose="020B0604020202020204" pitchFamily="34" charset="0"/>
              <a:buChar char="•"/>
            </a:pPr>
            <a:r>
              <a:rPr lang="en-US" sz="1800" dirty="0"/>
              <a:t>Stiffened web has different procedures for interior and end panels</a:t>
            </a:r>
          </a:p>
          <a:p>
            <a:pPr marL="285750" indent="-285750">
              <a:buFont typeface="Arial" panose="020B0604020202020204" pitchFamily="34" charset="0"/>
              <a:buChar char="•"/>
            </a:pPr>
            <a:r>
              <a:rPr lang="en-US" sz="1800" dirty="0"/>
              <a:t>Interior panel procedure varies based on web to flange proportion checks</a:t>
            </a:r>
          </a:p>
          <a:p>
            <a:pPr marL="285750" indent="-285750">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4DBDF32F-088B-4B61-88BC-F4E703D28E3D}"/>
              </a:ext>
            </a:extLst>
          </p:cNvPr>
          <p:cNvSpPr>
            <a:spLocks noGrp="1"/>
          </p:cNvSpPr>
          <p:nvPr>
            <p:ph type="sldNum" sz="quarter" idx="12"/>
          </p:nvPr>
        </p:nvSpPr>
        <p:spPr/>
        <p:txBody>
          <a:bodyPr/>
          <a:lstStyle/>
          <a:p>
            <a:fld id="{BA98D948-1207-4CB8-9C03-80C63F72A5E7}" type="slidenum">
              <a:rPr lang="en-US" smtClean="0"/>
              <a:t>21</a:t>
            </a:fld>
            <a:endParaRPr lang="en-US"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C31625B-9D2C-443D-970F-7F8EAB4CC4C9}"/>
                  </a:ext>
                </a:extLst>
              </p:cNvPr>
              <p:cNvSpPr txBox="1"/>
              <p:nvPr/>
            </p:nvSpPr>
            <p:spPr>
              <a:xfrm>
                <a:off x="6924675" y="394334"/>
                <a:ext cx="1919308"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𝑉</m:t>
                          </m:r>
                        </m:e>
                        <m:sub>
                          <m:r>
                            <a:rPr lang="en-US" sz="3200" b="0" i="1" smtClean="0">
                              <a:latin typeface="Cambria Math" panose="02040503050406030204" pitchFamily="18" charset="0"/>
                            </a:rPr>
                            <m:t>𝑢</m:t>
                          </m:r>
                        </m:sub>
                      </m:sSub>
                      <m:r>
                        <a:rPr lang="en-US" sz="3200" i="1" smtClean="0">
                          <a:latin typeface="Cambria Math" panose="02040503050406030204" pitchFamily="18" charset="0"/>
                          <a:ea typeface="Cambria Math" panose="02040503050406030204" pitchFamily="18" charset="0"/>
                        </a:rPr>
                        <m:t>≤</m:t>
                      </m:r>
                      <m:sSub>
                        <m:sSubPr>
                          <m:ctrlPr>
                            <a:rPr lang="en-US" sz="3200" i="1" smtClean="0">
                              <a:latin typeface="Cambria Math" panose="02040503050406030204" pitchFamily="18" charset="0"/>
                              <a:ea typeface="Cambria Math" panose="02040503050406030204" pitchFamily="18" charset="0"/>
                            </a:rPr>
                          </m:ctrlPr>
                        </m:sSubPr>
                        <m:e>
                          <m:r>
                            <a:rPr lang="el-GR" sz="3200" i="1" smtClean="0">
                              <a:latin typeface="Cambria Math" panose="02040503050406030204" pitchFamily="18" charset="0"/>
                              <a:ea typeface="Cambria Math" panose="02040503050406030204" pitchFamily="18" charset="0"/>
                            </a:rPr>
                            <m:t>𝜙</m:t>
                          </m:r>
                        </m:e>
                        <m:sub>
                          <m:r>
                            <a:rPr lang="en-US" sz="3200" b="0" i="1" smtClean="0">
                              <a:latin typeface="Cambria Math" panose="02040503050406030204" pitchFamily="18" charset="0"/>
                              <a:ea typeface="Cambria Math" panose="02040503050406030204" pitchFamily="18" charset="0"/>
                            </a:rPr>
                            <m:t>𝑣</m:t>
                          </m:r>
                        </m:sub>
                      </m:sSub>
                      <m:sSub>
                        <m:sSubPr>
                          <m:ctrlPr>
                            <a:rPr lang="en-US" sz="320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𝑉</m:t>
                          </m:r>
                        </m:e>
                        <m:sub>
                          <m:r>
                            <a:rPr lang="en-US" sz="3200" b="0" i="1" smtClean="0">
                              <a:latin typeface="Cambria Math" panose="02040503050406030204" pitchFamily="18" charset="0"/>
                              <a:ea typeface="Cambria Math" panose="02040503050406030204" pitchFamily="18" charset="0"/>
                            </a:rPr>
                            <m:t>𝑛</m:t>
                          </m:r>
                        </m:sub>
                      </m:sSub>
                    </m:oMath>
                  </m:oMathPara>
                </a14:m>
                <a:endParaRPr lang="en-US" sz="3200" dirty="0"/>
              </a:p>
            </p:txBody>
          </p:sp>
        </mc:Choice>
        <mc:Fallback xmlns="">
          <p:sp>
            <p:nvSpPr>
              <p:cNvPr id="2" name="TextBox 1">
                <a:extLst>
                  <a:ext uri="{FF2B5EF4-FFF2-40B4-BE49-F238E27FC236}">
                    <a16:creationId xmlns:a16="http://schemas.microsoft.com/office/drawing/2014/main" id="{CC31625B-9D2C-443D-970F-7F8EAB4CC4C9}"/>
                  </a:ext>
                </a:extLst>
              </p:cNvPr>
              <p:cNvSpPr txBox="1">
                <a:spLocks noRot="1" noChangeAspect="1" noMove="1" noResize="1" noEditPoints="1" noAdjustHandles="1" noChangeArrowheads="1" noChangeShapeType="1" noTextEdit="1"/>
              </p:cNvSpPr>
              <p:nvPr/>
            </p:nvSpPr>
            <p:spPr>
              <a:xfrm>
                <a:off x="6924675" y="394334"/>
                <a:ext cx="1919308" cy="492443"/>
              </a:xfrm>
              <a:prstGeom prst="rect">
                <a:avLst/>
              </a:prstGeom>
              <a:blipFill>
                <a:blip r:embed="rId6"/>
                <a:stretch>
                  <a:fillRect/>
                </a:stretch>
              </a:blipFill>
            </p:spPr>
            <p:txBody>
              <a:bodyPr/>
              <a:lstStyle/>
              <a:p>
                <a:r>
                  <a:rPr lang="en-US">
                    <a:noFill/>
                  </a:rPr>
                  <a:t> </a:t>
                </a:r>
              </a:p>
            </p:txBody>
          </p:sp>
        </mc:Fallback>
      </mc:AlternateContent>
      <p:sp>
        <p:nvSpPr>
          <p:cNvPr id="8" name="Rectangle: Rounded Corners 7">
            <a:extLst>
              <a:ext uri="{FF2B5EF4-FFF2-40B4-BE49-F238E27FC236}">
                <a16:creationId xmlns:a16="http://schemas.microsoft.com/office/drawing/2014/main" id="{10983A13-755D-4667-A5ED-C629C7DE3343}"/>
              </a:ext>
            </a:extLst>
          </p:cNvPr>
          <p:cNvSpPr/>
          <p:nvPr/>
        </p:nvSpPr>
        <p:spPr>
          <a:xfrm>
            <a:off x="4724401" y="285750"/>
            <a:ext cx="1981200" cy="790575"/>
          </a:xfrm>
          <a:custGeom>
            <a:avLst/>
            <a:gdLst>
              <a:gd name="connsiteX0" fmla="*/ 0 w 1981200"/>
              <a:gd name="connsiteY0" fmla="*/ 131765 h 790575"/>
              <a:gd name="connsiteX1" fmla="*/ 131765 w 1981200"/>
              <a:gd name="connsiteY1" fmla="*/ 0 h 790575"/>
              <a:gd name="connsiteX2" fmla="*/ 652792 w 1981200"/>
              <a:gd name="connsiteY2" fmla="*/ 0 h 790575"/>
              <a:gd name="connsiteX3" fmla="*/ 1225348 w 1981200"/>
              <a:gd name="connsiteY3" fmla="*/ 0 h 790575"/>
              <a:gd name="connsiteX4" fmla="*/ 1849435 w 1981200"/>
              <a:gd name="connsiteY4" fmla="*/ 0 h 790575"/>
              <a:gd name="connsiteX5" fmla="*/ 1981200 w 1981200"/>
              <a:gd name="connsiteY5" fmla="*/ 131765 h 790575"/>
              <a:gd name="connsiteX6" fmla="*/ 1981200 w 1981200"/>
              <a:gd name="connsiteY6" fmla="*/ 658810 h 790575"/>
              <a:gd name="connsiteX7" fmla="*/ 1849435 w 1981200"/>
              <a:gd name="connsiteY7" fmla="*/ 790575 h 790575"/>
              <a:gd name="connsiteX8" fmla="*/ 1328408 w 1981200"/>
              <a:gd name="connsiteY8" fmla="*/ 790575 h 790575"/>
              <a:gd name="connsiteX9" fmla="*/ 807382 w 1981200"/>
              <a:gd name="connsiteY9" fmla="*/ 790575 h 790575"/>
              <a:gd name="connsiteX10" fmla="*/ 131765 w 1981200"/>
              <a:gd name="connsiteY10" fmla="*/ 790575 h 790575"/>
              <a:gd name="connsiteX11" fmla="*/ 0 w 1981200"/>
              <a:gd name="connsiteY11" fmla="*/ 658810 h 790575"/>
              <a:gd name="connsiteX12" fmla="*/ 0 w 1981200"/>
              <a:gd name="connsiteY12" fmla="*/ 131765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200" h="790575" fill="none" extrusionOk="0">
                <a:moveTo>
                  <a:pt x="0" y="131765"/>
                </a:moveTo>
                <a:cubicBezTo>
                  <a:pt x="5946" y="65941"/>
                  <a:pt x="60484" y="-3578"/>
                  <a:pt x="131765" y="0"/>
                </a:cubicBezTo>
                <a:cubicBezTo>
                  <a:pt x="251026" y="3564"/>
                  <a:pt x="511891" y="-7149"/>
                  <a:pt x="652792" y="0"/>
                </a:cubicBezTo>
                <a:cubicBezTo>
                  <a:pt x="793693" y="7149"/>
                  <a:pt x="960211" y="-19047"/>
                  <a:pt x="1225348" y="0"/>
                </a:cubicBezTo>
                <a:cubicBezTo>
                  <a:pt x="1490485" y="19047"/>
                  <a:pt x="1579207" y="-19360"/>
                  <a:pt x="1849435" y="0"/>
                </a:cubicBezTo>
                <a:cubicBezTo>
                  <a:pt x="1928949" y="1883"/>
                  <a:pt x="1979638" y="61530"/>
                  <a:pt x="1981200" y="131765"/>
                </a:cubicBezTo>
                <a:cubicBezTo>
                  <a:pt x="1994697" y="385456"/>
                  <a:pt x="1999684" y="458110"/>
                  <a:pt x="1981200" y="658810"/>
                </a:cubicBezTo>
                <a:cubicBezTo>
                  <a:pt x="1981427" y="727425"/>
                  <a:pt x="1922690" y="795364"/>
                  <a:pt x="1849435" y="790575"/>
                </a:cubicBezTo>
                <a:cubicBezTo>
                  <a:pt x="1694473" y="802922"/>
                  <a:pt x="1453354" y="799881"/>
                  <a:pt x="1328408" y="790575"/>
                </a:cubicBezTo>
                <a:cubicBezTo>
                  <a:pt x="1203462" y="781269"/>
                  <a:pt x="1035027" y="811102"/>
                  <a:pt x="807382" y="790575"/>
                </a:cubicBezTo>
                <a:cubicBezTo>
                  <a:pt x="579737" y="770048"/>
                  <a:pt x="380840" y="796057"/>
                  <a:pt x="131765" y="790575"/>
                </a:cubicBezTo>
                <a:cubicBezTo>
                  <a:pt x="52000" y="806941"/>
                  <a:pt x="907" y="733302"/>
                  <a:pt x="0" y="658810"/>
                </a:cubicBezTo>
                <a:cubicBezTo>
                  <a:pt x="-2891" y="457155"/>
                  <a:pt x="-3712" y="337530"/>
                  <a:pt x="0" y="131765"/>
                </a:cubicBezTo>
                <a:close/>
              </a:path>
              <a:path w="1981200" h="790575" stroke="0" extrusionOk="0">
                <a:moveTo>
                  <a:pt x="0" y="131765"/>
                </a:moveTo>
                <a:cubicBezTo>
                  <a:pt x="7778" y="50519"/>
                  <a:pt x="69549" y="-18"/>
                  <a:pt x="131765" y="0"/>
                </a:cubicBezTo>
                <a:cubicBezTo>
                  <a:pt x="286753" y="13151"/>
                  <a:pt x="427735" y="-705"/>
                  <a:pt x="669968" y="0"/>
                </a:cubicBezTo>
                <a:cubicBezTo>
                  <a:pt x="912201" y="705"/>
                  <a:pt x="962976" y="-9579"/>
                  <a:pt x="1225348" y="0"/>
                </a:cubicBezTo>
                <a:cubicBezTo>
                  <a:pt x="1487720" y="9579"/>
                  <a:pt x="1649609" y="-3557"/>
                  <a:pt x="1849435" y="0"/>
                </a:cubicBezTo>
                <a:cubicBezTo>
                  <a:pt x="1910309" y="12386"/>
                  <a:pt x="1984198" y="55885"/>
                  <a:pt x="1981200" y="131765"/>
                </a:cubicBezTo>
                <a:cubicBezTo>
                  <a:pt x="1962928" y="299734"/>
                  <a:pt x="1997992" y="432326"/>
                  <a:pt x="1981200" y="658810"/>
                </a:cubicBezTo>
                <a:cubicBezTo>
                  <a:pt x="1980994" y="742238"/>
                  <a:pt x="1924459" y="774218"/>
                  <a:pt x="1849435" y="790575"/>
                </a:cubicBezTo>
                <a:cubicBezTo>
                  <a:pt x="1732277" y="770558"/>
                  <a:pt x="1409421" y="794113"/>
                  <a:pt x="1294055" y="790575"/>
                </a:cubicBezTo>
                <a:cubicBezTo>
                  <a:pt x="1178689" y="787037"/>
                  <a:pt x="845398" y="816382"/>
                  <a:pt x="687145" y="790575"/>
                </a:cubicBezTo>
                <a:cubicBezTo>
                  <a:pt x="528892" y="764769"/>
                  <a:pt x="326456" y="791722"/>
                  <a:pt x="131765" y="790575"/>
                </a:cubicBezTo>
                <a:cubicBezTo>
                  <a:pt x="60448" y="797721"/>
                  <a:pt x="1861" y="737696"/>
                  <a:pt x="0" y="658810"/>
                </a:cubicBezTo>
                <a:cubicBezTo>
                  <a:pt x="-8795" y="471844"/>
                  <a:pt x="-26158" y="293329"/>
                  <a:pt x="0" y="131765"/>
                </a:cubicBezTo>
                <a:close/>
              </a:path>
            </a:pathLst>
          </a:custGeom>
          <a:solidFill>
            <a:schemeClr val="accent1">
              <a:alpha val="25000"/>
            </a:schemeClr>
          </a:solidFill>
          <a:ln w="38100">
            <a:prstDash val="sysDash"/>
            <a:extLst>
              <a:ext uri="{C807C97D-BFC1-408E-A445-0C87EB9F89A2}">
                <ask:lineSketchStyleProps xmlns:ask="http://schemas.microsoft.com/office/drawing/2018/sketchyshapes" sd="391849769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DFCA4C94-C9BA-4FC5-A915-69C22B70C985}"/>
              </a:ext>
            </a:extLst>
          </p:cNvPr>
          <p:cNvSpPr/>
          <p:nvPr/>
        </p:nvSpPr>
        <p:spPr>
          <a:xfrm>
            <a:off x="4738943" y="1113989"/>
            <a:ext cx="1981200" cy="238562"/>
          </a:xfrm>
          <a:custGeom>
            <a:avLst/>
            <a:gdLst>
              <a:gd name="connsiteX0" fmla="*/ 0 w 1981200"/>
              <a:gd name="connsiteY0" fmla="*/ 39761 h 238562"/>
              <a:gd name="connsiteX1" fmla="*/ 39761 w 1981200"/>
              <a:gd name="connsiteY1" fmla="*/ 0 h 238562"/>
              <a:gd name="connsiteX2" fmla="*/ 616603 w 1981200"/>
              <a:gd name="connsiteY2" fmla="*/ 0 h 238562"/>
              <a:gd name="connsiteX3" fmla="*/ 1250496 w 1981200"/>
              <a:gd name="connsiteY3" fmla="*/ 0 h 238562"/>
              <a:gd name="connsiteX4" fmla="*/ 1941439 w 1981200"/>
              <a:gd name="connsiteY4" fmla="*/ 0 h 238562"/>
              <a:gd name="connsiteX5" fmla="*/ 1981200 w 1981200"/>
              <a:gd name="connsiteY5" fmla="*/ 39761 h 238562"/>
              <a:gd name="connsiteX6" fmla="*/ 1981200 w 1981200"/>
              <a:gd name="connsiteY6" fmla="*/ 198801 h 238562"/>
              <a:gd name="connsiteX7" fmla="*/ 1941439 w 1981200"/>
              <a:gd name="connsiteY7" fmla="*/ 238562 h 238562"/>
              <a:gd name="connsiteX8" fmla="*/ 1364597 w 1981200"/>
              <a:gd name="connsiteY8" fmla="*/ 238562 h 238562"/>
              <a:gd name="connsiteX9" fmla="*/ 787754 w 1981200"/>
              <a:gd name="connsiteY9" fmla="*/ 238562 h 238562"/>
              <a:gd name="connsiteX10" fmla="*/ 39761 w 1981200"/>
              <a:gd name="connsiteY10" fmla="*/ 238562 h 238562"/>
              <a:gd name="connsiteX11" fmla="*/ 0 w 1981200"/>
              <a:gd name="connsiteY11" fmla="*/ 198801 h 238562"/>
              <a:gd name="connsiteX12" fmla="*/ 0 w 1981200"/>
              <a:gd name="connsiteY12" fmla="*/ 39761 h 23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200" h="238562" fill="none" extrusionOk="0">
                <a:moveTo>
                  <a:pt x="0" y="39761"/>
                </a:moveTo>
                <a:cubicBezTo>
                  <a:pt x="1222" y="19230"/>
                  <a:pt x="19120" y="-3162"/>
                  <a:pt x="39761" y="0"/>
                </a:cubicBezTo>
                <a:cubicBezTo>
                  <a:pt x="271143" y="-22544"/>
                  <a:pt x="404076" y="8964"/>
                  <a:pt x="616603" y="0"/>
                </a:cubicBezTo>
                <a:cubicBezTo>
                  <a:pt x="829130" y="-8964"/>
                  <a:pt x="945397" y="-28343"/>
                  <a:pt x="1250496" y="0"/>
                </a:cubicBezTo>
                <a:cubicBezTo>
                  <a:pt x="1555595" y="28343"/>
                  <a:pt x="1781822" y="-1385"/>
                  <a:pt x="1941439" y="0"/>
                </a:cubicBezTo>
                <a:cubicBezTo>
                  <a:pt x="1965209" y="506"/>
                  <a:pt x="1978455" y="22262"/>
                  <a:pt x="1981200" y="39761"/>
                </a:cubicBezTo>
                <a:cubicBezTo>
                  <a:pt x="1981756" y="83624"/>
                  <a:pt x="1986978" y="134537"/>
                  <a:pt x="1981200" y="198801"/>
                </a:cubicBezTo>
                <a:cubicBezTo>
                  <a:pt x="1981287" y="219158"/>
                  <a:pt x="1963729" y="241837"/>
                  <a:pt x="1941439" y="238562"/>
                </a:cubicBezTo>
                <a:cubicBezTo>
                  <a:pt x="1728161" y="250015"/>
                  <a:pt x="1606046" y="230100"/>
                  <a:pt x="1364597" y="238562"/>
                </a:cubicBezTo>
                <a:cubicBezTo>
                  <a:pt x="1123148" y="247024"/>
                  <a:pt x="984741" y="232036"/>
                  <a:pt x="787754" y="238562"/>
                </a:cubicBezTo>
                <a:cubicBezTo>
                  <a:pt x="590767" y="245088"/>
                  <a:pt x="306776" y="248615"/>
                  <a:pt x="39761" y="238562"/>
                </a:cubicBezTo>
                <a:cubicBezTo>
                  <a:pt x="17514" y="239235"/>
                  <a:pt x="1797" y="224168"/>
                  <a:pt x="0" y="198801"/>
                </a:cubicBezTo>
                <a:cubicBezTo>
                  <a:pt x="888" y="157840"/>
                  <a:pt x="3320" y="113911"/>
                  <a:pt x="0" y="39761"/>
                </a:cubicBezTo>
                <a:close/>
              </a:path>
              <a:path w="1981200" h="238562" stroke="0" extrusionOk="0">
                <a:moveTo>
                  <a:pt x="0" y="39761"/>
                </a:moveTo>
                <a:cubicBezTo>
                  <a:pt x="3453" y="14040"/>
                  <a:pt x="19187" y="-2"/>
                  <a:pt x="39761" y="0"/>
                </a:cubicBezTo>
                <a:cubicBezTo>
                  <a:pt x="240806" y="14229"/>
                  <a:pt x="385206" y="-5234"/>
                  <a:pt x="635620" y="0"/>
                </a:cubicBezTo>
                <a:cubicBezTo>
                  <a:pt x="886034" y="5234"/>
                  <a:pt x="1015765" y="-17291"/>
                  <a:pt x="1250496" y="0"/>
                </a:cubicBezTo>
                <a:cubicBezTo>
                  <a:pt x="1485227" y="17291"/>
                  <a:pt x="1601565" y="23669"/>
                  <a:pt x="1941439" y="0"/>
                </a:cubicBezTo>
                <a:cubicBezTo>
                  <a:pt x="1960251" y="3276"/>
                  <a:pt x="1983069" y="15864"/>
                  <a:pt x="1981200" y="39761"/>
                </a:cubicBezTo>
                <a:cubicBezTo>
                  <a:pt x="1975059" y="91561"/>
                  <a:pt x="1988516" y="160823"/>
                  <a:pt x="1981200" y="198801"/>
                </a:cubicBezTo>
                <a:cubicBezTo>
                  <a:pt x="1981168" y="222398"/>
                  <a:pt x="1964017" y="234064"/>
                  <a:pt x="1941439" y="238562"/>
                </a:cubicBezTo>
                <a:cubicBezTo>
                  <a:pt x="1786924" y="230725"/>
                  <a:pt x="1629661" y="214275"/>
                  <a:pt x="1326563" y="238562"/>
                </a:cubicBezTo>
                <a:cubicBezTo>
                  <a:pt x="1023465" y="262849"/>
                  <a:pt x="915727" y="218013"/>
                  <a:pt x="654637" y="238562"/>
                </a:cubicBezTo>
                <a:cubicBezTo>
                  <a:pt x="393547" y="259111"/>
                  <a:pt x="221350" y="223493"/>
                  <a:pt x="39761" y="238562"/>
                </a:cubicBezTo>
                <a:cubicBezTo>
                  <a:pt x="18190" y="240467"/>
                  <a:pt x="342" y="221884"/>
                  <a:pt x="0" y="198801"/>
                </a:cubicBezTo>
                <a:cubicBezTo>
                  <a:pt x="-2086" y="136997"/>
                  <a:pt x="-746" y="115327"/>
                  <a:pt x="0" y="39761"/>
                </a:cubicBezTo>
                <a:close/>
              </a:path>
            </a:pathLst>
          </a:custGeom>
          <a:solidFill>
            <a:schemeClr val="accent6">
              <a:lumMod val="40000"/>
              <a:lumOff val="60000"/>
              <a:alpha val="50000"/>
            </a:schemeClr>
          </a:solidFill>
          <a:ln w="38100">
            <a:prstDash val="sysDash"/>
            <a:extLst>
              <a:ext uri="{C807C97D-BFC1-408E-A445-0C87EB9F89A2}">
                <ask:lineSketchStyleProps xmlns:ask="http://schemas.microsoft.com/office/drawing/2018/sketchyshapes" sd="391849769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34C58460-6B37-447A-B7B0-379C685EB500}"/>
              </a:ext>
            </a:extLst>
          </p:cNvPr>
          <p:cNvSpPr/>
          <p:nvPr/>
        </p:nvSpPr>
        <p:spPr>
          <a:xfrm>
            <a:off x="5624491" y="2017665"/>
            <a:ext cx="1843110" cy="442330"/>
          </a:xfrm>
          <a:custGeom>
            <a:avLst/>
            <a:gdLst>
              <a:gd name="connsiteX0" fmla="*/ 0 w 1843110"/>
              <a:gd name="connsiteY0" fmla="*/ 73723 h 442330"/>
              <a:gd name="connsiteX1" fmla="*/ 73723 w 1843110"/>
              <a:gd name="connsiteY1" fmla="*/ 0 h 442330"/>
              <a:gd name="connsiteX2" fmla="*/ 588074 w 1843110"/>
              <a:gd name="connsiteY2" fmla="*/ 0 h 442330"/>
              <a:gd name="connsiteX3" fmla="*/ 1153296 w 1843110"/>
              <a:gd name="connsiteY3" fmla="*/ 0 h 442330"/>
              <a:gd name="connsiteX4" fmla="*/ 1769387 w 1843110"/>
              <a:gd name="connsiteY4" fmla="*/ 0 h 442330"/>
              <a:gd name="connsiteX5" fmla="*/ 1843110 w 1843110"/>
              <a:gd name="connsiteY5" fmla="*/ 73723 h 442330"/>
              <a:gd name="connsiteX6" fmla="*/ 1843110 w 1843110"/>
              <a:gd name="connsiteY6" fmla="*/ 368607 h 442330"/>
              <a:gd name="connsiteX7" fmla="*/ 1769387 w 1843110"/>
              <a:gd name="connsiteY7" fmla="*/ 442330 h 442330"/>
              <a:gd name="connsiteX8" fmla="*/ 1255036 w 1843110"/>
              <a:gd name="connsiteY8" fmla="*/ 442330 h 442330"/>
              <a:gd name="connsiteX9" fmla="*/ 740684 w 1843110"/>
              <a:gd name="connsiteY9" fmla="*/ 442330 h 442330"/>
              <a:gd name="connsiteX10" fmla="*/ 73723 w 1843110"/>
              <a:gd name="connsiteY10" fmla="*/ 442330 h 442330"/>
              <a:gd name="connsiteX11" fmla="*/ 0 w 1843110"/>
              <a:gd name="connsiteY11" fmla="*/ 368607 h 442330"/>
              <a:gd name="connsiteX12" fmla="*/ 0 w 1843110"/>
              <a:gd name="connsiteY12" fmla="*/ 73723 h 44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3110" h="442330" fill="none" extrusionOk="0">
                <a:moveTo>
                  <a:pt x="0" y="73723"/>
                </a:moveTo>
                <a:cubicBezTo>
                  <a:pt x="5574" y="39520"/>
                  <a:pt x="36799" y="-9098"/>
                  <a:pt x="73723" y="0"/>
                </a:cubicBezTo>
                <a:cubicBezTo>
                  <a:pt x="228001" y="13718"/>
                  <a:pt x="382429" y="16923"/>
                  <a:pt x="588074" y="0"/>
                </a:cubicBezTo>
                <a:cubicBezTo>
                  <a:pt x="793719" y="-16923"/>
                  <a:pt x="955028" y="4947"/>
                  <a:pt x="1153296" y="0"/>
                </a:cubicBezTo>
                <a:cubicBezTo>
                  <a:pt x="1351564" y="-4947"/>
                  <a:pt x="1574667" y="-156"/>
                  <a:pt x="1769387" y="0"/>
                </a:cubicBezTo>
                <a:cubicBezTo>
                  <a:pt x="1813148" y="851"/>
                  <a:pt x="1840607" y="37074"/>
                  <a:pt x="1843110" y="73723"/>
                </a:cubicBezTo>
                <a:cubicBezTo>
                  <a:pt x="1830495" y="157087"/>
                  <a:pt x="1856407" y="235342"/>
                  <a:pt x="1843110" y="368607"/>
                </a:cubicBezTo>
                <a:cubicBezTo>
                  <a:pt x="1843609" y="400171"/>
                  <a:pt x="1810611" y="447359"/>
                  <a:pt x="1769387" y="442330"/>
                </a:cubicBezTo>
                <a:cubicBezTo>
                  <a:pt x="1656475" y="461956"/>
                  <a:pt x="1460641" y="460311"/>
                  <a:pt x="1255036" y="442330"/>
                </a:cubicBezTo>
                <a:cubicBezTo>
                  <a:pt x="1049431" y="424349"/>
                  <a:pt x="864008" y="450437"/>
                  <a:pt x="740684" y="442330"/>
                </a:cubicBezTo>
                <a:cubicBezTo>
                  <a:pt x="617360" y="434223"/>
                  <a:pt x="329930" y="435258"/>
                  <a:pt x="73723" y="442330"/>
                </a:cubicBezTo>
                <a:cubicBezTo>
                  <a:pt x="29306" y="450992"/>
                  <a:pt x="720" y="410689"/>
                  <a:pt x="0" y="368607"/>
                </a:cubicBezTo>
                <a:cubicBezTo>
                  <a:pt x="2345" y="236724"/>
                  <a:pt x="-435" y="150237"/>
                  <a:pt x="0" y="73723"/>
                </a:cubicBezTo>
                <a:close/>
              </a:path>
              <a:path w="1843110" h="442330" stroke="0" extrusionOk="0">
                <a:moveTo>
                  <a:pt x="0" y="73723"/>
                </a:moveTo>
                <a:cubicBezTo>
                  <a:pt x="6216" y="26235"/>
                  <a:pt x="42176" y="-16"/>
                  <a:pt x="73723" y="0"/>
                </a:cubicBezTo>
                <a:cubicBezTo>
                  <a:pt x="294094" y="9236"/>
                  <a:pt x="354069" y="-7777"/>
                  <a:pt x="605031" y="0"/>
                </a:cubicBezTo>
                <a:cubicBezTo>
                  <a:pt x="855993" y="7777"/>
                  <a:pt x="968781" y="-10794"/>
                  <a:pt x="1153296" y="0"/>
                </a:cubicBezTo>
                <a:cubicBezTo>
                  <a:pt x="1337811" y="10794"/>
                  <a:pt x="1494412" y="3126"/>
                  <a:pt x="1769387" y="0"/>
                </a:cubicBezTo>
                <a:cubicBezTo>
                  <a:pt x="1808287" y="1891"/>
                  <a:pt x="1846124" y="29882"/>
                  <a:pt x="1843110" y="73723"/>
                </a:cubicBezTo>
                <a:cubicBezTo>
                  <a:pt x="1841397" y="146585"/>
                  <a:pt x="1855641" y="302564"/>
                  <a:pt x="1843110" y="368607"/>
                </a:cubicBezTo>
                <a:cubicBezTo>
                  <a:pt x="1842932" y="418508"/>
                  <a:pt x="1810760" y="437554"/>
                  <a:pt x="1769387" y="442330"/>
                </a:cubicBezTo>
                <a:cubicBezTo>
                  <a:pt x="1633672" y="420500"/>
                  <a:pt x="1439630" y="443064"/>
                  <a:pt x="1221122" y="442330"/>
                </a:cubicBezTo>
                <a:cubicBezTo>
                  <a:pt x="1002614" y="441596"/>
                  <a:pt x="805935" y="455029"/>
                  <a:pt x="621988" y="442330"/>
                </a:cubicBezTo>
                <a:cubicBezTo>
                  <a:pt x="438041" y="429631"/>
                  <a:pt x="333480" y="425337"/>
                  <a:pt x="73723" y="442330"/>
                </a:cubicBezTo>
                <a:cubicBezTo>
                  <a:pt x="33800" y="446225"/>
                  <a:pt x="2487" y="417494"/>
                  <a:pt x="0" y="368607"/>
                </a:cubicBezTo>
                <a:cubicBezTo>
                  <a:pt x="10194" y="249112"/>
                  <a:pt x="-787" y="177274"/>
                  <a:pt x="0" y="73723"/>
                </a:cubicBezTo>
                <a:close/>
              </a:path>
            </a:pathLst>
          </a:custGeom>
          <a:solidFill>
            <a:schemeClr val="accent3">
              <a:alpha val="50000"/>
            </a:schemeClr>
          </a:solidFill>
          <a:ln w="38100">
            <a:prstDash val="sysDash"/>
            <a:extLst>
              <a:ext uri="{C807C97D-BFC1-408E-A445-0C87EB9F89A2}">
                <ask:lineSketchStyleProps xmlns:ask="http://schemas.microsoft.com/office/drawing/2018/sketchyshapes" sd="391849769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id="{D73A3E71-8231-4B83-A9BF-3263AC5170DA}"/>
              </a:ext>
            </a:extLst>
          </p:cNvPr>
          <p:cNvSpPr/>
          <p:nvPr/>
        </p:nvSpPr>
        <p:spPr>
          <a:xfrm>
            <a:off x="5077537" y="2736220"/>
            <a:ext cx="1804893" cy="984201"/>
          </a:xfrm>
          <a:custGeom>
            <a:avLst/>
            <a:gdLst>
              <a:gd name="connsiteX0" fmla="*/ 1574547 w 1804893"/>
              <a:gd name="connsiteY0" fmla="*/ 27920 h 984201"/>
              <a:gd name="connsiteX1" fmla="*/ 1574547 w 1804893"/>
              <a:gd name="connsiteY1" fmla="*/ 27920 h 984201"/>
              <a:gd name="connsiteX2" fmla="*/ 1462865 w 1804893"/>
              <a:gd name="connsiteY2" fmla="*/ 0 h 984201"/>
              <a:gd name="connsiteX3" fmla="*/ 1365143 w 1804893"/>
              <a:gd name="connsiteY3" fmla="*/ 6980 h 984201"/>
              <a:gd name="connsiteX4" fmla="*/ 1288361 w 1804893"/>
              <a:gd name="connsiteY4" fmla="*/ 27920 h 984201"/>
              <a:gd name="connsiteX5" fmla="*/ 1239500 w 1804893"/>
              <a:gd name="connsiteY5" fmla="*/ 83762 h 984201"/>
              <a:gd name="connsiteX6" fmla="*/ 1204599 w 1804893"/>
              <a:gd name="connsiteY6" fmla="*/ 118662 h 984201"/>
              <a:gd name="connsiteX7" fmla="*/ 1162718 w 1804893"/>
              <a:gd name="connsiteY7" fmla="*/ 167524 h 984201"/>
              <a:gd name="connsiteX8" fmla="*/ 1134798 w 1804893"/>
              <a:gd name="connsiteY8" fmla="*/ 223365 h 984201"/>
              <a:gd name="connsiteX9" fmla="*/ 1120838 w 1804893"/>
              <a:gd name="connsiteY9" fmla="*/ 307127 h 984201"/>
              <a:gd name="connsiteX10" fmla="*/ 1106877 w 1804893"/>
              <a:gd name="connsiteY10" fmla="*/ 335047 h 984201"/>
              <a:gd name="connsiteX11" fmla="*/ 1085937 w 1804893"/>
              <a:gd name="connsiteY11" fmla="*/ 446730 h 984201"/>
              <a:gd name="connsiteX12" fmla="*/ 1078957 w 1804893"/>
              <a:gd name="connsiteY12" fmla="*/ 488611 h 984201"/>
              <a:gd name="connsiteX13" fmla="*/ 1051036 w 1804893"/>
              <a:gd name="connsiteY13" fmla="*/ 558412 h 984201"/>
              <a:gd name="connsiteX14" fmla="*/ 1044056 w 1804893"/>
              <a:gd name="connsiteY14" fmla="*/ 586333 h 984201"/>
              <a:gd name="connsiteX15" fmla="*/ 1009155 w 1804893"/>
              <a:gd name="connsiteY15" fmla="*/ 642174 h 984201"/>
              <a:gd name="connsiteX16" fmla="*/ 995195 w 1804893"/>
              <a:gd name="connsiteY16" fmla="*/ 663114 h 984201"/>
              <a:gd name="connsiteX17" fmla="*/ 939354 w 1804893"/>
              <a:gd name="connsiteY17" fmla="*/ 704995 h 984201"/>
              <a:gd name="connsiteX18" fmla="*/ 890493 w 1804893"/>
              <a:gd name="connsiteY18" fmla="*/ 732916 h 984201"/>
              <a:gd name="connsiteX19" fmla="*/ 827672 w 1804893"/>
              <a:gd name="connsiteY19" fmla="*/ 704995 h 984201"/>
              <a:gd name="connsiteX20" fmla="*/ 764850 w 1804893"/>
              <a:gd name="connsiteY20" fmla="*/ 746876 h 984201"/>
              <a:gd name="connsiteX21" fmla="*/ 653167 w 1804893"/>
              <a:gd name="connsiteY21" fmla="*/ 746877 h 984201"/>
              <a:gd name="connsiteX22" fmla="*/ 597326 w 1804893"/>
              <a:gd name="connsiteY22" fmla="*/ 732916 h 984201"/>
              <a:gd name="connsiteX23" fmla="*/ 387922 w 1804893"/>
              <a:gd name="connsiteY23" fmla="*/ 711975 h 984201"/>
              <a:gd name="connsiteX24" fmla="*/ 185497 w 1804893"/>
              <a:gd name="connsiteY24" fmla="*/ 774796 h 984201"/>
              <a:gd name="connsiteX25" fmla="*/ 24953 w 1804893"/>
              <a:gd name="connsiteY25" fmla="*/ 816677 h 984201"/>
              <a:gd name="connsiteX26" fmla="*/ 24954 w 1804893"/>
              <a:gd name="connsiteY26" fmla="*/ 872519 h 984201"/>
              <a:gd name="connsiteX27" fmla="*/ 17973 w 1804893"/>
              <a:gd name="connsiteY27" fmla="*/ 893459 h 984201"/>
              <a:gd name="connsiteX28" fmla="*/ 45894 w 1804893"/>
              <a:gd name="connsiteY28" fmla="*/ 935340 h 984201"/>
              <a:gd name="connsiteX29" fmla="*/ 101735 w 1804893"/>
              <a:gd name="connsiteY29" fmla="*/ 977221 h 984201"/>
              <a:gd name="connsiteX30" fmla="*/ 408862 w 1804893"/>
              <a:gd name="connsiteY30" fmla="*/ 984201 h 984201"/>
              <a:gd name="connsiteX31" fmla="*/ 583366 w 1804893"/>
              <a:gd name="connsiteY31" fmla="*/ 977221 h 984201"/>
              <a:gd name="connsiteX32" fmla="*/ 611286 w 1804893"/>
              <a:gd name="connsiteY32" fmla="*/ 970241 h 984201"/>
              <a:gd name="connsiteX33" fmla="*/ 729949 w 1804893"/>
              <a:gd name="connsiteY33" fmla="*/ 963261 h 984201"/>
              <a:gd name="connsiteX34" fmla="*/ 848612 w 1804893"/>
              <a:gd name="connsiteY34" fmla="*/ 949301 h 984201"/>
              <a:gd name="connsiteX35" fmla="*/ 1002175 w 1804893"/>
              <a:gd name="connsiteY35" fmla="*/ 935340 h 984201"/>
              <a:gd name="connsiteX36" fmla="*/ 1134798 w 1804893"/>
              <a:gd name="connsiteY36" fmla="*/ 907420 h 984201"/>
              <a:gd name="connsiteX37" fmla="*/ 1162718 w 1804893"/>
              <a:gd name="connsiteY37" fmla="*/ 893459 h 984201"/>
              <a:gd name="connsiteX38" fmla="*/ 1323262 w 1804893"/>
              <a:gd name="connsiteY38" fmla="*/ 851578 h 984201"/>
              <a:gd name="connsiteX39" fmla="*/ 1462865 w 1804893"/>
              <a:gd name="connsiteY39" fmla="*/ 788757 h 984201"/>
              <a:gd name="connsiteX40" fmla="*/ 1595488 w 1804893"/>
              <a:gd name="connsiteY40" fmla="*/ 704995 h 984201"/>
              <a:gd name="connsiteX41" fmla="*/ 1644349 w 1804893"/>
              <a:gd name="connsiteY41" fmla="*/ 663114 h 984201"/>
              <a:gd name="connsiteX42" fmla="*/ 1721131 w 1804893"/>
              <a:gd name="connsiteY42" fmla="*/ 586333 h 984201"/>
              <a:gd name="connsiteX43" fmla="*/ 1763012 w 1804893"/>
              <a:gd name="connsiteY43" fmla="*/ 509551 h 984201"/>
              <a:gd name="connsiteX44" fmla="*/ 1776972 w 1804893"/>
              <a:gd name="connsiteY44" fmla="*/ 453710 h 984201"/>
              <a:gd name="connsiteX45" fmla="*/ 1797912 w 1804893"/>
              <a:gd name="connsiteY45" fmla="*/ 390888 h 984201"/>
              <a:gd name="connsiteX46" fmla="*/ 1804893 w 1804893"/>
              <a:gd name="connsiteY46" fmla="*/ 342027 h 984201"/>
              <a:gd name="connsiteX47" fmla="*/ 1790932 w 1804893"/>
              <a:gd name="connsiteY47" fmla="*/ 216385 h 984201"/>
              <a:gd name="connsiteX48" fmla="*/ 1763012 w 1804893"/>
              <a:gd name="connsiteY48" fmla="*/ 160543 h 984201"/>
              <a:gd name="connsiteX49" fmla="*/ 1672270 w 1804893"/>
              <a:gd name="connsiteY49" fmla="*/ 83762 h 984201"/>
              <a:gd name="connsiteX50" fmla="*/ 1651329 w 1804893"/>
              <a:gd name="connsiteY50" fmla="*/ 69801 h 984201"/>
              <a:gd name="connsiteX51" fmla="*/ 1574547 w 1804893"/>
              <a:gd name="connsiteY51" fmla="*/ 27920 h 9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04893" h="984201" fill="none" extrusionOk="0">
                <a:moveTo>
                  <a:pt x="1574547" y="27920"/>
                </a:moveTo>
                <a:lnTo>
                  <a:pt x="1574547" y="27920"/>
                </a:lnTo>
                <a:cubicBezTo>
                  <a:pt x="1533508" y="20076"/>
                  <a:pt x="1502423" y="2120"/>
                  <a:pt x="1462865" y="0"/>
                </a:cubicBezTo>
                <a:cubicBezTo>
                  <a:pt x="1425481" y="1136"/>
                  <a:pt x="1397987" y="5393"/>
                  <a:pt x="1365143" y="6980"/>
                </a:cubicBezTo>
                <a:cubicBezTo>
                  <a:pt x="1350476" y="10359"/>
                  <a:pt x="1292822" y="24558"/>
                  <a:pt x="1288361" y="27920"/>
                </a:cubicBezTo>
                <a:cubicBezTo>
                  <a:pt x="1269981" y="38954"/>
                  <a:pt x="1258643" y="63126"/>
                  <a:pt x="1239500" y="83762"/>
                </a:cubicBezTo>
                <a:cubicBezTo>
                  <a:pt x="1229087" y="95337"/>
                  <a:pt x="1218351" y="103812"/>
                  <a:pt x="1204599" y="118662"/>
                </a:cubicBezTo>
                <a:cubicBezTo>
                  <a:pt x="1135207" y="232130"/>
                  <a:pt x="1302418" y="29256"/>
                  <a:pt x="1162718" y="167524"/>
                </a:cubicBezTo>
                <a:cubicBezTo>
                  <a:pt x="1155949" y="186294"/>
                  <a:pt x="1142635" y="202080"/>
                  <a:pt x="1134798" y="223365"/>
                </a:cubicBezTo>
                <a:cubicBezTo>
                  <a:pt x="1120916" y="248813"/>
                  <a:pt x="1129675" y="286320"/>
                  <a:pt x="1120838" y="307127"/>
                </a:cubicBezTo>
                <a:cubicBezTo>
                  <a:pt x="1117629" y="318890"/>
                  <a:pt x="1113189" y="325158"/>
                  <a:pt x="1106877" y="335047"/>
                </a:cubicBezTo>
                <a:cubicBezTo>
                  <a:pt x="1100241" y="438345"/>
                  <a:pt x="1121900" y="351472"/>
                  <a:pt x="1085937" y="446730"/>
                </a:cubicBezTo>
                <a:cubicBezTo>
                  <a:pt x="1084405" y="457930"/>
                  <a:pt x="1085648" y="474278"/>
                  <a:pt x="1078957" y="488611"/>
                </a:cubicBezTo>
                <a:cubicBezTo>
                  <a:pt x="1075096" y="513177"/>
                  <a:pt x="1059865" y="539930"/>
                  <a:pt x="1051036" y="558412"/>
                </a:cubicBezTo>
                <a:cubicBezTo>
                  <a:pt x="1047400" y="567293"/>
                  <a:pt x="1049621" y="577205"/>
                  <a:pt x="1044056" y="586333"/>
                </a:cubicBezTo>
                <a:cubicBezTo>
                  <a:pt x="1033676" y="612950"/>
                  <a:pt x="1026865" y="617631"/>
                  <a:pt x="1009155" y="642174"/>
                </a:cubicBezTo>
                <a:cubicBezTo>
                  <a:pt x="1004723" y="649891"/>
                  <a:pt x="1001816" y="656533"/>
                  <a:pt x="995195" y="663114"/>
                </a:cubicBezTo>
                <a:cubicBezTo>
                  <a:pt x="982270" y="679547"/>
                  <a:pt x="958475" y="690605"/>
                  <a:pt x="939354" y="704995"/>
                </a:cubicBezTo>
                <a:cubicBezTo>
                  <a:pt x="926956" y="716445"/>
                  <a:pt x="911969" y="730437"/>
                  <a:pt x="890493" y="732916"/>
                </a:cubicBezTo>
                <a:cubicBezTo>
                  <a:pt x="874236" y="733746"/>
                  <a:pt x="848785" y="701649"/>
                  <a:pt x="827672" y="704995"/>
                </a:cubicBezTo>
                <a:cubicBezTo>
                  <a:pt x="805877" y="705436"/>
                  <a:pt x="794510" y="744222"/>
                  <a:pt x="764850" y="746876"/>
                </a:cubicBezTo>
                <a:cubicBezTo>
                  <a:pt x="733273" y="753259"/>
                  <a:pt x="680913" y="744439"/>
                  <a:pt x="653167" y="746877"/>
                </a:cubicBezTo>
                <a:cubicBezTo>
                  <a:pt x="624268" y="743702"/>
                  <a:pt x="640740" y="739668"/>
                  <a:pt x="597326" y="732916"/>
                </a:cubicBezTo>
                <a:cubicBezTo>
                  <a:pt x="562656" y="732816"/>
                  <a:pt x="453648" y="705563"/>
                  <a:pt x="387922" y="711975"/>
                </a:cubicBezTo>
                <a:cubicBezTo>
                  <a:pt x="375451" y="722676"/>
                  <a:pt x="254189" y="762639"/>
                  <a:pt x="185497" y="774796"/>
                </a:cubicBezTo>
                <a:cubicBezTo>
                  <a:pt x="122125" y="800930"/>
                  <a:pt x="93310" y="809859"/>
                  <a:pt x="24953" y="816677"/>
                </a:cubicBezTo>
                <a:cubicBezTo>
                  <a:pt x="-34353" y="826812"/>
                  <a:pt x="25933" y="859430"/>
                  <a:pt x="24954" y="872519"/>
                </a:cubicBezTo>
                <a:cubicBezTo>
                  <a:pt x="23724" y="885813"/>
                  <a:pt x="20651" y="886771"/>
                  <a:pt x="17973" y="893459"/>
                </a:cubicBezTo>
                <a:cubicBezTo>
                  <a:pt x="59071" y="919104"/>
                  <a:pt x="25266" y="886826"/>
                  <a:pt x="45894" y="935340"/>
                </a:cubicBezTo>
                <a:cubicBezTo>
                  <a:pt x="61644" y="958889"/>
                  <a:pt x="69704" y="978501"/>
                  <a:pt x="101735" y="977221"/>
                </a:cubicBezTo>
                <a:cubicBezTo>
                  <a:pt x="191545" y="1005434"/>
                  <a:pt x="324289" y="985154"/>
                  <a:pt x="408862" y="984201"/>
                </a:cubicBezTo>
                <a:cubicBezTo>
                  <a:pt x="471192" y="979872"/>
                  <a:pt x="519919" y="973386"/>
                  <a:pt x="583366" y="977221"/>
                </a:cubicBezTo>
                <a:cubicBezTo>
                  <a:pt x="592779" y="976944"/>
                  <a:pt x="602735" y="972414"/>
                  <a:pt x="611286" y="970241"/>
                </a:cubicBezTo>
                <a:cubicBezTo>
                  <a:pt x="649434" y="966654"/>
                  <a:pt x="691108" y="974309"/>
                  <a:pt x="729949" y="963261"/>
                </a:cubicBezTo>
                <a:cubicBezTo>
                  <a:pt x="782131" y="959441"/>
                  <a:pt x="795614" y="956954"/>
                  <a:pt x="848612" y="949301"/>
                </a:cubicBezTo>
                <a:cubicBezTo>
                  <a:pt x="870263" y="945772"/>
                  <a:pt x="970757" y="940739"/>
                  <a:pt x="1002175" y="935340"/>
                </a:cubicBezTo>
                <a:cubicBezTo>
                  <a:pt x="1031228" y="927432"/>
                  <a:pt x="1104191" y="913027"/>
                  <a:pt x="1134798" y="907420"/>
                </a:cubicBezTo>
                <a:cubicBezTo>
                  <a:pt x="1144180" y="903091"/>
                  <a:pt x="1153484" y="898462"/>
                  <a:pt x="1162718" y="893459"/>
                </a:cubicBezTo>
                <a:cubicBezTo>
                  <a:pt x="1219042" y="876122"/>
                  <a:pt x="1271632" y="887502"/>
                  <a:pt x="1323262" y="851578"/>
                </a:cubicBezTo>
                <a:cubicBezTo>
                  <a:pt x="1375915" y="839305"/>
                  <a:pt x="1426853" y="807404"/>
                  <a:pt x="1462865" y="788757"/>
                </a:cubicBezTo>
                <a:cubicBezTo>
                  <a:pt x="1493011" y="768248"/>
                  <a:pt x="1564252" y="734858"/>
                  <a:pt x="1595488" y="704995"/>
                </a:cubicBezTo>
                <a:cubicBezTo>
                  <a:pt x="1616581" y="694902"/>
                  <a:pt x="1631320" y="675706"/>
                  <a:pt x="1644349" y="663114"/>
                </a:cubicBezTo>
                <a:cubicBezTo>
                  <a:pt x="1673241" y="644281"/>
                  <a:pt x="1703828" y="617570"/>
                  <a:pt x="1721131" y="586333"/>
                </a:cubicBezTo>
                <a:cubicBezTo>
                  <a:pt x="1752558" y="539583"/>
                  <a:pt x="1740097" y="560556"/>
                  <a:pt x="1763012" y="509551"/>
                </a:cubicBezTo>
                <a:cubicBezTo>
                  <a:pt x="1771861" y="490715"/>
                  <a:pt x="1772326" y="470285"/>
                  <a:pt x="1776972" y="453710"/>
                </a:cubicBezTo>
                <a:cubicBezTo>
                  <a:pt x="1786234" y="430847"/>
                  <a:pt x="1792684" y="414107"/>
                  <a:pt x="1797912" y="390888"/>
                </a:cubicBezTo>
                <a:cubicBezTo>
                  <a:pt x="1803983" y="374666"/>
                  <a:pt x="1803661" y="356525"/>
                  <a:pt x="1804893" y="342027"/>
                </a:cubicBezTo>
                <a:cubicBezTo>
                  <a:pt x="1798855" y="295198"/>
                  <a:pt x="1795596" y="256103"/>
                  <a:pt x="1790932" y="216385"/>
                </a:cubicBezTo>
                <a:cubicBezTo>
                  <a:pt x="1791026" y="199478"/>
                  <a:pt x="1773553" y="168307"/>
                  <a:pt x="1763012" y="160543"/>
                </a:cubicBezTo>
                <a:cubicBezTo>
                  <a:pt x="1724614" y="115108"/>
                  <a:pt x="1714840" y="112706"/>
                  <a:pt x="1672270" y="83762"/>
                </a:cubicBezTo>
                <a:cubicBezTo>
                  <a:pt x="1665005" y="78125"/>
                  <a:pt x="1659110" y="74042"/>
                  <a:pt x="1651329" y="69801"/>
                </a:cubicBezTo>
                <a:cubicBezTo>
                  <a:pt x="1619737" y="55079"/>
                  <a:pt x="1587308" y="35346"/>
                  <a:pt x="1574547" y="27920"/>
                </a:cubicBezTo>
                <a:close/>
              </a:path>
              <a:path w="1804893" h="984201" stroke="0" extrusionOk="0">
                <a:moveTo>
                  <a:pt x="1574547" y="27920"/>
                </a:moveTo>
                <a:lnTo>
                  <a:pt x="1574547" y="27920"/>
                </a:lnTo>
                <a:cubicBezTo>
                  <a:pt x="1535363" y="14458"/>
                  <a:pt x="1498266" y="1879"/>
                  <a:pt x="1462865" y="0"/>
                </a:cubicBezTo>
                <a:cubicBezTo>
                  <a:pt x="1436849" y="1398"/>
                  <a:pt x="1392596" y="4816"/>
                  <a:pt x="1365143" y="6980"/>
                </a:cubicBezTo>
                <a:cubicBezTo>
                  <a:pt x="1350912" y="10715"/>
                  <a:pt x="1292672" y="25594"/>
                  <a:pt x="1288361" y="27920"/>
                </a:cubicBezTo>
                <a:cubicBezTo>
                  <a:pt x="1267448" y="41865"/>
                  <a:pt x="1257302" y="66078"/>
                  <a:pt x="1239500" y="83762"/>
                </a:cubicBezTo>
                <a:cubicBezTo>
                  <a:pt x="1230863" y="96150"/>
                  <a:pt x="1216264" y="104569"/>
                  <a:pt x="1204599" y="118662"/>
                </a:cubicBezTo>
                <a:cubicBezTo>
                  <a:pt x="1117274" y="201744"/>
                  <a:pt x="1267732" y="61793"/>
                  <a:pt x="1162718" y="167524"/>
                </a:cubicBezTo>
                <a:cubicBezTo>
                  <a:pt x="1153136" y="183520"/>
                  <a:pt x="1141818" y="205523"/>
                  <a:pt x="1134798" y="223365"/>
                </a:cubicBezTo>
                <a:cubicBezTo>
                  <a:pt x="1125118" y="248865"/>
                  <a:pt x="1131571" y="284050"/>
                  <a:pt x="1120838" y="307127"/>
                </a:cubicBezTo>
                <a:cubicBezTo>
                  <a:pt x="1117655" y="317115"/>
                  <a:pt x="1113139" y="327055"/>
                  <a:pt x="1106877" y="335047"/>
                </a:cubicBezTo>
                <a:cubicBezTo>
                  <a:pt x="1100346" y="464165"/>
                  <a:pt x="1110489" y="359101"/>
                  <a:pt x="1085937" y="446730"/>
                </a:cubicBezTo>
                <a:cubicBezTo>
                  <a:pt x="1084213" y="462766"/>
                  <a:pt x="1083933" y="476026"/>
                  <a:pt x="1078957" y="488611"/>
                </a:cubicBezTo>
                <a:cubicBezTo>
                  <a:pt x="1074825" y="509603"/>
                  <a:pt x="1059975" y="532411"/>
                  <a:pt x="1051036" y="558412"/>
                </a:cubicBezTo>
                <a:cubicBezTo>
                  <a:pt x="1047397" y="567515"/>
                  <a:pt x="1046113" y="576446"/>
                  <a:pt x="1044056" y="586333"/>
                </a:cubicBezTo>
                <a:cubicBezTo>
                  <a:pt x="1033198" y="613915"/>
                  <a:pt x="1026306" y="617521"/>
                  <a:pt x="1009155" y="642174"/>
                </a:cubicBezTo>
                <a:cubicBezTo>
                  <a:pt x="1004403" y="647324"/>
                  <a:pt x="999173" y="657300"/>
                  <a:pt x="995195" y="663114"/>
                </a:cubicBezTo>
                <a:cubicBezTo>
                  <a:pt x="979949" y="682761"/>
                  <a:pt x="958455" y="695278"/>
                  <a:pt x="939354" y="704995"/>
                </a:cubicBezTo>
                <a:cubicBezTo>
                  <a:pt x="923331" y="715937"/>
                  <a:pt x="912161" y="731104"/>
                  <a:pt x="890493" y="732916"/>
                </a:cubicBezTo>
                <a:cubicBezTo>
                  <a:pt x="869396" y="736858"/>
                  <a:pt x="847316" y="702737"/>
                  <a:pt x="827672" y="704995"/>
                </a:cubicBezTo>
                <a:cubicBezTo>
                  <a:pt x="807400" y="708646"/>
                  <a:pt x="792526" y="740639"/>
                  <a:pt x="764850" y="746876"/>
                </a:cubicBezTo>
                <a:cubicBezTo>
                  <a:pt x="736642" y="748849"/>
                  <a:pt x="676322" y="748934"/>
                  <a:pt x="653167" y="746877"/>
                </a:cubicBezTo>
                <a:cubicBezTo>
                  <a:pt x="628035" y="746951"/>
                  <a:pt x="640363" y="742270"/>
                  <a:pt x="597326" y="732916"/>
                </a:cubicBezTo>
                <a:cubicBezTo>
                  <a:pt x="547875" y="737626"/>
                  <a:pt x="437426" y="702002"/>
                  <a:pt x="387922" y="711975"/>
                </a:cubicBezTo>
                <a:cubicBezTo>
                  <a:pt x="368215" y="719074"/>
                  <a:pt x="245277" y="742514"/>
                  <a:pt x="185497" y="774796"/>
                </a:cubicBezTo>
                <a:cubicBezTo>
                  <a:pt x="129661" y="795181"/>
                  <a:pt x="80522" y="815431"/>
                  <a:pt x="24953" y="816677"/>
                </a:cubicBezTo>
                <a:cubicBezTo>
                  <a:pt x="-32184" y="829309"/>
                  <a:pt x="25258" y="857016"/>
                  <a:pt x="24954" y="872519"/>
                </a:cubicBezTo>
                <a:cubicBezTo>
                  <a:pt x="24095" y="885087"/>
                  <a:pt x="20702" y="885781"/>
                  <a:pt x="17973" y="893459"/>
                </a:cubicBezTo>
                <a:cubicBezTo>
                  <a:pt x="49622" y="917137"/>
                  <a:pt x="27216" y="886470"/>
                  <a:pt x="45894" y="935340"/>
                </a:cubicBezTo>
                <a:cubicBezTo>
                  <a:pt x="55871" y="958574"/>
                  <a:pt x="75130" y="977107"/>
                  <a:pt x="101735" y="977221"/>
                </a:cubicBezTo>
                <a:cubicBezTo>
                  <a:pt x="206605" y="982951"/>
                  <a:pt x="303976" y="991267"/>
                  <a:pt x="408862" y="984201"/>
                </a:cubicBezTo>
                <a:cubicBezTo>
                  <a:pt x="473990" y="983870"/>
                  <a:pt x="522298" y="971475"/>
                  <a:pt x="583366" y="977221"/>
                </a:cubicBezTo>
                <a:cubicBezTo>
                  <a:pt x="593640" y="976583"/>
                  <a:pt x="602704" y="972153"/>
                  <a:pt x="611286" y="970241"/>
                </a:cubicBezTo>
                <a:cubicBezTo>
                  <a:pt x="653964" y="969581"/>
                  <a:pt x="690848" y="967290"/>
                  <a:pt x="729949" y="963261"/>
                </a:cubicBezTo>
                <a:cubicBezTo>
                  <a:pt x="785075" y="960080"/>
                  <a:pt x="794966" y="952895"/>
                  <a:pt x="848612" y="949301"/>
                </a:cubicBezTo>
                <a:cubicBezTo>
                  <a:pt x="870439" y="950567"/>
                  <a:pt x="973102" y="939960"/>
                  <a:pt x="1002175" y="935340"/>
                </a:cubicBezTo>
                <a:cubicBezTo>
                  <a:pt x="1032772" y="928322"/>
                  <a:pt x="1102310" y="907902"/>
                  <a:pt x="1134798" y="907420"/>
                </a:cubicBezTo>
                <a:cubicBezTo>
                  <a:pt x="1143105" y="903231"/>
                  <a:pt x="1152906" y="898885"/>
                  <a:pt x="1162718" y="893459"/>
                </a:cubicBezTo>
                <a:cubicBezTo>
                  <a:pt x="1213911" y="875648"/>
                  <a:pt x="1281784" y="864583"/>
                  <a:pt x="1323262" y="851578"/>
                </a:cubicBezTo>
                <a:cubicBezTo>
                  <a:pt x="1375602" y="837776"/>
                  <a:pt x="1430100" y="816895"/>
                  <a:pt x="1462865" y="788757"/>
                </a:cubicBezTo>
                <a:cubicBezTo>
                  <a:pt x="1501154" y="765328"/>
                  <a:pt x="1557432" y="730066"/>
                  <a:pt x="1595488" y="704995"/>
                </a:cubicBezTo>
                <a:cubicBezTo>
                  <a:pt x="1612901" y="689582"/>
                  <a:pt x="1629784" y="674797"/>
                  <a:pt x="1644349" y="663114"/>
                </a:cubicBezTo>
                <a:cubicBezTo>
                  <a:pt x="1665785" y="638643"/>
                  <a:pt x="1703548" y="615752"/>
                  <a:pt x="1721131" y="586333"/>
                </a:cubicBezTo>
                <a:cubicBezTo>
                  <a:pt x="1754392" y="534671"/>
                  <a:pt x="1742134" y="563091"/>
                  <a:pt x="1763012" y="509551"/>
                </a:cubicBezTo>
                <a:cubicBezTo>
                  <a:pt x="1768651" y="487122"/>
                  <a:pt x="1772208" y="469674"/>
                  <a:pt x="1776972" y="453710"/>
                </a:cubicBezTo>
                <a:cubicBezTo>
                  <a:pt x="1782840" y="434325"/>
                  <a:pt x="1792214" y="411934"/>
                  <a:pt x="1797912" y="390888"/>
                </a:cubicBezTo>
                <a:cubicBezTo>
                  <a:pt x="1802625" y="375509"/>
                  <a:pt x="1801914" y="358496"/>
                  <a:pt x="1804893" y="342027"/>
                </a:cubicBezTo>
                <a:cubicBezTo>
                  <a:pt x="1798441" y="300777"/>
                  <a:pt x="1796701" y="248633"/>
                  <a:pt x="1790932" y="216385"/>
                </a:cubicBezTo>
                <a:cubicBezTo>
                  <a:pt x="1785692" y="200499"/>
                  <a:pt x="1771322" y="172068"/>
                  <a:pt x="1763012" y="160543"/>
                </a:cubicBezTo>
                <a:cubicBezTo>
                  <a:pt x="1724063" y="114126"/>
                  <a:pt x="1718137" y="113529"/>
                  <a:pt x="1672270" y="83762"/>
                </a:cubicBezTo>
                <a:cubicBezTo>
                  <a:pt x="1663264" y="78914"/>
                  <a:pt x="1658315" y="73780"/>
                  <a:pt x="1651329" y="69801"/>
                </a:cubicBezTo>
                <a:cubicBezTo>
                  <a:pt x="1618152" y="51673"/>
                  <a:pt x="1587446" y="33609"/>
                  <a:pt x="1574547" y="27920"/>
                </a:cubicBezTo>
                <a:close/>
              </a:path>
            </a:pathLst>
          </a:custGeom>
          <a:solidFill>
            <a:schemeClr val="accent4">
              <a:lumMod val="40000"/>
              <a:lumOff val="60000"/>
              <a:alpha val="50000"/>
            </a:schemeClr>
          </a:solidFill>
          <a:ln w="38100">
            <a:prstDash val="sysDash"/>
            <a:extLst>
              <a:ext uri="{C807C97D-BFC1-408E-A445-0C87EB9F89A2}">
                <ask:lineSketchStyleProps xmlns:ask="http://schemas.microsoft.com/office/drawing/2018/sketchyshapes" sd="1219033472">
                  <a:custGeom>
                    <a:avLst/>
                    <a:gdLst>
                      <a:gd name="connsiteX0" fmla="*/ 1556574 w 1786920"/>
                      <a:gd name="connsiteY0" fmla="*/ 27920 h 984201"/>
                      <a:gd name="connsiteX1" fmla="*/ 1556574 w 1786920"/>
                      <a:gd name="connsiteY1" fmla="*/ 27920 h 984201"/>
                      <a:gd name="connsiteX2" fmla="*/ 1444892 w 1786920"/>
                      <a:gd name="connsiteY2" fmla="*/ 0 h 984201"/>
                      <a:gd name="connsiteX3" fmla="*/ 1347170 w 1786920"/>
                      <a:gd name="connsiteY3" fmla="*/ 6980 h 984201"/>
                      <a:gd name="connsiteX4" fmla="*/ 1270388 w 1786920"/>
                      <a:gd name="connsiteY4" fmla="*/ 27920 h 984201"/>
                      <a:gd name="connsiteX5" fmla="*/ 1221527 w 1786920"/>
                      <a:gd name="connsiteY5" fmla="*/ 83762 h 984201"/>
                      <a:gd name="connsiteX6" fmla="*/ 1186626 w 1786920"/>
                      <a:gd name="connsiteY6" fmla="*/ 118662 h 984201"/>
                      <a:gd name="connsiteX7" fmla="*/ 1144745 w 1786920"/>
                      <a:gd name="connsiteY7" fmla="*/ 167524 h 984201"/>
                      <a:gd name="connsiteX8" fmla="*/ 1116825 w 1786920"/>
                      <a:gd name="connsiteY8" fmla="*/ 223365 h 984201"/>
                      <a:gd name="connsiteX9" fmla="*/ 1102865 w 1786920"/>
                      <a:gd name="connsiteY9" fmla="*/ 307127 h 984201"/>
                      <a:gd name="connsiteX10" fmla="*/ 1088904 w 1786920"/>
                      <a:gd name="connsiteY10" fmla="*/ 335047 h 984201"/>
                      <a:gd name="connsiteX11" fmla="*/ 1067964 w 1786920"/>
                      <a:gd name="connsiteY11" fmla="*/ 446730 h 984201"/>
                      <a:gd name="connsiteX12" fmla="*/ 1060984 w 1786920"/>
                      <a:gd name="connsiteY12" fmla="*/ 488611 h 984201"/>
                      <a:gd name="connsiteX13" fmla="*/ 1033063 w 1786920"/>
                      <a:gd name="connsiteY13" fmla="*/ 558412 h 984201"/>
                      <a:gd name="connsiteX14" fmla="*/ 1026083 w 1786920"/>
                      <a:gd name="connsiteY14" fmla="*/ 586333 h 984201"/>
                      <a:gd name="connsiteX15" fmla="*/ 991182 w 1786920"/>
                      <a:gd name="connsiteY15" fmla="*/ 642174 h 984201"/>
                      <a:gd name="connsiteX16" fmla="*/ 977222 w 1786920"/>
                      <a:gd name="connsiteY16" fmla="*/ 663114 h 984201"/>
                      <a:gd name="connsiteX17" fmla="*/ 921381 w 1786920"/>
                      <a:gd name="connsiteY17" fmla="*/ 704995 h 984201"/>
                      <a:gd name="connsiteX18" fmla="*/ 872520 w 1786920"/>
                      <a:gd name="connsiteY18" fmla="*/ 732916 h 984201"/>
                      <a:gd name="connsiteX19" fmla="*/ 746877 w 1786920"/>
                      <a:gd name="connsiteY19" fmla="*/ 746876 h 984201"/>
                      <a:gd name="connsiteX20" fmla="*/ 635194 w 1786920"/>
                      <a:gd name="connsiteY20" fmla="*/ 767817 h 984201"/>
                      <a:gd name="connsiteX21" fmla="*/ 586333 w 1786920"/>
                      <a:gd name="connsiteY21" fmla="*/ 781777 h 984201"/>
                      <a:gd name="connsiteX22" fmla="*/ 425790 w 1786920"/>
                      <a:gd name="connsiteY22" fmla="*/ 795737 h 984201"/>
                      <a:gd name="connsiteX23" fmla="*/ 272226 w 1786920"/>
                      <a:gd name="connsiteY23" fmla="*/ 830638 h 984201"/>
                      <a:gd name="connsiteX24" fmla="*/ 90742 w 1786920"/>
                      <a:gd name="connsiteY24" fmla="*/ 837618 h 984201"/>
                      <a:gd name="connsiteX25" fmla="*/ 6981 w 1786920"/>
                      <a:gd name="connsiteY25" fmla="*/ 872519 h 984201"/>
                      <a:gd name="connsiteX26" fmla="*/ 0 w 1786920"/>
                      <a:gd name="connsiteY26" fmla="*/ 893459 h 984201"/>
                      <a:gd name="connsiteX27" fmla="*/ 27921 w 1786920"/>
                      <a:gd name="connsiteY27" fmla="*/ 935340 h 984201"/>
                      <a:gd name="connsiteX28" fmla="*/ 83762 w 1786920"/>
                      <a:gd name="connsiteY28" fmla="*/ 977221 h 984201"/>
                      <a:gd name="connsiteX29" fmla="*/ 390889 w 1786920"/>
                      <a:gd name="connsiteY29" fmla="*/ 984201 h 984201"/>
                      <a:gd name="connsiteX30" fmla="*/ 565393 w 1786920"/>
                      <a:gd name="connsiteY30" fmla="*/ 977221 h 984201"/>
                      <a:gd name="connsiteX31" fmla="*/ 593313 w 1786920"/>
                      <a:gd name="connsiteY31" fmla="*/ 970241 h 984201"/>
                      <a:gd name="connsiteX32" fmla="*/ 711976 w 1786920"/>
                      <a:gd name="connsiteY32" fmla="*/ 963261 h 984201"/>
                      <a:gd name="connsiteX33" fmla="*/ 830639 w 1786920"/>
                      <a:gd name="connsiteY33" fmla="*/ 949301 h 984201"/>
                      <a:gd name="connsiteX34" fmla="*/ 984202 w 1786920"/>
                      <a:gd name="connsiteY34" fmla="*/ 935340 h 984201"/>
                      <a:gd name="connsiteX35" fmla="*/ 1116825 w 1786920"/>
                      <a:gd name="connsiteY35" fmla="*/ 907420 h 984201"/>
                      <a:gd name="connsiteX36" fmla="*/ 1144745 w 1786920"/>
                      <a:gd name="connsiteY36" fmla="*/ 893459 h 984201"/>
                      <a:gd name="connsiteX37" fmla="*/ 1305289 w 1786920"/>
                      <a:gd name="connsiteY37" fmla="*/ 851578 h 984201"/>
                      <a:gd name="connsiteX38" fmla="*/ 1444892 w 1786920"/>
                      <a:gd name="connsiteY38" fmla="*/ 788757 h 984201"/>
                      <a:gd name="connsiteX39" fmla="*/ 1577515 w 1786920"/>
                      <a:gd name="connsiteY39" fmla="*/ 704995 h 984201"/>
                      <a:gd name="connsiteX40" fmla="*/ 1626376 w 1786920"/>
                      <a:gd name="connsiteY40" fmla="*/ 663114 h 984201"/>
                      <a:gd name="connsiteX41" fmla="*/ 1703158 w 1786920"/>
                      <a:gd name="connsiteY41" fmla="*/ 586333 h 984201"/>
                      <a:gd name="connsiteX42" fmla="*/ 1745039 w 1786920"/>
                      <a:gd name="connsiteY42" fmla="*/ 509551 h 984201"/>
                      <a:gd name="connsiteX43" fmla="*/ 1758999 w 1786920"/>
                      <a:gd name="connsiteY43" fmla="*/ 453710 h 984201"/>
                      <a:gd name="connsiteX44" fmla="*/ 1779939 w 1786920"/>
                      <a:gd name="connsiteY44" fmla="*/ 390888 h 984201"/>
                      <a:gd name="connsiteX45" fmla="*/ 1786920 w 1786920"/>
                      <a:gd name="connsiteY45" fmla="*/ 342027 h 984201"/>
                      <a:gd name="connsiteX46" fmla="*/ 1772959 w 1786920"/>
                      <a:gd name="connsiteY46" fmla="*/ 216385 h 984201"/>
                      <a:gd name="connsiteX47" fmla="*/ 1745039 w 1786920"/>
                      <a:gd name="connsiteY47" fmla="*/ 160543 h 984201"/>
                      <a:gd name="connsiteX48" fmla="*/ 1654297 w 1786920"/>
                      <a:gd name="connsiteY48" fmla="*/ 83762 h 984201"/>
                      <a:gd name="connsiteX49" fmla="*/ 1633356 w 1786920"/>
                      <a:gd name="connsiteY49" fmla="*/ 69801 h 984201"/>
                      <a:gd name="connsiteX50" fmla="*/ 1556574 w 1786920"/>
                      <a:gd name="connsiteY50" fmla="*/ 27920 h 984201"/>
                      <a:gd name="connsiteX0" fmla="*/ 1556574 w 1786920"/>
                      <a:gd name="connsiteY0" fmla="*/ 27920 h 984201"/>
                      <a:gd name="connsiteX1" fmla="*/ 1556574 w 1786920"/>
                      <a:gd name="connsiteY1" fmla="*/ 27920 h 984201"/>
                      <a:gd name="connsiteX2" fmla="*/ 1444892 w 1786920"/>
                      <a:gd name="connsiteY2" fmla="*/ 0 h 984201"/>
                      <a:gd name="connsiteX3" fmla="*/ 1347170 w 1786920"/>
                      <a:gd name="connsiteY3" fmla="*/ 6980 h 984201"/>
                      <a:gd name="connsiteX4" fmla="*/ 1270388 w 1786920"/>
                      <a:gd name="connsiteY4" fmla="*/ 27920 h 984201"/>
                      <a:gd name="connsiteX5" fmla="*/ 1221527 w 1786920"/>
                      <a:gd name="connsiteY5" fmla="*/ 83762 h 984201"/>
                      <a:gd name="connsiteX6" fmla="*/ 1186626 w 1786920"/>
                      <a:gd name="connsiteY6" fmla="*/ 118662 h 984201"/>
                      <a:gd name="connsiteX7" fmla="*/ 1144745 w 1786920"/>
                      <a:gd name="connsiteY7" fmla="*/ 167524 h 984201"/>
                      <a:gd name="connsiteX8" fmla="*/ 1116825 w 1786920"/>
                      <a:gd name="connsiteY8" fmla="*/ 223365 h 984201"/>
                      <a:gd name="connsiteX9" fmla="*/ 1102865 w 1786920"/>
                      <a:gd name="connsiteY9" fmla="*/ 307127 h 984201"/>
                      <a:gd name="connsiteX10" fmla="*/ 1088904 w 1786920"/>
                      <a:gd name="connsiteY10" fmla="*/ 335047 h 984201"/>
                      <a:gd name="connsiteX11" fmla="*/ 1067964 w 1786920"/>
                      <a:gd name="connsiteY11" fmla="*/ 446730 h 984201"/>
                      <a:gd name="connsiteX12" fmla="*/ 1060984 w 1786920"/>
                      <a:gd name="connsiteY12" fmla="*/ 488611 h 984201"/>
                      <a:gd name="connsiteX13" fmla="*/ 1033063 w 1786920"/>
                      <a:gd name="connsiteY13" fmla="*/ 558412 h 984201"/>
                      <a:gd name="connsiteX14" fmla="*/ 1026083 w 1786920"/>
                      <a:gd name="connsiteY14" fmla="*/ 586333 h 984201"/>
                      <a:gd name="connsiteX15" fmla="*/ 991182 w 1786920"/>
                      <a:gd name="connsiteY15" fmla="*/ 642174 h 984201"/>
                      <a:gd name="connsiteX16" fmla="*/ 977222 w 1786920"/>
                      <a:gd name="connsiteY16" fmla="*/ 663114 h 984201"/>
                      <a:gd name="connsiteX17" fmla="*/ 921381 w 1786920"/>
                      <a:gd name="connsiteY17" fmla="*/ 704995 h 984201"/>
                      <a:gd name="connsiteX18" fmla="*/ 872520 w 1786920"/>
                      <a:gd name="connsiteY18" fmla="*/ 732916 h 984201"/>
                      <a:gd name="connsiteX19" fmla="*/ 746877 w 1786920"/>
                      <a:gd name="connsiteY19" fmla="*/ 746876 h 984201"/>
                      <a:gd name="connsiteX20" fmla="*/ 635194 w 1786920"/>
                      <a:gd name="connsiteY20" fmla="*/ 767817 h 984201"/>
                      <a:gd name="connsiteX21" fmla="*/ 586333 w 1786920"/>
                      <a:gd name="connsiteY21" fmla="*/ 781777 h 984201"/>
                      <a:gd name="connsiteX22" fmla="*/ 369949 w 1786920"/>
                      <a:gd name="connsiteY22" fmla="*/ 711975 h 984201"/>
                      <a:gd name="connsiteX23" fmla="*/ 272226 w 1786920"/>
                      <a:gd name="connsiteY23" fmla="*/ 830638 h 984201"/>
                      <a:gd name="connsiteX24" fmla="*/ 90742 w 1786920"/>
                      <a:gd name="connsiteY24" fmla="*/ 837618 h 984201"/>
                      <a:gd name="connsiteX25" fmla="*/ 6981 w 1786920"/>
                      <a:gd name="connsiteY25" fmla="*/ 872519 h 984201"/>
                      <a:gd name="connsiteX26" fmla="*/ 0 w 1786920"/>
                      <a:gd name="connsiteY26" fmla="*/ 893459 h 984201"/>
                      <a:gd name="connsiteX27" fmla="*/ 27921 w 1786920"/>
                      <a:gd name="connsiteY27" fmla="*/ 935340 h 984201"/>
                      <a:gd name="connsiteX28" fmla="*/ 83762 w 1786920"/>
                      <a:gd name="connsiteY28" fmla="*/ 977221 h 984201"/>
                      <a:gd name="connsiteX29" fmla="*/ 390889 w 1786920"/>
                      <a:gd name="connsiteY29" fmla="*/ 984201 h 984201"/>
                      <a:gd name="connsiteX30" fmla="*/ 565393 w 1786920"/>
                      <a:gd name="connsiteY30" fmla="*/ 977221 h 984201"/>
                      <a:gd name="connsiteX31" fmla="*/ 593313 w 1786920"/>
                      <a:gd name="connsiteY31" fmla="*/ 970241 h 984201"/>
                      <a:gd name="connsiteX32" fmla="*/ 711976 w 1786920"/>
                      <a:gd name="connsiteY32" fmla="*/ 963261 h 984201"/>
                      <a:gd name="connsiteX33" fmla="*/ 830639 w 1786920"/>
                      <a:gd name="connsiteY33" fmla="*/ 949301 h 984201"/>
                      <a:gd name="connsiteX34" fmla="*/ 984202 w 1786920"/>
                      <a:gd name="connsiteY34" fmla="*/ 935340 h 984201"/>
                      <a:gd name="connsiteX35" fmla="*/ 1116825 w 1786920"/>
                      <a:gd name="connsiteY35" fmla="*/ 907420 h 984201"/>
                      <a:gd name="connsiteX36" fmla="*/ 1144745 w 1786920"/>
                      <a:gd name="connsiteY36" fmla="*/ 893459 h 984201"/>
                      <a:gd name="connsiteX37" fmla="*/ 1305289 w 1786920"/>
                      <a:gd name="connsiteY37" fmla="*/ 851578 h 984201"/>
                      <a:gd name="connsiteX38" fmla="*/ 1444892 w 1786920"/>
                      <a:gd name="connsiteY38" fmla="*/ 788757 h 984201"/>
                      <a:gd name="connsiteX39" fmla="*/ 1577515 w 1786920"/>
                      <a:gd name="connsiteY39" fmla="*/ 704995 h 984201"/>
                      <a:gd name="connsiteX40" fmla="*/ 1626376 w 1786920"/>
                      <a:gd name="connsiteY40" fmla="*/ 663114 h 984201"/>
                      <a:gd name="connsiteX41" fmla="*/ 1703158 w 1786920"/>
                      <a:gd name="connsiteY41" fmla="*/ 586333 h 984201"/>
                      <a:gd name="connsiteX42" fmla="*/ 1745039 w 1786920"/>
                      <a:gd name="connsiteY42" fmla="*/ 509551 h 984201"/>
                      <a:gd name="connsiteX43" fmla="*/ 1758999 w 1786920"/>
                      <a:gd name="connsiteY43" fmla="*/ 453710 h 984201"/>
                      <a:gd name="connsiteX44" fmla="*/ 1779939 w 1786920"/>
                      <a:gd name="connsiteY44" fmla="*/ 390888 h 984201"/>
                      <a:gd name="connsiteX45" fmla="*/ 1786920 w 1786920"/>
                      <a:gd name="connsiteY45" fmla="*/ 342027 h 984201"/>
                      <a:gd name="connsiteX46" fmla="*/ 1772959 w 1786920"/>
                      <a:gd name="connsiteY46" fmla="*/ 216385 h 984201"/>
                      <a:gd name="connsiteX47" fmla="*/ 1745039 w 1786920"/>
                      <a:gd name="connsiteY47" fmla="*/ 160543 h 984201"/>
                      <a:gd name="connsiteX48" fmla="*/ 1654297 w 1786920"/>
                      <a:gd name="connsiteY48" fmla="*/ 83762 h 984201"/>
                      <a:gd name="connsiteX49" fmla="*/ 1633356 w 1786920"/>
                      <a:gd name="connsiteY49" fmla="*/ 69801 h 984201"/>
                      <a:gd name="connsiteX50" fmla="*/ 1556574 w 1786920"/>
                      <a:gd name="connsiteY50" fmla="*/ 27920 h 984201"/>
                      <a:gd name="connsiteX0" fmla="*/ 1556574 w 1786920"/>
                      <a:gd name="connsiteY0" fmla="*/ 27920 h 984201"/>
                      <a:gd name="connsiteX1" fmla="*/ 1556574 w 1786920"/>
                      <a:gd name="connsiteY1" fmla="*/ 27920 h 984201"/>
                      <a:gd name="connsiteX2" fmla="*/ 1444892 w 1786920"/>
                      <a:gd name="connsiteY2" fmla="*/ 0 h 984201"/>
                      <a:gd name="connsiteX3" fmla="*/ 1347170 w 1786920"/>
                      <a:gd name="connsiteY3" fmla="*/ 6980 h 984201"/>
                      <a:gd name="connsiteX4" fmla="*/ 1270388 w 1786920"/>
                      <a:gd name="connsiteY4" fmla="*/ 27920 h 984201"/>
                      <a:gd name="connsiteX5" fmla="*/ 1221527 w 1786920"/>
                      <a:gd name="connsiteY5" fmla="*/ 83762 h 984201"/>
                      <a:gd name="connsiteX6" fmla="*/ 1186626 w 1786920"/>
                      <a:gd name="connsiteY6" fmla="*/ 118662 h 984201"/>
                      <a:gd name="connsiteX7" fmla="*/ 1144745 w 1786920"/>
                      <a:gd name="connsiteY7" fmla="*/ 167524 h 984201"/>
                      <a:gd name="connsiteX8" fmla="*/ 1116825 w 1786920"/>
                      <a:gd name="connsiteY8" fmla="*/ 223365 h 984201"/>
                      <a:gd name="connsiteX9" fmla="*/ 1102865 w 1786920"/>
                      <a:gd name="connsiteY9" fmla="*/ 307127 h 984201"/>
                      <a:gd name="connsiteX10" fmla="*/ 1088904 w 1786920"/>
                      <a:gd name="connsiteY10" fmla="*/ 335047 h 984201"/>
                      <a:gd name="connsiteX11" fmla="*/ 1067964 w 1786920"/>
                      <a:gd name="connsiteY11" fmla="*/ 446730 h 984201"/>
                      <a:gd name="connsiteX12" fmla="*/ 1060984 w 1786920"/>
                      <a:gd name="connsiteY12" fmla="*/ 488611 h 984201"/>
                      <a:gd name="connsiteX13" fmla="*/ 1033063 w 1786920"/>
                      <a:gd name="connsiteY13" fmla="*/ 558412 h 984201"/>
                      <a:gd name="connsiteX14" fmla="*/ 1026083 w 1786920"/>
                      <a:gd name="connsiteY14" fmla="*/ 586333 h 984201"/>
                      <a:gd name="connsiteX15" fmla="*/ 991182 w 1786920"/>
                      <a:gd name="connsiteY15" fmla="*/ 642174 h 984201"/>
                      <a:gd name="connsiteX16" fmla="*/ 977222 w 1786920"/>
                      <a:gd name="connsiteY16" fmla="*/ 663114 h 984201"/>
                      <a:gd name="connsiteX17" fmla="*/ 921381 w 1786920"/>
                      <a:gd name="connsiteY17" fmla="*/ 704995 h 984201"/>
                      <a:gd name="connsiteX18" fmla="*/ 872520 w 1786920"/>
                      <a:gd name="connsiteY18" fmla="*/ 732916 h 984201"/>
                      <a:gd name="connsiteX19" fmla="*/ 746877 w 1786920"/>
                      <a:gd name="connsiteY19" fmla="*/ 746876 h 984201"/>
                      <a:gd name="connsiteX20" fmla="*/ 635194 w 1786920"/>
                      <a:gd name="connsiteY20" fmla="*/ 767817 h 984201"/>
                      <a:gd name="connsiteX21" fmla="*/ 586333 w 1786920"/>
                      <a:gd name="connsiteY21" fmla="*/ 781777 h 984201"/>
                      <a:gd name="connsiteX22" fmla="*/ 369949 w 1786920"/>
                      <a:gd name="connsiteY22" fmla="*/ 711975 h 984201"/>
                      <a:gd name="connsiteX23" fmla="*/ 167524 w 1786920"/>
                      <a:gd name="connsiteY23" fmla="*/ 774796 h 984201"/>
                      <a:gd name="connsiteX24" fmla="*/ 90742 w 1786920"/>
                      <a:gd name="connsiteY24" fmla="*/ 837618 h 984201"/>
                      <a:gd name="connsiteX25" fmla="*/ 6981 w 1786920"/>
                      <a:gd name="connsiteY25" fmla="*/ 872519 h 984201"/>
                      <a:gd name="connsiteX26" fmla="*/ 0 w 1786920"/>
                      <a:gd name="connsiteY26" fmla="*/ 893459 h 984201"/>
                      <a:gd name="connsiteX27" fmla="*/ 27921 w 1786920"/>
                      <a:gd name="connsiteY27" fmla="*/ 935340 h 984201"/>
                      <a:gd name="connsiteX28" fmla="*/ 83762 w 1786920"/>
                      <a:gd name="connsiteY28" fmla="*/ 977221 h 984201"/>
                      <a:gd name="connsiteX29" fmla="*/ 390889 w 1786920"/>
                      <a:gd name="connsiteY29" fmla="*/ 984201 h 984201"/>
                      <a:gd name="connsiteX30" fmla="*/ 565393 w 1786920"/>
                      <a:gd name="connsiteY30" fmla="*/ 977221 h 984201"/>
                      <a:gd name="connsiteX31" fmla="*/ 593313 w 1786920"/>
                      <a:gd name="connsiteY31" fmla="*/ 970241 h 984201"/>
                      <a:gd name="connsiteX32" fmla="*/ 711976 w 1786920"/>
                      <a:gd name="connsiteY32" fmla="*/ 963261 h 984201"/>
                      <a:gd name="connsiteX33" fmla="*/ 830639 w 1786920"/>
                      <a:gd name="connsiteY33" fmla="*/ 949301 h 984201"/>
                      <a:gd name="connsiteX34" fmla="*/ 984202 w 1786920"/>
                      <a:gd name="connsiteY34" fmla="*/ 935340 h 984201"/>
                      <a:gd name="connsiteX35" fmla="*/ 1116825 w 1786920"/>
                      <a:gd name="connsiteY35" fmla="*/ 907420 h 984201"/>
                      <a:gd name="connsiteX36" fmla="*/ 1144745 w 1786920"/>
                      <a:gd name="connsiteY36" fmla="*/ 893459 h 984201"/>
                      <a:gd name="connsiteX37" fmla="*/ 1305289 w 1786920"/>
                      <a:gd name="connsiteY37" fmla="*/ 851578 h 984201"/>
                      <a:gd name="connsiteX38" fmla="*/ 1444892 w 1786920"/>
                      <a:gd name="connsiteY38" fmla="*/ 788757 h 984201"/>
                      <a:gd name="connsiteX39" fmla="*/ 1577515 w 1786920"/>
                      <a:gd name="connsiteY39" fmla="*/ 704995 h 984201"/>
                      <a:gd name="connsiteX40" fmla="*/ 1626376 w 1786920"/>
                      <a:gd name="connsiteY40" fmla="*/ 663114 h 984201"/>
                      <a:gd name="connsiteX41" fmla="*/ 1703158 w 1786920"/>
                      <a:gd name="connsiteY41" fmla="*/ 586333 h 984201"/>
                      <a:gd name="connsiteX42" fmla="*/ 1745039 w 1786920"/>
                      <a:gd name="connsiteY42" fmla="*/ 509551 h 984201"/>
                      <a:gd name="connsiteX43" fmla="*/ 1758999 w 1786920"/>
                      <a:gd name="connsiteY43" fmla="*/ 453710 h 984201"/>
                      <a:gd name="connsiteX44" fmla="*/ 1779939 w 1786920"/>
                      <a:gd name="connsiteY44" fmla="*/ 390888 h 984201"/>
                      <a:gd name="connsiteX45" fmla="*/ 1786920 w 1786920"/>
                      <a:gd name="connsiteY45" fmla="*/ 342027 h 984201"/>
                      <a:gd name="connsiteX46" fmla="*/ 1772959 w 1786920"/>
                      <a:gd name="connsiteY46" fmla="*/ 216385 h 984201"/>
                      <a:gd name="connsiteX47" fmla="*/ 1745039 w 1786920"/>
                      <a:gd name="connsiteY47" fmla="*/ 160543 h 984201"/>
                      <a:gd name="connsiteX48" fmla="*/ 1654297 w 1786920"/>
                      <a:gd name="connsiteY48" fmla="*/ 83762 h 984201"/>
                      <a:gd name="connsiteX49" fmla="*/ 1633356 w 1786920"/>
                      <a:gd name="connsiteY49" fmla="*/ 69801 h 984201"/>
                      <a:gd name="connsiteX50" fmla="*/ 1556574 w 1786920"/>
                      <a:gd name="connsiteY50" fmla="*/ 27920 h 984201"/>
                      <a:gd name="connsiteX0" fmla="*/ 1574547 w 1804893"/>
                      <a:gd name="connsiteY0" fmla="*/ 27920 h 984201"/>
                      <a:gd name="connsiteX1" fmla="*/ 1574547 w 1804893"/>
                      <a:gd name="connsiteY1" fmla="*/ 27920 h 984201"/>
                      <a:gd name="connsiteX2" fmla="*/ 1462865 w 1804893"/>
                      <a:gd name="connsiteY2" fmla="*/ 0 h 984201"/>
                      <a:gd name="connsiteX3" fmla="*/ 1365143 w 1804893"/>
                      <a:gd name="connsiteY3" fmla="*/ 6980 h 984201"/>
                      <a:gd name="connsiteX4" fmla="*/ 1288361 w 1804893"/>
                      <a:gd name="connsiteY4" fmla="*/ 27920 h 984201"/>
                      <a:gd name="connsiteX5" fmla="*/ 1239500 w 1804893"/>
                      <a:gd name="connsiteY5" fmla="*/ 83762 h 984201"/>
                      <a:gd name="connsiteX6" fmla="*/ 1204599 w 1804893"/>
                      <a:gd name="connsiteY6" fmla="*/ 118662 h 984201"/>
                      <a:gd name="connsiteX7" fmla="*/ 1162718 w 1804893"/>
                      <a:gd name="connsiteY7" fmla="*/ 167524 h 984201"/>
                      <a:gd name="connsiteX8" fmla="*/ 1134798 w 1804893"/>
                      <a:gd name="connsiteY8" fmla="*/ 223365 h 984201"/>
                      <a:gd name="connsiteX9" fmla="*/ 1120838 w 1804893"/>
                      <a:gd name="connsiteY9" fmla="*/ 307127 h 984201"/>
                      <a:gd name="connsiteX10" fmla="*/ 1106877 w 1804893"/>
                      <a:gd name="connsiteY10" fmla="*/ 335047 h 984201"/>
                      <a:gd name="connsiteX11" fmla="*/ 1085937 w 1804893"/>
                      <a:gd name="connsiteY11" fmla="*/ 446730 h 984201"/>
                      <a:gd name="connsiteX12" fmla="*/ 1078957 w 1804893"/>
                      <a:gd name="connsiteY12" fmla="*/ 488611 h 984201"/>
                      <a:gd name="connsiteX13" fmla="*/ 1051036 w 1804893"/>
                      <a:gd name="connsiteY13" fmla="*/ 558412 h 984201"/>
                      <a:gd name="connsiteX14" fmla="*/ 1044056 w 1804893"/>
                      <a:gd name="connsiteY14" fmla="*/ 586333 h 984201"/>
                      <a:gd name="connsiteX15" fmla="*/ 1009155 w 1804893"/>
                      <a:gd name="connsiteY15" fmla="*/ 642174 h 984201"/>
                      <a:gd name="connsiteX16" fmla="*/ 995195 w 1804893"/>
                      <a:gd name="connsiteY16" fmla="*/ 663114 h 984201"/>
                      <a:gd name="connsiteX17" fmla="*/ 939354 w 1804893"/>
                      <a:gd name="connsiteY17" fmla="*/ 704995 h 984201"/>
                      <a:gd name="connsiteX18" fmla="*/ 890493 w 1804893"/>
                      <a:gd name="connsiteY18" fmla="*/ 732916 h 984201"/>
                      <a:gd name="connsiteX19" fmla="*/ 764850 w 1804893"/>
                      <a:gd name="connsiteY19" fmla="*/ 746876 h 984201"/>
                      <a:gd name="connsiteX20" fmla="*/ 653167 w 1804893"/>
                      <a:gd name="connsiteY20" fmla="*/ 767817 h 984201"/>
                      <a:gd name="connsiteX21" fmla="*/ 604306 w 1804893"/>
                      <a:gd name="connsiteY21" fmla="*/ 781777 h 984201"/>
                      <a:gd name="connsiteX22" fmla="*/ 387922 w 1804893"/>
                      <a:gd name="connsiteY22" fmla="*/ 711975 h 984201"/>
                      <a:gd name="connsiteX23" fmla="*/ 185497 w 1804893"/>
                      <a:gd name="connsiteY23" fmla="*/ 774796 h 984201"/>
                      <a:gd name="connsiteX24" fmla="*/ 24953 w 1804893"/>
                      <a:gd name="connsiteY24" fmla="*/ 816677 h 984201"/>
                      <a:gd name="connsiteX25" fmla="*/ 24954 w 1804893"/>
                      <a:gd name="connsiteY25" fmla="*/ 872519 h 984201"/>
                      <a:gd name="connsiteX26" fmla="*/ 17973 w 1804893"/>
                      <a:gd name="connsiteY26" fmla="*/ 893459 h 984201"/>
                      <a:gd name="connsiteX27" fmla="*/ 45894 w 1804893"/>
                      <a:gd name="connsiteY27" fmla="*/ 935340 h 984201"/>
                      <a:gd name="connsiteX28" fmla="*/ 101735 w 1804893"/>
                      <a:gd name="connsiteY28" fmla="*/ 977221 h 984201"/>
                      <a:gd name="connsiteX29" fmla="*/ 408862 w 1804893"/>
                      <a:gd name="connsiteY29" fmla="*/ 984201 h 984201"/>
                      <a:gd name="connsiteX30" fmla="*/ 583366 w 1804893"/>
                      <a:gd name="connsiteY30" fmla="*/ 977221 h 984201"/>
                      <a:gd name="connsiteX31" fmla="*/ 611286 w 1804893"/>
                      <a:gd name="connsiteY31" fmla="*/ 970241 h 984201"/>
                      <a:gd name="connsiteX32" fmla="*/ 729949 w 1804893"/>
                      <a:gd name="connsiteY32" fmla="*/ 963261 h 984201"/>
                      <a:gd name="connsiteX33" fmla="*/ 848612 w 1804893"/>
                      <a:gd name="connsiteY33" fmla="*/ 949301 h 984201"/>
                      <a:gd name="connsiteX34" fmla="*/ 1002175 w 1804893"/>
                      <a:gd name="connsiteY34" fmla="*/ 935340 h 984201"/>
                      <a:gd name="connsiteX35" fmla="*/ 1134798 w 1804893"/>
                      <a:gd name="connsiteY35" fmla="*/ 907420 h 984201"/>
                      <a:gd name="connsiteX36" fmla="*/ 1162718 w 1804893"/>
                      <a:gd name="connsiteY36" fmla="*/ 893459 h 984201"/>
                      <a:gd name="connsiteX37" fmla="*/ 1323262 w 1804893"/>
                      <a:gd name="connsiteY37" fmla="*/ 851578 h 984201"/>
                      <a:gd name="connsiteX38" fmla="*/ 1462865 w 1804893"/>
                      <a:gd name="connsiteY38" fmla="*/ 788757 h 984201"/>
                      <a:gd name="connsiteX39" fmla="*/ 1595488 w 1804893"/>
                      <a:gd name="connsiteY39" fmla="*/ 704995 h 984201"/>
                      <a:gd name="connsiteX40" fmla="*/ 1644349 w 1804893"/>
                      <a:gd name="connsiteY40" fmla="*/ 663114 h 984201"/>
                      <a:gd name="connsiteX41" fmla="*/ 1721131 w 1804893"/>
                      <a:gd name="connsiteY41" fmla="*/ 586333 h 984201"/>
                      <a:gd name="connsiteX42" fmla="*/ 1763012 w 1804893"/>
                      <a:gd name="connsiteY42" fmla="*/ 509551 h 984201"/>
                      <a:gd name="connsiteX43" fmla="*/ 1776972 w 1804893"/>
                      <a:gd name="connsiteY43" fmla="*/ 453710 h 984201"/>
                      <a:gd name="connsiteX44" fmla="*/ 1797912 w 1804893"/>
                      <a:gd name="connsiteY44" fmla="*/ 390888 h 984201"/>
                      <a:gd name="connsiteX45" fmla="*/ 1804893 w 1804893"/>
                      <a:gd name="connsiteY45" fmla="*/ 342027 h 984201"/>
                      <a:gd name="connsiteX46" fmla="*/ 1790932 w 1804893"/>
                      <a:gd name="connsiteY46" fmla="*/ 216385 h 984201"/>
                      <a:gd name="connsiteX47" fmla="*/ 1763012 w 1804893"/>
                      <a:gd name="connsiteY47" fmla="*/ 160543 h 984201"/>
                      <a:gd name="connsiteX48" fmla="*/ 1672270 w 1804893"/>
                      <a:gd name="connsiteY48" fmla="*/ 83762 h 984201"/>
                      <a:gd name="connsiteX49" fmla="*/ 1651329 w 1804893"/>
                      <a:gd name="connsiteY49" fmla="*/ 69801 h 984201"/>
                      <a:gd name="connsiteX50" fmla="*/ 1574547 w 1804893"/>
                      <a:gd name="connsiteY50" fmla="*/ 27920 h 984201"/>
                      <a:gd name="connsiteX0" fmla="*/ 1574547 w 1804893"/>
                      <a:gd name="connsiteY0" fmla="*/ 27920 h 984201"/>
                      <a:gd name="connsiteX1" fmla="*/ 1574547 w 1804893"/>
                      <a:gd name="connsiteY1" fmla="*/ 27920 h 984201"/>
                      <a:gd name="connsiteX2" fmla="*/ 1462865 w 1804893"/>
                      <a:gd name="connsiteY2" fmla="*/ 0 h 984201"/>
                      <a:gd name="connsiteX3" fmla="*/ 1365143 w 1804893"/>
                      <a:gd name="connsiteY3" fmla="*/ 6980 h 984201"/>
                      <a:gd name="connsiteX4" fmla="*/ 1288361 w 1804893"/>
                      <a:gd name="connsiteY4" fmla="*/ 27920 h 984201"/>
                      <a:gd name="connsiteX5" fmla="*/ 1239500 w 1804893"/>
                      <a:gd name="connsiteY5" fmla="*/ 83762 h 984201"/>
                      <a:gd name="connsiteX6" fmla="*/ 1204599 w 1804893"/>
                      <a:gd name="connsiteY6" fmla="*/ 118662 h 984201"/>
                      <a:gd name="connsiteX7" fmla="*/ 1162718 w 1804893"/>
                      <a:gd name="connsiteY7" fmla="*/ 167524 h 984201"/>
                      <a:gd name="connsiteX8" fmla="*/ 1134798 w 1804893"/>
                      <a:gd name="connsiteY8" fmla="*/ 223365 h 984201"/>
                      <a:gd name="connsiteX9" fmla="*/ 1120838 w 1804893"/>
                      <a:gd name="connsiteY9" fmla="*/ 307127 h 984201"/>
                      <a:gd name="connsiteX10" fmla="*/ 1106877 w 1804893"/>
                      <a:gd name="connsiteY10" fmla="*/ 335047 h 984201"/>
                      <a:gd name="connsiteX11" fmla="*/ 1085937 w 1804893"/>
                      <a:gd name="connsiteY11" fmla="*/ 446730 h 984201"/>
                      <a:gd name="connsiteX12" fmla="*/ 1078957 w 1804893"/>
                      <a:gd name="connsiteY12" fmla="*/ 488611 h 984201"/>
                      <a:gd name="connsiteX13" fmla="*/ 1051036 w 1804893"/>
                      <a:gd name="connsiteY13" fmla="*/ 558412 h 984201"/>
                      <a:gd name="connsiteX14" fmla="*/ 1044056 w 1804893"/>
                      <a:gd name="connsiteY14" fmla="*/ 586333 h 984201"/>
                      <a:gd name="connsiteX15" fmla="*/ 1009155 w 1804893"/>
                      <a:gd name="connsiteY15" fmla="*/ 642174 h 984201"/>
                      <a:gd name="connsiteX16" fmla="*/ 995195 w 1804893"/>
                      <a:gd name="connsiteY16" fmla="*/ 663114 h 984201"/>
                      <a:gd name="connsiteX17" fmla="*/ 939354 w 1804893"/>
                      <a:gd name="connsiteY17" fmla="*/ 704995 h 984201"/>
                      <a:gd name="connsiteX18" fmla="*/ 890493 w 1804893"/>
                      <a:gd name="connsiteY18" fmla="*/ 732916 h 984201"/>
                      <a:gd name="connsiteX19" fmla="*/ 764850 w 1804893"/>
                      <a:gd name="connsiteY19" fmla="*/ 746876 h 984201"/>
                      <a:gd name="connsiteX20" fmla="*/ 653167 w 1804893"/>
                      <a:gd name="connsiteY20" fmla="*/ 767817 h 984201"/>
                      <a:gd name="connsiteX21" fmla="*/ 597326 w 1804893"/>
                      <a:gd name="connsiteY21" fmla="*/ 732916 h 984201"/>
                      <a:gd name="connsiteX22" fmla="*/ 387922 w 1804893"/>
                      <a:gd name="connsiteY22" fmla="*/ 711975 h 984201"/>
                      <a:gd name="connsiteX23" fmla="*/ 185497 w 1804893"/>
                      <a:gd name="connsiteY23" fmla="*/ 774796 h 984201"/>
                      <a:gd name="connsiteX24" fmla="*/ 24953 w 1804893"/>
                      <a:gd name="connsiteY24" fmla="*/ 816677 h 984201"/>
                      <a:gd name="connsiteX25" fmla="*/ 24954 w 1804893"/>
                      <a:gd name="connsiteY25" fmla="*/ 872519 h 984201"/>
                      <a:gd name="connsiteX26" fmla="*/ 17973 w 1804893"/>
                      <a:gd name="connsiteY26" fmla="*/ 893459 h 984201"/>
                      <a:gd name="connsiteX27" fmla="*/ 45894 w 1804893"/>
                      <a:gd name="connsiteY27" fmla="*/ 935340 h 984201"/>
                      <a:gd name="connsiteX28" fmla="*/ 101735 w 1804893"/>
                      <a:gd name="connsiteY28" fmla="*/ 977221 h 984201"/>
                      <a:gd name="connsiteX29" fmla="*/ 408862 w 1804893"/>
                      <a:gd name="connsiteY29" fmla="*/ 984201 h 984201"/>
                      <a:gd name="connsiteX30" fmla="*/ 583366 w 1804893"/>
                      <a:gd name="connsiteY30" fmla="*/ 977221 h 984201"/>
                      <a:gd name="connsiteX31" fmla="*/ 611286 w 1804893"/>
                      <a:gd name="connsiteY31" fmla="*/ 970241 h 984201"/>
                      <a:gd name="connsiteX32" fmla="*/ 729949 w 1804893"/>
                      <a:gd name="connsiteY32" fmla="*/ 963261 h 984201"/>
                      <a:gd name="connsiteX33" fmla="*/ 848612 w 1804893"/>
                      <a:gd name="connsiteY33" fmla="*/ 949301 h 984201"/>
                      <a:gd name="connsiteX34" fmla="*/ 1002175 w 1804893"/>
                      <a:gd name="connsiteY34" fmla="*/ 935340 h 984201"/>
                      <a:gd name="connsiteX35" fmla="*/ 1134798 w 1804893"/>
                      <a:gd name="connsiteY35" fmla="*/ 907420 h 984201"/>
                      <a:gd name="connsiteX36" fmla="*/ 1162718 w 1804893"/>
                      <a:gd name="connsiteY36" fmla="*/ 893459 h 984201"/>
                      <a:gd name="connsiteX37" fmla="*/ 1323262 w 1804893"/>
                      <a:gd name="connsiteY37" fmla="*/ 851578 h 984201"/>
                      <a:gd name="connsiteX38" fmla="*/ 1462865 w 1804893"/>
                      <a:gd name="connsiteY38" fmla="*/ 788757 h 984201"/>
                      <a:gd name="connsiteX39" fmla="*/ 1595488 w 1804893"/>
                      <a:gd name="connsiteY39" fmla="*/ 704995 h 984201"/>
                      <a:gd name="connsiteX40" fmla="*/ 1644349 w 1804893"/>
                      <a:gd name="connsiteY40" fmla="*/ 663114 h 984201"/>
                      <a:gd name="connsiteX41" fmla="*/ 1721131 w 1804893"/>
                      <a:gd name="connsiteY41" fmla="*/ 586333 h 984201"/>
                      <a:gd name="connsiteX42" fmla="*/ 1763012 w 1804893"/>
                      <a:gd name="connsiteY42" fmla="*/ 509551 h 984201"/>
                      <a:gd name="connsiteX43" fmla="*/ 1776972 w 1804893"/>
                      <a:gd name="connsiteY43" fmla="*/ 453710 h 984201"/>
                      <a:gd name="connsiteX44" fmla="*/ 1797912 w 1804893"/>
                      <a:gd name="connsiteY44" fmla="*/ 390888 h 984201"/>
                      <a:gd name="connsiteX45" fmla="*/ 1804893 w 1804893"/>
                      <a:gd name="connsiteY45" fmla="*/ 342027 h 984201"/>
                      <a:gd name="connsiteX46" fmla="*/ 1790932 w 1804893"/>
                      <a:gd name="connsiteY46" fmla="*/ 216385 h 984201"/>
                      <a:gd name="connsiteX47" fmla="*/ 1763012 w 1804893"/>
                      <a:gd name="connsiteY47" fmla="*/ 160543 h 984201"/>
                      <a:gd name="connsiteX48" fmla="*/ 1672270 w 1804893"/>
                      <a:gd name="connsiteY48" fmla="*/ 83762 h 984201"/>
                      <a:gd name="connsiteX49" fmla="*/ 1651329 w 1804893"/>
                      <a:gd name="connsiteY49" fmla="*/ 69801 h 984201"/>
                      <a:gd name="connsiteX50" fmla="*/ 1574547 w 1804893"/>
                      <a:gd name="connsiteY50" fmla="*/ 27920 h 984201"/>
                      <a:gd name="connsiteX0" fmla="*/ 1574547 w 1804893"/>
                      <a:gd name="connsiteY0" fmla="*/ 27920 h 984201"/>
                      <a:gd name="connsiteX1" fmla="*/ 1574547 w 1804893"/>
                      <a:gd name="connsiteY1" fmla="*/ 27920 h 984201"/>
                      <a:gd name="connsiteX2" fmla="*/ 1462865 w 1804893"/>
                      <a:gd name="connsiteY2" fmla="*/ 0 h 984201"/>
                      <a:gd name="connsiteX3" fmla="*/ 1365143 w 1804893"/>
                      <a:gd name="connsiteY3" fmla="*/ 6980 h 984201"/>
                      <a:gd name="connsiteX4" fmla="*/ 1288361 w 1804893"/>
                      <a:gd name="connsiteY4" fmla="*/ 27920 h 984201"/>
                      <a:gd name="connsiteX5" fmla="*/ 1239500 w 1804893"/>
                      <a:gd name="connsiteY5" fmla="*/ 83762 h 984201"/>
                      <a:gd name="connsiteX6" fmla="*/ 1204599 w 1804893"/>
                      <a:gd name="connsiteY6" fmla="*/ 118662 h 984201"/>
                      <a:gd name="connsiteX7" fmla="*/ 1162718 w 1804893"/>
                      <a:gd name="connsiteY7" fmla="*/ 167524 h 984201"/>
                      <a:gd name="connsiteX8" fmla="*/ 1134798 w 1804893"/>
                      <a:gd name="connsiteY8" fmla="*/ 223365 h 984201"/>
                      <a:gd name="connsiteX9" fmla="*/ 1120838 w 1804893"/>
                      <a:gd name="connsiteY9" fmla="*/ 307127 h 984201"/>
                      <a:gd name="connsiteX10" fmla="*/ 1106877 w 1804893"/>
                      <a:gd name="connsiteY10" fmla="*/ 335047 h 984201"/>
                      <a:gd name="connsiteX11" fmla="*/ 1085937 w 1804893"/>
                      <a:gd name="connsiteY11" fmla="*/ 446730 h 984201"/>
                      <a:gd name="connsiteX12" fmla="*/ 1078957 w 1804893"/>
                      <a:gd name="connsiteY12" fmla="*/ 488611 h 984201"/>
                      <a:gd name="connsiteX13" fmla="*/ 1051036 w 1804893"/>
                      <a:gd name="connsiteY13" fmla="*/ 558412 h 984201"/>
                      <a:gd name="connsiteX14" fmla="*/ 1044056 w 1804893"/>
                      <a:gd name="connsiteY14" fmla="*/ 586333 h 984201"/>
                      <a:gd name="connsiteX15" fmla="*/ 1009155 w 1804893"/>
                      <a:gd name="connsiteY15" fmla="*/ 642174 h 984201"/>
                      <a:gd name="connsiteX16" fmla="*/ 995195 w 1804893"/>
                      <a:gd name="connsiteY16" fmla="*/ 663114 h 984201"/>
                      <a:gd name="connsiteX17" fmla="*/ 939354 w 1804893"/>
                      <a:gd name="connsiteY17" fmla="*/ 704995 h 984201"/>
                      <a:gd name="connsiteX18" fmla="*/ 890493 w 1804893"/>
                      <a:gd name="connsiteY18" fmla="*/ 732916 h 984201"/>
                      <a:gd name="connsiteX19" fmla="*/ 827672 w 1804893"/>
                      <a:gd name="connsiteY19" fmla="*/ 704995 h 984201"/>
                      <a:gd name="connsiteX20" fmla="*/ 764850 w 1804893"/>
                      <a:gd name="connsiteY20" fmla="*/ 746876 h 984201"/>
                      <a:gd name="connsiteX21" fmla="*/ 653167 w 1804893"/>
                      <a:gd name="connsiteY21" fmla="*/ 767817 h 984201"/>
                      <a:gd name="connsiteX22" fmla="*/ 597326 w 1804893"/>
                      <a:gd name="connsiteY22" fmla="*/ 732916 h 984201"/>
                      <a:gd name="connsiteX23" fmla="*/ 387922 w 1804893"/>
                      <a:gd name="connsiteY23" fmla="*/ 711975 h 984201"/>
                      <a:gd name="connsiteX24" fmla="*/ 185497 w 1804893"/>
                      <a:gd name="connsiteY24" fmla="*/ 774796 h 984201"/>
                      <a:gd name="connsiteX25" fmla="*/ 24953 w 1804893"/>
                      <a:gd name="connsiteY25" fmla="*/ 816677 h 984201"/>
                      <a:gd name="connsiteX26" fmla="*/ 24954 w 1804893"/>
                      <a:gd name="connsiteY26" fmla="*/ 872519 h 984201"/>
                      <a:gd name="connsiteX27" fmla="*/ 17973 w 1804893"/>
                      <a:gd name="connsiteY27" fmla="*/ 893459 h 984201"/>
                      <a:gd name="connsiteX28" fmla="*/ 45894 w 1804893"/>
                      <a:gd name="connsiteY28" fmla="*/ 935340 h 984201"/>
                      <a:gd name="connsiteX29" fmla="*/ 101735 w 1804893"/>
                      <a:gd name="connsiteY29" fmla="*/ 977221 h 984201"/>
                      <a:gd name="connsiteX30" fmla="*/ 408862 w 1804893"/>
                      <a:gd name="connsiteY30" fmla="*/ 984201 h 984201"/>
                      <a:gd name="connsiteX31" fmla="*/ 583366 w 1804893"/>
                      <a:gd name="connsiteY31" fmla="*/ 977221 h 984201"/>
                      <a:gd name="connsiteX32" fmla="*/ 611286 w 1804893"/>
                      <a:gd name="connsiteY32" fmla="*/ 970241 h 984201"/>
                      <a:gd name="connsiteX33" fmla="*/ 729949 w 1804893"/>
                      <a:gd name="connsiteY33" fmla="*/ 963261 h 984201"/>
                      <a:gd name="connsiteX34" fmla="*/ 848612 w 1804893"/>
                      <a:gd name="connsiteY34" fmla="*/ 949301 h 984201"/>
                      <a:gd name="connsiteX35" fmla="*/ 1002175 w 1804893"/>
                      <a:gd name="connsiteY35" fmla="*/ 935340 h 984201"/>
                      <a:gd name="connsiteX36" fmla="*/ 1134798 w 1804893"/>
                      <a:gd name="connsiteY36" fmla="*/ 907420 h 984201"/>
                      <a:gd name="connsiteX37" fmla="*/ 1162718 w 1804893"/>
                      <a:gd name="connsiteY37" fmla="*/ 893459 h 984201"/>
                      <a:gd name="connsiteX38" fmla="*/ 1323262 w 1804893"/>
                      <a:gd name="connsiteY38" fmla="*/ 851578 h 984201"/>
                      <a:gd name="connsiteX39" fmla="*/ 1462865 w 1804893"/>
                      <a:gd name="connsiteY39" fmla="*/ 788757 h 984201"/>
                      <a:gd name="connsiteX40" fmla="*/ 1595488 w 1804893"/>
                      <a:gd name="connsiteY40" fmla="*/ 704995 h 984201"/>
                      <a:gd name="connsiteX41" fmla="*/ 1644349 w 1804893"/>
                      <a:gd name="connsiteY41" fmla="*/ 663114 h 984201"/>
                      <a:gd name="connsiteX42" fmla="*/ 1721131 w 1804893"/>
                      <a:gd name="connsiteY42" fmla="*/ 586333 h 984201"/>
                      <a:gd name="connsiteX43" fmla="*/ 1763012 w 1804893"/>
                      <a:gd name="connsiteY43" fmla="*/ 509551 h 984201"/>
                      <a:gd name="connsiteX44" fmla="*/ 1776972 w 1804893"/>
                      <a:gd name="connsiteY44" fmla="*/ 453710 h 984201"/>
                      <a:gd name="connsiteX45" fmla="*/ 1797912 w 1804893"/>
                      <a:gd name="connsiteY45" fmla="*/ 390888 h 984201"/>
                      <a:gd name="connsiteX46" fmla="*/ 1804893 w 1804893"/>
                      <a:gd name="connsiteY46" fmla="*/ 342027 h 984201"/>
                      <a:gd name="connsiteX47" fmla="*/ 1790932 w 1804893"/>
                      <a:gd name="connsiteY47" fmla="*/ 216385 h 984201"/>
                      <a:gd name="connsiteX48" fmla="*/ 1763012 w 1804893"/>
                      <a:gd name="connsiteY48" fmla="*/ 160543 h 984201"/>
                      <a:gd name="connsiteX49" fmla="*/ 1672270 w 1804893"/>
                      <a:gd name="connsiteY49" fmla="*/ 83762 h 984201"/>
                      <a:gd name="connsiteX50" fmla="*/ 1651329 w 1804893"/>
                      <a:gd name="connsiteY50" fmla="*/ 69801 h 984201"/>
                      <a:gd name="connsiteX51" fmla="*/ 1574547 w 1804893"/>
                      <a:gd name="connsiteY51" fmla="*/ 27920 h 984201"/>
                      <a:gd name="connsiteX0" fmla="*/ 1574547 w 1804893"/>
                      <a:gd name="connsiteY0" fmla="*/ 27920 h 984201"/>
                      <a:gd name="connsiteX1" fmla="*/ 1574547 w 1804893"/>
                      <a:gd name="connsiteY1" fmla="*/ 27920 h 984201"/>
                      <a:gd name="connsiteX2" fmla="*/ 1462865 w 1804893"/>
                      <a:gd name="connsiteY2" fmla="*/ 0 h 984201"/>
                      <a:gd name="connsiteX3" fmla="*/ 1365143 w 1804893"/>
                      <a:gd name="connsiteY3" fmla="*/ 6980 h 984201"/>
                      <a:gd name="connsiteX4" fmla="*/ 1288361 w 1804893"/>
                      <a:gd name="connsiteY4" fmla="*/ 27920 h 984201"/>
                      <a:gd name="connsiteX5" fmla="*/ 1239500 w 1804893"/>
                      <a:gd name="connsiteY5" fmla="*/ 83762 h 984201"/>
                      <a:gd name="connsiteX6" fmla="*/ 1204599 w 1804893"/>
                      <a:gd name="connsiteY6" fmla="*/ 118662 h 984201"/>
                      <a:gd name="connsiteX7" fmla="*/ 1162718 w 1804893"/>
                      <a:gd name="connsiteY7" fmla="*/ 167524 h 984201"/>
                      <a:gd name="connsiteX8" fmla="*/ 1134798 w 1804893"/>
                      <a:gd name="connsiteY8" fmla="*/ 223365 h 984201"/>
                      <a:gd name="connsiteX9" fmla="*/ 1120838 w 1804893"/>
                      <a:gd name="connsiteY9" fmla="*/ 307127 h 984201"/>
                      <a:gd name="connsiteX10" fmla="*/ 1106877 w 1804893"/>
                      <a:gd name="connsiteY10" fmla="*/ 335047 h 984201"/>
                      <a:gd name="connsiteX11" fmla="*/ 1085937 w 1804893"/>
                      <a:gd name="connsiteY11" fmla="*/ 446730 h 984201"/>
                      <a:gd name="connsiteX12" fmla="*/ 1078957 w 1804893"/>
                      <a:gd name="connsiteY12" fmla="*/ 488611 h 984201"/>
                      <a:gd name="connsiteX13" fmla="*/ 1051036 w 1804893"/>
                      <a:gd name="connsiteY13" fmla="*/ 558412 h 984201"/>
                      <a:gd name="connsiteX14" fmla="*/ 1044056 w 1804893"/>
                      <a:gd name="connsiteY14" fmla="*/ 586333 h 984201"/>
                      <a:gd name="connsiteX15" fmla="*/ 1009155 w 1804893"/>
                      <a:gd name="connsiteY15" fmla="*/ 642174 h 984201"/>
                      <a:gd name="connsiteX16" fmla="*/ 995195 w 1804893"/>
                      <a:gd name="connsiteY16" fmla="*/ 663114 h 984201"/>
                      <a:gd name="connsiteX17" fmla="*/ 939354 w 1804893"/>
                      <a:gd name="connsiteY17" fmla="*/ 704995 h 984201"/>
                      <a:gd name="connsiteX18" fmla="*/ 890493 w 1804893"/>
                      <a:gd name="connsiteY18" fmla="*/ 732916 h 984201"/>
                      <a:gd name="connsiteX19" fmla="*/ 827672 w 1804893"/>
                      <a:gd name="connsiteY19" fmla="*/ 704995 h 984201"/>
                      <a:gd name="connsiteX20" fmla="*/ 764850 w 1804893"/>
                      <a:gd name="connsiteY20" fmla="*/ 746876 h 984201"/>
                      <a:gd name="connsiteX21" fmla="*/ 653167 w 1804893"/>
                      <a:gd name="connsiteY21" fmla="*/ 746877 h 984201"/>
                      <a:gd name="connsiteX22" fmla="*/ 597326 w 1804893"/>
                      <a:gd name="connsiteY22" fmla="*/ 732916 h 984201"/>
                      <a:gd name="connsiteX23" fmla="*/ 387922 w 1804893"/>
                      <a:gd name="connsiteY23" fmla="*/ 711975 h 984201"/>
                      <a:gd name="connsiteX24" fmla="*/ 185497 w 1804893"/>
                      <a:gd name="connsiteY24" fmla="*/ 774796 h 984201"/>
                      <a:gd name="connsiteX25" fmla="*/ 24953 w 1804893"/>
                      <a:gd name="connsiteY25" fmla="*/ 816677 h 984201"/>
                      <a:gd name="connsiteX26" fmla="*/ 24954 w 1804893"/>
                      <a:gd name="connsiteY26" fmla="*/ 872519 h 984201"/>
                      <a:gd name="connsiteX27" fmla="*/ 17973 w 1804893"/>
                      <a:gd name="connsiteY27" fmla="*/ 893459 h 984201"/>
                      <a:gd name="connsiteX28" fmla="*/ 45894 w 1804893"/>
                      <a:gd name="connsiteY28" fmla="*/ 935340 h 984201"/>
                      <a:gd name="connsiteX29" fmla="*/ 101735 w 1804893"/>
                      <a:gd name="connsiteY29" fmla="*/ 977221 h 984201"/>
                      <a:gd name="connsiteX30" fmla="*/ 408862 w 1804893"/>
                      <a:gd name="connsiteY30" fmla="*/ 984201 h 984201"/>
                      <a:gd name="connsiteX31" fmla="*/ 583366 w 1804893"/>
                      <a:gd name="connsiteY31" fmla="*/ 977221 h 984201"/>
                      <a:gd name="connsiteX32" fmla="*/ 611286 w 1804893"/>
                      <a:gd name="connsiteY32" fmla="*/ 970241 h 984201"/>
                      <a:gd name="connsiteX33" fmla="*/ 729949 w 1804893"/>
                      <a:gd name="connsiteY33" fmla="*/ 963261 h 984201"/>
                      <a:gd name="connsiteX34" fmla="*/ 848612 w 1804893"/>
                      <a:gd name="connsiteY34" fmla="*/ 949301 h 984201"/>
                      <a:gd name="connsiteX35" fmla="*/ 1002175 w 1804893"/>
                      <a:gd name="connsiteY35" fmla="*/ 935340 h 984201"/>
                      <a:gd name="connsiteX36" fmla="*/ 1134798 w 1804893"/>
                      <a:gd name="connsiteY36" fmla="*/ 907420 h 984201"/>
                      <a:gd name="connsiteX37" fmla="*/ 1162718 w 1804893"/>
                      <a:gd name="connsiteY37" fmla="*/ 893459 h 984201"/>
                      <a:gd name="connsiteX38" fmla="*/ 1323262 w 1804893"/>
                      <a:gd name="connsiteY38" fmla="*/ 851578 h 984201"/>
                      <a:gd name="connsiteX39" fmla="*/ 1462865 w 1804893"/>
                      <a:gd name="connsiteY39" fmla="*/ 788757 h 984201"/>
                      <a:gd name="connsiteX40" fmla="*/ 1595488 w 1804893"/>
                      <a:gd name="connsiteY40" fmla="*/ 704995 h 984201"/>
                      <a:gd name="connsiteX41" fmla="*/ 1644349 w 1804893"/>
                      <a:gd name="connsiteY41" fmla="*/ 663114 h 984201"/>
                      <a:gd name="connsiteX42" fmla="*/ 1721131 w 1804893"/>
                      <a:gd name="connsiteY42" fmla="*/ 586333 h 984201"/>
                      <a:gd name="connsiteX43" fmla="*/ 1763012 w 1804893"/>
                      <a:gd name="connsiteY43" fmla="*/ 509551 h 984201"/>
                      <a:gd name="connsiteX44" fmla="*/ 1776972 w 1804893"/>
                      <a:gd name="connsiteY44" fmla="*/ 453710 h 984201"/>
                      <a:gd name="connsiteX45" fmla="*/ 1797912 w 1804893"/>
                      <a:gd name="connsiteY45" fmla="*/ 390888 h 984201"/>
                      <a:gd name="connsiteX46" fmla="*/ 1804893 w 1804893"/>
                      <a:gd name="connsiteY46" fmla="*/ 342027 h 984201"/>
                      <a:gd name="connsiteX47" fmla="*/ 1790932 w 1804893"/>
                      <a:gd name="connsiteY47" fmla="*/ 216385 h 984201"/>
                      <a:gd name="connsiteX48" fmla="*/ 1763012 w 1804893"/>
                      <a:gd name="connsiteY48" fmla="*/ 160543 h 984201"/>
                      <a:gd name="connsiteX49" fmla="*/ 1672270 w 1804893"/>
                      <a:gd name="connsiteY49" fmla="*/ 83762 h 984201"/>
                      <a:gd name="connsiteX50" fmla="*/ 1651329 w 1804893"/>
                      <a:gd name="connsiteY50" fmla="*/ 69801 h 984201"/>
                      <a:gd name="connsiteX51" fmla="*/ 1574547 w 1804893"/>
                      <a:gd name="connsiteY51" fmla="*/ 27920 h 9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804893" h="984201">
                        <a:moveTo>
                          <a:pt x="1574547" y="27920"/>
                        </a:moveTo>
                        <a:lnTo>
                          <a:pt x="1574547" y="27920"/>
                        </a:lnTo>
                        <a:cubicBezTo>
                          <a:pt x="1536776" y="15330"/>
                          <a:pt x="1503272" y="0"/>
                          <a:pt x="1462865" y="0"/>
                        </a:cubicBezTo>
                        <a:cubicBezTo>
                          <a:pt x="1430208" y="0"/>
                          <a:pt x="1397717" y="4653"/>
                          <a:pt x="1365143" y="6980"/>
                        </a:cubicBezTo>
                        <a:cubicBezTo>
                          <a:pt x="1351156" y="10477"/>
                          <a:pt x="1292829" y="24728"/>
                          <a:pt x="1288361" y="27920"/>
                        </a:cubicBezTo>
                        <a:cubicBezTo>
                          <a:pt x="1268235" y="42296"/>
                          <a:pt x="1256276" y="65588"/>
                          <a:pt x="1239500" y="83762"/>
                        </a:cubicBezTo>
                        <a:cubicBezTo>
                          <a:pt x="1228341" y="95851"/>
                          <a:pt x="1215433" y="106280"/>
                          <a:pt x="1204599" y="118662"/>
                        </a:cubicBezTo>
                        <a:cubicBezTo>
                          <a:pt x="1130174" y="203719"/>
                          <a:pt x="1279982" y="50260"/>
                          <a:pt x="1162718" y="167524"/>
                        </a:cubicBezTo>
                        <a:cubicBezTo>
                          <a:pt x="1153411" y="186138"/>
                          <a:pt x="1142802" y="204155"/>
                          <a:pt x="1134798" y="223365"/>
                        </a:cubicBezTo>
                        <a:cubicBezTo>
                          <a:pt x="1124352" y="248436"/>
                          <a:pt x="1126889" y="282924"/>
                          <a:pt x="1120838" y="307127"/>
                        </a:cubicBezTo>
                        <a:cubicBezTo>
                          <a:pt x="1118314" y="317222"/>
                          <a:pt x="1111531" y="325740"/>
                          <a:pt x="1106877" y="335047"/>
                        </a:cubicBezTo>
                        <a:cubicBezTo>
                          <a:pt x="1093640" y="454183"/>
                          <a:pt x="1109212" y="345871"/>
                          <a:pt x="1085937" y="446730"/>
                        </a:cubicBezTo>
                        <a:cubicBezTo>
                          <a:pt x="1082755" y="460520"/>
                          <a:pt x="1083178" y="475102"/>
                          <a:pt x="1078957" y="488611"/>
                        </a:cubicBezTo>
                        <a:cubicBezTo>
                          <a:pt x="1071482" y="512530"/>
                          <a:pt x="1059464" y="534813"/>
                          <a:pt x="1051036" y="558412"/>
                        </a:cubicBezTo>
                        <a:cubicBezTo>
                          <a:pt x="1047809" y="567447"/>
                          <a:pt x="1047424" y="577350"/>
                          <a:pt x="1044056" y="586333"/>
                        </a:cubicBezTo>
                        <a:cubicBezTo>
                          <a:pt x="1033699" y="613951"/>
                          <a:pt x="1026493" y="617901"/>
                          <a:pt x="1009155" y="642174"/>
                        </a:cubicBezTo>
                        <a:cubicBezTo>
                          <a:pt x="1004279" y="649000"/>
                          <a:pt x="1000435" y="656563"/>
                          <a:pt x="995195" y="663114"/>
                        </a:cubicBezTo>
                        <a:cubicBezTo>
                          <a:pt x="981043" y="680805"/>
                          <a:pt x="956955" y="694164"/>
                          <a:pt x="939354" y="704995"/>
                        </a:cubicBezTo>
                        <a:cubicBezTo>
                          <a:pt x="923378" y="714826"/>
                          <a:pt x="909107" y="732916"/>
                          <a:pt x="890493" y="732916"/>
                        </a:cubicBezTo>
                        <a:cubicBezTo>
                          <a:pt x="871879" y="732916"/>
                          <a:pt x="848613" y="702668"/>
                          <a:pt x="827672" y="704995"/>
                        </a:cubicBezTo>
                        <a:cubicBezTo>
                          <a:pt x="806731" y="707322"/>
                          <a:pt x="793934" y="739896"/>
                          <a:pt x="764850" y="746876"/>
                        </a:cubicBezTo>
                        <a:cubicBezTo>
                          <a:pt x="735766" y="753856"/>
                          <a:pt x="681088" y="749204"/>
                          <a:pt x="653167" y="746877"/>
                        </a:cubicBezTo>
                        <a:cubicBezTo>
                          <a:pt x="625246" y="744550"/>
                          <a:pt x="641534" y="738733"/>
                          <a:pt x="597326" y="732916"/>
                        </a:cubicBezTo>
                        <a:cubicBezTo>
                          <a:pt x="553119" y="727099"/>
                          <a:pt x="441436" y="707322"/>
                          <a:pt x="387922" y="711975"/>
                        </a:cubicBezTo>
                        <a:cubicBezTo>
                          <a:pt x="364359" y="717866"/>
                          <a:pt x="245992" y="757346"/>
                          <a:pt x="185497" y="774796"/>
                        </a:cubicBezTo>
                        <a:cubicBezTo>
                          <a:pt x="125002" y="792246"/>
                          <a:pt x="85448" y="814350"/>
                          <a:pt x="24953" y="816677"/>
                        </a:cubicBezTo>
                        <a:cubicBezTo>
                          <a:pt x="-31771" y="828022"/>
                          <a:pt x="26117" y="859722"/>
                          <a:pt x="24954" y="872519"/>
                        </a:cubicBezTo>
                        <a:cubicBezTo>
                          <a:pt x="23791" y="885316"/>
                          <a:pt x="20300" y="886479"/>
                          <a:pt x="17973" y="893459"/>
                        </a:cubicBezTo>
                        <a:cubicBezTo>
                          <a:pt x="58722" y="920626"/>
                          <a:pt x="23356" y="890266"/>
                          <a:pt x="45894" y="935340"/>
                        </a:cubicBezTo>
                        <a:cubicBezTo>
                          <a:pt x="57152" y="957856"/>
                          <a:pt x="74558" y="975557"/>
                          <a:pt x="101735" y="977221"/>
                        </a:cubicBezTo>
                        <a:cubicBezTo>
                          <a:pt x="203946" y="983479"/>
                          <a:pt x="306486" y="981874"/>
                          <a:pt x="408862" y="984201"/>
                        </a:cubicBezTo>
                        <a:cubicBezTo>
                          <a:pt x="467030" y="981874"/>
                          <a:pt x="525289" y="981226"/>
                          <a:pt x="583366" y="977221"/>
                        </a:cubicBezTo>
                        <a:cubicBezTo>
                          <a:pt x="592936" y="976561"/>
                          <a:pt x="601736" y="971150"/>
                          <a:pt x="611286" y="970241"/>
                        </a:cubicBezTo>
                        <a:cubicBezTo>
                          <a:pt x="650730" y="966484"/>
                          <a:pt x="690443" y="966300"/>
                          <a:pt x="729949" y="963261"/>
                        </a:cubicBezTo>
                        <a:cubicBezTo>
                          <a:pt x="784082" y="959097"/>
                          <a:pt x="796198" y="954543"/>
                          <a:pt x="848612" y="949301"/>
                        </a:cubicBezTo>
                        <a:cubicBezTo>
                          <a:pt x="874302" y="946732"/>
                          <a:pt x="972410" y="939805"/>
                          <a:pt x="1002175" y="935340"/>
                        </a:cubicBezTo>
                        <a:cubicBezTo>
                          <a:pt x="1030127" y="931147"/>
                          <a:pt x="1105664" y="913894"/>
                          <a:pt x="1134798" y="907420"/>
                        </a:cubicBezTo>
                        <a:cubicBezTo>
                          <a:pt x="1144105" y="902766"/>
                          <a:pt x="1152741" y="896415"/>
                          <a:pt x="1162718" y="893459"/>
                        </a:cubicBezTo>
                        <a:cubicBezTo>
                          <a:pt x="1215745" y="877747"/>
                          <a:pt x="1272828" y="874273"/>
                          <a:pt x="1323262" y="851578"/>
                        </a:cubicBezTo>
                        <a:cubicBezTo>
                          <a:pt x="1369796" y="830638"/>
                          <a:pt x="1419108" y="815011"/>
                          <a:pt x="1462865" y="788757"/>
                        </a:cubicBezTo>
                        <a:cubicBezTo>
                          <a:pt x="1503100" y="764616"/>
                          <a:pt x="1557531" y="733463"/>
                          <a:pt x="1595488" y="704995"/>
                        </a:cubicBezTo>
                        <a:cubicBezTo>
                          <a:pt x="1612649" y="692124"/>
                          <a:pt x="1628754" y="677843"/>
                          <a:pt x="1644349" y="663114"/>
                        </a:cubicBezTo>
                        <a:cubicBezTo>
                          <a:pt x="1670663" y="638262"/>
                          <a:pt x="1702509" y="617370"/>
                          <a:pt x="1721131" y="586333"/>
                        </a:cubicBezTo>
                        <a:cubicBezTo>
                          <a:pt x="1750101" y="538048"/>
                          <a:pt x="1736004" y="563567"/>
                          <a:pt x="1763012" y="509551"/>
                        </a:cubicBezTo>
                        <a:cubicBezTo>
                          <a:pt x="1767665" y="490937"/>
                          <a:pt x="1771558" y="472117"/>
                          <a:pt x="1776972" y="453710"/>
                        </a:cubicBezTo>
                        <a:cubicBezTo>
                          <a:pt x="1783200" y="432534"/>
                          <a:pt x="1792558" y="412302"/>
                          <a:pt x="1797912" y="390888"/>
                        </a:cubicBezTo>
                        <a:cubicBezTo>
                          <a:pt x="1801902" y="374927"/>
                          <a:pt x="1802566" y="358314"/>
                          <a:pt x="1804893" y="342027"/>
                        </a:cubicBezTo>
                        <a:cubicBezTo>
                          <a:pt x="1800239" y="300146"/>
                          <a:pt x="1796891" y="258100"/>
                          <a:pt x="1790932" y="216385"/>
                        </a:cubicBezTo>
                        <a:cubicBezTo>
                          <a:pt x="1788513" y="199453"/>
                          <a:pt x="1771417" y="170629"/>
                          <a:pt x="1763012" y="160543"/>
                        </a:cubicBezTo>
                        <a:cubicBezTo>
                          <a:pt x="1725058" y="114998"/>
                          <a:pt x="1716729" y="113401"/>
                          <a:pt x="1672270" y="83762"/>
                        </a:cubicBezTo>
                        <a:cubicBezTo>
                          <a:pt x="1665290" y="79108"/>
                          <a:pt x="1658833" y="73553"/>
                          <a:pt x="1651329" y="69801"/>
                        </a:cubicBezTo>
                        <a:cubicBezTo>
                          <a:pt x="1620466" y="54369"/>
                          <a:pt x="1587344" y="34900"/>
                          <a:pt x="1574547" y="2792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a:extLst>
              <a:ext uri="{FF2B5EF4-FFF2-40B4-BE49-F238E27FC236}">
                <a16:creationId xmlns:a16="http://schemas.microsoft.com/office/drawing/2014/main" id="{B8C84BEC-706F-4378-A303-2E669926EBDE}"/>
              </a:ext>
            </a:extLst>
          </p:cNvPr>
          <p:cNvCxnSpPr>
            <a:cxnSpLocks/>
          </p:cNvCxnSpPr>
          <p:nvPr/>
        </p:nvCxnSpPr>
        <p:spPr>
          <a:xfrm flipV="1">
            <a:off x="3618786" y="819150"/>
            <a:ext cx="953214" cy="4141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AE1C88C-F0BE-4274-9969-F315F0329BBF}"/>
              </a:ext>
            </a:extLst>
          </p:cNvPr>
          <p:cNvCxnSpPr>
            <a:cxnSpLocks/>
          </p:cNvCxnSpPr>
          <p:nvPr/>
        </p:nvCxnSpPr>
        <p:spPr>
          <a:xfrm flipV="1">
            <a:off x="3785016" y="1232010"/>
            <a:ext cx="885770" cy="5847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99AE41B-7838-49D6-BB32-32366BA55C8D}"/>
              </a:ext>
            </a:extLst>
          </p:cNvPr>
          <p:cNvCxnSpPr>
            <a:cxnSpLocks/>
          </p:cNvCxnSpPr>
          <p:nvPr/>
        </p:nvCxnSpPr>
        <p:spPr>
          <a:xfrm flipV="1">
            <a:off x="3785016" y="1816786"/>
            <a:ext cx="566267" cy="4128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DE2FD0A-9B9E-4352-A007-76FE0E444D4E}"/>
              </a:ext>
            </a:extLst>
          </p:cNvPr>
          <p:cNvCxnSpPr>
            <a:cxnSpLocks/>
          </p:cNvCxnSpPr>
          <p:nvPr/>
        </p:nvCxnSpPr>
        <p:spPr>
          <a:xfrm flipV="1">
            <a:off x="3797020" y="1550681"/>
            <a:ext cx="2375180" cy="12014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15ED89F-967B-4586-A2A0-7B7736E97D9E}"/>
              </a:ext>
            </a:extLst>
          </p:cNvPr>
          <p:cNvCxnSpPr>
            <a:cxnSpLocks/>
          </p:cNvCxnSpPr>
          <p:nvPr/>
        </p:nvCxnSpPr>
        <p:spPr>
          <a:xfrm flipV="1">
            <a:off x="3630497" y="2204412"/>
            <a:ext cx="1748434" cy="10707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CBB3747-04F2-4A90-B4D5-9E3C42243E30}"/>
              </a:ext>
            </a:extLst>
          </p:cNvPr>
          <p:cNvCxnSpPr>
            <a:cxnSpLocks/>
          </p:cNvCxnSpPr>
          <p:nvPr/>
        </p:nvCxnSpPr>
        <p:spPr>
          <a:xfrm flipV="1">
            <a:off x="3785016" y="3069541"/>
            <a:ext cx="1320384" cy="7214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892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CB105-F4A2-41C1-BE6A-184E34CDF3E9}"/>
              </a:ext>
            </a:extLst>
          </p:cNvPr>
          <p:cNvSpPr>
            <a:spLocks noGrp="1"/>
          </p:cNvSpPr>
          <p:nvPr>
            <p:ph type="title"/>
          </p:nvPr>
        </p:nvSpPr>
        <p:spPr/>
        <p:txBody>
          <a:bodyPr/>
          <a:lstStyle/>
          <a:p>
            <a:r>
              <a:rPr lang="en-US" dirty="0"/>
              <a:t>Unstiffened webs, LRFD 6.10.9.2</a:t>
            </a:r>
          </a:p>
        </p:txBody>
      </p:sp>
      <p:pic>
        <p:nvPicPr>
          <p:cNvPr id="6" name="Content Placeholder 8">
            <a:extLst>
              <a:ext uri="{FF2B5EF4-FFF2-40B4-BE49-F238E27FC236}">
                <a16:creationId xmlns:a16="http://schemas.microsoft.com/office/drawing/2014/main" id="{1B2399D1-5FDE-4DC0-950A-5A87554FE55E}"/>
              </a:ext>
            </a:extLst>
          </p:cNvPr>
          <p:cNvPicPr>
            <a:picLocks noGrp="1" noChangeAspect="1"/>
          </p:cNvPicPr>
          <p:nvPr>
            <p:ph sz="half" idx="2"/>
          </p:nvPr>
        </p:nvPicPr>
        <p:blipFill>
          <a:blip r:embed="rId3"/>
          <a:stretch>
            <a:fillRect/>
          </a:stretch>
        </p:blipFill>
        <p:spPr>
          <a:xfrm>
            <a:off x="5081995" y="895350"/>
            <a:ext cx="3776142" cy="4041775"/>
          </a:xfrm>
        </p:spPr>
      </p:pic>
      <p:sp>
        <p:nvSpPr>
          <p:cNvPr id="4" name="Slide Number Placeholder 3">
            <a:extLst>
              <a:ext uri="{FF2B5EF4-FFF2-40B4-BE49-F238E27FC236}">
                <a16:creationId xmlns:a16="http://schemas.microsoft.com/office/drawing/2014/main" id="{5558231F-6E03-48FD-ABAE-9C82C9AEF6E6}"/>
              </a:ext>
            </a:extLst>
          </p:cNvPr>
          <p:cNvSpPr>
            <a:spLocks noGrp="1"/>
          </p:cNvSpPr>
          <p:nvPr>
            <p:ph type="sldNum" sz="quarter" idx="12"/>
          </p:nvPr>
        </p:nvSpPr>
        <p:spPr/>
        <p:txBody>
          <a:bodyPr/>
          <a:lstStyle/>
          <a:p>
            <a:fld id="{BA98D948-1207-4CB8-9C03-80C63F72A5E7}" type="slidenum">
              <a:rPr lang="en-US" smtClean="0"/>
              <a:pPr/>
              <a:t>22</a:t>
            </a:fld>
            <a:endParaRPr lang="en-US" dirty="0"/>
          </a:p>
        </p:txBody>
      </p:sp>
      <p:sp>
        <p:nvSpPr>
          <p:cNvPr id="18" name="Rectangle: Rounded Corners 17">
            <a:extLst>
              <a:ext uri="{FF2B5EF4-FFF2-40B4-BE49-F238E27FC236}">
                <a16:creationId xmlns:a16="http://schemas.microsoft.com/office/drawing/2014/main" id="{8CFB0820-77C0-41C4-ABF5-8180488B4EFD}"/>
              </a:ext>
            </a:extLst>
          </p:cNvPr>
          <p:cNvSpPr/>
          <p:nvPr/>
        </p:nvSpPr>
        <p:spPr>
          <a:xfrm>
            <a:off x="5029200" y="1733550"/>
            <a:ext cx="1676400" cy="914400"/>
          </a:xfrm>
          <a:custGeom>
            <a:avLst/>
            <a:gdLst>
              <a:gd name="connsiteX0" fmla="*/ 0 w 1676400"/>
              <a:gd name="connsiteY0" fmla="*/ 152403 h 914400"/>
              <a:gd name="connsiteX1" fmla="*/ 152403 w 1676400"/>
              <a:gd name="connsiteY1" fmla="*/ 0 h 914400"/>
              <a:gd name="connsiteX2" fmla="*/ 824484 w 1676400"/>
              <a:gd name="connsiteY2" fmla="*/ 0 h 914400"/>
              <a:gd name="connsiteX3" fmla="*/ 1523997 w 1676400"/>
              <a:gd name="connsiteY3" fmla="*/ 0 h 914400"/>
              <a:gd name="connsiteX4" fmla="*/ 1676400 w 1676400"/>
              <a:gd name="connsiteY4" fmla="*/ 152403 h 914400"/>
              <a:gd name="connsiteX5" fmla="*/ 1676400 w 1676400"/>
              <a:gd name="connsiteY5" fmla="*/ 761997 h 914400"/>
              <a:gd name="connsiteX6" fmla="*/ 1523997 w 1676400"/>
              <a:gd name="connsiteY6" fmla="*/ 914400 h 914400"/>
              <a:gd name="connsiteX7" fmla="*/ 851916 w 1676400"/>
              <a:gd name="connsiteY7" fmla="*/ 914400 h 914400"/>
              <a:gd name="connsiteX8" fmla="*/ 152403 w 1676400"/>
              <a:gd name="connsiteY8" fmla="*/ 914400 h 914400"/>
              <a:gd name="connsiteX9" fmla="*/ 0 w 1676400"/>
              <a:gd name="connsiteY9" fmla="*/ 761997 h 914400"/>
              <a:gd name="connsiteX10" fmla="*/ 0 w 1676400"/>
              <a:gd name="connsiteY10"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914400" fill="none" extrusionOk="0">
                <a:moveTo>
                  <a:pt x="0" y="152403"/>
                </a:moveTo>
                <a:cubicBezTo>
                  <a:pt x="-6508" y="62573"/>
                  <a:pt x="75058" y="-3069"/>
                  <a:pt x="152403" y="0"/>
                </a:cubicBezTo>
                <a:cubicBezTo>
                  <a:pt x="481963" y="14692"/>
                  <a:pt x="519694" y="-26160"/>
                  <a:pt x="824484" y="0"/>
                </a:cubicBezTo>
                <a:cubicBezTo>
                  <a:pt x="1129274" y="26160"/>
                  <a:pt x="1273925" y="6708"/>
                  <a:pt x="1523997" y="0"/>
                </a:cubicBezTo>
                <a:cubicBezTo>
                  <a:pt x="1601664" y="-3488"/>
                  <a:pt x="1678778" y="78644"/>
                  <a:pt x="1676400" y="152403"/>
                </a:cubicBezTo>
                <a:cubicBezTo>
                  <a:pt x="1705891" y="404115"/>
                  <a:pt x="1682662" y="528008"/>
                  <a:pt x="1676400" y="761997"/>
                </a:cubicBezTo>
                <a:cubicBezTo>
                  <a:pt x="1659611" y="856125"/>
                  <a:pt x="1601062" y="913525"/>
                  <a:pt x="1523997" y="914400"/>
                </a:cubicBezTo>
                <a:cubicBezTo>
                  <a:pt x="1202835" y="901685"/>
                  <a:pt x="1133320" y="936360"/>
                  <a:pt x="851916" y="914400"/>
                </a:cubicBezTo>
                <a:cubicBezTo>
                  <a:pt x="570512" y="892440"/>
                  <a:pt x="381639" y="923849"/>
                  <a:pt x="152403" y="914400"/>
                </a:cubicBezTo>
                <a:cubicBezTo>
                  <a:pt x="56578" y="904944"/>
                  <a:pt x="3377" y="840729"/>
                  <a:pt x="0" y="761997"/>
                </a:cubicBezTo>
                <a:cubicBezTo>
                  <a:pt x="15574" y="601925"/>
                  <a:pt x="25545" y="448053"/>
                  <a:pt x="0" y="152403"/>
                </a:cubicBezTo>
                <a:close/>
              </a:path>
              <a:path w="1676400" h="914400" stroke="0" extrusionOk="0">
                <a:moveTo>
                  <a:pt x="0" y="152403"/>
                </a:moveTo>
                <a:cubicBezTo>
                  <a:pt x="1967" y="62507"/>
                  <a:pt x="72893" y="624"/>
                  <a:pt x="152403" y="0"/>
                </a:cubicBezTo>
                <a:cubicBezTo>
                  <a:pt x="360251" y="16294"/>
                  <a:pt x="644375" y="15032"/>
                  <a:pt x="810768" y="0"/>
                </a:cubicBezTo>
                <a:cubicBezTo>
                  <a:pt x="977161" y="-15032"/>
                  <a:pt x="1287200" y="10872"/>
                  <a:pt x="1523997" y="0"/>
                </a:cubicBezTo>
                <a:cubicBezTo>
                  <a:pt x="1603078" y="-4032"/>
                  <a:pt x="1687407" y="54029"/>
                  <a:pt x="1676400" y="152403"/>
                </a:cubicBezTo>
                <a:cubicBezTo>
                  <a:pt x="1680715" y="300201"/>
                  <a:pt x="1698302" y="578856"/>
                  <a:pt x="1676400" y="761997"/>
                </a:cubicBezTo>
                <a:cubicBezTo>
                  <a:pt x="1690329" y="836440"/>
                  <a:pt x="1619866" y="907605"/>
                  <a:pt x="1523997" y="914400"/>
                </a:cubicBezTo>
                <a:cubicBezTo>
                  <a:pt x="1326435" y="909173"/>
                  <a:pt x="1151992" y="939459"/>
                  <a:pt x="879348" y="914400"/>
                </a:cubicBezTo>
                <a:cubicBezTo>
                  <a:pt x="606704" y="889341"/>
                  <a:pt x="331226" y="887183"/>
                  <a:pt x="152403" y="914400"/>
                </a:cubicBezTo>
                <a:cubicBezTo>
                  <a:pt x="83768" y="910963"/>
                  <a:pt x="-3836" y="831365"/>
                  <a:pt x="0" y="761997"/>
                </a:cubicBezTo>
                <a:cubicBezTo>
                  <a:pt x="-15570" y="603008"/>
                  <a:pt x="8017" y="284307"/>
                  <a:pt x="0" y="152403"/>
                </a:cubicBezTo>
                <a:close/>
              </a:path>
            </a:pathLst>
          </a:custGeom>
          <a:solidFill>
            <a:schemeClr val="accent1">
              <a:alpha val="25000"/>
            </a:schemeClr>
          </a:solidFill>
          <a:ln w="38100">
            <a:prstDash val="dash"/>
            <a:extLst>
              <a:ext uri="{C807C97D-BFC1-408E-A445-0C87EB9F89A2}">
                <ask:lineSketchStyleProps xmlns:ask="http://schemas.microsoft.com/office/drawing/2018/sketchyshapes" sd="120864474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376BC2D-D9FF-48CC-A10C-BF0287383CDD}"/>
              </a:ext>
            </a:extLst>
          </p:cNvPr>
          <p:cNvSpPr>
            <a:spLocks noGrp="1"/>
          </p:cNvSpPr>
          <p:nvPr>
            <p:ph sz="half" idx="1"/>
          </p:nvPr>
        </p:nvSpPr>
        <p:spPr>
          <a:xfrm>
            <a:off x="457200" y="1200150"/>
            <a:ext cx="4876800" cy="3394075"/>
          </a:xfrm>
        </p:spPr>
        <p:txBody>
          <a:bodyPr/>
          <a:lstStyle/>
          <a:p>
            <a:r>
              <a:rPr lang="en-US" sz="2400" dirty="0"/>
              <a:t>Capacity, </a:t>
            </a:r>
            <a:r>
              <a:rPr lang="el-GR" sz="2400" dirty="0"/>
              <a:t>φ</a:t>
            </a:r>
            <a:r>
              <a:rPr lang="en-US" sz="2400" baseline="-25000" dirty="0"/>
              <a:t>v</a:t>
            </a:r>
            <a:r>
              <a:rPr lang="en-US" sz="2400" dirty="0"/>
              <a:t>V</a:t>
            </a:r>
            <a:r>
              <a:rPr lang="en-US" sz="2400" baseline="-25000" dirty="0"/>
              <a:t>n</a:t>
            </a:r>
            <a:r>
              <a:rPr lang="en-US" sz="2400" dirty="0"/>
              <a:t> is limited to buckling or yield resistance</a:t>
            </a:r>
          </a:p>
          <a:p>
            <a:r>
              <a:rPr lang="en-US" sz="2400" dirty="0"/>
              <a:t>V</a:t>
            </a:r>
            <a:r>
              <a:rPr lang="en-US" sz="2400" baseline="-25000" dirty="0"/>
              <a:t>n</a:t>
            </a:r>
            <a:r>
              <a:rPr lang="en-US" sz="2400" dirty="0"/>
              <a:t> = CV</a:t>
            </a:r>
            <a:r>
              <a:rPr lang="en-US" sz="2400" baseline="-25000" dirty="0"/>
              <a:t>p</a:t>
            </a:r>
          </a:p>
          <a:p>
            <a:r>
              <a:rPr lang="en-US" sz="2400" dirty="0"/>
              <a:t>V</a:t>
            </a:r>
            <a:r>
              <a:rPr lang="en-US" sz="2400" baseline="-25000" dirty="0"/>
              <a:t>p</a:t>
            </a:r>
            <a:r>
              <a:rPr lang="en-US" sz="2400" dirty="0"/>
              <a:t> = Plastic shear resistance</a:t>
            </a:r>
          </a:p>
          <a:p>
            <a:pPr marL="0" indent="0">
              <a:buNone/>
            </a:pPr>
            <a:r>
              <a:rPr lang="en-US" sz="2400" dirty="0"/>
              <a:t>	= 0.58F</a:t>
            </a:r>
            <a:r>
              <a:rPr lang="en-US" sz="2400" baseline="-25000" dirty="0"/>
              <a:t>y</a:t>
            </a:r>
            <a:r>
              <a:rPr lang="en-US" sz="2400" dirty="0"/>
              <a:t>Dt</a:t>
            </a:r>
            <a:r>
              <a:rPr lang="en-US" sz="2400" baseline="-25000" dirty="0"/>
              <a:t>w</a:t>
            </a:r>
          </a:p>
          <a:p>
            <a:r>
              <a:rPr lang="en-US" sz="2400" dirty="0"/>
              <a:t>C = </a:t>
            </a:r>
            <a:r>
              <a:rPr lang="el-GR" sz="2400" dirty="0"/>
              <a:t>τ</a:t>
            </a:r>
            <a:r>
              <a:rPr lang="en-US" sz="2400" baseline="-25000" dirty="0" err="1"/>
              <a:t>cr</a:t>
            </a:r>
            <a:r>
              <a:rPr lang="en-US" sz="2400" dirty="0"/>
              <a:t> / </a:t>
            </a:r>
            <a:r>
              <a:rPr lang="el-GR" sz="2400" dirty="0"/>
              <a:t>τ</a:t>
            </a:r>
            <a:r>
              <a:rPr lang="en-US" sz="2400" baseline="-25000" dirty="0"/>
              <a:t>y</a:t>
            </a:r>
            <a:r>
              <a:rPr lang="en-US" sz="2400" dirty="0"/>
              <a:t>, a value between 0 – 1.0</a:t>
            </a:r>
          </a:p>
        </p:txBody>
      </p:sp>
    </p:spTree>
    <p:extLst>
      <p:ext uri="{BB962C8B-B14F-4D97-AF65-F5344CB8AC3E}">
        <p14:creationId xmlns:p14="http://schemas.microsoft.com/office/powerpoint/2010/main" val="336044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0A50-44D4-44E3-817C-0654E0302FE0}"/>
              </a:ext>
            </a:extLst>
          </p:cNvPr>
          <p:cNvSpPr>
            <a:spLocks noGrp="1"/>
          </p:cNvSpPr>
          <p:nvPr>
            <p:ph type="title"/>
          </p:nvPr>
        </p:nvSpPr>
        <p:spPr/>
        <p:txBody>
          <a:bodyPr/>
          <a:lstStyle/>
          <a:p>
            <a:r>
              <a:rPr lang="en-US" dirty="0"/>
              <a:t>Unstiffened Web Example</a:t>
            </a:r>
          </a:p>
        </p:txBody>
      </p:sp>
      <p:pic>
        <p:nvPicPr>
          <p:cNvPr id="6" name="Content Placeholder 5" descr="A construction site with a bridge&#10;&#10;Description automatically generated with medium confidence">
            <a:extLst>
              <a:ext uri="{FF2B5EF4-FFF2-40B4-BE49-F238E27FC236}">
                <a16:creationId xmlns:a16="http://schemas.microsoft.com/office/drawing/2014/main" id="{AC210BA6-BCA0-8C1E-C596-4C53535605C7}"/>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309283" y="1200150"/>
            <a:ext cx="4525433" cy="3394075"/>
          </a:xfrm>
        </p:spPr>
      </p:pic>
      <p:sp>
        <p:nvSpPr>
          <p:cNvPr id="4" name="Slide Number Placeholder 3">
            <a:extLst>
              <a:ext uri="{FF2B5EF4-FFF2-40B4-BE49-F238E27FC236}">
                <a16:creationId xmlns:a16="http://schemas.microsoft.com/office/drawing/2014/main" id="{63091563-897F-4D8D-9CAF-876A0FABBFEC}"/>
              </a:ext>
            </a:extLst>
          </p:cNvPr>
          <p:cNvSpPr>
            <a:spLocks noGrp="1"/>
          </p:cNvSpPr>
          <p:nvPr>
            <p:ph type="sldNum" sz="quarter" idx="12"/>
          </p:nvPr>
        </p:nvSpPr>
        <p:spPr/>
        <p:txBody>
          <a:bodyPr/>
          <a:lstStyle/>
          <a:p>
            <a:fld id="{BA98D948-1207-4CB8-9C03-80C63F72A5E7}" type="slidenum">
              <a:rPr lang="en-US" smtClean="0"/>
              <a:t>23</a:t>
            </a:fld>
            <a:endParaRPr lang="en-US" dirty="0"/>
          </a:p>
        </p:txBody>
      </p:sp>
    </p:spTree>
    <p:extLst>
      <p:ext uri="{BB962C8B-B14F-4D97-AF65-F5344CB8AC3E}">
        <p14:creationId xmlns:p14="http://schemas.microsoft.com/office/powerpoint/2010/main" val="701920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45CB-7010-4CB7-9E80-165E5ABFFB1C}"/>
              </a:ext>
            </a:extLst>
          </p:cNvPr>
          <p:cNvSpPr>
            <a:spLocks noGrp="1"/>
          </p:cNvSpPr>
          <p:nvPr>
            <p:ph type="title"/>
          </p:nvPr>
        </p:nvSpPr>
        <p:spPr/>
        <p:txBody>
          <a:bodyPr/>
          <a:lstStyle/>
          <a:p>
            <a:r>
              <a:rPr lang="en-US" dirty="0"/>
              <a:t>The Parameter, C, LRFD 6.10.9.3.2</a:t>
            </a:r>
          </a:p>
        </p:txBody>
      </p:sp>
      <p:sp>
        <p:nvSpPr>
          <p:cNvPr id="5" name="Content Placeholder 4">
            <a:extLst>
              <a:ext uri="{FF2B5EF4-FFF2-40B4-BE49-F238E27FC236}">
                <a16:creationId xmlns:a16="http://schemas.microsoft.com/office/drawing/2014/main" id="{79C7B4E5-62EC-4D94-A636-B4D56468E54F}"/>
              </a:ext>
            </a:extLst>
          </p:cNvPr>
          <p:cNvSpPr>
            <a:spLocks noGrp="1"/>
          </p:cNvSpPr>
          <p:nvPr>
            <p:ph sz="half" idx="1"/>
          </p:nvPr>
        </p:nvSpPr>
        <p:spPr>
          <a:xfrm>
            <a:off x="457199" y="1200150"/>
            <a:ext cx="4362451" cy="3394075"/>
          </a:xfrm>
        </p:spPr>
        <p:txBody>
          <a:bodyPr/>
          <a:lstStyle/>
          <a:p>
            <a:r>
              <a:rPr lang="en-US" dirty="0"/>
              <a:t>V</a:t>
            </a:r>
            <a:r>
              <a:rPr lang="en-US" baseline="-25000" dirty="0"/>
              <a:t>n</a:t>
            </a:r>
            <a:r>
              <a:rPr lang="en-US" dirty="0"/>
              <a:t> = CV</a:t>
            </a:r>
            <a:r>
              <a:rPr lang="en-US" baseline="-25000" dirty="0"/>
              <a:t>p</a:t>
            </a:r>
          </a:p>
          <a:p>
            <a:r>
              <a:rPr lang="en-US" dirty="0"/>
              <a:t>C is the ratio of shear buckling to shear yield resistance, varies 0 – 1.0</a:t>
            </a:r>
          </a:p>
          <a:p>
            <a:r>
              <a:rPr lang="en-US" dirty="0"/>
              <a:t>There are three regions</a:t>
            </a:r>
          </a:p>
          <a:p>
            <a:pPr lvl="1"/>
            <a:r>
              <a:rPr lang="en-US" sz="2000" dirty="0"/>
              <a:t>No buckling</a:t>
            </a:r>
          </a:p>
          <a:p>
            <a:pPr lvl="1"/>
            <a:r>
              <a:rPr lang="en-US" sz="2000" dirty="0"/>
              <a:t>Inelastic buckling</a:t>
            </a:r>
          </a:p>
          <a:p>
            <a:pPr lvl="1"/>
            <a:r>
              <a:rPr lang="en-US" sz="2000" dirty="0"/>
              <a:t>Elastic buckling</a:t>
            </a:r>
          </a:p>
        </p:txBody>
      </p:sp>
      <p:sp>
        <p:nvSpPr>
          <p:cNvPr id="4" name="Slide Number Placeholder 3">
            <a:extLst>
              <a:ext uri="{FF2B5EF4-FFF2-40B4-BE49-F238E27FC236}">
                <a16:creationId xmlns:a16="http://schemas.microsoft.com/office/drawing/2014/main" id="{BBEB99F6-1320-4F3A-AEAD-BB4861DEDD6F}"/>
              </a:ext>
            </a:extLst>
          </p:cNvPr>
          <p:cNvSpPr>
            <a:spLocks noGrp="1"/>
          </p:cNvSpPr>
          <p:nvPr>
            <p:ph type="sldNum" sz="quarter" idx="12"/>
          </p:nvPr>
        </p:nvSpPr>
        <p:spPr/>
        <p:txBody>
          <a:bodyPr/>
          <a:lstStyle/>
          <a:p>
            <a:fld id="{BA98D948-1207-4CB8-9C03-80C63F72A5E7}" type="slidenum">
              <a:rPr lang="en-US" smtClean="0"/>
              <a:t>24</a:t>
            </a:fld>
            <a:endParaRPr lang="en-US" dirty="0"/>
          </a:p>
        </p:txBody>
      </p:sp>
      <p:graphicFrame>
        <p:nvGraphicFramePr>
          <p:cNvPr id="8" name="Content Placeholder 5">
            <a:extLst>
              <a:ext uri="{FF2B5EF4-FFF2-40B4-BE49-F238E27FC236}">
                <a16:creationId xmlns:a16="http://schemas.microsoft.com/office/drawing/2014/main" id="{2B44822D-746B-4A07-8725-A1EC134DB6E8}"/>
              </a:ext>
            </a:extLst>
          </p:cNvPr>
          <p:cNvGraphicFramePr>
            <a:graphicFrameLocks noGrp="1"/>
          </p:cNvGraphicFramePr>
          <p:nvPr>
            <p:ph sz="half" idx="2"/>
            <p:extLst>
              <p:ext uri="{D42A27DB-BD31-4B8C-83A1-F6EECF244321}">
                <p14:modId xmlns:p14="http://schemas.microsoft.com/office/powerpoint/2010/main" val="268608999"/>
              </p:ext>
            </p:extLst>
          </p:nvPr>
        </p:nvGraphicFramePr>
        <p:xfrm>
          <a:off x="4648200" y="1200150"/>
          <a:ext cx="4038600" cy="339407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0D14763A-B456-4369-BDB2-6155FBB534E3}"/>
              </a:ext>
            </a:extLst>
          </p:cNvPr>
          <p:cNvCxnSpPr>
            <a:cxnSpLocks/>
          </p:cNvCxnSpPr>
          <p:nvPr/>
        </p:nvCxnSpPr>
        <p:spPr>
          <a:xfrm>
            <a:off x="6457950" y="1733550"/>
            <a:ext cx="0" cy="2286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82DD3B9-8E2F-49F9-80C0-32CCBF8F38AE}"/>
              </a:ext>
            </a:extLst>
          </p:cNvPr>
          <p:cNvCxnSpPr>
            <a:cxnSpLocks/>
          </p:cNvCxnSpPr>
          <p:nvPr/>
        </p:nvCxnSpPr>
        <p:spPr>
          <a:xfrm>
            <a:off x="6781800" y="2266949"/>
            <a:ext cx="0" cy="175260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BDE038E-EC5B-4868-AD8A-E3CF1CD4C97B}"/>
              </a:ext>
            </a:extLst>
          </p:cNvPr>
          <p:cNvSpPr txBox="1"/>
          <p:nvPr/>
        </p:nvSpPr>
        <p:spPr>
          <a:xfrm rot="16200000">
            <a:off x="5137669" y="2629582"/>
            <a:ext cx="1371595" cy="646331"/>
          </a:xfrm>
          <a:prstGeom prst="rect">
            <a:avLst/>
          </a:prstGeom>
          <a:noFill/>
        </p:spPr>
        <p:txBody>
          <a:bodyPr wrap="square" rtlCol="0">
            <a:spAutoFit/>
          </a:bodyPr>
          <a:lstStyle/>
          <a:p>
            <a:r>
              <a:rPr lang="en-US" dirty="0"/>
              <a:t>No shear buckling</a:t>
            </a:r>
          </a:p>
        </p:txBody>
      </p:sp>
      <p:sp>
        <p:nvSpPr>
          <p:cNvPr id="16" name="TextBox 15">
            <a:extLst>
              <a:ext uri="{FF2B5EF4-FFF2-40B4-BE49-F238E27FC236}">
                <a16:creationId xmlns:a16="http://schemas.microsoft.com/office/drawing/2014/main" id="{990E9766-7853-4305-B3F1-C2A76FA90317}"/>
              </a:ext>
            </a:extLst>
          </p:cNvPr>
          <p:cNvSpPr txBox="1"/>
          <p:nvPr/>
        </p:nvSpPr>
        <p:spPr>
          <a:xfrm rot="16200000">
            <a:off x="6557923" y="3199246"/>
            <a:ext cx="1143000" cy="646331"/>
          </a:xfrm>
          <a:prstGeom prst="rect">
            <a:avLst/>
          </a:prstGeom>
          <a:noFill/>
        </p:spPr>
        <p:txBody>
          <a:bodyPr wrap="square" rtlCol="0">
            <a:spAutoFit/>
          </a:bodyPr>
          <a:lstStyle/>
          <a:p>
            <a:r>
              <a:rPr lang="en-US" dirty="0"/>
              <a:t>Elastic</a:t>
            </a:r>
          </a:p>
          <a:p>
            <a:r>
              <a:rPr lang="en-US" dirty="0"/>
              <a:t>Buckling</a:t>
            </a:r>
          </a:p>
        </p:txBody>
      </p:sp>
      <p:sp>
        <p:nvSpPr>
          <p:cNvPr id="17" name="TextBox 16">
            <a:extLst>
              <a:ext uri="{FF2B5EF4-FFF2-40B4-BE49-F238E27FC236}">
                <a16:creationId xmlns:a16="http://schemas.microsoft.com/office/drawing/2014/main" id="{DD0C1B86-E796-4063-9450-3491BFCEA4C9}"/>
              </a:ext>
            </a:extLst>
          </p:cNvPr>
          <p:cNvSpPr txBox="1"/>
          <p:nvPr/>
        </p:nvSpPr>
        <p:spPr>
          <a:xfrm rot="16200000">
            <a:off x="5558115" y="2823784"/>
            <a:ext cx="2078038" cy="369332"/>
          </a:xfrm>
          <a:prstGeom prst="rect">
            <a:avLst/>
          </a:prstGeom>
          <a:noFill/>
        </p:spPr>
        <p:txBody>
          <a:bodyPr wrap="square" rtlCol="0">
            <a:spAutoFit/>
          </a:bodyPr>
          <a:lstStyle/>
          <a:p>
            <a:r>
              <a:rPr lang="en-US" dirty="0"/>
              <a:t>Inelastic buckling</a:t>
            </a:r>
          </a:p>
        </p:txBody>
      </p:sp>
      <p:sp>
        <p:nvSpPr>
          <p:cNvPr id="21" name="TextBox 20">
            <a:extLst>
              <a:ext uri="{FF2B5EF4-FFF2-40B4-BE49-F238E27FC236}">
                <a16:creationId xmlns:a16="http://schemas.microsoft.com/office/drawing/2014/main" id="{5CA43EFD-BC12-4CE1-A96F-8996FC242615}"/>
              </a:ext>
            </a:extLst>
          </p:cNvPr>
          <p:cNvSpPr txBox="1"/>
          <p:nvPr/>
        </p:nvSpPr>
        <p:spPr>
          <a:xfrm>
            <a:off x="5135880" y="4476749"/>
            <a:ext cx="3428998" cy="523220"/>
          </a:xfrm>
          <a:custGeom>
            <a:avLst/>
            <a:gdLst>
              <a:gd name="connsiteX0" fmla="*/ 0 w 3428998"/>
              <a:gd name="connsiteY0" fmla="*/ 0 h 523220"/>
              <a:gd name="connsiteX1" fmla="*/ 651510 w 3428998"/>
              <a:gd name="connsiteY1" fmla="*/ 0 h 523220"/>
              <a:gd name="connsiteX2" fmla="*/ 1234439 w 3428998"/>
              <a:gd name="connsiteY2" fmla="*/ 0 h 523220"/>
              <a:gd name="connsiteX3" fmla="*/ 1988819 w 3428998"/>
              <a:gd name="connsiteY3" fmla="*/ 0 h 523220"/>
              <a:gd name="connsiteX4" fmla="*/ 2640328 w 3428998"/>
              <a:gd name="connsiteY4" fmla="*/ 0 h 523220"/>
              <a:gd name="connsiteX5" fmla="*/ 3428998 w 3428998"/>
              <a:gd name="connsiteY5" fmla="*/ 0 h 523220"/>
              <a:gd name="connsiteX6" fmla="*/ 3428998 w 3428998"/>
              <a:gd name="connsiteY6" fmla="*/ 523220 h 523220"/>
              <a:gd name="connsiteX7" fmla="*/ 2743198 w 3428998"/>
              <a:gd name="connsiteY7" fmla="*/ 523220 h 523220"/>
              <a:gd name="connsiteX8" fmla="*/ 1988819 w 3428998"/>
              <a:gd name="connsiteY8" fmla="*/ 523220 h 523220"/>
              <a:gd name="connsiteX9" fmla="*/ 1405889 w 3428998"/>
              <a:gd name="connsiteY9" fmla="*/ 523220 h 523220"/>
              <a:gd name="connsiteX10" fmla="*/ 720090 w 3428998"/>
              <a:gd name="connsiteY10" fmla="*/ 523220 h 523220"/>
              <a:gd name="connsiteX11" fmla="*/ 0 w 3428998"/>
              <a:gd name="connsiteY11" fmla="*/ 523220 h 523220"/>
              <a:gd name="connsiteX12" fmla="*/ 0 w 3428998"/>
              <a:gd name="connsiteY12"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8998" h="523220" extrusionOk="0">
                <a:moveTo>
                  <a:pt x="0" y="0"/>
                </a:moveTo>
                <a:cubicBezTo>
                  <a:pt x="296065" y="-25938"/>
                  <a:pt x="508101" y="15049"/>
                  <a:pt x="651510" y="0"/>
                </a:cubicBezTo>
                <a:cubicBezTo>
                  <a:pt x="794919" y="-15049"/>
                  <a:pt x="983368" y="18252"/>
                  <a:pt x="1234439" y="0"/>
                </a:cubicBezTo>
                <a:cubicBezTo>
                  <a:pt x="1485510" y="-18252"/>
                  <a:pt x="1758684" y="-13612"/>
                  <a:pt x="1988819" y="0"/>
                </a:cubicBezTo>
                <a:cubicBezTo>
                  <a:pt x="2218954" y="13612"/>
                  <a:pt x="2390148" y="-27510"/>
                  <a:pt x="2640328" y="0"/>
                </a:cubicBezTo>
                <a:cubicBezTo>
                  <a:pt x="2890508" y="27510"/>
                  <a:pt x="3237951" y="9759"/>
                  <a:pt x="3428998" y="0"/>
                </a:cubicBezTo>
                <a:cubicBezTo>
                  <a:pt x="3420512" y="196768"/>
                  <a:pt x="3441226" y="382671"/>
                  <a:pt x="3428998" y="523220"/>
                </a:cubicBezTo>
                <a:cubicBezTo>
                  <a:pt x="3086955" y="524761"/>
                  <a:pt x="3046988" y="543855"/>
                  <a:pt x="2743198" y="523220"/>
                </a:cubicBezTo>
                <a:cubicBezTo>
                  <a:pt x="2439408" y="502585"/>
                  <a:pt x="2154359" y="544987"/>
                  <a:pt x="1988819" y="523220"/>
                </a:cubicBezTo>
                <a:cubicBezTo>
                  <a:pt x="1823279" y="501453"/>
                  <a:pt x="1528973" y="499073"/>
                  <a:pt x="1405889" y="523220"/>
                </a:cubicBezTo>
                <a:cubicBezTo>
                  <a:pt x="1282805" y="547368"/>
                  <a:pt x="989704" y="525197"/>
                  <a:pt x="720090" y="523220"/>
                </a:cubicBezTo>
                <a:cubicBezTo>
                  <a:pt x="450476" y="521243"/>
                  <a:pt x="296143" y="525749"/>
                  <a:pt x="0" y="523220"/>
                </a:cubicBezTo>
                <a:cubicBezTo>
                  <a:pt x="23251" y="301885"/>
                  <a:pt x="-19750" y="228535"/>
                  <a:pt x="0" y="0"/>
                </a:cubicBezTo>
                <a:close/>
              </a:path>
            </a:pathLst>
          </a:custGeom>
          <a:noFill/>
          <a:ln w="38100">
            <a:solidFill>
              <a:schemeClr val="accent1">
                <a:shade val="95000"/>
                <a:satMod val="105000"/>
              </a:schemeClr>
            </a:solidFill>
            <a:prstDash val="dash"/>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r>
              <a:rPr lang="en-US" sz="1400" dirty="0"/>
              <a:t>Limits of these regions depend on web yield strength and presence of stiffeners</a:t>
            </a:r>
          </a:p>
        </p:txBody>
      </p:sp>
      <p:cxnSp>
        <p:nvCxnSpPr>
          <p:cNvPr id="22" name="Straight Connector 21">
            <a:extLst>
              <a:ext uri="{FF2B5EF4-FFF2-40B4-BE49-F238E27FC236}">
                <a16:creationId xmlns:a16="http://schemas.microsoft.com/office/drawing/2014/main" id="{177F91A8-6E91-4222-A28A-A48EA53B2D6F}"/>
              </a:ext>
            </a:extLst>
          </p:cNvPr>
          <p:cNvCxnSpPr>
            <a:cxnSpLocks/>
          </p:cNvCxnSpPr>
          <p:nvPr/>
        </p:nvCxnSpPr>
        <p:spPr>
          <a:xfrm>
            <a:off x="5257800" y="2155824"/>
            <a:ext cx="152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D8DB3D16-873E-4062-85F3-2A6E34EED3DC}"/>
              </a:ext>
            </a:extLst>
          </p:cNvPr>
          <p:cNvSpPr/>
          <p:nvPr/>
        </p:nvSpPr>
        <p:spPr>
          <a:xfrm>
            <a:off x="4854060" y="2004219"/>
            <a:ext cx="369331" cy="303209"/>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7464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45CB-7010-4CB7-9E80-165E5ABFFB1C}"/>
              </a:ext>
            </a:extLst>
          </p:cNvPr>
          <p:cNvSpPr>
            <a:spLocks noGrp="1"/>
          </p:cNvSpPr>
          <p:nvPr>
            <p:ph type="title"/>
          </p:nvPr>
        </p:nvSpPr>
        <p:spPr/>
        <p:txBody>
          <a:bodyPr/>
          <a:lstStyle/>
          <a:p>
            <a:r>
              <a:rPr lang="en-US" dirty="0"/>
              <a:t>The Parameter, C</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9C7B4E5-62EC-4D94-A636-B4D56468E54F}"/>
                  </a:ext>
                </a:extLst>
              </p:cNvPr>
              <p:cNvSpPr>
                <a:spLocks noGrp="1"/>
              </p:cNvSpPr>
              <p:nvPr>
                <p:ph sz="half" idx="1"/>
              </p:nvPr>
            </p:nvSpPr>
            <p:spPr/>
            <p:txBody>
              <a:bodyPr/>
              <a:lstStyle/>
              <a:p>
                <a:r>
                  <a:rPr lang="en-US" sz="2000" dirty="0"/>
                  <a:t>No shear buckling</a:t>
                </a:r>
              </a:p>
              <a:p>
                <a:pPr marL="0" indent="0">
                  <a:buNone/>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𝐷</m:t>
                          </m:r>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𝑡</m:t>
                              </m:r>
                            </m:e>
                            <m:sub>
                              <m:r>
                                <a:rPr lang="en-US" sz="2000" b="0" i="1" smtClean="0">
                                  <a:latin typeface="Cambria Math" panose="02040503050406030204" pitchFamily="18" charset="0"/>
                                </a:rPr>
                                <m:t>𝑤</m:t>
                              </m:r>
                            </m:sub>
                          </m:sSub>
                        </m:den>
                      </m:f>
                      <m:r>
                        <a:rPr lang="en-US" sz="200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1.12</m:t>
                      </m:r>
                      <m:rad>
                        <m:radPr>
                          <m:degHide m:val="on"/>
                          <m:ctrlPr>
                            <a:rPr lang="en-US" sz="2000" i="1">
                              <a:latin typeface="Cambria Math" panose="02040503050406030204" pitchFamily="18" charset="0"/>
                              <a:ea typeface="Cambria Math" panose="02040503050406030204" pitchFamily="18" charset="0"/>
                            </a:rPr>
                          </m:ctrlPr>
                        </m:radPr>
                        <m:deg/>
                        <m:e>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𝐸𝑘</m:t>
                              </m:r>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𝐹</m:t>
                                  </m:r>
                                </m:e>
                                <m:sub>
                                  <m:r>
                                    <a:rPr lang="en-US" sz="2000" i="1">
                                      <a:latin typeface="Cambria Math" panose="02040503050406030204" pitchFamily="18" charset="0"/>
                                      <a:ea typeface="Cambria Math" panose="02040503050406030204" pitchFamily="18" charset="0"/>
                                    </a:rPr>
                                    <m:t>𝑦𝑤</m:t>
                                  </m:r>
                                </m:sub>
                              </m:sSub>
                            </m:den>
                          </m:f>
                        </m:e>
                      </m:rad>
                    </m:oMath>
                  </m:oMathPara>
                </a14:m>
                <a:endParaRPr lang="en-US" sz="2000" dirty="0"/>
              </a:p>
              <a:p>
                <a:r>
                  <a:rPr lang="en-US" sz="2000" dirty="0"/>
                  <a:t>Inelastic buckling</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1.12</m:t>
                      </m:r>
                      <m:rad>
                        <m:radPr>
                          <m:degHide m:val="on"/>
                          <m:ctrlPr>
                            <a:rPr lang="en-US" sz="2000" b="0" i="1" smtClean="0">
                              <a:latin typeface="Cambria Math" panose="02040503050406030204" pitchFamily="18" charset="0"/>
                              <a:ea typeface="Cambria Math" panose="02040503050406030204" pitchFamily="18" charset="0"/>
                            </a:rPr>
                          </m:ctrlPr>
                        </m:radPr>
                        <m:deg/>
                        <m:e>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𝐸𝑘</m:t>
                              </m:r>
                            </m:num>
                            <m:den>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𝐹</m:t>
                                  </m:r>
                                </m:e>
                                <m:sub>
                                  <m:r>
                                    <a:rPr lang="en-US" sz="2000" b="0" i="1" smtClean="0">
                                      <a:latin typeface="Cambria Math" panose="02040503050406030204" pitchFamily="18" charset="0"/>
                                      <a:ea typeface="Cambria Math" panose="02040503050406030204" pitchFamily="18" charset="0"/>
                                    </a:rPr>
                                    <m:t>𝑦𝑤</m:t>
                                  </m:r>
                                </m:sub>
                              </m:sSub>
                            </m:den>
                          </m:f>
                        </m:e>
                      </m:rad>
                      <m:r>
                        <a:rPr lang="en-US" sz="2000" b="0" i="1" smtClean="0">
                          <a:latin typeface="Cambria Math" panose="02040503050406030204" pitchFamily="18" charset="0"/>
                          <a:ea typeface="Cambria Math" panose="02040503050406030204" pitchFamily="18" charset="0"/>
                        </a:rPr>
                        <m:t>&lt;</m:t>
                      </m:r>
                      <m:f>
                        <m:fPr>
                          <m:ctrlPr>
                            <a:rPr lang="en-US" sz="2000" i="1">
                              <a:latin typeface="Cambria Math" panose="02040503050406030204" pitchFamily="18" charset="0"/>
                            </a:rPr>
                          </m:ctrlPr>
                        </m:fPr>
                        <m:num>
                          <m:r>
                            <a:rPr lang="en-US" sz="2000" i="1">
                              <a:latin typeface="Cambria Math" panose="02040503050406030204" pitchFamily="18" charset="0"/>
                            </a:rPr>
                            <m:t>𝐷</m:t>
                          </m:r>
                        </m:num>
                        <m:den>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𝑤</m:t>
                              </m:r>
                            </m:sub>
                          </m:sSub>
                        </m:den>
                      </m:f>
                      <m:r>
                        <a:rPr lang="en-US" sz="2000" i="1">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40</m:t>
                      </m:r>
                      <m:rad>
                        <m:radPr>
                          <m:degHide m:val="on"/>
                          <m:ctrlPr>
                            <a:rPr lang="en-US" sz="2000" i="1">
                              <a:latin typeface="Cambria Math" panose="02040503050406030204" pitchFamily="18" charset="0"/>
                              <a:ea typeface="Cambria Math" panose="02040503050406030204" pitchFamily="18" charset="0"/>
                            </a:rPr>
                          </m:ctrlPr>
                        </m:radPr>
                        <m:deg/>
                        <m:e>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𝐸</m:t>
                              </m:r>
                              <m:r>
                                <a:rPr lang="en-US" sz="2000" b="0" i="1" smtClean="0">
                                  <a:latin typeface="Cambria Math" panose="02040503050406030204" pitchFamily="18" charset="0"/>
                                  <a:ea typeface="Cambria Math" panose="02040503050406030204" pitchFamily="18" charset="0"/>
                                </a:rPr>
                                <m:t>𝑘</m:t>
                              </m:r>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𝐹</m:t>
                                  </m:r>
                                </m:e>
                                <m:sub>
                                  <m:r>
                                    <a:rPr lang="en-US" sz="2000" i="1">
                                      <a:latin typeface="Cambria Math" panose="02040503050406030204" pitchFamily="18" charset="0"/>
                                      <a:ea typeface="Cambria Math" panose="02040503050406030204" pitchFamily="18" charset="0"/>
                                    </a:rPr>
                                    <m:t>𝑦𝑤</m:t>
                                  </m:r>
                                </m:sub>
                              </m:sSub>
                            </m:den>
                          </m:f>
                        </m:e>
                      </m:rad>
                    </m:oMath>
                  </m:oMathPara>
                </a14:m>
                <a:endParaRPr lang="en-US" sz="2000" dirty="0"/>
              </a:p>
              <a:p>
                <a:r>
                  <a:rPr lang="en-US" sz="2000" dirty="0"/>
                  <a:t>Elastic buckling</a:t>
                </a:r>
              </a:p>
              <a:p>
                <a:pPr marL="0" indent="0">
                  <a:buNone/>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rPr>
                          </m:ctrlPr>
                        </m:fPr>
                        <m:num>
                          <m:r>
                            <a:rPr lang="en-US" sz="2000" i="1">
                              <a:latin typeface="Cambria Math" panose="02040503050406030204" pitchFamily="18" charset="0"/>
                            </a:rPr>
                            <m:t>𝐷</m:t>
                          </m:r>
                        </m:num>
                        <m:den>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𝑤</m:t>
                              </m:r>
                            </m:sub>
                          </m:sSub>
                        </m:den>
                      </m:f>
                      <m:r>
                        <a:rPr lang="en-US" sz="2000" b="0" i="1" smtClean="0">
                          <a:latin typeface="Cambria Math" panose="02040503050406030204" pitchFamily="18" charset="0"/>
                          <a:ea typeface="Cambria Math" panose="02040503050406030204" pitchFamily="18" charset="0"/>
                        </a:rPr>
                        <m:t>&gt;</m:t>
                      </m:r>
                      <m:r>
                        <a:rPr lang="en-US" sz="2000" i="1">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40</m:t>
                      </m:r>
                      <m:rad>
                        <m:radPr>
                          <m:degHide m:val="on"/>
                          <m:ctrlPr>
                            <a:rPr lang="en-US" sz="2000" i="1">
                              <a:latin typeface="Cambria Math" panose="02040503050406030204" pitchFamily="18" charset="0"/>
                              <a:ea typeface="Cambria Math" panose="02040503050406030204" pitchFamily="18" charset="0"/>
                            </a:rPr>
                          </m:ctrlPr>
                        </m:radPr>
                        <m:deg/>
                        <m:e>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𝐸</m:t>
                              </m:r>
                              <m:r>
                                <a:rPr lang="en-US" sz="2000" b="0" i="1" smtClean="0">
                                  <a:latin typeface="Cambria Math" panose="02040503050406030204" pitchFamily="18" charset="0"/>
                                  <a:ea typeface="Cambria Math" panose="02040503050406030204" pitchFamily="18" charset="0"/>
                                </a:rPr>
                                <m:t>𝑘</m:t>
                              </m:r>
                            </m:num>
                            <m:den>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𝐹</m:t>
                                  </m:r>
                                </m:e>
                                <m:sub>
                                  <m:r>
                                    <a:rPr lang="en-US" sz="2000" i="1">
                                      <a:latin typeface="Cambria Math" panose="02040503050406030204" pitchFamily="18" charset="0"/>
                                      <a:ea typeface="Cambria Math" panose="02040503050406030204" pitchFamily="18" charset="0"/>
                                    </a:rPr>
                                    <m:t>𝑦𝑤</m:t>
                                  </m:r>
                                </m:sub>
                              </m:sSub>
                            </m:den>
                          </m:f>
                        </m:e>
                      </m:rad>
                    </m:oMath>
                  </m:oMathPara>
                </a14:m>
                <a:endParaRPr lang="en-US" sz="2000" dirty="0"/>
              </a:p>
            </p:txBody>
          </p:sp>
        </mc:Choice>
        <mc:Fallback xmlns="">
          <p:sp>
            <p:nvSpPr>
              <p:cNvPr id="5" name="Content Placeholder 4">
                <a:extLst>
                  <a:ext uri="{FF2B5EF4-FFF2-40B4-BE49-F238E27FC236}">
                    <a16:creationId xmlns:a16="http://schemas.microsoft.com/office/drawing/2014/main" id="{79C7B4E5-62EC-4D94-A636-B4D56468E54F}"/>
                  </a:ext>
                </a:extLst>
              </p:cNvPr>
              <p:cNvSpPr>
                <a:spLocks noGrp="1" noRot="1" noChangeAspect="1" noMove="1" noResize="1" noEditPoints="1" noAdjustHandles="1" noChangeArrowheads="1" noChangeShapeType="1" noTextEdit="1"/>
              </p:cNvSpPr>
              <p:nvPr>
                <p:ph sz="half" idx="1"/>
              </p:nvPr>
            </p:nvSpPr>
            <p:spPr>
              <a:blipFill>
                <a:blip r:embed="rId5"/>
                <a:stretch>
                  <a:fillRect l="-1357" t="-1077" b="-1167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BEB99F6-1320-4F3A-AEAD-BB4861DEDD6F}"/>
              </a:ext>
            </a:extLst>
          </p:cNvPr>
          <p:cNvSpPr>
            <a:spLocks noGrp="1"/>
          </p:cNvSpPr>
          <p:nvPr>
            <p:ph type="sldNum" sz="quarter" idx="12"/>
          </p:nvPr>
        </p:nvSpPr>
        <p:spPr>
          <a:xfrm>
            <a:off x="6502400" y="4538664"/>
            <a:ext cx="2133600" cy="274637"/>
          </a:xfrm>
        </p:spPr>
        <p:txBody>
          <a:bodyPr/>
          <a:lstStyle/>
          <a:p>
            <a:fld id="{BA98D948-1207-4CB8-9C03-80C63F72A5E7}" type="slidenum">
              <a:rPr lang="en-US" smtClean="0"/>
              <a:t>25</a:t>
            </a:fld>
            <a:endParaRPr lang="en-US" dirty="0"/>
          </a:p>
        </p:txBody>
      </p:sp>
      <p:graphicFrame>
        <p:nvGraphicFramePr>
          <p:cNvPr id="8" name="Content Placeholder 5">
            <a:extLst>
              <a:ext uri="{FF2B5EF4-FFF2-40B4-BE49-F238E27FC236}">
                <a16:creationId xmlns:a16="http://schemas.microsoft.com/office/drawing/2014/main" id="{2B44822D-746B-4A07-8725-A1EC134DB6E8}"/>
              </a:ext>
            </a:extLst>
          </p:cNvPr>
          <p:cNvGraphicFramePr>
            <a:graphicFrameLocks noGrp="1"/>
          </p:cNvGraphicFramePr>
          <p:nvPr>
            <p:ph sz="half" idx="2"/>
            <p:extLst>
              <p:ext uri="{D42A27DB-BD31-4B8C-83A1-F6EECF244321}">
                <p14:modId xmlns:p14="http://schemas.microsoft.com/office/powerpoint/2010/main" val="1900536805"/>
              </p:ext>
            </p:extLst>
          </p:nvPr>
        </p:nvGraphicFramePr>
        <p:xfrm>
          <a:off x="4191000" y="971550"/>
          <a:ext cx="4038600" cy="3394075"/>
        </p:xfrm>
        <a:graphic>
          <a:graphicData uri="http://schemas.openxmlformats.org/drawingml/2006/chart">
            <c:chart xmlns:c="http://schemas.openxmlformats.org/drawingml/2006/chart" xmlns:r="http://schemas.openxmlformats.org/officeDocument/2006/relationships" r:id="rId6"/>
          </a:graphicData>
        </a:graphic>
      </p:graphicFrame>
      <p:cxnSp>
        <p:nvCxnSpPr>
          <p:cNvPr id="10" name="Straight Connector 9">
            <a:extLst>
              <a:ext uri="{FF2B5EF4-FFF2-40B4-BE49-F238E27FC236}">
                <a16:creationId xmlns:a16="http://schemas.microsoft.com/office/drawing/2014/main" id="{0D14763A-B456-4369-BDB2-6155FBB534E3}"/>
              </a:ext>
            </a:extLst>
          </p:cNvPr>
          <p:cNvCxnSpPr>
            <a:cxnSpLocks/>
          </p:cNvCxnSpPr>
          <p:nvPr/>
        </p:nvCxnSpPr>
        <p:spPr>
          <a:xfrm>
            <a:off x="6026150" y="1504951"/>
            <a:ext cx="0" cy="2286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82DD3B9-8E2F-49F9-80C0-32CCBF8F38AE}"/>
              </a:ext>
            </a:extLst>
          </p:cNvPr>
          <p:cNvCxnSpPr>
            <a:cxnSpLocks/>
          </p:cNvCxnSpPr>
          <p:nvPr/>
        </p:nvCxnSpPr>
        <p:spPr>
          <a:xfrm>
            <a:off x="6320036" y="1911589"/>
            <a:ext cx="0" cy="18793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BDE038E-EC5B-4868-AD8A-E3CF1CD4C97B}"/>
              </a:ext>
            </a:extLst>
          </p:cNvPr>
          <p:cNvSpPr txBox="1"/>
          <p:nvPr/>
        </p:nvSpPr>
        <p:spPr>
          <a:xfrm rot="16200000">
            <a:off x="4820166" y="2286686"/>
            <a:ext cx="1143000" cy="646331"/>
          </a:xfrm>
          <a:prstGeom prst="rect">
            <a:avLst/>
          </a:prstGeom>
          <a:noFill/>
        </p:spPr>
        <p:txBody>
          <a:bodyPr wrap="square" rtlCol="0">
            <a:spAutoFit/>
          </a:bodyPr>
          <a:lstStyle/>
          <a:p>
            <a:r>
              <a:rPr lang="en-US" dirty="0"/>
              <a:t>No shear buckling</a:t>
            </a:r>
          </a:p>
        </p:txBody>
      </p:sp>
      <p:sp>
        <p:nvSpPr>
          <p:cNvPr id="16" name="TextBox 15">
            <a:extLst>
              <a:ext uri="{FF2B5EF4-FFF2-40B4-BE49-F238E27FC236}">
                <a16:creationId xmlns:a16="http://schemas.microsoft.com/office/drawing/2014/main" id="{990E9766-7853-4305-B3F1-C2A76FA90317}"/>
              </a:ext>
            </a:extLst>
          </p:cNvPr>
          <p:cNvSpPr txBox="1"/>
          <p:nvPr/>
        </p:nvSpPr>
        <p:spPr>
          <a:xfrm rot="16200000">
            <a:off x="6121400" y="2958722"/>
            <a:ext cx="1143000" cy="646331"/>
          </a:xfrm>
          <a:prstGeom prst="rect">
            <a:avLst/>
          </a:prstGeom>
          <a:noFill/>
        </p:spPr>
        <p:txBody>
          <a:bodyPr wrap="square" rtlCol="0">
            <a:spAutoFit/>
          </a:bodyPr>
          <a:lstStyle/>
          <a:p>
            <a:r>
              <a:rPr lang="en-US" dirty="0"/>
              <a:t>Elastic Buckling</a:t>
            </a:r>
          </a:p>
        </p:txBody>
      </p:sp>
      <p:sp>
        <p:nvSpPr>
          <p:cNvPr id="17" name="TextBox 16">
            <a:extLst>
              <a:ext uri="{FF2B5EF4-FFF2-40B4-BE49-F238E27FC236}">
                <a16:creationId xmlns:a16="http://schemas.microsoft.com/office/drawing/2014/main" id="{DD0C1B86-E796-4063-9450-3491BFCEA4C9}"/>
              </a:ext>
            </a:extLst>
          </p:cNvPr>
          <p:cNvSpPr txBox="1"/>
          <p:nvPr/>
        </p:nvSpPr>
        <p:spPr>
          <a:xfrm rot="16200000">
            <a:off x="5088762" y="2568853"/>
            <a:ext cx="2132013" cy="369332"/>
          </a:xfrm>
          <a:prstGeom prst="rect">
            <a:avLst/>
          </a:prstGeom>
          <a:noFill/>
        </p:spPr>
        <p:txBody>
          <a:bodyPr wrap="square" rtlCol="0">
            <a:spAutoFit/>
          </a:bodyPr>
          <a:lstStyle/>
          <a:p>
            <a:r>
              <a:rPr lang="en-US" dirty="0"/>
              <a:t>Inelastic buckling</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47D6FE0-B27B-42DA-A99C-A391C1B5CD49}"/>
                  </a:ext>
                </a:extLst>
              </p:cNvPr>
              <p:cNvSpPr txBox="1"/>
              <p:nvPr/>
            </p:nvSpPr>
            <p:spPr>
              <a:xfrm>
                <a:off x="4660900" y="3996795"/>
                <a:ext cx="1219200"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1.12</m:t>
                      </m:r>
                      <m:rad>
                        <m:radPr>
                          <m:degHide m:val="on"/>
                          <m:ctrlPr>
                            <a:rPr lang="en-US" sz="1800" b="0" i="1" smtClean="0">
                              <a:latin typeface="Cambria Math" panose="02040503050406030204" pitchFamily="18" charset="0"/>
                              <a:ea typeface="Cambria Math" panose="02040503050406030204" pitchFamily="18" charset="0"/>
                            </a:rPr>
                          </m:ctrlPr>
                        </m:radPr>
                        <m:deg/>
                        <m:e>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𝐸𝑘</m:t>
                              </m:r>
                            </m:num>
                            <m:den>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𝐹</m:t>
                                  </m:r>
                                </m:e>
                                <m:sub>
                                  <m:r>
                                    <a:rPr lang="en-US" sz="1800" b="0" i="1" smtClean="0">
                                      <a:latin typeface="Cambria Math" panose="02040503050406030204" pitchFamily="18" charset="0"/>
                                      <a:ea typeface="Cambria Math" panose="02040503050406030204" pitchFamily="18" charset="0"/>
                                    </a:rPr>
                                    <m:t>𝑦𝑤</m:t>
                                  </m:r>
                                </m:sub>
                              </m:sSub>
                            </m:den>
                          </m:f>
                        </m:e>
                      </m:rad>
                    </m:oMath>
                  </m:oMathPara>
                </a14:m>
                <a:endParaRPr lang="en-US" dirty="0"/>
              </a:p>
            </p:txBody>
          </p:sp>
        </mc:Choice>
        <mc:Fallback xmlns="">
          <p:sp>
            <p:nvSpPr>
              <p:cNvPr id="12" name="TextBox 11">
                <a:extLst>
                  <a:ext uri="{FF2B5EF4-FFF2-40B4-BE49-F238E27FC236}">
                    <a16:creationId xmlns:a16="http://schemas.microsoft.com/office/drawing/2014/main" id="{247D6FE0-B27B-42DA-A99C-A391C1B5CD49}"/>
                  </a:ext>
                </a:extLst>
              </p:cNvPr>
              <p:cNvSpPr txBox="1">
                <a:spLocks noRot="1" noChangeAspect="1" noMove="1" noResize="1" noEditPoints="1" noAdjustHandles="1" noChangeArrowheads="1" noChangeShapeType="1" noTextEdit="1"/>
              </p:cNvSpPr>
              <p:nvPr/>
            </p:nvSpPr>
            <p:spPr>
              <a:xfrm>
                <a:off x="4660900" y="3996795"/>
                <a:ext cx="1219200" cy="91069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16CC2DB-33D2-47B8-821E-77B2E3A3A3E1}"/>
                  </a:ext>
                </a:extLst>
              </p:cNvPr>
              <p:cNvSpPr txBox="1"/>
              <p:nvPr/>
            </p:nvSpPr>
            <p:spPr>
              <a:xfrm>
                <a:off x="6426200" y="4081988"/>
                <a:ext cx="1219200" cy="9106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1.</m:t>
                      </m:r>
                      <m:r>
                        <a:rPr lang="en-US" sz="1800" b="0" i="1" smtClean="0">
                          <a:latin typeface="Cambria Math" panose="02040503050406030204" pitchFamily="18" charset="0"/>
                          <a:ea typeface="Cambria Math" panose="02040503050406030204" pitchFamily="18" charset="0"/>
                        </a:rPr>
                        <m:t>40</m:t>
                      </m:r>
                      <m:rad>
                        <m:radPr>
                          <m:degHide m:val="on"/>
                          <m:ctrlPr>
                            <a:rPr lang="en-US" sz="1800" i="1">
                              <a:latin typeface="Cambria Math" panose="02040503050406030204" pitchFamily="18" charset="0"/>
                              <a:ea typeface="Cambria Math" panose="02040503050406030204" pitchFamily="18" charset="0"/>
                            </a:rPr>
                          </m:ctrlPr>
                        </m:radPr>
                        <m:deg/>
                        <m:e>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𝐸</m:t>
                              </m:r>
                              <m:r>
                                <a:rPr lang="en-US" sz="1800" b="0" i="1" smtClean="0">
                                  <a:latin typeface="Cambria Math" panose="02040503050406030204" pitchFamily="18" charset="0"/>
                                  <a:ea typeface="Cambria Math" panose="02040503050406030204" pitchFamily="18" charset="0"/>
                                </a:rPr>
                                <m:t>𝑘</m:t>
                              </m:r>
                            </m:num>
                            <m:den>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𝐹</m:t>
                                  </m:r>
                                </m:e>
                                <m:sub>
                                  <m:r>
                                    <a:rPr lang="en-US" sz="1800" i="1">
                                      <a:latin typeface="Cambria Math" panose="02040503050406030204" pitchFamily="18" charset="0"/>
                                      <a:ea typeface="Cambria Math" panose="02040503050406030204" pitchFamily="18" charset="0"/>
                                    </a:rPr>
                                    <m:t>𝑦𝑤</m:t>
                                  </m:r>
                                </m:sub>
                              </m:sSub>
                            </m:den>
                          </m:f>
                        </m:e>
                      </m:rad>
                    </m:oMath>
                  </m:oMathPara>
                </a14:m>
                <a:endParaRPr lang="en-US" dirty="0"/>
              </a:p>
            </p:txBody>
          </p:sp>
        </mc:Choice>
        <mc:Fallback xmlns="">
          <p:sp>
            <p:nvSpPr>
              <p:cNvPr id="15" name="TextBox 14">
                <a:extLst>
                  <a:ext uri="{FF2B5EF4-FFF2-40B4-BE49-F238E27FC236}">
                    <a16:creationId xmlns:a16="http://schemas.microsoft.com/office/drawing/2014/main" id="{C16CC2DB-33D2-47B8-821E-77B2E3A3A3E1}"/>
                  </a:ext>
                </a:extLst>
              </p:cNvPr>
              <p:cNvSpPr txBox="1">
                <a:spLocks noRot="1" noChangeAspect="1" noMove="1" noResize="1" noEditPoints="1" noAdjustHandles="1" noChangeArrowheads="1" noChangeShapeType="1" noTextEdit="1"/>
              </p:cNvSpPr>
              <p:nvPr/>
            </p:nvSpPr>
            <p:spPr>
              <a:xfrm>
                <a:off x="6426200" y="4081988"/>
                <a:ext cx="1219200" cy="910699"/>
              </a:xfrm>
              <a:prstGeom prst="rect">
                <a:avLst/>
              </a:prstGeom>
              <a:blipFill>
                <a:blip r:embed="rId8"/>
                <a:stretch>
                  <a:fillRect/>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E2C0FE70-11F5-4FC1-A6D9-12788D102FB9}"/>
              </a:ext>
            </a:extLst>
          </p:cNvPr>
          <p:cNvCxnSpPr>
            <a:cxnSpLocks/>
          </p:cNvCxnSpPr>
          <p:nvPr/>
        </p:nvCxnSpPr>
        <p:spPr>
          <a:xfrm flipV="1">
            <a:off x="5740400" y="3790951"/>
            <a:ext cx="279400" cy="2510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366D047-A259-4E09-A208-AF30ABDB500A}"/>
              </a:ext>
            </a:extLst>
          </p:cNvPr>
          <p:cNvCxnSpPr>
            <a:cxnSpLocks/>
          </p:cNvCxnSpPr>
          <p:nvPr/>
        </p:nvCxnSpPr>
        <p:spPr>
          <a:xfrm flipH="1" flipV="1">
            <a:off x="6320036" y="3790951"/>
            <a:ext cx="563364" cy="5746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CC4A74D-406B-4E0E-B6E0-240110B576CB}"/>
              </a:ext>
            </a:extLst>
          </p:cNvPr>
          <p:cNvSpPr txBox="1"/>
          <p:nvPr/>
        </p:nvSpPr>
        <p:spPr>
          <a:xfrm>
            <a:off x="6422627" y="1429097"/>
            <a:ext cx="1614012" cy="738664"/>
          </a:xfrm>
          <a:custGeom>
            <a:avLst/>
            <a:gdLst>
              <a:gd name="connsiteX0" fmla="*/ 0 w 1614012"/>
              <a:gd name="connsiteY0" fmla="*/ 0 h 738664"/>
              <a:gd name="connsiteX1" fmla="*/ 570284 w 1614012"/>
              <a:gd name="connsiteY1" fmla="*/ 0 h 738664"/>
              <a:gd name="connsiteX2" fmla="*/ 1108288 w 1614012"/>
              <a:gd name="connsiteY2" fmla="*/ 0 h 738664"/>
              <a:gd name="connsiteX3" fmla="*/ 1614012 w 1614012"/>
              <a:gd name="connsiteY3" fmla="*/ 0 h 738664"/>
              <a:gd name="connsiteX4" fmla="*/ 1614012 w 1614012"/>
              <a:gd name="connsiteY4" fmla="*/ 347172 h 738664"/>
              <a:gd name="connsiteX5" fmla="*/ 1614012 w 1614012"/>
              <a:gd name="connsiteY5" fmla="*/ 738664 h 738664"/>
              <a:gd name="connsiteX6" fmla="*/ 1059868 w 1614012"/>
              <a:gd name="connsiteY6" fmla="*/ 738664 h 738664"/>
              <a:gd name="connsiteX7" fmla="*/ 489584 w 1614012"/>
              <a:gd name="connsiteY7" fmla="*/ 738664 h 738664"/>
              <a:gd name="connsiteX8" fmla="*/ 0 w 1614012"/>
              <a:gd name="connsiteY8" fmla="*/ 738664 h 738664"/>
              <a:gd name="connsiteX9" fmla="*/ 0 w 1614012"/>
              <a:gd name="connsiteY9" fmla="*/ 384105 h 738664"/>
              <a:gd name="connsiteX10" fmla="*/ 0 w 1614012"/>
              <a:gd name="connsiteY10"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4012" h="738664" extrusionOk="0">
                <a:moveTo>
                  <a:pt x="0" y="0"/>
                </a:moveTo>
                <a:cubicBezTo>
                  <a:pt x="220411" y="-20934"/>
                  <a:pt x="423856" y="24686"/>
                  <a:pt x="570284" y="0"/>
                </a:cubicBezTo>
                <a:cubicBezTo>
                  <a:pt x="716712" y="-24686"/>
                  <a:pt x="928057" y="22409"/>
                  <a:pt x="1108288" y="0"/>
                </a:cubicBezTo>
                <a:cubicBezTo>
                  <a:pt x="1288519" y="-22409"/>
                  <a:pt x="1502489" y="9129"/>
                  <a:pt x="1614012" y="0"/>
                </a:cubicBezTo>
                <a:cubicBezTo>
                  <a:pt x="1597195" y="84807"/>
                  <a:pt x="1628323" y="225625"/>
                  <a:pt x="1614012" y="347172"/>
                </a:cubicBezTo>
                <a:cubicBezTo>
                  <a:pt x="1599701" y="468719"/>
                  <a:pt x="1615623" y="575222"/>
                  <a:pt x="1614012" y="738664"/>
                </a:cubicBezTo>
                <a:cubicBezTo>
                  <a:pt x="1452946" y="733287"/>
                  <a:pt x="1180357" y="734966"/>
                  <a:pt x="1059868" y="738664"/>
                </a:cubicBezTo>
                <a:cubicBezTo>
                  <a:pt x="939379" y="742362"/>
                  <a:pt x="744591" y="726417"/>
                  <a:pt x="489584" y="738664"/>
                </a:cubicBezTo>
                <a:cubicBezTo>
                  <a:pt x="234577" y="750911"/>
                  <a:pt x="125416" y="731058"/>
                  <a:pt x="0" y="738664"/>
                </a:cubicBezTo>
                <a:cubicBezTo>
                  <a:pt x="5866" y="562997"/>
                  <a:pt x="4142" y="465394"/>
                  <a:pt x="0" y="384105"/>
                </a:cubicBezTo>
                <a:cubicBezTo>
                  <a:pt x="-4142" y="302816"/>
                  <a:pt x="4879" y="145002"/>
                  <a:pt x="0" y="0"/>
                </a:cubicBezTo>
                <a:close/>
              </a:path>
            </a:pathLst>
          </a:custGeom>
          <a:noFill/>
          <a:ln w="38100">
            <a:solidFill>
              <a:schemeClr val="accent1"/>
            </a:solidFill>
            <a:prstDash val="sysDash"/>
            <a:extLst>
              <a:ext uri="{C807C97D-BFC1-408E-A445-0C87EB9F89A2}">
                <ask:lineSketchStyleProps xmlns:ask="http://schemas.microsoft.com/office/drawing/2018/sketchyshapes" sd="691127627">
                  <a:prstGeom prst="rect">
                    <a:avLst/>
                  </a:prstGeom>
                  <ask:type>
                    <ask:lineSketchFreehand/>
                  </ask:type>
                </ask:lineSketchStyleProps>
              </a:ext>
            </a:extLst>
          </a:ln>
        </p:spPr>
        <p:txBody>
          <a:bodyPr wrap="square" rtlCol="0">
            <a:spAutoFit/>
          </a:bodyPr>
          <a:lstStyle/>
          <a:p>
            <a:r>
              <a:rPr lang="en-US" sz="1400" dirty="0"/>
              <a:t>k=5 for unstiffened webs</a:t>
            </a:r>
          </a:p>
          <a:p>
            <a:r>
              <a:rPr lang="en-US" sz="1400" dirty="0"/>
              <a:t>More on k later</a:t>
            </a:r>
          </a:p>
        </p:txBody>
      </p:sp>
    </p:spTree>
    <p:extLst>
      <p:ext uri="{BB962C8B-B14F-4D97-AF65-F5344CB8AC3E}">
        <p14:creationId xmlns:p14="http://schemas.microsoft.com/office/powerpoint/2010/main" val="1588723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45CB-7010-4CB7-9E80-165E5ABFFB1C}"/>
              </a:ext>
            </a:extLst>
          </p:cNvPr>
          <p:cNvSpPr>
            <a:spLocks noGrp="1"/>
          </p:cNvSpPr>
          <p:nvPr>
            <p:ph type="title"/>
          </p:nvPr>
        </p:nvSpPr>
        <p:spPr>
          <a:xfrm>
            <a:off x="457200" y="77336"/>
            <a:ext cx="8229600" cy="857250"/>
          </a:xfrm>
        </p:spPr>
        <p:txBody>
          <a:bodyPr/>
          <a:lstStyle/>
          <a:p>
            <a:r>
              <a:rPr lang="en-US" dirty="0"/>
              <a:t>The Parameter, C</a:t>
            </a:r>
          </a:p>
        </p:txBody>
      </p:sp>
      <p:graphicFrame>
        <p:nvGraphicFramePr>
          <p:cNvPr id="8" name="Content Placeholder 5">
            <a:extLst>
              <a:ext uri="{FF2B5EF4-FFF2-40B4-BE49-F238E27FC236}">
                <a16:creationId xmlns:a16="http://schemas.microsoft.com/office/drawing/2014/main" id="{2B44822D-746B-4A07-8725-A1EC134DB6E8}"/>
              </a:ext>
            </a:extLst>
          </p:cNvPr>
          <p:cNvGraphicFramePr>
            <a:graphicFrameLocks noGrp="1"/>
          </p:cNvGraphicFramePr>
          <p:nvPr>
            <p:ph idx="1"/>
            <p:extLst>
              <p:ext uri="{D42A27DB-BD31-4B8C-83A1-F6EECF244321}">
                <p14:modId xmlns:p14="http://schemas.microsoft.com/office/powerpoint/2010/main" val="3203006671"/>
              </p:ext>
            </p:extLst>
          </p:nvPr>
        </p:nvGraphicFramePr>
        <p:xfrm>
          <a:off x="457200" y="777874"/>
          <a:ext cx="8229600" cy="381635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BBEB99F6-1320-4F3A-AEAD-BB4861DEDD6F}"/>
              </a:ext>
            </a:extLst>
          </p:cNvPr>
          <p:cNvSpPr>
            <a:spLocks noGrp="1"/>
          </p:cNvSpPr>
          <p:nvPr>
            <p:ph type="sldNum" sz="quarter" idx="12"/>
          </p:nvPr>
        </p:nvSpPr>
        <p:spPr/>
        <p:txBody>
          <a:bodyPr/>
          <a:lstStyle/>
          <a:p>
            <a:fld id="{BA98D948-1207-4CB8-9C03-80C63F72A5E7}" type="slidenum">
              <a:rPr lang="en-US" smtClean="0"/>
              <a:t>26</a:t>
            </a:fld>
            <a:endParaRPr lang="en-US" dirty="0"/>
          </a:p>
        </p:txBody>
      </p:sp>
      <p:cxnSp>
        <p:nvCxnSpPr>
          <p:cNvPr id="10" name="Straight Connector 9">
            <a:extLst>
              <a:ext uri="{FF2B5EF4-FFF2-40B4-BE49-F238E27FC236}">
                <a16:creationId xmlns:a16="http://schemas.microsoft.com/office/drawing/2014/main" id="{0D14763A-B456-4369-BDB2-6155FBB534E3}"/>
              </a:ext>
            </a:extLst>
          </p:cNvPr>
          <p:cNvCxnSpPr>
            <a:cxnSpLocks/>
          </p:cNvCxnSpPr>
          <p:nvPr/>
        </p:nvCxnSpPr>
        <p:spPr>
          <a:xfrm>
            <a:off x="3810000" y="975831"/>
            <a:ext cx="0" cy="30662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82DD3B9-8E2F-49F9-80C0-32CCBF8F38AE}"/>
              </a:ext>
            </a:extLst>
          </p:cNvPr>
          <p:cNvCxnSpPr>
            <a:cxnSpLocks/>
          </p:cNvCxnSpPr>
          <p:nvPr/>
        </p:nvCxnSpPr>
        <p:spPr>
          <a:xfrm>
            <a:off x="4533900" y="1581150"/>
            <a:ext cx="0" cy="24608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BDE038E-EC5B-4868-AD8A-E3CF1CD4C97B}"/>
              </a:ext>
            </a:extLst>
          </p:cNvPr>
          <p:cNvSpPr txBox="1"/>
          <p:nvPr/>
        </p:nvSpPr>
        <p:spPr>
          <a:xfrm rot="16200000">
            <a:off x="1879402" y="2171354"/>
            <a:ext cx="1143000" cy="646331"/>
          </a:xfrm>
          <a:prstGeom prst="rect">
            <a:avLst/>
          </a:prstGeom>
          <a:noFill/>
        </p:spPr>
        <p:txBody>
          <a:bodyPr wrap="square" rtlCol="0">
            <a:spAutoFit/>
          </a:bodyPr>
          <a:lstStyle/>
          <a:p>
            <a:r>
              <a:rPr lang="en-US" dirty="0"/>
              <a:t>No shear buckling</a:t>
            </a:r>
          </a:p>
        </p:txBody>
      </p:sp>
      <p:sp>
        <p:nvSpPr>
          <p:cNvPr id="16" name="TextBox 15">
            <a:extLst>
              <a:ext uri="{FF2B5EF4-FFF2-40B4-BE49-F238E27FC236}">
                <a16:creationId xmlns:a16="http://schemas.microsoft.com/office/drawing/2014/main" id="{990E9766-7853-4305-B3F1-C2A76FA90317}"/>
              </a:ext>
            </a:extLst>
          </p:cNvPr>
          <p:cNvSpPr txBox="1"/>
          <p:nvPr/>
        </p:nvSpPr>
        <p:spPr>
          <a:xfrm rot="16200000">
            <a:off x="5416868" y="3129233"/>
            <a:ext cx="1143000" cy="646331"/>
          </a:xfrm>
          <a:prstGeom prst="rect">
            <a:avLst/>
          </a:prstGeom>
          <a:noFill/>
        </p:spPr>
        <p:txBody>
          <a:bodyPr wrap="square" rtlCol="0">
            <a:spAutoFit/>
          </a:bodyPr>
          <a:lstStyle/>
          <a:p>
            <a:r>
              <a:rPr lang="en-US" dirty="0"/>
              <a:t>Elastic buckling</a:t>
            </a:r>
          </a:p>
        </p:txBody>
      </p:sp>
      <p:sp>
        <p:nvSpPr>
          <p:cNvPr id="17" name="TextBox 16">
            <a:extLst>
              <a:ext uri="{FF2B5EF4-FFF2-40B4-BE49-F238E27FC236}">
                <a16:creationId xmlns:a16="http://schemas.microsoft.com/office/drawing/2014/main" id="{DD0C1B86-E796-4063-9450-3491BFCEA4C9}"/>
              </a:ext>
            </a:extLst>
          </p:cNvPr>
          <p:cNvSpPr txBox="1"/>
          <p:nvPr/>
        </p:nvSpPr>
        <p:spPr>
          <a:xfrm rot="16200000">
            <a:off x="3434120" y="2286685"/>
            <a:ext cx="1503363" cy="646331"/>
          </a:xfrm>
          <a:prstGeom prst="rect">
            <a:avLst/>
          </a:prstGeom>
          <a:noFill/>
        </p:spPr>
        <p:txBody>
          <a:bodyPr wrap="square" rtlCol="0">
            <a:spAutoFit/>
          </a:bodyPr>
          <a:lstStyle/>
          <a:p>
            <a:r>
              <a:rPr lang="en-US" dirty="0"/>
              <a:t>Inelastic buckling</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47D6FE0-B27B-42DA-A99C-A391C1B5CD49}"/>
                  </a:ext>
                </a:extLst>
              </p:cNvPr>
              <p:cNvSpPr txBox="1"/>
              <p:nvPr/>
            </p:nvSpPr>
            <p:spPr>
              <a:xfrm>
                <a:off x="1344537" y="4000376"/>
                <a:ext cx="3303663" cy="11876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1.12</m:t>
                      </m:r>
                      <m:rad>
                        <m:radPr>
                          <m:degHide m:val="on"/>
                          <m:ctrlPr>
                            <a:rPr lang="en-US" sz="1800" b="0" i="1" smtClean="0">
                              <a:latin typeface="Cambria Math" panose="02040503050406030204" pitchFamily="18" charset="0"/>
                              <a:ea typeface="Cambria Math" panose="02040503050406030204" pitchFamily="18" charset="0"/>
                            </a:rPr>
                          </m:ctrlPr>
                        </m:radPr>
                        <m:deg/>
                        <m:e>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𝐸𝑘</m:t>
                              </m:r>
                            </m:num>
                            <m:den>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𝐹</m:t>
                                  </m:r>
                                </m:e>
                                <m:sub>
                                  <m:r>
                                    <a:rPr lang="en-US" sz="1800" b="0" i="1" smtClean="0">
                                      <a:latin typeface="Cambria Math" panose="02040503050406030204" pitchFamily="18" charset="0"/>
                                      <a:ea typeface="Cambria Math" panose="02040503050406030204" pitchFamily="18" charset="0"/>
                                    </a:rPr>
                                    <m:t>𝑦𝑤</m:t>
                                  </m:r>
                                </m:sub>
                              </m:sSub>
                            </m:den>
                          </m:f>
                        </m:e>
                      </m:rad>
                    </m:oMath>
                  </m:oMathPara>
                </a14:m>
                <a:endParaRPr lang="en-US" sz="1800" b="0" dirty="0">
                  <a:ea typeface="Cambria Math" panose="02040503050406030204" pitchFamily="18" charset="0"/>
                </a:endParaRPr>
              </a:p>
              <a:p>
                <a:pPr algn="ctr"/>
                <a:r>
                  <a:rPr lang="en-US" dirty="0"/>
                  <a:t>= 60 for 50 ksi unstiffened web</a:t>
                </a:r>
              </a:p>
            </p:txBody>
          </p:sp>
        </mc:Choice>
        <mc:Fallback xmlns="">
          <p:sp>
            <p:nvSpPr>
              <p:cNvPr id="12" name="TextBox 11">
                <a:extLst>
                  <a:ext uri="{FF2B5EF4-FFF2-40B4-BE49-F238E27FC236}">
                    <a16:creationId xmlns:a16="http://schemas.microsoft.com/office/drawing/2014/main" id="{247D6FE0-B27B-42DA-A99C-A391C1B5CD49}"/>
                  </a:ext>
                </a:extLst>
              </p:cNvPr>
              <p:cNvSpPr txBox="1">
                <a:spLocks noRot="1" noChangeAspect="1" noMove="1" noResize="1" noEditPoints="1" noAdjustHandles="1" noChangeArrowheads="1" noChangeShapeType="1" noTextEdit="1"/>
              </p:cNvSpPr>
              <p:nvPr/>
            </p:nvSpPr>
            <p:spPr>
              <a:xfrm>
                <a:off x="1344537" y="4000376"/>
                <a:ext cx="3303663" cy="1187697"/>
              </a:xfrm>
              <a:prstGeom prst="rect">
                <a:avLst/>
              </a:prstGeom>
              <a:blipFill>
                <a:blip r:embed="rId6"/>
                <a:stretch>
                  <a:fillRect l="-1292" r="-1107" b="-71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16CC2DB-33D2-47B8-821E-77B2E3A3A3E1}"/>
                  </a:ext>
                </a:extLst>
              </p:cNvPr>
              <p:cNvSpPr txBox="1"/>
              <p:nvPr/>
            </p:nvSpPr>
            <p:spPr>
              <a:xfrm>
                <a:off x="5074919" y="4000376"/>
                <a:ext cx="3322320" cy="118769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ea typeface="Cambria Math" panose="02040503050406030204" pitchFamily="18" charset="0"/>
                        </a:rPr>
                        <m:t>1.</m:t>
                      </m:r>
                      <m:r>
                        <a:rPr lang="en-US" sz="1800" b="0" i="1" smtClean="0">
                          <a:latin typeface="Cambria Math" panose="02040503050406030204" pitchFamily="18" charset="0"/>
                          <a:ea typeface="Cambria Math" panose="02040503050406030204" pitchFamily="18" charset="0"/>
                        </a:rPr>
                        <m:t>40</m:t>
                      </m:r>
                      <m:rad>
                        <m:radPr>
                          <m:degHide m:val="on"/>
                          <m:ctrlPr>
                            <a:rPr lang="en-US" sz="1800" i="1">
                              <a:latin typeface="Cambria Math" panose="02040503050406030204" pitchFamily="18" charset="0"/>
                              <a:ea typeface="Cambria Math" panose="02040503050406030204" pitchFamily="18" charset="0"/>
                            </a:rPr>
                          </m:ctrlPr>
                        </m:radPr>
                        <m:deg/>
                        <m:e>
                          <m:f>
                            <m:fPr>
                              <m:ctrlPr>
                                <a:rPr lang="en-US" sz="1800" i="1">
                                  <a:latin typeface="Cambria Math" panose="02040503050406030204" pitchFamily="18" charset="0"/>
                                  <a:ea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𝐸</m:t>
                              </m:r>
                              <m:r>
                                <a:rPr lang="en-US" sz="1800" b="0" i="1" smtClean="0">
                                  <a:latin typeface="Cambria Math" panose="02040503050406030204" pitchFamily="18" charset="0"/>
                                  <a:ea typeface="Cambria Math" panose="02040503050406030204" pitchFamily="18" charset="0"/>
                                </a:rPr>
                                <m:t>𝑘</m:t>
                              </m:r>
                            </m:num>
                            <m:den>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𝐹</m:t>
                                  </m:r>
                                </m:e>
                                <m:sub>
                                  <m:r>
                                    <a:rPr lang="en-US" sz="1800" i="1">
                                      <a:latin typeface="Cambria Math" panose="02040503050406030204" pitchFamily="18" charset="0"/>
                                      <a:ea typeface="Cambria Math" panose="02040503050406030204" pitchFamily="18" charset="0"/>
                                    </a:rPr>
                                    <m:t>𝑦𝑤</m:t>
                                  </m:r>
                                </m:sub>
                              </m:sSub>
                            </m:den>
                          </m:f>
                        </m:e>
                      </m:rad>
                    </m:oMath>
                  </m:oMathPara>
                </a14:m>
                <a:endParaRPr lang="en-US" dirty="0"/>
              </a:p>
              <a:p>
                <a:pPr algn="ctr"/>
                <a:r>
                  <a:rPr lang="en-US" dirty="0"/>
                  <a:t>= 75 for 50 ksi unstiffened web</a:t>
                </a:r>
              </a:p>
            </p:txBody>
          </p:sp>
        </mc:Choice>
        <mc:Fallback xmlns="">
          <p:sp>
            <p:nvSpPr>
              <p:cNvPr id="15" name="TextBox 14">
                <a:extLst>
                  <a:ext uri="{FF2B5EF4-FFF2-40B4-BE49-F238E27FC236}">
                    <a16:creationId xmlns:a16="http://schemas.microsoft.com/office/drawing/2014/main" id="{C16CC2DB-33D2-47B8-821E-77B2E3A3A3E1}"/>
                  </a:ext>
                </a:extLst>
              </p:cNvPr>
              <p:cNvSpPr txBox="1">
                <a:spLocks noRot="1" noChangeAspect="1" noMove="1" noResize="1" noEditPoints="1" noAdjustHandles="1" noChangeArrowheads="1" noChangeShapeType="1" noTextEdit="1"/>
              </p:cNvSpPr>
              <p:nvPr/>
            </p:nvSpPr>
            <p:spPr>
              <a:xfrm>
                <a:off x="5074919" y="4000376"/>
                <a:ext cx="3322320" cy="1187697"/>
              </a:xfrm>
              <a:prstGeom prst="rect">
                <a:avLst/>
              </a:prstGeom>
              <a:blipFill>
                <a:blip r:embed="rId7"/>
                <a:stretch>
                  <a:fillRect l="-917" r="-917" b="-7179"/>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E2C0FE70-11F5-4FC1-A6D9-12788D102FB9}"/>
              </a:ext>
            </a:extLst>
          </p:cNvPr>
          <p:cNvCxnSpPr>
            <a:cxnSpLocks/>
          </p:cNvCxnSpPr>
          <p:nvPr/>
        </p:nvCxnSpPr>
        <p:spPr>
          <a:xfrm flipV="1">
            <a:off x="3505200" y="4042038"/>
            <a:ext cx="304800" cy="3235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366D047-A259-4E09-A208-AF30ABDB500A}"/>
              </a:ext>
            </a:extLst>
          </p:cNvPr>
          <p:cNvCxnSpPr>
            <a:cxnSpLocks/>
          </p:cNvCxnSpPr>
          <p:nvPr/>
        </p:nvCxnSpPr>
        <p:spPr>
          <a:xfrm flipH="1" flipV="1">
            <a:off x="4533900" y="4042038"/>
            <a:ext cx="571500" cy="9343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9829D73-1E87-488B-99E6-6ABDA15E7248}"/>
                  </a:ext>
                </a:extLst>
              </p:cNvPr>
              <p:cNvSpPr txBox="1"/>
              <p:nvPr/>
            </p:nvSpPr>
            <p:spPr>
              <a:xfrm>
                <a:off x="1368289" y="744106"/>
                <a:ext cx="6417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=1</m:t>
                      </m:r>
                    </m:oMath>
                  </m:oMathPara>
                </a14:m>
                <a:endParaRPr lang="en-US" dirty="0"/>
              </a:p>
            </p:txBody>
          </p:sp>
        </mc:Choice>
        <mc:Fallback xmlns="">
          <p:sp>
            <p:nvSpPr>
              <p:cNvPr id="21" name="TextBox 20">
                <a:extLst>
                  <a:ext uri="{FF2B5EF4-FFF2-40B4-BE49-F238E27FC236}">
                    <a16:creationId xmlns:a16="http://schemas.microsoft.com/office/drawing/2014/main" id="{29829D73-1E87-488B-99E6-6ABDA15E7248}"/>
                  </a:ext>
                </a:extLst>
              </p:cNvPr>
              <p:cNvSpPr txBox="1">
                <a:spLocks noRot="1" noChangeAspect="1" noMove="1" noResize="1" noEditPoints="1" noAdjustHandles="1" noChangeArrowheads="1" noChangeShapeType="1" noTextEdit="1"/>
              </p:cNvSpPr>
              <p:nvPr/>
            </p:nvSpPr>
            <p:spPr>
              <a:xfrm>
                <a:off x="1368289" y="744106"/>
                <a:ext cx="641714" cy="276999"/>
              </a:xfrm>
              <a:prstGeom prst="rect">
                <a:avLst/>
              </a:prstGeom>
              <a:blipFill>
                <a:blip r:embed="rId8"/>
                <a:stretch>
                  <a:fillRect l="-6604" r="-7547"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14614F2-BC8F-4644-8025-B55D4307CE70}"/>
                  </a:ext>
                </a:extLst>
              </p:cNvPr>
              <p:cNvSpPr txBox="1"/>
              <p:nvPr/>
            </p:nvSpPr>
            <p:spPr>
              <a:xfrm>
                <a:off x="4339035" y="949425"/>
                <a:ext cx="1826379" cy="9157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𝐶</m:t>
                      </m:r>
                      <m:r>
                        <a:rPr lang="en-US" sz="1800" b="0" i="1" smtClean="0">
                          <a:latin typeface="Cambria Math" panose="02040503050406030204" pitchFamily="18" charset="0"/>
                          <a:ea typeface="Cambria Math" panose="02040503050406030204" pitchFamily="18" charset="0"/>
                        </a:rPr>
                        <m:t>= </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1.12</m:t>
                          </m:r>
                        </m:num>
                        <m:den>
                          <m:f>
                            <m:fPr>
                              <m:type m:val="skw"/>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𝐷</m:t>
                              </m:r>
                            </m:num>
                            <m:den>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𝑡</m:t>
                                  </m:r>
                                </m:e>
                                <m:sub>
                                  <m:r>
                                    <a:rPr lang="en-US" sz="1800" b="0" i="1" smtClean="0">
                                      <a:latin typeface="Cambria Math" panose="02040503050406030204" pitchFamily="18" charset="0"/>
                                      <a:ea typeface="Cambria Math" panose="02040503050406030204" pitchFamily="18" charset="0"/>
                                    </a:rPr>
                                    <m:t>𝑤</m:t>
                                  </m:r>
                                </m:sub>
                              </m:sSub>
                            </m:den>
                          </m:f>
                        </m:den>
                      </m:f>
                      <m:rad>
                        <m:radPr>
                          <m:degHide m:val="on"/>
                          <m:ctrlPr>
                            <a:rPr lang="en-US" sz="1800" b="0" i="1" smtClean="0">
                              <a:latin typeface="Cambria Math" panose="02040503050406030204" pitchFamily="18" charset="0"/>
                              <a:ea typeface="Cambria Math" panose="02040503050406030204" pitchFamily="18" charset="0"/>
                            </a:rPr>
                          </m:ctrlPr>
                        </m:radPr>
                        <m:deg/>
                        <m:e>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𝐸𝑘</m:t>
                              </m:r>
                            </m:num>
                            <m:den>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𝐹</m:t>
                                  </m:r>
                                </m:e>
                                <m:sub>
                                  <m:r>
                                    <a:rPr lang="en-US" sz="1800" b="0" i="1" smtClean="0">
                                      <a:latin typeface="Cambria Math" panose="02040503050406030204" pitchFamily="18" charset="0"/>
                                      <a:ea typeface="Cambria Math" panose="02040503050406030204" pitchFamily="18" charset="0"/>
                                    </a:rPr>
                                    <m:t>𝑦𝑤</m:t>
                                  </m:r>
                                </m:sub>
                              </m:sSub>
                            </m:den>
                          </m:f>
                        </m:e>
                      </m:rad>
                    </m:oMath>
                  </m:oMathPara>
                </a14:m>
                <a:endParaRPr lang="en-US" dirty="0"/>
              </a:p>
            </p:txBody>
          </p:sp>
        </mc:Choice>
        <mc:Fallback xmlns="">
          <p:sp>
            <p:nvSpPr>
              <p:cNvPr id="22" name="TextBox 21">
                <a:extLst>
                  <a:ext uri="{FF2B5EF4-FFF2-40B4-BE49-F238E27FC236}">
                    <a16:creationId xmlns:a16="http://schemas.microsoft.com/office/drawing/2014/main" id="{114614F2-BC8F-4644-8025-B55D4307CE70}"/>
                  </a:ext>
                </a:extLst>
              </p:cNvPr>
              <p:cNvSpPr txBox="1">
                <a:spLocks noRot="1" noChangeAspect="1" noMove="1" noResize="1" noEditPoints="1" noAdjustHandles="1" noChangeArrowheads="1" noChangeShapeType="1" noTextEdit="1"/>
              </p:cNvSpPr>
              <p:nvPr/>
            </p:nvSpPr>
            <p:spPr>
              <a:xfrm>
                <a:off x="4339035" y="949425"/>
                <a:ext cx="1826379" cy="91570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DDA896E-7C0F-4FBC-89C3-A42CACE11984}"/>
                  </a:ext>
                </a:extLst>
              </p:cNvPr>
              <p:cNvSpPr txBox="1"/>
              <p:nvPr/>
            </p:nvSpPr>
            <p:spPr>
              <a:xfrm>
                <a:off x="5874782" y="2030908"/>
                <a:ext cx="2196289" cy="99944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ea typeface="Cambria Math" panose="02040503050406030204" pitchFamily="18" charset="0"/>
                        </a:rPr>
                        <m:t>𝐶</m:t>
                      </m:r>
                      <m:r>
                        <a:rPr lang="en-US" sz="1800" b="0" i="1" smtClean="0">
                          <a:latin typeface="Cambria Math" panose="02040503050406030204" pitchFamily="18" charset="0"/>
                          <a:ea typeface="Cambria Math" panose="02040503050406030204" pitchFamily="18" charset="0"/>
                        </a:rPr>
                        <m:t>= </m:t>
                      </m:r>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1.57</m:t>
                          </m:r>
                        </m:num>
                        <m:den>
                          <m:sSup>
                            <m:sSupPr>
                              <m:ctrlPr>
                                <a:rPr lang="en-US" sz="1800" b="0" i="1" smtClean="0">
                                  <a:latin typeface="Cambria Math" panose="02040503050406030204" pitchFamily="18" charset="0"/>
                                  <a:ea typeface="Cambria Math" panose="02040503050406030204" pitchFamily="18" charset="0"/>
                                </a:rPr>
                              </m:ctrlPr>
                            </m:sSupPr>
                            <m:e>
                              <m:d>
                                <m:dPr>
                                  <m:ctrlPr>
                                    <a:rPr lang="en-US" sz="1800" b="0" i="1" smtClean="0">
                                      <a:latin typeface="Cambria Math" panose="02040503050406030204" pitchFamily="18" charset="0"/>
                                      <a:ea typeface="Cambria Math" panose="02040503050406030204" pitchFamily="18" charset="0"/>
                                    </a:rPr>
                                  </m:ctrlPr>
                                </m:dPr>
                                <m:e>
                                  <m:f>
                                    <m:fPr>
                                      <m:type m:val="skw"/>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𝐷</m:t>
                                      </m:r>
                                    </m:num>
                                    <m:den>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𝑡</m:t>
                                          </m:r>
                                        </m:e>
                                        <m:sub>
                                          <m:r>
                                            <a:rPr lang="en-US" sz="1800" b="0" i="1" smtClean="0">
                                              <a:latin typeface="Cambria Math" panose="02040503050406030204" pitchFamily="18" charset="0"/>
                                              <a:ea typeface="Cambria Math" panose="02040503050406030204" pitchFamily="18" charset="0"/>
                                            </a:rPr>
                                            <m:t>𝑤</m:t>
                                          </m:r>
                                        </m:sub>
                                      </m:sSub>
                                    </m:den>
                                  </m:f>
                                </m:e>
                              </m:d>
                            </m:e>
                            <m:sup>
                              <m:r>
                                <a:rPr lang="en-US" sz="1800" b="0" i="1" smtClean="0">
                                  <a:latin typeface="Cambria Math" panose="02040503050406030204" pitchFamily="18" charset="0"/>
                                  <a:ea typeface="Cambria Math" panose="02040503050406030204" pitchFamily="18" charset="0"/>
                                </a:rPr>
                                <m:t>2</m:t>
                              </m:r>
                            </m:sup>
                          </m:sSup>
                        </m:den>
                      </m:f>
                      <m:rad>
                        <m:radPr>
                          <m:degHide m:val="on"/>
                          <m:ctrlPr>
                            <a:rPr lang="en-US" sz="1800" b="0" i="1" smtClean="0">
                              <a:latin typeface="Cambria Math" panose="02040503050406030204" pitchFamily="18" charset="0"/>
                              <a:ea typeface="Cambria Math" panose="02040503050406030204" pitchFamily="18" charset="0"/>
                            </a:rPr>
                          </m:ctrlPr>
                        </m:radPr>
                        <m:deg/>
                        <m:e>
                          <m:f>
                            <m:fPr>
                              <m:ctrlPr>
                                <a:rPr lang="en-US" sz="1800" b="0" i="1" smtClean="0">
                                  <a:latin typeface="Cambria Math" panose="02040503050406030204" pitchFamily="18"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𝐸𝑘</m:t>
                              </m:r>
                            </m:num>
                            <m:den>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𝐹</m:t>
                                  </m:r>
                                </m:e>
                                <m:sub>
                                  <m:r>
                                    <a:rPr lang="en-US" sz="1800" b="0" i="1" smtClean="0">
                                      <a:latin typeface="Cambria Math" panose="02040503050406030204" pitchFamily="18" charset="0"/>
                                      <a:ea typeface="Cambria Math" panose="02040503050406030204" pitchFamily="18" charset="0"/>
                                    </a:rPr>
                                    <m:t>𝑦𝑤</m:t>
                                  </m:r>
                                </m:sub>
                              </m:sSub>
                            </m:den>
                          </m:f>
                        </m:e>
                      </m:rad>
                    </m:oMath>
                  </m:oMathPara>
                </a14:m>
                <a:endParaRPr lang="en-US" dirty="0"/>
              </a:p>
            </p:txBody>
          </p:sp>
        </mc:Choice>
        <mc:Fallback xmlns="">
          <p:sp>
            <p:nvSpPr>
              <p:cNvPr id="23" name="TextBox 22">
                <a:extLst>
                  <a:ext uri="{FF2B5EF4-FFF2-40B4-BE49-F238E27FC236}">
                    <a16:creationId xmlns:a16="http://schemas.microsoft.com/office/drawing/2014/main" id="{EDDA896E-7C0F-4FBC-89C3-A42CACE11984}"/>
                  </a:ext>
                </a:extLst>
              </p:cNvPr>
              <p:cNvSpPr txBox="1">
                <a:spLocks noRot="1" noChangeAspect="1" noMove="1" noResize="1" noEditPoints="1" noAdjustHandles="1" noChangeArrowheads="1" noChangeShapeType="1" noTextEdit="1"/>
              </p:cNvSpPr>
              <p:nvPr/>
            </p:nvSpPr>
            <p:spPr>
              <a:xfrm>
                <a:off x="5874782" y="2030908"/>
                <a:ext cx="2196289" cy="999441"/>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2346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44A8B4-D37E-4F32-AEFF-B4DB8C9C3EC9}"/>
              </a:ext>
            </a:extLst>
          </p:cNvPr>
          <p:cNvSpPr>
            <a:spLocks noGrp="1"/>
          </p:cNvSpPr>
          <p:nvPr>
            <p:ph type="title"/>
          </p:nvPr>
        </p:nvSpPr>
        <p:spPr/>
        <p:txBody>
          <a:bodyPr/>
          <a:lstStyle/>
          <a:p>
            <a:r>
              <a:rPr lang="en-US" sz="3200" dirty="0"/>
              <a:t>Shear Buckling Coefficient, k, LRFD 6.10.9.3.2</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F08B18EA-4F8F-4DB2-928B-8CD4ED35B438}"/>
                  </a:ext>
                </a:extLst>
              </p:cNvPr>
              <p:cNvSpPr>
                <a:spLocks noGrp="1"/>
              </p:cNvSpPr>
              <p:nvPr>
                <p:ph sz="half" idx="1"/>
              </p:nvPr>
            </p:nvSpPr>
            <p:spPr>
              <a:xfrm>
                <a:off x="457200" y="1200150"/>
                <a:ext cx="3962400" cy="3394075"/>
              </a:xfrm>
            </p:spPr>
            <p:txBody>
              <a:bodyPr/>
              <a:lstStyle/>
              <a:p>
                <a:r>
                  <a:rPr lang="en-US" sz="2000" dirty="0"/>
                  <a:t>k = a plate buckling coefficient</a:t>
                </a:r>
              </a:p>
              <a:p>
                <a:pPr marL="0"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𝑘</m:t>
                      </m:r>
                      <m:r>
                        <a:rPr lang="en-US" sz="1600" b="0" i="1" smtClean="0">
                          <a:latin typeface="Cambria Math" panose="02040503050406030204" pitchFamily="18" charset="0"/>
                        </a:rPr>
                        <m:t>=5+</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num>
                        <m:den>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f>
                                    <m:fPr>
                                      <m:type m:val="skw"/>
                                      <m:ctrlPr>
                                        <a:rPr lang="en-US" sz="1600" b="0" i="1" smtClean="0">
                                          <a:latin typeface="Cambria Math" panose="02040503050406030204" pitchFamily="18" charset="0"/>
                                        </a:rPr>
                                      </m:ctrlPr>
                                    </m:fPr>
                                    <m:num>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𝑑</m:t>
                                          </m:r>
                                        </m:e>
                                        <m:sub>
                                          <m:r>
                                            <a:rPr lang="en-US" sz="1600" b="0" i="1" smtClean="0">
                                              <a:latin typeface="Cambria Math" panose="02040503050406030204" pitchFamily="18" charset="0"/>
                                            </a:rPr>
                                            <m:t>𝑜</m:t>
                                          </m:r>
                                        </m:sub>
                                      </m:sSub>
                                    </m:num>
                                    <m:den>
                                      <m:r>
                                        <a:rPr lang="en-US" sz="1600" b="0" i="1" smtClean="0">
                                          <a:latin typeface="Cambria Math" panose="02040503050406030204" pitchFamily="18" charset="0"/>
                                        </a:rPr>
                                        <m:t>𝐷</m:t>
                                      </m:r>
                                    </m:den>
                                  </m:f>
                                </m:e>
                              </m:d>
                            </m:e>
                            <m:sup>
                              <m:r>
                                <a:rPr lang="en-US" sz="1600" b="0" i="1" smtClean="0">
                                  <a:latin typeface="Cambria Math" panose="02040503050406030204" pitchFamily="18" charset="0"/>
                                </a:rPr>
                                <m:t>2</m:t>
                              </m:r>
                            </m:sup>
                          </m:sSup>
                        </m:den>
                      </m:f>
                    </m:oMath>
                  </m:oMathPara>
                </a14:m>
                <a:endParaRPr lang="en-US" sz="2000" dirty="0"/>
              </a:p>
              <a:p>
                <a:pPr lvl="1"/>
                <a:r>
                  <a:rPr lang="en-US" sz="1800" dirty="0"/>
                  <a:t>d</a:t>
                </a:r>
                <a:r>
                  <a:rPr lang="en-US" sz="1800" baseline="-25000" dirty="0"/>
                  <a:t>o</a:t>
                </a:r>
                <a:r>
                  <a:rPr lang="en-US" sz="1800" dirty="0"/>
                  <a:t> = transverse stiffener spacing</a:t>
                </a:r>
              </a:p>
              <a:p>
                <a:pPr lvl="1"/>
                <a:r>
                  <a:rPr lang="en-US" sz="1800" dirty="0"/>
                  <a:t>D = web depth</a:t>
                </a:r>
              </a:p>
              <a:p>
                <a:r>
                  <a:rPr lang="en-US" sz="2000" dirty="0"/>
                  <a:t>For unstiffened webs, d</a:t>
                </a:r>
                <a:r>
                  <a:rPr lang="en-US" sz="2000" baseline="-25000" dirty="0"/>
                  <a:t>o</a:t>
                </a:r>
                <a:r>
                  <a:rPr lang="en-US" sz="2000" dirty="0"/>
                  <a:t> = ∞, k becomes 5</a:t>
                </a:r>
              </a:p>
              <a:p>
                <a:r>
                  <a:rPr lang="en-US" sz="2000" dirty="0"/>
                  <a:t>AASHTO limits on d</a:t>
                </a:r>
                <a:r>
                  <a:rPr lang="en-US" sz="2000" baseline="-25000" dirty="0"/>
                  <a:t>o</a:t>
                </a:r>
                <a:r>
                  <a:rPr lang="en-US" sz="2000" dirty="0"/>
                  <a:t> will be discussed later</a:t>
                </a:r>
              </a:p>
            </p:txBody>
          </p:sp>
        </mc:Choice>
        <mc:Fallback xmlns="">
          <p:sp>
            <p:nvSpPr>
              <p:cNvPr id="7" name="Content Placeholder 6">
                <a:extLst>
                  <a:ext uri="{FF2B5EF4-FFF2-40B4-BE49-F238E27FC236}">
                    <a16:creationId xmlns:a16="http://schemas.microsoft.com/office/drawing/2014/main" id="{F08B18EA-4F8F-4DB2-928B-8CD4ED35B438}"/>
                  </a:ext>
                </a:extLst>
              </p:cNvPr>
              <p:cNvSpPr>
                <a:spLocks noGrp="1" noRot="1" noChangeAspect="1" noMove="1" noResize="1" noEditPoints="1" noAdjustHandles="1" noChangeArrowheads="1" noChangeShapeType="1" noTextEdit="1"/>
              </p:cNvSpPr>
              <p:nvPr>
                <p:ph sz="half" idx="1"/>
              </p:nvPr>
            </p:nvSpPr>
            <p:spPr>
              <a:xfrm>
                <a:off x="457200" y="1200150"/>
                <a:ext cx="3962400" cy="3394075"/>
              </a:xfrm>
              <a:blipFill>
                <a:blip r:embed="rId5"/>
                <a:stretch>
                  <a:fillRect l="-1385" t="-1077"/>
                </a:stretch>
              </a:blipFill>
            </p:spPr>
            <p:txBody>
              <a:bodyPr/>
              <a:lstStyle/>
              <a:p>
                <a:r>
                  <a:rPr lang="en-US">
                    <a:noFill/>
                  </a:rPr>
                  <a:t> </a:t>
                </a:r>
              </a:p>
            </p:txBody>
          </p:sp>
        </mc:Fallback>
      </mc:AlternateContent>
      <p:graphicFrame>
        <p:nvGraphicFramePr>
          <p:cNvPr id="12" name="Content Placeholder 11">
            <a:extLst>
              <a:ext uri="{FF2B5EF4-FFF2-40B4-BE49-F238E27FC236}">
                <a16:creationId xmlns:a16="http://schemas.microsoft.com/office/drawing/2014/main" id="{1AB5178A-DAE6-43E8-99C4-5B2C23DBCFC9}"/>
              </a:ext>
            </a:extLst>
          </p:cNvPr>
          <p:cNvGraphicFramePr>
            <a:graphicFrameLocks noGrp="1"/>
          </p:cNvGraphicFramePr>
          <p:nvPr>
            <p:ph sz="half" idx="2"/>
            <p:extLst>
              <p:ext uri="{D42A27DB-BD31-4B8C-83A1-F6EECF244321}">
                <p14:modId xmlns:p14="http://schemas.microsoft.com/office/powerpoint/2010/main" val="3017122398"/>
              </p:ext>
            </p:extLst>
          </p:nvPr>
        </p:nvGraphicFramePr>
        <p:xfrm>
          <a:off x="4419600" y="832222"/>
          <a:ext cx="4267200" cy="3567113"/>
        </p:xfrm>
        <a:graphic>
          <a:graphicData uri="http://schemas.openxmlformats.org/drawingml/2006/chart">
            <c:chart xmlns:c="http://schemas.openxmlformats.org/drawingml/2006/chart" xmlns:r="http://schemas.openxmlformats.org/officeDocument/2006/relationships" r:id="rId6"/>
          </a:graphicData>
        </a:graphic>
      </p:graphicFrame>
      <p:sp>
        <p:nvSpPr>
          <p:cNvPr id="5" name="Slide Number Placeholder 4">
            <a:extLst>
              <a:ext uri="{FF2B5EF4-FFF2-40B4-BE49-F238E27FC236}">
                <a16:creationId xmlns:a16="http://schemas.microsoft.com/office/drawing/2014/main" id="{F128A159-5281-448C-BAEC-24A30B156F56}"/>
              </a:ext>
            </a:extLst>
          </p:cNvPr>
          <p:cNvSpPr>
            <a:spLocks noGrp="1"/>
          </p:cNvSpPr>
          <p:nvPr>
            <p:ph type="sldNum" sz="quarter" idx="12"/>
          </p:nvPr>
        </p:nvSpPr>
        <p:spPr>
          <a:xfrm>
            <a:off x="6934200" y="4614863"/>
            <a:ext cx="2133600" cy="274637"/>
          </a:xfrm>
        </p:spPr>
        <p:txBody>
          <a:bodyPr/>
          <a:lstStyle/>
          <a:p>
            <a:fld id="{BA98D948-1207-4CB8-9C03-80C63F72A5E7}" type="slidenum">
              <a:rPr lang="en-US" smtClean="0"/>
              <a:t>27</a:t>
            </a:fld>
            <a:endParaRPr lang="en-US" dirty="0"/>
          </a:p>
        </p:txBody>
      </p:sp>
      <p:sp>
        <p:nvSpPr>
          <p:cNvPr id="15" name="Rectangle 14">
            <a:extLst>
              <a:ext uri="{FF2B5EF4-FFF2-40B4-BE49-F238E27FC236}">
                <a16:creationId xmlns:a16="http://schemas.microsoft.com/office/drawing/2014/main" id="{213407A8-AD1E-4866-8396-891CEA89BBD6}"/>
              </a:ext>
            </a:extLst>
          </p:cNvPr>
          <p:cNvSpPr/>
          <p:nvPr/>
        </p:nvSpPr>
        <p:spPr>
          <a:xfrm>
            <a:off x="7162800" y="1365622"/>
            <a:ext cx="1371600" cy="23622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1271167-62CC-4B28-997F-B56A579D283E}"/>
              </a:ext>
            </a:extLst>
          </p:cNvPr>
          <p:cNvSpPr txBox="1"/>
          <p:nvPr/>
        </p:nvSpPr>
        <p:spPr>
          <a:xfrm>
            <a:off x="4419600" y="4311447"/>
            <a:ext cx="4267200" cy="584775"/>
          </a:xfrm>
          <a:custGeom>
            <a:avLst/>
            <a:gdLst>
              <a:gd name="connsiteX0" fmla="*/ 0 w 4267200"/>
              <a:gd name="connsiteY0" fmla="*/ 0 h 584775"/>
              <a:gd name="connsiteX1" fmla="*/ 481584 w 4267200"/>
              <a:gd name="connsiteY1" fmla="*/ 0 h 584775"/>
              <a:gd name="connsiteX2" fmla="*/ 963168 w 4267200"/>
              <a:gd name="connsiteY2" fmla="*/ 0 h 584775"/>
              <a:gd name="connsiteX3" fmla="*/ 1658112 w 4267200"/>
              <a:gd name="connsiteY3" fmla="*/ 0 h 584775"/>
              <a:gd name="connsiteX4" fmla="*/ 2310384 w 4267200"/>
              <a:gd name="connsiteY4" fmla="*/ 0 h 584775"/>
              <a:gd name="connsiteX5" fmla="*/ 2919984 w 4267200"/>
              <a:gd name="connsiteY5" fmla="*/ 0 h 584775"/>
              <a:gd name="connsiteX6" fmla="*/ 3614928 w 4267200"/>
              <a:gd name="connsiteY6" fmla="*/ 0 h 584775"/>
              <a:gd name="connsiteX7" fmla="*/ 4267200 w 4267200"/>
              <a:gd name="connsiteY7" fmla="*/ 0 h 584775"/>
              <a:gd name="connsiteX8" fmla="*/ 4267200 w 4267200"/>
              <a:gd name="connsiteY8" fmla="*/ 584775 h 584775"/>
              <a:gd name="connsiteX9" fmla="*/ 3657600 w 4267200"/>
              <a:gd name="connsiteY9" fmla="*/ 584775 h 584775"/>
              <a:gd name="connsiteX10" fmla="*/ 3005328 w 4267200"/>
              <a:gd name="connsiteY10" fmla="*/ 584775 h 584775"/>
              <a:gd name="connsiteX11" fmla="*/ 2395728 w 4267200"/>
              <a:gd name="connsiteY11" fmla="*/ 584775 h 584775"/>
              <a:gd name="connsiteX12" fmla="*/ 1914144 w 4267200"/>
              <a:gd name="connsiteY12" fmla="*/ 584775 h 584775"/>
              <a:gd name="connsiteX13" fmla="*/ 1432560 w 4267200"/>
              <a:gd name="connsiteY13" fmla="*/ 584775 h 584775"/>
              <a:gd name="connsiteX14" fmla="*/ 822960 w 4267200"/>
              <a:gd name="connsiteY14" fmla="*/ 584775 h 584775"/>
              <a:gd name="connsiteX15" fmla="*/ 0 w 4267200"/>
              <a:gd name="connsiteY15" fmla="*/ 584775 h 584775"/>
              <a:gd name="connsiteX16" fmla="*/ 0 w 4267200"/>
              <a:gd name="connsiteY16"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584775" extrusionOk="0">
                <a:moveTo>
                  <a:pt x="0" y="0"/>
                </a:moveTo>
                <a:cubicBezTo>
                  <a:pt x="184214" y="23461"/>
                  <a:pt x="275308" y="6230"/>
                  <a:pt x="481584" y="0"/>
                </a:cubicBezTo>
                <a:cubicBezTo>
                  <a:pt x="687860" y="-6230"/>
                  <a:pt x="842400" y="15311"/>
                  <a:pt x="963168" y="0"/>
                </a:cubicBezTo>
                <a:cubicBezTo>
                  <a:pt x="1083936" y="-15311"/>
                  <a:pt x="1515090" y="1558"/>
                  <a:pt x="1658112" y="0"/>
                </a:cubicBezTo>
                <a:cubicBezTo>
                  <a:pt x="1801134" y="-1558"/>
                  <a:pt x="2026857" y="-26421"/>
                  <a:pt x="2310384" y="0"/>
                </a:cubicBezTo>
                <a:cubicBezTo>
                  <a:pt x="2593911" y="26421"/>
                  <a:pt x="2692221" y="-18726"/>
                  <a:pt x="2919984" y="0"/>
                </a:cubicBezTo>
                <a:cubicBezTo>
                  <a:pt x="3147747" y="18726"/>
                  <a:pt x="3301190" y="-3636"/>
                  <a:pt x="3614928" y="0"/>
                </a:cubicBezTo>
                <a:cubicBezTo>
                  <a:pt x="3928666" y="3636"/>
                  <a:pt x="3956054" y="18920"/>
                  <a:pt x="4267200" y="0"/>
                </a:cubicBezTo>
                <a:cubicBezTo>
                  <a:pt x="4288641" y="224302"/>
                  <a:pt x="4238438" y="412904"/>
                  <a:pt x="4267200" y="584775"/>
                </a:cubicBezTo>
                <a:cubicBezTo>
                  <a:pt x="4089356" y="562552"/>
                  <a:pt x="3917701" y="572741"/>
                  <a:pt x="3657600" y="584775"/>
                </a:cubicBezTo>
                <a:cubicBezTo>
                  <a:pt x="3397499" y="596809"/>
                  <a:pt x="3152297" y="614044"/>
                  <a:pt x="3005328" y="584775"/>
                </a:cubicBezTo>
                <a:cubicBezTo>
                  <a:pt x="2858359" y="555506"/>
                  <a:pt x="2686004" y="599535"/>
                  <a:pt x="2395728" y="584775"/>
                </a:cubicBezTo>
                <a:cubicBezTo>
                  <a:pt x="2105452" y="570015"/>
                  <a:pt x="2024527" y="572072"/>
                  <a:pt x="1914144" y="584775"/>
                </a:cubicBezTo>
                <a:cubicBezTo>
                  <a:pt x="1803761" y="597478"/>
                  <a:pt x="1576851" y="576444"/>
                  <a:pt x="1432560" y="584775"/>
                </a:cubicBezTo>
                <a:cubicBezTo>
                  <a:pt x="1288269" y="593106"/>
                  <a:pt x="1048415" y="594622"/>
                  <a:pt x="822960" y="584775"/>
                </a:cubicBezTo>
                <a:cubicBezTo>
                  <a:pt x="597505" y="574928"/>
                  <a:pt x="293135" y="607282"/>
                  <a:pt x="0" y="584775"/>
                </a:cubicBezTo>
                <a:cubicBezTo>
                  <a:pt x="7789" y="385701"/>
                  <a:pt x="-21588" y="247597"/>
                  <a:pt x="0" y="0"/>
                </a:cubicBezTo>
                <a:close/>
              </a:path>
            </a:pathLst>
          </a:custGeom>
          <a:noFill/>
          <a:ln w="38100">
            <a:solidFill>
              <a:schemeClr val="accent1"/>
            </a:solidFill>
            <a:prstDash val="sysDash"/>
            <a:extLst>
              <a:ext uri="{C807C97D-BFC1-408E-A445-0C87EB9F89A2}">
                <ask:lineSketchStyleProps xmlns:ask="http://schemas.microsoft.com/office/drawing/2018/sketchyshapes" sd="563993528">
                  <a:prstGeom prst="rect">
                    <a:avLst/>
                  </a:prstGeom>
                  <ask:type>
                    <ask:lineSketchFreehand/>
                  </ask:type>
                </ask:lineSketchStyleProps>
              </a:ext>
            </a:extLst>
          </a:ln>
        </p:spPr>
        <p:txBody>
          <a:bodyPr wrap="square" rtlCol="0">
            <a:spAutoFit/>
          </a:bodyPr>
          <a:lstStyle/>
          <a:p>
            <a:pPr algn="ctr"/>
            <a:r>
              <a:rPr lang="en-US" sz="1600" dirty="0"/>
              <a:t>If d</a:t>
            </a:r>
            <a:r>
              <a:rPr lang="en-US" sz="1600" baseline="-25000" dirty="0"/>
              <a:t>o</a:t>
            </a:r>
            <a:r>
              <a:rPr lang="en-US" sz="1600" dirty="0"/>
              <a:t>/D &gt; 3 the web is considered unstiffened. Widely spaced stiffeners are not effective</a:t>
            </a:r>
          </a:p>
        </p:txBody>
      </p:sp>
    </p:spTree>
    <p:extLst>
      <p:ext uri="{BB962C8B-B14F-4D97-AF65-F5344CB8AC3E}">
        <p14:creationId xmlns:p14="http://schemas.microsoft.com/office/powerpoint/2010/main" val="330355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3C69-B430-481F-874D-E03094333E60}"/>
              </a:ext>
            </a:extLst>
          </p:cNvPr>
          <p:cNvSpPr>
            <a:spLocks noGrp="1"/>
          </p:cNvSpPr>
          <p:nvPr>
            <p:ph type="title"/>
          </p:nvPr>
        </p:nvSpPr>
        <p:spPr/>
        <p:txBody>
          <a:bodyPr/>
          <a:lstStyle/>
          <a:p>
            <a:r>
              <a:rPr lang="en-US" dirty="0"/>
              <a:t>Summary of Shear resistance, Unstiffened Webs</a:t>
            </a:r>
          </a:p>
        </p:txBody>
      </p:sp>
      <p:sp>
        <p:nvSpPr>
          <p:cNvPr id="6" name="Content Placeholder 5">
            <a:extLst>
              <a:ext uri="{FF2B5EF4-FFF2-40B4-BE49-F238E27FC236}">
                <a16:creationId xmlns:a16="http://schemas.microsoft.com/office/drawing/2014/main" id="{7F590394-82F1-480B-A417-3076886F0FBA}"/>
              </a:ext>
            </a:extLst>
          </p:cNvPr>
          <p:cNvSpPr>
            <a:spLocks noGrp="1"/>
          </p:cNvSpPr>
          <p:nvPr>
            <p:ph idx="1"/>
          </p:nvPr>
        </p:nvSpPr>
        <p:spPr>
          <a:xfrm>
            <a:off x="457200" y="1504950"/>
            <a:ext cx="8229600" cy="3089275"/>
          </a:xfrm>
        </p:spPr>
        <p:txBody>
          <a:bodyPr>
            <a:normAutofit fontScale="92500" lnSpcReduction="20000"/>
          </a:bodyPr>
          <a:lstStyle/>
          <a:p>
            <a:r>
              <a:rPr lang="en-US" dirty="0"/>
              <a:t>k = 5</a:t>
            </a:r>
          </a:p>
          <a:p>
            <a:r>
              <a:rPr lang="en-US" dirty="0"/>
              <a:t>Determine if behavior is yield or buckling</a:t>
            </a:r>
          </a:p>
          <a:p>
            <a:r>
              <a:rPr lang="en-US" dirty="0"/>
              <a:t>Compute C and V</a:t>
            </a:r>
            <a:r>
              <a:rPr lang="en-US" baseline="-25000" dirty="0"/>
              <a:t>p</a:t>
            </a:r>
          </a:p>
          <a:p>
            <a:r>
              <a:rPr lang="en-US" dirty="0"/>
              <a:t>Compute V</a:t>
            </a:r>
            <a:r>
              <a:rPr lang="en-US" baseline="-25000" dirty="0"/>
              <a:t>n</a:t>
            </a:r>
          </a:p>
          <a:p>
            <a:r>
              <a:rPr lang="en-US" dirty="0"/>
              <a:t>If V</a:t>
            </a:r>
            <a:r>
              <a:rPr lang="en-US" baseline="-25000" dirty="0"/>
              <a:t>u</a:t>
            </a:r>
            <a:r>
              <a:rPr lang="en-US" dirty="0"/>
              <a:t> ≤ </a:t>
            </a:r>
            <a:r>
              <a:rPr lang="el-GR" dirty="0"/>
              <a:t>φ</a:t>
            </a:r>
            <a:r>
              <a:rPr lang="en-US" dirty="0"/>
              <a:t>V</a:t>
            </a:r>
            <a:r>
              <a:rPr lang="en-US" baseline="-25000" dirty="0"/>
              <a:t>n</a:t>
            </a:r>
            <a:r>
              <a:rPr lang="en-US" dirty="0"/>
              <a:t>, no stiffeners are needed. Otherwise, stiffeners are needed and must be located to provide the required shear strength</a:t>
            </a:r>
          </a:p>
        </p:txBody>
      </p:sp>
      <p:sp>
        <p:nvSpPr>
          <p:cNvPr id="5" name="Slide Number Placeholder 4">
            <a:extLst>
              <a:ext uri="{FF2B5EF4-FFF2-40B4-BE49-F238E27FC236}">
                <a16:creationId xmlns:a16="http://schemas.microsoft.com/office/drawing/2014/main" id="{06553A43-E4EB-48AC-8719-E8AD5427394A}"/>
              </a:ext>
            </a:extLst>
          </p:cNvPr>
          <p:cNvSpPr>
            <a:spLocks noGrp="1"/>
          </p:cNvSpPr>
          <p:nvPr>
            <p:ph type="sldNum" sz="quarter" idx="12"/>
          </p:nvPr>
        </p:nvSpPr>
        <p:spPr/>
        <p:txBody>
          <a:bodyPr/>
          <a:lstStyle/>
          <a:p>
            <a:fld id="{BA98D948-1207-4CB8-9C03-80C63F72A5E7}" type="slidenum">
              <a:rPr lang="en-US" smtClean="0"/>
              <a:t>28</a:t>
            </a:fld>
            <a:endParaRPr lang="en-US" dirty="0"/>
          </a:p>
        </p:txBody>
      </p:sp>
    </p:spTree>
    <p:extLst>
      <p:ext uri="{BB962C8B-B14F-4D97-AF65-F5344CB8AC3E}">
        <p14:creationId xmlns:p14="http://schemas.microsoft.com/office/powerpoint/2010/main" val="3024846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CE803C-E1D0-495E-85EE-2FF6B8404323}"/>
              </a:ext>
            </a:extLst>
          </p:cNvPr>
          <p:cNvSpPr>
            <a:spLocks noGrp="1"/>
          </p:cNvSpPr>
          <p:nvPr>
            <p:ph type="title"/>
          </p:nvPr>
        </p:nvSpPr>
        <p:spPr/>
        <p:txBody>
          <a:bodyPr/>
          <a:lstStyle/>
          <a:p>
            <a:r>
              <a:rPr lang="en-US" dirty="0"/>
              <a:t>Guided Walkthrough – Rolled beam shear resistance</a:t>
            </a:r>
          </a:p>
        </p:txBody>
      </p:sp>
      <p:sp>
        <p:nvSpPr>
          <p:cNvPr id="6" name="Text Placeholder 5">
            <a:extLst>
              <a:ext uri="{FF2B5EF4-FFF2-40B4-BE49-F238E27FC236}">
                <a16:creationId xmlns:a16="http://schemas.microsoft.com/office/drawing/2014/main" id="{BAB4DD5D-4FD9-4CC2-95DD-19C95AD8E8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284EAF-315A-4BDF-86BC-390A9A3BA150}"/>
              </a:ext>
            </a:extLst>
          </p:cNvPr>
          <p:cNvSpPr>
            <a:spLocks noGrp="1"/>
          </p:cNvSpPr>
          <p:nvPr>
            <p:ph type="sldNum" sz="quarter" idx="12"/>
          </p:nvPr>
        </p:nvSpPr>
        <p:spPr/>
        <p:txBody>
          <a:bodyPr/>
          <a:lstStyle/>
          <a:p>
            <a:fld id="{BA98D948-1207-4CB8-9C03-80C63F72A5E7}" type="slidenum">
              <a:rPr lang="en-US" smtClean="0"/>
              <a:t>29</a:t>
            </a:fld>
            <a:endParaRPr lang="en-US" dirty="0"/>
          </a:p>
        </p:txBody>
      </p:sp>
    </p:spTree>
    <p:extLst>
      <p:ext uri="{BB962C8B-B14F-4D97-AF65-F5344CB8AC3E}">
        <p14:creationId xmlns:p14="http://schemas.microsoft.com/office/powerpoint/2010/main" val="223167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E6FC0-43B0-4F48-B5B8-43DD5E76CDB8}"/>
              </a:ext>
            </a:extLst>
          </p:cNvPr>
          <p:cNvSpPr>
            <a:spLocks noGrp="1"/>
          </p:cNvSpPr>
          <p:nvPr>
            <p:ph type="title"/>
          </p:nvPr>
        </p:nvSpPr>
        <p:spPr/>
        <p:txBody>
          <a:bodyPr/>
          <a:lstStyle/>
          <a:p>
            <a:r>
              <a:rPr lang="en-US" dirty="0"/>
              <a:t>Lesson Roadmap</a:t>
            </a:r>
          </a:p>
        </p:txBody>
      </p:sp>
      <p:sp>
        <p:nvSpPr>
          <p:cNvPr id="3" name="Content Placeholder 2">
            <a:extLst>
              <a:ext uri="{FF2B5EF4-FFF2-40B4-BE49-F238E27FC236}">
                <a16:creationId xmlns:a16="http://schemas.microsoft.com/office/drawing/2014/main" id="{96E6389B-E43B-48A5-8796-0DC6E2580A3B}"/>
              </a:ext>
            </a:extLst>
          </p:cNvPr>
          <p:cNvSpPr>
            <a:spLocks noGrp="1"/>
          </p:cNvSpPr>
          <p:nvPr>
            <p:ph idx="1"/>
          </p:nvPr>
        </p:nvSpPr>
        <p:spPr/>
        <p:txBody>
          <a:bodyPr/>
          <a:lstStyle/>
          <a:p>
            <a:r>
              <a:rPr lang="en-US" dirty="0"/>
              <a:t>Review of loads</a:t>
            </a:r>
          </a:p>
          <a:p>
            <a:pPr lvl="1"/>
            <a:r>
              <a:rPr lang="en-US" dirty="0"/>
              <a:t>Influence lines, load placement, distribution factors</a:t>
            </a:r>
          </a:p>
          <a:p>
            <a:r>
              <a:rPr lang="en-US" dirty="0"/>
              <a:t>Basics of shear resistance</a:t>
            </a:r>
          </a:p>
          <a:p>
            <a:r>
              <a:rPr lang="en-US" dirty="0"/>
              <a:t>LRFD shear resistance</a:t>
            </a:r>
          </a:p>
          <a:p>
            <a:r>
              <a:rPr lang="en-US" dirty="0"/>
              <a:t>Design of webs, shear stiffeners, bearing stiffeners</a:t>
            </a:r>
          </a:p>
          <a:p>
            <a:endParaRPr lang="en-US" dirty="0"/>
          </a:p>
          <a:p>
            <a:endParaRPr lang="en-US" dirty="0"/>
          </a:p>
        </p:txBody>
      </p:sp>
      <p:sp>
        <p:nvSpPr>
          <p:cNvPr id="4" name="Slide Number Placeholder 3">
            <a:extLst>
              <a:ext uri="{FF2B5EF4-FFF2-40B4-BE49-F238E27FC236}">
                <a16:creationId xmlns:a16="http://schemas.microsoft.com/office/drawing/2014/main" id="{60052F5C-902D-49A3-B67D-6E1AED177A23}"/>
              </a:ext>
            </a:extLst>
          </p:cNvPr>
          <p:cNvSpPr>
            <a:spLocks noGrp="1"/>
          </p:cNvSpPr>
          <p:nvPr>
            <p:ph type="sldNum" sz="quarter" idx="12"/>
          </p:nvPr>
        </p:nvSpPr>
        <p:spPr/>
        <p:txBody>
          <a:bodyPr/>
          <a:lstStyle/>
          <a:p>
            <a:fld id="{BA98D948-1207-4CB8-9C03-80C63F72A5E7}" type="slidenum">
              <a:rPr lang="en-US" smtClean="0"/>
              <a:t>3</a:t>
            </a:fld>
            <a:endParaRPr lang="en-US" dirty="0"/>
          </a:p>
        </p:txBody>
      </p:sp>
    </p:spTree>
    <p:extLst>
      <p:ext uri="{BB962C8B-B14F-4D97-AF65-F5344CB8AC3E}">
        <p14:creationId xmlns:p14="http://schemas.microsoft.com/office/powerpoint/2010/main" val="2550655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04B635-9720-4D0A-9A7C-2B3258ACBD5B}"/>
              </a:ext>
            </a:extLst>
          </p:cNvPr>
          <p:cNvSpPr>
            <a:spLocks noGrp="1"/>
          </p:cNvSpPr>
          <p:nvPr>
            <p:ph type="title"/>
          </p:nvPr>
        </p:nvSpPr>
        <p:spPr/>
        <p:txBody>
          <a:bodyPr/>
          <a:lstStyle/>
          <a:p>
            <a:r>
              <a:rPr lang="en-US" sz="4000" dirty="0"/>
              <a:t>Example 1 - Capacity of a Rolled Shape</a:t>
            </a:r>
          </a:p>
        </p:txBody>
      </p:sp>
      <p:sp>
        <p:nvSpPr>
          <p:cNvPr id="6" name="Content Placeholder 5">
            <a:extLst>
              <a:ext uri="{FF2B5EF4-FFF2-40B4-BE49-F238E27FC236}">
                <a16:creationId xmlns:a16="http://schemas.microsoft.com/office/drawing/2014/main" id="{6C5A5730-3FA0-4737-B943-0C8631C777C2}"/>
              </a:ext>
            </a:extLst>
          </p:cNvPr>
          <p:cNvSpPr>
            <a:spLocks noGrp="1"/>
          </p:cNvSpPr>
          <p:nvPr>
            <p:ph sz="half" idx="1"/>
          </p:nvPr>
        </p:nvSpPr>
        <p:spPr>
          <a:xfrm>
            <a:off x="457200" y="1200150"/>
            <a:ext cx="3124200" cy="3394075"/>
          </a:xfrm>
        </p:spPr>
        <p:txBody>
          <a:bodyPr/>
          <a:lstStyle/>
          <a:p>
            <a:r>
              <a:rPr lang="en-US" sz="2000" dirty="0"/>
              <a:t>Scenario – a </a:t>
            </a:r>
            <a:r>
              <a:rPr lang="en-US" sz="2000" dirty="0" err="1"/>
              <a:t>W27x94</a:t>
            </a:r>
            <a:r>
              <a:rPr lang="en-US" sz="2000" dirty="0"/>
              <a:t> used as a stringer</a:t>
            </a:r>
          </a:p>
          <a:p>
            <a:r>
              <a:rPr lang="en-US" sz="2000" dirty="0"/>
              <a:t>Assume 36 ksi steel</a:t>
            </a:r>
          </a:p>
          <a:p>
            <a:r>
              <a:rPr lang="en-US" sz="2000" dirty="0"/>
              <a:t>Stringer is unstiffened</a:t>
            </a:r>
          </a:p>
          <a:p>
            <a:pPr marL="457200" lvl="1" indent="0">
              <a:buNone/>
            </a:pPr>
            <a:endParaRPr lang="en-US" sz="1800" dirty="0"/>
          </a:p>
        </p:txBody>
      </p:sp>
      <p:sp>
        <p:nvSpPr>
          <p:cNvPr id="4" name="Slide Number Placeholder 3">
            <a:extLst>
              <a:ext uri="{FF2B5EF4-FFF2-40B4-BE49-F238E27FC236}">
                <a16:creationId xmlns:a16="http://schemas.microsoft.com/office/drawing/2014/main" id="{D3DB87E6-47E5-47E3-96BC-D9888F69C64B}"/>
              </a:ext>
            </a:extLst>
          </p:cNvPr>
          <p:cNvSpPr>
            <a:spLocks noGrp="1"/>
          </p:cNvSpPr>
          <p:nvPr>
            <p:ph type="sldNum" sz="quarter" idx="12"/>
          </p:nvPr>
        </p:nvSpPr>
        <p:spPr/>
        <p:txBody>
          <a:bodyPr/>
          <a:lstStyle/>
          <a:p>
            <a:fld id="{BA98D948-1207-4CB8-9C03-80C63F72A5E7}" type="slidenum">
              <a:rPr lang="en-US" smtClean="0"/>
              <a:t>30</a:t>
            </a:fld>
            <a:endParaRPr lang="en-US" dirty="0"/>
          </a:p>
        </p:txBody>
      </p:sp>
      <p:pic>
        <p:nvPicPr>
          <p:cNvPr id="12" name="Content Placeholder 11">
            <a:extLst>
              <a:ext uri="{FF2B5EF4-FFF2-40B4-BE49-F238E27FC236}">
                <a16:creationId xmlns:a16="http://schemas.microsoft.com/office/drawing/2014/main" id="{009928E1-F18A-5712-DD55-D932CF8F8A8C}"/>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3276600" y="1179241"/>
            <a:ext cx="5562600" cy="3564897"/>
          </a:xfrm>
        </p:spPr>
      </p:pic>
      <p:sp>
        <p:nvSpPr>
          <p:cNvPr id="13" name="Rectangle 12">
            <a:extLst>
              <a:ext uri="{FF2B5EF4-FFF2-40B4-BE49-F238E27FC236}">
                <a16:creationId xmlns:a16="http://schemas.microsoft.com/office/drawing/2014/main" id="{92934122-32E9-19DE-C676-E95F00ED6B44}"/>
              </a:ext>
            </a:extLst>
          </p:cNvPr>
          <p:cNvSpPr/>
          <p:nvPr/>
        </p:nvSpPr>
        <p:spPr>
          <a:xfrm>
            <a:off x="5181600" y="2419350"/>
            <a:ext cx="3048000" cy="68580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56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8F0B8-FDF7-43A4-BE60-FF6B7F7E199B}"/>
              </a:ext>
            </a:extLst>
          </p:cNvPr>
          <p:cNvSpPr>
            <a:spLocks noGrp="1"/>
          </p:cNvSpPr>
          <p:nvPr>
            <p:ph type="title"/>
          </p:nvPr>
        </p:nvSpPr>
        <p:spPr/>
        <p:txBody>
          <a:bodyPr/>
          <a:lstStyle/>
          <a:p>
            <a:r>
              <a:rPr lang="en-US" dirty="0" err="1"/>
              <a:t>W27</a:t>
            </a:r>
            <a:r>
              <a:rPr lang="en-US" dirty="0"/>
              <a:t> x 94 Section Properties</a:t>
            </a:r>
          </a:p>
        </p:txBody>
      </p:sp>
      <p:sp>
        <p:nvSpPr>
          <p:cNvPr id="3" name="Content Placeholder 2">
            <a:extLst>
              <a:ext uri="{FF2B5EF4-FFF2-40B4-BE49-F238E27FC236}">
                <a16:creationId xmlns:a16="http://schemas.microsoft.com/office/drawing/2014/main" id="{7EEE07A0-AF12-413E-BA1D-95299AAAF2A6}"/>
              </a:ext>
            </a:extLst>
          </p:cNvPr>
          <p:cNvSpPr>
            <a:spLocks noGrp="1"/>
          </p:cNvSpPr>
          <p:nvPr>
            <p:ph sz="half" idx="1"/>
          </p:nvPr>
        </p:nvSpPr>
        <p:spPr>
          <a:xfrm>
            <a:off x="457200" y="1200150"/>
            <a:ext cx="5638800" cy="3394075"/>
          </a:xfrm>
        </p:spPr>
        <p:txBody>
          <a:bodyPr/>
          <a:lstStyle/>
          <a:p>
            <a:r>
              <a:rPr lang="en-US" dirty="0"/>
              <a:t>Total depth = 26.9 in.</a:t>
            </a:r>
          </a:p>
          <a:p>
            <a:r>
              <a:rPr lang="en-US" dirty="0"/>
              <a:t>Flange thickness = 0.745 in.</a:t>
            </a:r>
          </a:p>
          <a:p>
            <a:r>
              <a:rPr lang="en-US" dirty="0"/>
              <a:t>Net web = 26.9-2(0.745) = 25.41 in.</a:t>
            </a:r>
          </a:p>
          <a:p>
            <a:r>
              <a:rPr lang="en-US" dirty="0"/>
              <a:t>t</a:t>
            </a:r>
            <a:r>
              <a:rPr lang="en-US" baseline="-25000" dirty="0"/>
              <a:t>w</a:t>
            </a:r>
            <a:r>
              <a:rPr lang="en-US" dirty="0"/>
              <a:t> = 0.49 in.</a:t>
            </a:r>
          </a:p>
          <a:p>
            <a:r>
              <a:rPr lang="en-US" dirty="0"/>
              <a:t>D / t</a:t>
            </a:r>
            <a:r>
              <a:rPr lang="en-US" baseline="-25000" dirty="0"/>
              <a:t>w</a:t>
            </a:r>
            <a:r>
              <a:rPr lang="en-US" dirty="0"/>
              <a:t> = 51.9</a:t>
            </a:r>
          </a:p>
          <a:p>
            <a:r>
              <a:rPr lang="en-US" dirty="0"/>
              <a:t>A</a:t>
            </a:r>
            <a:r>
              <a:rPr lang="en-US" baseline="-25000" dirty="0"/>
              <a:t>w</a:t>
            </a:r>
            <a:r>
              <a:rPr lang="en-US" dirty="0"/>
              <a:t> = 25.41(0.49) = 12.45 in.</a:t>
            </a:r>
            <a:r>
              <a:rPr lang="en-US" baseline="30000" dirty="0"/>
              <a:t>2</a:t>
            </a:r>
          </a:p>
        </p:txBody>
      </p:sp>
      <p:sp>
        <p:nvSpPr>
          <p:cNvPr id="5" name="Slide Number Placeholder 4">
            <a:extLst>
              <a:ext uri="{FF2B5EF4-FFF2-40B4-BE49-F238E27FC236}">
                <a16:creationId xmlns:a16="http://schemas.microsoft.com/office/drawing/2014/main" id="{D14CE420-B402-4AD3-9CBE-0EE01BC78BCF}"/>
              </a:ext>
            </a:extLst>
          </p:cNvPr>
          <p:cNvSpPr>
            <a:spLocks noGrp="1"/>
          </p:cNvSpPr>
          <p:nvPr>
            <p:ph type="sldNum" sz="quarter" idx="12"/>
          </p:nvPr>
        </p:nvSpPr>
        <p:spPr/>
        <p:txBody>
          <a:bodyPr/>
          <a:lstStyle/>
          <a:p>
            <a:fld id="{BA98D948-1207-4CB8-9C03-80C63F72A5E7}" type="slidenum">
              <a:rPr lang="en-US" smtClean="0"/>
              <a:t>31</a:t>
            </a:fld>
            <a:endParaRPr lang="en-US" dirty="0"/>
          </a:p>
        </p:txBody>
      </p:sp>
      <p:pic>
        <p:nvPicPr>
          <p:cNvPr id="9" name="Content Placeholder 8">
            <a:extLst>
              <a:ext uri="{FF2B5EF4-FFF2-40B4-BE49-F238E27FC236}">
                <a16:creationId xmlns:a16="http://schemas.microsoft.com/office/drawing/2014/main" id="{D18CC31F-4E87-5D4E-FCB4-92CC240E6F22}"/>
              </a:ext>
            </a:extLst>
          </p:cNvPr>
          <p:cNvPicPr>
            <a:picLocks noGrp="1" noChangeAspect="1"/>
          </p:cNvPicPr>
          <p:nvPr>
            <p:ph sz="half" idx="2"/>
          </p:nvPr>
        </p:nvPicPr>
        <p:blipFill>
          <a:blip r:embed="rId3"/>
          <a:stretch>
            <a:fillRect/>
          </a:stretch>
        </p:blipFill>
        <p:spPr>
          <a:xfrm>
            <a:off x="6090424" y="1276350"/>
            <a:ext cx="2770149" cy="2803525"/>
          </a:xfrm>
        </p:spPr>
      </p:pic>
    </p:spTree>
    <p:extLst>
      <p:ext uri="{BB962C8B-B14F-4D97-AF65-F5344CB8AC3E}">
        <p14:creationId xmlns:p14="http://schemas.microsoft.com/office/powerpoint/2010/main" val="4161106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951420-23FF-4FCD-B967-B29A89D15CAE}"/>
              </a:ext>
            </a:extLst>
          </p:cNvPr>
          <p:cNvSpPr>
            <a:spLocks noGrp="1"/>
          </p:cNvSpPr>
          <p:nvPr>
            <p:ph type="title"/>
          </p:nvPr>
        </p:nvSpPr>
        <p:spPr/>
        <p:txBody>
          <a:bodyPr/>
          <a:lstStyle/>
          <a:p>
            <a:r>
              <a:rPr lang="en-US" dirty="0"/>
              <a:t>Compute capacity</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8BA1516E-9433-44AD-83A6-DBDE12E55CD5}"/>
                  </a:ext>
                </a:extLst>
              </p:cNvPr>
              <p:cNvSpPr>
                <a:spLocks noGrp="1"/>
              </p:cNvSpPr>
              <p:nvPr>
                <p:ph idx="1"/>
              </p:nvPr>
            </p:nvSpPr>
            <p:spPr/>
            <p:txBody>
              <a:bodyPr/>
              <a:lstStyle/>
              <a:p>
                <a:r>
                  <a:rPr lang="en-US" dirty="0"/>
                  <a:t>Beam is unstiffened, k=5</a:t>
                </a:r>
              </a:p>
              <a:p>
                <a14:m>
                  <m:oMath xmlns:m="http://schemas.openxmlformats.org/officeDocument/2006/math">
                    <m:r>
                      <a:rPr lang="en-US" b="0" i="1" smtClean="0">
                        <a:latin typeface="Cambria Math" panose="02040503050406030204" pitchFamily="18" charset="0"/>
                      </a:rPr>
                      <m:t>1.12</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𝐸𝑘</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𝑦</m:t>
                                </m:r>
                              </m:sub>
                            </m:sSub>
                          </m:den>
                        </m:f>
                      </m:e>
                    </m:rad>
                    <m:r>
                      <a:rPr lang="en-US" b="0" i="1" smtClean="0">
                        <a:latin typeface="Cambria Math" panose="02040503050406030204" pitchFamily="18" charset="0"/>
                      </a:rPr>
                      <m:t>=1.12</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29000(5)</m:t>
                            </m:r>
                          </m:num>
                          <m:den>
                            <m:r>
                              <a:rPr lang="en-US" b="0" i="1" smtClean="0">
                                <a:latin typeface="Cambria Math" panose="02040503050406030204" pitchFamily="18" charset="0"/>
                              </a:rPr>
                              <m:t>36</m:t>
                            </m:r>
                          </m:den>
                        </m:f>
                      </m:e>
                    </m:rad>
                    <m:r>
                      <a:rPr lang="en-US" b="0" i="1" smtClean="0">
                        <a:latin typeface="Cambria Math" panose="02040503050406030204" pitchFamily="18" charset="0"/>
                      </a:rPr>
                      <m:t>=71</m:t>
                    </m:r>
                  </m:oMath>
                </a14:m>
                <a:endParaRPr lang="en-US" b="0" dirty="0"/>
              </a:p>
              <a:p>
                <a:r>
                  <a:rPr lang="en-US" dirty="0"/>
                  <a:t>D/t</a:t>
                </a:r>
                <a:r>
                  <a:rPr lang="en-US" baseline="-25000" dirty="0"/>
                  <a:t>w</a:t>
                </a:r>
                <a:r>
                  <a:rPr lang="en-US" dirty="0"/>
                  <a:t> &lt; 71, C=1</a:t>
                </a:r>
              </a:p>
              <a:p>
                <a:r>
                  <a:rPr lang="el-GR" dirty="0"/>
                  <a:t>φ</a:t>
                </a:r>
                <a:r>
                  <a:rPr lang="en-US" dirty="0"/>
                  <a:t>V</a:t>
                </a:r>
                <a:r>
                  <a:rPr lang="en-US" baseline="-25000" dirty="0"/>
                  <a:t>n</a:t>
                </a:r>
                <a:r>
                  <a:rPr lang="en-US" dirty="0"/>
                  <a:t> = (</a:t>
                </a:r>
                <a:r>
                  <a:rPr lang="el-GR" dirty="0"/>
                  <a:t>φ</a:t>
                </a:r>
                <a:r>
                  <a:rPr lang="en-US" dirty="0"/>
                  <a:t>=1)(C=1)V</a:t>
                </a:r>
                <a:r>
                  <a:rPr lang="en-US" baseline="-25000" dirty="0"/>
                  <a:t>p</a:t>
                </a:r>
                <a:r>
                  <a:rPr lang="en-US" dirty="0"/>
                  <a:t> = V</a:t>
                </a:r>
                <a:r>
                  <a:rPr lang="en-US" baseline="-25000" dirty="0"/>
                  <a:t>p</a:t>
                </a:r>
                <a:endParaRPr lang="en-US" dirty="0"/>
              </a:p>
              <a:p>
                <a:pPr marL="0" indent="0">
                  <a:buNone/>
                </a:pPr>
                <a:r>
                  <a:rPr lang="en-US" dirty="0"/>
                  <a:t>	0.58F</a:t>
                </a:r>
                <a:r>
                  <a:rPr lang="en-US" baseline="-25000" dirty="0"/>
                  <a:t>y</a:t>
                </a:r>
                <a:r>
                  <a:rPr lang="en-US" dirty="0"/>
                  <a:t>A</a:t>
                </a:r>
                <a:r>
                  <a:rPr lang="en-US" baseline="-25000" dirty="0"/>
                  <a:t>w</a:t>
                </a:r>
                <a:r>
                  <a:rPr lang="en-US" dirty="0"/>
                  <a:t> = 0.58(36)(12.45) = 259 kips</a:t>
                </a:r>
              </a:p>
            </p:txBody>
          </p:sp>
        </mc:Choice>
        <mc:Fallback xmlns="">
          <p:sp>
            <p:nvSpPr>
              <p:cNvPr id="7" name="Content Placeholder 6">
                <a:extLst>
                  <a:ext uri="{FF2B5EF4-FFF2-40B4-BE49-F238E27FC236}">
                    <a16:creationId xmlns:a16="http://schemas.microsoft.com/office/drawing/2014/main" id="{8BA1516E-9433-44AD-83A6-DBDE12E55CD5}"/>
                  </a:ext>
                </a:extLst>
              </p:cNvPr>
              <p:cNvSpPr>
                <a:spLocks noGrp="1" noRot="1" noChangeAspect="1" noMove="1" noResize="1" noEditPoints="1" noAdjustHandles="1" noChangeArrowheads="1" noChangeShapeType="1" noTextEdit="1"/>
              </p:cNvSpPr>
              <p:nvPr>
                <p:ph idx="1"/>
              </p:nvPr>
            </p:nvSpPr>
            <p:spPr>
              <a:blipFill>
                <a:blip r:embed="rId5"/>
                <a:stretch>
                  <a:fillRect l="-1704" t="-2334" b="-1202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62584594-616B-4C80-A6CD-E2E74977A548}"/>
              </a:ext>
            </a:extLst>
          </p:cNvPr>
          <p:cNvSpPr>
            <a:spLocks noGrp="1"/>
          </p:cNvSpPr>
          <p:nvPr>
            <p:ph type="sldNum" sz="quarter" idx="12"/>
          </p:nvPr>
        </p:nvSpPr>
        <p:spPr/>
        <p:txBody>
          <a:bodyPr/>
          <a:lstStyle/>
          <a:p>
            <a:fld id="{BA98D948-1207-4CB8-9C03-80C63F72A5E7}" type="slidenum">
              <a:rPr lang="en-US" smtClean="0"/>
              <a:t>32</a:t>
            </a:fld>
            <a:endParaRPr lang="en-US" dirty="0"/>
          </a:p>
        </p:txBody>
      </p:sp>
    </p:spTree>
    <p:extLst>
      <p:ext uri="{BB962C8B-B14F-4D97-AF65-F5344CB8AC3E}">
        <p14:creationId xmlns:p14="http://schemas.microsoft.com/office/powerpoint/2010/main" val="171132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CB105-F4A2-41C1-BE6A-184E34CDF3E9}"/>
              </a:ext>
            </a:extLst>
          </p:cNvPr>
          <p:cNvSpPr>
            <a:spLocks noGrp="1"/>
          </p:cNvSpPr>
          <p:nvPr>
            <p:ph type="title"/>
          </p:nvPr>
        </p:nvSpPr>
        <p:spPr/>
        <p:txBody>
          <a:bodyPr/>
          <a:lstStyle/>
          <a:p>
            <a:r>
              <a:rPr lang="en-US" dirty="0"/>
              <a:t>Stiffened Webs, LRFD 6.10.9.3</a:t>
            </a:r>
          </a:p>
        </p:txBody>
      </p:sp>
      <p:sp>
        <p:nvSpPr>
          <p:cNvPr id="3" name="Content Placeholder 2">
            <a:extLst>
              <a:ext uri="{FF2B5EF4-FFF2-40B4-BE49-F238E27FC236}">
                <a16:creationId xmlns:a16="http://schemas.microsoft.com/office/drawing/2014/main" id="{E376BC2D-D9FF-48CC-A10C-BF0287383CDD}"/>
              </a:ext>
            </a:extLst>
          </p:cNvPr>
          <p:cNvSpPr>
            <a:spLocks noGrp="1"/>
          </p:cNvSpPr>
          <p:nvPr>
            <p:ph sz="half" idx="1"/>
          </p:nvPr>
        </p:nvSpPr>
        <p:spPr/>
        <p:txBody>
          <a:bodyPr/>
          <a:lstStyle/>
          <a:p>
            <a:r>
              <a:rPr lang="en-US" dirty="0"/>
              <a:t>Two branches</a:t>
            </a:r>
          </a:p>
          <a:p>
            <a:pPr lvl="1"/>
            <a:r>
              <a:rPr lang="en-US" dirty="0"/>
              <a:t>End panels</a:t>
            </a:r>
          </a:p>
          <a:p>
            <a:pPr lvl="1"/>
            <a:r>
              <a:rPr lang="en-US" dirty="0"/>
              <a:t>Interior panels</a:t>
            </a:r>
          </a:p>
          <a:p>
            <a:pPr lvl="2"/>
            <a:r>
              <a:rPr lang="en-US" dirty="0"/>
              <a:t>Two additional branches</a:t>
            </a:r>
          </a:p>
          <a:p>
            <a:r>
              <a:rPr lang="en-US" dirty="0"/>
              <a:t>Start with end panels due to commonalities with unstiffened webs</a:t>
            </a:r>
          </a:p>
        </p:txBody>
      </p:sp>
      <p:pic>
        <p:nvPicPr>
          <p:cNvPr id="6" name="Content Placeholder 5">
            <a:extLst>
              <a:ext uri="{FF2B5EF4-FFF2-40B4-BE49-F238E27FC236}">
                <a16:creationId xmlns:a16="http://schemas.microsoft.com/office/drawing/2014/main" id="{D62CA7D1-85F0-4B13-95B5-1DD718E0CA92}"/>
              </a:ext>
            </a:extLst>
          </p:cNvPr>
          <p:cNvPicPr>
            <a:picLocks noGrp="1" noChangeAspect="1"/>
          </p:cNvPicPr>
          <p:nvPr>
            <p:ph sz="half" idx="2"/>
          </p:nvPr>
        </p:nvPicPr>
        <p:blipFill>
          <a:blip r:embed="rId3"/>
          <a:stretch>
            <a:fillRect/>
          </a:stretch>
        </p:blipFill>
        <p:spPr>
          <a:xfrm>
            <a:off x="5081241" y="1200150"/>
            <a:ext cx="3172517" cy="3394075"/>
          </a:xfrm>
          <a:prstGeom prst="rect">
            <a:avLst/>
          </a:prstGeom>
        </p:spPr>
      </p:pic>
      <p:sp>
        <p:nvSpPr>
          <p:cNvPr id="4" name="Slide Number Placeholder 3">
            <a:extLst>
              <a:ext uri="{FF2B5EF4-FFF2-40B4-BE49-F238E27FC236}">
                <a16:creationId xmlns:a16="http://schemas.microsoft.com/office/drawing/2014/main" id="{5558231F-6E03-48FD-ABAE-9C82C9AEF6E6}"/>
              </a:ext>
            </a:extLst>
          </p:cNvPr>
          <p:cNvSpPr>
            <a:spLocks noGrp="1"/>
          </p:cNvSpPr>
          <p:nvPr>
            <p:ph type="sldNum" sz="quarter" idx="12"/>
          </p:nvPr>
        </p:nvSpPr>
        <p:spPr/>
        <p:txBody>
          <a:bodyPr/>
          <a:lstStyle/>
          <a:p>
            <a:fld id="{BA98D948-1207-4CB8-9C03-80C63F72A5E7}" type="slidenum">
              <a:rPr lang="en-US" smtClean="0"/>
              <a:t>33</a:t>
            </a:fld>
            <a:endParaRPr lang="en-US" dirty="0"/>
          </a:p>
        </p:txBody>
      </p:sp>
      <p:sp>
        <p:nvSpPr>
          <p:cNvPr id="5" name="Freeform: Shape 4">
            <a:extLst>
              <a:ext uri="{FF2B5EF4-FFF2-40B4-BE49-F238E27FC236}">
                <a16:creationId xmlns:a16="http://schemas.microsoft.com/office/drawing/2014/main" id="{F4C890DD-B7A6-4A2C-8044-5CDF6D6D413D}"/>
              </a:ext>
            </a:extLst>
          </p:cNvPr>
          <p:cNvSpPr/>
          <p:nvPr/>
        </p:nvSpPr>
        <p:spPr>
          <a:xfrm>
            <a:off x="5444519" y="1885949"/>
            <a:ext cx="2896763" cy="2818673"/>
          </a:xfrm>
          <a:custGeom>
            <a:avLst/>
            <a:gdLst>
              <a:gd name="connsiteX0" fmla="*/ 1005142 w 2896763"/>
              <a:gd name="connsiteY0" fmla="*/ 6942 h 2818673"/>
              <a:gd name="connsiteX1" fmla="*/ 1005142 w 2896763"/>
              <a:gd name="connsiteY1" fmla="*/ 610943 h 2818673"/>
              <a:gd name="connsiteX2" fmla="*/ 509551 w 2896763"/>
              <a:gd name="connsiteY2" fmla="*/ 978898 h 2818673"/>
              <a:gd name="connsiteX3" fmla="*/ 13960 w 2896763"/>
              <a:gd name="connsiteY3" fmla="*/ 1346853 h 2818673"/>
              <a:gd name="connsiteX4" fmla="*/ 9307 w 2896763"/>
              <a:gd name="connsiteY4" fmla="*/ 1837460 h 2818673"/>
              <a:gd name="connsiteX5" fmla="*/ 4933 w 2896763"/>
              <a:gd name="connsiteY5" fmla="*/ 2298630 h 2818673"/>
              <a:gd name="connsiteX6" fmla="*/ 0 w 2896763"/>
              <a:gd name="connsiteY6" fmla="*/ 2818673 h 2818673"/>
              <a:gd name="connsiteX7" fmla="*/ 521417 w 2896763"/>
              <a:gd name="connsiteY7" fmla="*/ 2816174 h 2818673"/>
              <a:gd name="connsiteX8" fmla="*/ 1013867 w 2896763"/>
              <a:gd name="connsiteY8" fmla="*/ 2813813 h 2818673"/>
              <a:gd name="connsiteX9" fmla="*/ 1622187 w 2896763"/>
              <a:gd name="connsiteY9" fmla="*/ 2810897 h 2818673"/>
              <a:gd name="connsiteX10" fmla="*/ 2143605 w 2896763"/>
              <a:gd name="connsiteY10" fmla="*/ 2808398 h 2818673"/>
              <a:gd name="connsiteX11" fmla="*/ 2896763 w 2896763"/>
              <a:gd name="connsiteY11" fmla="*/ 2804788 h 2818673"/>
              <a:gd name="connsiteX12" fmla="*/ 2896763 w 2896763"/>
              <a:gd name="connsiteY12" fmla="*/ 2187735 h 2818673"/>
              <a:gd name="connsiteX13" fmla="*/ 2896763 w 2896763"/>
              <a:gd name="connsiteY13" fmla="*/ 1682873 h 2818673"/>
              <a:gd name="connsiteX14" fmla="*/ 2896763 w 2896763"/>
              <a:gd name="connsiteY14" fmla="*/ 1093867 h 2818673"/>
              <a:gd name="connsiteX15" fmla="*/ 2896763 w 2896763"/>
              <a:gd name="connsiteY15" fmla="*/ 589005 h 2818673"/>
              <a:gd name="connsiteX16" fmla="*/ 2896763 w 2896763"/>
              <a:gd name="connsiteY16" fmla="*/ 0 h 2818673"/>
              <a:gd name="connsiteX17" fmla="*/ 2247306 w 2896763"/>
              <a:gd name="connsiteY17" fmla="*/ 2383 h 2818673"/>
              <a:gd name="connsiteX18" fmla="*/ 1654599 w 2896763"/>
              <a:gd name="connsiteY18" fmla="*/ 4559 h 2818673"/>
              <a:gd name="connsiteX19" fmla="*/ 1005142 w 2896763"/>
              <a:gd name="connsiteY19" fmla="*/ 6942 h 2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96763" h="2818673" fill="none" extrusionOk="0">
                <a:moveTo>
                  <a:pt x="1005142" y="6942"/>
                </a:moveTo>
                <a:cubicBezTo>
                  <a:pt x="982961" y="144924"/>
                  <a:pt x="1024892" y="406527"/>
                  <a:pt x="1005142" y="610943"/>
                </a:cubicBezTo>
                <a:cubicBezTo>
                  <a:pt x="890677" y="671968"/>
                  <a:pt x="663437" y="829517"/>
                  <a:pt x="509551" y="978898"/>
                </a:cubicBezTo>
                <a:cubicBezTo>
                  <a:pt x="355665" y="1128279"/>
                  <a:pt x="186371" y="1192559"/>
                  <a:pt x="13960" y="1346853"/>
                </a:cubicBezTo>
                <a:cubicBezTo>
                  <a:pt x="11114" y="1496974"/>
                  <a:pt x="-3411" y="1609721"/>
                  <a:pt x="9307" y="1837460"/>
                </a:cubicBezTo>
                <a:cubicBezTo>
                  <a:pt x="22025" y="2065199"/>
                  <a:pt x="14503" y="2077308"/>
                  <a:pt x="4933" y="2298630"/>
                </a:cubicBezTo>
                <a:cubicBezTo>
                  <a:pt x="-4638" y="2519952"/>
                  <a:pt x="-991" y="2594084"/>
                  <a:pt x="0" y="2818673"/>
                </a:cubicBezTo>
                <a:cubicBezTo>
                  <a:pt x="178130" y="2796310"/>
                  <a:pt x="273315" y="2795135"/>
                  <a:pt x="521417" y="2816174"/>
                </a:cubicBezTo>
                <a:cubicBezTo>
                  <a:pt x="769519" y="2837212"/>
                  <a:pt x="828986" y="2838771"/>
                  <a:pt x="1013867" y="2813813"/>
                </a:cubicBezTo>
                <a:cubicBezTo>
                  <a:pt x="1198748" y="2788855"/>
                  <a:pt x="1402937" y="2808786"/>
                  <a:pt x="1622187" y="2810897"/>
                </a:cubicBezTo>
                <a:cubicBezTo>
                  <a:pt x="1841437" y="2813008"/>
                  <a:pt x="2003610" y="2834701"/>
                  <a:pt x="2143605" y="2808398"/>
                </a:cubicBezTo>
                <a:cubicBezTo>
                  <a:pt x="2283600" y="2782095"/>
                  <a:pt x="2706542" y="2828576"/>
                  <a:pt x="2896763" y="2804788"/>
                </a:cubicBezTo>
                <a:cubicBezTo>
                  <a:pt x="2884668" y="2556114"/>
                  <a:pt x="2905808" y="2434508"/>
                  <a:pt x="2896763" y="2187735"/>
                </a:cubicBezTo>
                <a:cubicBezTo>
                  <a:pt x="2887718" y="1940962"/>
                  <a:pt x="2892862" y="1889705"/>
                  <a:pt x="2896763" y="1682873"/>
                </a:cubicBezTo>
                <a:cubicBezTo>
                  <a:pt x="2900664" y="1476041"/>
                  <a:pt x="2919248" y="1271900"/>
                  <a:pt x="2896763" y="1093867"/>
                </a:cubicBezTo>
                <a:cubicBezTo>
                  <a:pt x="2874278" y="915834"/>
                  <a:pt x="2899521" y="838400"/>
                  <a:pt x="2896763" y="589005"/>
                </a:cubicBezTo>
                <a:cubicBezTo>
                  <a:pt x="2894005" y="339610"/>
                  <a:pt x="2907453" y="286770"/>
                  <a:pt x="2896763" y="0"/>
                </a:cubicBezTo>
                <a:cubicBezTo>
                  <a:pt x="2633147" y="9"/>
                  <a:pt x="2542543" y="-20200"/>
                  <a:pt x="2247306" y="2383"/>
                </a:cubicBezTo>
                <a:cubicBezTo>
                  <a:pt x="1952069" y="24966"/>
                  <a:pt x="1842176" y="11272"/>
                  <a:pt x="1654599" y="4559"/>
                </a:cubicBezTo>
                <a:cubicBezTo>
                  <a:pt x="1467022" y="-2154"/>
                  <a:pt x="1208987" y="37920"/>
                  <a:pt x="1005142" y="6942"/>
                </a:cubicBezTo>
                <a:close/>
              </a:path>
              <a:path w="2896763" h="2818673" stroke="0" extrusionOk="0">
                <a:moveTo>
                  <a:pt x="1005142" y="6942"/>
                </a:moveTo>
                <a:cubicBezTo>
                  <a:pt x="1002203" y="305437"/>
                  <a:pt x="1007450" y="346144"/>
                  <a:pt x="1005142" y="610943"/>
                </a:cubicBezTo>
                <a:cubicBezTo>
                  <a:pt x="801715" y="746871"/>
                  <a:pt x="638167" y="868210"/>
                  <a:pt x="539286" y="956821"/>
                </a:cubicBezTo>
                <a:cubicBezTo>
                  <a:pt x="440405" y="1045432"/>
                  <a:pt x="243140" y="1161426"/>
                  <a:pt x="13960" y="1346853"/>
                </a:cubicBezTo>
                <a:cubicBezTo>
                  <a:pt x="1918" y="1513029"/>
                  <a:pt x="20093" y="1658336"/>
                  <a:pt x="9307" y="1837460"/>
                </a:cubicBezTo>
                <a:cubicBezTo>
                  <a:pt x="-1479" y="2016584"/>
                  <a:pt x="6590" y="2196141"/>
                  <a:pt x="4793" y="2313348"/>
                </a:cubicBezTo>
                <a:cubicBezTo>
                  <a:pt x="2996" y="2430555"/>
                  <a:pt x="12742" y="2593603"/>
                  <a:pt x="0" y="2818673"/>
                </a:cubicBezTo>
                <a:cubicBezTo>
                  <a:pt x="152680" y="2819194"/>
                  <a:pt x="404153" y="2834122"/>
                  <a:pt x="521417" y="2816174"/>
                </a:cubicBezTo>
                <a:cubicBezTo>
                  <a:pt x="638681" y="2798226"/>
                  <a:pt x="981215" y="2797595"/>
                  <a:pt x="1100770" y="2813397"/>
                </a:cubicBezTo>
                <a:cubicBezTo>
                  <a:pt x="1220325" y="2829199"/>
                  <a:pt x="1537315" y="2801225"/>
                  <a:pt x="1738058" y="2810342"/>
                </a:cubicBezTo>
                <a:cubicBezTo>
                  <a:pt x="1938801" y="2819459"/>
                  <a:pt x="2133567" y="2806128"/>
                  <a:pt x="2288443" y="2807704"/>
                </a:cubicBezTo>
                <a:cubicBezTo>
                  <a:pt x="2443319" y="2809280"/>
                  <a:pt x="2627221" y="2833956"/>
                  <a:pt x="2896763" y="2804788"/>
                </a:cubicBezTo>
                <a:cubicBezTo>
                  <a:pt x="2869668" y="2534858"/>
                  <a:pt x="2871677" y="2426259"/>
                  <a:pt x="2896763" y="2215783"/>
                </a:cubicBezTo>
                <a:cubicBezTo>
                  <a:pt x="2921849" y="2005307"/>
                  <a:pt x="2899980" y="1904721"/>
                  <a:pt x="2896763" y="1654825"/>
                </a:cubicBezTo>
                <a:cubicBezTo>
                  <a:pt x="2893546" y="1404929"/>
                  <a:pt x="2916789" y="1235725"/>
                  <a:pt x="2896763" y="1093867"/>
                </a:cubicBezTo>
                <a:cubicBezTo>
                  <a:pt x="2876737" y="952009"/>
                  <a:pt x="2887791" y="797769"/>
                  <a:pt x="2896763" y="504862"/>
                </a:cubicBezTo>
                <a:cubicBezTo>
                  <a:pt x="2905735" y="211955"/>
                  <a:pt x="2877274" y="106749"/>
                  <a:pt x="2896763" y="0"/>
                </a:cubicBezTo>
                <a:cubicBezTo>
                  <a:pt x="2736438" y="-23055"/>
                  <a:pt x="2525396" y="9237"/>
                  <a:pt x="2247306" y="2383"/>
                </a:cubicBezTo>
                <a:cubicBezTo>
                  <a:pt x="1969216" y="-4470"/>
                  <a:pt x="1893656" y="8523"/>
                  <a:pt x="1654599" y="4559"/>
                </a:cubicBezTo>
                <a:cubicBezTo>
                  <a:pt x="1415542" y="594"/>
                  <a:pt x="1188879" y="12512"/>
                  <a:pt x="1005142" y="6942"/>
                </a:cubicBezTo>
                <a:close/>
              </a:path>
            </a:pathLst>
          </a:custGeom>
          <a:solidFill>
            <a:schemeClr val="accent1">
              <a:alpha val="25000"/>
            </a:schemeClr>
          </a:solidFill>
          <a:ln w="38100">
            <a:prstDash val="sysDot"/>
            <a:extLst>
              <a:ext uri="{C807C97D-BFC1-408E-A445-0C87EB9F89A2}">
                <ask:lineSketchStyleProps xmlns:ask="http://schemas.microsoft.com/office/drawing/2018/sketchyshapes" sd="1219033472">
                  <a:custGeom>
                    <a:avLst/>
                    <a:gdLst>
                      <a:gd name="connsiteX0" fmla="*/ 1005142 w 2896763"/>
                      <a:gd name="connsiteY0" fmla="*/ 6980 h 2833942"/>
                      <a:gd name="connsiteX1" fmla="*/ 1005142 w 2896763"/>
                      <a:gd name="connsiteY1" fmla="*/ 614253 h 2833942"/>
                      <a:gd name="connsiteX2" fmla="*/ 13960 w 2896763"/>
                      <a:gd name="connsiteY2" fmla="*/ 1354150 h 2833942"/>
                      <a:gd name="connsiteX3" fmla="*/ 0 w 2896763"/>
                      <a:gd name="connsiteY3" fmla="*/ 2833942 h 2833942"/>
                      <a:gd name="connsiteX4" fmla="*/ 2896763 w 2896763"/>
                      <a:gd name="connsiteY4" fmla="*/ 2819982 h 2833942"/>
                      <a:gd name="connsiteX5" fmla="*/ 2896763 w 2896763"/>
                      <a:gd name="connsiteY5" fmla="*/ 0 h 2833942"/>
                      <a:gd name="connsiteX6" fmla="*/ 1005142 w 2896763"/>
                      <a:gd name="connsiteY6" fmla="*/ 6980 h 283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6763" h="2833942">
                        <a:moveTo>
                          <a:pt x="1005142" y="6980"/>
                        </a:moveTo>
                        <a:lnTo>
                          <a:pt x="1005142" y="614253"/>
                        </a:lnTo>
                        <a:lnTo>
                          <a:pt x="13960" y="1354150"/>
                        </a:lnTo>
                        <a:lnTo>
                          <a:pt x="0" y="2833942"/>
                        </a:lnTo>
                        <a:lnTo>
                          <a:pt x="2896763" y="2819982"/>
                        </a:lnTo>
                        <a:lnTo>
                          <a:pt x="2896763" y="0"/>
                        </a:lnTo>
                        <a:lnTo>
                          <a:pt x="1005142" y="6980"/>
                        </a:ln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3638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44A8B4-D37E-4F32-AEFF-B4DB8C9C3EC9}"/>
              </a:ext>
            </a:extLst>
          </p:cNvPr>
          <p:cNvSpPr>
            <a:spLocks noGrp="1"/>
          </p:cNvSpPr>
          <p:nvPr>
            <p:ph type="title"/>
          </p:nvPr>
        </p:nvSpPr>
        <p:spPr/>
        <p:txBody>
          <a:bodyPr/>
          <a:lstStyle/>
          <a:p>
            <a:r>
              <a:rPr lang="en-US" dirty="0"/>
              <a:t>What is a Stiffened Web Panel?</a:t>
            </a:r>
          </a:p>
        </p:txBody>
      </p:sp>
      <p:sp>
        <p:nvSpPr>
          <p:cNvPr id="7" name="Content Placeholder 6">
            <a:extLst>
              <a:ext uri="{FF2B5EF4-FFF2-40B4-BE49-F238E27FC236}">
                <a16:creationId xmlns:a16="http://schemas.microsoft.com/office/drawing/2014/main" id="{F08B18EA-4F8F-4DB2-928B-8CD4ED35B438}"/>
              </a:ext>
            </a:extLst>
          </p:cNvPr>
          <p:cNvSpPr>
            <a:spLocks noGrp="1"/>
          </p:cNvSpPr>
          <p:nvPr>
            <p:ph sz="half" idx="1"/>
          </p:nvPr>
        </p:nvSpPr>
        <p:spPr>
          <a:xfrm>
            <a:off x="457200" y="1047751"/>
            <a:ext cx="4190999" cy="4095750"/>
          </a:xfrm>
        </p:spPr>
        <p:txBody>
          <a:bodyPr>
            <a:normAutofit fontScale="77500" lnSpcReduction="20000"/>
          </a:bodyPr>
          <a:lstStyle/>
          <a:p>
            <a:r>
              <a:rPr lang="en-US" dirty="0"/>
              <a:t>A panel bounded by transverse stiffeners, spaced as below, and meeting stiffness requirements explored later in this lesson</a:t>
            </a:r>
          </a:p>
          <a:p>
            <a:r>
              <a:rPr lang="en-US" dirty="0"/>
              <a:t>d</a:t>
            </a:r>
            <a:r>
              <a:rPr lang="en-US" baseline="-25000" dirty="0"/>
              <a:t>o</a:t>
            </a:r>
            <a:r>
              <a:rPr lang="en-US" dirty="0"/>
              <a:t> limits (LRFD 6.10.9.1)</a:t>
            </a:r>
          </a:p>
          <a:p>
            <a:pPr lvl="1"/>
            <a:r>
              <a:rPr lang="en-US" dirty="0"/>
              <a:t>Interior panels without a longitudinal stiffener, 3D (k=5.55)</a:t>
            </a:r>
          </a:p>
          <a:p>
            <a:pPr lvl="1"/>
            <a:r>
              <a:rPr lang="en-US" dirty="0"/>
              <a:t>Interior panels with a longitudinal stiffener, 2D (k=6.25)</a:t>
            </a:r>
          </a:p>
          <a:p>
            <a:pPr lvl="1"/>
            <a:r>
              <a:rPr lang="en-US" dirty="0"/>
              <a:t>End panels with / without longitudinal stiffeners, 1.5D (k=7.22)</a:t>
            </a:r>
          </a:p>
        </p:txBody>
      </p:sp>
      <p:sp>
        <p:nvSpPr>
          <p:cNvPr id="5" name="Slide Number Placeholder 4">
            <a:extLst>
              <a:ext uri="{FF2B5EF4-FFF2-40B4-BE49-F238E27FC236}">
                <a16:creationId xmlns:a16="http://schemas.microsoft.com/office/drawing/2014/main" id="{F128A159-5281-448C-BAEC-24A30B156F56}"/>
              </a:ext>
            </a:extLst>
          </p:cNvPr>
          <p:cNvSpPr>
            <a:spLocks noGrp="1"/>
          </p:cNvSpPr>
          <p:nvPr>
            <p:ph type="sldNum" sz="quarter" idx="12"/>
          </p:nvPr>
        </p:nvSpPr>
        <p:spPr/>
        <p:txBody>
          <a:bodyPr/>
          <a:lstStyle/>
          <a:p>
            <a:fld id="{BA98D948-1207-4CB8-9C03-80C63F72A5E7}" type="slidenum">
              <a:rPr lang="en-US" smtClean="0"/>
              <a:t>34</a:t>
            </a:fld>
            <a:endParaRPr lang="en-US" dirty="0"/>
          </a:p>
        </p:txBody>
      </p:sp>
      <p:graphicFrame>
        <p:nvGraphicFramePr>
          <p:cNvPr id="9" name="Content Placeholder 11">
            <a:extLst>
              <a:ext uri="{FF2B5EF4-FFF2-40B4-BE49-F238E27FC236}">
                <a16:creationId xmlns:a16="http://schemas.microsoft.com/office/drawing/2014/main" id="{EFAF637E-8FFE-45D0-AA8E-6D0C9B549B0E}"/>
              </a:ext>
            </a:extLst>
          </p:cNvPr>
          <p:cNvGraphicFramePr>
            <a:graphicFrameLocks noGrp="1"/>
          </p:cNvGraphicFramePr>
          <p:nvPr>
            <p:ph sz="half" idx="2"/>
            <p:extLst>
              <p:ext uri="{D42A27DB-BD31-4B8C-83A1-F6EECF244321}">
                <p14:modId xmlns:p14="http://schemas.microsoft.com/office/powerpoint/2010/main" val="3137677296"/>
              </p:ext>
            </p:extLst>
          </p:nvPr>
        </p:nvGraphicFramePr>
        <p:xfrm>
          <a:off x="4648200" y="1200150"/>
          <a:ext cx="4038600" cy="339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9936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396C50-B0C4-4F28-878C-253FB9806AD8}"/>
              </a:ext>
            </a:extLst>
          </p:cNvPr>
          <p:cNvSpPr>
            <a:spLocks noGrp="1"/>
          </p:cNvSpPr>
          <p:nvPr>
            <p:ph type="title"/>
          </p:nvPr>
        </p:nvSpPr>
        <p:spPr/>
        <p:txBody>
          <a:bodyPr/>
          <a:lstStyle/>
          <a:p>
            <a:r>
              <a:rPr lang="en-US" dirty="0"/>
              <a:t>Terminology</a:t>
            </a:r>
          </a:p>
        </p:txBody>
      </p:sp>
      <p:sp>
        <p:nvSpPr>
          <p:cNvPr id="7" name="Content Placeholder 6">
            <a:extLst>
              <a:ext uri="{FF2B5EF4-FFF2-40B4-BE49-F238E27FC236}">
                <a16:creationId xmlns:a16="http://schemas.microsoft.com/office/drawing/2014/main" id="{4D2AE9B9-D387-4FBD-ACEE-D37835C803D9}"/>
              </a:ext>
            </a:extLst>
          </p:cNvPr>
          <p:cNvSpPr>
            <a:spLocks noGrp="1"/>
          </p:cNvSpPr>
          <p:nvPr>
            <p:ph idx="1"/>
          </p:nvPr>
        </p:nvSpPr>
        <p:spPr>
          <a:xfrm>
            <a:off x="457200" y="971550"/>
            <a:ext cx="8305800" cy="3394075"/>
          </a:xfrm>
        </p:spPr>
        <p:txBody>
          <a:bodyPr/>
          <a:lstStyle/>
          <a:p>
            <a:r>
              <a:rPr lang="en-US" dirty="0"/>
              <a:t>End panel – “a web panel adjacent to the discontinuous end of a girder”</a:t>
            </a:r>
          </a:p>
          <a:p>
            <a:r>
              <a:rPr lang="en-US" dirty="0"/>
              <a:t>Tension field action – “The behavior of a girder panel under shear in which diagonal tensile stresses develop in the web and compressive forces develop in the transverse stiffeners in a manner analogous to a Pratt truss.”</a:t>
            </a:r>
          </a:p>
        </p:txBody>
      </p:sp>
      <p:sp>
        <p:nvSpPr>
          <p:cNvPr id="5" name="Slide Number Placeholder 4">
            <a:extLst>
              <a:ext uri="{FF2B5EF4-FFF2-40B4-BE49-F238E27FC236}">
                <a16:creationId xmlns:a16="http://schemas.microsoft.com/office/drawing/2014/main" id="{35C1E853-022D-457C-B1CA-C215C48ED079}"/>
              </a:ext>
            </a:extLst>
          </p:cNvPr>
          <p:cNvSpPr>
            <a:spLocks noGrp="1"/>
          </p:cNvSpPr>
          <p:nvPr>
            <p:ph type="sldNum" sz="quarter" idx="12"/>
          </p:nvPr>
        </p:nvSpPr>
        <p:spPr/>
        <p:txBody>
          <a:bodyPr/>
          <a:lstStyle/>
          <a:p>
            <a:fld id="{BA98D948-1207-4CB8-9C03-80C63F72A5E7}" type="slidenum">
              <a:rPr lang="en-US" smtClean="0"/>
              <a:t>35</a:t>
            </a:fld>
            <a:endParaRPr lang="en-US" dirty="0"/>
          </a:p>
        </p:txBody>
      </p:sp>
    </p:spTree>
    <p:extLst>
      <p:ext uri="{BB962C8B-B14F-4D97-AF65-F5344CB8AC3E}">
        <p14:creationId xmlns:p14="http://schemas.microsoft.com/office/powerpoint/2010/main" val="3929031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EDEF8-6129-45EE-AAFF-B936872BC60F}"/>
              </a:ext>
            </a:extLst>
          </p:cNvPr>
          <p:cNvSpPr>
            <a:spLocks noGrp="1"/>
          </p:cNvSpPr>
          <p:nvPr>
            <p:ph type="title"/>
          </p:nvPr>
        </p:nvSpPr>
        <p:spPr/>
        <p:txBody>
          <a:bodyPr/>
          <a:lstStyle/>
          <a:p>
            <a:r>
              <a:rPr lang="en-US" dirty="0"/>
              <a:t>Stiffened Panels</a:t>
            </a:r>
          </a:p>
        </p:txBody>
      </p:sp>
      <p:sp>
        <p:nvSpPr>
          <p:cNvPr id="5" name="Text Placeholder 4">
            <a:extLst>
              <a:ext uri="{FF2B5EF4-FFF2-40B4-BE49-F238E27FC236}">
                <a16:creationId xmlns:a16="http://schemas.microsoft.com/office/drawing/2014/main" id="{2B70DB17-14B2-4F18-84A0-3B103B3BEABF}"/>
              </a:ext>
            </a:extLst>
          </p:cNvPr>
          <p:cNvSpPr>
            <a:spLocks noGrp="1"/>
          </p:cNvSpPr>
          <p:nvPr>
            <p:ph type="body" idx="1"/>
          </p:nvPr>
        </p:nvSpPr>
        <p:spPr/>
        <p:txBody>
          <a:bodyPr/>
          <a:lstStyle/>
          <a:p>
            <a:r>
              <a:rPr lang="en-US" dirty="0"/>
              <a:t>Stiffened End Panels</a:t>
            </a:r>
          </a:p>
        </p:txBody>
      </p:sp>
      <p:sp>
        <p:nvSpPr>
          <p:cNvPr id="6" name="Content Placeholder 5">
            <a:extLst>
              <a:ext uri="{FF2B5EF4-FFF2-40B4-BE49-F238E27FC236}">
                <a16:creationId xmlns:a16="http://schemas.microsoft.com/office/drawing/2014/main" id="{FB0AD212-C983-47E7-8DC2-656D33699685}"/>
              </a:ext>
            </a:extLst>
          </p:cNvPr>
          <p:cNvSpPr>
            <a:spLocks noGrp="1"/>
          </p:cNvSpPr>
          <p:nvPr>
            <p:ph sz="half" idx="2"/>
          </p:nvPr>
        </p:nvSpPr>
        <p:spPr/>
        <p:txBody>
          <a:bodyPr/>
          <a:lstStyle/>
          <a:p>
            <a:r>
              <a:rPr lang="en-US" dirty="0"/>
              <a:t>Adjacent to “free ends” of beams</a:t>
            </a:r>
          </a:p>
          <a:p>
            <a:r>
              <a:rPr lang="en-US" dirty="0"/>
              <a:t>Capacity is limited due to discontinuous web and flanges</a:t>
            </a:r>
          </a:p>
          <a:p>
            <a:pPr lvl="1"/>
            <a:r>
              <a:rPr lang="en-US" dirty="0"/>
              <a:t>Anchorage of the tension field is not guaranteed at this location</a:t>
            </a:r>
          </a:p>
        </p:txBody>
      </p:sp>
      <p:sp>
        <p:nvSpPr>
          <p:cNvPr id="7" name="Text Placeholder 6">
            <a:extLst>
              <a:ext uri="{FF2B5EF4-FFF2-40B4-BE49-F238E27FC236}">
                <a16:creationId xmlns:a16="http://schemas.microsoft.com/office/drawing/2014/main" id="{EE413898-346B-42C9-822C-E0DA1FA3770B}"/>
              </a:ext>
            </a:extLst>
          </p:cNvPr>
          <p:cNvSpPr>
            <a:spLocks noGrp="1"/>
          </p:cNvSpPr>
          <p:nvPr>
            <p:ph type="body" sz="quarter" idx="3"/>
          </p:nvPr>
        </p:nvSpPr>
        <p:spPr/>
        <p:txBody>
          <a:bodyPr/>
          <a:lstStyle/>
          <a:p>
            <a:r>
              <a:rPr lang="en-US" dirty="0"/>
              <a:t>Interior Panels</a:t>
            </a:r>
          </a:p>
        </p:txBody>
      </p:sp>
      <p:sp>
        <p:nvSpPr>
          <p:cNvPr id="8" name="Content Placeholder 7">
            <a:extLst>
              <a:ext uri="{FF2B5EF4-FFF2-40B4-BE49-F238E27FC236}">
                <a16:creationId xmlns:a16="http://schemas.microsoft.com/office/drawing/2014/main" id="{AF2FD53B-085F-4B8F-A48F-CEA48570B03E}"/>
              </a:ext>
            </a:extLst>
          </p:cNvPr>
          <p:cNvSpPr>
            <a:spLocks noGrp="1"/>
          </p:cNvSpPr>
          <p:nvPr>
            <p:ph sz="quarter" idx="4"/>
          </p:nvPr>
        </p:nvSpPr>
        <p:spPr/>
        <p:txBody>
          <a:bodyPr/>
          <a:lstStyle/>
          <a:p>
            <a:r>
              <a:rPr lang="en-US" dirty="0"/>
              <a:t>A panel bounded by continuous webs and flanges on each end</a:t>
            </a:r>
          </a:p>
        </p:txBody>
      </p:sp>
      <p:sp>
        <p:nvSpPr>
          <p:cNvPr id="4" name="Slide Number Placeholder 3">
            <a:extLst>
              <a:ext uri="{FF2B5EF4-FFF2-40B4-BE49-F238E27FC236}">
                <a16:creationId xmlns:a16="http://schemas.microsoft.com/office/drawing/2014/main" id="{E1C86450-A55A-4B10-80B8-F4E094F1B73B}"/>
              </a:ext>
            </a:extLst>
          </p:cNvPr>
          <p:cNvSpPr>
            <a:spLocks noGrp="1"/>
          </p:cNvSpPr>
          <p:nvPr>
            <p:ph type="sldNum" sz="quarter" idx="12"/>
          </p:nvPr>
        </p:nvSpPr>
        <p:spPr/>
        <p:txBody>
          <a:bodyPr/>
          <a:lstStyle/>
          <a:p>
            <a:fld id="{BA98D948-1207-4CB8-9C03-80C63F72A5E7}" type="slidenum">
              <a:rPr lang="en-US" smtClean="0"/>
              <a:t>36</a:t>
            </a:fld>
            <a:endParaRPr lang="en-US" dirty="0"/>
          </a:p>
        </p:txBody>
      </p:sp>
    </p:spTree>
    <p:extLst>
      <p:ext uri="{BB962C8B-B14F-4D97-AF65-F5344CB8AC3E}">
        <p14:creationId xmlns:p14="http://schemas.microsoft.com/office/powerpoint/2010/main" val="3032154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B8F59A-AC4A-43B3-B85D-086296155B5E}"/>
              </a:ext>
            </a:extLst>
          </p:cNvPr>
          <p:cNvSpPr>
            <a:spLocks noGrp="1"/>
          </p:cNvSpPr>
          <p:nvPr>
            <p:ph type="title"/>
          </p:nvPr>
        </p:nvSpPr>
        <p:spPr/>
        <p:txBody>
          <a:bodyPr/>
          <a:lstStyle/>
          <a:p>
            <a:r>
              <a:rPr lang="en-US" dirty="0"/>
              <a:t>Stiffened Panels</a:t>
            </a:r>
          </a:p>
        </p:txBody>
      </p:sp>
      <p:sp>
        <p:nvSpPr>
          <p:cNvPr id="7" name="Slide Number Placeholder 6">
            <a:extLst>
              <a:ext uri="{FF2B5EF4-FFF2-40B4-BE49-F238E27FC236}">
                <a16:creationId xmlns:a16="http://schemas.microsoft.com/office/drawing/2014/main" id="{114481D7-71A7-4359-878F-13227B923B20}"/>
              </a:ext>
            </a:extLst>
          </p:cNvPr>
          <p:cNvSpPr>
            <a:spLocks noGrp="1"/>
          </p:cNvSpPr>
          <p:nvPr>
            <p:ph type="sldNum" sz="quarter" idx="12"/>
          </p:nvPr>
        </p:nvSpPr>
        <p:spPr/>
        <p:txBody>
          <a:bodyPr/>
          <a:lstStyle/>
          <a:p>
            <a:fld id="{BA98D948-1207-4CB8-9C03-80C63F72A5E7}" type="slidenum">
              <a:rPr lang="en-US" smtClean="0"/>
              <a:t>37</a:t>
            </a:fld>
            <a:endParaRPr lang="en-US" dirty="0"/>
          </a:p>
        </p:txBody>
      </p:sp>
      <p:pic>
        <p:nvPicPr>
          <p:cNvPr id="9" name="Content Placeholder 8">
            <a:extLst>
              <a:ext uri="{FF2B5EF4-FFF2-40B4-BE49-F238E27FC236}">
                <a16:creationId xmlns:a16="http://schemas.microsoft.com/office/drawing/2014/main" id="{8A8A76A0-E8B3-4D53-AF40-E89A1D85250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86000" y="-171450"/>
            <a:ext cx="3886200" cy="6001225"/>
          </a:xfrm>
          <a:prstGeom prst="rect">
            <a:avLst/>
          </a:prstGeom>
          <a:scene3d>
            <a:camera prst="orthographicFront">
              <a:rot lat="0" lon="0" rev="16200000"/>
            </a:camera>
            <a:lightRig rig="threePt" dir="t"/>
          </a:scene3d>
        </p:spPr>
      </p:pic>
      <p:sp>
        <p:nvSpPr>
          <p:cNvPr id="10" name="Rectangle 9">
            <a:extLst>
              <a:ext uri="{FF2B5EF4-FFF2-40B4-BE49-F238E27FC236}">
                <a16:creationId xmlns:a16="http://schemas.microsoft.com/office/drawing/2014/main" id="{5A9D84D8-D2FC-4F72-A88D-05D82B415B8D}"/>
              </a:ext>
            </a:extLst>
          </p:cNvPr>
          <p:cNvSpPr/>
          <p:nvPr/>
        </p:nvSpPr>
        <p:spPr>
          <a:xfrm>
            <a:off x="2434958" y="2124074"/>
            <a:ext cx="125950" cy="10668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4810805-ACE3-4722-AED2-8450496DA01F}"/>
              </a:ext>
            </a:extLst>
          </p:cNvPr>
          <p:cNvSpPr/>
          <p:nvPr/>
        </p:nvSpPr>
        <p:spPr>
          <a:xfrm>
            <a:off x="2587358" y="2124074"/>
            <a:ext cx="583150" cy="1066800"/>
          </a:xfrm>
          <a:prstGeom prst="rect">
            <a:avLst/>
          </a:prstGeom>
          <a:solidFill>
            <a:schemeClr val="accent6">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D093D61-FC90-4DCC-AFDD-C047C53089D4}"/>
              </a:ext>
            </a:extLst>
          </p:cNvPr>
          <p:cNvSpPr txBox="1"/>
          <p:nvPr/>
        </p:nvSpPr>
        <p:spPr>
          <a:xfrm>
            <a:off x="7210359" y="3268146"/>
            <a:ext cx="1371600" cy="923330"/>
          </a:xfrm>
          <a:prstGeom prst="rect">
            <a:avLst/>
          </a:prstGeom>
          <a:noFill/>
        </p:spPr>
        <p:txBody>
          <a:bodyPr wrap="square" rtlCol="0">
            <a:spAutoFit/>
          </a:bodyPr>
          <a:lstStyle/>
          <a:p>
            <a:r>
              <a:rPr lang="en-US" dirty="0"/>
              <a:t>Unstiffened interior panels</a:t>
            </a:r>
          </a:p>
        </p:txBody>
      </p:sp>
      <p:cxnSp>
        <p:nvCxnSpPr>
          <p:cNvPr id="15" name="Straight Arrow Connector 14">
            <a:extLst>
              <a:ext uri="{FF2B5EF4-FFF2-40B4-BE49-F238E27FC236}">
                <a16:creationId xmlns:a16="http://schemas.microsoft.com/office/drawing/2014/main" id="{9B75578A-2295-4B22-AFCD-B8F9F3352AE2}"/>
              </a:ext>
            </a:extLst>
          </p:cNvPr>
          <p:cNvCxnSpPr>
            <a:cxnSpLocks/>
            <a:stCxn id="13" idx="1"/>
          </p:cNvCxnSpPr>
          <p:nvPr/>
        </p:nvCxnSpPr>
        <p:spPr>
          <a:xfrm flipH="1" flipV="1">
            <a:off x="6509739" y="2446584"/>
            <a:ext cx="700620" cy="128322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BDFBD39-F47A-4DA4-B500-1B6AF880C32F}"/>
              </a:ext>
            </a:extLst>
          </p:cNvPr>
          <p:cNvSpPr txBox="1"/>
          <p:nvPr/>
        </p:nvSpPr>
        <p:spPr>
          <a:xfrm>
            <a:off x="457200" y="3083480"/>
            <a:ext cx="1371600" cy="646331"/>
          </a:xfrm>
          <a:prstGeom prst="rect">
            <a:avLst/>
          </a:prstGeom>
          <a:noFill/>
        </p:spPr>
        <p:txBody>
          <a:bodyPr wrap="square" rtlCol="0">
            <a:spAutoFit/>
          </a:bodyPr>
          <a:lstStyle/>
          <a:p>
            <a:r>
              <a:rPr lang="en-US" dirty="0"/>
              <a:t>Stiffened end panel</a:t>
            </a:r>
          </a:p>
        </p:txBody>
      </p:sp>
      <p:cxnSp>
        <p:nvCxnSpPr>
          <p:cNvPr id="17" name="Straight Arrow Connector 16">
            <a:extLst>
              <a:ext uri="{FF2B5EF4-FFF2-40B4-BE49-F238E27FC236}">
                <a16:creationId xmlns:a16="http://schemas.microsoft.com/office/drawing/2014/main" id="{562ACF91-25EF-48B2-8048-3A645396817D}"/>
              </a:ext>
            </a:extLst>
          </p:cNvPr>
          <p:cNvCxnSpPr>
            <a:cxnSpLocks/>
          </p:cNvCxnSpPr>
          <p:nvPr/>
        </p:nvCxnSpPr>
        <p:spPr>
          <a:xfrm flipV="1">
            <a:off x="1672958" y="2834459"/>
            <a:ext cx="824975" cy="4336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ECA2CF-2233-42A8-BF33-160441C6448D}"/>
              </a:ext>
            </a:extLst>
          </p:cNvPr>
          <p:cNvCxnSpPr>
            <a:cxnSpLocks/>
          </p:cNvCxnSpPr>
          <p:nvPr/>
        </p:nvCxnSpPr>
        <p:spPr>
          <a:xfrm>
            <a:off x="2587358" y="758737"/>
            <a:ext cx="1466062" cy="17272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6BD5723-7B9C-488A-8B5F-1AC2FA4C4F7B}"/>
              </a:ext>
            </a:extLst>
          </p:cNvPr>
          <p:cNvSpPr txBox="1"/>
          <p:nvPr/>
        </p:nvSpPr>
        <p:spPr>
          <a:xfrm>
            <a:off x="762000" y="592326"/>
            <a:ext cx="1916400" cy="646331"/>
          </a:xfrm>
          <a:prstGeom prst="rect">
            <a:avLst/>
          </a:prstGeom>
          <a:noFill/>
        </p:spPr>
        <p:txBody>
          <a:bodyPr wrap="square" rtlCol="0">
            <a:spAutoFit/>
          </a:bodyPr>
          <a:lstStyle/>
          <a:p>
            <a:r>
              <a:rPr lang="en-US" dirty="0"/>
              <a:t>Stiffened interior panels</a:t>
            </a:r>
          </a:p>
        </p:txBody>
      </p:sp>
      <p:cxnSp>
        <p:nvCxnSpPr>
          <p:cNvPr id="23" name="Straight Arrow Connector 22">
            <a:extLst>
              <a:ext uri="{FF2B5EF4-FFF2-40B4-BE49-F238E27FC236}">
                <a16:creationId xmlns:a16="http://schemas.microsoft.com/office/drawing/2014/main" id="{F7A757F9-3DED-480B-A337-8BC2E3FF3DD1}"/>
              </a:ext>
            </a:extLst>
          </p:cNvPr>
          <p:cNvCxnSpPr>
            <a:cxnSpLocks/>
          </p:cNvCxnSpPr>
          <p:nvPr/>
        </p:nvCxnSpPr>
        <p:spPr>
          <a:xfrm flipH="1" flipV="1">
            <a:off x="3581400" y="2907361"/>
            <a:ext cx="3505200" cy="8155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C571124-B575-48FB-8AA9-09AF0308C1E4}"/>
              </a:ext>
            </a:extLst>
          </p:cNvPr>
          <p:cNvSpPr/>
          <p:nvPr/>
        </p:nvSpPr>
        <p:spPr>
          <a:xfrm>
            <a:off x="3937524" y="2139928"/>
            <a:ext cx="2337325" cy="1066800"/>
          </a:xfrm>
          <a:prstGeom prst="rect">
            <a:avLst/>
          </a:prstGeom>
          <a:solidFill>
            <a:schemeClr val="accent6">
              <a:alpha val="25000"/>
            </a:schemeClr>
          </a:solidFill>
          <a:ln>
            <a:solidFill>
              <a:schemeClr val="accent1">
                <a:shade val="50000"/>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5A824AC9-5443-447E-99B2-F4389A2C2877}"/>
              </a:ext>
            </a:extLst>
          </p:cNvPr>
          <p:cNvCxnSpPr>
            <a:cxnSpLocks/>
          </p:cNvCxnSpPr>
          <p:nvPr/>
        </p:nvCxnSpPr>
        <p:spPr>
          <a:xfrm>
            <a:off x="2587358" y="806405"/>
            <a:ext cx="447395" cy="16796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5F15E396-DFC3-4E02-A69E-CB359E427AA6}"/>
              </a:ext>
            </a:extLst>
          </p:cNvPr>
          <p:cNvSpPr/>
          <p:nvPr/>
        </p:nvSpPr>
        <p:spPr>
          <a:xfrm>
            <a:off x="3413760" y="3681784"/>
            <a:ext cx="337066" cy="262034"/>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Rounded Corners 38">
            <a:extLst>
              <a:ext uri="{FF2B5EF4-FFF2-40B4-BE49-F238E27FC236}">
                <a16:creationId xmlns:a16="http://schemas.microsoft.com/office/drawing/2014/main" id="{DA0CCA27-C42C-4E69-AC2B-52835D9B4842}"/>
              </a:ext>
            </a:extLst>
          </p:cNvPr>
          <p:cNvSpPr/>
          <p:nvPr/>
        </p:nvSpPr>
        <p:spPr>
          <a:xfrm>
            <a:off x="6364487" y="3681784"/>
            <a:ext cx="316468" cy="290018"/>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7558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9E45-2312-4E9D-AC39-13E1914A59BE}"/>
              </a:ext>
            </a:extLst>
          </p:cNvPr>
          <p:cNvSpPr>
            <a:spLocks noGrp="1"/>
          </p:cNvSpPr>
          <p:nvPr>
            <p:ph type="title"/>
          </p:nvPr>
        </p:nvSpPr>
        <p:spPr/>
        <p:txBody>
          <a:bodyPr/>
          <a:lstStyle/>
          <a:p>
            <a:r>
              <a:rPr lang="en-US" dirty="0"/>
              <a:t>Stiffened End Panel</a:t>
            </a:r>
          </a:p>
        </p:txBody>
      </p:sp>
      <p:sp>
        <p:nvSpPr>
          <p:cNvPr id="5" name="Text Placeholder 4">
            <a:extLst>
              <a:ext uri="{FF2B5EF4-FFF2-40B4-BE49-F238E27FC236}">
                <a16:creationId xmlns:a16="http://schemas.microsoft.com/office/drawing/2014/main" id="{99A10695-F783-41B6-8BD7-62122197FB12}"/>
              </a:ext>
            </a:extLst>
          </p:cNvPr>
          <p:cNvSpPr>
            <a:spLocks noGrp="1"/>
          </p:cNvSpPr>
          <p:nvPr>
            <p:ph type="body" idx="1"/>
          </p:nvPr>
        </p:nvSpPr>
        <p:spPr/>
        <p:txBody>
          <a:bodyPr/>
          <a:lstStyle/>
          <a:p>
            <a:r>
              <a:rPr lang="en-US" dirty="0"/>
              <a:t>Unstiffened Webs</a:t>
            </a:r>
          </a:p>
        </p:txBody>
      </p:sp>
      <p:sp>
        <p:nvSpPr>
          <p:cNvPr id="6" name="Text Placeholder 5">
            <a:extLst>
              <a:ext uri="{FF2B5EF4-FFF2-40B4-BE49-F238E27FC236}">
                <a16:creationId xmlns:a16="http://schemas.microsoft.com/office/drawing/2014/main" id="{94CE821B-1F45-4AE6-B5F0-8A6233D220F0}"/>
              </a:ext>
            </a:extLst>
          </p:cNvPr>
          <p:cNvSpPr>
            <a:spLocks noGrp="1"/>
          </p:cNvSpPr>
          <p:nvPr>
            <p:ph type="body" sz="quarter" idx="3"/>
          </p:nvPr>
        </p:nvSpPr>
        <p:spPr/>
        <p:txBody>
          <a:bodyPr/>
          <a:lstStyle/>
          <a:p>
            <a:r>
              <a:rPr lang="en-US" dirty="0"/>
              <a:t>Stiffened End Panels</a:t>
            </a:r>
          </a:p>
        </p:txBody>
      </p:sp>
      <p:sp>
        <p:nvSpPr>
          <p:cNvPr id="4" name="Slide Number Placeholder 3">
            <a:extLst>
              <a:ext uri="{FF2B5EF4-FFF2-40B4-BE49-F238E27FC236}">
                <a16:creationId xmlns:a16="http://schemas.microsoft.com/office/drawing/2014/main" id="{4783ADC2-4401-4FC2-9B94-D28FF6F1DC24}"/>
              </a:ext>
            </a:extLst>
          </p:cNvPr>
          <p:cNvSpPr>
            <a:spLocks noGrp="1"/>
          </p:cNvSpPr>
          <p:nvPr>
            <p:ph type="sldNum" sz="quarter" idx="12"/>
          </p:nvPr>
        </p:nvSpPr>
        <p:spPr/>
        <p:txBody>
          <a:bodyPr/>
          <a:lstStyle/>
          <a:p>
            <a:fld id="{BA98D948-1207-4CB8-9C03-80C63F72A5E7}" type="slidenum">
              <a:rPr lang="en-US" smtClean="0"/>
              <a:t>38</a:t>
            </a:fld>
            <a:endParaRPr lang="en-US" dirty="0"/>
          </a:p>
        </p:txBody>
      </p:sp>
      <p:sp>
        <p:nvSpPr>
          <p:cNvPr id="8" name="Content Placeholder 2">
            <a:extLst>
              <a:ext uri="{FF2B5EF4-FFF2-40B4-BE49-F238E27FC236}">
                <a16:creationId xmlns:a16="http://schemas.microsoft.com/office/drawing/2014/main" id="{59B0E326-49DD-4BD9-9161-1342A1BB4DD9}"/>
              </a:ext>
            </a:extLst>
          </p:cNvPr>
          <p:cNvSpPr>
            <a:spLocks noGrp="1"/>
          </p:cNvSpPr>
          <p:nvPr>
            <p:ph sz="half" idx="2"/>
          </p:nvPr>
        </p:nvSpPr>
        <p:spPr>
          <a:xfrm>
            <a:off x="533400" y="1631950"/>
            <a:ext cx="3738563" cy="3409948"/>
          </a:xfrm>
        </p:spPr>
        <p:txBody>
          <a:bodyPr>
            <a:normAutofit fontScale="92500"/>
          </a:bodyPr>
          <a:lstStyle/>
          <a:p>
            <a:r>
              <a:rPr lang="en-US" dirty="0"/>
              <a:t>Capacity, </a:t>
            </a:r>
            <a:r>
              <a:rPr lang="el-GR" dirty="0"/>
              <a:t>φ</a:t>
            </a:r>
            <a:r>
              <a:rPr lang="en-US" baseline="-25000" dirty="0"/>
              <a:t>v</a:t>
            </a:r>
            <a:r>
              <a:rPr lang="en-US" dirty="0"/>
              <a:t>V</a:t>
            </a:r>
            <a:r>
              <a:rPr lang="en-US" baseline="-25000" dirty="0"/>
              <a:t>n</a:t>
            </a:r>
            <a:r>
              <a:rPr lang="en-US" dirty="0"/>
              <a:t> is limited to buckling or yield resistance</a:t>
            </a:r>
          </a:p>
          <a:p>
            <a:r>
              <a:rPr lang="en-US" dirty="0"/>
              <a:t>V</a:t>
            </a:r>
            <a:r>
              <a:rPr lang="en-US" baseline="-25000" dirty="0"/>
              <a:t>n</a:t>
            </a:r>
            <a:r>
              <a:rPr lang="en-US" dirty="0"/>
              <a:t> = CV</a:t>
            </a:r>
            <a:r>
              <a:rPr lang="en-US" baseline="-25000" dirty="0"/>
              <a:t>p</a:t>
            </a:r>
          </a:p>
          <a:p>
            <a:r>
              <a:rPr lang="en-US" dirty="0"/>
              <a:t>V</a:t>
            </a:r>
            <a:r>
              <a:rPr lang="en-US" baseline="-25000" dirty="0"/>
              <a:t>p</a:t>
            </a:r>
            <a:r>
              <a:rPr lang="en-US" dirty="0"/>
              <a:t> = Plastic shear resistance</a:t>
            </a:r>
          </a:p>
          <a:p>
            <a:pPr marL="0" indent="0">
              <a:buNone/>
            </a:pPr>
            <a:r>
              <a:rPr lang="en-US" dirty="0"/>
              <a:t>	= 0.58F</a:t>
            </a:r>
            <a:r>
              <a:rPr lang="en-US" baseline="-25000" dirty="0"/>
              <a:t>y</a:t>
            </a:r>
            <a:r>
              <a:rPr lang="en-US" dirty="0"/>
              <a:t>Dt</a:t>
            </a:r>
            <a:r>
              <a:rPr lang="en-US" baseline="-25000" dirty="0"/>
              <a:t>w</a:t>
            </a:r>
          </a:p>
          <a:p>
            <a:r>
              <a:rPr lang="en-US" dirty="0"/>
              <a:t>C = </a:t>
            </a:r>
            <a:r>
              <a:rPr lang="el-GR" dirty="0"/>
              <a:t>τ</a:t>
            </a:r>
            <a:r>
              <a:rPr lang="en-US" baseline="-25000" dirty="0" err="1"/>
              <a:t>cr</a:t>
            </a:r>
            <a:r>
              <a:rPr lang="en-US" dirty="0"/>
              <a:t> / </a:t>
            </a:r>
            <a:r>
              <a:rPr lang="el-GR" dirty="0"/>
              <a:t>τ</a:t>
            </a:r>
            <a:r>
              <a:rPr lang="en-US" baseline="-25000" dirty="0"/>
              <a:t>y</a:t>
            </a:r>
            <a:r>
              <a:rPr lang="en-US" dirty="0"/>
              <a:t>, a value between 0 – 1.0</a:t>
            </a:r>
          </a:p>
          <a:p>
            <a:r>
              <a:rPr lang="en-US" dirty="0"/>
              <a:t>k = 5, no stiffener</a:t>
            </a:r>
          </a:p>
        </p:txBody>
      </p:sp>
      <p:sp>
        <p:nvSpPr>
          <p:cNvPr id="9" name="Content Placeholder 2">
            <a:extLst>
              <a:ext uri="{FF2B5EF4-FFF2-40B4-BE49-F238E27FC236}">
                <a16:creationId xmlns:a16="http://schemas.microsoft.com/office/drawing/2014/main" id="{19609F1C-688A-44E5-A263-4D9757962E65}"/>
              </a:ext>
            </a:extLst>
          </p:cNvPr>
          <p:cNvSpPr>
            <a:spLocks noGrp="1"/>
          </p:cNvSpPr>
          <p:nvPr>
            <p:ph sz="quarter" idx="4"/>
          </p:nvPr>
        </p:nvSpPr>
        <p:spPr>
          <a:xfrm>
            <a:off x="4872037" y="1631950"/>
            <a:ext cx="3738563" cy="3409948"/>
          </a:xfrm>
        </p:spPr>
        <p:txBody>
          <a:bodyPr>
            <a:normAutofit fontScale="92500"/>
          </a:bodyPr>
          <a:lstStyle/>
          <a:p>
            <a:r>
              <a:rPr lang="en-US" dirty="0"/>
              <a:t>Capacity, </a:t>
            </a:r>
            <a:r>
              <a:rPr lang="el-GR" dirty="0"/>
              <a:t>φ</a:t>
            </a:r>
            <a:r>
              <a:rPr lang="en-US" baseline="-25000" dirty="0"/>
              <a:t>v</a:t>
            </a:r>
            <a:r>
              <a:rPr lang="en-US" dirty="0"/>
              <a:t>V</a:t>
            </a:r>
            <a:r>
              <a:rPr lang="en-US" baseline="-25000" dirty="0"/>
              <a:t>n</a:t>
            </a:r>
            <a:r>
              <a:rPr lang="en-US" dirty="0"/>
              <a:t> is limited to buckling or yield resistance</a:t>
            </a:r>
          </a:p>
          <a:p>
            <a:r>
              <a:rPr lang="en-US" dirty="0"/>
              <a:t>V</a:t>
            </a:r>
            <a:r>
              <a:rPr lang="en-US" baseline="-25000" dirty="0"/>
              <a:t>n</a:t>
            </a:r>
            <a:r>
              <a:rPr lang="en-US" dirty="0"/>
              <a:t> = CV</a:t>
            </a:r>
            <a:r>
              <a:rPr lang="en-US" baseline="-25000" dirty="0"/>
              <a:t>p</a:t>
            </a:r>
          </a:p>
          <a:p>
            <a:r>
              <a:rPr lang="en-US" dirty="0"/>
              <a:t>V</a:t>
            </a:r>
            <a:r>
              <a:rPr lang="en-US" baseline="-25000" dirty="0"/>
              <a:t>p</a:t>
            </a:r>
            <a:r>
              <a:rPr lang="en-US" dirty="0"/>
              <a:t> = Plastic shear resistance</a:t>
            </a:r>
          </a:p>
          <a:p>
            <a:pPr marL="0" indent="0">
              <a:buNone/>
            </a:pPr>
            <a:r>
              <a:rPr lang="en-US" dirty="0"/>
              <a:t>	= 0.58F</a:t>
            </a:r>
            <a:r>
              <a:rPr lang="en-US" baseline="-25000" dirty="0"/>
              <a:t>y</a:t>
            </a:r>
            <a:r>
              <a:rPr lang="en-US" dirty="0"/>
              <a:t>Dt</a:t>
            </a:r>
            <a:r>
              <a:rPr lang="en-US" baseline="-25000" dirty="0"/>
              <a:t>w</a:t>
            </a:r>
          </a:p>
          <a:p>
            <a:r>
              <a:rPr lang="en-US" dirty="0"/>
              <a:t>C = </a:t>
            </a:r>
            <a:r>
              <a:rPr lang="el-GR" dirty="0"/>
              <a:t>τ</a:t>
            </a:r>
            <a:r>
              <a:rPr lang="en-US" baseline="-25000" dirty="0" err="1"/>
              <a:t>cr</a:t>
            </a:r>
            <a:r>
              <a:rPr lang="en-US" dirty="0"/>
              <a:t> / </a:t>
            </a:r>
            <a:r>
              <a:rPr lang="el-GR" dirty="0"/>
              <a:t>τ</a:t>
            </a:r>
            <a:r>
              <a:rPr lang="en-US" baseline="-25000" dirty="0"/>
              <a:t>y</a:t>
            </a:r>
            <a:r>
              <a:rPr lang="en-US" dirty="0"/>
              <a:t>, a value between 0 – 1.0</a:t>
            </a:r>
          </a:p>
          <a:p>
            <a:r>
              <a:rPr lang="en-US" dirty="0"/>
              <a:t>k &gt; 5 due to stiffeners</a:t>
            </a:r>
          </a:p>
        </p:txBody>
      </p:sp>
      <p:cxnSp>
        <p:nvCxnSpPr>
          <p:cNvPr id="11" name="Straight Arrow Connector 10">
            <a:extLst>
              <a:ext uri="{FF2B5EF4-FFF2-40B4-BE49-F238E27FC236}">
                <a16:creationId xmlns:a16="http://schemas.microsoft.com/office/drawing/2014/main" id="{7BC9F595-4104-492A-B999-CDE36F60261D}"/>
              </a:ext>
            </a:extLst>
          </p:cNvPr>
          <p:cNvCxnSpPr/>
          <p:nvPr/>
        </p:nvCxnSpPr>
        <p:spPr>
          <a:xfrm>
            <a:off x="4328803" y="1809750"/>
            <a:ext cx="55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16BB199-BD8D-4139-856E-3270E6BA6E5B}"/>
              </a:ext>
            </a:extLst>
          </p:cNvPr>
          <p:cNvCxnSpPr/>
          <p:nvPr/>
        </p:nvCxnSpPr>
        <p:spPr>
          <a:xfrm>
            <a:off x="4328803" y="2571750"/>
            <a:ext cx="55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8E13B70-8E34-4314-8D41-40DF94995AB4}"/>
              </a:ext>
            </a:extLst>
          </p:cNvPr>
          <p:cNvCxnSpPr/>
          <p:nvPr/>
        </p:nvCxnSpPr>
        <p:spPr>
          <a:xfrm>
            <a:off x="4328803" y="3028950"/>
            <a:ext cx="55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4DB3716-C358-4D06-8A06-1DCDD77710D4}"/>
              </a:ext>
            </a:extLst>
          </p:cNvPr>
          <p:cNvCxnSpPr/>
          <p:nvPr/>
        </p:nvCxnSpPr>
        <p:spPr>
          <a:xfrm>
            <a:off x="4328803" y="3790950"/>
            <a:ext cx="55418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339A7D4-6629-417A-83EA-3A693B024DA2}"/>
              </a:ext>
            </a:extLst>
          </p:cNvPr>
          <p:cNvCxnSpPr/>
          <p:nvPr/>
        </p:nvCxnSpPr>
        <p:spPr>
          <a:xfrm>
            <a:off x="4294909" y="4552950"/>
            <a:ext cx="554182" cy="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269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FA1767-1DFA-420B-9A36-72B9E67B3736}"/>
              </a:ext>
            </a:extLst>
          </p:cNvPr>
          <p:cNvSpPr>
            <a:spLocks noGrp="1"/>
          </p:cNvSpPr>
          <p:nvPr>
            <p:ph type="title"/>
          </p:nvPr>
        </p:nvSpPr>
        <p:spPr/>
        <p:txBody>
          <a:bodyPr/>
          <a:lstStyle/>
          <a:p>
            <a:r>
              <a:rPr lang="en-US" dirty="0"/>
              <a:t>Stiffened End Panel</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A379CB17-202F-4447-8797-65A02FE6CEC6}"/>
                  </a:ext>
                </a:extLst>
              </p:cNvPr>
              <p:cNvSpPr>
                <a:spLocks noGrp="1"/>
              </p:cNvSpPr>
              <p:nvPr>
                <p:ph idx="1"/>
              </p:nvPr>
            </p:nvSpPr>
            <p:spPr>
              <a:xfrm>
                <a:off x="457200" y="971550"/>
                <a:ext cx="8229600" cy="3394075"/>
              </a:xfrm>
            </p:spPr>
            <p:txBody>
              <a:bodyPr/>
              <a:lstStyle/>
              <a:p>
                <a:r>
                  <a:rPr lang="en-US" dirty="0"/>
                  <a:t>The only procedural difference between unstiffened panels and stiffened end panels is k &gt; 5 for stiffened end panels.</a:t>
                </a:r>
              </a:p>
              <a:p>
                <a:pPr marL="0" indent="0">
                  <a:buNone/>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𝑘</m:t>
                      </m:r>
                      <m:r>
                        <a:rPr lang="en-US" sz="3200" b="0" i="1" smtClean="0">
                          <a:latin typeface="Cambria Math" panose="02040503050406030204" pitchFamily="18" charset="0"/>
                        </a:rPr>
                        <m:t>=5+</m:t>
                      </m:r>
                      <m:f>
                        <m:fPr>
                          <m:ctrlPr>
                            <a:rPr lang="en-US" sz="3200" b="0" i="1" smtClean="0">
                              <a:latin typeface="Cambria Math" panose="02040503050406030204" pitchFamily="18" charset="0"/>
                            </a:rPr>
                          </m:ctrlPr>
                        </m:fPr>
                        <m:num>
                          <m:r>
                            <a:rPr lang="en-US" sz="3200" b="0" i="1" smtClean="0">
                              <a:latin typeface="Cambria Math" panose="02040503050406030204" pitchFamily="18" charset="0"/>
                            </a:rPr>
                            <m:t>5</m:t>
                          </m:r>
                        </m:num>
                        <m:den>
                          <m:sSup>
                            <m:sSupPr>
                              <m:ctrlPr>
                                <a:rPr lang="en-US" sz="3200" b="0" i="1" smtClean="0">
                                  <a:latin typeface="Cambria Math" panose="02040503050406030204" pitchFamily="18" charset="0"/>
                                </a:rPr>
                              </m:ctrlPr>
                            </m:sSupPr>
                            <m:e>
                              <m:d>
                                <m:dPr>
                                  <m:ctrlPr>
                                    <a:rPr lang="en-US" sz="3200" b="0" i="1" smtClean="0">
                                      <a:latin typeface="Cambria Math" panose="02040503050406030204" pitchFamily="18" charset="0"/>
                                    </a:rPr>
                                  </m:ctrlPr>
                                </m:dPr>
                                <m:e>
                                  <m:f>
                                    <m:fPr>
                                      <m:type m:val="skw"/>
                                      <m:ctrlPr>
                                        <a:rPr lang="en-US" sz="3200" b="0" i="1" smtClean="0">
                                          <a:latin typeface="Cambria Math" panose="02040503050406030204" pitchFamily="18" charset="0"/>
                                        </a:rPr>
                                      </m:ctrlPr>
                                    </m:fPr>
                                    <m:num>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𝑑</m:t>
                                          </m:r>
                                        </m:e>
                                        <m:sub>
                                          <m:r>
                                            <a:rPr lang="en-US" sz="3200" b="0" i="1" smtClean="0">
                                              <a:latin typeface="Cambria Math" panose="02040503050406030204" pitchFamily="18" charset="0"/>
                                            </a:rPr>
                                            <m:t>𝑜</m:t>
                                          </m:r>
                                        </m:sub>
                                      </m:sSub>
                                    </m:num>
                                    <m:den>
                                      <m:r>
                                        <a:rPr lang="en-US" sz="3200" b="0" i="1" smtClean="0">
                                          <a:latin typeface="Cambria Math" panose="02040503050406030204" pitchFamily="18" charset="0"/>
                                        </a:rPr>
                                        <m:t>𝐷</m:t>
                                      </m:r>
                                    </m:den>
                                  </m:f>
                                </m:e>
                              </m:d>
                            </m:e>
                            <m:sup>
                              <m:r>
                                <a:rPr lang="en-US" sz="3200" b="0" i="1" smtClean="0">
                                  <a:latin typeface="Cambria Math" panose="02040503050406030204" pitchFamily="18" charset="0"/>
                                </a:rPr>
                                <m:t>2</m:t>
                              </m:r>
                            </m:sup>
                          </m:sSup>
                        </m:den>
                      </m:f>
                    </m:oMath>
                  </m:oMathPara>
                </a14:m>
                <a:endParaRPr lang="en-US" dirty="0"/>
              </a:p>
              <a:p>
                <a:r>
                  <a:rPr lang="en-US" dirty="0"/>
                  <a:t>Engineers choose a d</a:t>
                </a:r>
                <a:r>
                  <a:rPr lang="en-US" baseline="-25000" dirty="0"/>
                  <a:t>o</a:t>
                </a:r>
                <a:r>
                  <a:rPr lang="en-US" dirty="0"/>
                  <a:t> so that the end panel has sufficient resistance</a:t>
                </a:r>
              </a:p>
            </p:txBody>
          </p:sp>
        </mc:Choice>
        <mc:Fallback xmlns="">
          <p:sp>
            <p:nvSpPr>
              <p:cNvPr id="9" name="Content Placeholder 8">
                <a:extLst>
                  <a:ext uri="{FF2B5EF4-FFF2-40B4-BE49-F238E27FC236}">
                    <a16:creationId xmlns:a16="http://schemas.microsoft.com/office/drawing/2014/main" id="{A379CB17-202F-4447-8797-65A02FE6CEC6}"/>
                  </a:ext>
                </a:extLst>
              </p:cNvPr>
              <p:cNvSpPr>
                <a:spLocks noGrp="1" noRot="1" noChangeAspect="1" noMove="1" noResize="1" noEditPoints="1" noAdjustHandles="1" noChangeArrowheads="1" noChangeShapeType="1" noTextEdit="1"/>
              </p:cNvSpPr>
              <p:nvPr>
                <p:ph idx="1"/>
              </p:nvPr>
            </p:nvSpPr>
            <p:spPr>
              <a:xfrm>
                <a:off x="457200" y="971550"/>
                <a:ext cx="8229600" cy="3394075"/>
              </a:xfrm>
              <a:blipFill>
                <a:blip r:embed="rId5"/>
                <a:stretch>
                  <a:fillRect l="-1704" t="-2334" r="-963" b="-24955"/>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525FB496-519F-4A4A-857E-F55D15A0207D}"/>
              </a:ext>
            </a:extLst>
          </p:cNvPr>
          <p:cNvSpPr>
            <a:spLocks noGrp="1"/>
          </p:cNvSpPr>
          <p:nvPr>
            <p:ph type="sldNum" sz="quarter" idx="12"/>
          </p:nvPr>
        </p:nvSpPr>
        <p:spPr/>
        <p:txBody>
          <a:bodyPr/>
          <a:lstStyle/>
          <a:p>
            <a:fld id="{BA98D948-1207-4CB8-9C03-80C63F72A5E7}" type="slidenum">
              <a:rPr lang="en-US" smtClean="0"/>
              <a:t>39</a:t>
            </a:fld>
            <a:endParaRPr lang="en-US" dirty="0"/>
          </a:p>
        </p:txBody>
      </p:sp>
    </p:spTree>
    <p:extLst>
      <p:ext uri="{BB962C8B-B14F-4D97-AF65-F5344CB8AC3E}">
        <p14:creationId xmlns:p14="http://schemas.microsoft.com/office/powerpoint/2010/main" val="112516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B3AA0A-CC07-45AA-B3C7-5752D62A95DE}"/>
              </a:ext>
            </a:extLst>
          </p:cNvPr>
          <p:cNvSpPr>
            <a:spLocks noGrp="1"/>
          </p:cNvSpPr>
          <p:nvPr>
            <p:ph type="title"/>
          </p:nvPr>
        </p:nvSpPr>
        <p:spPr/>
        <p:txBody>
          <a:bodyPr/>
          <a:lstStyle/>
          <a:p>
            <a:r>
              <a:rPr lang="en-US" dirty="0"/>
              <a:t>Loads – Key concepts</a:t>
            </a:r>
          </a:p>
        </p:txBody>
      </p:sp>
      <p:sp>
        <p:nvSpPr>
          <p:cNvPr id="6" name="Text Placeholder 5">
            <a:extLst>
              <a:ext uri="{FF2B5EF4-FFF2-40B4-BE49-F238E27FC236}">
                <a16:creationId xmlns:a16="http://schemas.microsoft.com/office/drawing/2014/main" id="{F6AFDE44-043E-4CAA-BEE4-18FBA93F0A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850369-EC7B-4C6D-B6FF-D7DA63B7D401}"/>
              </a:ext>
            </a:extLst>
          </p:cNvPr>
          <p:cNvSpPr>
            <a:spLocks noGrp="1"/>
          </p:cNvSpPr>
          <p:nvPr>
            <p:ph type="sldNum" sz="quarter" idx="12"/>
          </p:nvPr>
        </p:nvSpPr>
        <p:spPr/>
        <p:txBody>
          <a:bodyPr/>
          <a:lstStyle/>
          <a:p>
            <a:fld id="{BA98D948-1207-4CB8-9C03-80C63F72A5E7}" type="slidenum">
              <a:rPr lang="en-US" smtClean="0"/>
              <a:t>4</a:t>
            </a:fld>
            <a:endParaRPr lang="en-US" dirty="0"/>
          </a:p>
        </p:txBody>
      </p:sp>
    </p:spTree>
    <p:extLst>
      <p:ext uri="{BB962C8B-B14F-4D97-AF65-F5344CB8AC3E}">
        <p14:creationId xmlns:p14="http://schemas.microsoft.com/office/powerpoint/2010/main" val="1429590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0918-4378-40EB-9A55-DDAE7AD2C19B}"/>
              </a:ext>
            </a:extLst>
          </p:cNvPr>
          <p:cNvSpPr>
            <a:spLocks noGrp="1"/>
          </p:cNvSpPr>
          <p:nvPr>
            <p:ph type="title"/>
          </p:nvPr>
        </p:nvSpPr>
        <p:spPr>
          <a:xfrm>
            <a:off x="457200" y="-16360"/>
            <a:ext cx="8229600" cy="857250"/>
          </a:xfrm>
        </p:spPr>
        <p:txBody>
          <a:bodyPr/>
          <a:lstStyle/>
          <a:p>
            <a:r>
              <a:rPr lang="en-US" dirty="0"/>
              <a:t>C, Revisited</a:t>
            </a:r>
          </a:p>
        </p:txBody>
      </p:sp>
      <p:sp>
        <p:nvSpPr>
          <p:cNvPr id="3" name="Content Placeholder 2">
            <a:extLst>
              <a:ext uri="{FF2B5EF4-FFF2-40B4-BE49-F238E27FC236}">
                <a16:creationId xmlns:a16="http://schemas.microsoft.com/office/drawing/2014/main" id="{43E964B7-E242-43E6-AB52-C1BDA0CACB1F}"/>
              </a:ext>
            </a:extLst>
          </p:cNvPr>
          <p:cNvSpPr>
            <a:spLocks noGrp="1"/>
          </p:cNvSpPr>
          <p:nvPr>
            <p:ph sz="half" idx="1"/>
          </p:nvPr>
        </p:nvSpPr>
        <p:spPr>
          <a:xfrm>
            <a:off x="495300" y="666750"/>
            <a:ext cx="4343401" cy="3394075"/>
          </a:xfrm>
        </p:spPr>
        <p:txBody>
          <a:bodyPr/>
          <a:lstStyle/>
          <a:p>
            <a:r>
              <a:rPr lang="en-US" dirty="0"/>
              <a:t>Note: k &gt; 5 shifts the original web resistance curve to the right</a:t>
            </a:r>
          </a:p>
          <a:p>
            <a:r>
              <a:rPr lang="en-US" dirty="0"/>
              <a:t>The same “slenderness” web has increased resistance due to stiffeners</a:t>
            </a:r>
          </a:p>
        </p:txBody>
      </p:sp>
      <p:sp>
        <p:nvSpPr>
          <p:cNvPr id="5" name="Slide Number Placeholder 4">
            <a:extLst>
              <a:ext uri="{FF2B5EF4-FFF2-40B4-BE49-F238E27FC236}">
                <a16:creationId xmlns:a16="http://schemas.microsoft.com/office/drawing/2014/main" id="{9AB50713-D0E3-413C-82DB-A5B33068B742}"/>
              </a:ext>
            </a:extLst>
          </p:cNvPr>
          <p:cNvSpPr>
            <a:spLocks noGrp="1"/>
          </p:cNvSpPr>
          <p:nvPr>
            <p:ph type="sldNum" sz="quarter" idx="12"/>
          </p:nvPr>
        </p:nvSpPr>
        <p:spPr>
          <a:xfrm>
            <a:off x="6934200" y="4735513"/>
            <a:ext cx="2133600" cy="274637"/>
          </a:xfrm>
        </p:spPr>
        <p:txBody>
          <a:bodyPr/>
          <a:lstStyle/>
          <a:p>
            <a:fld id="{BA98D948-1207-4CB8-9C03-80C63F72A5E7}" type="slidenum">
              <a:rPr lang="en-US" smtClean="0"/>
              <a:t>40</a:t>
            </a:fld>
            <a:endParaRPr lang="en-US" dirty="0"/>
          </a:p>
        </p:txBody>
      </p:sp>
      <p:graphicFrame>
        <p:nvGraphicFramePr>
          <p:cNvPr id="6" name="Content Placeholder 5">
            <a:extLst>
              <a:ext uri="{FF2B5EF4-FFF2-40B4-BE49-F238E27FC236}">
                <a16:creationId xmlns:a16="http://schemas.microsoft.com/office/drawing/2014/main" id="{78D7E45E-0AE9-4D65-B489-C8762E645616}"/>
              </a:ext>
            </a:extLst>
          </p:cNvPr>
          <p:cNvGraphicFramePr>
            <a:graphicFrameLocks noGrp="1"/>
          </p:cNvGraphicFramePr>
          <p:nvPr>
            <p:ph sz="half" idx="2"/>
          </p:nvPr>
        </p:nvGraphicFramePr>
        <p:xfrm>
          <a:off x="4648200" y="992188"/>
          <a:ext cx="4038600" cy="3394075"/>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a:extLst>
              <a:ext uri="{FF2B5EF4-FFF2-40B4-BE49-F238E27FC236}">
                <a16:creationId xmlns:a16="http://schemas.microsoft.com/office/drawing/2014/main" id="{77A63C5E-0901-4E39-A2E6-656084FE7BD2}"/>
              </a:ext>
            </a:extLst>
          </p:cNvPr>
          <p:cNvCxnSpPr>
            <a:cxnSpLocks/>
          </p:cNvCxnSpPr>
          <p:nvPr/>
        </p:nvCxnSpPr>
        <p:spPr>
          <a:xfrm flipV="1">
            <a:off x="8001000" y="3278188"/>
            <a:ext cx="0" cy="533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A0F47FC-9CF8-4BC9-BA2E-D76856D9C24C}"/>
              </a:ext>
            </a:extLst>
          </p:cNvPr>
          <p:cNvCxnSpPr>
            <a:cxnSpLocks/>
          </p:cNvCxnSpPr>
          <p:nvPr/>
        </p:nvCxnSpPr>
        <p:spPr>
          <a:xfrm flipH="1">
            <a:off x="5257800" y="3269027"/>
            <a:ext cx="2667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671BD6-2C01-4C47-8B2C-CED07F78C7F2}"/>
              </a:ext>
            </a:extLst>
          </p:cNvPr>
          <p:cNvCxnSpPr>
            <a:cxnSpLocks/>
          </p:cNvCxnSpPr>
          <p:nvPr/>
        </p:nvCxnSpPr>
        <p:spPr>
          <a:xfrm>
            <a:off x="6781800" y="1525588"/>
            <a:ext cx="0" cy="228600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C1CD625-DFA8-4692-821D-E091EF7219F0}"/>
              </a:ext>
            </a:extLst>
          </p:cNvPr>
          <p:cNvCxnSpPr>
            <a:cxnSpLocks/>
          </p:cNvCxnSpPr>
          <p:nvPr/>
        </p:nvCxnSpPr>
        <p:spPr>
          <a:xfrm>
            <a:off x="7162800" y="1982788"/>
            <a:ext cx="0" cy="182880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BF44AF8-4A3F-4703-952B-EB02F0C45DD8}"/>
              </a:ext>
            </a:extLst>
          </p:cNvPr>
          <p:cNvCxnSpPr>
            <a:cxnSpLocks/>
          </p:cNvCxnSpPr>
          <p:nvPr/>
        </p:nvCxnSpPr>
        <p:spPr>
          <a:xfrm flipV="1">
            <a:off x="8001000" y="2897188"/>
            <a:ext cx="0" cy="371839"/>
          </a:xfrm>
          <a:prstGeom prst="straightConnector1">
            <a:avLst/>
          </a:prstGeom>
          <a:ln w="38100">
            <a:solidFill>
              <a:schemeClr val="accent6"/>
            </a:solidFill>
            <a:tailEnd type="triangle"/>
          </a:ln>
        </p:spPr>
        <p:style>
          <a:lnRef idx="1">
            <a:schemeClr val="accent6"/>
          </a:lnRef>
          <a:fillRef idx="0">
            <a:schemeClr val="accent6"/>
          </a:fillRef>
          <a:effectRef idx="0">
            <a:schemeClr val="accent6"/>
          </a:effectRef>
          <a:fontRef idx="minor">
            <a:schemeClr val="tx1"/>
          </a:fontRef>
        </p:style>
      </p:cxnSp>
      <p:cxnSp>
        <p:nvCxnSpPr>
          <p:cNvPr id="15" name="Straight Arrow Connector 14">
            <a:extLst>
              <a:ext uri="{FF2B5EF4-FFF2-40B4-BE49-F238E27FC236}">
                <a16:creationId xmlns:a16="http://schemas.microsoft.com/office/drawing/2014/main" id="{33072753-B944-4EC1-B38C-CD5AD383DE3B}"/>
              </a:ext>
            </a:extLst>
          </p:cNvPr>
          <p:cNvCxnSpPr>
            <a:cxnSpLocks/>
          </p:cNvCxnSpPr>
          <p:nvPr/>
        </p:nvCxnSpPr>
        <p:spPr>
          <a:xfrm flipH="1">
            <a:off x="5257800" y="2897188"/>
            <a:ext cx="2717606"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638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67F1-3CD5-4861-AB68-FEC508B2402A}"/>
              </a:ext>
            </a:extLst>
          </p:cNvPr>
          <p:cNvSpPr>
            <a:spLocks noGrp="1"/>
          </p:cNvSpPr>
          <p:nvPr>
            <p:ph type="title"/>
          </p:nvPr>
        </p:nvSpPr>
        <p:spPr/>
        <p:txBody>
          <a:bodyPr/>
          <a:lstStyle/>
          <a:p>
            <a:r>
              <a:rPr lang="en-US" sz="3600" dirty="0"/>
              <a:t>Stiffened Interior Panels, LRFD 6.10.9.3.2</a:t>
            </a:r>
          </a:p>
        </p:txBody>
      </p:sp>
      <p:sp>
        <p:nvSpPr>
          <p:cNvPr id="3" name="Content Placeholder 2">
            <a:extLst>
              <a:ext uri="{FF2B5EF4-FFF2-40B4-BE49-F238E27FC236}">
                <a16:creationId xmlns:a16="http://schemas.microsoft.com/office/drawing/2014/main" id="{E00C91C3-D26C-460B-AEDF-BAB2BE5EACBC}"/>
              </a:ext>
            </a:extLst>
          </p:cNvPr>
          <p:cNvSpPr>
            <a:spLocks noGrp="1"/>
          </p:cNvSpPr>
          <p:nvPr>
            <p:ph sz="half" idx="1"/>
          </p:nvPr>
        </p:nvSpPr>
        <p:spPr/>
        <p:txBody>
          <a:bodyPr/>
          <a:lstStyle/>
          <a:p>
            <a:r>
              <a:rPr lang="en-US" dirty="0"/>
              <a:t>Interior panels have the highest possible resistance</a:t>
            </a:r>
          </a:p>
          <a:p>
            <a:r>
              <a:rPr lang="en-US" dirty="0"/>
              <a:t>Buckling is not the limit of capacity, post-buckling resistance, i.e.. tension field action, is permitted</a:t>
            </a:r>
          </a:p>
        </p:txBody>
      </p:sp>
      <p:pic>
        <p:nvPicPr>
          <p:cNvPr id="6" name="Content Placeholder 5">
            <a:extLst>
              <a:ext uri="{FF2B5EF4-FFF2-40B4-BE49-F238E27FC236}">
                <a16:creationId xmlns:a16="http://schemas.microsoft.com/office/drawing/2014/main" id="{65CA2CAE-2402-4865-9010-10098A907FA5}"/>
              </a:ext>
            </a:extLst>
          </p:cNvPr>
          <p:cNvPicPr>
            <a:picLocks noGrp="1" noChangeAspect="1"/>
          </p:cNvPicPr>
          <p:nvPr>
            <p:ph sz="half" idx="2"/>
          </p:nvPr>
        </p:nvPicPr>
        <p:blipFill>
          <a:blip r:embed="rId3"/>
          <a:stretch>
            <a:fillRect/>
          </a:stretch>
        </p:blipFill>
        <p:spPr>
          <a:xfrm>
            <a:off x="4419599" y="1799664"/>
            <a:ext cx="4610101" cy="1762685"/>
          </a:xfrm>
          <a:prstGeom prst="rect">
            <a:avLst/>
          </a:prstGeom>
        </p:spPr>
      </p:pic>
      <p:sp>
        <p:nvSpPr>
          <p:cNvPr id="4" name="Slide Number Placeholder 3">
            <a:extLst>
              <a:ext uri="{FF2B5EF4-FFF2-40B4-BE49-F238E27FC236}">
                <a16:creationId xmlns:a16="http://schemas.microsoft.com/office/drawing/2014/main" id="{8DF3542A-9E56-4775-8A23-76BC2541BB55}"/>
              </a:ext>
            </a:extLst>
          </p:cNvPr>
          <p:cNvSpPr>
            <a:spLocks noGrp="1"/>
          </p:cNvSpPr>
          <p:nvPr>
            <p:ph type="sldNum" sz="quarter" idx="12"/>
          </p:nvPr>
        </p:nvSpPr>
        <p:spPr/>
        <p:txBody>
          <a:bodyPr/>
          <a:lstStyle/>
          <a:p>
            <a:fld id="{BA98D948-1207-4CB8-9C03-80C63F72A5E7}" type="slidenum">
              <a:rPr lang="en-US" smtClean="0"/>
              <a:t>41</a:t>
            </a:fld>
            <a:endParaRPr lang="en-US" dirty="0"/>
          </a:p>
        </p:txBody>
      </p:sp>
    </p:spTree>
    <p:extLst>
      <p:ext uri="{BB962C8B-B14F-4D97-AF65-F5344CB8AC3E}">
        <p14:creationId xmlns:p14="http://schemas.microsoft.com/office/powerpoint/2010/main" val="2585400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67F1-3CD5-4861-AB68-FEC508B2402A}"/>
              </a:ext>
            </a:extLst>
          </p:cNvPr>
          <p:cNvSpPr>
            <a:spLocks noGrp="1"/>
          </p:cNvSpPr>
          <p:nvPr>
            <p:ph type="title"/>
          </p:nvPr>
        </p:nvSpPr>
        <p:spPr/>
        <p:txBody>
          <a:bodyPr/>
          <a:lstStyle/>
          <a:p>
            <a:r>
              <a:rPr lang="en-US" dirty="0"/>
              <a:t>Interior Panels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0C91C3-D26C-460B-AEDF-BAB2BE5EACBC}"/>
                  </a:ext>
                </a:extLst>
              </p:cNvPr>
              <p:cNvSpPr>
                <a:spLocks noGrp="1"/>
              </p:cNvSpPr>
              <p:nvPr>
                <p:ph sz="half" idx="1"/>
              </p:nvPr>
            </p:nvSpPr>
            <p:spPr>
              <a:xfrm>
                <a:off x="425450" y="874712"/>
                <a:ext cx="4038600" cy="3394075"/>
              </a:xfrm>
            </p:spPr>
            <p:txBody>
              <a:bodyPr/>
              <a:lstStyle/>
              <a:p>
                <a:r>
                  <a:rPr lang="en-US" sz="2400" dirty="0"/>
                  <a:t>Tension field action may be limited by cross-section proportion constraints</a:t>
                </a:r>
              </a:p>
              <a:p>
                <a:r>
                  <a:rPr lang="en-US" sz="2400" dirty="0"/>
                  <a:t>If</a:t>
                </a:r>
                <a14:m>
                  <m:oMath xmlns:m="http://schemas.openxmlformats.org/officeDocument/2006/math">
                    <m:r>
                      <a:rPr lang="en-US" sz="2400" b="0" i="0" smtClean="0">
                        <a:latin typeface="Cambria Math" panose="02040503050406030204" pitchFamily="18" charset="0"/>
                      </a:rPr>
                      <m:t>  </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2</m:t>
                        </m:r>
                        <m:r>
                          <a:rPr lang="en-US" sz="2400" b="0" i="1" smtClean="0">
                            <a:latin typeface="Cambria Math" panose="02040503050406030204" pitchFamily="18" charset="0"/>
                          </a:rPr>
                          <m:t>𝐷</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𝑤</m:t>
                            </m:r>
                          </m:sub>
                        </m:sSub>
                      </m:num>
                      <m:den>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𝑓𝑐</m:t>
                            </m:r>
                          </m:sub>
                        </m:s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𝑓𝑐</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𝑏</m:t>
                            </m:r>
                          </m:e>
                          <m:sub>
                            <m:r>
                              <a:rPr lang="en-US" sz="2400" b="0" i="1" smtClean="0">
                                <a:latin typeface="Cambria Math" panose="02040503050406030204" pitchFamily="18" charset="0"/>
                              </a:rPr>
                              <m:t>𝑓𝑡</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𝑓𝑡</m:t>
                            </m:r>
                          </m:sub>
                        </m:sSub>
                      </m:den>
                    </m:f>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2.5</m:t>
                    </m:r>
                  </m:oMath>
                </a14:m>
                <a:endParaRPr lang="en-US" sz="2400" dirty="0"/>
              </a:p>
              <a:p>
                <a:pPr marL="0" indent="0">
                  <a:buNone/>
                </a:pPr>
                <a:endParaRPr lang="en-US" sz="2400" dirty="0"/>
              </a:p>
              <a:p>
                <a:pPr lvl="1"/>
                <a:r>
                  <a:rPr lang="en-US" sz="2000" dirty="0"/>
                  <a:t>Full tension field can be achieved</a:t>
                </a:r>
              </a:p>
              <a:p>
                <a:pPr lvl="1"/>
                <a:r>
                  <a:rPr lang="en-US" sz="2000" dirty="0"/>
                  <a:t>Otherwise, a reduction is applied</a:t>
                </a:r>
              </a:p>
            </p:txBody>
          </p:sp>
        </mc:Choice>
        <mc:Fallback xmlns="">
          <p:sp>
            <p:nvSpPr>
              <p:cNvPr id="3" name="Content Placeholder 2">
                <a:extLst>
                  <a:ext uri="{FF2B5EF4-FFF2-40B4-BE49-F238E27FC236}">
                    <a16:creationId xmlns:a16="http://schemas.microsoft.com/office/drawing/2014/main" id="{E00C91C3-D26C-460B-AEDF-BAB2BE5EACBC}"/>
                  </a:ext>
                </a:extLst>
              </p:cNvPr>
              <p:cNvSpPr>
                <a:spLocks noGrp="1" noRot="1" noChangeAspect="1" noMove="1" noResize="1" noEditPoints="1" noAdjustHandles="1" noChangeArrowheads="1" noChangeShapeType="1" noTextEdit="1"/>
              </p:cNvSpPr>
              <p:nvPr>
                <p:ph sz="half" idx="1"/>
              </p:nvPr>
            </p:nvSpPr>
            <p:spPr>
              <a:xfrm>
                <a:off x="425450" y="874712"/>
                <a:ext cx="4038600" cy="3394075"/>
              </a:xfrm>
              <a:blipFill>
                <a:blip r:embed="rId5"/>
                <a:stretch>
                  <a:fillRect l="-2115" t="-1436" r="-302" b="-1202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DF3542A-9E56-4775-8A23-76BC2541BB55}"/>
              </a:ext>
            </a:extLst>
          </p:cNvPr>
          <p:cNvSpPr>
            <a:spLocks noGrp="1"/>
          </p:cNvSpPr>
          <p:nvPr>
            <p:ph type="sldNum" sz="quarter" idx="12"/>
          </p:nvPr>
        </p:nvSpPr>
        <p:spPr/>
        <p:txBody>
          <a:bodyPr/>
          <a:lstStyle/>
          <a:p>
            <a:fld id="{BA98D948-1207-4CB8-9C03-80C63F72A5E7}" type="slidenum">
              <a:rPr lang="en-US" smtClean="0"/>
              <a:t>42</a:t>
            </a:fld>
            <a:endParaRPr lang="en-US" dirty="0"/>
          </a:p>
        </p:txBody>
      </p:sp>
    </p:spTree>
    <p:extLst>
      <p:ext uri="{BB962C8B-B14F-4D97-AF65-F5344CB8AC3E}">
        <p14:creationId xmlns:p14="http://schemas.microsoft.com/office/powerpoint/2010/main" val="872042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2C6B7-64D5-45C0-B03F-B5F27EA4DB33}"/>
              </a:ext>
            </a:extLst>
          </p:cNvPr>
          <p:cNvSpPr>
            <a:spLocks noGrp="1"/>
          </p:cNvSpPr>
          <p:nvPr>
            <p:ph type="title"/>
          </p:nvPr>
        </p:nvSpPr>
        <p:spPr>
          <a:xfrm>
            <a:off x="457200" y="57150"/>
            <a:ext cx="8229600" cy="857250"/>
          </a:xfrm>
        </p:spPr>
        <p:txBody>
          <a:bodyPr/>
          <a:lstStyle/>
          <a:p>
            <a:r>
              <a:rPr lang="en-US" dirty="0"/>
              <a:t>Shear resistance, Interior Panels</a:t>
            </a:r>
          </a:p>
        </p:txBody>
      </p:sp>
      <p:sp>
        <p:nvSpPr>
          <p:cNvPr id="6" name="Text Placeholder 5">
            <a:extLst>
              <a:ext uri="{FF2B5EF4-FFF2-40B4-BE49-F238E27FC236}">
                <a16:creationId xmlns:a16="http://schemas.microsoft.com/office/drawing/2014/main" id="{E13AACA0-5CB6-44A2-88A5-00C49E56CCFB}"/>
              </a:ext>
            </a:extLst>
          </p:cNvPr>
          <p:cNvSpPr>
            <a:spLocks noGrp="1"/>
          </p:cNvSpPr>
          <p:nvPr>
            <p:ph type="body" idx="1"/>
          </p:nvPr>
        </p:nvSpPr>
        <p:spPr>
          <a:xfrm>
            <a:off x="457200" y="895350"/>
            <a:ext cx="4040188" cy="481012"/>
          </a:xfrm>
        </p:spPr>
        <p:txBody>
          <a:bodyPr/>
          <a:lstStyle/>
          <a:p>
            <a:r>
              <a:rPr lang="en-US" dirty="0"/>
              <a:t>Full tension field action</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A7FC5B08-CAAF-4481-A706-00C25C16CD8B}"/>
                  </a:ext>
                </a:extLst>
              </p:cNvPr>
              <p:cNvSpPr>
                <a:spLocks noGrp="1"/>
              </p:cNvSpPr>
              <p:nvPr>
                <p:ph sz="half" idx="2"/>
              </p:nvPr>
            </p:nvSpPr>
            <p:spPr>
              <a:xfrm>
                <a:off x="457200" y="1376362"/>
                <a:ext cx="4040188" cy="2962275"/>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𝑝</m:t>
                          </m:r>
                        </m:sub>
                      </m:sSub>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𝐶</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0.87</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𝐶</m:t>
                                  </m:r>
                                </m:e>
                              </m:d>
                            </m:num>
                            <m:den>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1+</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𝑜</m:t>
                                                  </m:r>
                                                </m:sub>
                                              </m:sSub>
                                            </m:num>
                                            <m:den>
                                              <m:r>
                                                <a:rPr lang="en-US" sz="2000" b="0" i="1" smtClean="0">
                                                  <a:latin typeface="Cambria Math" panose="02040503050406030204" pitchFamily="18" charset="0"/>
                                                </a:rPr>
                                                <m:t>𝐷</m:t>
                                              </m:r>
                                            </m:den>
                                          </m:f>
                                        </m:e>
                                      </m:d>
                                    </m:e>
                                    <m:sup>
                                      <m:r>
                                        <a:rPr lang="en-US" sz="2000" b="0" i="1" smtClean="0">
                                          <a:latin typeface="Cambria Math" panose="02040503050406030204" pitchFamily="18" charset="0"/>
                                        </a:rPr>
                                        <m:t>2</m:t>
                                      </m:r>
                                    </m:sup>
                                  </m:sSup>
                                </m:e>
                              </m:rad>
                            </m:den>
                          </m:f>
                        </m:e>
                      </m:d>
                    </m:oMath>
                  </m:oMathPara>
                </a14:m>
                <a:endParaRPr lang="en-US" sz="2000" dirty="0"/>
              </a:p>
              <a:p>
                <a:r>
                  <a:rPr lang="en-US" sz="2000" dirty="0"/>
                  <a:t>V</a:t>
                </a:r>
                <a:r>
                  <a:rPr lang="en-US" sz="2000" baseline="-25000" dirty="0"/>
                  <a:t>p</a:t>
                </a:r>
                <a:r>
                  <a:rPr lang="en-US" sz="2000" dirty="0"/>
                  <a:t>*C = buckling resistance</a:t>
                </a:r>
              </a:p>
              <a:p>
                <a:r>
                  <a:rPr lang="en-US" sz="2000" dirty="0"/>
                  <a:t>+ … = post-buckling resistance</a:t>
                </a:r>
              </a:p>
            </p:txBody>
          </p:sp>
        </mc:Choice>
        <mc:Fallback xmlns="">
          <p:sp>
            <p:nvSpPr>
              <p:cNvPr id="7" name="Content Placeholder 6">
                <a:extLst>
                  <a:ext uri="{FF2B5EF4-FFF2-40B4-BE49-F238E27FC236}">
                    <a16:creationId xmlns:a16="http://schemas.microsoft.com/office/drawing/2014/main" id="{A7FC5B08-CAAF-4481-A706-00C25C16CD8B}"/>
                  </a:ext>
                </a:extLst>
              </p:cNvPr>
              <p:cNvSpPr>
                <a:spLocks noGrp="1" noRot="1" noChangeAspect="1" noMove="1" noResize="1" noEditPoints="1" noAdjustHandles="1" noChangeArrowheads="1" noChangeShapeType="1" noTextEdit="1"/>
              </p:cNvSpPr>
              <p:nvPr>
                <p:ph sz="half" idx="2"/>
              </p:nvPr>
            </p:nvSpPr>
            <p:spPr>
              <a:xfrm>
                <a:off x="457200" y="1376362"/>
                <a:ext cx="4040188" cy="2962275"/>
              </a:xfrm>
              <a:blipFill>
                <a:blip r:embed="rId5"/>
                <a:stretch>
                  <a:fillRect l="-1357"/>
                </a:stretch>
              </a:blipFill>
            </p:spPr>
            <p:txBody>
              <a:bodyPr/>
              <a:lstStyle/>
              <a:p>
                <a:r>
                  <a:rPr lang="en-US">
                    <a:noFill/>
                  </a:rPr>
                  <a:t> </a:t>
                </a:r>
              </a:p>
            </p:txBody>
          </p:sp>
        </mc:Fallback>
      </mc:AlternateContent>
      <p:sp>
        <p:nvSpPr>
          <p:cNvPr id="8" name="Text Placeholder 7">
            <a:extLst>
              <a:ext uri="{FF2B5EF4-FFF2-40B4-BE49-F238E27FC236}">
                <a16:creationId xmlns:a16="http://schemas.microsoft.com/office/drawing/2014/main" id="{F4E91BA7-6D59-46D2-A13B-F34AB4183B62}"/>
              </a:ext>
            </a:extLst>
          </p:cNvPr>
          <p:cNvSpPr>
            <a:spLocks noGrp="1"/>
          </p:cNvSpPr>
          <p:nvPr>
            <p:ph type="body" sz="quarter" idx="3"/>
          </p:nvPr>
        </p:nvSpPr>
        <p:spPr>
          <a:xfrm>
            <a:off x="4645025" y="895350"/>
            <a:ext cx="4041775" cy="481012"/>
          </a:xfrm>
        </p:spPr>
        <p:txBody>
          <a:bodyPr/>
          <a:lstStyle/>
          <a:p>
            <a:r>
              <a:rPr lang="en-US" dirty="0"/>
              <a:t>Reduced tension field action</a:t>
            </a:r>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3026BB0B-F366-4FCF-95D2-B1E0308E4B49}"/>
                  </a:ext>
                </a:extLst>
              </p:cNvPr>
              <p:cNvSpPr>
                <a:spLocks noGrp="1"/>
              </p:cNvSpPr>
              <p:nvPr>
                <p:ph sz="quarter" idx="4"/>
              </p:nvPr>
            </p:nvSpPr>
            <p:spPr>
              <a:xfrm>
                <a:off x="4645025" y="1376362"/>
                <a:ext cx="4270375" cy="2962275"/>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𝑝</m:t>
                          </m:r>
                        </m:sub>
                      </m:sSub>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𝐶</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0.87</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𝐶</m:t>
                                  </m:r>
                                </m:e>
                              </m:d>
                            </m:num>
                            <m:den>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1+</m:t>
                                  </m:r>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𝑜</m:t>
                                                  </m:r>
                                                </m:sub>
                                              </m:sSub>
                                            </m:num>
                                            <m:den>
                                              <m:r>
                                                <a:rPr lang="en-US" sz="2000" b="0" i="1" smtClean="0">
                                                  <a:latin typeface="Cambria Math" panose="02040503050406030204" pitchFamily="18" charset="0"/>
                                                </a:rPr>
                                                <m:t>𝐷</m:t>
                                              </m:r>
                                            </m:den>
                                          </m:f>
                                        </m:e>
                                      </m:d>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𝑜</m:t>
                                          </m:r>
                                        </m:sub>
                                      </m:sSub>
                                    </m:num>
                                    <m:den>
                                      <m:r>
                                        <a:rPr lang="en-US" sz="2000" b="0" i="1" smtClean="0">
                                          <a:latin typeface="Cambria Math" panose="02040503050406030204" pitchFamily="18" charset="0"/>
                                        </a:rPr>
                                        <m:t>𝐷</m:t>
                                      </m:r>
                                    </m:den>
                                  </m:f>
                                </m:e>
                              </m:rad>
                            </m:den>
                          </m:f>
                        </m:e>
                      </m:d>
                    </m:oMath>
                  </m:oMathPara>
                </a14:m>
                <a:endParaRPr lang="en-US" sz="2000" dirty="0"/>
              </a:p>
              <a:p>
                <a:r>
                  <a:rPr lang="en-US" sz="2000" dirty="0"/>
                  <a:t>V</a:t>
                </a:r>
                <a:r>
                  <a:rPr lang="en-US" sz="2000" baseline="-25000" dirty="0"/>
                  <a:t>p</a:t>
                </a:r>
                <a:r>
                  <a:rPr lang="en-US" sz="2000" dirty="0"/>
                  <a:t>*C = buckling resistance</a:t>
                </a:r>
              </a:p>
              <a:p>
                <a:r>
                  <a:rPr lang="en-US" sz="2000" dirty="0"/>
                  <a:t>+ … = post-buckling resistance</a:t>
                </a:r>
              </a:p>
              <a:p>
                <a:r>
                  <a:rPr lang="en-US" sz="2000" dirty="0"/>
                  <a:t>Additional d</a:t>
                </a:r>
                <a:r>
                  <a:rPr lang="en-US" sz="2000" baseline="-25000" dirty="0"/>
                  <a:t>o</a:t>
                </a:r>
                <a:r>
                  <a:rPr lang="en-US" sz="2000" dirty="0"/>
                  <a:t>/D in denominator = reduction due to web and flange proportions</a:t>
                </a:r>
              </a:p>
            </p:txBody>
          </p:sp>
        </mc:Choice>
        <mc:Fallback xmlns="">
          <p:sp>
            <p:nvSpPr>
              <p:cNvPr id="9" name="Content Placeholder 8">
                <a:extLst>
                  <a:ext uri="{FF2B5EF4-FFF2-40B4-BE49-F238E27FC236}">
                    <a16:creationId xmlns:a16="http://schemas.microsoft.com/office/drawing/2014/main" id="{3026BB0B-F366-4FCF-95D2-B1E0308E4B49}"/>
                  </a:ext>
                </a:extLst>
              </p:cNvPr>
              <p:cNvSpPr>
                <a:spLocks noGrp="1" noRot="1" noChangeAspect="1" noMove="1" noResize="1" noEditPoints="1" noAdjustHandles="1" noChangeArrowheads="1" noChangeShapeType="1" noTextEdit="1"/>
              </p:cNvSpPr>
              <p:nvPr>
                <p:ph sz="quarter" idx="4"/>
              </p:nvPr>
            </p:nvSpPr>
            <p:spPr>
              <a:xfrm>
                <a:off x="4645025" y="1376362"/>
                <a:ext cx="4270375" cy="2962275"/>
              </a:xfrm>
              <a:blipFill>
                <a:blip r:embed="rId6"/>
                <a:stretch>
                  <a:fillRect l="-1284" b="-658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276AB205-B444-4975-B662-03FFC449F1F4}"/>
              </a:ext>
            </a:extLst>
          </p:cNvPr>
          <p:cNvSpPr>
            <a:spLocks noGrp="1"/>
          </p:cNvSpPr>
          <p:nvPr>
            <p:ph type="sldNum" sz="quarter" idx="12"/>
          </p:nvPr>
        </p:nvSpPr>
        <p:spPr/>
        <p:txBody>
          <a:bodyPr/>
          <a:lstStyle/>
          <a:p>
            <a:fld id="{BA98D948-1207-4CB8-9C03-80C63F72A5E7}" type="slidenum">
              <a:rPr lang="en-US" smtClean="0"/>
              <a:t>43</a:t>
            </a:fld>
            <a:endParaRPr lang="en-US" dirty="0"/>
          </a:p>
        </p:txBody>
      </p:sp>
      <p:cxnSp>
        <p:nvCxnSpPr>
          <p:cNvPr id="10" name="Straight Arrow Connector 9">
            <a:extLst>
              <a:ext uri="{FF2B5EF4-FFF2-40B4-BE49-F238E27FC236}">
                <a16:creationId xmlns:a16="http://schemas.microsoft.com/office/drawing/2014/main" id="{EFEA28B5-B24A-4481-9BD8-19A10F55FD47}"/>
              </a:ext>
            </a:extLst>
          </p:cNvPr>
          <p:cNvCxnSpPr>
            <a:cxnSpLocks/>
          </p:cNvCxnSpPr>
          <p:nvPr/>
        </p:nvCxnSpPr>
        <p:spPr>
          <a:xfrm flipV="1">
            <a:off x="2133600" y="1962150"/>
            <a:ext cx="0" cy="76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5AAF566-7554-4436-A848-E428547CA625}"/>
              </a:ext>
            </a:extLst>
          </p:cNvPr>
          <p:cNvCxnSpPr>
            <a:cxnSpLocks/>
          </p:cNvCxnSpPr>
          <p:nvPr/>
        </p:nvCxnSpPr>
        <p:spPr>
          <a:xfrm flipV="1">
            <a:off x="8153400" y="2571750"/>
            <a:ext cx="0" cy="914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68689B23-31EB-44E3-B206-77B5CBF80CEB}"/>
              </a:ext>
            </a:extLst>
          </p:cNvPr>
          <p:cNvSpPr/>
          <p:nvPr/>
        </p:nvSpPr>
        <p:spPr>
          <a:xfrm>
            <a:off x="2438400" y="1352550"/>
            <a:ext cx="1371598" cy="1371600"/>
          </a:xfrm>
          <a:custGeom>
            <a:avLst/>
            <a:gdLst>
              <a:gd name="connsiteX0" fmla="*/ 0 w 1371598"/>
              <a:gd name="connsiteY0" fmla="*/ 228604 h 1371600"/>
              <a:gd name="connsiteX1" fmla="*/ 228604 w 1371598"/>
              <a:gd name="connsiteY1" fmla="*/ 0 h 1371600"/>
              <a:gd name="connsiteX2" fmla="*/ 694943 w 1371598"/>
              <a:gd name="connsiteY2" fmla="*/ 0 h 1371600"/>
              <a:gd name="connsiteX3" fmla="*/ 1142994 w 1371598"/>
              <a:gd name="connsiteY3" fmla="*/ 0 h 1371600"/>
              <a:gd name="connsiteX4" fmla="*/ 1371598 w 1371598"/>
              <a:gd name="connsiteY4" fmla="*/ 228604 h 1371600"/>
              <a:gd name="connsiteX5" fmla="*/ 1371598 w 1371598"/>
              <a:gd name="connsiteY5" fmla="*/ 667512 h 1371600"/>
              <a:gd name="connsiteX6" fmla="*/ 1371598 w 1371598"/>
              <a:gd name="connsiteY6" fmla="*/ 1142996 h 1371600"/>
              <a:gd name="connsiteX7" fmla="*/ 1142994 w 1371598"/>
              <a:gd name="connsiteY7" fmla="*/ 1371600 h 1371600"/>
              <a:gd name="connsiteX8" fmla="*/ 676655 w 1371598"/>
              <a:gd name="connsiteY8" fmla="*/ 1371600 h 1371600"/>
              <a:gd name="connsiteX9" fmla="*/ 228604 w 1371598"/>
              <a:gd name="connsiteY9" fmla="*/ 1371600 h 1371600"/>
              <a:gd name="connsiteX10" fmla="*/ 0 w 1371598"/>
              <a:gd name="connsiteY10" fmla="*/ 1142996 h 1371600"/>
              <a:gd name="connsiteX11" fmla="*/ 0 w 1371598"/>
              <a:gd name="connsiteY11" fmla="*/ 676656 h 1371600"/>
              <a:gd name="connsiteX12" fmla="*/ 0 w 1371598"/>
              <a:gd name="connsiteY12" fmla="*/ 228604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1598" h="1371600" fill="none" extrusionOk="0">
                <a:moveTo>
                  <a:pt x="0" y="228604"/>
                </a:moveTo>
                <a:cubicBezTo>
                  <a:pt x="-7758" y="103623"/>
                  <a:pt x="87423" y="-10299"/>
                  <a:pt x="228604" y="0"/>
                </a:cubicBezTo>
                <a:cubicBezTo>
                  <a:pt x="345604" y="-4316"/>
                  <a:pt x="527825" y="9564"/>
                  <a:pt x="694943" y="0"/>
                </a:cubicBezTo>
                <a:cubicBezTo>
                  <a:pt x="862061" y="-9564"/>
                  <a:pt x="953965" y="16906"/>
                  <a:pt x="1142994" y="0"/>
                </a:cubicBezTo>
                <a:cubicBezTo>
                  <a:pt x="1266822" y="4340"/>
                  <a:pt x="1378762" y="107673"/>
                  <a:pt x="1371598" y="228604"/>
                </a:cubicBezTo>
                <a:cubicBezTo>
                  <a:pt x="1391608" y="346046"/>
                  <a:pt x="1386910" y="550947"/>
                  <a:pt x="1371598" y="667512"/>
                </a:cubicBezTo>
                <a:cubicBezTo>
                  <a:pt x="1356286" y="784077"/>
                  <a:pt x="1391605" y="975250"/>
                  <a:pt x="1371598" y="1142996"/>
                </a:cubicBezTo>
                <a:cubicBezTo>
                  <a:pt x="1376418" y="1278795"/>
                  <a:pt x="1251859" y="1380771"/>
                  <a:pt x="1142994" y="1371600"/>
                </a:cubicBezTo>
                <a:cubicBezTo>
                  <a:pt x="948786" y="1376576"/>
                  <a:pt x="885043" y="1353582"/>
                  <a:pt x="676655" y="1371600"/>
                </a:cubicBezTo>
                <a:cubicBezTo>
                  <a:pt x="468267" y="1389618"/>
                  <a:pt x="376591" y="1388280"/>
                  <a:pt x="228604" y="1371600"/>
                </a:cubicBezTo>
                <a:cubicBezTo>
                  <a:pt x="98737" y="1378851"/>
                  <a:pt x="-9216" y="1257023"/>
                  <a:pt x="0" y="1142996"/>
                </a:cubicBezTo>
                <a:cubicBezTo>
                  <a:pt x="-19269" y="1012916"/>
                  <a:pt x="-20336" y="790999"/>
                  <a:pt x="0" y="676656"/>
                </a:cubicBezTo>
                <a:cubicBezTo>
                  <a:pt x="20336" y="562313"/>
                  <a:pt x="1078" y="327130"/>
                  <a:pt x="0" y="228604"/>
                </a:cubicBezTo>
                <a:close/>
              </a:path>
              <a:path w="1371598" h="1371600" stroke="0" extrusionOk="0">
                <a:moveTo>
                  <a:pt x="0" y="228604"/>
                </a:moveTo>
                <a:cubicBezTo>
                  <a:pt x="-7972" y="97432"/>
                  <a:pt x="82802" y="7336"/>
                  <a:pt x="228604" y="0"/>
                </a:cubicBezTo>
                <a:cubicBezTo>
                  <a:pt x="410501" y="-16691"/>
                  <a:pt x="549120" y="-3600"/>
                  <a:pt x="704087" y="0"/>
                </a:cubicBezTo>
                <a:cubicBezTo>
                  <a:pt x="859054" y="3600"/>
                  <a:pt x="956424" y="13245"/>
                  <a:pt x="1142994" y="0"/>
                </a:cubicBezTo>
                <a:cubicBezTo>
                  <a:pt x="1263330" y="-3239"/>
                  <a:pt x="1395292" y="113670"/>
                  <a:pt x="1371598" y="228604"/>
                </a:cubicBezTo>
                <a:cubicBezTo>
                  <a:pt x="1368172" y="360777"/>
                  <a:pt x="1357684" y="508547"/>
                  <a:pt x="1371598" y="667512"/>
                </a:cubicBezTo>
                <a:cubicBezTo>
                  <a:pt x="1385512" y="826477"/>
                  <a:pt x="1374398" y="1044065"/>
                  <a:pt x="1371598" y="1142996"/>
                </a:cubicBezTo>
                <a:cubicBezTo>
                  <a:pt x="1369863" y="1252708"/>
                  <a:pt x="1264824" y="1377750"/>
                  <a:pt x="1142994" y="1371600"/>
                </a:cubicBezTo>
                <a:cubicBezTo>
                  <a:pt x="961012" y="1367013"/>
                  <a:pt x="827775" y="1375016"/>
                  <a:pt x="704087" y="1371600"/>
                </a:cubicBezTo>
                <a:cubicBezTo>
                  <a:pt x="580399" y="1368184"/>
                  <a:pt x="370544" y="1350890"/>
                  <a:pt x="228604" y="1371600"/>
                </a:cubicBezTo>
                <a:cubicBezTo>
                  <a:pt x="113095" y="1387597"/>
                  <a:pt x="2852" y="1298789"/>
                  <a:pt x="0" y="1142996"/>
                </a:cubicBezTo>
                <a:cubicBezTo>
                  <a:pt x="-18257" y="959616"/>
                  <a:pt x="2359" y="902436"/>
                  <a:pt x="0" y="713232"/>
                </a:cubicBezTo>
                <a:cubicBezTo>
                  <a:pt x="-2359" y="524028"/>
                  <a:pt x="-587" y="434112"/>
                  <a:pt x="0" y="228604"/>
                </a:cubicBezTo>
                <a:close/>
              </a:path>
            </a:pathLst>
          </a:custGeom>
          <a:solidFill>
            <a:schemeClr val="accent1">
              <a:alpha val="25000"/>
            </a:schemeClr>
          </a:solidFill>
          <a:ln w="38100">
            <a:prstDash val="sysDot"/>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a:extLst>
              <a:ext uri="{FF2B5EF4-FFF2-40B4-BE49-F238E27FC236}">
                <a16:creationId xmlns:a16="http://schemas.microsoft.com/office/drawing/2014/main" id="{9DC31895-856C-4D06-BFCA-D8AE9DD70278}"/>
              </a:ext>
            </a:extLst>
          </p:cNvPr>
          <p:cNvSpPr/>
          <p:nvPr/>
        </p:nvSpPr>
        <p:spPr>
          <a:xfrm>
            <a:off x="7848600" y="1962150"/>
            <a:ext cx="533400" cy="609600"/>
          </a:xfrm>
          <a:custGeom>
            <a:avLst/>
            <a:gdLst>
              <a:gd name="connsiteX0" fmla="*/ 0 w 533400"/>
              <a:gd name="connsiteY0" fmla="*/ 88902 h 609600"/>
              <a:gd name="connsiteX1" fmla="*/ 88902 w 533400"/>
              <a:gd name="connsiteY1" fmla="*/ 0 h 609600"/>
              <a:gd name="connsiteX2" fmla="*/ 444498 w 533400"/>
              <a:gd name="connsiteY2" fmla="*/ 0 h 609600"/>
              <a:gd name="connsiteX3" fmla="*/ 533400 w 533400"/>
              <a:gd name="connsiteY3" fmla="*/ 88902 h 609600"/>
              <a:gd name="connsiteX4" fmla="*/ 533400 w 533400"/>
              <a:gd name="connsiteY4" fmla="*/ 520698 h 609600"/>
              <a:gd name="connsiteX5" fmla="*/ 444498 w 533400"/>
              <a:gd name="connsiteY5" fmla="*/ 609600 h 609600"/>
              <a:gd name="connsiteX6" fmla="*/ 88902 w 533400"/>
              <a:gd name="connsiteY6" fmla="*/ 609600 h 609600"/>
              <a:gd name="connsiteX7" fmla="*/ 0 w 533400"/>
              <a:gd name="connsiteY7" fmla="*/ 520698 h 609600"/>
              <a:gd name="connsiteX8" fmla="*/ 0 w 533400"/>
              <a:gd name="connsiteY8" fmla="*/ 8890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609600" fill="none" extrusionOk="0">
                <a:moveTo>
                  <a:pt x="0" y="88902"/>
                </a:moveTo>
                <a:cubicBezTo>
                  <a:pt x="3817" y="46402"/>
                  <a:pt x="48475" y="6300"/>
                  <a:pt x="88902" y="0"/>
                </a:cubicBezTo>
                <a:cubicBezTo>
                  <a:pt x="206674" y="7669"/>
                  <a:pt x="373077" y="10554"/>
                  <a:pt x="444498" y="0"/>
                </a:cubicBezTo>
                <a:cubicBezTo>
                  <a:pt x="491184" y="657"/>
                  <a:pt x="538664" y="31861"/>
                  <a:pt x="533400" y="88902"/>
                </a:cubicBezTo>
                <a:cubicBezTo>
                  <a:pt x="545759" y="229135"/>
                  <a:pt x="550808" y="375368"/>
                  <a:pt x="533400" y="520698"/>
                </a:cubicBezTo>
                <a:cubicBezTo>
                  <a:pt x="529326" y="574113"/>
                  <a:pt x="492512" y="617420"/>
                  <a:pt x="444498" y="609600"/>
                </a:cubicBezTo>
                <a:cubicBezTo>
                  <a:pt x="270548" y="623082"/>
                  <a:pt x="176208" y="604544"/>
                  <a:pt x="88902" y="609600"/>
                </a:cubicBezTo>
                <a:cubicBezTo>
                  <a:pt x="33075" y="615201"/>
                  <a:pt x="-5328" y="563385"/>
                  <a:pt x="0" y="520698"/>
                </a:cubicBezTo>
                <a:cubicBezTo>
                  <a:pt x="-16408" y="432787"/>
                  <a:pt x="-776" y="207184"/>
                  <a:pt x="0" y="88902"/>
                </a:cubicBezTo>
                <a:close/>
              </a:path>
              <a:path w="533400" h="609600" stroke="0" extrusionOk="0">
                <a:moveTo>
                  <a:pt x="0" y="88902"/>
                </a:moveTo>
                <a:cubicBezTo>
                  <a:pt x="2072" y="37990"/>
                  <a:pt x="38289" y="-383"/>
                  <a:pt x="88902" y="0"/>
                </a:cubicBezTo>
                <a:cubicBezTo>
                  <a:pt x="237915" y="-13351"/>
                  <a:pt x="350997" y="6338"/>
                  <a:pt x="444498" y="0"/>
                </a:cubicBezTo>
                <a:cubicBezTo>
                  <a:pt x="482990" y="-4012"/>
                  <a:pt x="528678" y="44909"/>
                  <a:pt x="533400" y="88902"/>
                </a:cubicBezTo>
                <a:cubicBezTo>
                  <a:pt x="554353" y="294729"/>
                  <a:pt x="549938" y="375260"/>
                  <a:pt x="533400" y="520698"/>
                </a:cubicBezTo>
                <a:cubicBezTo>
                  <a:pt x="541102" y="560830"/>
                  <a:pt x="485507" y="604792"/>
                  <a:pt x="444498" y="609600"/>
                </a:cubicBezTo>
                <a:cubicBezTo>
                  <a:pt x="295075" y="610831"/>
                  <a:pt x="189448" y="614215"/>
                  <a:pt x="88902" y="609600"/>
                </a:cubicBezTo>
                <a:cubicBezTo>
                  <a:pt x="36343" y="614772"/>
                  <a:pt x="-2572" y="574429"/>
                  <a:pt x="0" y="520698"/>
                </a:cubicBezTo>
                <a:cubicBezTo>
                  <a:pt x="-5196" y="362971"/>
                  <a:pt x="18497" y="202044"/>
                  <a:pt x="0" y="88902"/>
                </a:cubicBezTo>
                <a:close/>
              </a:path>
            </a:pathLst>
          </a:custGeom>
          <a:solidFill>
            <a:schemeClr val="accent1">
              <a:alpha val="25000"/>
            </a:schemeClr>
          </a:solidFill>
          <a:ln w="38100">
            <a:prstDash val="sysDot"/>
            <a:extLst>
              <a:ext uri="{C807C97D-BFC1-408E-A445-0C87EB9F89A2}">
                <ask:lineSketchStyleProps xmlns:ask="http://schemas.microsoft.com/office/drawing/2018/sketchyshapes" sd="182505698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780CF565-F9AC-4352-8365-8D2E06EAB1A1}"/>
              </a:ext>
            </a:extLst>
          </p:cNvPr>
          <p:cNvCxnSpPr>
            <a:cxnSpLocks/>
          </p:cNvCxnSpPr>
          <p:nvPr/>
        </p:nvCxnSpPr>
        <p:spPr>
          <a:xfrm flipH="1" flipV="1">
            <a:off x="3505200" y="2724150"/>
            <a:ext cx="228600" cy="4302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615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CE803C-E1D0-495E-85EE-2FF6B8404323}"/>
              </a:ext>
            </a:extLst>
          </p:cNvPr>
          <p:cNvSpPr>
            <a:spLocks noGrp="1"/>
          </p:cNvSpPr>
          <p:nvPr>
            <p:ph type="title"/>
          </p:nvPr>
        </p:nvSpPr>
        <p:spPr/>
        <p:txBody>
          <a:bodyPr/>
          <a:lstStyle/>
          <a:p>
            <a:r>
              <a:rPr lang="en-US" dirty="0"/>
              <a:t>Guided Walkthrough – SBDH Example 1 Shear resistance</a:t>
            </a:r>
          </a:p>
        </p:txBody>
      </p:sp>
      <p:sp>
        <p:nvSpPr>
          <p:cNvPr id="6" name="Text Placeholder 5">
            <a:extLst>
              <a:ext uri="{FF2B5EF4-FFF2-40B4-BE49-F238E27FC236}">
                <a16:creationId xmlns:a16="http://schemas.microsoft.com/office/drawing/2014/main" id="{BAB4DD5D-4FD9-4CC2-95DD-19C95AD8E8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284EAF-315A-4BDF-86BC-390A9A3BA150}"/>
              </a:ext>
            </a:extLst>
          </p:cNvPr>
          <p:cNvSpPr>
            <a:spLocks noGrp="1"/>
          </p:cNvSpPr>
          <p:nvPr>
            <p:ph type="sldNum" sz="quarter" idx="12"/>
          </p:nvPr>
        </p:nvSpPr>
        <p:spPr/>
        <p:txBody>
          <a:bodyPr/>
          <a:lstStyle/>
          <a:p>
            <a:fld id="{BA98D948-1207-4CB8-9C03-80C63F72A5E7}" type="slidenum">
              <a:rPr lang="en-US" smtClean="0"/>
              <a:t>44</a:t>
            </a:fld>
            <a:endParaRPr lang="en-US" dirty="0"/>
          </a:p>
        </p:txBody>
      </p:sp>
    </p:spTree>
    <p:extLst>
      <p:ext uri="{BB962C8B-B14F-4D97-AF65-F5344CB8AC3E}">
        <p14:creationId xmlns:p14="http://schemas.microsoft.com/office/powerpoint/2010/main" val="2831271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FD94-7FA4-4BFB-9C60-800EA6E15456}"/>
              </a:ext>
            </a:extLst>
          </p:cNvPr>
          <p:cNvSpPr>
            <a:spLocks noGrp="1"/>
          </p:cNvSpPr>
          <p:nvPr>
            <p:ph type="title"/>
          </p:nvPr>
        </p:nvSpPr>
        <p:spPr/>
        <p:txBody>
          <a:bodyPr/>
          <a:lstStyle/>
          <a:p>
            <a:r>
              <a:rPr lang="en-US" dirty="0"/>
              <a:t>Example 2 – SBDH Example 1</a:t>
            </a:r>
          </a:p>
        </p:txBody>
      </p:sp>
      <p:sp>
        <p:nvSpPr>
          <p:cNvPr id="4" name="Slide Number Placeholder 3">
            <a:extLst>
              <a:ext uri="{FF2B5EF4-FFF2-40B4-BE49-F238E27FC236}">
                <a16:creationId xmlns:a16="http://schemas.microsoft.com/office/drawing/2014/main" id="{639D5F4F-90F0-45CF-B393-0107D2B02B5E}"/>
              </a:ext>
            </a:extLst>
          </p:cNvPr>
          <p:cNvSpPr>
            <a:spLocks noGrp="1"/>
          </p:cNvSpPr>
          <p:nvPr>
            <p:ph type="sldNum" sz="quarter" idx="12"/>
          </p:nvPr>
        </p:nvSpPr>
        <p:spPr/>
        <p:txBody>
          <a:bodyPr/>
          <a:lstStyle/>
          <a:p>
            <a:fld id="{BA98D948-1207-4CB8-9C03-80C63F72A5E7}" type="slidenum">
              <a:rPr lang="en-US" smtClean="0"/>
              <a:t>45</a:t>
            </a:fld>
            <a:endParaRPr lang="en-US" dirty="0"/>
          </a:p>
        </p:txBody>
      </p:sp>
      <p:sp>
        <p:nvSpPr>
          <p:cNvPr id="8" name="Content Placeholder 7">
            <a:extLst>
              <a:ext uri="{FF2B5EF4-FFF2-40B4-BE49-F238E27FC236}">
                <a16:creationId xmlns:a16="http://schemas.microsoft.com/office/drawing/2014/main" id="{303062FD-CB20-4B3E-B430-F930D25404F2}"/>
              </a:ext>
            </a:extLst>
          </p:cNvPr>
          <p:cNvSpPr>
            <a:spLocks noGrp="1"/>
          </p:cNvSpPr>
          <p:nvPr>
            <p:ph sz="half" idx="1"/>
          </p:nvPr>
        </p:nvSpPr>
        <p:spPr>
          <a:xfrm>
            <a:off x="457200" y="1200150"/>
            <a:ext cx="2286000" cy="3394075"/>
          </a:xfrm>
        </p:spPr>
        <p:txBody>
          <a:bodyPr/>
          <a:lstStyle/>
          <a:p>
            <a:r>
              <a:rPr lang="en-US" dirty="0"/>
              <a:t>Compute loads and capacities for selected locations from SBDH Example 1</a:t>
            </a:r>
          </a:p>
        </p:txBody>
      </p:sp>
      <p:pic>
        <p:nvPicPr>
          <p:cNvPr id="9" name="Content Placeholder 4">
            <a:extLst>
              <a:ext uri="{FF2B5EF4-FFF2-40B4-BE49-F238E27FC236}">
                <a16:creationId xmlns:a16="http://schemas.microsoft.com/office/drawing/2014/main" id="{53219D06-E3C8-4520-816E-7CB9183BAECF}"/>
              </a:ext>
            </a:extLst>
          </p:cNvPr>
          <p:cNvPicPr>
            <a:picLocks noGrp="1" noChangeAspect="1"/>
          </p:cNvPicPr>
          <p:nvPr>
            <p:ph sz="half" idx="2"/>
          </p:nvPr>
        </p:nvPicPr>
        <p:blipFill>
          <a:blip r:embed="rId3"/>
          <a:stretch>
            <a:fillRect/>
          </a:stretch>
        </p:blipFill>
        <p:spPr>
          <a:xfrm>
            <a:off x="2610577" y="943339"/>
            <a:ext cx="6152423" cy="3993785"/>
          </a:xfrm>
          <a:prstGeom prst="rect">
            <a:avLst/>
          </a:prstGeom>
        </p:spPr>
      </p:pic>
    </p:spTree>
    <p:extLst>
      <p:ext uri="{BB962C8B-B14F-4D97-AF65-F5344CB8AC3E}">
        <p14:creationId xmlns:p14="http://schemas.microsoft.com/office/powerpoint/2010/main" val="205980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4BF874-278C-4646-8ED1-885486444BC2}"/>
              </a:ext>
            </a:extLst>
          </p:cNvPr>
          <p:cNvSpPr>
            <a:spLocks noGrp="1"/>
          </p:cNvSpPr>
          <p:nvPr>
            <p:ph type="title"/>
          </p:nvPr>
        </p:nvSpPr>
        <p:spPr>
          <a:xfrm>
            <a:off x="457200" y="101600"/>
            <a:ext cx="8229600" cy="857250"/>
          </a:xfrm>
        </p:spPr>
        <p:txBody>
          <a:bodyPr/>
          <a:lstStyle/>
          <a:p>
            <a:r>
              <a:rPr lang="en-US" dirty="0"/>
              <a:t>Calculation of Shear DF</a:t>
            </a:r>
          </a:p>
        </p:txBody>
      </p:sp>
      <p:sp>
        <p:nvSpPr>
          <p:cNvPr id="7" name="Text Placeholder 6">
            <a:extLst>
              <a:ext uri="{FF2B5EF4-FFF2-40B4-BE49-F238E27FC236}">
                <a16:creationId xmlns:a16="http://schemas.microsoft.com/office/drawing/2014/main" id="{E536F2D8-434C-4894-9E23-60F8441F049A}"/>
              </a:ext>
            </a:extLst>
          </p:cNvPr>
          <p:cNvSpPr>
            <a:spLocks noGrp="1"/>
          </p:cNvSpPr>
          <p:nvPr>
            <p:ph type="body" idx="1"/>
          </p:nvPr>
        </p:nvSpPr>
        <p:spPr/>
        <p:txBody>
          <a:bodyPr/>
          <a:lstStyle/>
          <a:p>
            <a:r>
              <a:rPr lang="en-US" dirty="0"/>
              <a:t>Interior Girder</a:t>
            </a:r>
          </a:p>
          <a:p>
            <a:r>
              <a:rPr lang="en-US" dirty="0"/>
              <a:t>(SBDH Vol 20, 7.2.1.1)</a:t>
            </a:r>
          </a:p>
        </p:txBody>
      </p:sp>
      <p:sp>
        <p:nvSpPr>
          <p:cNvPr id="9" name="Text Placeholder 8">
            <a:extLst>
              <a:ext uri="{FF2B5EF4-FFF2-40B4-BE49-F238E27FC236}">
                <a16:creationId xmlns:a16="http://schemas.microsoft.com/office/drawing/2014/main" id="{95F02FE4-134F-46D3-B087-C30B0CD89ADB}"/>
              </a:ext>
            </a:extLst>
          </p:cNvPr>
          <p:cNvSpPr>
            <a:spLocks noGrp="1"/>
          </p:cNvSpPr>
          <p:nvPr>
            <p:ph type="body" sz="quarter" idx="3"/>
          </p:nvPr>
        </p:nvSpPr>
        <p:spPr/>
        <p:txBody>
          <a:bodyPr/>
          <a:lstStyle/>
          <a:p>
            <a:r>
              <a:rPr lang="en-US" dirty="0"/>
              <a:t>Exterior Girder</a:t>
            </a:r>
          </a:p>
          <a:p>
            <a:r>
              <a:rPr lang="en-US" dirty="0"/>
              <a:t>(SBDH Vol 20, 7.2.1.2)</a:t>
            </a:r>
          </a:p>
        </p:txBody>
      </p:sp>
      <p:sp>
        <p:nvSpPr>
          <p:cNvPr id="10" name="Content Placeholder 9">
            <a:extLst>
              <a:ext uri="{FF2B5EF4-FFF2-40B4-BE49-F238E27FC236}">
                <a16:creationId xmlns:a16="http://schemas.microsoft.com/office/drawing/2014/main" id="{60AE1E37-BFF1-4BBA-BCD1-7ADD81E77AB4}"/>
              </a:ext>
            </a:extLst>
          </p:cNvPr>
          <p:cNvSpPr>
            <a:spLocks noGrp="1"/>
          </p:cNvSpPr>
          <p:nvPr>
            <p:ph sz="quarter" idx="4"/>
          </p:nvPr>
        </p:nvSpPr>
        <p:spPr/>
        <p:txBody>
          <a:bodyPr/>
          <a:lstStyle/>
          <a:p>
            <a:r>
              <a:rPr lang="en-US" dirty="0"/>
              <a:t>Lever rule, 0.900 lanes</a:t>
            </a:r>
          </a:p>
          <a:p>
            <a:r>
              <a:rPr lang="en-US" dirty="0"/>
              <a:t>Two or more lanes, 0.866 lanes</a:t>
            </a:r>
          </a:p>
          <a:p>
            <a:r>
              <a:rPr lang="en-US" dirty="0"/>
              <a:t>Rigid cross section</a:t>
            </a:r>
          </a:p>
          <a:p>
            <a:pPr lvl="1"/>
            <a:r>
              <a:rPr lang="en-US" dirty="0"/>
              <a:t>1 lane, 0.750 lanes</a:t>
            </a:r>
          </a:p>
          <a:p>
            <a:pPr lvl="1"/>
            <a:r>
              <a:rPr lang="en-US" dirty="0"/>
              <a:t>2 lanes, 0.950 lanes</a:t>
            </a:r>
          </a:p>
          <a:p>
            <a:pPr lvl="1"/>
            <a:r>
              <a:rPr lang="en-US" dirty="0"/>
              <a:t>3 lanes, 0.829 lanes</a:t>
            </a:r>
          </a:p>
        </p:txBody>
      </p:sp>
      <p:sp>
        <p:nvSpPr>
          <p:cNvPr id="4" name="Slide Number Placeholder 3">
            <a:extLst>
              <a:ext uri="{FF2B5EF4-FFF2-40B4-BE49-F238E27FC236}">
                <a16:creationId xmlns:a16="http://schemas.microsoft.com/office/drawing/2014/main" id="{E402455F-CA7F-4602-9E28-EE3DF7AD84C0}"/>
              </a:ext>
            </a:extLst>
          </p:cNvPr>
          <p:cNvSpPr>
            <a:spLocks noGrp="1"/>
          </p:cNvSpPr>
          <p:nvPr>
            <p:ph type="sldNum" sz="quarter" idx="12"/>
          </p:nvPr>
        </p:nvSpPr>
        <p:spPr/>
        <p:txBody>
          <a:bodyPr/>
          <a:lstStyle/>
          <a:p>
            <a:fld id="{BA98D948-1207-4CB8-9C03-80C63F72A5E7}" type="slidenum">
              <a:rPr lang="en-US" smtClean="0"/>
              <a:t>46</a:t>
            </a:fld>
            <a:endParaRPr lang="en-US" dirty="0"/>
          </a:p>
        </p:txBody>
      </p:sp>
      <mc:AlternateContent xmlns:mc="http://schemas.openxmlformats.org/markup-compatibility/2006" xmlns:a14="http://schemas.microsoft.com/office/drawing/2010/main">
        <mc:Choice Requires="a14">
          <p:sp>
            <p:nvSpPr>
              <p:cNvPr id="14" name="Content Placeholder 13">
                <a:extLst>
                  <a:ext uri="{FF2B5EF4-FFF2-40B4-BE49-F238E27FC236}">
                    <a16:creationId xmlns:a16="http://schemas.microsoft.com/office/drawing/2014/main" id="{9550BF38-1D7F-4EC8-A6F6-7099543AEFE0}"/>
                  </a:ext>
                </a:extLst>
              </p:cNvPr>
              <p:cNvSpPr>
                <a:spLocks noGrp="1"/>
              </p:cNvSpPr>
              <p:nvPr>
                <p:ph sz="half" idx="2"/>
              </p:nvPr>
            </p:nvSpPr>
            <p:spPr>
              <a:xfrm>
                <a:off x="381000" y="1631950"/>
                <a:ext cx="4116388" cy="2962275"/>
              </a:xfrm>
            </p:spPr>
            <p:txBody>
              <a:bodyPr/>
              <a:lstStyle/>
              <a:p>
                <a:r>
                  <a:rPr lang="en-US" dirty="0"/>
                  <a:t>1 lane loaded</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0.36+</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25</m:t>
                          </m:r>
                        </m:den>
                      </m:f>
                      <m:r>
                        <a:rPr lang="en-US" i="1">
                          <a:latin typeface="Cambria Math" panose="02040503050406030204" pitchFamily="18" charset="0"/>
                        </a:rPr>
                        <m:t>=0.36+</m:t>
                      </m:r>
                      <m:f>
                        <m:fPr>
                          <m:ctrlPr>
                            <a:rPr lang="en-US" i="1">
                              <a:latin typeface="Cambria Math" panose="02040503050406030204" pitchFamily="18" charset="0"/>
                            </a:rPr>
                          </m:ctrlPr>
                        </m:fPr>
                        <m:num>
                          <m:r>
                            <a:rPr lang="en-US" i="1">
                              <a:latin typeface="Cambria Math" panose="02040503050406030204" pitchFamily="18" charset="0"/>
                            </a:rPr>
                            <m:t>𝑆</m:t>
                          </m:r>
                        </m:num>
                        <m:den>
                          <m:r>
                            <a:rPr lang="en-US" i="1">
                              <a:latin typeface="Cambria Math" panose="02040503050406030204" pitchFamily="18" charset="0"/>
                            </a:rPr>
                            <m:t>25</m:t>
                          </m:r>
                        </m:den>
                      </m:f>
                      <m:r>
                        <a:rPr lang="en-US" b="0" i="0" smtClean="0">
                          <a:latin typeface="Cambria Math" panose="02040503050406030204" pitchFamily="18" charset="0"/>
                        </a:rPr>
                        <m:t>=0.840 </m:t>
                      </m:r>
                      <m:r>
                        <m:rPr>
                          <m:sty m:val="p"/>
                        </m:rPr>
                        <a:rPr lang="en-US" b="0" i="0" smtClean="0">
                          <a:latin typeface="Cambria Math" panose="02040503050406030204" pitchFamily="18" charset="0"/>
                        </a:rPr>
                        <m:t>lanes</m:t>
                      </m:r>
                    </m:oMath>
                  </m:oMathPara>
                </a14:m>
                <a:endParaRPr lang="en-US" dirty="0"/>
              </a:p>
              <a:p>
                <a:r>
                  <a:rPr lang="en-US" dirty="0"/>
                  <a:t>2 or more lanes loaded</a:t>
                </a:r>
              </a:p>
              <a:p>
                <a:pPr marL="0" indent="0">
                  <a:buNone/>
                </a:pPr>
                <a14:m>
                  <m:oMath xmlns:m="http://schemas.openxmlformats.org/officeDocument/2006/math">
                    <m:r>
                      <a:rPr lang="en-US" b="0" i="1" smtClean="0">
                        <a:latin typeface="Cambria Math" panose="02040503050406030204" pitchFamily="18" charset="0"/>
                      </a:rPr>
                      <m:t>0.2+</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12</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35</m:t>
                                </m:r>
                              </m:den>
                            </m:f>
                          </m:e>
                        </m:d>
                      </m:e>
                      <m:sup>
                        <m:r>
                          <a:rPr lang="en-US" b="0" i="1" smtClean="0">
                            <a:latin typeface="Cambria Math" panose="02040503050406030204" pitchFamily="18" charset="0"/>
                          </a:rPr>
                          <m:t>2</m:t>
                        </m:r>
                      </m:sup>
                    </m:sSup>
                    <m:r>
                      <a:rPr lang="en-US" b="0" i="1" smtClean="0">
                        <a:latin typeface="Cambria Math" panose="02040503050406030204" pitchFamily="18" charset="0"/>
                      </a:rPr>
                      <m:t>=1.082</m:t>
                    </m:r>
                  </m:oMath>
                </a14:m>
                <a:r>
                  <a:rPr lang="en-US" dirty="0"/>
                  <a:t> lanes</a:t>
                </a:r>
              </a:p>
            </p:txBody>
          </p:sp>
        </mc:Choice>
        <mc:Fallback xmlns="">
          <p:sp>
            <p:nvSpPr>
              <p:cNvPr id="14" name="Content Placeholder 13">
                <a:extLst>
                  <a:ext uri="{FF2B5EF4-FFF2-40B4-BE49-F238E27FC236}">
                    <a16:creationId xmlns:a16="http://schemas.microsoft.com/office/drawing/2014/main" id="{9550BF38-1D7F-4EC8-A6F6-7099543AEFE0}"/>
                  </a:ext>
                </a:extLst>
              </p:cNvPr>
              <p:cNvSpPr>
                <a:spLocks noGrp="1" noRot="1" noChangeAspect="1" noMove="1" noResize="1" noEditPoints="1" noAdjustHandles="1" noChangeArrowheads="1" noChangeShapeType="1" noTextEdit="1"/>
              </p:cNvSpPr>
              <p:nvPr>
                <p:ph sz="half" idx="2"/>
              </p:nvPr>
            </p:nvSpPr>
            <p:spPr>
              <a:xfrm>
                <a:off x="381000" y="1631950"/>
                <a:ext cx="4116388" cy="2962275"/>
              </a:xfrm>
              <a:blipFill>
                <a:blip r:embed="rId5"/>
                <a:stretch>
                  <a:fillRect l="-2074" t="-1646" r="-1926"/>
                </a:stretch>
              </a:blipFill>
            </p:spPr>
            <p:txBody>
              <a:bodyPr/>
              <a:lstStyle/>
              <a:p>
                <a:r>
                  <a:rPr lang="en-US">
                    <a:noFill/>
                  </a:rPr>
                  <a:t> </a:t>
                </a:r>
              </a:p>
            </p:txBody>
          </p:sp>
        </mc:Fallback>
      </mc:AlternateContent>
      <p:sp>
        <p:nvSpPr>
          <p:cNvPr id="15" name="Rectangle: Rounded Corners 14">
            <a:extLst>
              <a:ext uri="{FF2B5EF4-FFF2-40B4-BE49-F238E27FC236}">
                <a16:creationId xmlns:a16="http://schemas.microsoft.com/office/drawing/2014/main" id="{FC5FF5AE-049B-427B-9237-0B6AB8FC1FC0}"/>
              </a:ext>
            </a:extLst>
          </p:cNvPr>
          <p:cNvSpPr/>
          <p:nvPr/>
        </p:nvSpPr>
        <p:spPr>
          <a:xfrm>
            <a:off x="2895600" y="3714750"/>
            <a:ext cx="1601788" cy="609600"/>
          </a:xfrm>
          <a:custGeom>
            <a:avLst/>
            <a:gdLst>
              <a:gd name="connsiteX0" fmla="*/ 0 w 1601788"/>
              <a:gd name="connsiteY0" fmla="*/ 101602 h 609600"/>
              <a:gd name="connsiteX1" fmla="*/ 101602 w 1601788"/>
              <a:gd name="connsiteY1" fmla="*/ 0 h 609600"/>
              <a:gd name="connsiteX2" fmla="*/ 828866 w 1601788"/>
              <a:gd name="connsiteY2" fmla="*/ 0 h 609600"/>
              <a:gd name="connsiteX3" fmla="*/ 1500186 w 1601788"/>
              <a:gd name="connsiteY3" fmla="*/ 0 h 609600"/>
              <a:gd name="connsiteX4" fmla="*/ 1601788 w 1601788"/>
              <a:gd name="connsiteY4" fmla="*/ 101602 h 609600"/>
              <a:gd name="connsiteX5" fmla="*/ 1601788 w 1601788"/>
              <a:gd name="connsiteY5" fmla="*/ 507998 h 609600"/>
              <a:gd name="connsiteX6" fmla="*/ 1500186 w 1601788"/>
              <a:gd name="connsiteY6" fmla="*/ 609600 h 609600"/>
              <a:gd name="connsiteX7" fmla="*/ 800894 w 1601788"/>
              <a:gd name="connsiteY7" fmla="*/ 609600 h 609600"/>
              <a:gd name="connsiteX8" fmla="*/ 101602 w 1601788"/>
              <a:gd name="connsiteY8" fmla="*/ 609600 h 609600"/>
              <a:gd name="connsiteX9" fmla="*/ 0 w 1601788"/>
              <a:gd name="connsiteY9" fmla="*/ 507998 h 609600"/>
              <a:gd name="connsiteX10" fmla="*/ 0 w 1601788"/>
              <a:gd name="connsiteY10" fmla="*/ 101602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1788" h="609600" extrusionOk="0">
                <a:moveTo>
                  <a:pt x="0" y="101602"/>
                </a:moveTo>
                <a:cubicBezTo>
                  <a:pt x="-3719" y="43195"/>
                  <a:pt x="35180" y="3869"/>
                  <a:pt x="101602" y="0"/>
                </a:cubicBezTo>
                <a:cubicBezTo>
                  <a:pt x="347270" y="-7137"/>
                  <a:pt x="588199" y="-32760"/>
                  <a:pt x="828866" y="0"/>
                </a:cubicBezTo>
                <a:cubicBezTo>
                  <a:pt x="1069533" y="32760"/>
                  <a:pt x="1175718" y="-16086"/>
                  <a:pt x="1500186" y="0"/>
                </a:cubicBezTo>
                <a:cubicBezTo>
                  <a:pt x="1554960" y="-732"/>
                  <a:pt x="1611746" y="50247"/>
                  <a:pt x="1601788" y="101602"/>
                </a:cubicBezTo>
                <a:cubicBezTo>
                  <a:pt x="1608953" y="256667"/>
                  <a:pt x="1611992" y="321753"/>
                  <a:pt x="1601788" y="507998"/>
                </a:cubicBezTo>
                <a:cubicBezTo>
                  <a:pt x="1603888" y="560694"/>
                  <a:pt x="1547547" y="617291"/>
                  <a:pt x="1500186" y="609600"/>
                </a:cubicBezTo>
                <a:cubicBezTo>
                  <a:pt x="1319673" y="607130"/>
                  <a:pt x="1042793" y="601938"/>
                  <a:pt x="800894" y="609600"/>
                </a:cubicBezTo>
                <a:cubicBezTo>
                  <a:pt x="558995" y="617262"/>
                  <a:pt x="276187" y="614896"/>
                  <a:pt x="101602" y="609600"/>
                </a:cubicBezTo>
                <a:cubicBezTo>
                  <a:pt x="39009" y="609229"/>
                  <a:pt x="2968" y="555972"/>
                  <a:pt x="0" y="507998"/>
                </a:cubicBezTo>
                <a:cubicBezTo>
                  <a:pt x="1534" y="315152"/>
                  <a:pt x="7061" y="203522"/>
                  <a:pt x="0" y="101602"/>
                </a:cubicBezTo>
                <a:close/>
              </a:path>
            </a:pathLst>
          </a:custGeom>
          <a:noFill/>
          <a:ln w="38100">
            <a:prstDash val="sys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464B725D-1E99-4C28-92B6-189727C41545}"/>
              </a:ext>
            </a:extLst>
          </p:cNvPr>
          <p:cNvSpPr/>
          <p:nvPr/>
        </p:nvSpPr>
        <p:spPr>
          <a:xfrm>
            <a:off x="5064124" y="3714750"/>
            <a:ext cx="2632076" cy="379413"/>
          </a:xfrm>
          <a:custGeom>
            <a:avLst/>
            <a:gdLst>
              <a:gd name="connsiteX0" fmla="*/ 0 w 2632076"/>
              <a:gd name="connsiteY0" fmla="*/ 63237 h 379413"/>
              <a:gd name="connsiteX1" fmla="*/ 63237 w 2632076"/>
              <a:gd name="connsiteY1" fmla="*/ 0 h 379413"/>
              <a:gd name="connsiteX2" fmla="*/ 739750 w 2632076"/>
              <a:gd name="connsiteY2" fmla="*/ 0 h 379413"/>
              <a:gd name="connsiteX3" fmla="*/ 1341094 w 2632076"/>
              <a:gd name="connsiteY3" fmla="*/ 0 h 379413"/>
              <a:gd name="connsiteX4" fmla="*/ 1917382 w 2632076"/>
              <a:gd name="connsiteY4" fmla="*/ 0 h 379413"/>
              <a:gd name="connsiteX5" fmla="*/ 2568839 w 2632076"/>
              <a:gd name="connsiteY5" fmla="*/ 0 h 379413"/>
              <a:gd name="connsiteX6" fmla="*/ 2632076 w 2632076"/>
              <a:gd name="connsiteY6" fmla="*/ 63237 h 379413"/>
              <a:gd name="connsiteX7" fmla="*/ 2632076 w 2632076"/>
              <a:gd name="connsiteY7" fmla="*/ 316176 h 379413"/>
              <a:gd name="connsiteX8" fmla="*/ 2568839 w 2632076"/>
              <a:gd name="connsiteY8" fmla="*/ 379413 h 379413"/>
              <a:gd name="connsiteX9" fmla="*/ 1992551 w 2632076"/>
              <a:gd name="connsiteY9" fmla="*/ 379413 h 379413"/>
              <a:gd name="connsiteX10" fmla="*/ 1366150 w 2632076"/>
              <a:gd name="connsiteY10" fmla="*/ 379413 h 379413"/>
              <a:gd name="connsiteX11" fmla="*/ 764806 w 2632076"/>
              <a:gd name="connsiteY11" fmla="*/ 379413 h 379413"/>
              <a:gd name="connsiteX12" fmla="*/ 63237 w 2632076"/>
              <a:gd name="connsiteY12" fmla="*/ 379413 h 379413"/>
              <a:gd name="connsiteX13" fmla="*/ 0 w 2632076"/>
              <a:gd name="connsiteY13" fmla="*/ 316176 h 379413"/>
              <a:gd name="connsiteX14" fmla="*/ 0 w 2632076"/>
              <a:gd name="connsiteY14" fmla="*/ 63237 h 379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2076" h="379413" extrusionOk="0">
                <a:moveTo>
                  <a:pt x="0" y="63237"/>
                </a:moveTo>
                <a:cubicBezTo>
                  <a:pt x="-3694" y="26033"/>
                  <a:pt x="21735" y="2468"/>
                  <a:pt x="63237" y="0"/>
                </a:cubicBezTo>
                <a:cubicBezTo>
                  <a:pt x="266229" y="-23891"/>
                  <a:pt x="558284" y="-7300"/>
                  <a:pt x="739750" y="0"/>
                </a:cubicBezTo>
                <a:cubicBezTo>
                  <a:pt x="921216" y="7300"/>
                  <a:pt x="1154607" y="-17918"/>
                  <a:pt x="1341094" y="0"/>
                </a:cubicBezTo>
                <a:cubicBezTo>
                  <a:pt x="1527581" y="17918"/>
                  <a:pt x="1772920" y="26734"/>
                  <a:pt x="1917382" y="0"/>
                </a:cubicBezTo>
                <a:cubicBezTo>
                  <a:pt x="2061844" y="-26734"/>
                  <a:pt x="2319468" y="-9674"/>
                  <a:pt x="2568839" y="0"/>
                </a:cubicBezTo>
                <a:cubicBezTo>
                  <a:pt x="2605134" y="-2819"/>
                  <a:pt x="2630267" y="28035"/>
                  <a:pt x="2632076" y="63237"/>
                </a:cubicBezTo>
                <a:cubicBezTo>
                  <a:pt x="2627706" y="126524"/>
                  <a:pt x="2640407" y="209532"/>
                  <a:pt x="2632076" y="316176"/>
                </a:cubicBezTo>
                <a:cubicBezTo>
                  <a:pt x="2629664" y="355092"/>
                  <a:pt x="2602678" y="378153"/>
                  <a:pt x="2568839" y="379413"/>
                </a:cubicBezTo>
                <a:cubicBezTo>
                  <a:pt x="2342532" y="383154"/>
                  <a:pt x="2225439" y="356383"/>
                  <a:pt x="1992551" y="379413"/>
                </a:cubicBezTo>
                <a:cubicBezTo>
                  <a:pt x="1759663" y="402443"/>
                  <a:pt x="1574375" y="403761"/>
                  <a:pt x="1366150" y="379413"/>
                </a:cubicBezTo>
                <a:cubicBezTo>
                  <a:pt x="1157925" y="355065"/>
                  <a:pt x="1025428" y="395771"/>
                  <a:pt x="764806" y="379413"/>
                </a:cubicBezTo>
                <a:cubicBezTo>
                  <a:pt x="504184" y="363055"/>
                  <a:pt x="331196" y="381610"/>
                  <a:pt x="63237" y="379413"/>
                </a:cubicBezTo>
                <a:cubicBezTo>
                  <a:pt x="33151" y="373405"/>
                  <a:pt x="-3265" y="349839"/>
                  <a:pt x="0" y="316176"/>
                </a:cubicBezTo>
                <a:cubicBezTo>
                  <a:pt x="668" y="192081"/>
                  <a:pt x="9201" y="162374"/>
                  <a:pt x="0" y="63237"/>
                </a:cubicBezTo>
                <a:close/>
              </a:path>
            </a:pathLst>
          </a:custGeom>
          <a:noFill/>
          <a:ln w="38100">
            <a:prstDash val="sys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3962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A835A2-6E50-45C3-B23A-3DC086C029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499" t="2166" b="4772"/>
          <a:stretch/>
        </p:blipFill>
        <p:spPr>
          <a:xfrm rot="5400000">
            <a:off x="3659188" y="-442912"/>
            <a:ext cx="5026022" cy="5943602"/>
          </a:xfrm>
          <a:prstGeom prst="rect">
            <a:avLst/>
          </a:prstGeom>
        </p:spPr>
      </p:pic>
      <p:sp>
        <p:nvSpPr>
          <p:cNvPr id="13" name="Title 12">
            <a:extLst>
              <a:ext uri="{FF2B5EF4-FFF2-40B4-BE49-F238E27FC236}">
                <a16:creationId xmlns:a16="http://schemas.microsoft.com/office/drawing/2014/main" id="{C6A19178-A01D-4CA2-A8E4-AD374C5A558B}"/>
              </a:ext>
            </a:extLst>
          </p:cNvPr>
          <p:cNvSpPr>
            <a:spLocks noGrp="1"/>
          </p:cNvSpPr>
          <p:nvPr>
            <p:ph type="title"/>
          </p:nvPr>
        </p:nvSpPr>
        <p:spPr/>
        <p:txBody>
          <a:bodyPr/>
          <a:lstStyle/>
          <a:p>
            <a:r>
              <a:rPr lang="en-US" dirty="0"/>
              <a:t>Shear Forces</a:t>
            </a:r>
          </a:p>
        </p:txBody>
      </p:sp>
      <p:sp>
        <p:nvSpPr>
          <p:cNvPr id="15" name="Text Placeholder 14">
            <a:extLst>
              <a:ext uri="{FF2B5EF4-FFF2-40B4-BE49-F238E27FC236}">
                <a16:creationId xmlns:a16="http://schemas.microsoft.com/office/drawing/2014/main" id="{9FA128C8-D40D-4EED-9CDD-5B99478EE79D}"/>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Forces from each load type are shown</a:t>
            </a:r>
          </a:p>
          <a:p>
            <a:pPr marL="285750" indent="-285750">
              <a:buFont typeface="Arial" panose="020B0604020202020204" pitchFamily="34" charset="0"/>
              <a:buChar char="•"/>
            </a:pPr>
            <a:r>
              <a:rPr lang="en-US" dirty="0"/>
              <a:t>DC</a:t>
            </a:r>
            <a:r>
              <a:rPr lang="en-US" baseline="-25000" dirty="0"/>
              <a:t>1</a:t>
            </a:r>
            <a:r>
              <a:rPr lang="en-US" dirty="0"/>
              <a:t> = noncomposite DC loads (beam, slab, etc.)</a:t>
            </a:r>
          </a:p>
          <a:p>
            <a:pPr marL="285750" indent="-285750">
              <a:buFont typeface="Arial" panose="020B0604020202020204" pitchFamily="34" charset="0"/>
              <a:buChar char="•"/>
            </a:pPr>
            <a:r>
              <a:rPr lang="en-US" dirty="0"/>
              <a:t>DC</a:t>
            </a:r>
            <a:r>
              <a:rPr lang="en-US" baseline="-25000" dirty="0"/>
              <a:t>2</a:t>
            </a:r>
            <a:r>
              <a:rPr lang="en-US" dirty="0"/>
              <a:t> = composite DC loads (barriers)</a:t>
            </a:r>
          </a:p>
          <a:p>
            <a:pPr marL="285750" indent="-285750">
              <a:buFont typeface="Arial" panose="020B0604020202020204" pitchFamily="34" charset="0"/>
              <a:buChar char="•"/>
            </a:pPr>
            <a:r>
              <a:rPr lang="en-US" dirty="0"/>
              <a:t>DW = future wearing surface</a:t>
            </a:r>
          </a:p>
          <a:p>
            <a:pPr marL="285750" indent="-285750">
              <a:buFont typeface="Arial" panose="020B0604020202020204" pitchFamily="34" charset="0"/>
              <a:buChar char="•"/>
            </a:pPr>
            <a:r>
              <a:rPr lang="en-US" dirty="0"/>
              <a:t>+LL+IM = positive shears at any tenth point from moving load analysis</a:t>
            </a:r>
          </a:p>
          <a:p>
            <a:pPr marL="285750" indent="-285750">
              <a:buFont typeface="Arial" panose="020B0604020202020204" pitchFamily="34" charset="0"/>
              <a:buChar char="•"/>
            </a:pPr>
            <a:r>
              <a:rPr lang="en-US" dirty="0"/>
              <a:t>-LL+IM = negative shears at any tenth point from moving load analysis</a:t>
            </a:r>
          </a:p>
        </p:txBody>
      </p:sp>
      <p:sp>
        <p:nvSpPr>
          <p:cNvPr id="7" name="Slide Number Placeholder 6">
            <a:extLst>
              <a:ext uri="{FF2B5EF4-FFF2-40B4-BE49-F238E27FC236}">
                <a16:creationId xmlns:a16="http://schemas.microsoft.com/office/drawing/2014/main" id="{CB6A5906-8630-4EA7-9BDB-4DEE21DE6271}"/>
              </a:ext>
            </a:extLst>
          </p:cNvPr>
          <p:cNvSpPr>
            <a:spLocks noGrp="1"/>
          </p:cNvSpPr>
          <p:nvPr>
            <p:ph type="sldNum" sz="quarter" idx="12"/>
          </p:nvPr>
        </p:nvSpPr>
        <p:spPr/>
        <p:txBody>
          <a:bodyPr/>
          <a:lstStyle/>
          <a:p>
            <a:fld id="{BA98D948-1207-4CB8-9C03-80C63F72A5E7}" type="slidenum">
              <a:rPr lang="en-US" smtClean="0"/>
              <a:t>47</a:t>
            </a:fld>
            <a:endParaRPr lang="en-US" dirty="0"/>
          </a:p>
        </p:txBody>
      </p:sp>
      <p:sp>
        <p:nvSpPr>
          <p:cNvPr id="9" name="Rectangle: Rounded Corners 8">
            <a:extLst>
              <a:ext uri="{FF2B5EF4-FFF2-40B4-BE49-F238E27FC236}">
                <a16:creationId xmlns:a16="http://schemas.microsoft.com/office/drawing/2014/main" id="{C41E9FB4-EDC7-4859-8B9F-6667569189E3}"/>
              </a:ext>
            </a:extLst>
          </p:cNvPr>
          <p:cNvSpPr/>
          <p:nvPr/>
        </p:nvSpPr>
        <p:spPr>
          <a:xfrm>
            <a:off x="3429000" y="4781550"/>
            <a:ext cx="2971800" cy="274637"/>
          </a:xfrm>
          <a:custGeom>
            <a:avLst/>
            <a:gdLst>
              <a:gd name="connsiteX0" fmla="*/ 0 w 2971800"/>
              <a:gd name="connsiteY0" fmla="*/ 45774 h 274637"/>
              <a:gd name="connsiteX1" fmla="*/ 45774 w 2971800"/>
              <a:gd name="connsiteY1" fmla="*/ 0 h 274637"/>
              <a:gd name="connsiteX2" fmla="*/ 679429 w 2971800"/>
              <a:gd name="connsiteY2" fmla="*/ 0 h 274637"/>
              <a:gd name="connsiteX3" fmla="*/ 1226677 w 2971800"/>
              <a:gd name="connsiteY3" fmla="*/ 0 h 274637"/>
              <a:gd name="connsiteX4" fmla="*/ 1745123 w 2971800"/>
              <a:gd name="connsiteY4" fmla="*/ 0 h 274637"/>
              <a:gd name="connsiteX5" fmla="*/ 2349976 w 2971800"/>
              <a:gd name="connsiteY5" fmla="*/ 0 h 274637"/>
              <a:gd name="connsiteX6" fmla="*/ 2926026 w 2971800"/>
              <a:gd name="connsiteY6" fmla="*/ 0 h 274637"/>
              <a:gd name="connsiteX7" fmla="*/ 2971800 w 2971800"/>
              <a:gd name="connsiteY7" fmla="*/ 45774 h 274637"/>
              <a:gd name="connsiteX8" fmla="*/ 2971800 w 2971800"/>
              <a:gd name="connsiteY8" fmla="*/ 228863 h 274637"/>
              <a:gd name="connsiteX9" fmla="*/ 2926026 w 2971800"/>
              <a:gd name="connsiteY9" fmla="*/ 274637 h 274637"/>
              <a:gd name="connsiteX10" fmla="*/ 2349976 w 2971800"/>
              <a:gd name="connsiteY10" fmla="*/ 274637 h 274637"/>
              <a:gd name="connsiteX11" fmla="*/ 1802728 w 2971800"/>
              <a:gd name="connsiteY11" fmla="*/ 274637 h 274637"/>
              <a:gd name="connsiteX12" fmla="*/ 1169072 w 2971800"/>
              <a:gd name="connsiteY12" fmla="*/ 274637 h 274637"/>
              <a:gd name="connsiteX13" fmla="*/ 535417 w 2971800"/>
              <a:gd name="connsiteY13" fmla="*/ 274637 h 274637"/>
              <a:gd name="connsiteX14" fmla="*/ 45774 w 2971800"/>
              <a:gd name="connsiteY14" fmla="*/ 274637 h 274637"/>
              <a:gd name="connsiteX15" fmla="*/ 0 w 2971800"/>
              <a:gd name="connsiteY15" fmla="*/ 228863 h 274637"/>
              <a:gd name="connsiteX16" fmla="*/ 0 w 2971800"/>
              <a:gd name="connsiteY16" fmla="*/ 45774 h 27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1800" h="274637" extrusionOk="0">
                <a:moveTo>
                  <a:pt x="0" y="45774"/>
                </a:moveTo>
                <a:cubicBezTo>
                  <a:pt x="-3127" y="18565"/>
                  <a:pt x="18364" y="799"/>
                  <a:pt x="45774" y="0"/>
                </a:cubicBezTo>
                <a:cubicBezTo>
                  <a:pt x="341045" y="-13007"/>
                  <a:pt x="407168" y="3270"/>
                  <a:pt x="679429" y="0"/>
                </a:cubicBezTo>
                <a:cubicBezTo>
                  <a:pt x="951690" y="-3270"/>
                  <a:pt x="1094553" y="-6294"/>
                  <a:pt x="1226677" y="0"/>
                </a:cubicBezTo>
                <a:cubicBezTo>
                  <a:pt x="1358801" y="6294"/>
                  <a:pt x="1599347" y="22203"/>
                  <a:pt x="1745123" y="0"/>
                </a:cubicBezTo>
                <a:cubicBezTo>
                  <a:pt x="1890899" y="-22203"/>
                  <a:pt x="2086518" y="-8265"/>
                  <a:pt x="2349976" y="0"/>
                </a:cubicBezTo>
                <a:cubicBezTo>
                  <a:pt x="2613434" y="8265"/>
                  <a:pt x="2690152" y="2936"/>
                  <a:pt x="2926026" y="0"/>
                </a:cubicBezTo>
                <a:cubicBezTo>
                  <a:pt x="2953380" y="-3376"/>
                  <a:pt x="2967689" y="24107"/>
                  <a:pt x="2971800" y="45774"/>
                </a:cubicBezTo>
                <a:cubicBezTo>
                  <a:pt x="2966492" y="130147"/>
                  <a:pt x="2963770" y="144236"/>
                  <a:pt x="2971800" y="228863"/>
                </a:cubicBezTo>
                <a:cubicBezTo>
                  <a:pt x="2974589" y="254814"/>
                  <a:pt x="2949437" y="274335"/>
                  <a:pt x="2926026" y="274637"/>
                </a:cubicBezTo>
                <a:cubicBezTo>
                  <a:pt x="2648530" y="247279"/>
                  <a:pt x="2510023" y="294601"/>
                  <a:pt x="2349976" y="274637"/>
                </a:cubicBezTo>
                <a:cubicBezTo>
                  <a:pt x="2189929" y="254674"/>
                  <a:pt x="1994334" y="283389"/>
                  <a:pt x="1802728" y="274637"/>
                </a:cubicBezTo>
                <a:cubicBezTo>
                  <a:pt x="1611122" y="265885"/>
                  <a:pt x="1369602" y="252313"/>
                  <a:pt x="1169072" y="274637"/>
                </a:cubicBezTo>
                <a:cubicBezTo>
                  <a:pt x="968542" y="296961"/>
                  <a:pt x="816053" y="253158"/>
                  <a:pt x="535417" y="274637"/>
                </a:cubicBezTo>
                <a:cubicBezTo>
                  <a:pt x="254781" y="296116"/>
                  <a:pt x="244230" y="269058"/>
                  <a:pt x="45774" y="274637"/>
                </a:cubicBezTo>
                <a:cubicBezTo>
                  <a:pt x="18933" y="273166"/>
                  <a:pt x="-1435" y="251998"/>
                  <a:pt x="0" y="228863"/>
                </a:cubicBezTo>
                <a:cubicBezTo>
                  <a:pt x="5591" y="159116"/>
                  <a:pt x="1635" y="133892"/>
                  <a:pt x="0" y="45774"/>
                </a:cubicBezTo>
                <a:close/>
              </a:path>
            </a:pathLst>
          </a:custGeom>
          <a:noFill/>
          <a:ln w="38100">
            <a:prstDash val="sys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5969F1B0-95E1-4880-A28F-2A79AC541090}"/>
              </a:ext>
            </a:extLst>
          </p:cNvPr>
          <p:cNvSpPr/>
          <p:nvPr/>
        </p:nvSpPr>
        <p:spPr>
          <a:xfrm>
            <a:off x="3352800" y="438150"/>
            <a:ext cx="747712" cy="2362200"/>
          </a:xfrm>
          <a:custGeom>
            <a:avLst/>
            <a:gdLst>
              <a:gd name="connsiteX0" fmla="*/ 0 w 747712"/>
              <a:gd name="connsiteY0" fmla="*/ 124621 h 2362200"/>
              <a:gd name="connsiteX1" fmla="*/ 124621 w 747712"/>
              <a:gd name="connsiteY1" fmla="*/ 0 h 2362200"/>
              <a:gd name="connsiteX2" fmla="*/ 623091 w 747712"/>
              <a:gd name="connsiteY2" fmla="*/ 0 h 2362200"/>
              <a:gd name="connsiteX3" fmla="*/ 747712 w 747712"/>
              <a:gd name="connsiteY3" fmla="*/ 124621 h 2362200"/>
              <a:gd name="connsiteX4" fmla="*/ 747712 w 747712"/>
              <a:gd name="connsiteY4" fmla="*/ 652861 h 2362200"/>
              <a:gd name="connsiteX5" fmla="*/ 747712 w 747712"/>
              <a:gd name="connsiteY5" fmla="*/ 1159970 h 2362200"/>
              <a:gd name="connsiteX6" fmla="*/ 747712 w 747712"/>
              <a:gd name="connsiteY6" fmla="*/ 1730469 h 2362200"/>
              <a:gd name="connsiteX7" fmla="*/ 747712 w 747712"/>
              <a:gd name="connsiteY7" fmla="*/ 2237579 h 2362200"/>
              <a:gd name="connsiteX8" fmla="*/ 623091 w 747712"/>
              <a:gd name="connsiteY8" fmla="*/ 2362200 h 2362200"/>
              <a:gd name="connsiteX9" fmla="*/ 124621 w 747712"/>
              <a:gd name="connsiteY9" fmla="*/ 2362200 h 2362200"/>
              <a:gd name="connsiteX10" fmla="*/ 0 w 747712"/>
              <a:gd name="connsiteY10" fmla="*/ 2237579 h 2362200"/>
              <a:gd name="connsiteX11" fmla="*/ 0 w 747712"/>
              <a:gd name="connsiteY11" fmla="*/ 1772728 h 2362200"/>
              <a:gd name="connsiteX12" fmla="*/ 0 w 747712"/>
              <a:gd name="connsiteY12" fmla="*/ 1202230 h 2362200"/>
              <a:gd name="connsiteX13" fmla="*/ 0 w 747712"/>
              <a:gd name="connsiteY13" fmla="*/ 716249 h 2362200"/>
              <a:gd name="connsiteX14" fmla="*/ 0 w 747712"/>
              <a:gd name="connsiteY14" fmla="*/ 124621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7712" h="2362200" extrusionOk="0">
                <a:moveTo>
                  <a:pt x="0" y="124621"/>
                </a:moveTo>
                <a:cubicBezTo>
                  <a:pt x="-9360" y="50022"/>
                  <a:pt x="51745" y="1520"/>
                  <a:pt x="124621" y="0"/>
                </a:cubicBezTo>
                <a:cubicBezTo>
                  <a:pt x="345483" y="13209"/>
                  <a:pt x="389219" y="4512"/>
                  <a:pt x="623091" y="0"/>
                </a:cubicBezTo>
                <a:cubicBezTo>
                  <a:pt x="688598" y="-2524"/>
                  <a:pt x="743160" y="65138"/>
                  <a:pt x="747712" y="124621"/>
                </a:cubicBezTo>
                <a:cubicBezTo>
                  <a:pt x="748644" y="354038"/>
                  <a:pt x="727073" y="461755"/>
                  <a:pt x="747712" y="652861"/>
                </a:cubicBezTo>
                <a:cubicBezTo>
                  <a:pt x="768351" y="843967"/>
                  <a:pt x="731454" y="952817"/>
                  <a:pt x="747712" y="1159970"/>
                </a:cubicBezTo>
                <a:cubicBezTo>
                  <a:pt x="763970" y="1367123"/>
                  <a:pt x="769180" y="1470681"/>
                  <a:pt x="747712" y="1730469"/>
                </a:cubicBezTo>
                <a:cubicBezTo>
                  <a:pt x="726244" y="1990257"/>
                  <a:pt x="772468" y="1989425"/>
                  <a:pt x="747712" y="2237579"/>
                </a:cubicBezTo>
                <a:cubicBezTo>
                  <a:pt x="746559" y="2308313"/>
                  <a:pt x="684257" y="2353315"/>
                  <a:pt x="623091" y="2362200"/>
                </a:cubicBezTo>
                <a:cubicBezTo>
                  <a:pt x="500920" y="2385996"/>
                  <a:pt x="347995" y="2386594"/>
                  <a:pt x="124621" y="2362200"/>
                </a:cubicBezTo>
                <a:cubicBezTo>
                  <a:pt x="60193" y="2368747"/>
                  <a:pt x="692" y="2313567"/>
                  <a:pt x="0" y="2237579"/>
                </a:cubicBezTo>
                <a:cubicBezTo>
                  <a:pt x="6110" y="2122994"/>
                  <a:pt x="3565" y="1898161"/>
                  <a:pt x="0" y="1772728"/>
                </a:cubicBezTo>
                <a:cubicBezTo>
                  <a:pt x="-3565" y="1647295"/>
                  <a:pt x="15528" y="1422204"/>
                  <a:pt x="0" y="1202230"/>
                </a:cubicBezTo>
                <a:cubicBezTo>
                  <a:pt x="-15528" y="982256"/>
                  <a:pt x="-17297" y="935349"/>
                  <a:pt x="0" y="716249"/>
                </a:cubicBezTo>
                <a:cubicBezTo>
                  <a:pt x="17297" y="497149"/>
                  <a:pt x="-16879" y="334011"/>
                  <a:pt x="0" y="124621"/>
                </a:cubicBezTo>
                <a:close/>
              </a:path>
            </a:pathLst>
          </a:custGeom>
          <a:noFill/>
          <a:ln w="38100">
            <a:prstDash val="sys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6D03AD58-7E53-40D0-8E83-20F0369233F4}"/>
              </a:ext>
            </a:extLst>
          </p:cNvPr>
          <p:cNvSpPr/>
          <p:nvPr/>
        </p:nvSpPr>
        <p:spPr>
          <a:xfrm>
            <a:off x="6400800" y="0"/>
            <a:ext cx="823912" cy="4629150"/>
          </a:xfrm>
          <a:custGeom>
            <a:avLst/>
            <a:gdLst>
              <a:gd name="connsiteX0" fmla="*/ 0 w 823912"/>
              <a:gd name="connsiteY0" fmla="*/ 137321 h 4629150"/>
              <a:gd name="connsiteX1" fmla="*/ 137321 w 823912"/>
              <a:gd name="connsiteY1" fmla="*/ 0 h 4629150"/>
              <a:gd name="connsiteX2" fmla="*/ 686591 w 823912"/>
              <a:gd name="connsiteY2" fmla="*/ 0 h 4629150"/>
              <a:gd name="connsiteX3" fmla="*/ 823912 w 823912"/>
              <a:gd name="connsiteY3" fmla="*/ 137321 h 4629150"/>
              <a:gd name="connsiteX4" fmla="*/ 823912 w 823912"/>
              <a:gd name="connsiteY4" fmla="*/ 759394 h 4629150"/>
              <a:gd name="connsiteX5" fmla="*/ 823912 w 823912"/>
              <a:gd name="connsiteY5" fmla="*/ 1337921 h 4629150"/>
              <a:gd name="connsiteX6" fmla="*/ 823912 w 823912"/>
              <a:gd name="connsiteY6" fmla="*/ 2047084 h 4629150"/>
              <a:gd name="connsiteX7" fmla="*/ 823912 w 823912"/>
              <a:gd name="connsiteY7" fmla="*/ 2582066 h 4629150"/>
              <a:gd name="connsiteX8" fmla="*/ 823912 w 823912"/>
              <a:gd name="connsiteY8" fmla="*/ 3291229 h 4629150"/>
              <a:gd name="connsiteX9" fmla="*/ 823912 w 823912"/>
              <a:gd name="connsiteY9" fmla="*/ 3782666 h 4629150"/>
              <a:gd name="connsiteX10" fmla="*/ 823912 w 823912"/>
              <a:gd name="connsiteY10" fmla="*/ 4491829 h 4629150"/>
              <a:gd name="connsiteX11" fmla="*/ 686591 w 823912"/>
              <a:gd name="connsiteY11" fmla="*/ 4629150 h 4629150"/>
              <a:gd name="connsiteX12" fmla="*/ 137321 w 823912"/>
              <a:gd name="connsiteY12" fmla="*/ 4629150 h 4629150"/>
              <a:gd name="connsiteX13" fmla="*/ 0 w 823912"/>
              <a:gd name="connsiteY13" fmla="*/ 4491829 h 4629150"/>
              <a:gd name="connsiteX14" fmla="*/ 0 w 823912"/>
              <a:gd name="connsiteY14" fmla="*/ 3869756 h 4629150"/>
              <a:gd name="connsiteX15" fmla="*/ 0 w 823912"/>
              <a:gd name="connsiteY15" fmla="*/ 3160594 h 4629150"/>
              <a:gd name="connsiteX16" fmla="*/ 0 w 823912"/>
              <a:gd name="connsiteY16" fmla="*/ 2538521 h 4629150"/>
              <a:gd name="connsiteX17" fmla="*/ 0 w 823912"/>
              <a:gd name="connsiteY17" fmla="*/ 2047084 h 4629150"/>
              <a:gd name="connsiteX18" fmla="*/ 0 w 823912"/>
              <a:gd name="connsiteY18" fmla="*/ 1512101 h 4629150"/>
              <a:gd name="connsiteX19" fmla="*/ 0 w 823912"/>
              <a:gd name="connsiteY19" fmla="*/ 802939 h 4629150"/>
              <a:gd name="connsiteX20" fmla="*/ 0 w 823912"/>
              <a:gd name="connsiteY20" fmla="*/ 137321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3912" h="4629150" extrusionOk="0">
                <a:moveTo>
                  <a:pt x="0" y="137321"/>
                </a:moveTo>
                <a:cubicBezTo>
                  <a:pt x="-12992" y="53467"/>
                  <a:pt x="57646" y="1439"/>
                  <a:pt x="137321" y="0"/>
                </a:cubicBezTo>
                <a:cubicBezTo>
                  <a:pt x="376117" y="20082"/>
                  <a:pt x="546435" y="-6660"/>
                  <a:pt x="686591" y="0"/>
                </a:cubicBezTo>
                <a:cubicBezTo>
                  <a:pt x="748295" y="-10752"/>
                  <a:pt x="820801" y="67866"/>
                  <a:pt x="823912" y="137321"/>
                </a:cubicBezTo>
                <a:cubicBezTo>
                  <a:pt x="796947" y="343816"/>
                  <a:pt x="824833" y="620171"/>
                  <a:pt x="823912" y="759394"/>
                </a:cubicBezTo>
                <a:cubicBezTo>
                  <a:pt x="822991" y="898617"/>
                  <a:pt x="810203" y="1182509"/>
                  <a:pt x="823912" y="1337921"/>
                </a:cubicBezTo>
                <a:cubicBezTo>
                  <a:pt x="837621" y="1493333"/>
                  <a:pt x="842419" y="1730639"/>
                  <a:pt x="823912" y="2047084"/>
                </a:cubicBezTo>
                <a:cubicBezTo>
                  <a:pt x="805405" y="2363529"/>
                  <a:pt x="802637" y="2357827"/>
                  <a:pt x="823912" y="2582066"/>
                </a:cubicBezTo>
                <a:cubicBezTo>
                  <a:pt x="845187" y="2806305"/>
                  <a:pt x="839905" y="3125497"/>
                  <a:pt x="823912" y="3291229"/>
                </a:cubicBezTo>
                <a:cubicBezTo>
                  <a:pt x="807919" y="3456961"/>
                  <a:pt x="826472" y="3546729"/>
                  <a:pt x="823912" y="3782666"/>
                </a:cubicBezTo>
                <a:cubicBezTo>
                  <a:pt x="821352" y="4018603"/>
                  <a:pt x="795066" y="4335059"/>
                  <a:pt x="823912" y="4491829"/>
                </a:cubicBezTo>
                <a:cubicBezTo>
                  <a:pt x="828669" y="4574750"/>
                  <a:pt x="763566" y="4640905"/>
                  <a:pt x="686591" y="4629150"/>
                </a:cubicBezTo>
                <a:cubicBezTo>
                  <a:pt x="489819" y="4622481"/>
                  <a:pt x="347515" y="4654491"/>
                  <a:pt x="137321" y="4629150"/>
                </a:cubicBezTo>
                <a:cubicBezTo>
                  <a:pt x="70407" y="4618069"/>
                  <a:pt x="-15891" y="4561526"/>
                  <a:pt x="0" y="4491829"/>
                </a:cubicBezTo>
                <a:cubicBezTo>
                  <a:pt x="12678" y="4290095"/>
                  <a:pt x="-24183" y="4018443"/>
                  <a:pt x="0" y="3869756"/>
                </a:cubicBezTo>
                <a:cubicBezTo>
                  <a:pt x="24183" y="3721069"/>
                  <a:pt x="-7896" y="3317231"/>
                  <a:pt x="0" y="3160594"/>
                </a:cubicBezTo>
                <a:cubicBezTo>
                  <a:pt x="7896" y="3003957"/>
                  <a:pt x="8559" y="2773953"/>
                  <a:pt x="0" y="2538521"/>
                </a:cubicBezTo>
                <a:cubicBezTo>
                  <a:pt x="-8559" y="2303089"/>
                  <a:pt x="-22020" y="2211786"/>
                  <a:pt x="0" y="2047084"/>
                </a:cubicBezTo>
                <a:cubicBezTo>
                  <a:pt x="22020" y="1882382"/>
                  <a:pt x="18271" y="1639620"/>
                  <a:pt x="0" y="1512101"/>
                </a:cubicBezTo>
                <a:cubicBezTo>
                  <a:pt x="-18271" y="1384582"/>
                  <a:pt x="12357" y="1122375"/>
                  <a:pt x="0" y="802939"/>
                </a:cubicBezTo>
                <a:cubicBezTo>
                  <a:pt x="-12357" y="483503"/>
                  <a:pt x="-1904" y="321524"/>
                  <a:pt x="0" y="137321"/>
                </a:cubicBezTo>
                <a:close/>
              </a:path>
            </a:pathLst>
          </a:custGeom>
          <a:noFill/>
          <a:ln w="38100">
            <a:prstDash val="sys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2623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CE46274-3B64-4A95-B9A3-B79160F1440C}"/>
              </a:ext>
            </a:extLst>
          </p:cNvPr>
          <p:cNvSpPr>
            <a:spLocks noGrp="1"/>
          </p:cNvSpPr>
          <p:nvPr>
            <p:ph type="title"/>
          </p:nvPr>
        </p:nvSpPr>
        <p:spPr>
          <a:xfrm>
            <a:off x="304800" y="120650"/>
            <a:ext cx="8534400" cy="857250"/>
          </a:xfrm>
        </p:spPr>
        <p:txBody>
          <a:bodyPr/>
          <a:lstStyle/>
          <a:p>
            <a:r>
              <a:rPr lang="en-US" dirty="0"/>
              <a:t>Example Strength Load Combination</a:t>
            </a:r>
          </a:p>
        </p:txBody>
      </p:sp>
      <p:sp>
        <p:nvSpPr>
          <p:cNvPr id="7" name="Content Placeholder 6">
            <a:extLst>
              <a:ext uri="{FF2B5EF4-FFF2-40B4-BE49-F238E27FC236}">
                <a16:creationId xmlns:a16="http://schemas.microsoft.com/office/drawing/2014/main" id="{382D6FA3-1EED-4621-9DDF-B63F266DF9E4}"/>
              </a:ext>
            </a:extLst>
          </p:cNvPr>
          <p:cNvSpPr>
            <a:spLocks noGrp="1"/>
          </p:cNvSpPr>
          <p:nvPr>
            <p:ph idx="1"/>
          </p:nvPr>
        </p:nvSpPr>
        <p:spPr>
          <a:xfrm>
            <a:off x="457200" y="1200150"/>
            <a:ext cx="8458200" cy="3394075"/>
          </a:xfrm>
        </p:spPr>
        <p:txBody>
          <a:bodyPr/>
          <a:lstStyle/>
          <a:p>
            <a:r>
              <a:rPr lang="en-US" sz="2800" dirty="0"/>
              <a:t>STR I Limit State</a:t>
            </a:r>
          </a:p>
          <a:p>
            <a:pPr lvl="1"/>
            <a:r>
              <a:rPr lang="en-US" dirty="0"/>
              <a:t>V</a:t>
            </a:r>
            <a:r>
              <a:rPr lang="en-US" baseline="-25000" dirty="0"/>
              <a:t>u</a:t>
            </a:r>
            <a:r>
              <a:rPr lang="en-US" dirty="0"/>
              <a:t> = </a:t>
            </a:r>
            <a:r>
              <a:rPr lang="el-GR" dirty="0"/>
              <a:t>η</a:t>
            </a:r>
            <a:r>
              <a:rPr lang="en-US" baseline="-25000" dirty="0"/>
              <a:t>D</a:t>
            </a:r>
            <a:r>
              <a:rPr lang="el-GR" dirty="0"/>
              <a:t>η</a:t>
            </a:r>
            <a:r>
              <a:rPr lang="en-US" baseline="-25000" dirty="0"/>
              <a:t>R</a:t>
            </a:r>
            <a:r>
              <a:rPr lang="el-GR" dirty="0"/>
              <a:t>η</a:t>
            </a:r>
            <a:r>
              <a:rPr lang="en-US" baseline="-25000" dirty="0"/>
              <a:t>I</a:t>
            </a:r>
            <a:r>
              <a:rPr lang="en-US" dirty="0"/>
              <a:t>[</a:t>
            </a:r>
            <a:r>
              <a:rPr lang="el-GR" dirty="0">
                <a:latin typeface="Calibri" panose="020F0502020204030204" pitchFamily="34" charset="0"/>
                <a:ea typeface="Calibri" panose="020F0502020204030204" pitchFamily="34" charset="0"/>
                <a:cs typeface="Calibri" panose="020F0502020204030204" pitchFamily="34" charset="0"/>
              </a:rPr>
              <a:t>γ</a:t>
            </a:r>
            <a:r>
              <a:rPr lang="en-US" baseline="-25000" dirty="0">
                <a:latin typeface="Calibri" panose="020F0502020204030204" pitchFamily="34" charset="0"/>
                <a:ea typeface="Calibri" panose="020F0502020204030204" pitchFamily="34" charset="0"/>
                <a:cs typeface="Calibri" panose="020F0502020204030204" pitchFamily="34" charset="0"/>
              </a:rPr>
              <a:t>DC</a:t>
            </a:r>
            <a:r>
              <a:rPr lang="en-US" dirty="0"/>
              <a:t>(</a:t>
            </a:r>
            <a:r>
              <a:rPr lang="en-US" dirty="0" err="1"/>
              <a:t>DC</a:t>
            </a:r>
            <a:r>
              <a:rPr lang="en-US" baseline="-25000" dirty="0" err="1"/>
              <a:t>1</a:t>
            </a:r>
            <a:r>
              <a:rPr lang="en-US" dirty="0" err="1"/>
              <a:t>+DC</a:t>
            </a:r>
            <a:r>
              <a:rPr lang="en-US" baseline="-25000" dirty="0" err="1"/>
              <a:t>2</a:t>
            </a:r>
            <a:r>
              <a:rPr lang="en-US" dirty="0"/>
              <a:t>)+</a:t>
            </a:r>
            <a:r>
              <a:rPr lang="el-GR" dirty="0">
                <a:latin typeface="Calibri" panose="020F0502020204030204" pitchFamily="34" charset="0"/>
                <a:ea typeface="Calibri" panose="020F0502020204030204" pitchFamily="34" charset="0"/>
                <a:cs typeface="Calibri" panose="020F0502020204030204" pitchFamily="34" charset="0"/>
              </a:rPr>
              <a:t>γ</a:t>
            </a:r>
            <a:r>
              <a:rPr lang="en-US" baseline="-25000" dirty="0" err="1">
                <a:latin typeface="Calibri" panose="020F0502020204030204" pitchFamily="34" charset="0"/>
                <a:ea typeface="Calibri" panose="020F0502020204030204" pitchFamily="34" charset="0"/>
                <a:cs typeface="Calibri" panose="020F0502020204030204" pitchFamily="34" charset="0"/>
              </a:rPr>
              <a:t>DW</a:t>
            </a:r>
            <a:r>
              <a:rPr lang="en-US" dirty="0"/>
              <a:t>(</a:t>
            </a:r>
            <a:r>
              <a:rPr lang="en-US" dirty="0" err="1"/>
              <a:t>DW</a:t>
            </a:r>
            <a:r>
              <a:rPr lang="en-US" dirty="0"/>
              <a:t>)+</a:t>
            </a:r>
            <a:r>
              <a:rPr lang="el-GR" dirty="0">
                <a:latin typeface="Calibri" panose="020F0502020204030204" pitchFamily="34" charset="0"/>
                <a:ea typeface="Calibri" panose="020F0502020204030204" pitchFamily="34" charset="0"/>
                <a:cs typeface="Calibri" panose="020F0502020204030204" pitchFamily="34" charset="0"/>
              </a:rPr>
              <a:t>γ</a:t>
            </a:r>
            <a:r>
              <a:rPr lang="en-US" baseline="-25000" dirty="0">
                <a:latin typeface="Calibri" panose="020F0502020204030204" pitchFamily="34" charset="0"/>
                <a:ea typeface="Calibri" panose="020F0502020204030204" pitchFamily="34" charset="0"/>
                <a:cs typeface="Calibri" panose="020F0502020204030204" pitchFamily="34" charset="0"/>
              </a:rPr>
              <a:t>LL</a:t>
            </a:r>
            <a:r>
              <a:rPr lang="en-US" dirty="0"/>
              <a:t>(</a:t>
            </a:r>
            <a:r>
              <a:rPr lang="en-US" dirty="0" err="1"/>
              <a:t>LL+I</a:t>
            </a:r>
            <a:r>
              <a:rPr lang="en-US" dirty="0"/>
              <a:t>)]</a:t>
            </a:r>
          </a:p>
          <a:p>
            <a:pPr lvl="1"/>
            <a:r>
              <a:rPr lang="en-US" dirty="0"/>
              <a:t>V</a:t>
            </a:r>
            <a:r>
              <a:rPr lang="en-US" baseline="-25000" dirty="0"/>
              <a:t>u</a:t>
            </a:r>
            <a:r>
              <a:rPr lang="en-US" dirty="0"/>
              <a:t> = 1.0[1.25(87+13)+1.5(13)+1.75(139)] = 388 kips</a:t>
            </a:r>
          </a:p>
          <a:p>
            <a:r>
              <a:rPr lang="en-US" sz="2800" dirty="0"/>
              <a:t>This process repeats for all tenth points and other points of interest</a:t>
            </a:r>
          </a:p>
          <a:p>
            <a:r>
              <a:rPr lang="en-US" sz="2800" dirty="0"/>
              <a:t>This calculation helps determine where transverse shear stiffeners are needed</a:t>
            </a:r>
          </a:p>
          <a:p>
            <a:endParaRPr lang="en-US" dirty="0"/>
          </a:p>
        </p:txBody>
      </p:sp>
      <p:sp>
        <p:nvSpPr>
          <p:cNvPr id="5" name="Slide Number Placeholder 4">
            <a:extLst>
              <a:ext uri="{FF2B5EF4-FFF2-40B4-BE49-F238E27FC236}">
                <a16:creationId xmlns:a16="http://schemas.microsoft.com/office/drawing/2014/main" id="{29977272-6696-4328-82DB-496C87110664}"/>
              </a:ext>
            </a:extLst>
          </p:cNvPr>
          <p:cNvSpPr>
            <a:spLocks noGrp="1"/>
          </p:cNvSpPr>
          <p:nvPr>
            <p:ph type="sldNum" sz="quarter" idx="12"/>
          </p:nvPr>
        </p:nvSpPr>
        <p:spPr/>
        <p:txBody>
          <a:bodyPr/>
          <a:lstStyle/>
          <a:p>
            <a:fld id="{BA98D948-1207-4CB8-9C03-80C63F72A5E7}" type="slidenum">
              <a:rPr lang="en-US" smtClean="0"/>
              <a:t>48</a:t>
            </a:fld>
            <a:endParaRPr lang="en-US" dirty="0"/>
          </a:p>
        </p:txBody>
      </p:sp>
      <p:sp>
        <p:nvSpPr>
          <p:cNvPr id="10" name="Rectangle 4">
            <a:extLst>
              <a:ext uri="{FF2B5EF4-FFF2-40B4-BE49-F238E27FC236}">
                <a16:creationId xmlns:a16="http://schemas.microsoft.com/office/drawing/2014/main" id="{CDBBA68E-A681-4520-BA41-C2D81100FD0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996709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192715-9435-440C-93AB-0AFE29985110}"/>
              </a:ext>
            </a:extLst>
          </p:cNvPr>
          <p:cNvPicPr>
            <a:picLocks noChangeAspect="1"/>
          </p:cNvPicPr>
          <p:nvPr/>
        </p:nvPicPr>
        <p:blipFill>
          <a:blip r:embed="rId3"/>
          <a:stretch>
            <a:fillRect/>
          </a:stretch>
        </p:blipFill>
        <p:spPr>
          <a:xfrm>
            <a:off x="3144625" y="1013327"/>
            <a:ext cx="5944115" cy="3804234"/>
          </a:xfrm>
          <a:prstGeom prst="rect">
            <a:avLst/>
          </a:prstGeom>
        </p:spPr>
      </p:pic>
      <p:sp>
        <p:nvSpPr>
          <p:cNvPr id="5" name="Title 4">
            <a:extLst>
              <a:ext uri="{FF2B5EF4-FFF2-40B4-BE49-F238E27FC236}">
                <a16:creationId xmlns:a16="http://schemas.microsoft.com/office/drawing/2014/main" id="{914390AD-6B43-458D-BC38-71E1BDB717AA}"/>
              </a:ext>
            </a:extLst>
          </p:cNvPr>
          <p:cNvSpPr>
            <a:spLocks noGrp="1"/>
          </p:cNvSpPr>
          <p:nvPr>
            <p:ph type="title"/>
          </p:nvPr>
        </p:nvSpPr>
        <p:spPr>
          <a:xfrm>
            <a:off x="457200" y="156077"/>
            <a:ext cx="8229600" cy="857250"/>
          </a:xfrm>
        </p:spPr>
        <p:txBody>
          <a:bodyPr/>
          <a:lstStyle/>
          <a:p>
            <a:r>
              <a:rPr lang="en-US" dirty="0"/>
              <a:t>STR I Shear Envelope</a:t>
            </a:r>
          </a:p>
        </p:txBody>
      </p:sp>
      <p:sp>
        <p:nvSpPr>
          <p:cNvPr id="7" name="Content Placeholder 6">
            <a:extLst>
              <a:ext uri="{FF2B5EF4-FFF2-40B4-BE49-F238E27FC236}">
                <a16:creationId xmlns:a16="http://schemas.microsoft.com/office/drawing/2014/main" id="{16D90497-FF59-4430-BFFA-F3CA7887C65F}"/>
              </a:ext>
            </a:extLst>
          </p:cNvPr>
          <p:cNvSpPr>
            <a:spLocks noGrp="1"/>
          </p:cNvSpPr>
          <p:nvPr>
            <p:ph sz="half" idx="1"/>
          </p:nvPr>
        </p:nvSpPr>
        <p:spPr>
          <a:xfrm>
            <a:off x="457200" y="1200150"/>
            <a:ext cx="2895600" cy="3394075"/>
          </a:xfrm>
        </p:spPr>
        <p:txBody>
          <a:bodyPr/>
          <a:lstStyle/>
          <a:p>
            <a:r>
              <a:rPr lang="en-US" dirty="0"/>
              <a:t>Factored shear forces at each tenth point are shown</a:t>
            </a:r>
          </a:p>
          <a:p>
            <a:r>
              <a:rPr lang="en-US" dirty="0"/>
              <a:t>Interior girder controls</a:t>
            </a:r>
          </a:p>
          <a:p>
            <a:r>
              <a:rPr lang="en-US" dirty="0"/>
              <a:t>For shear, sign is not relevant</a:t>
            </a:r>
          </a:p>
        </p:txBody>
      </p:sp>
      <p:sp>
        <p:nvSpPr>
          <p:cNvPr id="4" name="Slide Number Placeholder 3">
            <a:extLst>
              <a:ext uri="{FF2B5EF4-FFF2-40B4-BE49-F238E27FC236}">
                <a16:creationId xmlns:a16="http://schemas.microsoft.com/office/drawing/2014/main" id="{9D81F70D-AEB8-4543-8CF8-AB26B6C448E2}"/>
              </a:ext>
            </a:extLst>
          </p:cNvPr>
          <p:cNvSpPr>
            <a:spLocks noGrp="1"/>
          </p:cNvSpPr>
          <p:nvPr>
            <p:ph type="sldNum" sz="quarter" idx="12"/>
          </p:nvPr>
        </p:nvSpPr>
        <p:spPr/>
        <p:txBody>
          <a:bodyPr/>
          <a:lstStyle/>
          <a:p>
            <a:fld id="{BA98D948-1207-4CB8-9C03-80C63F72A5E7}" type="slidenum">
              <a:rPr lang="en-US" smtClean="0"/>
              <a:t>49</a:t>
            </a:fld>
            <a:endParaRPr lang="en-US" dirty="0"/>
          </a:p>
        </p:txBody>
      </p:sp>
    </p:spTree>
    <p:extLst>
      <p:ext uri="{BB962C8B-B14F-4D97-AF65-F5344CB8AC3E}">
        <p14:creationId xmlns:p14="http://schemas.microsoft.com/office/powerpoint/2010/main" val="308008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A5CAB-A085-49EC-9C51-837F9EFD6185}"/>
              </a:ext>
            </a:extLst>
          </p:cNvPr>
          <p:cNvSpPr>
            <a:spLocks noGrp="1"/>
          </p:cNvSpPr>
          <p:nvPr>
            <p:ph type="title"/>
          </p:nvPr>
        </p:nvSpPr>
        <p:spPr/>
        <p:txBody>
          <a:bodyPr/>
          <a:lstStyle/>
          <a:p>
            <a:r>
              <a:rPr lang="en-US" dirty="0"/>
              <a:t>Influence Line - Review</a:t>
            </a:r>
          </a:p>
        </p:txBody>
      </p:sp>
      <p:graphicFrame>
        <p:nvGraphicFramePr>
          <p:cNvPr id="5" name="Content Placeholder 4">
            <a:extLst>
              <a:ext uri="{FF2B5EF4-FFF2-40B4-BE49-F238E27FC236}">
                <a16:creationId xmlns:a16="http://schemas.microsoft.com/office/drawing/2014/main" id="{A0D06CC0-AC63-4D18-BA33-CC04DC00FDED}"/>
              </a:ext>
            </a:extLst>
          </p:cNvPr>
          <p:cNvGraphicFramePr>
            <a:graphicFrameLocks noGrp="1"/>
          </p:cNvGraphicFramePr>
          <p:nvPr>
            <p:ph sz="half" idx="1"/>
            <p:extLst>
              <p:ext uri="{D42A27DB-BD31-4B8C-83A1-F6EECF244321}">
                <p14:modId xmlns:p14="http://schemas.microsoft.com/office/powerpoint/2010/main" val="427155814"/>
              </p:ext>
            </p:extLst>
          </p:nvPr>
        </p:nvGraphicFramePr>
        <p:xfrm>
          <a:off x="2971800" y="204788"/>
          <a:ext cx="57150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a:extLst>
              <a:ext uri="{FF2B5EF4-FFF2-40B4-BE49-F238E27FC236}">
                <a16:creationId xmlns:a16="http://schemas.microsoft.com/office/drawing/2014/main" id="{758614AE-2950-468E-9DEE-DC8A8129515F}"/>
              </a:ext>
            </a:extLst>
          </p:cNvPr>
          <p:cNvSpPr>
            <a:spLocks noGrp="1"/>
          </p:cNvSpPr>
          <p:nvPr>
            <p:ph type="body" sz="half" idx="2"/>
          </p:nvPr>
        </p:nvSpPr>
        <p:spPr>
          <a:xfrm>
            <a:off x="457200" y="1076325"/>
            <a:ext cx="3008313" cy="3841052"/>
          </a:xfrm>
        </p:spPr>
        <p:txBody>
          <a:bodyPr>
            <a:spAutoFit/>
          </a:bodyPr>
          <a:lstStyle/>
          <a:p>
            <a:pPr marL="285750" indent="-285750">
              <a:buFont typeface="Arial" panose="020B0604020202020204" pitchFamily="34" charset="0"/>
              <a:buChar char="•"/>
            </a:pPr>
            <a:r>
              <a:rPr lang="en-US" sz="1800" dirty="0"/>
              <a:t>Influence line for shear at the end support of a 3-span bridge</a:t>
            </a:r>
          </a:p>
          <a:p>
            <a:pPr marL="285750" indent="-285750">
              <a:buFont typeface="Arial" panose="020B0604020202020204" pitchFamily="34" charset="0"/>
              <a:buChar char="•"/>
            </a:pPr>
            <a:r>
              <a:rPr lang="en-US" sz="1800" dirty="0"/>
              <a:t>Live load in Span 1 and 3 produces +V, a positive reaction at the left support.</a:t>
            </a:r>
          </a:p>
          <a:p>
            <a:pPr marL="742950" lvl="1" indent="-285750">
              <a:buFont typeface="Arial" panose="020B0604020202020204" pitchFamily="34" charset="0"/>
              <a:buChar char="•"/>
            </a:pPr>
            <a:r>
              <a:rPr lang="en-US" sz="1600" dirty="0"/>
              <a:t>Truck load, Span 1</a:t>
            </a:r>
          </a:p>
          <a:p>
            <a:pPr marL="742950" lvl="1" indent="-285750">
              <a:buFont typeface="Arial" panose="020B0604020202020204" pitchFamily="34" charset="0"/>
              <a:buChar char="•"/>
            </a:pPr>
            <a:r>
              <a:rPr lang="en-US" sz="1600" dirty="0"/>
              <a:t>Lane load, Spans 1 and 3</a:t>
            </a:r>
          </a:p>
          <a:p>
            <a:pPr marL="285750" indent="-285750">
              <a:buFont typeface="Arial" panose="020B0604020202020204" pitchFamily="34" charset="0"/>
              <a:buChar char="•"/>
            </a:pPr>
            <a:r>
              <a:rPr lang="en-US" sz="1800" dirty="0"/>
              <a:t>Live load in Span 2 produces –V, produces a negative reaction (uplift) at the left support.</a:t>
            </a:r>
          </a:p>
        </p:txBody>
      </p:sp>
      <p:sp>
        <p:nvSpPr>
          <p:cNvPr id="4" name="Slide Number Placeholder 3">
            <a:extLst>
              <a:ext uri="{FF2B5EF4-FFF2-40B4-BE49-F238E27FC236}">
                <a16:creationId xmlns:a16="http://schemas.microsoft.com/office/drawing/2014/main" id="{4CD805B5-57F8-411E-8ACC-7754AF491891}"/>
              </a:ext>
            </a:extLst>
          </p:cNvPr>
          <p:cNvSpPr>
            <a:spLocks noGrp="1"/>
          </p:cNvSpPr>
          <p:nvPr>
            <p:ph type="sldNum" sz="quarter" idx="12"/>
          </p:nvPr>
        </p:nvSpPr>
        <p:spPr/>
        <p:txBody>
          <a:bodyPr/>
          <a:lstStyle/>
          <a:p>
            <a:fld id="{BA98D948-1207-4CB8-9C03-80C63F72A5E7}" type="slidenum">
              <a:rPr lang="en-US" smtClean="0"/>
              <a:pPr/>
              <a:t>5</a:t>
            </a:fld>
            <a:endParaRPr lang="en-US" dirty="0"/>
          </a:p>
        </p:txBody>
      </p:sp>
      <p:sp>
        <p:nvSpPr>
          <p:cNvPr id="13" name="Rectangle 12">
            <a:extLst>
              <a:ext uri="{FF2B5EF4-FFF2-40B4-BE49-F238E27FC236}">
                <a16:creationId xmlns:a16="http://schemas.microsoft.com/office/drawing/2014/main" id="{13D0052E-8568-42C0-A27E-94DB3289C889}"/>
              </a:ext>
            </a:extLst>
          </p:cNvPr>
          <p:cNvSpPr/>
          <p:nvPr/>
        </p:nvSpPr>
        <p:spPr>
          <a:xfrm>
            <a:off x="3810000" y="2897188"/>
            <a:ext cx="1524000" cy="304800"/>
          </a:xfrm>
          <a:prstGeom prst="rect">
            <a:avLst/>
          </a:prstGeom>
          <a:pattFill prst="dk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4" name="Rectangle 13">
            <a:extLst>
              <a:ext uri="{FF2B5EF4-FFF2-40B4-BE49-F238E27FC236}">
                <a16:creationId xmlns:a16="http://schemas.microsoft.com/office/drawing/2014/main" id="{0FD66811-9E2C-4ECE-A554-AB95913C21B8}"/>
              </a:ext>
            </a:extLst>
          </p:cNvPr>
          <p:cNvSpPr/>
          <p:nvPr/>
        </p:nvSpPr>
        <p:spPr>
          <a:xfrm>
            <a:off x="6934200" y="2876550"/>
            <a:ext cx="1524000" cy="304800"/>
          </a:xfrm>
          <a:prstGeom prst="rect">
            <a:avLst/>
          </a:prstGeom>
          <a:pattFill prst="dk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nvGrpSpPr>
          <p:cNvPr id="15" name="Group 14">
            <a:extLst>
              <a:ext uri="{FF2B5EF4-FFF2-40B4-BE49-F238E27FC236}">
                <a16:creationId xmlns:a16="http://schemas.microsoft.com/office/drawing/2014/main" id="{072EB3F0-FBE1-4F9F-AB1F-DE3FE661C328}"/>
              </a:ext>
            </a:extLst>
          </p:cNvPr>
          <p:cNvGrpSpPr/>
          <p:nvPr/>
        </p:nvGrpSpPr>
        <p:grpSpPr>
          <a:xfrm>
            <a:off x="3810001" y="1992313"/>
            <a:ext cx="533400" cy="857250"/>
            <a:chOff x="2743200" y="1942623"/>
            <a:chExt cx="881215" cy="857250"/>
          </a:xfrm>
        </p:grpSpPr>
        <p:sp>
          <p:nvSpPr>
            <p:cNvPr id="16" name="Arrow: Down 15">
              <a:extLst>
                <a:ext uri="{FF2B5EF4-FFF2-40B4-BE49-F238E27FC236}">
                  <a16:creationId xmlns:a16="http://schemas.microsoft.com/office/drawing/2014/main" id="{260842CE-2768-403A-B1C5-20FB39857663}"/>
                </a:ext>
              </a:extLst>
            </p:cNvPr>
            <p:cNvSpPr/>
            <p:nvPr/>
          </p:nvSpPr>
          <p:spPr>
            <a:xfrm>
              <a:off x="3548215" y="2495073"/>
              <a:ext cx="76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Down 16">
              <a:extLst>
                <a:ext uri="{FF2B5EF4-FFF2-40B4-BE49-F238E27FC236}">
                  <a16:creationId xmlns:a16="http://schemas.microsoft.com/office/drawing/2014/main" id="{F80BF529-274F-4487-89F9-4387068F0E4C}"/>
                </a:ext>
              </a:extLst>
            </p:cNvPr>
            <p:cNvSpPr/>
            <p:nvPr/>
          </p:nvSpPr>
          <p:spPr>
            <a:xfrm>
              <a:off x="2743200" y="1942623"/>
              <a:ext cx="76200"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Down 17">
              <a:extLst>
                <a:ext uri="{FF2B5EF4-FFF2-40B4-BE49-F238E27FC236}">
                  <a16:creationId xmlns:a16="http://schemas.microsoft.com/office/drawing/2014/main" id="{AD50C0AB-F970-40B2-A5A5-4B3FB3B7DCCA}"/>
                </a:ext>
              </a:extLst>
            </p:cNvPr>
            <p:cNvSpPr/>
            <p:nvPr/>
          </p:nvSpPr>
          <p:spPr>
            <a:xfrm>
              <a:off x="3138948" y="1942623"/>
              <a:ext cx="76200"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a:extLst>
              <a:ext uri="{FF2B5EF4-FFF2-40B4-BE49-F238E27FC236}">
                <a16:creationId xmlns:a16="http://schemas.microsoft.com/office/drawing/2014/main" id="{5604D0FA-5886-48A2-BC63-25EACEB36F58}"/>
              </a:ext>
            </a:extLst>
          </p:cNvPr>
          <p:cNvSpPr/>
          <p:nvPr/>
        </p:nvSpPr>
        <p:spPr>
          <a:xfrm>
            <a:off x="5404473" y="2879022"/>
            <a:ext cx="1459253" cy="304800"/>
          </a:xfrm>
          <a:prstGeom prst="rect">
            <a:avLst/>
          </a:prstGeom>
          <a:pattFill prst="lg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nvGrpSpPr>
          <p:cNvPr id="19" name="Group 18">
            <a:extLst>
              <a:ext uri="{FF2B5EF4-FFF2-40B4-BE49-F238E27FC236}">
                <a16:creationId xmlns:a16="http://schemas.microsoft.com/office/drawing/2014/main" id="{E1880A83-2D06-4968-81B6-6A869B6D6DF2}"/>
              </a:ext>
            </a:extLst>
          </p:cNvPr>
          <p:cNvGrpSpPr/>
          <p:nvPr/>
        </p:nvGrpSpPr>
        <p:grpSpPr>
          <a:xfrm>
            <a:off x="5616159" y="1964210"/>
            <a:ext cx="576415" cy="857250"/>
            <a:chOff x="2743200" y="1942623"/>
            <a:chExt cx="881215" cy="857250"/>
          </a:xfrm>
          <a:scene3d>
            <a:camera prst="orthographicFront">
              <a:rot lat="0" lon="10800000" rev="0"/>
            </a:camera>
            <a:lightRig rig="threePt" dir="t"/>
          </a:scene3d>
        </p:grpSpPr>
        <p:sp>
          <p:nvSpPr>
            <p:cNvPr id="20" name="Arrow: Down 19">
              <a:extLst>
                <a:ext uri="{FF2B5EF4-FFF2-40B4-BE49-F238E27FC236}">
                  <a16:creationId xmlns:a16="http://schemas.microsoft.com/office/drawing/2014/main" id="{50595F9C-DD38-4752-BC26-1AEFE015443C}"/>
                </a:ext>
              </a:extLst>
            </p:cNvPr>
            <p:cNvSpPr/>
            <p:nvPr/>
          </p:nvSpPr>
          <p:spPr>
            <a:xfrm>
              <a:off x="3548215" y="2495073"/>
              <a:ext cx="76200" cy="3048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Down 20">
              <a:extLst>
                <a:ext uri="{FF2B5EF4-FFF2-40B4-BE49-F238E27FC236}">
                  <a16:creationId xmlns:a16="http://schemas.microsoft.com/office/drawing/2014/main" id="{0C83C3E8-DE30-4B94-AE55-0644FB6DF5A4}"/>
                </a:ext>
              </a:extLst>
            </p:cNvPr>
            <p:cNvSpPr/>
            <p:nvPr/>
          </p:nvSpPr>
          <p:spPr>
            <a:xfrm>
              <a:off x="2743200" y="1942623"/>
              <a:ext cx="76200" cy="85725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Down 21">
              <a:extLst>
                <a:ext uri="{FF2B5EF4-FFF2-40B4-BE49-F238E27FC236}">
                  <a16:creationId xmlns:a16="http://schemas.microsoft.com/office/drawing/2014/main" id="{DFA7DA58-7440-445A-97D5-86640287A86C}"/>
                </a:ext>
              </a:extLst>
            </p:cNvPr>
            <p:cNvSpPr/>
            <p:nvPr/>
          </p:nvSpPr>
          <p:spPr>
            <a:xfrm>
              <a:off x="3138948" y="1942623"/>
              <a:ext cx="76200" cy="85725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671190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0918-4378-40EB-9A55-DDAE7AD2C19B}"/>
              </a:ext>
            </a:extLst>
          </p:cNvPr>
          <p:cNvSpPr>
            <a:spLocks noGrp="1"/>
          </p:cNvSpPr>
          <p:nvPr>
            <p:ph type="title"/>
          </p:nvPr>
        </p:nvSpPr>
        <p:spPr/>
        <p:txBody>
          <a:bodyPr/>
          <a:lstStyle/>
          <a:p>
            <a:r>
              <a:rPr lang="en-US" dirty="0"/>
              <a:t>Unstiffened Web Capacity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E964B7-E242-43E6-AB52-C1BDA0CACB1F}"/>
                  </a:ext>
                </a:extLst>
              </p:cNvPr>
              <p:cNvSpPr>
                <a:spLocks noGrp="1"/>
              </p:cNvSpPr>
              <p:nvPr>
                <p:ph sz="half" idx="1"/>
              </p:nvPr>
            </p:nvSpPr>
            <p:spPr>
              <a:xfrm>
                <a:off x="495300" y="874712"/>
                <a:ext cx="4343401" cy="3394075"/>
              </a:xfrm>
            </p:spPr>
            <p:txBody>
              <a:bodyPr/>
              <a:lstStyle/>
              <a:p>
                <a:r>
                  <a:rPr lang="en-US" dirty="0"/>
                  <a:t>E = 29000 ksi</a:t>
                </a:r>
              </a:p>
              <a:p>
                <a:r>
                  <a:rPr lang="en-US" dirty="0"/>
                  <a:t>F</a:t>
                </a:r>
                <a:r>
                  <a:rPr lang="en-US" baseline="-25000" dirty="0"/>
                  <a:t>yw</a:t>
                </a:r>
                <a:r>
                  <a:rPr lang="en-US" dirty="0"/>
                  <a:t> = 50 ksi</a:t>
                </a:r>
              </a:p>
              <a:p>
                <a:r>
                  <a:rPr lang="en-US" dirty="0"/>
                  <a:t>D = 69 in.</a:t>
                </a:r>
              </a:p>
              <a:p>
                <a:r>
                  <a:rPr lang="en-US" dirty="0"/>
                  <a:t>t</a:t>
                </a:r>
                <a:r>
                  <a:rPr lang="en-US" baseline="-25000" dirty="0"/>
                  <a:t>w</a:t>
                </a:r>
                <a:r>
                  <a:rPr lang="en-US" dirty="0"/>
                  <a:t> = 0.5 in.</a:t>
                </a:r>
              </a:p>
              <a:p>
                <a:r>
                  <a:rPr lang="en-US" dirty="0"/>
                  <a:t>D/t</a:t>
                </a:r>
                <a:r>
                  <a:rPr lang="en-US" baseline="-25000" dirty="0"/>
                  <a:t>w</a:t>
                </a:r>
                <a:r>
                  <a:rPr lang="en-US" dirty="0"/>
                  <a:t> = 138 &gt; 75</a:t>
                </a:r>
              </a:p>
              <a:p>
                <a:r>
                  <a:rPr lang="en-US" dirty="0"/>
                  <a:t>Buckling is elastic</a:t>
                </a:r>
              </a:p>
              <a:p>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1.57</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𝐷</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𝑤</m:t>
                                        </m:r>
                                      </m:sub>
                                    </m:sSub>
                                  </m:den>
                                </m:f>
                              </m:e>
                            </m:d>
                          </m:e>
                          <m:sup>
                            <m:r>
                              <a:rPr lang="en-US" b="0" i="1" smtClean="0">
                                <a:latin typeface="Cambria Math" panose="02040503050406030204" pitchFamily="18" charset="0"/>
                              </a:rPr>
                              <m:t>2</m:t>
                            </m:r>
                          </m:sup>
                        </m:sSup>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𝐸𝑘</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𝑦𝑤</m:t>
                                </m:r>
                              </m:sub>
                            </m:sSub>
                          </m:den>
                        </m:f>
                      </m:e>
                    </m:d>
                    <m:r>
                      <a:rPr lang="en-US" b="0" i="1" smtClean="0">
                        <a:latin typeface="Cambria Math" panose="02040503050406030204" pitchFamily="18" charset="0"/>
                      </a:rPr>
                      <m:t>=0.239</m:t>
                    </m:r>
                  </m:oMath>
                </a14:m>
                <a:endParaRPr lang="en-US" dirty="0"/>
              </a:p>
            </p:txBody>
          </p:sp>
        </mc:Choice>
        <mc:Fallback xmlns="">
          <p:sp>
            <p:nvSpPr>
              <p:cNvPr id="3" name="Content Placeholder 2">
                <a:extLst>
                  <a:ext uri="{FF2B5EF4-FFF2-40B4-BE49-F238E27FC236}">
                    <a16:creationId xmlns:a16="http://schemas.microsoft.com/office/drawing/2014/main" id="{43E964B7-E242-43E6-AB52-C1BDA0CACB1F}"/>
                  </a:ext>
                </a:extLst>
              </p:cNvPr>
              <p:cNvSpPr>
                <a:spLocks noGrp="1" noRot="1" noChangeAspect="1" noMove="1" noResize="1" noEditPoints="1" noAdjustHandles="1" noChangeArrowheads="1" noChangeShapeType="1" noTextEdit="1"/>
              </p:cNvSpPr>
              <p:nvPr>
                <p:ph sz="half" idx="1"/>
              </p:nvPr>
            </p:nvSpPr>
            <p:spPr>
              <a:xfrm>
                <a:off x="495300" y="874712"/>
                <a:ext cx="4343401" cy="3394075"/>
              </a:xfrm>
              <a:blipFill>
                <a:blip r:embed="rId5"/>
                <a:stretch>
                  <a:fillRect l="-2525" t="-1616" b="-24237"/>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AB50713-D0E3-413C-82DB-A5B33068B742}"/>
              </a:ext>
            </a:extLst>
          </p:cNvPr>
          <p:cNvSpPr>
            <a:spLocks noGrp="1"/>
          </p:cNvSpPr>
          <p:nvPr>
            <p:ph type="sldNum" sz="quarter" idx="12"/>
          </p:nvPr>
        </p:nvSpPr>
        <p:spPr/>
        <p:txBody>
          <a:bodyPr/>
          <a:lstStyle/>
          <a:p>
            <a:fld id="{BA98D948-1207-4CB8-9C03-80C63F72A5E7}" type="slidenum">
              <a:rPr lang="en-US" smtClean="0"/>
              <a:t>50</a:t>
            </a:fld>
            <a:endParaRPr lang="en-US" dirty="0"/>
          </a:p>
        </p:txBody>
      </p:sp>
      <p:graphicFrame>
        <p:nvGraphicFramePr>
          <p:cNvPr id="6" name="Content Placeholder 5">
            <a:extLst>
              <a:ext uri="{FF2B5EF4-FFF2-40B4-BE49-F238E27FC236}">
                <a16:creationId xmlns:a16="http://schemas.microsoft.com/office/drawing/2014/main" id="{78D7E45E-0AE9-4D65-B489-C8762E645616}"/>
              </a:ext>
            </a:extLst>
          </p:cNvPr>
          <p:cNvGraphicFramePr>
            <a:graphicFrameLocks noGrp="1"/>
          </p:cNvGraphicFramePr>
          <p:nvPr>
            <p:ph sz="half" idx="2"/>
            <p:extLst>
              <p:ext uri="{D42A27DB-BD31-4B8C-83A1-F6EECF244321}">
                <p14:modId xmlns:p14="http://schemas.microsoft.com/office/powerpoint/2010/main" val="1303556589"/>
              </p:ext>
            </p:extLst>
          </p:nvPr>
        </p:nvGraphicFramePr>
        <p:xfrm>
          <a:off x="4648200" y="1200150"/>
          <a:ext cx="4038600" cy="3394075"/>
        </p:xfrm>
        <a:graphic>
          <a:graphicData uri="http://schemas.openxmlformats.org/drawingml/2006/chart">
            <c:chart xmlns:c="http://schemas.openxmlformats.org/drawingml/2006/chart" xmlns:r="http://schemas.openxmlformats.org/officeDocument/2006/relationships" r:id="rId6"/>
          </a:graphicData>
        </a:graphic>
      </p:graphicFrame>
      <p:cxnSp>
        <p:nvCxnSpPr>
          <p:cNvPr id="8" name="Straight Arrow Connector 7">
            <a:extLst>
              <a:ext uri="{FF2B5EF4-FFF2-40B4-BE49-F238E27FC236}">
                <a16:creationId xmlns:a16="http://schemas.microsoft.com/office/drawing/2014/main" id="{77A63C5E-0901-4E39-A2E6-656084FE7BD2}"/>
              </a:ext>
            </a:extLst>
          </p:cNvPr>
          <p:cNvCxnSpPr>
            <a:cxnSpLocks/>
          </p:cNvCxnSpPr>
          <p:nvPr/>
        </p:nvCxnSpPr>
        <p:spPr>
          <a:xfrm flipV="1">
            <a:off x="8001000" y="3486150"/>
            <a:ext cx="0" cy="533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A0F47FC-9CF8-4BC9-BA2E-D76856D9C24C}"/>
              </a:ext>
            </a:extLst>
          </p:cNvPr>
          <p:cNvCxnSpPr>
            <a:cxnSpLocks/>
          </p:cNvCxnSpPr>
          <p:nvPr/>
        </p:nvCxnSpPr>
        <p:spPr>
          <a:xfrm flipH="1">
            <a:off x="5257800" y="3476989"/>
            <a:ext cx="2667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681D23A-3AAD-40CE-A096-8B32930474D6}"/>
                  </a:ext>
                </a:extLst>
              </p:cNvPr>
              <p:cNvSpPr txBox="1"/>
              <p:nvPr/>
            </p:nvSpPr>
            <p:spPr>
              <a:xfrm>
                <a:off x="5486403" y="4508518"/>
                <a:ext cx="1066798" cy="375809"/>
              </a:xfrm>
              <a:prstGeom prst="rect">
                <a:avLst/>
              </a:prstGeom>
              <a:noFill/>
            </p:spPr>
            <p:txBody>
              <a:bodyPr wrap="square" lIns="0" tIns="0" rIns="0" bIns="0" rtlCol="0">
                <a:spAutoFit/>
              </a:bodyPr>
              <a:lstStyle/>
              <a:p>
                <a14:m>
                  <m:oMath xmlns:m="http://schemas.openxmlformats.org/officeDocument/2006/math">
                    <m:r>
                      <a:rPr lang="en-US" sz="1200" b="0" i="1" smtClean="0">
                        <a:latin typeface="Cambria Math" panose="02040503050406030204" pitchFamily="18" charset="0"/>
                      </a:rPr>
                      <m:t>1.12</m:t>
                    </m:r>
                    <m:rad>
                      <m:radPr>
                        <m:degHide m:val="on"/>
                        <m:ctrlPr>
                          <a:rPr lang="en-US" sz="1200" b="0" i="1" smtClean="0">
                            <a:latin typeface="Cambria Math" panose="02040503050406030204" pitchFamily="18" charset="0"/>
                          </a:rPr>
                        </m:ctrlPr>
                      </m:radPr>
                      <m:deg/>
                      <m:e>
                        <m:f>
                          <m:fPr>
                            <m:type m:val="skw"/>
                            <m:ctrlPr>
                              <a:rPr lang="en-US" sz="1200" b="0" i="1" smtClean="0">
                                <a:latin typeface="Cambria Math" panose="02040503050406030204" pitchFamily="18" charset="0"/>
                              </a:rPr>
                            </m:ctrlPr>
                          </m:fPr>
                          <m:num>
                            <m:r>
                              <a:rPr lang="en-US" sz="1200" b="0" i="1" smtClean="0">
                                <a:latin typeface="Cambria Math" panose="02040503050406030204" pitchFamily="18" charset="0"/>
                              </a:rPr>
                              <m:t>𝐸𝑘</m:t>
                            </m:r>
                          </m:num>
                          <m:den>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𝐹</m:t>
                                </m:r>
                              </m:e>
                              <m:sub>
                                <m:r>
                                  <a:rPr lang="en-US" sz="1200" b="0" i="1" smtClean="0">
                                    <a:latin typeface="Cambria Math" panose="02040503050406030204" pitchFamily="18" charset="0"/>
                                  </a:rPr>
                                  <m:t>𝑦𝑤</m:t>
                                </m:r>
                              </m:sub>
                            </m:sSub>
                          </m:den>
                        </m:f>
                      </m:e>
                    </m:rad>
                  </m:oMath>
                </a14:m>
                <a:r>
                  <a:rPr lang="en-US" sz="1200" dirty="0"/>
                  <a:t>=60</a:t>
                </a:r>
              </a:p>
            </p:txBody>
          </p:sp>
        </mc:Choice>
        <mc:Fallback xmlns="">
          <p:sp>
            <p:nvSpPr>
              <p:cNvPr id="13" name="TextBox 12">
                <a:extLst>
                  <a:ext uri="{FF2B5EF4-FFF2-40B4-BE49-F238E27FC236}">
                    <a16:creationId xmlns:a16="http://schemas.microsoft.com/office/drawing/2014/main" id="{8681D23A-3AAD-40CE-A096-8B32930474D6}"/>
                  </a:ext>
                </a:extLst>
              </p:cNvPr>
              <p:cNvSpPr txBox="1">
                <a:spLocks noRot="1" noChangeAspect="1" noMove="1" noResize="1" noEditPoints="1" noAdjustHandles="1" noChangeArrowheads="1" noChangeShapeType="1" noTextEdit="1"/>
              </p:cNvSpPr>
              <p:nvPr/>
            </p:nvSpPr>
            <p:spPr>
              <a:xfrm>
                <a:off x="5486403" y="4508518"/>
                <a:ext cx="1066798" cy="375809"/>
              </a:xfrm>
              <a:prstGeom prst="rect">
                <a:avLst/>
              </a:prstGeom>
              <a:blipFill>
                <a:blip r:embed="rId7"/>
                <a:stretch>
                  <a:fillRect l="-5143" t="-81967" r="-13714" b="-1409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F8EE850-B27F-461C-A8F8-793F86184CFC}"/>
                  </a:ext>
                </a:extLst>
              </p:cNvPr>
              <p:cNvSpPr txBox="1"/>
              <p:nvPr/>
            </p:nvSpPr>
            <p:spPr>
              <a:xfrm>
                <a:off x="6705599" y="4508517"/>
                <a:ext cx="1295399" cy="37580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1.40</m:t>
                      </m:r>
                      <m:rad>
                        <m:radPr>
                          <m:degHide m:val="on"/>
                          <m:ctrlPr>
                            <a:rPr lang="en-US" sz="1200" b="0" i="1" smtClean="0">
                              <a:latin typeface="Cambria Math" panose="02040503050406030204" pitchFamily="18" charset="0"/>
                            </a:rPr>
                          </m:ctrlPr>
                        </m:radPr>
                        <m:deg/>
                        <m:e>
                          <m:f>
                            <m:fPr>
                              <m:type m:val="skw"/>
                              <m:ctrlPr>
                                <a:rPr lang="en-US" sz="1200" b="0" i="1" smtClean="0">
                                  <a:latin typeface="Cambria Math" panose="02040503050406030204" pitchFamily="18" charset="0"/>
                                </a:rPr>
                              </m:ctrlPr>
                            </m:fPr>
                            <m:num>
                              <m:r>
                                <a:rPr lang="en-US" sz="1200" b="0" i="1" smtClean="0">
                                  <a:latin typeface="Cambria Math" panose="02040503050406030204" pitchFamily="18" charset="0"/>
                                </a:rPr>
                                <m:t>𝐸𝑘</m:t>
                              </m:r>
                            </m:num>
                            <m:den>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𝐹</m:t>
                                  </m:r>
                                </m:e>
                                <m:sub>
                                  <m:r>
                                    <a:rPr lang="en-US" sz="1200" b="0" i="1" smtClean="0">
                                      <a:latin typeface="Cambria Math" panose="02040503050406030204" pitchFamily="18" charset="0"/>
                                    </a:rPr>
                                    <m:t>𝑦𝑤</m:t>
                                  </m:r>
                                </m:sub>
                              </m:sSub>
                            </m:den>
                          </m:f>
                        </m:e>
                      </m:rad>
                      <m:r>
                        <a:rPr lang="en-US" sz="1200" b="0" i="1" smtClean="0">
                          <a:latin typeface="Cambria Math" panose="02040503050406030204" pitchFamily="18" charset="0"/>
                        </a:rPr>
                        <m:t>=75</m:t>
                      </m:r>
                    </m:oMath>
                  </m:oMathPara>
                </a14:m>
                <a:endParaRPr lang="en-US" sz="1200" dirty="0"/>
              </a:p>
            </p:txBody>
          </p:sp>
        </mc:Choice>
        <mc:Fallback xmlns="">
          <p:sp>
            <p:nvSpPr>
              <p:cNvPr id="14" name="TextBox 13">
                <a:extLst>
                  <a:ext uri="{FF2B5EF4-FFF2-40B4-BE49-F238E27FC236}">
                    <a16:creationId xmlns:a16="http://schemas.microsoft.com/office/drawing/2014/main" id="{4F8EE850-B27F-461C-A8F8-793F86184CFC}"/>
                  </a:ext>
                </a:extLst>
              </p:cNvPr>
              <p:cNvSpPr txBox="1">
                <a:spLocks noRot="1" noChangeAspect="1" noMove="1" noResize="1" noEditPoints="1" noAdjustHandles="1" noChangeArrowheads="1" noChangeShapeType="1" noTextEdit="1"/>
              </p:cNvSpPr>
              <p:nvPr/>
            </p:nvSpPr>
            <p:spPr>
              <a:xfrm>
                <a:off x="6705599" y="4508517"/>
                <a:ext cx="1295399" cy="375809"/>
              </a:xfrm>
              <a:prstGeom prst="rect">
                <a:avLst/>
              </a:prstGeom>
              <a:blipFill>
                <a:blip r:embed="rId8"/>
                <a:stretch>
                  <a:fillRect l="-2358" t="-83607" r="-2358" b="-139344"/>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1B671BD6-2C01-4C47-8B2C-CED07F78C7F2}"/>
              </a:ext>
            </a:extLst>
          </p:cNvPr>
          <p:cNvCxnSpPr>
            <a:cxnSpLocks/>
          </p:cNvCxnSpPr>
          <p:nvPr/>
        </p:nvCxnSpPr>
        <p:spPr>
          <a:xfrm>
            <a:off x="6477000" y="1733550"/>
            <a:ext cx="0" cy="228600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C1CD625-DFA8-4692-821D-E091EF7219F0}"/>
              </a:ext>
            </a:extLst>
          </p:cNvPr>
          <p:cNvCxnSpPr>
            <a:cxnSpLocks/>
          </p:cNvCxnSpPr>
          <p:nvPr/>
        </p:nvCxnSpPr>
        <p:spPr>
          <a:xfrm>
            <a:off x="6769895" y="2150273"/>
            <a:ext cx="0" cy="1869277"/>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584962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2335-5DB9-4314-8A05-F3B7919F11BE}"/>
              </a:ext>
            </a:extLst>
          </p:cNvPr>
          <p:cNvSpPr>
            <a:spLocks noGrp="1"/>
          </p:cNvSpPr>
          <p:nvPr>
            <p:ph type="title"/>
          </p:nvPr>
        </p:nvSpPr>
        <p:spPr/>
        <p:txBody>
          <a:bodyPr/>
          <a:lstStyle/>
          <a:p>
            <a:r>
              <a:rPr lang="en-US" dirty="0"/>
              <a:t>Unstiffened Web Capacity</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FE134193-9B92-4070-8A5D-701E73C723EE}"/>
                  </a:ext>
                </a:extLst>
              </p:cNvPr>
              <p:cNvSpPr>
                <a:spLocks noGrp="1"/>
              </p:cNvSpPr>
              <p:nvPr>
                <p:ph idx="1"/>
              </p:nvPr>
            </p:nvSpPr>
            <p:spPr>
              <a:xfrm>
                <a:off x="457200" y="1200150"/>
                <a:ext cx="8610600" cy="3394075"/>
              </a:xfrm>
            </p:spPr>
            <p:txBody>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𝑝</m:t>
                        </m:r>
                      </m:sub>
                    </m:sSub>
                    <m:r>
                      <a:rPr lang="en-US" b="0" i="1" smtClean="0">
                        <a:latin typeface="Cambria Math" panose="02040503050406030204" pitchFamily="18" charset="0"/>
                      </a:rPr>
                      <m:t>=0.58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𝑦𝑤</m:t>
                        </m:r>
                      </m:sub>
                    </m:sSub>
                    <m:r>
                      <a:rPr lang="en-US" b="0" i="1" smtClean="0">
                        <a:latin typeface="Cambria Math" panose="02040503050406030204" pitchFamily="18" charset="0"/>
                      </a:rPr>
                      <m:t>𝐷</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𝑤</m:t>
                        </m:r>
                      </m:sub>
                    </m:sSub>
                    <m:r>
                      <a:rPr lang="en-US" b="0" i="1" smtClean="0">
                        <a:latin typeface="Cambria Math" panose="02040503050406030204" pitchFamily="18" charset="0"/>
                      </a:rPr>
                      <m:t>=0.58</m:t>
                    </m:r>
                    <m:d>
                      <m:dPr>
                        <m:ctrlPr>
                          <a:rPr lang="en-US" b="0" i="1" smtClean="0">
                            <a:latin typeface="Cambria Math" panose="02040503050406030204" pitchFamily="18" charset="0"/>
                          </a:rPr>
                        </m:ctrlPr>
                      </m:dPr>
                      <m:e>
                        <m:r>
                          <a:rPr lang="en-US" b="0" i="1" smtClean="0">
                            <a:latin typeface="Cambria Math" panose="02040503050406030204" pitchFamily="18" charset="0"/>
                          </a:rPr>
                          <m:t>50</m:t>
                        </m:r>
                      </m:e>
                    </m:d>
                    <m:d>
                      <m:dPr>
                        <m:ctrlPr>
                          <a:rPr lang="en-US" b="0" i="1" smtClean="0">
                            <a:latin typeface="Cambria Math" panose="02040503050406030204" pitchFamily="18" charset="0"/>
                          </a:rPr>
                        </m:ctrlPr>
                      </m:dPr>
                      <m:e>
                        <m:r>
                          <a:rPr lang="en-US" b="0" i="1" smtClean="0">
                            <a:latin typeface="Cambria Math" panose="02040503050406030204" pitchFamily="18" charset="0"/>
                          </a:rPr>
                          <m:t>69</m:t>
                        </m:r>
                      </m:e>
                    </m:d>
                    <m:r>
                      <a:rPr lang="en-US" b="0" i="1" smtClean="0">
                        <a:latin typeface="Cambria Math" panose="02040503050406030204" pitchFamily="18" charset="0"/>
                      </a:rPr>
                      <m:t>(0.5)</m:t>
                    </m:r>
                  </m:oMath>
                </a14:m>
                <a:endParaRPr lang="en-US" b="0" i="1" dirty="0">
                  <a:latin typeface="Cambria Math" panose="02040503050406030204" pitchFamily="18" charset="0"/>
                </a:endParaRPr>
              </a:p>
              <a:p>
                <a:pPr marL="0" indent="0">
                  <a:buNone/>
                </a:pPr>
                <a:r>
                  <a:rPr lang="en-US" b="0" dirty="0"/>
                  <a:t>	</a:t>
                </a:r>
                <a14:m>
                  <m:oMath xmlns:m="http://schemas.openxmlformats.org/officeDocument/2006/math">
                    <m:r>
                      <a:rPr lang="en-US" b="0" i="1" smtClean="0">
                        <a:latin typeface="Cambria Math" panose="02040503050406030204" pitchFamily="18" charset="0"/>
                      </a:rPr>
                      <m:t>=1,001</m:t>
                    </m:r>
                  </m:oMath>
                </a14:m>
                <a:r>
                  <a:rPr lang="en-US" dirty="0"/>
                  <a:t> kips</a:t>
                </a:r>
              </a:p>
              <a:p>
                <a:r>
                  <a:rPr lang="en-US" dirty="0"/>
                  <a:t>V</a:t>
                </a:r>
                <a:r>
                  <a:rPr lang="en-US" baseline="-25000" dirty="0"/>
                  <a:t>n</a:t>
                </a:r>
                <a:r>
                  <a:rPr lang="en-US" dirty="0"/>
                  <a:t> = V</a:t>
                </a:r>
                <a:r>
                  <a:rPr lang="en-US" baseline="-25000" dirty="0"/>
                  <a:t>cr</a:t>
                </a:r>
                <a:r>
                  <a:rPr lang="en-US" dirty="0"/>
                  <a:t> = CV</a:t>
                </a:r>
                <a:r>
                  <a:rPr lang="en-US" baseline="-25000" dirty="0"/>
                  <a:t>p</a:t>
                </a:r>
                <a:r>
                  <a:rPr lang="en-US" dirty="0"/>
                  <a:t> = (0.239)(1001) = 239 kips</a:t>
                </a:r>
              </a:p>
              <a:p>
                <a:r>
                  <a:rPr lang="en-US" dirty="0"/>
                  <a:t>Shear stiffeners are required when V</a:t>
                </a:r>
                <a:r>
                  <a:rPr lang="en-US" baseline="-25000" dirty="0"/>
                  <a:t>u</a:t>
                </a:r>
                <a:r>
                  <a:rPr lang="en-US" dirty="0"/>
                  <a:t> &gt; 239 kips</a:t>
                </a:r>
              </a:p>
              <a:p>
                <a:r>
                  <a:rPr lang="en-US" i="1" dirty="0"/>
                  <a:t>Note: capacity of a 5/8” web = 470 kips, a 3/4” web = 807 kips</a:t>
                </a:r>
              </a:p>
            </p:txBody>
          </p:sp>
        </mc:Choice>
        <mc:Fallback xmlns="">
          <p:sp>
            <p:nvSpPr>
              <p:cNvPr id="6" name="Content Placeholder 5">
                <a:extLst>
                  <a:ext uri="{FF2B5EF4-FFF2-40B4-BE49-F238E27FC236}">
                    <a16:creationId xmlns:a16="http://schemas.microsoft.com/office/drawing/2014/main" id="{FE134193-9B92-4070-8A5D-701E73C723EE}"/>
                  </a:ext>
                </a:extLst>
              </p:cNvPr>
              <p:cNvSpPr>
                <a:spLocks noGrp="1" noRot="1" noChangeAspect="1" noMove="1" noResize="1" noEditPoints="1" noAdjustHandles="1" noChangeArrowheads="1" noChangeShapeType="1" noTextEdit="1"/>
              </p:cNvSpPr>
              <p:nvPr>
                <p:ph idx="1"/>
              </p:nvPr>
            </p:nvSpPr>
            <p:spPr>
              <a:xfrm>
                <a:off x="457200" y="1200150"/>
                <a:ext cx="8610600" cy="3394075"/>
              </a:xfrm>
              <a:blipFill>
                <a:blip r:embed="rId5"/>
                <a:stretch>
                  <a:fillRect l="-1628" b="-754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8A0B0E2B-F4F1-4C11-87AE-F8D9240BC2EC}"/>
              </a:ext>
            </a:extLst>
          </p:cNvPr>
          <p:cNvSpPr>
            <a:spLocks noGrp="1"/>
          </p:cNvSpPr>
          <p:nvPr>
            <p:ph type="sldNum" sz="quarter" idx="12"/>
          </p:nvPr>
        </p:nvSpPr>
        <p:spPr/>
        <p:txBody>
          <a:bodyPr/>
          <a:lstStyle/>
          <a:p>
            <a:fld id="{BA98D948-1207-4CB8-9C03-80C63F72A5E7}" type="slidenum">
              <a:rPr lang="en-US" smtClean="0"/>
              <a:t>51</a:t>
            </a:fld>
            <a:endParaRPr lang="en-US" dirty="0"/>
          </a:p>
        </p:txBody>
      </p:sp>
    </p:spTree>
    <p:extLst>
      <p:ext uri="{BB962C8B-B14F-4D97-AF65-F5344CB8AC3E}">
        <p14:creationId xmlns:p14="http://schemas.microsoft.com/office/powerpoint/2010/main" val="20456589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192715-9435-440C-93AB-0AFE29985110}"/>
              </a:ext>
            </a:extLst>
          </p:cNvPr>
          <p:cNvPicPr>
            <a:picLocks noChangeAspect="1"/>
          </p:cNvPicPr>
          <p:nvPr/>
        </p:nvPicPr>
        <p:blipFill>
          <a:blip r:embed="rId3"/>
          <a:stretch>
            <a:fillRect/>
          </a:stretch>
        </p:blipFill>
        <p:spPr>
          <a:xfrm>
            <a:off x="3123685" y="1013327"/>
            <a:ext cx="5944115" cy="3804234"/>
          </a:xfrm>
          <a:prstGeom prst="rect">
            <a:avLst/>
          </a:prstGeom>
        </p:spPr>
      </p:pic>
      <p:sp>
        <p:nvSpPr>
          <p:cNvPr id="5" name="Title 4">
            <a:extLst>
              <a:ext uri="{FF2B5EF4-FFF2-40B4-BE49-F238E27FC236}">
                <a16:creationId xmlns:a16="http://schemas.microsoft.com/office/drawing/2014/main" id="{914390AD-6B43-458D-BC38-71E1BDB717AA}"/>
              </a:ext>
            </a:extLst>
          </p:cNvPr>
          <p:cNvSpPr>
            <a:spLocks noGrp="1"/>
          </p:cNvSpPr>
          <p:nvPr>
            <p:ph type="title"/>
          </p:nvPr>
        </p:nvSpPr>
        <p:spPr>
          <a:xfrm>
            <a:off x="457200" y="156077"/>
            <a:ext cx="8229600" cy="857250"/>
          </a:xfrm>
        </p:spPr>
        <p:txBody>
          <a:bodyPr/>
          <a:lstStyle/>
          <a:p>
            <a:r>
              <a:rPr lang="en-US" dirty="0"/>
              <a:t>Regions Requiring Stiffeners</a:t>
            </a:r>
          </a:p>
        </p:txBody>
      </p:sp>
      <p:sp>
        <p:nvSpPr>
          <p:cNvPr id="7" name="Content Placeholder 6">
            <a:extLst>
              <a:ext uri="{FF2B5EF4-FFF2-40B4-BE49-F238E27FC236}">
                <a16:creationId xmlns:a16="http://schemas.microsoft.com/office/drawing/2014/main" id="{16D90497-FF59-4430-BFFA-F3CA7887C65F}"/>
              </a:ext>
            </a:extLst>
          </p:cNvPr>
          <p:cNvSpPr>
            <a:spLocks noGrp="1"/>
          </p:cNvSpPr>
          <p:nvPr>
            <p:ph sz="half" idx="1"/>
          </p:nvPr>
        </p:nvSpPr>
        <p:spPr>
          <a:xfrm>
            <a:off x="457200" y="1200150"/>
            <a:ext cx="2895600" cy="3394075"/>
          </a:xfrm>
        </p:spPr>
        <p:txBody>
          <a:bodyPr/>
          <a:lstStyle/>
          <a:p>
            <a:r>
              <a:rPr lang="en-US" dirty="0"/>
              <a:t>Stiffeners are required in the shaded regions, i.e. V</a:t>
            </a:r>
            <a:r>
              <a:rPr lang="en-US" baseline="-25000" dirty="0"/>
              <a:t>u</a:t>
            </a:r>
            <a:r>
              <a:rPr lang="en-US" dirty="0"/>
              <a:t> &gt; 239 kips</a:t>
            </a:r>
          </a:p>
        </p:txBody>
      </p:sp>
      <p:sp>
        <p:nvSpPr>
          <p:cNvPr id="4" name="Slide Number Placeholder 3">
            <a:extLst>
              <a:ext uri="{FF2B5EF4-FFF2-40B4-BE49-F238E27FC236}">
                <a16:creationId xmlns:a16="http://schemas.microsoft.com/office/drawing/2014/main" id="{9D81F70D-AEB8-4543-8CF8-AB26B6C448E2}"/>
              </a:ext>
            </a:extLst>
          </p:cNvPr>
          <p:cNvSpPr>
            <a:spLocks noGrp="1"/>
          </p:cNvSpPr>
          <p:nvPr>
            <p:ph type="sldNum" sz="quarter" idx="12"/>
          </p:nvPr>
        </p:nvSpPr>
        <p:spPr/>
        <p:txBody>
          <a:bodyPr/>
          <a:lstStyle/>
          <a:p>
            <a:fld id="{BA98D948-1207-4CB8-9C03-80C63F72A5E7}" type="slidenum">
              <a:rPr lang="en-US" smtClean="0"/>
              <a:t>52</a:t>
            </a:fld>
            <a:endParaRPr lang="en-US" dirty="0"/>
          </a:p>
        </p:txBody>
      </p:sp>
      <p:sp>
        <p:nvSpPr>
          <p:cNvPr id="2" name="Freeform: Shape 1">
            <a:extLst>
              <a:ext uri="{FF2B5EF4-FFF2-40B4-BE49-F238E27FC236}">
                <a16:creationId xmlns:a16="http://schemas.microsoft.com/office/drawing/2014/main" id="{01B754A5-6168-4D3C-AADC-74C2F220E938}"/>
              </a:ext>
            </a:extLst>
          </p:cNvPr>
          <p:cNvSpPr/>
          <p:nvPr/>
        </p:nvSpPr>
        <p:spPr>
          <a:xfrm>
            <a:off x="3448194" y="2296470"/>
            <a:ext cx="644868" cy="889642"/>
          </a:xfrm>
          <a:custGeom>
            <a:avLst/>
            <a:gdLst>
              <a:gd name="connsiteX0" fmla="*/ 0 w 642174"/>
              <a:gd name="connsiteY0" fmla="*/ 0 h 907420"/>
              <a:gd name="connsiteX1" fmla="*/ 621234 w 642174"/>
              <a:gd name="connsiteY1" fmla="*/ 369948 h 907420"/>
              <a:gd name="connsiteX2" fmla="*/ 642174 w 642174"/>
              <a:gd name="connsiteY2" fmla="*/ 907420 h 907420"/>
              <a:gd name="connsiteX3" fmla="*/ 20941 w 642174"/>
              <a:gd name="connsiteY3" fmla="*/ 907420 h 907420"/>
              <a:gd name="connsiteX0" fmla="*/ 0 w 621234"/>
              <a:gd name="connsiteY0" fmla="*/ 0 h 912303"/>
              <a:gd name="connsiteX1" fmla="*/ 621234 w 621234"/>
              <a:gd name="connsiteY1" fmla="*/ 369948 h 912303"/>
              <a:gd name="connsiteX2" fmla="*/ 619234 w 621234"/>
              <a:gd name="connsiteY2" fmla="*/ 912303 h 912303"/>
              <a:gd name="connsiteX3" fmla="*/ 20941 w 621234"/>
              <a:gd name="connsiteY3" fmla="*/ 907420 h 912303"/>
              <a:gd name="connsiteX0" fmla="*/ 0 w 621234"/>
              <a:gd name="connsiteY0" fmla="*/ 0 h 912303"/>
              <a:gd name="connsiteX1" fmla="*/ 621234 w 621234"/>
              <a:gd name="connsiteY1" fmla="*/ 369948 h 912303"/>
              <a:gd name="connsiteX2" fmla="*/ 619234 w 621234"/>
              <a:gd name="connsiteY2" fmla="*/ 912303 h 912303"/>
              <a:gd name="connsiteX3" fmla="*/ 9471 w 621234"/>
              <a:gd name="connsiteY3" fmla="*/ 907420 h 912303"/>
            </a:gdLst>
            <a:ahLst/>
            <a:cxnLst>
              <a:cxn ang="0">
                <a:pos x="connsiteX0" y="connsiteY0"/>
              </a:cxn>
              <a:cxn ang="0">
                <a:pos x="connsiteX1" y="connsiteY1"/>
              </a:cxn>
              <a:cxn ang="0">
                <a:pos x="connsiteX2" y="connsiteY2"/>
              </a:cxn>
              <a:cxn ang="0">
                <a:pos x="connsiteX3" y="connsiteY3"/>
              </a:cxn>
            </a:cxnLst>
            <a:rect l="l" t="t" r="r" b="b"/>
            <a:pathLst>
              <a:path w="621234" h="912303">
                <a:moveTo>
                  <a:pt x="0" y="0"/>
                </a:moveTo>
                <a:lnTo>
                  <a:pt x="621234" y="369948"/>
                </a:lnTo>
                <a:cubicBezTo>
                  <a:pt x="620567" y="550733"/>
                  <a:pt x="619901" y="731518"/>
                  <a:pt x="619234" y="912303"/>
                </a:cubicBezTo>
                <a:lnTo>
                  <a:pt x="9471" y="907420"/>
                </a:lnTo>
              </a:path>
            </a:pathLst>
          </a:cu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43BE630-31C6-4113-81F6-C097E88A413E}"/>
              </a:ext>
            </a:extLst>
          </p:cNvPr>
          <p:cNvSpPr/>
          <p:nvPr/>
        </p:nvSpPr>
        <p:spPr>
          <a:xfrm>
            <a:off x="5255419" y="3190875"/>
            <a:ext cx="1381125" cy="1250156"/>
          </a:xfrm>
          <a:custGeom>
            <a:avLst/>
            <a:gdLst>
              <a:gd name="connsiteX0" fmla="*/ 4762 w 1381125"/>
              <a:gd name="connsiteY0" fmla="*/ 0 h 1250156"/>
              <a:gd name="connsiteX1" fmla="*/ 0 w 1381125"/>
              <a:gd name="connsiteY1" fmla="*/ 538163 h 1250156"/>
              <a:gd name="connsiteX2" fmla="*/ 107156 w 1381125"/>
              <a:gd name="connsiteY2" fmla="*/ 592931 h 1250156"/>
              <a:gd name="connsiteX3" fmla="*/ 440531 w 1381125"/>
              <a:gd name="connsiteY3" fmla="*/ 764381 h 1250156"/>
              <a:gd name="connsiteX4" fmla="*/ 747712 w 1381125"/>
              <a:gd name="connsiteY4" fmla="*/ 914400 h 1250156"/>
              <a:gd name="connsiteX5" fmla="*/ 1071562 w 1381125"/>
              <a:gd name="connsiteY5" fmla="*/ 1081088 h 1250156"/>
              <a:gd name="connsiteX6" fmla="*/ 1381125 w 1381125"/>
              <a:gd name="connsiteY6" fmla="*/ 1250156 h 1250156"/>
              <a:gd name="connsiteX7" fmla="*/ 1378744 w 1381125"/>
              <a:gd name="connsiteY7" fmla="*/ 2381 h 125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1125" h="1250156">
                <a:moveTo>
                  <a:pt x="4762" y="0"/>
                </a:moveTo>
                <a:cubicBezTo>
                  <a:pt x="3175" y="179388"/>
                  <a:pt x="1587" y="358775"/>
                  <a:pt x="0" y="538163"/>
                </a:cubicBezTo>
                <a:lnTo>
                  <a:pt x="107156" y="592931"/>
                </a:lnTo>
                <a:lnTo>
                  <a:pt x="440531" y="764381"/>
                </a:lnTo>
                <a:lnTo>
                  <a:pt x="747712" y="914400"/>
                </a:lnTo>
                <a:lnTo>
                  <a:pt x="1071562" y="1081088"/>
                </a:lnTo>
                <a:lnTo>
                  <a:pt x="1381125" y="1250156"/>
                </a:lnTo>
                <a:cubicBezTo>
                  <a:pt x="1380331" y="834231"/>
                  <a:pt x="1379538" y="418306"/>
                  <a:pt x="1378744" y="2381"/>
                </a:cubicBezTo>
              </a:path>
            </a:pathLst>
          </a:cu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5F76E18D-5D77-4C1D-8807-D029CD0B841F}"/>
              </a:ext>
            </a:extLst>
          </p:cNvPr>
          <p:cNvSpPr/>
          <p:nvPr/>
        </p:nvSpPr>
        <p:spPr>
          <a:xfrm>
            <a:off x="6629400" y="1955006"/>
            <a:ext cx="1381125" cy="1235869"/>
          </a:xfrm>
          <a:custGeom>
            <a:avLst/>
            <a:gdLst>
              <a:gd name="connsiteX0" fmla="*/ 0 w 1381125"/>
              <a:gd name="connsiteY0" fmla="*/ 0 h 1235869"/>
              <a:gd name="connsiteX1" fmla="*/ 423863 w 1381125"/>
              <a:gd name="connsiteY1" fmla="*/ 209550 h 1235869"/>
              <a:gd name="connsiteX2" fmla="*/ 823913 w 1381125"/>
              <a:gd name="connsiteY2" fmla="*/ 416719 h 1235869"/>
              <a:gd name="connsiteX3" fmla="*/ 1193006 w 1381125"/>
              <a:gd name="connsiteY3" fmla="*/ 614363 h 1235869"/>
              <a:gd name="connsiteX4" fmla="*/ 1373981 w 1381125"/>
              <a:gd name="connsiteY4" fmla="*/ 709613 h 1235869"/>
              <a:gd name="connsiteX5" fmla="*/ 1381125 w 1381125"/>
              <a:gd name="connsiteY5" fmla="*/ 1235869 h 1235869"/>
              <a:gd name="connsiteX6" fmla="*/ 0 w 1381125"/>
              <a:gd name="connsiteY6" fmla="*/ 1226344 h 123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125" h="1235869">
                <a:moveTo>
                  <a:pt x="0" y="0"/>
                </a:moveTo>
                <a:lnTo>
                  <a:pt x="423863" y="209550"/>
                </a:lnTo>
                <a:lnTo>
                  <a:pt x="823913" y="416719"/>
                </a:lnTo>
                <a:lnTo>
                  <a:pt x="1193006" y="614363"/>
                </a:lnTo>
                <a:lnTo>
                  <a:pt x="1373981" y="709613"/>
                </a:lnTo>
                <a:cubicBezTo>
                  <a:pt x="1376362" y="885032"/>
                  <a:pt x="1378744" y="1060450"/>
                  <a:pt x="1381125" y="1235869"/>
                </a:cubicBezTo>
                <a:lnTo>
                  <a:pt x="0" y="1226344"/>
                </a:lnTo>
              </a:path>
            </a:pathLst>
          </a:cu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0225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D3D953-3186-4CEB-A9D3-06A198A14839}"/>
              </a:ext>
            </a:extLst>
          </p:cNvPr>
          <p:cNvSpPr>
            <a:spLocks noGrp="1"/>
          </p:cNvSpPr>
          <p:nvPr>
            <p:ph type="title"/>
          </p:nvPr>
        </p:nvSpPr>
        <p:spPr/>
        <p:txBody>
          <a:bodyPr/>
          <a:lstStyle/>
          <a:p>
            <a:r>
              <a:rPr lang="en-US" dirty="0"/>
              <a:t>Shear Stiffener Layout</a:t>
            </a:r>
          </a:p>
        </p:txBody>
      </p:sp>
      <p:sp>
        <p:nvSpPr>
          <p:cNvPr id="5" name="Slide Number Placeholder 4">
            <a:extLst>
              <a:ext uri="{FF2B5EF4-FFF2-40B4-BE49-F238E27FC236}">
                <a16:creationId xmlns:a16="http://schemas.microsoft.com/office/drawing/2014/main" id="{74140302-6D3A-484B-998C-B91276E9DB9A}"/>
              </a:ext>
            </a:extLst>
          </p:cNvPr>
          <p:cNvSpPr>
            <a:spLocks noGrp="1"/>
          </p:cNvSpPr>
          <p:nvPr>
            <p:ph type="sldNum" sz="quarter" idx="12"/>
          </p:nvPr>
        </p:nvSpPr>
        <p:spPr/>
        <p:txBody>
          <a:bodyPr/>
          <a:lstStyle/>
          <a:p>
            <a:fld id="{BA98D948-1207-4CB8-9C03-80C63F72A5E7}" type="slidenum">
              <a:rPr lang="en-US" smtClean="0"/>
              <a:t>53</a:t>
            </a:fld>
            <a:endParaRPr lang="en-US" dirty="0"/>
          </a:p>
        </p:txBody>
      </p:sp>
      <p:pic>
        <p:nvPicPr>
          <p:cNvPr id="9" name="Content Placeholder 8">
            <a:extLst>
              <a:ext uri="{FF2B5EF4-FFF2-40B4-BE49-F238E27FC236}">
                <a16:creationId xmlns:a16="http://schemas.microsoft.com/office/drawing/2014/main" id="{3D56B8BB-CDC7-4BB5-AC9C-F4B31590FF27}"/>
              </a:ext>
            </a:extLst>
          </p:cNvPr>
          <p:cNvPicPr>
            <a:picLocks noGrp="1" noChangeAspect="1"/>
          </p:cNvPicPr>
          <p:nvPr>
            <p:ph sz="half" idx="4294967295"/>
          </p:nvPr>
        </p:nvPicPr>
        <p:blipFill rotWithShape="1">
          <a:blip r:embed="rId3" cstate="print">
            <a:extLst>
              <a:ext uri="{28A0092B-C50C-407E-A947-70E740481C1C}">
                <a14:useLocalDpi xmlns:a14="http://schemas.microsoft.com/office/drawing/2010/main"/>
              </a:ext>
            </a:extLst>
          </a:blip>
          <a:srcRect/>
          <a:stretch/>
        </p:blipFill>
        <p:spPr>
          <a:xfrm>
            <a:off x="2286000" y="-171450"/>
            <a:ext cx="3886200" cy="6001225"/>
          </a:xfrm>
          <a:prstGeom prst="rect">
            <a:avLst/>
          </a:prstGeom>
          <a:scene3d>
            <a:camera prst="orthographicFront">
              <a:rot lat="0" lon="0" rev="16200000"/>
            </a:camera>
            <a:lightRig rig="threePt" dir="t"/>
          </a:scene3d>
        </p:spPr>
      </p:pic>
      <p:sp>
        <p:nvSpPr>
          <p:cNvPr id="10" name="Rectangle: Rounded Corners 9">
            <a:extLst>
              <a:ext uri="{FF2B5EF4-FFF2-40B4-BE49-F238E27FC236}">
                <a16:creationId xmlns:a16="http://schemas.microsoft.com/office/drawing/2014/main" id="{FFEC1FDA-14EF-4670-91D7-DCCD6F7E2B85}"/>
              </a:ext>
            </a:extLst>
          </p:cNvPr>
          <p:cNvSpPr/>
          <p:nvPr/>
        </p:nvSpPr>
        <p:spPr>
          <a:xfrm>
            <a:off x="1828800" y="3333750"/>
            <a:ext cx="5334000" cy="914400"/>
          </a:xfrm>
          <a:custGeom>
            <a:avLst/>
            <a:gdLst>
              <a:gd name="connsiteX0" fmla="*/ 0 w 5334000"/>
              <a:gd name="connsiteY0" fmla="*/ 152403 h 914400"/>
              <a:gd name="connsiteX1" fmla="*/ 152403 w 5334000"/>
              <a:gd name="connsiteY1" fmla="*/ 0 h 914400"/>
              <a:gd name="connsiteX2" fmla="*/ 881636 w 5334000"/>
              <a:gd name="connsiteY2" fmla="*/ 0 h 914400"/>
              <a:gd name="connsiteX3" fmla="*/ 1459993 w 5334000"/>
              <a:gd name="connsiteY3" fmla="*/ 0 h 914400"/>
              <a:gd name="connsiteX4" fmla="*/ 1988059 w 5334000"/>
              <a:gd name="connsiteY4" fmla="*/ 0 h 914400"/>
              <a:gd name="connsiteX5" fmla="*/ 2667000 w 5334000"/>
              <a:gd name="connsiteY5" fmla="*/ 0 h 914400"/>
              <a:gd name="connsiteX6" fmla="*/ 3245357 w 5334000"/>
              <a:gd name="connsiteY6" fmla="*/ 0 h 914400"/>
              <a:gd name="connsiteX7" fmla="*/ 3974590 w 5334000"/>
              <a:gd name="connsiteY7" fmla="*/ 0 h 914400"/>
              <a:gd name="connsiteX8" fmla="*/ 4502656 w 5334000"/>
              <a:gd name="connsiteY8" fmla="*/ 0 h 914400"/>
              <a:gd name="connsiteX9" fmla="*/ 5181597 w 5334000"/>
              <a:gd name="connsiteY9" fmla="*/ 0 h 914400"/>
              <a:gd name="connsiteX10" fmla="*/ 5334000 w 5334000"/>
              <a:gd name="connsiteY10" fmla="*/ 152403 h 914400"/>
              <a:gd name="connsiteX11" fmla="*/ 5334000 w 5334000"/>
              <a:gd name="connsiteY11" fmla="*/ 761997 h 914400"/>
              <a:gd name="connsiteX12" fmla="*/ 5181597 w 5334000"/>
              <a:gd name="connsiteY12" fmla="*/ 914400 h 914400"/>
              <a:gd name="connsiteX13" fmla="*/ 4552948 w 5334000"/>
              <a:gd name="connsiteY13" fmla="*/ 914400 h 914400"/>
              <a:gd name="connsiteX14" fmla="*/ 4024882 w 5334000"/>
              <a:gd name="connsiteY14" fmla="*/ 914400 h 914400"/>
              <a:gd name="connsiteX15" fmla="*/ 3396233 w 5334000"/>
              <a:gd name="connsiteY15" fmla="*/ 914400 h 914400"/>
              <a:gd name="connsiteX16" fmla="*/ 2667000 w 5334000"/>
              <a:gd name="connsiteY16" fmla="*/ 914400 h 914400"/>
              <a:gd name="connsiteX17" fmla="*/ 2038351 w 5334000"/>
              <a:gd name="connsiteY17" fmla="*/ 914400 h 914400"/>
              <a:gd name="connsiteX18" fmla="*/ 1560577 w 5334000"/>
              <a:gd name="connsiteY18" fmla="*/ 914400 h 914400"/>
              <a:gd name="connsiteX19" fmla="*/ 1032512 w 5334000"/>
              <a:gd name="connsiteY19" fmla="*/ 914400 h 914400"/>
              <a:gd name="connsiteX20" fmla="*/ 152403 w 5334000"/>
              <a:gd name="connsiteY20" fmla="*/ 914400 h 914400"/>
              <a:gd name="connsiteX21" fmla="*/ 0 w 5334000"/>
              <a:gd name="connsiteY21" fmla="*/ 761997 h 914400"/>
              <a:gd name="connsiteX22" fmla="*/ 0 w 5334000"/>
              <a:gd name="connsiteY22"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34000" h="914400" extrusionOk="0">
                <a:moveTo>
                  <a:pt x="0" y="152403"/>
                </a:moveTo>
                <a:cubicBezTo>
                  <a:pt x="-16982" y="57758"/>
                  <a:pt x="62541" y="2136"/>
                  <a:pt x="152403" y="0"/>
                </a:cubicBezTo>
                <a:cubicBezTo>
                  <a:pt x="408199" y="4674"/>
                  <a:pt x="648204" y="-2495"/>
                  <a:pt x="881636" y="0"/>
                </a:cubicBezTo>
                <a:cubicBezTo>
                  <a:pt x="1115068" y="2495"/>
                  <a:pt x="1271751" y="-14277"/>
                  <a:pt x="1459993" y="0"/>
                </a:cubicBezTo>
                <a:cubicBezTo>
                  <a:pt x="1648235" y="14277"/>
                  <a:pt x="1799645" y="14263"/>
                  <a:pt x="1988059" y="0"/>
                </a:cubicBezTo>
                <a:cubicBezTo>
                  <a:pt x="2176473" y="-14263"/>
                  <a:pt x="2421106" y="28911"/>
                  <a:pt x="2667000" y="0"/>
                </a:cubicBezTo>
                <a:cubicBezTo>
                  <a:pt x="2912894" y="-28911"/>
                  <a:pt x="3082706" y="24133"/>
                  <a:pt x="3245357" y="0"/>
                </a:cubicBezTo>
                <a:cubicBezTo>
                  <a:pt x="3408008" y="-24133"/>
                  <a:pt x="3675417" y="27951"/>
                  <a:pt x="3974590" y="0"/>
                </a:cubicBezTo>
                <a:cubicBezTo>
                  <a:pt x="4273763" y="-27951"/>
                  <a:pt x="4287966" y="282"/>
                  <a:pt x="4502656" y="0"/>
                </a:cubicBezTo>
                <a:cubicBezTo>
                  <a:pt x="4717346" y="-282"/>
                  <a:pt x="4872441" y="-32915"/>
                  <a:pt x="5181597" y="0"/>
                </a:cubicBezTo>
                <a:cubicBezTo>
                  <a:pt x="5274194" y="2026"/>
                  <a:pt x="5327409" y="67167"/>
                  <a:pt x="5334000" y="152403"/>
                </a:cubicBezTo>
                <a:cubicBezTo>
                  <a:pt x="5325098" y="406704"/>
                  <a:pt x="5361565" y="504460"/>
                  <a:pt x="5334000" y="761997"/>
                </a:cubicBezTo>
                <a:cubicBezTo>
                  <a:pt x="5341990" y="838272"/>
                  <a:pt x="5269520" y="911980"/>
                  <a:pt x="5181597" y="914400"/>
                </a:cubicBezTo>
                <a:cubicBezTo>
                  <a:pt x="4936325" y="883159"/>
                  <a:pt x="4698263" y="901819"/>
                  <a:pt x="4552948" y="914400"/>
                </a:cubicBezTo>
                <a:cubicBezTo>
                  <a:pt x="4407633" y="926981"/>
                  <a:pt x="4218187" y="916001"/>
                  <a:pt x="4024882" y="914400"/>
                </a:cubicBezTo>
                <a:cubicBezTo>
                  <a:pt x="3831577" y="912799"/>
                  <a:pt x="3672924" y="937369"/>
                  <a:pt x="3396233" y="914400"/>
                </a:cubicBezTo>
                <a:cubicBezTo>
                  <a:pt x="3119542" y="891431"/>
                  <a:pt x="2908391" y="947422"/>
                  <a:pt x="2667000" y="914400"/>
                </a:cubicBezTo>
                <a:cubicBezTo>
                  <a:pt x="2425609" y="881378"/>
                  <a:pt x="2193224" y="942116"/>
                  <a:pt x="2038351" y="914400"/>
                </a:cubicBezTo>
                <a:cubicBezTo>
                  <a:pt x="1883478" y="886684"/>
                  <a:pt x="1763745" y="922536"/>
                  <a:pt x="1560577" y="914400"/>
                </a:cubicBezTo>
                <a:cubicBezTo>
                  <a:pt x="1357409" y="906264"/>
                  <a:pt x="1219407" y="904080"/>
                  <a:pt x="1032512" y="914400"/>
                </a:cubicBezTo>
                <a:cubicBezTo>
                  <a:pt x="845617" y="924720"/>
                  <a:pt x="412744" y="871219"/>
                  <a:pt x="152403" y="914400"/>
                </a:cubicBezTo>
                <a:cubicBezTo>
                  <a:pt x="77840" y="912367"/>
                  <a:pt x="1131" y="856903"/>
                  <a:pt x="0" y="761997"/>
                </a:cubicBezTo>
                <a:cubicBezTo>
                  <a:pt x="-29029" y="633348"/>
                  <a:pt x="10088" y="336654"/>
                  <a:pt x="0" y="152403"/>
                </a:cubicBezTo>
                <a:close/>
              </a:path>
            </a:pathLst>
          </a:custGeom>
          <a:noFill/>
          <a:ln w="38100">
            <a:prstDash val="sys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501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31946B-7A01-4EFA-8501-BEDE1E2BA3E0}"/>
              </a:ext>
            </a:extLst>
          </p:cNvPr>
          <p:cNvSpPr>
            <a:spLocks noGrp="1"/>
          </p:cNvSpPr>
          <p:nvPr>
            <p:ph type="title"/>
          </p:nvPr>
        </p:nvSpPr>
        <p:spPr/>
        <p:txBody>
          <a:bodyPr/>
          <a:lstStyle/>
          <a:p>
            <a:r>
              <a:rPr lang="en-US" dirty="0"/>
              <a:t>End Panel</a:t>
            </a:r>
          </a:p>
        </p:txBody>
      </p:sp>
      <p:sp>
        <p:nvSpPr>
          <p:cNvPr id="5" name="Content Placeholder 4">
            <a:extLst>
              <a:ext uri="{FF2B5EF4-FFF2-40B4-BE49-F238E27FC236}">
                <a16:creationId xmlns:a16="http://schemas.microsoft.com/office/drawing/2014/main" id="{CFA3A898-2409-40EA-9B34-D82BF01BE3D7}"/>
              </a:ext>
            </a:extLst>
          </p:cNvPr>
          <p:cNvSpPr>
            <a:spLocks noGrp="1"/>
          </p:cNvSpPr>
          <p:nvPr>
            <p:ph idx="1"/>
          </p:nvPr>
        </p:nvSpPr>
        <p:spPr/>
        <p:txBody>
          <a:bodyPr/>
          <a:lstStyle/>
          <a:p>
            <a:r>
              <a:rPr lang="en-US" dirty="0"/>
              <a:t>Maximum distance between bearing stiffener and first intermediate stiffeners is limited to 1.5D = 103.5 in.</a:t>
            </a:r>
          </a:p>
          <a:p>
            <a:r>
              <a:rPr lang="en-US" dirty="0"/>
              <a:t>Capacity of an end panel is CV</a:t>
            </a:r>
            <a:r>
              <a:rPr lang="en-US" baseline="-25000" dirty="0"/>
              <a:t>p</a:t>
            </a:r>
          </a:p>
          <a:p>
            <a:r>
              <a:rPr lang="en-US" dirty="0"/>
              <a:t>C is computed with k &gt; 5 for stiffened end panels</a:t>
            </a:r>
          </a:p>
          <a:p>
            <a:endParaRPr lang="en-US" dirty="0"/>
          </a:p>
        </p:txBody>
      </p:sp>
      <p:sp>
        <p:nvSpPr>
          <p:cNvPr id="3" name="Slide Number Placeholder 2">
            <a:extLst>
              <a:ext uri="{FF2B5EF4-FFF2-40B4-BE49-F238E27FC236}">
                <a16:creationId xmlns:a16="http://schemas.microsoft.com/office/drawing/2014/main" id="{A3123646-0238-41CF-8752-5BA6D3FA0E90}"/>
              </a:ext>
            </a:extLst>
          </p:cNvPr>
          <p:cNvSpPr>
            <a:spLocks noGrp="1"/>
          </p:cNvSpPr>
          <p:nvPr>
            <p:ph type="sldNum" sz="quarter" idx="12"/>
          </p:nvPr>
        </p:nvSpPr>
        <p:spPr/>
        <p:txBody>
          <a:bodyPr/>
          <a:lstStyle/>
          <a:p>
            <a:fld id="{BA98D948-1207-4CB8-9C03-80C63F72A5E7}" type="slidenum">
              <a:rPr lang="en-US" smtClean="0"/>
              <a:t>54</a:t>
            </a:fld>
            <a:endParaRPr lang="en-US" dirty="0"/>
          </a:p>
        </p:txBody>
      </p:sp>
    </p:spTree>
    <p:extLst>
      <p:ext uri="{BB962C8B-B14F-4D97-AF65-F5344CB8AC3E}">
        <p14:creationId xmlns:p14="http://schemas.microsoft.com/office/powerpoint/2010/main" val="16272586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31946B-7A01-4EFA-8501-BEDE1E2BA3E0}"/>
              </a:ext>
            </a:extLst>
          </p:cNvPr>
          <p:cNvSpPr>
            <a:spLocks noGrp="1"/>
          </p:cNvSpPr>
          <p:nvPr>
            <p:ph type="title"/>
          </p:nvPr>
        </p:nvSpPr>
        <p:spPr/>
        <p:txBody>
          <a:bodyPr/>
          <a:lstStyle/>
          <a:p>
            <a:r>
              <a:rPr lang="en-US" dirty="0"/>
              <a:t>End Panel</a:t>
            </a:r>
          </a:p>
        </p:txBody>
      </p:sp>
      <p:sp>
        <p:nvSpPr>
          <p:cNvPr id="5" name="Content Placeholder 4">
            <a:extLst>
              <a:ext uri="{FF2B5EF4-FFF2-40B4-BE49-F238E27FC236}">
                <a16:creationId xmlns:a16="http://schemas.microsoft.com/office/drawing/2014/main" id="{CFA3A898-2409-40EA-9B34-D82BF01BE3D7}"/>
              </a:ext>
            </a:extLst>
          </p:cNvPr>
          <p:cNvSpPr>
            <a:spLocks noGrp="1"/>
          </p:cNvSpPr>
          <p:nvPr>
            <p:ph sz="half" idx="1"/>
          </p:nvPr>
        </p:nvSpPr>
        <p:spPr>
          <a:xfrm>
            <a:off x="457200" y="1200150"/>
            <a:ext cx="5105400" cy="3394075"/>
          </a:xfrm>
        </p:spPr>
        <p:txBody>
          <a:bodyPr/>
          <a:lstStyle/>
          <a:p>
            <a:r>
              <a:rPr lang="en-US" dirty="0"/>
              <a:t>Design Example 1 says assume a stiffener placed 87 in. from the abutment bearing stiffener</a:t>
            </a:r>
          </a:p>
          <a:p>
            <a:r>
              <a:rPr lang="en-US" dirty="0"/>
              <a:t>This would not be an assumed value, it would be back-calculated to meet a target resistance</a:t>
            </a:r>
          </a:p>
        </p:txBody>
      </p:sp>
      <p:pic>
        <p:nvPicPr>
          <p:cNvPr id="6" name="Content Placeholder 5">
            <a:extLst>
              <a:ext uri="{FF2B5EF4-FFF2-40B4-BE49-F238E27FC236}">
                <a16:creationId xmlns:a16="http://schemas.microsoft.com/office/drawing/2014/main" id="{285F50F1-68CF-48A5-9C39-408A7E88F893}"/>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5867400" y="35706"/>
            <a:ext cx="2286000" cy="4875389"/>
          </a:xfrm>
          <a:prstGeom prst="rect">
            <a:avLst/>
          </a:prstGeom>
        </p:spPr>
      </p:pic>
      <p:sp>
        <p:nvSpPr>
          <p:cNvPr id="3" name="Slide Number Placeholder 2">
            <a:extLst>
              <a:ext uri="{FF2B5EF4-FFF2-40B4-BE49-F238E27FC236}">
                <a16:creationId xmlns:a16="http://schemas.microsoft.com/office/drawing/2014/main" id="{A3123646-0238-41CF-8752-5BA6D3FA0E90}"/>
              </a:ext>
            </a:extLst>
          </p:cNvPr>
          <p:cNvSpPr>
            <a:spLocks noGrp="1"/>
          </p:cNvSpPr>
          <p:nvPr>
            <p:ph type="sldNum" sz="quarter" idx="12"/>
          </p:nvPr>
        </p:nvSpPr>
        <p:spPr/>
        <p:txBody>
          <a:bodyPr/>
          <a:lstStyle/>
          <a:p>
            <a:fld id="{BA98D948-1207-4CB8-9C03-80C63F72A5E7}" type="slidenum">
              <a:rPr lang="en-US" smtClean="0"/>
              <a:t>55</a:t>
            </a:fld>
            <a:endParaRPr lang="en-US" dirty="0"/>
          </a:p>
        </p:txBody>
      </p:sp>
      <p:cxnSp>
        <p:nvCxnSpPr>
          <p:cNvPr id="8" name="Straight Arrow Connector 7">
            <a:extLst>
              <a:ext uri="{FF2B5EF4-FFF2-40B4-BE49-F238E27FC236}">
                <a16:creationId xmlns:a16="http://schemas.microsoft.com/office/drawing/2014/main" id="{AC4F3E59-7D90-4B3A-B52E-A4B5A8884DB6}"/>
              </a:ext>
            </a:extLst>
          </p:cNvPr>
          <p:cNvCxnSpPr>
            <a:cxnSpLocks/>
          </p:cNvCxnSpPr>
          <p:nvPr/>
        </p:nvCxnSpPr>
        <p:spPr>
          <a:xfrm>
            <a:off x="5410200" y="2495550"/>
            <a:ext cx="1752600" cy="1219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0891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31946B-7A01-4EFA-8501-BEDE1E2BA3E0}"/>
              </a:ext>
            </a:extLst>
          </p:cNvPr>
          <p:cNvSpPr>
            <a:spLocks noGrp="1"/>
          </p:cNvSpPr>
          <p:nvPr>
            <p:ph type="title"/>
          </p:nvPr>
        </p:nvSpPr>
        <p:spPr/>
        <p:txBody>
          <a:bodyPr/>
          <a:lstStyle/>
          <a:p>
            <a:r>
              <a:rPr lang="en-US" dirty="0"/>
              <a:t>End Panel</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FA3A898-2409-40EA-9B34-D82BF01BE3D7}"/>
                  </a:ext>
                </a:extLst>
              </p:cNvPr>
              <p:cNvSpPr>
                <a:spLocks noGrp="1"/>
              </p:cNvSpPr>
              <p:nvPr>
                <p:ph idx="1"/>
              </p:nvPr>
            </p:nvSpPr>
            <p:spPr/>
            <p:txBody>
              <a:bodyPr/>
              <a:lstStyle/>
              <a:p>
                <a:r>
                  <a:rPr lang="en-US" dirty="0"/>
                  <a:t>Stiffener spacing, d</a:t>
                </a:r>
                <a:r>
                  <a:rPr lang="en-US" baseline="-25000" dirty="0"/>
                  <a:t>o</a:t>
                </a:r>
                <a:r>
                  <a:rPr lang="en-US" dirty="0"/>
                  <a:t> = 87 in.</a:t>
                </a:r>
              </a:p>
              <a:p>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=5+</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type m:val="skw"/>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𝑜</m:t>
                                        </m:r>
                                      </m:sub>
                                    </m:sSub>
                                  </m:num>
                                  <m:den>
                                    <m:r>
                                      <a:rPr lang="en-US" b="0" i="1" smtClean="0">
                                        <a:latin typeface="Cambria Math" panose="02040503050406030204" pitchFamily="18" charset="0"/>
                                      </a:rPr>
                                      <m:t>𝐷</m:t>
                                    </m:r>
                                  </m:den>
                                </m:f>
                              </m:e>
                            </m:d>
                          </m:e>
                          <m:sup>
                            <m:r>
                              <a:rPr lang="en-US" b="0" i="1" smtClean="0">
                                <a:latin typeface="Cambria Math" panose="02040503050406030204" pitchFamily="18" charset="0"/>
                              </a:rPr>
                              <m:t>2</m:t>
                            </m:r>
                          </m:sup>
                        </m:sSup>
                      </m:den>
                    </m:f>
                    <m:r>
                      <a:rPr lang="en-US" b="0" i="1" smtClean="0">
                        <a:latin typeface="Cambria Math" panose="02040503050406030204" pitchFamily="18" charset="0"/>
                      </a:rPr>
                      <m:t>=8.15</m:t>
                    </m:r>
                  </m:oMath>
                </a14:m>
                <a:endParaRPr lang="en-US" b="0" dirty="0"/>
              </a:p>
              <a:p>
                <a:r>
                  <a:rPr lang="en-US" dirty="0"/>
                  <a:t>Find a new value for C</a:t>
                </a:r>
              </a:p>
            </p:txBody>
          </p:sp>
        </mc:Choice>
        <mc:Fallback xmlns="">
          <p:sp>
            <p:nvSpPr>
              <p:cNvPr id="5" name="Content Placeholder 4">
                <a:extLst>
                  <a:ext uri="{FF2B5EF4-FFF2-40B4-BE49-F238E27FC236}">
                    <a16:creationId xmlns:a16="http://schemas.microsoft.com/office/drawing/2014/main" id="{CFA3A898-2409-40EA-9B34-D82BF01BE3D7}"/>
                  </a:ext>
                </a:extLst>
              </p:cNvPr>
              <p:cNvSpPr>
                <a:spLocks noGrp="1" noRot="1" noChangeAspect="1" noMove="1" noResize="1" noEditPoints="1" noAdjustHandles="1" noChangeArrowheads="1" noChangeShapeType="1" noTextEdit="1"/>
              </p:cNvSpPr>
              <p:nvPr>
                <p:ph idx="1"/>
              </p:nvPr>
            </p:nvSpPr>
            <p:spPr>
              <a:blipFill>
                <a:blip r:embed="rId5"/>
                <a:stretch>
                  <a:fillRect l="-1704" t="-233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3123646-0238-41CF-8752-5BA6D3FA0E90}"/>
              </a:ext>
            </a:extLst>
          </p:cNvPr>
          <p:cNvSpPr>
            <a:spLocks noGrp="1"/>
          </p:cNvSpPr>
          <p:nvPr>
            <p:ph type="sldNum" sz="quarter" idx="12"/>
          </p:nvPr>
        </p:nvSpPr>
        <p:spPr/>
        <p:txBody>
          <a:bodyPr/>
          <a:lstStyle/>
          <a:p>
            <a:fld id="{BA98D948-1207-4CB8-9C03-80C63F72A5E7}" type="slidenum">
              <a:rPr lang="en-US" smtClean="0"/>
              <a:t>56</a:t>
            </a:fld>
            <a:endParaRPr lang="en-US" dirty="0"/>
          </a:p>
        </p:txBody>
      </p:sp>
    </p:spTree>
    <p:extLst>
      <p:ext uri="{BB962C8B-B14F-4D97-AF65-F5344CB8AC3E}">
        <p14:creationId xmlns:p14="http://schemas.microsoft.com/office/powerpoint/2010/main" val="2571725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0918-4378-40EB-9A55-DDAE7AD2C19B}"/>
              </a:ext>
            </a:extLst>
          </p:cNvPr>
          <p:cNvSpPr>
            <a:spLocks noGrp="1"/>
          </p:cNvSpPr>
          <p:nvPr>
            <p:ph type="title"/>
          </p:nvPr>
        </p:nvSpPr>
        <p:spPr>
          <a:xfrm>
            <a:off x="457200" y="-16360"/>
            <a:ext cx="8229600" cy="857250"/>
          </a:xfrm>
        </p:spPr>
        <p:txBody>
          <a:bodyPr/>
          <a:lstStyle/>
          <a:p>
            <a:r>
              <a:rPr lang="en-US" dirty="0"/>
              <a:t>Stiffened Web Capacity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3E964B7-E242-43E6-AB52-C1BDA0CACB1F}"/>
                  </a:ext>
                </a:extLst>
              </p:cNvPr>
              <p:cNvSpPr>
                <a:spLocks noGrp="1"/>
              </p:cNvSpPr>
              <p:nvPr>
                <p:ph sz="half" idx="1"/>
              </p:nvPr>
            </p:nvSpPr>
            <p:spPr>
              <a:xfrm>
                <a:off x="495300" y="666750"/>
                <a:ext cx="4343401" cy="4476750"/>
              </a:xfrm>
            </p:spPr>
            <p:txBody>
              <a:bodyPr>
                <a:normAutofit lnSpcReduction="10000"/>
              </a:bodyPr>
              <a:lstStyle/>
              <a:p>
                <a:r>
                  <a:rPr lang="en-US" dirty="0"/>
                  <a:t>Note: k = 8.15 shifts the unstiffened web resistance curve to the right</a:t>
                </a:r>
              </a:p>
              <a:p>
                <a:r>
                  <a:rPr lang="en-US" dirty="0"/>
                  <a:t>The same “slenderness” web has increased resistance due to stiffeners</a:t>
                </a:r>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1.57</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𝐷</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𝑤</m:t>
                                        </m:r>
                                      </m:sub>
                                    </m:sSub>
                                  </m:den>
                                </m:f>
                              </m:e>
                            </m:d>
                          </m:e>
                          <m:sup>
                            <m:r>
                              <a:rPr lang="en-US" b="0" i="1" smtClean="0">
                                <a:latin typeface="Cambria Math" panose="02040503050406030204" pitchFamily="18" charset="0"/>
                              </a:rPr>
                              <m:t>2</m:t>
                            </m:r>
                          </m:sup>
                        </m:sSup>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𝐸𝑘</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𝑦𝑤</m:t>
                                </m:r>
                              </m:sub>
                            </m:sSub>
                          </m:den>
                        </m:f>
                      </m:e>
                    </m:d>
                    <m:r>
                      <a:rPr lang="en-US" b="0" i="1" smtClean="0">
                        <a:latin typeface="Cambria Math" panose="02040503050406030204" pitchFamily="18" charset="0"/>
                      </a:rPr>
                      <m:t>=0.390</m:t>
                    </m:r>
                  </m:oMath>
                </a14:m>
                <a:endParaRPr lang="en-US" dirty="0"/>
              </a:p>
            </p:txBody>
          </p:sp>
        </mc:Choice>
        <mc:Fallback xmlns="">
          <p:sp>
            <p:nvSpPr>
              <p:cNvPr id="3" name="Content Placeholder 2">
                <a:extLst>
                  <a:ext uri="{FF2B5EF4-FFF2-40B4-BE49-F238E27FC236}">
                    <a16:creationId xmlns:a16="http://schemas.microsoft.com/office/drawing/2014/main" id="{43E964B7-E242-43E6-AB52-C1BDA0CACB1F}"/>
                  </a:ext>
                </a:extLst>
              </p:cNvPr>
              <p:cNvSpPr>
                <a:spLocks noGrp="1" noRot="1" noChangeAspect="1" noMove="1" noResize="1" noEditPoints="1" noAdjustHandles="1" noChangeArrowheads="1" noChangeShapeType="1" noTextEdit="1"/>
              </p:cNvSpPr>
              <p:nvPr>
                <p:ph sz="half" idx="1"/>
              </p:nvPr>
            </p:nvSpPr>
            <p:spPr>
              <a:xfrm>
                <a:off x="495300" y="666750"/>
                <a:ext cx="4343401" cy="4476750"/>
              </a:xfrm>
              <a:blipFill>
                <a:blip r:embed="rId5"/>
                <a:stretch>
                  <a:fillRect l="-2525" t="-2177"/>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AB50713-D0E3-413C-82DB-A5B33068B742}"/>
              </a:ext>
            </a:extLst>
          </p:cNvPr>
          <p:cNvSpPr>
            <a:spLocks noGrp="1"/>
          </p:cNvSpPr>
          <p:nvPr>
            <p:ph type="sldNum" sz="quarter" idx="12"/>
          </p:nvPr>
        </p:nvSpPr>
        <p:spPr>
          <a:xfrm>
            <a:off x="6934200" y="4735513"/>
            <a:ext cx="2133600" cy="274637"/>
          </a:xfrm>
        </p:spPr>
        <p:txBody>
          <a:bodyPr/>
          <a:lstStyle/>
          <a:p>
            <a:fld id="{BA98D948-1207-4CB8-9C03-80C63F72A5E7}" type="slidenum">
              <a:rPr lang="en-US" smtClean="0"/>
              <a:t>57</a:t>
            </a:fld>
            <a:endParaRPr lang="en-US" dirty="0"/>
          </a:p>
        </p:txBody>
      </p:sp>
      <p:graphicFrame>
        <p:nvGraphicFramePr>
          <p:cNvPr id="6" name="Content Placeholder 5">
            <a:extLst>
              <a:ext uri="{FF2B5EF4-FFF2-40B4-BE49-F238E27FC236}">
                <a16:creationId xmlns:a16="http://schemas.microsoft.com/office/drawing/2014/main" id="{78D7E45E-0AE9-4D65-B489-C8762E645616}"/>
              </a:ext>
            </a:extLst>
          </p:cNvPr>
          <p:cNvGraphicFramePr>
            <a:graphicFrameLocks noGrp="1"/>
          </p:cNvGraphicFramePr>
          <p:nvPr>
            <p:ph sz="half" idx="2"/>
            <p:extLst>
              <p:ext uri="{D42A27DB-BD31-4B8C-83A1-F6EECF244321}">
                <p14:modId xmlns:p14="http://schemas.microsoft.com/office/powerpoint/2010/main" val="3680326211"/>
              </p:ext>
            </p:extLst>
          </p:nvPr>
        </p:nvGraphicFramePr>
        <p:xfrm>
          <a:off x="4648200" y="992188"/>
          <a:ext cx="4038600" cy="3394075"/>
        </p:xfrm>
        <a:graphic>
          <a:graphicData uri="http://schemas.openxmlformats.org/drawingml/2006/chart">
            <c:chart xmlns:c="http://schemas.openxmlformats.org/drawingml/2006/chart" xmlns:r="http://schemas.openxmlformats.org/officeDocument/2006/relationships" r:id="rId6"/>
          </a:graphicData>
        </a:graphic>
      </p:graphicFrame>
      <p:cxnSp>
        <p:nvCxnSpPr>
          <p:cNvPr id="8" name="Straight Arrow Connector 7">
            <a:extLst>
              <a:ext uri="{FF2B5EF4-FFF2-40B4-BE49-F238E27FC236}">
                <a16:creationId xmlns:a16="http://schemas.microsoft.com/office/drawing/2014/main" id="{77A63C5E-0901-4E39-A2E6-656084FE7BD2}"/>
              </a:ext>
            </a:extLst>
          </p:cNvPr>
          <p:cNvCxnSpPr>
            <a:cxnSpLocks/>
          </p:cNvCxnSpPr>
          <p:nvPr/>
        </p:nvCxnSpPr>
        <p:spPr>
          <a:xfrm flipV="1">
            <a:off x="8001000" y="3278188"/>
            <a:ext cx="0" cy="533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A0F47FC-9CF8-4BC9-BA2E-D76856D9C24C}"/>
              </a:ext>
            </a:extLst>
          </p:cNvPr>
          <p:cNvCxnSpPr>
            <a:cxnSpLocks/>
          </p:cNvCxnSpPr>
          <p:nvPr/>
        </p:nvCxnSpPr>
        <p:spPr>
          <a:xfrm flipH="1">
            <a:off x="5257800" y="3269027"/>
            <a:ext cx="2667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F8EE850-B27F-461C-A8F8-793F86184CFC}"/>
                  </a:ext>
                </a:extLst>
              </p:cNvPr>
              <p:cNvSpPr txBox="1"/>
              <p:nvPr/>
            </p:nvSpPr>
            <p:spPr>
              <a:xfrm>
                <a:off x="6705600" y="4300555"/>
                <a:ext cx="1295400" cy="34445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panose="02040503050406030204" pitchFamily="18" charset="0"/>
                        </a:rPr>
                        <m:t>1.40</m:t>
                      </m:r>
                      <m:rad>
                        <m:radPr>
                          <m:degHide m:val="on"/>
                          <m:ctrlPr>
                            <a:rPr lang="en-US" sz="1100" b="0" i="1" smtClean="0">
                              <a:latin typeface="Cambria Math" panose="02040503050406030204" pitchFamily="18" charset="0"/>
                            </a:rPr>
                          </m:ctrlPr>
                        </m:radPr>
                        <m:deg/>
                        <m:e>
                          <m:f>
                            <m:fPr>
                              <m:type m:val="skw"/>
                              <m:ctrlPr>
                                <a:rPr lang="en-US" sz="1100" b="0" i="1" smtClean="0">
                                  <a:latin typeface="Cambria Math" panose="02040503050406030204" pitchFamily="18" charset="0"/>
                                </a:rPr>
                              </m:ctrlPr>
                            </m:fPr>
                            <m:num>
                              <m:r>
                                <a:rPr lang="en-US" sz="1100" b="0" i="1" smtClean="0">
                                  <a:latin typeface="Cambria Math" panose="02040503050406030204" pitchFamily="18" charset="0"/>
                                </a:rPr>
                                <m:t>𝐸𝑘</m:t>
                              </m:r>
                            </m:num>
                            <m:den>
                              <m:sSub>
                                <m:sSubPr>
                                  <m:ctrlPr>
                                    <a:rPr lang="en-US" sz="1100" b="0" i="1" smtClean="0">
                                      <a:latin typeface="Cambria Math" panose="02040503050406030204" pitchFamily="18" charset="0"/>
                                    </a:rPr>
                                  </m:ctrlPr>
                                </m:sSubPr>
                                <m:e>
                                  <m:r>
                                    <a:rPr lang="en-US" sz="1100" b="0" i="1" smtClean="0">
                                      <a:latin typeface="Cambria Math" panose="02040503050406030204" pitchFamily="18" charset="0"/>
                                    </a:rPr>
                                    <m:t>𝐹</m:t>
                                  </m:r>
                                </m:e>
                                <m:sub>
                                  <m:r>
                                    <a:rPr lang="en-US" sz="1100" b="0" i="1" smtClean="0">
                                      <a:latin typeface="Cambria Math" panose="02040503050406030204" pitchFamily="18" charset="0"/>
                                    </a:rPr>
                                    <m:t>𝑦𝑤</m:t>
                                  </m:r>
                                </m:sub>
                              </m:sSub>
                            </m:den>
                          </m:f>
                        </m:e>
                      </m:rad>
                      <m:r>
                        <a:rPr lang="en-US" sz="1100" b="0" i="1" smtClean="0">
                          <a:latin typeface="Cambria Math" panose="02040503050406030204" pitchFamily="18" charset="0"/>
                        </a:rPr>
                        <m:t>=96</m:t>
                      </m:r>
                    </m:oMath>
                  </m:oMathPara>
                </a14:m>
                <a:endParaRPr lang="en-US" sz="1100" dirty="0"/>
              </a:p>
            </p:txBody>
          </p:sp>
        </mc:Choice>
        <mc:Fallback xmlns="">
          <p:sp>
            <p:nvSpPr>
              <p:cNvPr id="14" name="TextBox 13">
                <a:extLst>
                  <a:ext uri="{FF2B5EF4-FFF2-40B4-BE49-F238E27FC236}">
                    <a16:creationId xmlns:a16="http://schemas.microsoft.com/office/drawing/2014/main" id="{4F8EE850-B27F-461C-A8F8-793F86184CFC}"/>
                  </a:ext>
                </a:extLst>
              </p:cNvPr>
              <p:cNvSpPr txBox="1">
                <a:spLocks noRot="1" noChangeAspect="1" noMove="1" noResize="1" noEditPoints="1" noAdjustHandles="1" noChangeArrowheads="1" noChangeShapeType="1" noTextEdit="1"/>
              </p:cNvSpPr>
              <p:nvPr/>
            </p:nvSpPr>
            <p:spPr>
              <a:xfrm>
                <a:off x="6705600" y="4300555"/>
                <a:ext cx="1295400" cy="344453"/>
              </a:xfrm>
              <a:prstGeom prst="rect">
                <a:avLst/>
              </a:prstGeom>
              <a:blipFill>
                <a:blip r:embed="rId7"/>
                <a:stretch>
                  <a:fillRect t="-82456" b="-138596"/>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1B671BD6-2C01-4C47-8B2C-CED07F78C7F2}"/>
              </a:ext>
            </a:extLst>
          </p:cNvPr>
          <p:cNvCxnSpPr>
            <a:cxnSpLocks/>
          </p:cNvCxnSpPr>
          <p:nvPr/>
        </p:nvCxnSpPr>
        <p:spPr>
          <a:xfrm>
            <a:off x="6781800" y="1525588"/>
            <a:ext cx="0" cy="228600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C1CD625-DFA8-4692-821D-E091EF7219F0}"/>
              </a:ext>
            </a:extLst>
          </p:cNvPr>
          <p:cNvCxnSpPr>
            <a:cxnSpLocks/>
          </p:cNvCxnSpPr>
          <p:nvPr/>
        </p:nvCxnSpPr>
        <p:spPr>
          <a:xfrm>
            <a:off x="7162800" y="1982788"/>
            <a:ext cx="0" cy="182880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BF44AF8-4A3F-4703-952B-EB02F0C45DD8}"/>
              </a:ext>
            </a:extLst>
          </p:cNvPr>
          <p:cNvCxnSpPr>
            <a:cxnSpLocks/>
          </p:cNvCxnSpPr>
          <p:nvPr/>
        </p:nvCxnSpPr>
        <p:spPr>
          <a:xfrm flipV="1">
            <a:off x="8001000" y="2897188"/>
            <a:ext cx="0" cy="371839"/>
          </a:xfrm>
          <a:prstGeom prst="straightConnector1">
            <a:avLst/>
          </a:prstGeom>
          <a:ln w="38100">
            <a:solidFill>
              <a:schemeClr val="accent6"/>
            </a:solidFill>
            <a:tailEnd type="triangle"/>
          </a:ln>
        </p:spPr>
        <p:style>
          <a:lnRef idx="1">
            <a:schemeClr val="accent6"/>
          </a:lnRef>
          <a:fillRef idx="0">
            <a:schemeClr val="accent6"/>
          </a:fillRef>
          <a:effectRef idx="0">
            <a:schemeClr val="accent6"/>
          </a:effectRef>
          <a:fontRef idx="minor">
            <a:schemeClr val="tx1"/>
          </a:fontRef>
        </p:style>
      </p:cxnSp>
      <p:cxnSp>
        <p:nvCxnSpPr>
          <p:cNvPr id="15" name="Straight Arrow Connector 14">
            <a:extLst>
              <a:ext uri="{FF2B5EF4-FFF2-40B4-BE49-F238E27FC236}">
                <a16:creationId xmlns:a16="http://schemas.microsoft.com/office/drawing/2014/main" id="{33072753-B944-4EC1-B38C-CD5AD383DE3B}"/>
              </a:ext>
            </a:extLst>
          </p:cNvPr>
          <p:cNvCxnSpPr>
            <a:cxnSpLocks/>
          </p:cNvCxnSpPr>
          <p:nvPr/>
        </p:nvCxnSpPr>
        <p:spPr>
          <a:xfrm flipH="1">
            <a:off x="5257800" y="2897188"/>
            <a:ext cx="2717606"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81767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2335-5DB9-4314-8A05-F3B7919F11BE}"/>
              </a:ext>
            </a:extLst>
          </p:cNvPr>
          <p:cNvSpPr>
            <a:spLocks noGrp="1"/>
          </p:cNvSpPr>
          <p:nvPr>
            <p:ph type="title"/>
          </p:nvPr>
        </p:nvSpPr>
        <p:spPr/>
        <p:txBody>
          <a:bodyPr/>
          <a:lstStyle/>
          <a:p>
            <a:r>
              <a:rPr lang="en-US" dirty="0"/>
              <a:t>Stiffened Web Capacity</a:t>
            </a:r>
          </a:p>
        </p:txBody>
      </p:sp>
      <p:sp>
        <p:nvSpPr>
          <p:cNvPr id="6" name="Content Placeholder 5">
            <a:extLst>
              <a:ext uri="{FF2B5EF4-FFF2-40B4-BE49-F238E27FC236}">
                <a16:creationId xmlns:a16="http://schemas.microsoft.com/office/drawing/2014/main" id="{FE134193-9B92-4070-8A5D-701E73C723EE}"/>
              </a:ext>
            </a:extLst>
          </p:cNvPr>
          <p:cNvSpPr>
            <a:spLocks noGrp="1"/>
          </p:cNvSpPr>
          <p:nvPr>
            <p:ph idx="1"/>
          </p:nvPr>
        </p:nvSpPr>
        <p:spPr/>
        <p:txBody>
          <a:bodyPr/>
          <a:lstStyle/>
          <a:p>
            <a:r>
              <a:rPr lang="en-US" dirty="0"/>
              <a:t>V</a:t>
            </a:r>
            <a:r>
              <a:rPr lang="en-US" baseline="-25000" dirty="0"/>
              <a:t>n</a:t>
            </a:r>
            <a:r>
              <a:rPr lang="en-US" dirty="0"/>
              <a:t> = V</a:t>
            </a:r>
            <a:r>
              <a:rPr lang="en-US" baseline="-25000" dirty="0"/>
              <a:t>cr</a:t>
            </a:r>
            <a:r>
              <a:rPr lang="en-US" dirty="0"/>
              <a:t> = CV</a:t>
            </a:r>
            <a:r>
              <a:rPr lang="en-US" baseline="-25000" dirty="0"/>
              <a:t>p</a:t>
            </a:r>
            <a:r>
              <a:rPr lang="en-US" dirty="0"/>
              <a:t> = (0.390)(1001) = 390 kips</a:t>
            </a:r>
          </a:p>
          <a:p>
            <a:r>
              <a:rPr lang="en-US" dirty="0"/>
              <a:t>φV</a:t>
            </a:r>
            <a:r>
              <a:rPr lang="en-US" baseline="-25000" dirty="0"/>
              <a:t>n</a:t>
            </a:r>
            <a:r>
              <a:rPr lang="en-US" dirty="0"/>
              <a:t> = 1.0 V</a:t>
            </a:r>
            <a:r>
              <a:rPr lang="en-US" baseline="-25000" dirty="0"/>
              <a:t>n</a:t>
            </a:r>
            <a:r>
              <a:rPr lang="en-US" dirty="0"/>
              <a:t> = 390 kips &gt; V</a:t>
            </a:r>
            <a:r>
              <a:rPr lang="en-US" baseline="-25000" dirty="0"/>
              <a:t>u</a:t>
            </a:r>
            <a:r>
              <a:rPr lang="en-US" dirty="0"/>
              <a:t> = 388 kips</a:t>
            </a:r>
          </a:p>
          <a:p>
            <a:r>
              <a:rPr lang="en-US" dirty="0"/>
              <a:t>As mentioned previously, it is unlikely this stiffener spacing was “assumed</a:t>
            </a:r>
            <a:r>
              <a:rPr lang="en-US"/>
              <a:t>” but rather </a:t>
            </a:r>
            <a:r>
              <a:rPr lang="en-US" dirty="0"/>
              <a:t>found by several trials as the maximum permissible stiffener spacing</a:t>
            </a:r>
          </a:p>
        </p:txBody>
      </p:sp>
      <p:sp>
        <p:nvSpPr>
          <p:cNvPr id="5" name="Slide Number Placeholder 4">
            <a:extLst>
              <a:ext uri="{FF2B5EF4-FFF2-40B4-BE49-F238E27FC236}">
                <a16:creationId xmlns:a16="http://schemas.microsoft.com/office/drawing/2014/main" id="{8A0B0E2B-F4F1-4C11-87AE-F8D9240BC2EC}"/>
              </a:ext>
            </a:extLst>
          </p:cNvPr>
          <p:cNvSpPr>
            <a:spLocks noGrp="1"/>
          </p:cNvSpPr>
          <p:nvPr>
            <p:ph type="sldNum" sz="quarter" idx="12"/>
          </p:nvPr>
        </p:nvSpPr>
        <p:spPr/>
        <p:txBody>
          <a:bodyPr/>
          <a:lstStyle/>
          <a:p>
            <a:fld id="{BA98D948-1207-4CB8-9C03-80C63F72A5E7}" type="slidenum">
              <a:rPr lang="en-US" smtClean="0"/>
              <a:t>58</a:t>
            </a:fld>
            <a:endParaRPr lang="en-US" dirty="0"/>
          </a:p>
        </p:txBody>
      </p:sp>
    </p:spTree>
    <p:extLst>
      <p:ext uri="{BB962C8B-B14F-4D97-AF65-F5344CB8AC3E}">
        <p14:creationId xmlns:p14="http://schemas.microsoft.com/office/powerpoint/2010/main" val="2959829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5FE515B-FC8B-4C89-A481-BE5A5B080DE4}"/>
              </a:ext>
            </a:extLst>
          </p:cNvPr>
          <p:cNvPicPr>
            <a:picLocks noGrp="1" noChangeAspect="1"/>
          </p:cNvPicPr>
          <p:nvPr>
            <p:ph sz="half" idx="2"/>
          </p:nvPr>
        </p:nvPicPr>
        <p:blipFill>
          <a:blip r:embed="rId3"/>
          <a:stretch>
            <a:fillRect/>
          </a:stretch>
        </p:blipFill>
        <p:spPr>
          <a:xfrm>
            <a:off x="6384868" y="151606"/>
            <a:ext cx="2149532" cy="4579938"/>
          </a:xfrm>
          <a:prstGeom prst="rect">
            <a:avLst/>
          </a:prstGeom>
        </p:spPr>
      </p:pic>
      <p:sp>
        <p:nvSpPr>
          <p:cNvPr id="2" name="Title 1">
            <a:extLst>
              <a:ext uri="{FF2B5EF4-FFF2-40B4-BE49-F238E27FC236}">
                <a16:creationId xmlns:a16="http://schemas.microsoft.com/office/drawing/2014/main" id="{CD2E2A0E-808D-4006-A859-A67EB44841F5}"/>
              </a:ext>
            </a:extLst>
          </p:cNvPr>
          <p:cNvSpPr>
            <a:spLocks noGrp="1"/>
          </p:cNvSpPr>
          <p:nvPr>
            <p:ph type="title"/>
          </p:nvPr>
        </p:nvSpPr>
        <p:spPr/>
        <p:txBody>
          <a:bodyPr/>
          <a:lstStyle/>
          <a:p>
            <a:r>
              <a:rPr lang="en-US" dirty="0"/>
              <a:t>First Interior Panel</a:t>
            </a:r>
          </a:p>
        </p:txBody>
      </p:sp>
      <p:sp>
        <p:nvSpPr>
          <p:cNvPr id="5" name="Content Placeholder 4">
            <a:extLst>
              <a:ext uri="{FF2B5EF4-FFF2-40B4-BE49-F238E27FC236}">
                <a16:creationId xmlns:a16="http://schemas.microsoft.com/office/drawing/2014/main" id="{6AAA73C4-D40A-4FB1-9ACC-F10994C8E260}"/>
              </a:ext>
            </a:extLst>
          </p:cNvPr>
          <p:cNvSpPr>
            <a:spLocks noGrp="1"/>
          </p:cNvSpPr>
          <p:nvPr>
            <p:ph sz="half" idx="1"/>
          </p:nvPr>
        </p:nvSpPr>
        <p:spPr>
          <a:xfrm>
            <a:off x="457200" y="1200150"/>
            <a:ext cx="5867400" cy="3394075"/>
          </a:xfrm>
        </p:spPr>
        <p:txBody>
          <a:bodyPr/>
          <a:lstStyle/>
          <a:p>
            <a:r>
              <a:rPr lang="en-US" dirty="0"/>
              <a:t>Remaining distance to first cross-frame is 16’-9”</a:t>
            </a:r>
          </a:p>
          <a:p>
            <a:r>
              <a:rPr lang="en-US" dirty="0"/>
              <a:t>Check if this spacing is adequate</a:t>
            </a:r>
          </a:p>
          <a:p>
            <a:r>
              <a:rPr lang="en-US" dirty="0"/>
              <a:t>This is called an “interior panel”, i.e.. it is bounded by web on both sides</a:t>
            </a:r>
          </a:p>
        </p:txBody>
      </p:sp>
      <p:sp>
        <p:nvSpPr>
          <p:cNvPr id="4" name="Slide Number Placeholder 3">
            <a:extLst>
              <a:ext uri="{FF2B5EF4-FFF2-40B4-BE49-F238E27FC236}">
                <a16:creationId xmlns:a16="http://schemas.microsoft.com/office/drawing/2014/main" id="{376D027F-8D44-4B3B-9AED-B330B9642E4D}"/>
              </a:ext>
            </a:extLst>
          </p:cNvPr>
          <p:cNvSpPr>
            <a:spLocks noGrp="1"/>
          </p:cNvSpPr>
          <p:nvPr>
            <p:ph type="sldNum" sz="quarter" idx="12"/>
          </p:nvPr>
        </p:nvSpPr>
        <p:spPr/>
        <p:txBody>
          <a:bodyPr/>
          <a:lstStyle/>
          <a:p>
            <a:fld id="{BA98D948-1207-4CB8-9C03-80C63F72A5E7}" type="slidenum">
              <a:rPr lang="en-US" smtClean="0"/>
              <a:t>59</a:t>
            </a:fld>
            <a:endParaRPr lang="en-US" dirty="0"/>
          </a:p>
        </p:txBody>
      </p:sp>
      <p:sp>
        <p:nvSpPr>
          <p:cNvPr id="8" name="Rectangle: Rounded Corners 7">
            <a:extLst>
              <a:ext uri="{FF2B5EF4-FFF2-40B4-BE49-F238E27FC236}">
                <a16:creationId xmlns:a16="http://schemas.microsoft.com/office/drawing/2014/main" id="{FC604131-C056-438C-92CC-8341E7C0DDD5}"/>
              </a:ext>
            </a:extLst>
          </p:cNvPr>
          <p:cNvSpPr/>
          <p:nvPr/>
        </p:nvSpPr>
        <p:spPr>
          <a:xfrm>
            <a:off x="6934199" y="3377804"/>
            <a:ext cx="1158933" cy="489346"/>
          </a:xfrm>
          <a:custGeom>
            <a:avLst/>
            <a:gdLst>
              <a:gd name="connsiteX0" fmla="*/ 0 w 1158933"/>
              <a:gd name="connsiteY0" fmla="*/ 81559 h 489346"/>
              <a:gd name="connsiteX1" fmla="*/ 81559 w 1158933"/>
              <a:gd name="connsiteY1" fmla="*/ 0 h 489346"/>
              <a:gd name="connsiteX2" fmla="*/ 599383 w 1158933"/>
              <a:gd name="connsiteY2" fmla="*/ 0 h 489346"/>
              <a:gd name="connsiteX3" fmla="*/ 1077374 w 1158933"/>
              <a:gd name="connsiteY3" fmla="*/ 0 h 489346"/>
              <a:gd name="connsiteX4" fmla="*/ 1158933 w 1158933"/>
              <a:gd name="connsiteY4" fmla="*/ 81559 h 489346"/>
              <a:gd name="connsiteX5" fmla="*/ 1158933 w 1158933"/>
              <a:gd name="connsiteY5" fmla="*/ 407787 h 489346"/>
              <a:gd name="connsiteX6" fmla="*/ 1077374 w 1158933"/>
              <a:gd name="connsiteY6" fmla="*/ 489346 h 489346"/>
              <a:gd name="connsiteX7" fmla="*/ 579467 w 1158933"/>
              <a:gd name="connsiteY7" fmla="*/ 489346 h 489346"/>
              <a:gd name="connsiteX8" fmla="*/ 81559 w 1158933"/>
              <a:gd name="connsiteY8" fmla="*/ 489346 h 489346"/>
              <a:gd name="connsiteX9" fmla="*/ 0 w 1158933"/>
              <a:gd name="connsiteY9" fmla="*/ 407787 h 489346"/>
              <a:gd name="connsiteX10" fmla="*/ 0 w 1158933"/>
              <a:gd name="connsiteY10" fmla="*/ 81559 h 48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933" h="489346" extrusionOk="0">
                <a:moveTo>
                  <a:pt x="0" y="81559"/>
                </a:moveTo>
                <a:cubicBezTo>
                  <a:pt x="-9049" y="30933"/>
                  <a:pt x="33989" y="948"/>
                  <a:pt x="81559" y="0"/>
                </a:cubicBezTo>
                <a:cubicBezTo>
                  <a:pt x="250225" y="12161"/>
                  <a:pt x="462091" y="1258"/>
                  <a:pt x="599383" y="0"/>
                </a:cubicBezTo>
                <a:cubicBezTo>
                  <a:pt x="736675" y="-1258"/>
                  <a:pt x="844047" y="-3243"/>
                  <a:pt x="1077374" y="0"/>
                </a:cubicBezTo>
                <a:cubicBezTo>
                  <a:pt x="1119476" y="-1610"/>
                  <a:pt x="1165993" y="39888"/>
                  <a:pt x="1158933" y="81559"/>
                </a:cubicBezTo>
                <a:cubicBezTo>
                  <a:pt x="1157883" y="238514"/>
                  <a:pt x="1149975" y="330371"/>
                  <a:pt x="1158933" y="407787"/>
                </a:cubicBezTo>
                <a:cubicBezTo>
                  <a:pt x="1164502" y="443769"/>
                  <a:pt x="1119726" y="491711"/>
                  <a:pt x="1077374" y="489346"/>
                </a:cubicBezTo>
                <a:cubicBezTo>
                  <a:pt x="951558" y="488781"/>
                  <a:pt x="705362" y="493038"/>
                  <a:pt x="579467" y="489346"/>
                </a:cubicBezTo>
                <a:cubicBezTo>
                  <a:pt x="453572" y="485654"/>
                  <a:pt x="222674" y="473738"/>
                  <a:pt x="81559" y="489346"/>
                </a:cubicBezTo>
                <a:cubicBezTo>
                  <a:pt x="34486" y="489230"/>
                  <a:pt x="3617" y="442912"/>
                  <a:pt x="0" y="407787"/>
                </a:cubicBezTo>
                <a:cubicBezTo>
                  <a:pt x="4419" y="330481"/>
                  <a:pt x="11872" y="179185"/>
                  <a:pt x="0" y="81559"/>
                </a:cubicBezTo>
                <a:close/>
              </a:path>
            </a:pathLst>
          </a:custGeom>
          <a:noFill/>
          <a:ln w="38100">
            <a:prstDash val="sysDash"/>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1E2EBD1-1F90-49B8-8A9B-7C067FD4BAB7}"/>
              </a:ext>
            </a:extLst>
          </p:cNvPr>
          <p:cNvSpPr/>
          <p:nvPr/>
        </p:nvSpPr>
        <p:spPr>
          <a:xfrm>
            <a:off x="7684295" y="1642209"/>
            <a:ext cx="304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698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A5CAB-A085-49EC-9C51-837F9EFD6185}"/>
              </a:ext>
            </a:extLst>
          </p:cNvPr>
          <p:cNvSpPr>
            <a:spLocks noGrp="1"/>
          </p:cNvSpPr>
          <p:nvPr>
            <p:ph type="title"/>
          </p:nvPr>
        </p:nvSpPr>
        <p:spPr/>
        <p:txBody>
          <a:bodyPr/>
          <a:lstStyle/>
          <a:p>
            <a:r>
              <a:rPr lang="en-US" dirty="0"/>
              <a:t>Influence Line - Review</a:t>
            </a:r>
          </a:p>
        </p:txBody>
      </p:sp>
      <p:graphicFrame>
        <p:nvGraphicFramePr>
          <p:cNvPr id="8" name="Content Placeholder 7">
            <a:extLst>
              <a:ext uri="{FF2B5EF4-FFF2-40B4-BE49-F238E27FC236}">
                <a16:creationId xmlns:a16="http://schemas.microsoft.com/office/drawing/2014/main" id="{66311B97-6A74-4B7B-B87A-E012B5F49B41}"/>
              </a:ext>
            </a:extLst>
          </p:cNvPr>
          <p:cNvGraphicFramePr>
            <a:graphicFrameLocks noGrp="1"/>
          </p:cNvGraphicFramePr>
          <p:nvPr>
            <p:ph sz="half" idx="1"/>
            <p:extLst>
              <p:ext uri="{D42A27DB-BD31-4B8C-83A1-F6EECF244321}">
                <p14:modId xmlns:p14="http://schemas.microsoft.com/office/powerpoint/2010/main" val="3704471719"/>
              </p:ext>
            </p:extLst>
          </p:nvPr>
        </p:nvGraphicFramePr>
        <p:xfrm>
          <a:off x="2971800" y="204788"/>
          <a:ext cx="57150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FD6E52F2-5C77-4E59-874A-05C9DB9A7610}"/>
              </a:ext>
            </a:extLst>
          </p:cNvPr>
          <p:cNvSpPr>
            <a:spLocks noGrp="1"/>
          </p:cNvSpPr>
          <p:nvPr>
            <p:ph type="body" sz="half" idx="2"/>
          </p:nvPr>
        </p:nvSpPr>
        <p:spPr>
          <a:xfrm>
            <a:off x="457200" y="1076325"/>
            <a:ext cx="2971799" cy="3517900"/>
          </a:xfrm>
        </p:spPr>
        <p:txBody>
          <a:bodyPr/>
          <a:lstStyle/>
          <a:p>
            <a:pPr marL="285750" indent="-285750">
              <a:buFont typeface="Arial" panose="020B0604020202020204" pitchFamily="34" charset="0"/>
              <a:buChar char="•"/>
            </a:pPr>
            <a:r>
              <a:rPr lang="en-US" sz="1800" dirty="0"/>
              <a:t>Influence line for shear at the left side of Pier 1, Span 1</a:t>
            </a:r>
          </a:p>
          <a:p>
            <a:pPr marL="285750" indent="-285750">
              <a:buFont typeface="Arial" panose="020B0604020202020204" pitchFamily="34" charset="0"/>
              <a:buChar char="•"/>
            </a:pPr>
            <a:r>
              <a:rPr lang="en-US" sz="1800" dirty="0"/>
              <a:t>Live load in Spans 1 and 2 produces –V.</a:t>
            </a:r>
          </a:p>
          <a:p>
            <a:pPr marL="742950" lvl="1" indent="-285750">
              <a:buFont typeface="Arial" panose="020B0604020202020204" pitchFamily="34" charset="0"/>
              <a:buChar char="•"/>
            </a:pPr>
            <a:r>
              <a:rPr lang="en-US" sz="1600" dirty="0"/>
              <a:t>Truck load in Span 1</a:t>
            </a:r>
          </a:p>
          <a:p>
            <a:pPr marL="742950" lvl="1" indent="-285750">
              <a:buFont typeface="Arial" panose="020B0604020202020204" pitchFamily="34" charset="0"/>
              <a:buChar char="•"/>
            </a:pPr>
            <a:r>
              <a:rPr lang="en-US" sz="1600" dirty="0"/>
              <a:t>Lane load in both spans</a:t>
            </a:r>
          </a:p>
          <a:p>
            <a:pPr marL="285750" indent="-285750">
              <a:buFont typeface="Arial" panose="020B0604020202020204" pitchFamily="34" charset="0"/>
              <a:buChar char="•"/>
            </a:pPr>
            <a:r>
              <a:rPr lang="en-US" sz="1800" dirty="0"/>
              <a:t>Live load in Span 3 produces +V</a:t>
            </a:r>
          </a:p>
        </p:txBody>
      </p:sp>
      <p:sp>
        <p:nvSpPr>
          <p:cNvPr id="4" name="Slide Number Placeholder 3">
            <a:extLst>
              <a:ext uri="{FF2B5EF4-FFF2-40B4-BE49-F238E27FC236}">
                <a16:creationId xmlns:a16="http://schemas.microsoft.com/office/drawing/2014/main" id="{4CD805B5-57F8-411E-8ACC-7754AF491891}"/>
              </a:ext>
            </a:extLst>
          </p:cNvPr>
          <p:cNvSpPr>
            <a:spLocks noGrp="1"/>
          </p:cNvSpPr>
          <p:nvPr>
            <p:ph type="sldNum" sz="quarter" idx="12"/>
          </p:nvPr>
        </p:nvSpPr>
        <p:spPr/>
        <p:txBody>
          <a:bodyPr/>
          <a:lstStyle/>
          <a:p>
            <a:fld id="{BA98D948-1207-4CB8-9C03-80C63F72A5E7}" type="slidenum">
              <a:rPr lang="en-US" smtClean="0"/>
              <a:pPr/>
              <a:t>6</a:t>
            </a:fld>
            <a:endParaRPr lang="en-US" dirty="0"/>
          </a:p>
        </p:txBody>
      </p:sp>
      <p:grpSp>
        <p:nvGrpSpPr>
          <p:cNvPr id="14" name="Group 13">
            <a:extLst>
              <a:ext uri="{FF2B5EF4-FFF2-40B4-BE49-F238E27FC236}">
                <a16:creationId xmlns:a16="http://schemas.microsoft.com/office/drawing/2014/main" id="{DCCD9F00-47FF-4AA3-89E5-1452518524DC}"/>
              </a:ext>
            </a:extLst>
          </p:cNvPr>
          <p:cNvGrpSpPr/>
          <p:nvPr/>
        </p:nvGrpSpPr>
        <p:grpSpPr>
          <a:xfrm>
            <a:off x="4724400" y="616125"/>
            <a:ext cx="576415" cy="857250"/>
            <a:chOff x="2743200" y="1942623"/>
            <a:chExt cx="881215" cy="857250"/>
          </a:xfrm>
          <a:scene3d>
            <a:camera prst="orthographicFront">
              <a:rot lat="0" lon="10800000" rev="0"/>
            </a:camera>
            <a:lightRig rig="threePt" dir="t"/>
          </a:scene3d>
        </p:grpSpPr>
        <p:sp>
          <p:nvSpPr>
            <p:cNvPr id="15" name="Arrow: Down 14">
              <a:extLst>
                <a:ext uri="{FF2B5EF4-FFF2-40B4-BE49-F238E27FC236}">
                  <a16:creationId xmlns:a16="http://schemas.microsoft.com/office/drawing/2014/main" id="{29CE219D-D13D-4114-8EDB-1516128A268C}"/>
                </a:ext>
              </a:extLst>
            </p:cNvPr>
            <p:cNvSpPr/>
            <p:nvPr/>
          </p:nvSpPr>
          <p:spPr>
            <a:xfrm>
              <a:off x="3548215" y="2495073"/>
              <a:ext cx="76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Down 15">
              <a:extLst>
                <a:ext uri="{FF2B5EF4-FFF2-40B4-BE49-F238E27FC236}">
                  <a16:creationId xmlns:a16="http://schemas.microsoft.com/office/drawing/2014/main" id="{462303DB-32F5-49E2-9C8C-327F422EA88D}"/>
                </a:ext>
              </a:extLst>
            </p:cNvPr>
            <p:cNvSpPr/>
            <p:nvPr/>
          </p:nvSpPr>
          <p:spPr>
            <a:xfrm>
              <a:off x="2743200" y="1942623"/>
              <a:ext cx="76200"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Down 16">
              <a:extLst>
                <a:ext uri="{FF2B5EF4-FFF2-40B4-BE49-F238E27FC236}">
                  <a16:creationId xmlns:a16="http://schemas.microsoft.com/office/drawing/2014/main" id="{D0902E02-87D9-4BB9-AFC9-E1D737DF1EE9}"/>
                </a:ext>
              </a:extLst>
            </p:cNvPr>
            <p:cNvSpPr/>
            <p:nvPr/>
          </p:nvSpPr>
          <p:spPr>
            <a:xfrm>
              <a:off x="3138948" y="1942623"/>
              <a:ext cx="76200" cy="857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7FBAF726-4BBE-472D-8C8F-6F083AC4DFC2}"/>
              </a:ext>
            </a:extLst>
          </p:cNvPr>
          <p:cNvSpPr/>
          <p:nvPr/>
        </p:nvSpPr>
        <p:spPr>
          <a:xfrm>
            <a:off x="3789640" y="1508421"/>
            <a:ext cx="3168837" cy="304800"/>
          </a:xfrm>
          <a:prstGeom prst="rect">
            <a:avLst/>
          </a:prstGeom>
          <a:pattFill prst="dk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2" name="Rectangle 11">
            <a:extLst>
              <a:ext uri="{FF2B5EF4-FFF2-40B4-BE49-F238E27FC236}">
                <a16:creationId xmlns:a16="http://schemas.microsoft.com/office/drawing/2014/main" id="{C3CF9C5C-4ABC-4AA0-A912-5ABC8406A9A9}"/>
              </a:ext>
            </a:extLst>
          </p:cNvPr>
          <p:cNvSpPr/>
          <p:nvPr/>
        </p:nvSpPr>
        <p:spPr>
          <a:xfrm>
            <a:off x="6998947" y="1503640"/>
            <a:ext cx="1459253" cy="304800"/>
          </a:xfrm>
          <a:prstGeom prst="rect">
            <a:avLst/>
          </a:prstGeom>
          <a:pattFill prst="lgGr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pSp>
        <p:nvGrpSpPr>
          <p:cNvPr id="13" name="Group 12">
            <a:extLst>
              <a:ext uri="{FF2B5EF4-FFF2-40B4-BE49-F238E27FC236}">
                <a16:creationId xmlns:a16="http://schemas.microsoft.com/office/drawing/2014/main" id="{D15C31A3-9E4F-480F-B64B-44FD642B2533}"/>
              </a:ext>
            </a:extLst>
          </p:cNvPr>
          <p:cNvGrpSpPr/>
          <p:nvPr/>
        </p:nvGrpSpPr>
        <p:grpSpPr>
          <a:xfrm>
            <a:off x="7339478" y="590550"/>
            <a:ext cx="576415" cy="857250"/>
            <a:chOff x="2743200" y="1942623"/>
            <a:chExt cx="881215" cy="857250"/>
          </a:xfrm>
          <a:scene3d>
            <a:camera prst="orthographicFront">
              <a:rot lat="0" lon="10800000" rev="0"/>
            </a:camera>
            <a:lightRig rig="threePt" dir="t"/>
          </a:scene3d>
        </p:grpSpPr>
        <p:sp>
          <p:nvSpPr>
            <p:cNvPr id="19" name="Arrow: Down 18">
              <a:extLst>
                <a:ext uri="{FF2B5EF4-FFF2-40B4-BE49-F238E27FC236}">
                  <a16:creationId xmlns:a16="http://schemas.microsoft.com/office/drawing/2014/main" id="{F31D3E36-1C1A-4B96-ABEC-555DAA4F6C33}"/>
                </a:ext>
              </a:extLst>
            </p:cNvPr>
            <p:cNvSpPr/>
            <p:nvPr/>
          </p:nvSpPr>
          <p:spPr>
            <a:xfrm>
              <a:off x="3548215" y="2495073"/>
              <a:ext cx="76200" cy="3048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row: Down 20">
              <a:extLst>
                <a:ext uri="{FF2B5EF4-FFF2-40B4-BE49-F238E27FC236}">
                  <a16:creationId xmlns:a16="http://schemas.microsoft.com/office/drawing/2014/main" id="{E27D9E0A-AA96-4CD8-AEFD-9A31365878BE}"/>
                </a:ext>
              </a:extLst>
            </p:cNvPr>
            <p:cNvSpPr/>
            <p:nvPr/>
          </p:nvSpPr>
          <p:spPr>
            <a:xfrm>
              <a:off x="2743200" y="1942623"/>
              <a:ext cx="76200" cy="85725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Down 21">
              <a:extLst>
                <a:ext uri="{FF2B5EF4-FFF2-40B4-BE49-F238E27FC236}">
                  <a16:creationId xmlns:a16="http://schemas.microsoft.com/office/drawing/2014/main" id="{7C8890F6-5168-4E91-923E-9E9373F113D2}"/>
                </a:ext>
              </a:extLst>
            </p:cNvPr>
            <p:cNvSpPr/>
            <p:nvPr/>
          </p:nvSpPr>
          <p:spPr>
            <a:xfrm>
              <a:off x="3138948" y="1942623"/>
              <a:ext cx="76200" cy="85725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367250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192715-9435-440C-93AB-0AFE29985110}"/>
              </a:ext>
            </a:extLst>
          </p:cNvPr>
          <p:cNvPicPr>
            <a:picLocks noChangeAspect="1"/>
          </p:cNvPicPr>
          <p:nvPr/>
        </p:nvPicPr>
        <p:blipFill>
          <a:blip r:embed="rId3"/>
          <a:stretch>
            <a:fillRect/>
          </a:stretch>
        </p:blipFill>
        <p:spPr>
          <a:xfrm>
            <a:off x="3144625" y="1013327"/>
            <a:ext cx="5944115" cy="3804234"/>
          </a:xfrm>
          <a:prstGeom prst="rect">
            <a:avLst/>
          </a:prstGeom>
        </p:spPr>
      </p:pic>
      <p:sp>
        <p:nvSpPr>
          <p:cNvPr id="5" name="Title 4">
            <a:extLst>
              <a:ext uri="{FF2B5EF4-FFF2-40B4-BE49-F238E27FC236}">
                <a16:creationId xmlns:a16="http://schemas.microsoft.com/office/drawing/2014/main" id="{914390AD-6B43-458D-BC38-71E1BDB717AA}"/>
              </a:ext>
            </a:extLst>
          </p:cNvPr>
          <p:cNvSpPr>
            <a:spLocks noGrp="1"/>
          </p:cNvSpPr>
          <p:nvPr>
            <p:ph type="title"/>
          </p:nvPr>
        </p:nvSpPr>
        <p:spPr>
          <a:xfrm>
            <a:off x="457200" y="156077"/>
            <a:ext cx="8229600" cy="857250"/>
          </a:xfrm>
        </p:spPr>
        <p:txBody>
          <a:bodyPr/>
          <a:lstStyle/>
          <a:p>
            <a:r>
              <a:rPr lang="en-US" dirty="0"/>
              <a:t>Shear @ 7’-3” from CL Abutment</a:t>
            </a:r>
          </a:p>
        </p:txBody>
      </p:sp>
      <p:sp>
        <p:nvSpPr>
          <p:cNvPr id="7" name="Content Placeholder 6">
            <a:extLst>
              <a:ext uri="{FF2B5EF4-FFF2-40B4-BE49-F238E27FC236}">
                <a16:creationId xmlns:a16="http://schemas.microsoft.com/office/drawing/2014/main" id="{16D90497-FF59-4430-BFFA-F3CA7887C65F}"/>
              </a:ext>
            </a:extLst>
          </p:cNvPr>
          <p:cNvSpPr>
            <a:spLocks noGrp="1"/>
          </p:cNvSpPr>
          <p:nvPr>
            <p:ph sz="half" idx="1"/>
          </p:nvPr>
        </p:nvSpPr>
        <p:spPr>
          <a:xfrm>
            <a:off x="457200" y="1200150"/>
            <a:ext cx="2895600" cy="3394075"/>
          </a:xfrm>
        </p:spPr>
        <p:txBody>
          <a:bodyPr/>
          <a:lstStyle/>
          <a:p>
            <a:r>
              <a:rPr lang="en-US" dirty="0"/>
              <a:t>The interior panel is designed for the highest shear in the panel</a:t>
            </a:r>
          </a:p>
          <a:p>
            <a:r>
              <a:rPr lang="en-US" dirty="0"/>
              <a:t>V</a:t>
            </a:r>
            <a:r>
              <a:rPr lang="en-US" baseline="-25000" dirty="0"/>
              <a:t>u</a:t>
            </a:r>
            <a:r>
              <a:rPr lang="en-US" dirty="0"/>
              <a:t> = 345 kips</a:t>
            </a:r>
          </a:p>
        </p:txBody>
      </p:sp>
      <p:sp>
        <p:nvSpPr>
          <p:cNvPr id="4" name="Slide Number Placeholder 3">
            <a:extLst>
              <a:ext uri="{FF2B5EF4-FFF2-40B4-BE49-F238E27FC236}">
                <a16:creationId xmlns:a16="http://schemas.microsoft.com/office/drawing/2014/main" id="{9D81F70D-AEB8-4543-8CF8-AB26B6C448E2}"/>
              </a:ext>
            </a:extLst>
          </p:cNvPr>
          <p:cNvSpPr>
            <a:spLocks noGrp="1"/>
          </p:cNvSpPr>
          <p:nvPr>
            <p:ph type="sldNum" sz="quarter" idx="12"/>
          </p:nvPr>
        </p:nvSpPr>
        <p:spPr/>
        <p:txBody>
          <a:bodyPr/>
          <a:lstStyle/>
          <a:p>
            <a:fld id="{BA98D948-1207-4CB8-9C03-80C63F72A5E7}" type="slidenum">
              <a:rPr lang="en-US" smtClean="0"/>
              <a:t>60</a:t>
            </a:fld>
            <a:endParaRPr lang="en-US" dirty="0"/>
          </a:p>
        </p:txBody>
      </p:sp>
      <p:cxnSp>
        <p:nvCxnSpPr>
          <p:cNvPr id="8" name="Straight Arrow Connector 7">
            <a:extLst>
              <a:ext uri="{FF2B5EF4-FFF2-40B4-BE49-F238E27FC236}">
                <a16:creationId xmlns:a16="http://schemas.microsoft.com/office/drawing/2014/main" id="{237BEA34-77B7-48F8-8690-A7AAB3619D4C}"/>
              </a:ext>
            </a:extLst>
          </p:cNvPr>
          <p:cNvCxnSpPr>
            <a:cxnSpLocks/>
          </p:cNvCxnSpPr>
          <p:nvPr/>
        </p:nvCxnSpPr>
        <p:spPr>
          <a:xfrm flipV="1">
            <a:off x="3657600" y="2419350"/>
            <a:ext cx="0" cy="7700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952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67C2-3F65-4459-8CE3-061CC6443EC2}"/>
              </a:ext>
            </a:extLst>
          </p:cNvPr>
          <p:cNvSpPr>
            <a:spLocks noGrp="1"/>
          </p:cNvSpPr>
          <p:nvPr>
            <p:ph type="title"/>
          </p:nvPr>
        </p:nvSpPr>
        <p:spPr/>
        <p:txBody>
          <a:bodyPr/>
          <a:lstStyle/>
          <a:p>
            <a:r>
              <a:rPr lang="en-US" dirty="0"/>
              <a:t>Interior Panel Resistance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DDE5B9F-A125-4E0C-B0B7-F4D4C9CA422A}"/>
                  </a:ext>
                </a:extLst>
              </p:cNvPr>
              <p:cNvSpPr>
                <a:spLocks noGrp="1"/>
              </p:cNvSpPr>
              <p:nvPr>
                <p:ph idx="1"/>
              </p:nvPr>
            </p:nvSpPr>
            <p:spPr>
              <a:xfrm>
                <a:off x="457200" y="895350"/>
                <a:ext cx="8610600" cy="3698875"/>
              </a:xfrm>
            </p:spPr>
            <p:txBody>
              <a:bodyPr/>
              <a:lstStyle/>
              <a:p>
                <a:r>
                  <a:rPr lang="en-US" dirty="0"/>
                  <a:t>Check if full or reduced tension field action, i.e., shear post buckling resistance, can be used</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𝐷</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𝑤</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𝑓𝑐</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𝑓𝑡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𝑓𝑡</m:t>
                              </m:r>
                            </m:sub>
                          </m:sSub>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2.5 ?</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2(69)(0.5)</m:t>
                          </m:r>
                        </m:num>
                        <m:den>
                          <m:r>
                            <a:rPr lang="en-US" i="1" smtClean="0">
                              <a:latin typeface="Cambria Math" panose="02040503050406030204" pitchFamily="18" charset="0"/>
                            </a:rPr>
                            <m:t>(</m:t>
                          </m:r>
                          <m:r>
                            <a:rPr lang="en-US" b="0" i="1" smtClean="0">
                              <a:latin typeface="Cambria Math" panose="02040503050406030204" pitchFamily="18" charset="0"/>
                            </a:rPr>
                            <m:t>16)(1)+(18)(0.875)</m:t>
                          </m:r>
                        </m:den>
                      </m:f>
                      <m:r>
                        <a:rPr lang="en-US" b="0" i="1" smtClean="0">
                          <a:latin typeface="Cambria Math" panose="02040503050406030204" pitchFamily="18" charset="0"/>
                        </a:rPr>
                        <m:t>=2.17</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2.5 </m:t>
                      </m:r>
                      <m:r>
                        <a:rPr lang="en-US" b="0" i="1" smtClean="0">
                          <a:latin typeface="Cambria Math" panose="02040503050406030204" pitchFamily="18" charset="0"/>
                          <a:ea typeface="Cambria Math" panose="02040503050406030204" pitchFamily="18" charset="0"/>
                        </a:rPr>
                        <m:t>𝑌𝑒𝑠</m:t>
                      </m:r>
                    </m:oMath>
                  </m:oMathPara>
                </a14:m>
                <a:endParaRPr lang="en-US" dirty="0"/>
              </a:p>
              <a:p>
                <a:pPr marL="0" indent="0">
                  <a:buNone/>
                </a:pPr>
                <a:endParaRPr lang="en-US" dirty="0"/>
              </a:p>
              <a:p>
                <a:pPr marL="0" indent="0">
                  <a:buNone/>
                </a:pPr>
                <a:endParaRPr lang="en-US" dirty="0"/>
              </a:p>
            </p:txBody>
          </p:sp>
        </mc:Choice>
        <mc:Fallback xmlns="">
          <p:sp>
            <p:nvSpPr>
              <p:cNvPr id="6" name="Content Placeholder 5">
                <a:extLst>
                  <a:ext uri="{FF2B5EF4-FFF2-40B4-BE49-F238E27FC236}">
                    <a16:creationId xmlns:a16="http://schemas.microsoft.com/office/drawing/2014/main" id="{BDDE5B9F-A125-4E0C-B0B7-F4D4C9CA422A}"/>
                  </a:ext>
                </a:extLst>
              </p:cNvPr>
              <p:cNvSpPr>
                <a:spLocks noGrp="1" noRot="1" noChangeAspect="1" noMove="1" noResize="1" noEditPoints="1" noAdjustHandles="1" noChangeArrowheads="1" noChangeShapeType="1" noTextEdit="1"/>
              </p:cNvSpPr>
              <p:nvPr>
                <p:ph idx="1"/>
              </p:nvPr>
            </p:nvSpPr>
            <p:spPr>
              <a:xfrm>
                <a:off x="457200" y="895350"/>
                <a:ext cx="8610600" cy="3698875"/>
              </a:xfrm>
              <a:blipFill>
                <a:blip r:embed="rId5"/>
                <a:stretch>
                  <a:fillRect l="-1628" t="-2142" r="-21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D64A82B4-CF30-43C5-BFC7-9EEA64C02ED2}"/>
              </a:ext>
            </a:extLst>
          </p:cNvPr>
          <p:cNvSpPr>
            <a:spLocks noGrp="1"/>
          </p:cNvSpPr>
          <p:nvPr>
            <p:ph type="sldNum" sz="quarter" idx="12"/>
          </p:nvPr>
        </p:nvSpPr>
        <p:spPr/>
        <p:txBody>
          <a:bodyPr/>
          <a:lstStyle/>
          <a:p>
            <a:fld id="{BA98D948-1207-4CB8-9C03-80C63F72A5E7}" type="slidenum">
              <a:rPr lang="en-US" smtClean="0"/>
              <a:t>61</a:t>
            </a:fld>
            <a:endParaRPr lang="en-US" dirty="0"/>
          </a:p>
        </p:txBody>
      </p:sp>
    </p:spTree>
    <p:extLst>
      <p:ext uri="{BB962C8B-B14F-4D97-AF65-F5344CB8AC3E}">
        <p14:creationId xmlns:p14="http://schemas.microsoft.com/office/powerpoint/2010/main" val="1934099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67C2-3F65-4459-8CE3-061CC6443EC2}"/>
              </a:ext>
            </a:extLst>
          </p:cNvPr>
          <p:cNvSpPr>
            <a:spLocks noGrp="1"/>
          </p:cNvSpPr>
          <p:nvPr>
            <p:ph type="title"/>
          </p:nvPr>
        </p:nvSpPr>
        <p:spPr/>
        <p:txBody>
          <a:bodyPr/>
          <a:lstStyle/>
          <a:p>
            <a:r>
              <a:rPr lang="en-US" dirty="0"/>
              <a:t>Interior Panel resistance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DDE5B9F-A125-4E0C-B0B7-F4D4C9CA422A}"/>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𝑝</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0.87</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𝐶</m:t>
                                  </m:r>
                                </m:e>
                              </m:d>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𝑜</m:t>
                                                  </m:r>
                                                </m:sub>
                                              </m:sSub>
                                            </m:num>
                                            <m:den>
                                              <m:r>
                                                <a:rPr lang="en-US" b="0" i="1" smtClean="0">
                                                  <a:latin typeface="Cambria Math" panose="02040503050406030204" pitchFamily="18" charset="0"/>
                                                </a:rPr>
                                                <m:t>𝐷</m:t>
                                              </m:r>
                                            </m:den>
                                          </m:f>
                                        </m:e>
                                      </m:d>
                                    </m:e>
                                    <m:sup>
                                      <m:r>
                                        <a:rPr lang="en-US" b="0" i="1" smtClean="0">
                                          <a:latin typeface="Cambria Math" panose="02040503050406030204" pitchFamily="18" charset="0"/>
                                        </a:rPr>
                                        <m:t>2</m:t>
                                      </m:r>
                                    </m:sup>
                                  </m:sSup>
                                </m:e>
                              </m:rad>
                            </m:den>
                          </m:f>
                        </m:e>
                      </m:d>
                    </m:oMath>
                  </m:oMathPara>
                </a14:m>
                <a:endParaRPr lang="en-US" dirty="0"/>
              </a:p>
              <a:p>
                <a:pPr marL="0" indent="0">
                  <a:buNone/>
                </a:pPr>
                <a:endParaRPr lang="en-US" dirty="0"/>
              </a:p>
              <a:p>
                <a:r>
                  <a:rPr lang="en-US" dirty="0"/>
                  <a:t>Find new values for C with d</a:t>
                </a:r>
                <a:r>
                  <a:rPr lang="en-US" baseline="-25000" dirty="0"/>
                  <a:t>o</a:t>
                </a:r>
                <a:r>
                  <a:rPr lang="en-US" dirty="0"/>
                  <a:t> = 201 in.</a:t>
                </a:r>
              </a:p>
            </p:txBody>
          </p:sp>
        </mc:Choice>
        <mc:Fallback xmlns="">
          <p:sp>
            <p:nvSpPr>
              <p:cNvPr id="6" name="Content Placeholder 5">
                <a:extLst>
                  <a:ext uri="{FF2B5EF4-FFF2-40B4-BE49-F238E27FC236}">
                    <a16:creationId xmlns:a16="http://schemas.microsoft.com/office/drawing/2014/main" id="{BDDE5B9F-A125-4E0C-B0B7-F4D4C9CA422A}"/>
                  </a:ext>
                </a:extLst>
              </p:cNvPr>
              <p:cNvSpPr>
                <a:spLocks noGrp="1" noRot="1" noChangeAspect="1" noMove="1" noResize="1" noEditPoints="1" noAdjustHandles="1" noChangeArrowheads="1" noChangeShapeType="1" noTextEdit="1"/>
              </p:cNvSpPr>
              <p:nvPr>
                <p:ph idx="1"/>
              </p:nvPr>
            </p:nvSpPr>
            <p:spPr>
              <a:blipFill>
                <a:blip r:embed="rId5"/>
                <a:stretch>
                  <a:fillRect l="-1704" b="-215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D64A82B4-CF30-43C5-BFC7-9EEA64C02ED2}"/>
              </a:ext>
            </a:extLst>
          </p:cNvPr>
          <p:cNvSpPr>
            <a:spLocks noGrp="1"/>
          </p:cNvSpPr>
          <p:nvPr>
            <p:ph type="sldNum" sz="quarter" idx="12"/>
          </p:nvPr>
        </p:nvSpPr>
        <p:spPr/>
        <p:txBody>
          <a:bodyPr/>
          <a:lstStyle/>
          <a:p>
            <a:fld id="{BA98D948-1207-4CB8-9C03-80C63F72A5E7}" type="slidenum">
              <a:rPr lang="en-US" smtClean="0"/>
              <a:t>62</a:t>
            </a:fld>
            <a:endParaRPr lang="en-US" dirty="0"/>
          </a:p>
        </p:txBody>
      </p:sp>
    </p:spTree>
    <p:extLst>
      <p:ext uri="{BB962C8B-B14F-4D97-AF65-F5344CB8AC3E}">
        <p14:creationId xmlns:p14="http://schemas.microsoft.com/office/powerpoint/2010/main" val="3732573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31946B-7A01-4EFA-8501-BEDE1E2BA3E0}"/>
              </a:ext>
            </a:extLst>
          </p:cNvPr>
          <p:cNvSpPr>
            <a:spLocks noGrp="1"/>
          </p:cNvSpPr>
          <p:nvPr>
            <p:ph type="title"/>
          </p:nvPr>
        </p:nvSpPr>
        <p:spPr/>
        <p:txBody>
          <a:bodyPr/>
          <a:lstStyle/>
          <a:p>
            <a:r>
              <a:rPr lang="en-US" dirty="0"/>
              <a:t>Interior Panel</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FA3A898-2409-40EA-9B34-D82BF01BE3D7}"/>
                  </a:ext>
                </a:extLst>
              </p:cNvPr>
              <p:cNvSpPr>
                <a:spLocks noGrp="1"/>
              </p:cNvSpPr>
              <p:nvPr>
                <p:ph idx="1"/>
              </p:nvPr>
            </p:nvSpPr>
            <p:spPr/>
            <p:txBody>
              <a:bodyPr/>
              <a:lstStyle/>
              <a:p>
                <a:r>
                  <a:rPr lang="en-US" dirty="0"/>
                  <a:t>Stiffener spacing, d</a:t>
                </a:r>
                <a:r>
                  <a:rPr lang="en-US" baseline="-25000" dirty="0"/>
                  <a:t>o</a:t>
                </a:r>
                <a:r>
                  <a:rPr lang="en-US" dirty="0"/>
                  <a:t> = 201 in.</a:t>
                </a:r>
              </a:p>
              <a:p>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=5+</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type m:val="skw"/>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𝑜</m:t>
                                        </m:r>
                                      </m:sub>
                                    </m:sSub>
                                  </m:num>
                                  <m:den>
                                    <m:r>
                                      <a:rPr lang="en-US" b="0" i="1" smtClean="0">
                                        <a:latin typeface="Cambria Math" panose="02040503050406030204" pitchFamily="18" charset="0"/>
                                      </a:rPr>
                                      <m:t>𝐷</m:t>
                                    </m:r>
                                  </m:den>
                                </m:f>
                              </m:e>
                            </m:d>
                          </m:e>
                          <m:sup>
                            <m:r>
                              <a:rPr lang="en-US" b="0" i="1" smtClean="0">
                                <a:latin typeface="Cambria Math" panose="02040503050406030204" pitchFamily="18" charset="0"/>
                              </a:rPr>
                              <m:t>2</m:t>
                            </m:r>
                          </m:sup>
                        </m:sSup>
                      </m:den>
                    </m:f>
                    <m:r>
                      <a:rPr lang="en-US" b="0" i="1" smtClean="0">
                        <a:latin typeface="Cambria Math" panose="02040503050406030204" pitchFamily="18" charset="0"/>
                      </a:rPr>
                      <m:t>=5.59</m:t>
                    </m:r>
                  </m:oMath>
                </a14:m>
                <a:endParaRPr lang="en-US" b="0" dirty="0"/>
              </a:p>
              <a:p>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1.57</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𝐷</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𝑤</m:t>
                                        </m:r>
                                      </m:sub>
                                    </m:sSub>
                                  </m:den>
                                </m:f>
                              </m:e>
                            </m:d>
                          </m:e>
                          <m:sup>
                            <m:r>
                              <a:rPr lang="en-US" b="0" i="1" smtClean="0">
                                <a:latin typeface="Cambria Math" panose="02040503050406030204" pitchFamily="18" charset="0"/>
                              </a:rPr>
                              <m:t>2</m:t>
                            </m:r>
                          </m:sup>
                        </m:sSup>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𝐸𝑘</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𝑦𝑤</m:t>
                                </m:r>
                              </m:sub>
                            </m:sSub>
                          </m:den>
                        </m:f>
                      </m:e>
                    </m:d>
                    <m:r>
                      <a:rPr lang="en-US" b="0" i="1" smtClean="0">
                        <a:latin typeface="Cambria Math" panose="02040503050406030204" pitchFamily="18" charset="0"/>
                      </a:rPr>
                      <m:t>=0.267</m:t>
                    </m:r>
                  </m:oMath>
                </a14:m>
                <a:endParaRPr lang="en-US" dirty="0"/>
              </a:p>
            </p:txBody>
          </p:sp>
        </mc:Choice>
        <mc:Fallback xmlns="">
          <p:sp>
            <p:nvSpPr>
              <p:cNvPr id="5" name="Content Placeholder 4">
                <a:extLst>
                  <a:ext uri="{FF2B5EF4-FFF2-40B4-BE49-F238E27FC236}">
                    <a16:creationId xmlns:a16="http://schemas.microsoft.com/office/drawing/2014/main" id="{CFA3A898-2409-40EA-9B34-D82BF01BE3D7}"/>
                  </a:ext>
                </a:extLst>
              </p:cNvPr>
              <p:cNvSpPr>
                <a:spLocks noGrp="1" noRot="1" noChangeAspect="1" noMove="1" noResize="1" noEditPoints="1" noAdjustHandles="1" noChangeArrowheads="1" noChangeShapeType="1" noTextEdit="1"/>
              </p:cNvSpPr>
              <p:nvPr>
                <p:ph idx="1"/>
              </p:nvPr>
            </p:nvSpPr>
            <p:spPr>
              <a:blipFill>
                <a:blip r:embed="rId5"/>
                <a:stretch>
                  <a:fillRect l="-1704" t="-233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3123646-0238-41CF-8752-5BA6D3FA0E90}"/>
              </a:ext>
            </a:extLst>
          </p:cNvPr>
          <p:cNvSpPr>
            <a:spLocks noGrp="1"/>
          </p:cNvSpPr>
          <p:nvPr>
            <p:ph type="sldNum" sz="quarter" idx="12"/>
          </p:nvPr>
        </p:nvSpPr>
        <p:spPr/>
        <p:txBody>
          <a:bodyPr/>
          <a:lstStyle/>
          <a:p>
            <a:fld id="{BA98D948-1207-4CB8-9C03-80C63F72A5E7}" type="slidenum">
              <a:rPr lang="en-US" smtClean="0"/>
              <a:t>63</a:t>
            </a:fld>
            <a:endParaRPr lang="en-US" dirty="0"/>
          </a:p>
        </p:txBody>
      </p:sp>
    </p:spTree>
    <p:extLst>
      <p:ext uri="{BB962C8B-B14F-4D97-AF65-F5344CB8AC3E}">
        <p14:creationId xmlns:p14="http://schemas.microsoft.com/office/powerpoint/2010/main" val="12950801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67C2-3F65-4459-8CE3-061CC6443EC2}"/>
              </a:ext>
            </a:extLst>
          </p:cNvPr>
          <p:cNvSpPr>
            <a:spLocks noGrp="1"/>
          </p:cNvSpPr>
          <p:nvPr>
            <p:ph type="title"/>
          </p:nvPr>
        </p:nvSpPr>
        <p:spPr/>
        <p:txBody>
          <a:bodyPr/>
          <a:lstStyle/>
          <a:p>
            <a:r>
              <a:rPr lang="en-US" dirty="0"/>
              <a:t>Interior Panel resistance</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BDDE5B9F-A125-4E0C-B0B7-F4D4C9CA422A}"/>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𝑛</m:t>
                          </m:r>
                        </m:sub>
                      </m:sSub>
                      <m:r>
                        <a:rPr lang="en-US" b="0" i="1" smtClean="0">
                          <a:latin typeface="Cambria Math" panose="02040503050406030204" pitchFamily="18" charset="0"/>
                        </a:rPr>
                        <m:t>=1,001 </m:t>
                      </m:r>
                      <m:r>
                        <m:rPr>
                          <m:sty m:val="p"/>
                        </m:rPr>
                        <a:rPr lang="en-US" b="0" i="0" smtClean="0">
                          <a:latin typeface="Cambria Math" panose="02040503050406030204" pitchFamily="18" charset="0"/>
                        </a:rPr>
                        <m:t>kips</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0.267+</m:t>
                          </m:r>
                          <m:f>
                            <m:fPr>
                              <m:ctrlPr>
                                <a:rPr lang="en-US" b="0" i="1" smtClean="0">
                                  <a:latin typeface="Cambria Math" panose="02040503050406030204" pitchFamily="18" charset="0"/>
                                </a:rPr>
                              </m:ctrlPr>
                            </m:fPr>
                            <m:num>
                              <m:r>
                                <a:rPr lang="en-US" b="0" i="1" smtClean="0">
                                  <a:latin typeface="Cambria Math" panose="02040503050406030204" pitchFamily="18" charset="0"/>
                                </a:rPr>
                                <m:t>0.87</m:t>
                              </m:r>
                              <m:d>
                                <m:dPr>
                                  <m:ctrlPr>
                                    <a:rPr lang="en-US" b="0" i="1" smtClean="0">
                                      <a:latin typeface="Cambria Math" panose="02040503050406030204" pitchFamily="18" charset="0"/>
                                    </a:rPr>
                                  </m:ctrlPr>
                                </m:dPr>
                                <m:e>
                                  <m:r>
                                    <a:rPr lang="en-US" b="0" i="1" smtClean="0">
                                      <a:latin typeface="Cambria Math" panose="02040503050406030204" pitchFamily="18" charset="0"/>
                                    </a:rPr>
                                    <m:t>1−0.267</m:t>
                                  </m:r>
                                </m:e>
                              </m:d>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201</m:t>
                                              </m:r>
                                            </m:num>
                                            <m:den>
                                              <m:r>
                                                <a:rPr lang="en-US" b="0" i="1" smtClean="0">
                                                  <a:latin typeface="Cambria Math" panose="02040503050406030204" pitchFamily="18" charset="0"/>
                                                </a:rPr>
                                                <m:t>69</m:t>
                                              </m:r>
                                            </m:den>
                                          </m:f>
                                        </m:e>
                                      </m:d>
                                    </m:e>
                                    <m:sup>
                                      <m:r>
                                        <a:rPr lang="en-US" b="0" i="1" smtClean="0">
                                          <a:latin typeface="Cambria Math" panose="02040503050406030204" pitchFamily="18" charset="0"/>
                                        </a:rPr>
                                        <m:t>2</m:t>
                                      </m:r>
                                    </m:sup>
                                  </m:sSup>
                                </m:e>
                              </m:rad>
                            </m:den>
                          </m:f>
                        </m:e>
                      </m:d>
                    </m:oMath>
                  </m:oMathPara>
                </a14:m>
                <a:endParaRPr lang="en-US" dirty="0"/>
              </a:p>
              <a:p>
                <a:pPr marL="0" indent="0">
                  <a:buNone/>
                </a:pPr>
                <a:endParaRPr lang="en-US" dirty="0"/>
              </a:p>
              <a:p>
                <a:r>
                  <a:rPr lang="en-US" dirty="0"/>
                  <a:t>V</a:t>
                </a:r>
                <a:r>
                  <a:rPr lang="en-US" baseline="-25000" dirty="0"/>
                  <a:t>n</a:t>
                </a:r>
                <a:r>
                  <a:rPr lang="en-US" dirty="0"/>
                  <a:t> = 475 kips &gt; V</a:t>
                </a:r>
                <a:r>
                  <a:rPr lang="en-US" baseline="-25000" dirty="0"/>
                  <a:t>u</a:t>
                </a:r>
                <a:r>
                  <a:rPr lang="en-US" dirty="0"/>
                  <a:t> = 345 kips. Spacing is OK</a:t>
                </a:r>
              </a:p>
            </p:txBody>
          </p:sp>
        </mc:Choice>
        <mc:Fallback xmlns="">
          <p:sp>
            <p:nvSpPr>
              <p:cNvPr id="6" name="Content Placeholder 5">
                <a:extLst>
                  <a:ext uri="{FF2B5EF4-FFF2-40B4-BE49-F238E27FC236}">
                    <a16:creationId xmlns:a16="http://schemas.microsoft.com/office/drawing/2014/main" id="{BDDE5B9F-A125-4E0C-B0B7-F4D4C9CA422A}"/>
                  </a:ext>
                </a:extLst>
              </p:cNvPr>
              <p:cNvSpPr>
                <a:spLocks noGrp="1" noRot="1" noChangeAspect="1" noMove="1" noResize="1" noEditPoints="1" noAdjustHandles="1" noChangeArrowheads="1" noChangeShapeType="1" noTextEdit="1"/>
              </p:cNvSpPr>
              <p:nvPr>
                <p:ph idx="1"/>
              </p:nvPr>
            </p:nvSpPr>
            <p:spPr>
              <a:blipFill>
                <a:blip r:embed="rId5"/>
                <a:stretch>
                  <a:fillRect l="-1704" b="-215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D64A82B4-CF30-43C5-BFC7-9EEA64C02ED2}"/>
              </a:ext>
            </a:extLst>
          </p:cNvPr>
          <p:cNvSpPr>
            <a:spLocks noGrp="1"/>
          </p:cNvSpPr>
          <p:nvPr>
            <p:ph type="sldNum" sz="quarter" idx="12"/>
          </p:nvPr>
        </p:nvSpPr>
        <p:spPr/>
        <p:txBody>
          <a:bodyPr/>
          <a:lstStyle/>
          <a:p>
            <a:fld id="{BA98D948-1207-4CB8-9C03-80C63F72A5E7}" type="slidenum">
              <a:rPr lang="en-US" smtClean="0"/>
              <a:t>64</a:t>
            </a:fld>
            <a:endParaRPr lang="en-US" dirty="0"/>
          </a:p>
        </p:txBody>
      </p:sp>
    </p:spTree>
    <p:extLst>
      <p:ext uri="{BB962C8B-B14F-4D97-AF65-F5344CB8AC3E}">
        <p14:creationId xmlns:p14="http://schemas.microsoft.com/office/powerpoint/2010/main" val="22216804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87F711-F361-4666-86F5-EAF147CF4B4D}"/>
              </a:ext>
            </a:extLst>
          </p:cNvPr>
          <p:cNvSpPr>
            <a:spLocks noGrp="1"/>
          </p:cNvSpPr>
          <p:nvPr>
            <p:ph type="title"/>
          </p:nvPr>
        </p:nvSpPr>
        <p:spPr/>
        <p:txBody>
          <a:bodyPr/>
          <a:lstStyle/>
          <a:p>
            <a:r>
              <a:rPr lang="en-US" dirty="0"/>
              <a:t>Transverse stiffener requirements</a:t>
            </a:r>
          </a:p>
        </p:txBody>
      </p:sp>
      <p:sp>
        <p:nvSpPr>
          <p:cNvPr id="6" name="Text Placeholder 5">
            <a:extLst>
              <a:ext uri="{FF2B5EF4-FFF2-40B4-BE49-F238E27FC236}">
                <a16:creationId xmlns:a16="http://schemas.microsoft.com/office/drawing/2014/main" id="{EEA0F7E0-0702-4C3D-AD2C-85C9FF9F9E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21CE55-A80A-4C9B-A0E6-F2A0CF261002}"/>
              </a:ext>
            </a:extLst>
          </p:cNvPr>
          <p:cNvSpPr>
            <a:spLocks noGrp="1"/>
          </p:cNvSpPr>
          <p:nvPr>
            <p:ph type="sldNum" sz="quarter" idx="12"/>
          </p:nvPr>
        </p:nvSpPr>
        <p:spPr/>
        <p:txBody>
          <a:bodyPr/>
          <a:lstStyle/>
          <a:p>
            <a:fld id="{BA98D948-1207-4CB8-9C03-80C63F72A5E7}" type="slidenum">
              <a:rPr lang="en-US" smtClean="0"/>
              <a:t>65</a:t>
            </a:fld>
            <a:endParaRPr lang="en-US" dirty="0"/>
          </a:p>
        </p:txBody>
      </p:sp>
    </p:spTree>
    <p:extLst>
      <p:ext uri="{BB962C8B-B14F-4D97-AF65-F5344CB8AC3E}">
        <p14:creationId xmlns:p14="http://schemas.microsoft.com/office/powerpoint/2010/main" val="24882121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E337-4A78-45DF-942B-DAD1691C5976}"/>
              </a:ext>
            </a:extLst>
          </p:cNvPr>
          <p:cNvSpPr>
            <a:spLocks noGrp="1"/>
          </p:cNvSpPr>
          <p:nvPr>
            <p:ph type="title"/>
          </p:nvPr>
        </p:nvSpPr>
        <p:spPr/>
        <p:txBody>
          <a:bodyPr/>
          <a:lstStyle/>
          <a:p>
            <a:r>
              <a:rPr lang="en-US" dirty="0"/>
              <a:t>Transverse Stiffeners</a:t>
            </a:r>
          </a:p>
        </p:txBody>
      </p:sp>
      <p:sp>
        <p:nvSpPr>
          <p:cNvPr id="3" name="Content Placeholder 2">
            <a:extLst>
              <a:ext uri="{FF2B5EF4-FFF2-40B4-BE49-F238E27FC236}">
                <a16:creationId xmlns:a16="http://schemas.microsoft.com/office/drawing/2014/main" id="{9342BBDF-7A05-45F1-8F39-21783F840AA0}"/>
              </a:ext>
            </a:extLst>
          </p:cNvPr>
          <p:cNvSpPr>
            <a:spLocks noGrp="1"/>
          </p:cNvSpPr>
          <p:nvPr>
            <p:ph sz="half" idx="1"/>
          </p:nvPr>
        </p:nvSpPr>
        <p:spPr>
          <a:xfrm>
            <a:off x="457200" y="1200150"/>
            <a:ext cx="4724400" cy="3736975"/>
          </a:xfrm>
        </p:spPr>
        <p:txBody>
          <a:bodyPr>
            <a:normAutofit fontScale="85000" lnSpcReduction="20000"/>
          </a:bodyPr>
          <a:lstStyle/>
          <a:p>
            <a:r>
              <a:rPr lang="en-US" dirty="0"/>
              <a:t>General requirements, LRFD 6.10.11.1.1 </a:t>
            </a:r>
          </a:p>
          <a:p>
            <a:pPr lvl="1"/>
            <a:r>
              <a:rPr lang="en-US" dirty="0"/>
              <a:t>Plates or angles welded or bolted to one or both sides of a web</a:t>
            </a:r>
          </a:p>
          <a:p>
            <a:pPr lvl="2"/>
            <a:r>
              <a:rPr lang="en-US" dirty="0"/>
              <a:t>Welded single sided plate is the most common, almost 100% use of this detail</a:t>
            </a:r>
          </a:p>
          <a:p>
            <a:pPr lvl="1"/>
            <a:r>
              <a:rPr lang="en-US" dirty="0"/>
              <a:t>If NOT used as a connection plate can be tight fit to compression flange. Does not need to attach to tension flange</a:t>
            </a:r>
          </a:p>
          <a:p>
            <a:pPr lvl="1"/>
            <a:r>
              <a:rPr lang="en-US" dirty="0"/>
              <a:t>If it IS used as a connection plate, must attach to both flanges</a:t>
            </a:r>
          </a:p>
        </p:txBody>
      </p:sp>
      <p:pic>
        <p:nvPicPr>
          <p:cNvPr id="7" name="Content Placeholder 6">
            <a:extLst>
              <a:ext uri="{FF2B5EF4-FFF2-40B4-BE49-F238E27FC236}">
                <a16:creationId xmlns:a16="http://schemas.microsoft.com/office/drawing/2014/main" id="{86C6A36C-13B8-414A-A342-5FE82B7EA368}"/>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5181600" y="1200149"/>
            <a:ext cx="3794438" cy="3394075"/>
          </a:xfrm>
        </p:spPr>
      </p:pic>
      <p:sp>
        <p:nvSpPr>
          <p:cNvPr id="4" name="Slide Number Placeholder 3">
            <a:extLst>
              <a:ext uri="{FF2B5EF4-FFF2-40B4-BE49-F238E27FC236}">
                <a16:creationId xmlns:a16="http://schemas.microsoft.com/office/drawing/2014/main" id="{2095254B-8142-4531-9E5A-F31401B63328}"/>
              </a:ext>
            </a:extLst>
          </p:cNvPr>
          <p:cNvSpPr>
            <a:spLocks noGrp="1"/>
          </p:cNvSpPr>
          <p:nvPr>
            <p:ph type="sldNum" sz="quarter" idx="12"/>
          </p:nvPr>
        </p:nvSpPr>
        <p:spPr/>
        <p:txBody>
          <a:bodyPr/>
          <a:lstStyle/>
          <a:p>
            <a:fld id="{BA98D948-1207-4CB8-9C03-80C63F72A5E7}" type="slidenum">
              <a:rPr lang="en-US" smtClean="0"/>
              <a:t>66</a:t>
            </a:fld>
            <a:endParaRPr lang="en-US" dirty="0"/>
          </a:p>
        </p:txBody>
      </p:sp>
      <p:cxnSp>
        <p:nvCxnSpPr>
          <p:cNvPr id="9" name="Straight Arrow Connector 8">
            <a:extLst>
              <a:ext uri="{FF2B5EF4-FFF2-40B4-BE49-F238E27FC236}">
                <a16:creationId xmlns:a16="http://schemas.microsoft.com/office/drawing/2014/main" id="{85261A2C-FC81-4D7D-B5F7-826E1C52D9C5}"/>
              </a:ext>
            </a:extLst>
          </p:cNvPr>
          <p:cNvCxnSpPr>
            <a:cxnSpLocks/>
          </p:cNvCxnSpPr>
          <p:nvPr/>
        </p:nvCxnSpPr>
        <p:spPr>
          <a:xfrm flipV="1">
            <a:off x="4876800" y="3867150"/>
            <a:ext cx="1752600" cy="457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326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D2861D-1BCD-415C-B076-5EC3A0EB9A84}"/>
              </a:ext>
            </a:extLst>
          </p:cNvPr>
          <p:cNvSpPr>
            <a:spLocks noGrp="1"/>
          </p:cNvSpPr>
          <p:nvPr>
            <p:ph type="title"/>
          </p:nvPr>
        </p:nvSpPr>
        <p:spPr/>
        <p:txBody>
          <a:bodyPr/>
          <a:lstStyle/>
          <a:p>
            <a:r>
              <a:rPr lang="en-US" dirty="0"/>
              <a:t>Transverse Stiffener Requirements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FCF59998-DC00-43BB-9898-EC4EA4DF68E0}"/>
                  </a:ext>
                </a:extLst>
              </p:cNvPr>
              <p:cNvSpPr>
                <a:spLocks noGrp="1"/>
              </p:cNvSpPr>
              <p:nvPr>
                <p:ph idx="1"/>
              </p:nvPr>
            </p:nvSpPr>
            <p:spPr>
              <a:xfrm>
                <a:off x="685800" y="895350"/>
                <a:ext cx="8001000" cy="3810000"/>
              </a:xfrm>
            </p:spPr>
            <p:txBody>
              <a:bodyPr>
                <a:normAutofit fontScale="77500" lnSpcReduction="20000"/>
              </a:bodyPr>
              <a:lstStyle/>
              <a:p>
                <a:r>
                  <a:rPr lang="en-US" dirty="0"/>
                  <a:t>LRFD 6.10.11.1.2 – Projecting width, </a:t>
                </a:r>
                <a:r>
                  <a:rPr lang="en-US" dirty="0" err="1"/>
                  <a:t>b</a:t>
                </a:r>
                <a:r>
                  <a:rPr lang="en-US" baseline="-25000" dirty="0" err="1"/>
                  <a:t>t</a:t>
                </a:r>
                <a:endParaRPr lang="en-US" baseline="-25000" dirty="0"/>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f>
                        <m:fPr>
                          <m:type m:val="skw"/>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𝐷</m:t>
                          </m:r>
                        </m:num>
                        <m:den>
                          <m:r>
                            <a:rPr lang="en-US" b="0" i="1" smtClean="0">
                              <a:latin typeface="Cambria Math" panose="02040503050406030204" pitchFamily="18" charset="0"/>
                              <a:ea typeface="Cambria Math" panose="02040503050406030204" pitchFamily="18" charset="0"/>
                            </a:rPr>
                            <m:t>30</m:t>
                          </m:r>
                        </m:den>
                      </m:f>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r>
                        <a:rPr lang="en-US" i="1" smtClean="0">
                          <a:latin typeface="Cambria Math" panose="02040503050406030204" pitchFamily="18" charset="0"/>
                          <a:ea typeface="Cambria Math" panose="02040503050406030204" pitchFamily="18" charset="0"/>
                        </a:rPr>
                        <m:t>≥</m:t>
                      </m:r>
                      <m:f>
                        <m:fPr>
                          <m:type m:val="skw"/>
                          <m:ctrlPr>
                            <a:rPr lang="en-US"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𝑓</m:t>
                              </m:r>
                            </m:sub>
                          </m:sSub>
                        </m:num>
                        <m:den>
                          <m:r>
                            <a:rPr lang="en-US" b="0" i="1" smtClean="0">
                              <a:latin typeface="Cambria Math" panose="02040503050406030204" pitchFamily="18" charset="0"/>
                              <a:ea typeface="Cambria Math" panose="02040503050406030204" pitchFamily="18" charset="0"/>
                            </a:rPr>
                            <m:t>4</m:t>
                          </m:r>
                        </m:den>
                      </m:f>
                    </m:oMath>
                  </m:oMathPara>
                </a14:m>
                <a:endParaRPr lang="en-US"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𝑝</m:t>
                          </m:r>
                        </m:sub>
                      </m:sSub>
                      <m:r>
                        <a:rPr lang="en-US" i="1" smtClean="0">
                          <a:latin typeface="Cambria Math" panose="02040503050406030204" pitchFamily="18" charset="0"/>
                          <a:ea typeface="Cambria Math" panose="02040503050406030204" pitchFamily="18" charset="0"/>
                        </a:rPr>
                        <m:t>≥</m:t>
                      </m:r>
                      <m:f>
                        <m:fPr>
                          <m:type m:val="skw"/>
                          <m:ctrlPr>
                            <a:rPr lang="en-US"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𝑡</m:t>
                              </m:r>
                            </m:sub>
                          </m:sSub>
                        </m:num>
                        <m:den>
                          <m:r>
                            <a:rPr lang="en-US" b="0" i="1" smtClean="0">
                              <a:latin typeface="Cambria Math" panose="02040503050406030204" pitchFamily="18" charset="0"/>
                              <a:ea typeface="Cambria Math" panose="02040503050406030204" pitchFamily="18" charset="0"/>
                            </a:rPr>
                            <m:t>16</m:t>
                          </m:r>
                        </m:den>
                      </m:f>
                    </m:oMath>
                  </m:oMathPara>
                </a14:m>
                <a:endParaRPr lang="en-US" b="0" dirty="0">
                  <a:ea typeface="Cambria Math" panose="02040503050406030204" pitchFamily="18" charset="0"/>
                </a:endParaRPr>
              </a:p>
              <a:p>
                <a:endParaRPr lang="en-US" b="0" dirty="0">
                  <a:ea typeface="Cambria Math" panose="02040503050406030204" pitchFamily="18" charset="0"/>
                </a:endParaRPr>
              </a:p>
              <a:p>
                <a:r>
                  <a:rPr lang="en-US" b="0" dirty="0">
                    <a:ea typeface="Cambria Math" panose="02040503050406030204" pitchFamily="18" charset="0"/>
                  </a:rPr>
                  <a:t>b</a:t>
                </a:r>
                <a:r>
                  <a:rPr lang="en-US" b="0" baseline="-25000" dirty="0">
                    <a:ea typeface="Cambria Math" panose="02040503050406030204" pitchFamily="18" charset="0"/>
                  </a:rPr>
                  <a:t>f</a:t>
                </a:r>
                <a:r>
                  <a:rPr lang="en-US" b="0" dirty="0">
                    <a:ea typeface="Cambria Math" panose="02040503050406030204" pitchFamily="18" charset="0"/>
                  </a:rPr>
                  <a:t> = widest compression flange width in a field section</a:t>
                </a:r>
              </a:p>
              <a:p>
                <a:r>
                  <a:rPr lang="en-US" dirty="0">
                    <a:ea typeface="Cambria Math" panose="02040503050406030204" pitchFamily="18" charset="0"/>
                  </a:rPr>
                  <a:t>t</a:t>
                </a:r>
                <a:r>
                  <a:rPr lang="en-US" baseline="-25000" dirty="0">
                    <a:ea typeface="Cambria Math" panose="02040503050406030204" pitchFamily="18" charset="0"/>
                  </a:rPr>
                  <a:t>p</a:t>
                </a:r>
                <a:r>
                  <a:rPr lang="en-US" dirty="0">
                    <a:ea typeface="Cambria Math" panose="02040503050406030204" pitchFamily="18" charset="0"/>
                  </a:rPr>
                  <a:t> = thickness of projecting stiffener</a:t>
                </a:r>
                <a:endParaRPr lang="en-US" b="0" dirty="0">
                  <a:ea typeface="Cambria Math" panose="02040503050406030204" pitchFamily="18" charset="0"/>
                </a:endParaRPr>
              </a:p>
            </p:txBody>
          </p:sp>
        </mc:Choice>
        <mc:Fallback xmlns="">
          <p:sp>
            <p:nvSpPr>
              <p:cNvPr id="6" name="Content Placeholder 5">
                <a:extLst>
                  <a:ext uri="{FF2B5EF4-FFF2-40B4-BE49-F238E27FC236}">
                    <a16:creationId xmlns:a16="http://schemas.microsoft.com/office/drawing/2014/main" id="{FCF59998-DC00-43BB-9898-EC4EA4DF68E0}"/>
                  </a:ext>
                </a:extLst>
              </p:cNvPr>
              <p:cNvSpPr>
                <a:spLocks noGrp="1" noRot="1" noChangeAspect="1" noMove="1" noResize="1" noEditPoints="1" noAdjustHandles="1" noChangeArrowheads="1" noChangeShapeType="1" noTextEdit="1"/>
              </p:cNvSpPr>
              <p:nvPr>
                <p:ph idx="1"/>
              </p:nvPr>
            </p:nvSpPr>
            <p:spPr>
              <a:xfrm>
                <a:off x="685800" y="895350"/>
                <a:ext cx="8001000" cy="3810000"/>
              </a:xfrm>
              <a:blipFill>
                <a:blip r:embed="rId5"/>
                <a:stretch>
                  <a:fillRect l="-1143" t="-304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9CD2C86-CE8B-4AB0-B911-628709DC4F71}"/>
              </a:ext>
            </a:extLst>
          </p:cNvPr>
          <p:cNvSpPr>
            <a:spLocks noGrp="1"/>
          </p:cNvSpPr>
          <p:nvPr>
            <p:ph type="sldNum" sz="quarter" idx="12"/>
          </p:nvPr>
        </p:nvSpPr>
        <p:spPr/>
        <p:txBody>
          <a:bodyPr/>
          <a:lstStyle/>
          <a:p>
            <a:fld id="{BA98D948-1207-4CB8-9C03-80C63F72A5E7}" type="slidenum">
              <a:rPr lang="en-US" smtClean="0"/>
              <a:t>67</a:t>
            </a:fld>
            <a:endParaRPr lang="en-US" dirty="0"/>
          </a:p>
        </p:txBody>
      </p:sp>
    </p:spTree>
    <p:extLst>
      <p:ext uri="{BB962C8B-B14F-4D97-AF65-F5344CB8AC3E}">
        <p14:creationId xmlns:p14="http://schemas.microsoft.com/office/powerpoint/2010/main" val="15554137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D2861D-1BCD-415C-B076-5EC3A0EB9A84}"/>
              </a:ext>
            </a:extLst>
          </p:cNvPr>
          <p:cNvSpPr>
            <a:spLocks noGrp="1"/>
          </p:cNvSpPr>
          <p:nvPr>
            <p:ph type="title"/>
          </p:nvPr>
        </p:nvSpPr>
        <p:spPr/>
        <p:txBody>
          <a:bodyPr/>
          <a:lstStyle/>
          <a:p>
            <a:r>
              <a:rPr lang="en-US" dirty="0"/>
              <a:t>Transverse Stiffener Requirements</a:t>
            </a:r>
          </a:p>
        </p:txBody>
      </p:sp>
      <p:sp>
        <p:nvSpPr>
          <p:cNvPr id="6" name="Content Placeholder 5">
            <a:extLst>
              <a:ext uri="{FF2B5EF4-FFF2-40B4-BE49-F238E27FC236}">
                <a16:creationId xmlns:a16="http://schemas.microsoft.com/office/drawing/2014/main" id="{FCF59998-DC00-43BB-9898-EC4EA4DF68E0}"/>
              </a:ext>
            </a:extLst>
          </p:cNvPr>
          <p:cNvSpPr>
            <a:spLocks noGrp="1"/>
          </p:cNvSpPr>
          <p:nvPr>
            <p:ph idx="1"/>
          </p:nvPr>
        </p:nvSpPr>
        <p:spPr/>
        <p:txBody>
          <a:bodyPr>
            <a:normAutofit fontScale="92500" lnSpcReduction="20000"/>
          </a:bodyPr>
          <a:lstStyle/>
          <a:p>
            <a:r>
              <a:rPr lang="en-US" dirty="0"/>
              <a:t>Moment of Inertia, LRFD 6.10.11.1.3</a:t>
            </a:r>
          </a:p>
          <a:p>
            <a:pPr lvl="1"/>
            <a:r>
              <a:rPr lang="en-US" dirty="0"/>
              <a:t>Various provisions exist for transverse stiffener moment of inertia</a:t>
            </a:r>
          </a:p>
          <a:p>
            <a:pPr lvl="1"/>
            <a:r>
              <a:rPr lang="en-US" dirty="0"/>
              <a:t>These depend on whether</a:t>
            </a:r>
          </a:p>
          <a:p>
            <a:pPr lvl="2"/>
            <a:r>
              <a:rPr lang="en-US" dirty="0"/>
              <a:t>Stiffener is bounded by panels without tension field action</a:t>
            </a:r>
          </a:p>
          <a:p>
            <a:pPr lvl="2"/>
            <a:r>
              <a:rPr lang="en-US" dirty="0"/>
              <a:t>With tension field action</a:t>
            </a:r>
          </a:p>
          <a:p>
            <a:pPr lvl="2"/>
            <a:r>
              <a:rPr lang="en-US" dirty="0"/>
              <a:t>With longitudinal stiffeners</a:t>
            </a:r>
          </a:p>
          <a:p>
            <a:pPr lvl="1"/>
            <a:r>
              <a:rPr lang="en-US" dirty="0"/>
              <a:t>Detailed presentation not covered in the class. Refer to the SBDH Vol 4 and Vol 20 (Example 1) for details</a:t>
            </a:r>
          </a:p>
        </p:txBody>
      </p:sp>
      <p:sp>
        <p:nvSpPr>
          <p:cNvPr id="4" name="Slide Number Placeholder 3">
            <a:extLst>
              <a:ext uri="{FF2B5EF4-FFF2-40B4-BE49-F238E27FC236}">
                <a16:creationId xmlns:a16="http://schemas.microsoft.com/office/drawing/2014/main" id="{49CD2C86-CE8B-4AB0-B911-628709DC4F71}"/>
              </a:ext>
            </a:extLst>
          </p:cNvPr>
          <p:cNvSpPr>
            <a:spLocks noGrp="1"/>
          </p:cNvSpPr>
          <p:nvPr>
            <p:ph type="sldNum" sz="quarter" idx="12"/>
          </p:nvPr>
        </p:nvSpPr>
        <p:spPr/>
        <p:txBody>
          <a:bodyPr/>
          <a:lstStyle/>
          <a:p>
            <a:fld id="{BA98D948-1207-4CB8-9C03-80C63F72A5E7}" type="slidenum">
              <a:rPr lang="en-US" smtClean="0"/>
              <a:pPr/>
              <a:t>68</a:t>
            </a:fld>
            <a:endParaRPr lang="en-US" dirty="0"/>
          </a:p>
        </p:txBody>
      </p:sp>
    </p:spTree>
    <p:extLst>
      <p:ext uri="{BB962C8B-B14F-4D97-AF65-F5344CB8AC3E}">
        <p14:creationId xmlns:p14="http://schemas.microsoft.com/office/powerpoint/2010/main" val="29192450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CE803C-E1D0-495E-85EE-2FF6B8404323}"/>
              </a:ext>
            </a:extLst>
          </p:cNvPr>
          <p:cNvSpPr>
            <a:spLocks noGrp="1"/>
          </p:cNvSpPr>
          <p:nvPr>
            <p:ph type="title"/>
          </p:nvPr>
        </p:nvSpPr>
        <p:spPr>
          <a:xfrm>
            <a:off x="722312" y="3305175"/>
            <a:ext cx="8269287" cy="1022350"/>
          </a:xfrm>
        </p:spPr>
        <p:txBody>
          <a:bodyPr/>
          <a:lstStyle/>
          <a:p>
            <a:r>
              <a:rPr lang="en-US" sz="3600" dirty="0"/>
              <a:t>Guided Walkthrough – Transverse stiffener proportions</a:t>
            </a:r>
          </a:p>
        </p:txBody>
      </p:sp>
      <p:sp>
        <p:nvSpPr>
          <p:cNvPr id="6" name="Text Placeholder 5">
            <a:extLst>
              <a:ext uri="{FF2B5EF4-FFF2-40B4-BE49-F238E27FC236}">
                <a16:creationId xmlns:a16="http://schemas.microsoft.com/office/drawing/2014/main" id="{BAB4DD5D-4FD9-4CC2-95DD-19C95AD8E8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284EAF-315A-4BDF-86BC-390A9A3BA150}"/>
              </a:ext>
            </a:extLst>
          </p:cNvPr>
          <p:cNvSpPr>
            <a:spLocks noGrp="1"/>
          </p:cNvSpPr>
          <p:nvPr>
            <p:ph type="sldNum" sz="quarter" idx="12"/>
          </p:nvPr>
        </p:nvSpPr>
        <p:spPr/>
        <p:txBody>
          <a:bodyPr/>
          <a:lstStyle/>
          <a:p>
            <a:fld id="{BA98D948-1207-4CB8-9C03-80C63F72A5E7}" type="slidenum">
              <a:rPr lang="en-US" smtClean="0"/>
              <a:t>69</a:t>
            </a:fld>
            <a:endParaRPr lang="en-US" dirty="0"/>
          </a:p>
        </p:txBody>
      </p:sp>
    </p:spTree>
    <p:extLst>
      <p:ext uri="{BB962C8B-B14F-4D97-AF65-F5344CB8AC3E}">
        <p14:creationId xmlns:p14="http://schemas.microsoft.com/office/powerpoint/2010/main" val="209180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4BF874-278C-4646-8ED1-885486444BC2}"/>
              </a:ext>
            </a:extLst>
          </p:cNvPr>
          <p:cNvSpPr>
            <a:spLocks noGrp="1"/>
          </p:cNvSpPr>
          <p:nvPr>
            <p:ph type="title"/>
          </p:nvPr>
        </p:nvSpPr>
        <p:spPr>
          <a:xfrm>
            <a:off x="457200" y="101600"/>
            <a:ext cx="8229600" cy="857250"/>
          </a:xfrm>
        </p:spPr>
        <p:txBody>
          <a:bodyPr/>
          <a:lstStyle/>
          <a:p>
            <a:r>
              <a:rPr lang="en-US" dirty="0"/>
              <a:t>Calculation of Shear DF</a:t>
            </a:r>
          </a:p>
        </p:txBody>
      </p:sp>
      <p:sp>
        <p:nvSpPr>
          <p:cNvPr id="7" name="Text Placeholder 6">
            <a:extLst>
              <a:ext uri="{FF2B5EF4-FFF2-40B4-BE49-F238E27FC236}">
                <a16:creationId xmlns:a16="http://schemas.microsoft.com/office/drawing/2014/main" id="{E536F2D8-434C-4894-9E23-60F8441F049A}"/>
              </a:ext>
            </a:extLst>
          </p:cNvPr>
          <p:cNvSpPr>
            <a:spLocks noGrp="1"/>
          </p:cNvSpPr>
          <p:nvPr>
            <p:ph type="body" idx="1"/>
          </p:nvPr>
        </p:nvSpPr>
        <p:spPr/>
        <p:txBody>
          <a:bodyPr/>
          <a:lstStyle/>
          <a:p>
            <a:r>
              <a:rPr lang="en-US" dirty="0"/>
              <a:t>Interior Girder</a:t>
            </a:r>
          </a:p>
        </p:txBody>
      </p:sp>
      <p:sp>
        <p:nvSpPr>
          <p:cNvPr id="9" name="Text Placeholder 8">
            <a:extLst>
              <a:ext uri="{FF2B5EF4-FFF2-40B4-BE49-F238E27FC236}">
                <a16:creationId xmlns:a16="http://schemas.microsoft.com/office/drawing/2014/main" id="{95F02FE4-134F-46D3-B087-C30B0CD89ADB}"/>
              </a:ext>
            </a:extLst>
          </p:cNvPr>
          <p:cNvSpPr>
            <a:spLocks noGrp="1"/>
          </p:cNvSpPr>
          <p:nvPr>
            <p:ph type="body" sz="quarter" idx="3"/>
          </p:nvPr>
        </p:nvSpPr>
        <p:spPr/>
        <p:txBody>
          <a:bodyPr/>
          <a:lstStyle/>
          <a:p>
            <a:r>
              <a:rPr lang="en-US" dirty="0"/>
              <a:t>Exterior Girder</a:t>
            </a:r>
          </a:p>
        </p:txBody>
      </p:sp>
      <p:sp>
        <p:nvSpPr>
          <p:cNvPr id="10" name="Content Placeholder 9">
            <a:extLst>
              <a:ext uri="{FF2B5EF4-FFF2-40B4-BE49-F238E27FC236}">
                <a16:creationId xmlns:a16="http://schemas.microsoft.com/office/drawing/2014/main" id="{60AE1E37-BFF1-4BBA-BCD1-7ADD81E77AB4}"/>
              </a:ext>
            </a:extLst>
          </p:cNvPr>
          <p:cNvSpPr>
            <a:spLocks noGrp="1"/>
          </p:cNvSpPr>
          <p:nvPr>
            <p:ph sz="quarter" idx="4"/>
          </p:nvPr>
        </p:nvSpPr>
        <p:spPr/>
        <p:txBody>
          <a:bodyPr/>
          <a:lstStyle/>
          <a:p>
            <a:r>
              <a:rPr lang="en-US" dirty="0"/>
              <a:t>1 lane loaded</a:t>
            </a:r>
          </a:p>
          <a:p>
            <a:pPr lvl="1"/>
            <a:r>
              <a:rPr lang="en-US" dirty="0"/>
              <a:t>Lever rule</a:t>
            </a:r>
          </a:p>
          <a:p>
            <a:r>
              <a:rPr lang="en-US" dirty="0"/>
              <a:t>Two or more lanes</a:t>
            </a:r>
          </a:p>
          <a:p>
            <a:pPr lvl="1"/>
            <a:r>
              <a:rPr lang="en-US" dirty="0"/>
              <a:t>e*g</a:t>
            </a:r>
            <a:r>
              <a:rPr lang="en-US" baseline="-25000" dirty="0"/>
              <a:t>int</a:t>
            </a:r>
          </a:p>
          <a:p>
            <a:r>
              <a:rPr lang="en-US" dirty="0"/>
              <a:t>Rigid cross section</a:t>
            </a:r>
          </a:p>
        </p:txBody>
      </p:sp>
      <p:sp>
        <p:nvSpPr>
          <p:cNvPr id="4" name="Slide Number Placeholder 3">
            <a:extLst>
              <a:ext uri="{FF2B5EF4-FFF2-40B4-BE49-F238E27FC236}">
                <a16:creationId xmlns:a16="http://schemas.microsoft.com/office/drawing/2014/main" id="{E402455F-CA7F-4602-9E28-EE3DF7AD84C0}"/>
              </a:ext>
            </a:extLst>
          </p:cNvPr>
          <p:cNvSpPr>
            <a:spLocks noGrp="1"/>
          </p:cNvSpPr>
          <p:nvPr>
            <p:ph type="sldNum" sz="quarter" idx="12"/>
          </p:nvPr>
        </p:nvSpPr>
        <p:spPr/>
        <p:txBody>
          <a:bodyPr/>
          <a:lstStyle/>
          <a:p>
            <a:fld id="{BA98D948-1207-4CB8-9C03-80C63F72A5E7}" type="slidenum">
              <a:rPr lang="en-US" smtClean="0"/>
              <a:t>7</a:t>
            </a:fld>
            <a:endParaRPr lang="en-US" dirty="0"/>
          </a:p>
        </p:txBody>
      </p:sp>
      <mc:AlternateContent xmlns:mc="http://schemas.openxmlformats.org/markup-compatibility/2006" xmlns:a14="http://schemas.microsoft.com/office/drawing/2010/main">
        <mc:Choice Requires="a14">
          <p:sp>
            <p:nvSpPr>
              <p:cNvPr id="14" name="Content Placeholder 13">
                <a:extLst>
                  <a:ext uri="{FF2B5EF4-FFF2-40B4-BE49-F238E27FC236}">
                    <a16:creationId xmlns:a16="http://schemas.microsoft.com/office/drawing/2014/main" id="{9550BF38-1D7F-4EC8-A6F6-7099543AEFE0}"/>
                  </a:ext>
                </a:extLst>
              </p:cNvPr>
              <p:cNvSpPr>
                <a:spLocks noGrp="1"/>
              </p:cNvSpPr>
              <p:nvPr>
                <p:ph sz="half" idx="2"/>
              </p:nvPr>
            </p:nvSpPr>
            <p:spPr>
              <a:xfrm>
                <a:off x="381000" y="1631950"/>
                <a:ext cx="4116388" cy="2962275"/>
              </a:xfrm>
            </p:spPr>
            <p:txBody>
              <a:bodyPr/>
              <a:lstStyle/>
              <a:p>
                <a:r>
                  <a:rPr lang="en-US" dirty="0"/>
                  <a:t>1 lane loaded</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0.36+</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25</m:t>
                          </m:r>
                        </m:den>
                      </m:f>
                    </m:oMath>
                  </m:oMathPara>
                </a14:m>
                <a:endParaRPr lang="en-US" dirty="0"/>
              </a:p>
              <a:p>
                <a:r>
                  <a:rPr lang="en-US" dirty="0"/>
                  <a:t>2 or more lanes loaded</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0.2+</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12</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35</m:t>
                                  </m:r>
                                </m:den>
                              </m:f>
                            </m:e>
                          </m:d>
                        </m:e>
                        <m:sup>
                          <m:r>
                            <a:rPr lang="en-US" b="0" i="1" smtClean="0">
                              <a:latin typeface="Cambria Math" panose="02040503050406030204" pitchFamily="18" charset="0"/>
                            </a:rPr>
                            <m:t>2</m:t>
                          </m:r>
                        </m:sup>
                      </m:sSup>
                    </m:oMath>
                  </m:oMathPara>
                </a14:m>
                <a:endParaRPr lang="en-US" dirty="0"/>
              </a:p>
            </p:txBody>
          </p:sp>
        </mc:Choice>
        <mc:Fallback xmlns="">
          <p:sp>
            <p:nvSpPr>
              <p:cNvPr id="14" name="Content Placeholder 13">
                <a:extLst>
                  <a:ext uri="{FF2B5EF4-FFF2-40B4-BE49-F238E27FC236}">
                    <a16:creationId xmlns:a16="http://schemas.microsoft.com/office/drawing/2014/main" id="{9550BF38-1D7F-4EC8-A6F6-7099543AEFE0}"/>
                  </a:ext>
                </a:extLst>
              </p:cNvPr>
              <p:cNvSpPr>
                <a:spLocks noGrp="1" noRot="1" noChangeAspect="1" noMove="1" noResize="1" noEditPoints="1" noAdjustHandles="1" noChangeArrowheads="1" noChangeShapeType="1" noTextEdit="1"/>
              </p:cNvSpPr>
              <p:nvPr>
                <p:ph sz="half" idx="2"/>
              </p:nvPr>
            </p:nvSpPr>
            <p:spPr>
              <a:xfrm>
                <a:off x="381000" y="1631950"/>
                <a:ext cx="4116388" cy="2962275"/>
              </a:xfrm>
              <a:blipFill>
                <a:blip r:embed="rId5"/>
                <a:stretch>
                  <a:fillRect l="-2074" t="-1646"/>
                </a:stretch>
              </a:blipFill>
            </p:spPr>
            <p:txBody>
              <a:bodyPr/>
              <a:lstStyle/>
              <a:p>
                <a:r>
                  <a:rPr lang="en-US">
                    <a:noFill/>
                  </a:rPr>
                  <a:t> </a:t>
                </a:r>
              </a:p>
            </p:txBody>
          </p:sp>
        </mc:Fallback>
      </mc:AlternateContent>
      <p:cxnSp>
        <p:nvCxnSpPr>
          <p:cNvPr id="6" name="Connector: Curved 5">
            <a:extLst>
              <a:ext uri="{FF2B5EF4-FFF2-40B4-BE49-F238E27FC236}">
                <a16:creationId xmlns:a16="http://schemas.microsoft.com/office/drawing/2014/main" id="{33F67307-F960-4E80-B050-7B337D8F2A68}"/>
              </a:ext>
            </a:extLst>
          </p:cNvPr>
          <p:cNvCxnSpPr>
            <a:cxnSpLocks/>
          </p:cNvCxnSpPr>
          <p:nvPr/>
        </p:nvCxnSpPr>
        <p:spPr>
          <a:xfrm flipV="1">
            <a:off x="3505200" y="3181350"/>
            <a:ext cx="2209800" cy="506412"/>
          </a:xfrm>
          <a:prstGeom prst="curvedConnector3">
            <a:avLst>
              <a:gd name="adj1" fmla="val 50000"/>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8932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D2861D-1BCD-415C-B076-5EC3A0EB9A84}"/>
              </a:ext>
            </a:extLst>
          </p:cNvPr>
          <p:cNvSpPr>
            <a:spLocks noGrp="1"/>
          </p:cNvSpPr>
          <p:nvPr>
            <p:ph type="title"/>
          </p:nvPr>
        </p:nvSpPr>
        <p:spPr/>
        <p:txBody>
          <a:bodyPr/>
          <a:lstStyle/>
          <a:p>
            <a:r>
              <a:rPr lang="en-US" dirty="0"/>
              <a:t>Transverse Stiffener Requirements</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FCF59998-DC00-43BB-9898-EC4EA4DF68E0}"/>
                  </a:ext>
                </a:extLst>
              </p:cNvPr>
              <p:cNvSpPr>
                <a:spLocks noGrp="1"/>
              </p:cNvSpPr>
              <p:nvPr>
                <p:ph idx="1"/>
              </p:nvPr>
            </p:nvSpPr>
            <p:spPr>
              <a:xfrm>
                <a:off x="457200" y="895350"/>
                <a:ext cx="8229600" cy="3394075"/>
              </a:xfrm>
            </p:spPr>
            <p:txBody>
              <a:bodyPr/>
              <a:lstStyle/>
              <a:p>
                <a:r>
                  <a:rPr lang="en-US" dirty="0"/>
                  <a:t>LRFD 6.10.11 contains requirements</a:t>
                </a:r>
              </a:p>
              <a:p>
                <a:r>
                  <a:rPr lang="en-US" dirty="0"/>
                  <a:t>Projecting width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r>
                      <a:rPr lang="en-US" i="1" smtClean="0">
                        <a:latin typeface="Cambria Math" panose="02040503050406030204" pitchFamily="18" charset="0"/>
                        <a:ea typeface="Cambria Math" panose="02040503050406030204" pitchFamily="18" charset="0"/>
                      </a:rPr>
                      <m:t>≥</m:t>
                    </m:r>
                    <m:f>
                      <m:fPr>
                        <m:type m:val="skw"/>
                        <m:ctrlPr>
                          <a:rPr lang="en-US"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𝑓</m:t>
                            </m:r>
                          </m:sub>
                        </m:sSub>
                      </m:num>
                      <m:den>
                        <m:r>
                          <a:rPr lang="en-US" b="0" i="1" smtClean="0">
                            <a:latin typeface="Cambria Math" panose="02040503050406030204" pitchFamily="18" charset="0"/>
                            <a:ea typeface="Cambria Math" panose="02040503050406030204" pitchFamily="18" charset="0"/>
                          </a:rPr>
                          <m:t>4</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16</m:t>
                        </m:r>
                      </m:num>
                      <m:den>
                        <m:r>
                          <a:rPr lang="en-US" b="0" i="1" smtClean="0">
                            <a:latin typeface="Cambria Math" panose="02040503050406030204" pitchFamily="18" charset="0"/>
                            <a:ea typeface="Cambria Math" panose="02040503050406030204" pitchFamily="18" charset="0"/>
                          </a:rPr>
                          <m:t>4</m:t>
                        </m:r>
                      </m:den>
                    </m:f>
                    <m:r>
                      <a:rPr lang="en-US" b="0" i="1" smtClean="0">
                        <a:latin typeface="Cambria Math" panose="02040503050406030204" pitchFamily="18" charset="0"/>
                        <a:ea typeface="Cambria Math" panose="02040503050406030204" pitchFamily="18" charset="0"/>
                      </a:rPr>
                      <m:t>=4 </m:t>
                    </m:r>
                    <m:r>
                      <a:rPr lang="en-US" b="0" i="1" smtClean="0">
                        <a:latin typeface="Cambria Math" panose="02040503050406030204" pitchFamily="18" charset="0"/>
                        <a:ea typeface="Cambria Math" panose="02040503050406030204" pitchFamily="18" charset="0"/>
                      </a:rPr>
                      <m:t>𝑖𝑛</m:t>
                    </m:r>
                    <m:r>
                      <a:rPr lang="en-US" b="0" i="1" smtClean="0">
                        <a:latin typeface="Cambria Math" panose="02040503050406030204" pitchFamily="18" charset="0"/>
                        <a:ea typeface="Cambria Math" panose="02040503050406030204" pitchFamily="18" charset="0"/>
                      </a:rPr>
                      <m:t>.</m:t>
                    </m:r>
                  </m:oMath>
                </a14:m>
                <a:endParaRPr lang="en-US" b="0" dirty="0">
                  <a:ea typeface="Cambria Math" panose="02040503050406030204" pitchFamily="18" charset="0"/>
                </a:endParaRPr>
              </a:p>
              <a:p>
                <a:r>
                  <a:rPr lang="en-US" dirty="0"/>
                  <a:t>Also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𝑡</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f>
                      <m:fPr>
                        <m:type m:val="skw"/>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𝐷</m:t>
                        </m:r>
                      </m:num>
                      <m:den>
                        <m:r>
                          <a:rPr lang="en-US" b="0" i="1" smtClean="0">
                            <a:latin typeface="Cambria Math" panose="02040503050406030204" pitchFamily="18" charset="0"/>
                            <a:ea typeface="Cambria Math" panose="02040503050406030204" pitchFamily="18" charset="0"/>
                          </a:rPr>
                          <m:t>30</m:t>
                        </m:r>
                      </m:den>
                    </m:f>
                    <m:r>
                      <a:rPr lang="en-US" b="0" i="1" smtClean="0">
                        <a:latin typeface="Cambria Math" panose="02040503050406030204" pitchFamily="18" charset="0"/>
                        <a:ea typeface="Cambria Math" panose="02040503050406030204" pitchFamily="18" charset="0"/>
                      </a:rPr>
                      <m:t>=2+69/30=4.3 </m:t>
                    </m:r>
                    <m:r>
                      <a:rPr lang="en-US" b="0" i="1" smtClean="0">
                        <a:latin typeface="Cambria Math" panose="02040503050406030204" pitchFamily="18" charset="0"/>
                        <a:ea typeface="Cambria Math" panose="02040503050406030204" pitchFamily="18" charset="0"/>
                      </a:rPr>
                      <m:t>𝑖𝑛</m:t>
                    </m:r>
                    <m:r>
                      <a:rPr lang="en-US" b="0" i="1" smtClean="0">
                        <a:latin typeface="Cambria Math" panose="02040503050406030204" pitchFamily="18" charset="0"/>
                        <a:ea typeface="Cambria Math" panose="02040503050406030204" pitchFamily="18" charset="0"/>
                      </a:rPr>
                      <m:t>.</m:t>
                    </m:r>
                  </m:oMath>
                </a14:m>
                <a:endParaRPr lang="en-US" b="0" dirty="0">
                  <a:ea typeface="Cambria Math" panose="02040503050406030204" pitchFamily="18" charset="0"/>
                </a:endParaRPr>
              </a:p>
              <a:p>
                <a:r>
                  <a:rPr lang="en-US" dirty="0"/>
                  <a:t>Use 6 in. (also less than half flange width)</a:t>
                </a:r>
              </a:p>
              <a:p>
                <a:r>
                  <a:rPr lang="en-US" dirty="0"/>
                  <a:t>Try 0.5 in. thick</a:t>
                </a:r>
              </a:p>
              <a:p>
                <a:r>
                  <a:rPr lang="en-US" dirty="0"/>
                  <a:t>Check b/t &lt; 16 (b/t = 12). Check satisfied</a:t>
                </a:r>
              </a:p>
            </p:txBody>
          </p:sp>
        </mc:Choice>
        <mc:Fallback xmlns="">
          <p:sp>
            <p:nvSpPr>
              <p:cNvPr id="6" name="Content Placeholder 5">
                <a:extLst>
                  <a:ext uri="{FF2B5EF4-FFF2-40B4-BE49-F238E27FC236}">
                    <a16:creationId xmlns:a16="http://schemas.microsoft.com/office/drawing/2014/main" id="{FCF59998-DC00-43BB-9898-EC4EA4DF68E0}"/>
                  </a:ext>
                </a:extLst>
              </p:cNvPr>
              <p:cNvSpPr>
                <a:spLocks noGrp="1" noRot="1" noChangeAspect="1" noMove="1" noResize="1" noEditPoints="1" noAdjustHandles="1" noChangeArrowheads="1" noChangeShapeType="1" noTextEdit="1"/>
              </p:cNvSpPr>
              <p:nvPr>
                <p:ph idx="1"/>
              </p:nvPr>
            </p:nvSpPr>
            <p:spPr>
              <a:xfrm>
                <a:off x="457200" y="895350"/>
                <a:ext cx="8229600" cy="3394075"/>
              </a:xfrm>
              <a:blipFill>
                <a:blip r:embed="rId5"/>
                <a:stretch>
                  <a:fillRect l="-1704" t="-2334" b="-1687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9CD2C86-CE8B-4AB0-B911-628709DC4F71}"/>
              </a:ext>
            </a:extLst>
          </p:cNvPr>
          <p:cNvSpPr>
            <a:spLocks noGrp="1"/>
          </p:cNvSpPr>
          <p:nvPr>
            <p:ph type="sldNum" sz="quarter" idx="12"/>
          </p:nvPr>
        </p:nvSpPr>
        <p:spPr/>
        <p:txBody>
          <a:bodyPr/>
          <a:lstStyle/>
          <a:p>
            <a:fld id="{BA98D948-1207-4CB8-9C03-80C63F72A5E7}" type="slidenum">
              <a:rPr lang="en-US" smtClean="0"/>
              <a:t>70</a:t>
            </a:fld>
            <a:endParaRPr lang="en-US" dirty="0"/>
          </a:p>
        </p:txBody>
      </p:sp>
    </p:spTree>
    <p:extLst>
      <p:ext uri="{BB962C8B-B14F-4D97-AF65-F5344CB8AC3E}">
        <p14:creationId xmlns:p14="http://schemas.microsoft.com/office/powerpoint/2010/main" val="18385084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D2861D-1BCD-415C-B076-5EC3A0EB9A84}"/>
              </a:ext>
            </a:extLst>
          </p:cNvPr>
          <p:cNvSpPr>
            <a:spLocks noGrp="1"/>
          </p:cNvSpPr>
          <p:nvPr>
            <p:ph type="title"/>
          </p:nvPr>
        </p:nvSpPr>
        <p:spPr/>
        <p:txBody>
          <a:bodyPr/>
          <a:lstStyle/>
          <a:p>
            <a:r>
              <a:rPr lang="en-US" sz="4000" dirty="0"/>
              <a:t>Transverse Stiffener Moment of Inertia</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FCF59998-DC00-43BB-9898-EC4EA4DF68E0}"/>
                  </a:ext>
                </a:extLst>
              </p:cNvPr>
              <p:cNvSpPr>
                <a:spLocks noGrp="1"/>
              </p:cNvSpPr>
              <p:nvPr>
                <p:ph sz="half" idx="1"/>
              </p:nvPr>
            </p:nvSpPr>
            <p:spPr>
              <a:xfrm>
                <a:off x="457199" y="1179512"/>
                <a:ext cx="5981701" cy="3414713"/>
              </a:xfrm>
            </p:spPr>
            <p:txBody>
              <a:bodyPr/>
              <a:lstStyle/>
              <a:p>
                <a:r>
                  <a:rPr lang="en-US" dirty="0"/>
                  <a:t>For detailed checks of the Moment of Inertia requirements, see SBDH Vol 20 (Example 1), Section 10.5.1.2</a:t>
                </a:r>
              </a:p>
              <a:p>
                <a:r>
                  <a:rPr lang="en-US" dirty="0"/>
                  <a:t>Required Moment of Inertia = 20.60 in.</a:t>
                </a:r>
                <a:r>
                  <a:rPr lang="en-US" baseline="30000" dirty="0"/>
                  <a:t>4</a:t>
                </a:r>
                <a:endParaRPr lang="en-US" dirty="0"/>
              </a:p>
              <a:p>
                <a:r>
                  <a:rPr lang="en-US" dirty="0"/>
                  <a:t>Computed Moment of Inertia about the face of web = </a:t>
                </a:r>
                <a14:m>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𝑡</m:t>
                        </m:r>
                        <m:sSubSup>
                          <m:sSubSupPr>
                            <m:ctrlPr>
                              <a:rPr lang="en-US" i="1">
                                <a:latin typeface="Cambria Math" panose="02040503050406030204" pitchFamily="18" charset="0"/>
                              </a:rPr>
                            </m:ctrlPr>
                          </m:sSubSupPr>
                          <m:e>
                            <m:r>
                              <a:rPr lang="en-US" i="1">
                                <a:latin typeface="Cambria Math" panose="02040503050406030204" pitchFamily="18" charset="0"/>
                              </a:rPr>
                              <m:t>𝑏</m:t>
                            </m:r>
                          </m:e>
                          <m:sub>
                            <m:r>
                              <a:rPr lang="en-US" i="1">
                                <a:latin typeface="Cambria Math" panose="02040503050406030204" pitchFamily="18" charset="0"/>
                              </a:rPr>
                              <m:t>𝑡</m:t>
                            </m:r>
                          </m:sub>
                          <m:sup>
                            <m:r>
                              <a:rPr lang="en-US" i="1">
                                <a:latin typeface="Cambria Math" panose="02040503050406030204" pitchFamily="18" charset="0"/>
                              </a:rPr>
                              <m:t>3</m:t>
                            </m:r>
                          </m:sup>
                        </m:sSubSup>
                      </m:num>
                      <m:den>
                        <m:r>
                          <a:rPr lang="en-US" b="0" i="1" smtClean="0">
                            <a:latin typeface="Cambria Math" panose="02040503050406030204" pitchFamily="18" charset="0"/>
                          </a:rPr>
                          <m:t>3</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(0.5)</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6</m:t>
                                </m:r>
                              </m:e>
                            </m:d>
                          </m:e>
                          <m:sup>
                            <m:r>
                              <a:rPr lang="en-US" b="0" i="1" smtClean="0">
                                <a:latin typeface="Cambria Math" panose="02040503050406030204" pitchFamily="18" charset="0"/>
                              </a:rPr>
                              <m:t>3</m:t>
                            </m:r>
                          </m:sup>
                        </m:sSup>
                      </m:num>
                      <m:den>
                        <m:r>
                          <a:rPr lang="en-US" b="0" i="1" smtClean="0">
                            <a:latin typeface="Cambria Math" panose="02040503050406030204" pitchFamily="18" charset="0"/>
                          </a:rPr>
                          <m:t>3</m:t>
                        </m:r>
                      </m:den>
                    </m:f>
                  </m:oMath>
                </a14:m>
                <a:r>
                  <a:rPr lang="en-US" dirty="0"/>
                  <a:t> = 36.0 in.</a:t>
                </a:r>
                <a:r>
                  <a:rPr lang="en-US" baseline="30000" dirty="0"/>
                  <a:t>4</a:t>
                </a:r>
                <a:r>
                  <a:rPr lang="en-US" dirty="0"/>
                  <a:t> &gt; 20.6, OK</a:t>
                </a:r>
              </a:p>
            </p:txBody>
          </p:sp>
        </mc:Choice>
        <mc:Fallback xmlns="">
          <p:sp>
            <p:nvSpPr>
              <p:cNvPr id="6" name="Content Placeholder 5">
                <a:extLst>
                  <a:ext uri="{FF2B5EF4-FFF2-40B4-BE49-F238E27FC236}">
                    <a16:creationId xmlns:a16="http://schemas.microsoft.com/office/drawing/2014/main" id="{FCF59998-DC00-43BB-9898-EC4EA4DF68E0}"/>
                  </a:ext>
                </a:extLst>
              </p:cNvPr>
              <p:cNvSpPr>
                <a:spLocks noGrp="1" noRot="1" noChangeAspect="1" noMove="1" noResize="1" noEditPoints="1" noAdjustHandles="1" noChangeArrowheads="1" noChangeShapeType="1" noTextEdit="1"/>
              </p:cNvSpPr>
              <p:nvPr>
                <p:ph sz="half" idx="1"/>
              </p:nvPr>
            </p:nvSpPr>
            <p:spPr>
              <a:xfrm>
                <a:off x="457199" y="1179512"/>
                <a:ext cx="5981701" cy="3414713"/>
              </a:xfrm>
              <a:blipFill>
                <a:blip r:embed="rId5"/>
                <a:stretch>
                  <a:fillRect l="-1835" t="-1604" r="-2752" b="-1996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9CD2C86-CE8B-4AB0-B911-628709DC4F71}"/>
              </a:ext>
            </a:extLst>
          </p:cNvPr>
          <p:cNvSpPr>
            <a:spLocks noGrp="1"/>
          </p:cNvSpPr>
          <p:nvPr>
            <p:ph type="sldNum" sz="quarter" idx="12"/>
          </p:nvPr>
        </p:nvSpPr>
        <p:spPr/>
        <p:txBody>
          <a:bodyPr/>
          <a:lstStyle/>
          <a:p>
            <a:fld id="{BA98D948-1207-4CB8-9C03-80C63F72A5E7}" type="slidenum">
              <a:rPr lang="en-US" smtClean="0"/>
              <a:t>71</a:t>
            </a:fld>
            <a:endParaRPr lang="en-US" dirty="0"/>
          </a:p>
        </p:txBody>
      </p:sp>
      <p:sp>
        <p:nvSpPr>
          <p:cNvPr id="3" name="Rectangle 2">
            <a:extLst>
              <a:ext uri="{FF2B5EF4-FFF2-40B4-BE49-F238E27FC236}">
                <a16:creationId xmlns:a16="http://schemas.microsoft.com/office/drawing/2014/main" id="{C2903FA9-FCA6-62FD-FB3D-8637F983E638}"/>
              </a:ext>
            </a:extLst>
          </p:cNvPr>
          <p:cNvSpPr/>
          <p:nvPr/>
        </p:nvSpPr>
        <p:spPr>
          <a:xfrm>
            <a:off x="6553200" y="1141877"/>
            <a:ext cx="76200" cy="34147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6EDA1-0464-D005-455F-E1DC58C49853}"/>
              </a:ext>
            </a:extLst>
          </p:cNvPr>
          <p:cNvSpPr/>
          <p:nvPr/>
        </p:nvSpPr>
        <p:spPr>
          <a:xfrm>
            <a:off x="6629400" y="2724150"/>
            <a:ext cx="1143000" cy="152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566CD9C-401A-3B9E-1E86-78861FC40112}"/>
              </a:ext>
            </a:extLst>
          </p:cNvPr>
          <p:cNvCxnSpPr/>
          <p:nvPr/>
        </p:nvCxnSpPr>
        <p:spPr>
          <a:xfrm>
            <a:off x="6629400" y="3264520"/>
            <a:ext cx="114300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03BF84-E8C4-6A3F-87C6-E0C015D50A54}"/>
              </a:ext>
            </a:extLst>
          </p:cNvPr>
          <p:cNvCxnSpPr/>
          <p:nvPr/>
        </p:nvCxnSpPr>
        <p:spPr>
          <a:xfrm>
            <a:off x="7924800" y="2897187"/>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D71DEB-A399-701B-2BB9-74B95E0963C1}"/>
              </a:ext>
            </a:extLst>
          </p:cNvPr>
          <p:cNvCxnSpPr/>
          <p:nvPr/>
        </p:nvCxnSpPr>
        <p:spPr>
          <a:xfrm>
            <a:off x="7924800" y="2724150"/>
            <a:ext cx="381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229BD73-86D4-456C-C372-1D934C919396}"/>
              </a:ext>
            </a:extLst>
          </p:cNvPr>
          <p:cNvCxnSpPr/>
          <p:nvPr/>
        </p:nvCxnSpPr>
        <p:spPr>
          <a:xfrm flipV="1">
            <a:off x="8115300" y="2876550"/>
            <a:ext cx="0" cy="381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C956DDF-3C5B-2668-59D4-D50E6AC093CA}"/>
              </a:ext>
            </a:extLst>
          </p:cNvPr>
          <p:cNvCxnSpPr>
            <a:cxnSpLocks/>
          </p:cNvCxnSpPr>
          <p:nvPr/>
        </p:nvCxnSpPr>
        <p:spPr>
          <a:xfrm>
            <a:off x="8115300" y="2343150"/>
            <a:ext cx="0" cy="381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56B722-0163-013C-3A13-C7DDC5EA22B2}"/>
              </a:ext>
            </a:extLst>
          </p:cNvPr>
          <p:cNvCxnSpPr>
            <a:cxnSpLocks/>
          </p:cNvCxnSpPr>
          <p:nvPr/>
        </p:nvCxnSpPr>
        <p:spPr>
          <a:xfrm>
            <a:off x="7772400" y="2897187"/>
            <a:ext cx="0" cy="51276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6E84DB0-6FD1-22AF-2DCA-83D343659021}"/>
              </a:ext>
            </a:extLst>
          </p:cNvPr>
          <p:cNvSpPr txBox="1"/>
          <p:nvPr/>
        </p:nvSpPr>
        <p:spPr>
          <a:xfrm>
            <a:off x="7036425" y="2849233"/>
            <a:ext cx="380997" cy="369332"/>
          </a:xfrm>
          <a:prstGeom prst="rect">
            <a:avLst/>
          </a:prstGeom>
          <a:noFill/>
        </p:spPr>
        <p:txBody>
          <a:bodyPr wrap="square" rtlCol="0">
            <a:spAutoFit/>
          </a:bodyPr>
          <a:lstStyle/>
          <a:p>
            <a:r>
              <a:rPr lang="en-US" dirty="0" err="1"/>
              <a:t>b</a:t>
            </a:r>
            <a:r>
              <a:rPr lang="en-US" baseline="-25000" dirty="0" err="1"/>
              <a:t>t</a:t>
            </a:r>
            <a:endParaRPr lang="en-US" baseline="-25000" dirty="0"/>
          </a:p>
        </p:txBody>
      </p:sp>
      <p:sp>
        <p:nvSpPr>
          <p:cNvPr id="21" name="TextBox 20">
            <a:extLst>
              <a:ext uri="{FF2B5EF4-FFF2-40B4-BE49-F238E27FC236}">
                <a16:creationId xmlns:a16="http://schemas.microsoft.com/office/drawing/2014/main" id="{3DD27925-4AB6-8F36-4F37-210A62EFF0CB}"/>
              </a:ext>
            </a:extLst>
          </p:cNvPr>
          <p:cNvSpPr txBox="1"/>
          <p:nvPr/>
        </p:nvSpPr>
        <p:spPr>
          <a:xfrm>
            <a:off x="8153400" y="2246288"/>
            <a:ext cx="304800" cy="369332"/>
          </a:xfrm>
          <a:prstGeom prst="rect">
            <a:avLst/>
          </a:prstGeom>
          <a:noFill/>
        </p:spPr>
        <p:txBody>
          <a:bodyPr wrap="square" rtlCol="0">
            <a:spAutoFit/>
          </a:bodyPr>
          <a:lstStyle/>
          <a:p>
            <a:r>
              <a:rPr lang="en-US" dirty="0"/>
              <a:t>t</a:t>
            </a:r>
          </a:p>
        </p:txBody>
      </p:sp>
      <p:sp>
        <p:nvSpPr>
          <p:cNvPr id="22" name="TextBox 21">
            <a:extLst>
              <a:ext uri="{FF2B5EF4-FFF2-40B4-BE49-F238E27FC236}">
                <a16:creationId xmlns:a16="http://schemas.microsoft.com/office/drawing/2014/main" id="{2BABDBD1-E2DC-96EF-5F3C-F1054CBA71C7}"/>
              </a:ext>
            </a:extLst>
          </p:cNvPr>
          <p:cNvSpPr txBox="1"/>
          <p:nvPr/>
        </p:nvSpPr>
        <p:spPr>
          <a:xfrm>
            <a:off x="6896096" y="1572181"/>
            <a:ext cx="1562104" cy="369332"/>
          </a:xfrm>
          <a:prstGeom prst="rect">
            <a:avLst/>
          </a:prstGeom>
          <a:noFill/>
        </p:spPr>
        <p:txBody>
          <a:bodyPr wrap="square" rtlCol="0">
            <a:spAutoFit/>
          </a:bodyPr>
          <a:lstStyle/>
          <a:p>
            <a:r>
              <a:rPr lang="en-US" dirty="0"/>
              <a:t>Face of web</a:t>
            </a:r>
          </a:p>
        </p:txBody>
      </p:sp>
      <p:cxnSp>
        <p:nvCxnSpPr>
          <p:cNvPr id="23" name="Straight Arrow Connector 22">
            <a:extLst>
              <a:ext uri="{FF2B5EF4-FFF2-40B4-BE49-F238E27FC236}">
                <a16:creationId xmlns:a16="http://schemas.microsoft.com/office/drawing/2014/main" id="{D9CD5225-1A9E-3291-C6D2-0465F3E05620}"/>
              </a:ext>
            </a:extLst>
          </p:cNvPr>
          <p:cNvCxnSpPr>
            <a:cxnSpLocks/>
          </p:cNvCxnSpPr>
          <p:nvPr/>
        </p:nvCxnSpPr>
        <p:spPr>
          <a:xfrm flipH="1">
            <a:off x="6629400" y="1941513"/>
            <a:ext cx="420028" cy="1730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5688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CE803C-E1D0-495E-85EE-2FF6B8404323}"/>
              </a:ext>
            </a:extLst>
          </p:cNvPr>
          <p:cNvSpPr>
            <a:spLocks noGrp="1"/>
          </p:cNvSpPr>
          <p:nvPr>
            <p:ph type="title"/>
          </p:nvPr>
        </p:nvSpPr>
        <p:spPr>
          <a:xfrm>
            <a:off x="722312" y="3305175"/>
            <a:ext cx="8269287" cy="1022350"/>
          </a:xfrm>
        </p:spPr>
        <p:txBody>
          <a:bodyPr/>
          <a:lstStyle/>
          <a:p>
            <a:r>
              <a:rPr lang="en-US" sz="3600" dirty="0"/>
              <a:t>Bearing stiffener requirements</a:t>
            </a:r>
          </a:p>
        </p:txBody>
      </p:sp>
      <p:sp>
        <p:nvSpPr>
          <p:cNvPr id="6" name="Text Placeholder 5">
            <a:extLst>
              <a:ext uri="{FF2B5EF4-FFF2-40B4-BE49-F238E27FC236}">
                <a16:creationId xmlns:a16="http://schemas.microsoft.com/office/drawing/2014/main" id="{BAB4DD5D-4FD9-4CC2-95DD-19C95AD8E85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284EAF-315A-4BDF-86BC-390A9A3BA150}"/>
              </a:ext>
            </a:extLst>
          </p:cNvPr>
          <p:cNvSpPr>
            <a:spLocks noGrp="1"/>
          </p:cNvSpPr>
          <p:nvPr>
            <p:ph type="sldNum" sz="quarter" idx="12"/>
          </p:nvPr>
        </p:nvSpPr>
        <p:spPr/>
        <p:txBody>
          <a:bodyPr/>
          <a:lstStyle/>
          <a:p>
            <a:fld id="{BA98D948-1207-4CB8-9C03-80C63F72A5E7}" type="slidenum">
              <a:rPr lang="en-US" smtClean="0"/>
              <a:t>72</a:t>
            </a:fld>
            <a:endParaRPr lang="en-US" dirty="0"/>
          </a:p>
        </p:txBody>
      </p:sp>
    </p:spTree>
    <p:extLst>
      <p:ext uri="{BB962C8B-B14F-4D97-AF65-F5344CB8AC3E}">
        <p14:creationId xmlns:p14="http://schemas.microsoft.com/office/powerpoint/2010/main" val="11257244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E337-4A78-45DF-942B-DAD1691C5976}"/>
              </a:ext>
            </a:extLst>
          </p:cNvPr>
          <p:cNvSpPr>
            <a:spLocks noGrp="1"/>
          </p:cNvSpPr>
          <p:nvPr>
            <p:ph type="title"/>
          </p:nvPr>
        </p:nvSpPr>
        <p:spPr/>
        <p:txBody>
          <a:bodyPr/>
          <a:lstStyle/>
          <a:p>
            <a:r>
              <a:rPr lang="en-US" dirty="0"/>
              <a:t>Bearing Stiffeners</a:t>
            </a:r>
          </a:p>
        </p:txBody>
      </p:sp>
      <p:sp>
        <p:nvSpPr>
          <p:cNvPr id="3" name="Content Placeholder 2">
            <a:extLst>
              <a:ext uri="{FF2B5EF4-FFF2-40B4-BE49-F238E27FC236}">
                <a16:creationId xmlns:a16="http://schemas.microsoft.com/office/drawing/2014/main" id="{9342BBDF-7A05-45F1-8F39-21783F840AA0}"/>
              </a:ext>
            </a:extLst>
          </p:cNvPr>
          <p:cNvSpPr>
            <a:spLocks noGrp="1"/>
          </p:cNvSpPr>
          <p:nvPr>
            <p:ph sz="half" idx="1"/>
          </p:nvPr>
        </p:nvSpPr>
        <p:spPr>
          <a:xfrm>
            <a:off x="152400" y="1200150"/>
            <a:ext cx="4343400" cy="3943350"/>
          </a:xfrm>
        </p:spPr>
        <p:txBody>
          <a:bodyPr>
            <a:normAutofit fontScale="85000" lnSpcReduction="20000"/>
          </a:bodyPr>
          <a:lstStyle/>
          <a:p>
            <a:r>
              <a:rPr lang="en-US" dirty="0"/>
              <a:t>General requirements, LRFD 6.10.11.2</a:t>
            </a:r>
          </a:p>
          <a:p>
            <a:pPr lvl="1"/>
            <a:r>
              <a:rPr lang="en-US" dirty="0"/>
              <a:t>Designed as columns to resist the reactions at bearing locations</a:t>
            </a:r>
          </a:p>
          <a:p>
            <a:pPr lvl="1"/>
            <a:r>
              <a:rPr lang="en-US" dirty="0"/>
              <a:t>Must be placed on</a:t>
            </a:r>
          </a:p>
          <a:p>
            <a:pPr lvl="2"/>
            <a:r>
              <a:rPr lang="en-US" dirty="0"/>
              <a:t>webs of built-up sections at all bearing locations</a:t>
            </a:r>
          </a:p>
          <a:p>
            <a:pPr lvl="2"/>
            <a:r>
              <a:rPr lang="en-US" dirty="0"/>
              <a:t>at bearing locations on rolled shapes and at other locations on built-up sections or rolled shapes subjected to concentrated loads not satisfying the web crippling and yielding provisions of Article D6.5</a:t>
            </a:r>
          </a:p>
        </p:txBody>
      </p:sp>
      <p:sp>
        <p:nvSpPr>
          <p:cNvPr id="5" name="Content Placeholder 4">
            <a:extLst>
              <a:ext uri="{FF2B5EF4-FFF2-40B4-BE49-F238E27FC236}">
                <a16:creationId xmlns:a16="http://schemas.microsoft.com/office/drawing/2014/main" id="{B7CC57DB-049E-480A-BC1C-3EFF98AA636C}"/>
              </a:ext>
            </a:extLst>
          </p:cNvPr>
          <p:cNvSpPr>
            <a:spLocks noGrp="1"/>
          </p:cNvSpPr>
          <p:nvPr>
            <p:ph sz="half" idx="2"/>
          </p:nvPr>
        </p:nvSpPr>
        <p:spPr/>
        <p:txBody>
          <a:bodyPr/>
          <a:lstStyle/>
          <a:p>
            <a:endParaRPr lang="en-US" dirty="0"/>
          </a:p>
        </p:txBody>
      </p:sp>
      <p:sp>
        <p:nvSpPr>
          <p:cNvPr id="4" name="Slide Number Placeholder 3">
            <a:extLst>
              <a:ext uri="{FF2B5EF4-FFF2-40B4-BE49-F238E27FC236}">
                <a16:creationId xmlns:a16="http://schemas.microsoft.com/office/drawing/2014/main" id="{2095254B-8142-4531-9E5A-F31401B63328}"/>
              </a:ext>
            </a:extLst>
          </p:cNvPr>
          <p:cNvSpPr>
            <a:spLocks noGrp="1"/>
          </p:cNvSpPr>
          <p:nvPr>
            <p:ph type="sldNum" sz="quarter" idx="12"/>
          </p:nvPr>
        </p:nvSpPr>
        <p:spPr/>
        <p:txBody>
          <a:bodyPr/>
          <a:lstStyle/>
          <a:p>
            <a:fld id="{BA98D948-1207-4CB8-9C03-80C63F72A5E7}" type="slidenum">
              <a:rPr lang="en-US" smtClean="0"/>
              <a:t>73</a:t>
            </a:fld>
            <a:endParaRPr lang="en-US" dirty="0"/>
          </a:p>
        </p:txBody>
      </p:sp>
      <p:pic>
        <p:nvPicPr>
          <p:cNvPr id="6" name="Content Placeholder 6">
            <a:extLst>
              <a:ext uri="{FF2B5EF4-FFF2-40B4-BE49-F238E27FC236}">
                <a16:creationId xmlns:a16="http://schemas.microsoft.com/office/drawing/2014/main" id="{FC3AADA7-8F17-4E95-ABCF-040147585F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77218" y="1200150"/>
            <a:ext cx="3980564" cy="3394075"/>
          </a:xfrm>
          <a:prstGeom prst="rect">
            <a:avLst/>
          </a:prstGeom>
        </p:spPr>
      </p:pic>
    </p:spTree>
    <p:extLst>
      <p:ext uri="{BB962C8B-B14F-4D97-AF65-F5344CB8AC3E}">
        <p14:creationId xmlns:p14="http://schemas.microsoft.com/office/powerpoint/2010/main" val="19411722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E337-4A78-45DF-942B-DAD1691C5976}"/>
              </a:ext>
            </a:extLst>
          </p:cNvPr>
          <p:cNvSpPr>
            <a:spLocks noGrp="1"/>
          </p:cNvSpPr>
          <p:nvPr>
            <p:ph type="title"/>
          </p:nvPr>
        </p:nvSpPr>
        <p:spPr/>
        <p:txBody>
          <a:bodyPr/>
          <a:lstStyle/>
          <a:p>
            <a:r>
              <a:rPr lang="en-US" dirty="0"/>
              <a:t>Bearing Stiffeners</a:t>
            </a:r>
          </a:p>
        </p:txBody>
      </p:sp>
      <p:sp>
        <p:nvSpPr>
          <p:cNvPr id="3" name="Content Placeholder 2">
            <a:extLst>
              <a:ext uri="{FF2B5EF4-FFF2-40B4-BE49-F238E27FC236}">
                <a16:creationId xmlns:a16="http://schemas.microsoft.com/office/drawing/2014/main" id="{9342BBDF-7A05-45F1-8F39-21783F840AA0}"/>
              </a:ext>
            </a:extLst>
          </p:cNvPr>
          <p:cNvSpPr>
            <a:spLocks noGrp="1"/>
          </p:cNvSpPr>
          <p:nvPr>
            <p:ph idx="1"/>
          </p:nvPr>
        </p:nvSpPr>
        <p:spPr>
          <a:xfrm>
            <a:off x="457782" y="874712"/>
            <a:ext cx="8229600" cy="3394075"/>
          </a:xfrm>
        </p:spPr>
        <p:txBody>
          <a:bodyPr/>
          <a:lstStyle/>
          <a:p>
            <a:r>
              <a:rPr lang="en-US" sz="2800" dirty="0"/>
              <a:t>General requirements continued</a:t>
            </a:r>
          </a:p>
          <a:p>
            <a:pPr lvl="1"/>
            <a:r>
              <a:rPr lang="en-US" sz="2400" dirty="0"/>
              <a:t>Must extend the full depth of the web and as closely as practical to the outer edges of the flanges</a:t>
            </a:r>
          </a:p>
          <a:p>
            <a:pPr lvl="1"/>
            <a:r>
              <a:rPr lang="en-US" sz="2400" dirty="0"/>
              <a:t>Must be finished-to-bear against the flange through which it receives its load (i.e., the bottom flange at supports) and attached with fillet welds or by a full penetration groove weld</a:t>
            </a:r>
          </a:p>
          <a:p>
            <a:pPr lvl="1"/>
            <a:r>
              <a:rPr lang="en-US" sz="2400" dirty="0"/>
              <a:t>Recommended practice uses finish-to-bear plus fillet welds</a:t>
            </a:r>
          </a:p>
          <a:p>
            <a:pPr lvl="1"/>
            <a:r>
              <a:rPr lang="en-US" sz="2400" dirty="0"/>
              <a:t>Connection to web must transmit all loads to / from the web and bearing stiffeners</a:t>
            </a:r>
          </a:p>
        </p:txBody>
      </p:sp>
      <p:sp>
        <p:nvSpPr>
          <p:cNvPr id="4" name="Slide Number Placeholder 3">
            <a:extLst>
              <a:ext uri="{FF2B5EF4-FFF2-40B4-BE49-F238E27FC236}">
                <a16:creationId xmlns:a16="http://schemas.microsoft.com/office/drawing/2014/main" id="{2095254B-8142-4531-9E5A-F31401B63328}"/>
              </a:ext>
            </a:extLst>
          </p:cNvPr>
          <p:cNvSpPr>
            <a:spLocks noGrp="1"/>
          </p:cNvSpPr>
          <p:nvPr>
            <p:ph type="sldNum" sz="quarter" idx="12"/>
          </p:nvPr>
        </p:nvSpPr>
        <p:spPr/>
        <p:txBody>
          <a:bodyPr/>
          <a:lstStyle/>
          <a:p>
            <a:fld id="{BA98D948-1207-4CB8-9C03-80C63F72A5E7}" type="slidenum">
              <a:rPr lang="en-US" smtClean="0"/>
              <a:t>74</a:t>
            </a:fld>
            <a:endParaRPr lang="en-US" dirty="0"/>
          </a:p>
        </p:txBody>
      </p:sp>
    </p:spTree>
    <p:extLst>
      <p:ext uri="{BB962C8B-B14F-4D97-AF65-F5344CB8AC3E}">
        <p14:creationId xmlns:p14="http://schemas.microsoft.com/office/powerpoint/2010/main" val="15210130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E337-4A78-45DF-942B-DAD1691C5976}"/>
              </a:ext>
            </a:extLst>
          </p:cNvPr>
          <p:cNvSpPr>
            <a:spLocks noGrp="1"/>
          </p:cNvSpPr>
          <p:nvPr>
            <p:ph type="title"/>
          </p:nvPr>
        </p:nvSpPr>
        <p:spPr/>
        <p:txBody>
          <a:bodyPr/>
          <a:lstStyle/>
          <a:p>
            <a:r>
              <a:rPr lang="en-US" dirty="0"/>
              <a:t>Bearing Stiffeners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42BBDF-7A05-45F1-8F39-21783F840AA0}"/>
                  </a:ext>
                </a:extLst>
              </p:cNvPr>
              <p:cNvSpPr>
                <a:spLocks noGrp="1"/>
              </p:cNvSpPr>
              <p:nvPr>
                <p:ph sz="half" idx="1"/>
              </p:nvPr>
            </p:nvSpPr>
            <p:spPr/>
            <p:txBody>
              <a:bodyPr>
                <a:normAutofit fontScale="62500" lnSpcReduction="20000"/>
              </a:bodyPr>
              <a:lstStyle/>
              <a:p>
                <a:r>
                  <a:rPr lang="en-US" dirty="0"/>
                  <a:t>Minimum thickness, LRFD 6.10.11.2.2</a:t>
                </a:r>
              </a:p>
              <a:p>
                <a:pPr marL="0" indent="0" algn="ctr">
                  <a:buNone/>
                </a:pP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smtClean="0">
                              <a:latin typeface="Cambria Math" panose="02040503050406030204" pitchFamily="18" charset="0"/>
                            </a:rPr>
                            <m:t>𝑡</m:t>
                          </m:r>
                        </m:e>
                        <m:sub>
                          <m:r>
                            <a:rPr lang="en-US" sz="3200" smtClean="0">
                              <a:latin typeface="Cambria Math" panose="02040503050406030204" pitchFamily="18" charset="0"/>
                            </a:rPr>
                            <m:t>𝑝</m:t>
                          </m:r>
                        </m:sub>
                      </m:sSub>
                      <m:r>
                        <a:rPr lang="en-US" sz="3200" smtClean="0">
                          <a:latin typeface="Cambria Math" panose="02040503050406030204" pitchFamily="18" charset="0"/>
                        </a:rPr>
                        <m:t>≥</m:t>
                      </m:r>
                      <m:f>
                        <m:fPr>
                          <m:ctrlPr>
                            <a:rPr lang="en-US" sz="3200" i="1" smtClean="0">
                              <a:latin typeface="Cambria Math" panose="02040503050406030204" pitchFamily="18" charset="0"/>
                            </a:rPr>
                          </m:ctrlPr>
                        </m:fPr>
                        <m:num>
                          <m:sSub>
                            <m:sSubPr>
                              <m:ctrlPr>
                                <a:rPr lang="en-US" sz="3200" i="1" smtClean="0">
                                  <a:latin typeface="Cambria Math" panose="02040503050406030204" pitchFamily="18" charset="0"/>
                                </a:rPr>
                              </m:ctrlPr>
                            </m:sSubPr>
                            <m:e>
                              <m:r>
                                <a:rPr lang="en-US" sz="3200" smtClean="0">
                                  <a:latin typeface="Cambria Math" panose="02040503050406030204" pitchFamily="18" charset="0"/>
                                </a:rPr>
                                <m:t>𝑏</m:t>
                              </m:r>
                            </m:e>
                            <m:sub>
                              <m:r>
                                <a:rPr lang="en-US" sz="3200" smtClean="0">
                                  <a:latin typeface="Cambria Math" panose="02040503050406030204" pitchFamily="18" charset="0"/>
                                </a:rPr>
                                <m:t>𝑡</m:t>
                              </m:r>
                            </m:sub>
                          </m:sSub>
                        </m:num>
                        <m:den>
                          <m:r>
                            <a:rPr lang="en-US" sz="3200" smtClean="0">
                              <a:latin typeface="Cambria Math" panose="02040503050406030204" pitchFamily="18" charset="0"/>
                            </a:rPr>
                            <m:t>0.48</m:t>
                          </m:r>
                          <m:rad>
                            <m:radPr>
                              <m:degHide m:val="on"/>
                              <m:ctrlPr>
                                <a:rPr lang="en-US" sz="3200" i="1" smtClean="0">
                                  <a:latin typeface="Cambria Math" panose="02040503050406030204" pitchFamily="18" charset="0"/>
                                </a:rPr>
                              </m:ctrlPr>
                            </m:radPr>
                            <m:deg/>
                            <m:e>
                              <m:f>
                                <m:fPr>
                                  <m:ctrlPr>
                                    <a:rPr lang="en-US" sz="3200" i="1" smtClean="0">
                                      <a:latin typeface="Cambria Math" panose="02040503050406030204" pitchFamily="18" charset="0"/>
                                    </a:rPr>
                                  </m:ctrlPr>
                                </m:fPr>
                                <m:num>
                                  <m:r>
                                    <a:rPr lang="en-US" sz="3200" smtClean="0">
                                      <a:latin typeface="Cambria Math" panose="02040503050406030204" pitchFamily="18" charset="0"/>
                                    </a:rPr>
                                    <m:t>𝐸</m:t>
                                  </m:r>
                                </m:num>
                                <m:den>
                                  <m:sSub>
                                    <m:sSubPr>
                                      <m:ctrlPr>
                                        <a:rPr lang="en-US" sz="3200" i="1" smtClean="0">
                                          <a:latin typeface="Cambria Math" panose="02040503050406030204" pitchFamily="18" charset="0"/>
                                        </a:rPr>
                                      </m:ctrlPr>
                                    </m:sSubPr>
                                    <m:e>
                                      <m:r>
                                        <a:rPr lang="en-US" sz="3200" smtClean="0">
                                          <a:latin typeface="Cambria Math" panose="02040503050406030204" pitchFamily="18" charset="0"/>
                                        </a:rPr>
                                        <m:t>𝐹</m:t>
                                      </m:r>
                                    </m:e>
                                    <m:sub>
                                      <m:r>
                                        <a:rPr lang="en-US" sz="3200" smtClean="0">
                                          <a:latin typeface="Cambria Math" panose="02040503050406030204" pitchFamily="18" charset="0"/>
                                        </a:rPr>
                                        <m:t>𝑦𝑠</m:t>
                                      </m:r>
                                    </m:sub>
                                  </m:sSub>
                                </m:den>
                              </m:f>
                            </m:e>
                          </m:rad>
                        </m:den>
                      </m:f>
                    </m:oMath>
                  </m:oMathPara>
                </a14:m>
                <a:endParaRPr lang="en-US" dirty="0"/>
              </a:p>
              <a:p>
                <a:r>
                  <a:rPr lang="en-US" dirty="0"/>
                  <a:t>b</a:t>
                </a:r>
                <a:r>
                  <a:rPr lang="en-US" baseline="-25000" dirty="0"/>
                  <a:t>t</a:t>
                </a:r>
                <a:r>
                  <a:rPr lang="en-US" dirty="0"/>
                  <a:t> = the projecting width of the bearing stiffener</a:t>
                </a:r>
              </a:p>
              <a:p>
                <a:r>
                  <a:rPr lang="en-US" dirty="0"/>
                  <a:t>t</a:t>
                </a:r>
                <a:r>
                  <a:rPr lang="en-US" baseline="-25000" dirty="0"/>
                  <a:t>p</a:t>
                </a:r>
                <a:r>
                  <a:rPr lang="en-US" dirty="0"/>
                  <a:t> = thickness of the bearing stiffener</a:t>
                </a:r>
              </a:p>
              <a:p>
                <a:r>
                  <a:rPr lang="en-US" dirty="0"/>
                  <a:t>F</a:t>
                </a:r>
                <a:r>
                  <a:rPr lang="en-US" baseline="-25000" dirty="0"/>
                  <a:t>ys</a:t>
                </a:r>
                <a:r>
                  <a:rPr lang="en-US" dirty="0"/>
                  <a:t> = yield strength of the bearing stiffener</a:t>
                </a:r>
              </a:p>
            </p:txBody>
          </p:sp>
        </mc:Choice>
        <mc:Fallback xmlns="">
          <p:sp>
            <p:nvSpPr>
              <p:cNvPr id="3" name="Content Placeholder 2">
                <a:extLst>
                  <a:ext uri="{FF2B5EF4-FFF2-40B4-BE49-F238E27FC236}">
                    <a16:creationId xmlns:a16="http://schemas.microsoft.com/office/drawing/2014/main" id="{9342BBDF-7A05-45F1-8F39-21783F840AA0}"/>
                  </a:ext>
                </a:extLst>
              </p:cNvPr>
              <p:cNvSpPr>
                <a:spLocks noGrp="1" noRot="1" noChangeAspect="1" noMove="1" noResize="1" noEditPoints="1" noAdjustHandles="1" noChangeArrowheads="1" noChangeShapeType="1" noTextEdit="1"/>
              </p:cNvSpPr>
              <p:nvPr>
                <p:ph sz="half" idx="1"/>
              </p:nvPr>
            </p:nvSpPr>
            <p:spPr>
              <a:blipFill>
                <a:blip r:embed="rId5"/>
                <a:stretch>
                  <a:fillRect l="-905" t="-2513" r="-905"/>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F08F3433-C93A-4D57-B0FE-BFE1942A3DF2}"/>
              </a:ext>
            </a:extLst>
          </p:cNvPr>
          <p:cNvSpPr>
            <a:spLocks noGrp="1"/>
          </p:cNvSpPr>
          <p:nvPr>
            <p:ph sz="half" idx="2"/>
          </p:nvPr>
        </p:nvSpPr>
        <p:spPr/>
        <p:txBody>
          <a:bodyPr/>
          <a:lstStyle/>
          <a:p>
            <a:endParaRPr lang="en-US" dirty="0"/>
          </a:p>
        </p:txBody>
      </p:sp>
      <p:sp>
        <p:nvSpPr>
          <p:cNvPr id="4" name="Slide Number Placeholder 3">
            <a:extLst>
              <a:ext uri="{FF2B5EF4-FFF2-40B4-BE49-F238E27FC236}">
                <a16:creationId xmlns:a16="http://schemas.microsoft.com/office/drawing/2014/main" id="{2095254B-8142-4531-9E5A-F31401B63328}"/>
              </a:ext>
            </a:extLst>
          </p:cNvPr>
          <p:cNvSpPr>
            <a:spLocks noGrp="1"/>
          </p:cNvSpPr>
          <p:nvPr>
            <p:ph type="sldNum" sz="quarter" idx="12"/>
          </p:nvPr>
        </p:nvSpPr>
        <p:spPr/>
        <p:txBody>
          <a:bodyPr/>
          <a:lstStyle/>
          <a:p>
            <a:fld id="{BA98D948-1207-4CB8-9C03-80C63F72A5E7}" type="slidenum">
              <a:rPr lang="en-US" smtClean="0"/>
              <a:t>75</a:t>
            </a:fld>
            <a:endParaRPr lang="en-US" dirty="0"/>
          </a:p>
        </p:txBody>
      </p:sp>
      <p:pic>
        <p:nvPicPr>
          <p:cNvPr id="6" name="Content Placeholder 6">
            <a:extLst>
              <a:ext uri="{FF2B5EF4-FFF2-40B4-BE49-F238E27FC236}">
                <a16:creationId xmlns:a16="http://schemas.microsoft.com/office/drawing/2014/main" id="{CA3F72CA-BA60-4B1E-BF75-1404F9D0E40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77218" y="1200150"/>
            <a:ext cx="3980564" cy="3394075"/>
          </a:xfrm>
          <a:prstGeom prst="rect">
            <a:avLst/>
          </a:prstGeom>
        </p:spPr>
      </p:pic>
    </p:spTree>
    <p:extLst>
      <p:ext uri="{BB962C8B-B14F-4D97-AF65-F5344CB8AC3E}">
        <p14:creationId xmlns:p14="http://schemas.microsoft.com/office/powerpoint/2010/main" val="27624248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F9082-0122-4A2A-8446-3D33BF6295D4}"/>
              </a:ext>
            </a:extLst>
          </p:cNvPr>
          <p:cNvSpPr>
            <a:spLocks noGrp="1"/>
          </p:cNvSpPr>
          <p:nvPr>
            <p:ph type="title"/>
          </p:nvPr>
        </p:nvSpPr>
        <p:spPr/>
        <p:txBody>
          <a:bodyPr/>
          <a:lstStyle/>
          <a:p>
            <a:r>
              <a:rPr lang="en-US" sz="4000" dirty="0"/>
              <a:t>Bearing Resistance, LRFD 6.10.11.2.3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17C523-C29E-4C41-812B-C27B319F0FC5}"/>
                  </a:ext>
                </a:extLst>
              </p:cNvPr>
              <p:cNvSpPr>
                <a:spLocks noGrp="1"/>
              </p:cNvSpPr>
              <p:nvPr>
                <p:ph sz="half"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𝑠𝑏</m:t>
                                  </m:r>
                                </m:sub>
                              </m:sSub>
                            </m:e>
                          </m:d>
                        </m:e>
                        <m:sub>
                          <m:r>
                            <a:rPr lang="en-US" b="0" i="1" smtClean="0">
                              <a:latin typeface="Cambria Math" panose="02040503050406030204" pitchFamily="18" charset="0"/>
                            </a:rPr>
                            <m:t>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rPr>
                            <m:t>𝑏</m:t>
                          </m:r>
                        </m:sub>
                      </m:sSub>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𝑠𝑏</m:t>
                                  </m:r>
                                </m:sub>
                              </m:sSub>
                            </m:e>
                          </m:d>
                        </m:e>
                        <m:sub>
                          <m:r>
                            <a:rPr lang="en-US" b="0" i="1" smtClean="0">
                              <a:latin typeface="Cambria Math" panose="02040503050406030204" pitchFamily="18" charset="0"/>
                            </a:rPr>
                            <m:t>𝑛</m:t>
                          </m:r>
                        </m:sub>
                      </m:sSub>
                    </m:oMath>
                  </m:oMathPara>
                </a14:m>
                <a:endParaRPr lang="en-US" dirty="0"/>
              </a:p>
              <a:p>
                <a:pPr marL="0" indent="0">
                  <a:buNone/>
                </a:pPr>
                <a:r>
                  <a:rPr lang="en-US" dirty="0"/>
                  <a:t>Where</a:t>
                </a:r>
              </a:p>
              <a:p>
                <a:pPr marL="0" indent="0" algn="ctr">
                  <a:buNone/>
                </a:pPr>
                <a14:m>
                  <m:oMath xmlns:m="http://schemas.openxmlformats.org/officeDocument/2006/math">
                    <m:sSub>
                      <m:sSubPr>
                        <m:ctrlPr>
                          <a:rPr lang="en-US" i="1">
                            <a:latin typeface="Cambria Math" panose="02040503050406030204" pitchFamily="18" charset="0"/>
                          </a:rPr>
                        </m:ctrlPr>
                      </m:sSubPr>
                      <m:e>
                        <m:r>
                          <a:rPr lang="el-GR" i="1" smtClean="0">
                            <a:latin typeface="Cambria Math" panose="02040503050406030204" pitchFamily="18" charset="0"/>
                            <a:ea typeface="Cambria Math" panose="02040503050406030204" pitchFamily="18" charset="0"/>
                          </a:rPr>
                          <m:t>𝜙</m:t>
                        </m:r>
                      </m:e>
                      <m:sub>
                        <m:r>
                          <a:rPr lang="en-US" i="1">
                            <a:latin typeface="Cambria Math" panose="02040503050406030204" pitchFamily="18" charset="0"/>
                          </a:rPr>
                          <m:t>𝑏</m:t>
                        </m:r>
                      </m:sub>
                    </m:sSub>
                  </m:oMath>
                </a14:m>
                <a:r>
                  <a:rPr lang="en-US" dirty="0"/>
                  <a:t> = 1 and </a:t>
                </a:r>
                <a14:m>
                  <m:oMath xmlns:m="http://schemas.openxmlformats.org/officeDocument/2006/math">
                    <m:sSub>
                      <m:sSubPr>
                        <m:ctrlPr>
                          <a:rPr lang="en-US" i="1">
                            <a:latin typeface="Cambria Math" panose="02040503050406030204" pitchFamily="18" charset="0"/>
                          </a:rPr>
                        </m:ctrlPr>
                      </m:sSub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𝑠𝑏</m:t>
                                </m:r>
                              </m:sub>
                            </m:sSub>
                          </m:e>
                        </m:d>
                      </m:e>
                      <m:sub>
                        <m:r>
                          <a:rPr lang="en-US" i="1">
                            <a:latin typeface="Cambria Math" panose="02040503050406030204" pitchFamily="18" charset="0"/>
                          </a:rPr>
                          <m:t>𝑛</m:t>
                        </m:r>
                      </m:sub>
                    </m:sSub>
                  </m:oMath>
                </a14:m>
                <a:r>
                  <a:rPr lang="en-US" dirty="0"/>
                  <a:t> = 1.4A</a:t>
                </a:r>
                <a:r>
                  <a:rPr lang="en-US" baseline="-25000" dirty="0"/>
                  <a:t>pn</a:t>
                </a:r>
                <a:r>
                  <a:rPr lang="en-US" dirty="0"/>
                  <a:t>F</a:t>
                </a:r>
                <a:r>
                  <a:rPr lang="en-US" baseline="-25000" dirty="0"/>
                  <a:t>ys</a:t>
                </a:r>
                <a:endParaRPr lang="en-US" dirty="0"/>
              </a:p>
              <a:p>
                <a:r>
                  <a:rPr lang="en-US" dirty="0"/>
                  <a:t>A</a:t>
                </a:r>
                <a:r>
                  <a:rPr lang="en-US" baseline="-25000" dirty="0"/>
                  <a:t>pn</a:t>
                </a:r>
                <a:r>
                  <a:rPr lang="en-US" dirty="0"/>
                  <a:t> = area of bearing stiffeners in contact with the flange</a:t>
                </a:r>
              </a:p>
            </p:txBody>
          </p:sp>
        </mc:Choice>
        <mc:Fallback xmlns="">
          <p:sp>
            <p:nvSpPr>
              <p:cNvPr id="3" name="Content Placeholder 2">
                <a:extLst>
                  <a:ext uri="{FF2B5EF4-FFF2-40B4-BE49-F238E27FC236}">
                    <a16:creationId xmlns:a16="http://schemas.microsoft.com/office/drawing/2014/main" id="{5717C523-C29E-4C41-812B-C27B319F0FC5}"/>
                  </a:ext>
                </a:extLst>
              </p:cNvPr>
              <p:cNvSpPr>
                <a:spLocks noGrp="1" noRot="1" noChangeAspect="1" noMove="1" noResize="1" noEditPoints="1" noAdjustHandles="1" noChangeArrowheads="1" noChangeShapeType="1" noTextEdit="1"/>
              </p:cNvSpPr>
              <p:nvPr>
                <p:ph sz="half" idx="1"/>
              </p:nvPr>
            </p:nvSpPr>
            <p:spPr>
              <a:blipFill>
                <a:blip r:embed="rId5"/>
                <a:stretch>
                  <a:fillRect l="-3017" b="-3411"/>
                </a:stretch>
              </a:blipFill>
            </p:spPr>
            <p:txBody>
              <a:bodyPr/>
              <a:lstStyle/>
              <a:p>
                <a:r>
                  <a:rPr lang="en-US">
                    <a:noFill/>
                  </a:rPr>
                  <a:t> </a:t>
                </a:r>
              </a:p>
            </p:txBody>
          </p:sp>
        </mc:Fallback>
      </mc:AlternateContent>
      <p:pic>
        <p:nvPicPr>
          <p:cNvPr id="7" name="Content Placeholder 6">
            <a:extLst>
              <a:ext uri="{FF2B5EF4-FFF2-40B4-BE49-F238E27FC236}">
                <a16:creationId xmlns:a16="http://schemas.microsoft.com/office/drawing/2014/main" id="{BD48C54B-94C6-48EA-BF70-8DE645F18A9C}"/>
              </a:ext>
            </a:extLst>
          </p:cNvPr>
          <p:cNvPicPr>
            <a:picLocks noGrp="1" noChangeAspect="1"/>
          </p:cNvPicPr>
          <p:nvPr>
            <p:ph sz="half" idx="2"/>
          </p:nvPr>
        </p:nvPicPr>
        <p:blipFill>
          <a:blip r:embed="rId6" cstate="print">
            <a:extLst>
              <a:ext uri="{28A0092B-C50C-407E-A947-70E740481C1C}">
                <a14:useLocalDpi xmlns:a14="http://schemas.microsoft.com/office/drawing/2010/main"/>
              </a:ext>
            </a:extLst>
          </a:blip>
          <a:stretch>
            <a:fillRect/>
          </a:stretch>
        </p:blipFill>
        <p:spPr>
          <a:xfrm>
            <a:off x="4677218" y="1200150"/>
            <a:ext cx="3980564" cy="3394075"/>
          </a:xfrm>
        </p:spPr>
      </p:pic>
      <p:sp>
        <p:nvSpPr>
          <p:cNvPr id="4" name="Slide Number Placeholder 3">
            <a:extLst>
              <a:ext uri="{FF2B5EF4-FFF2-40B4-BE49-F238E27FC236}">
                <a16:creationId xmlns:a16="http://schemas.microsoft.com/office/drawing/2014/main" id="{20ED8DCB-3FE9-4D88-809A-E73CEA368E8F}"/>
              </a:ext>
            </a:extLst>
          </p:cNvPr>
          <p:cNvSpPr>
            <a:spLocks noGrp="1"/>
          </p:cNvSpPr>
          <p:nvPr>
            <p:ph type="sldNum" sz="quarter" idx="12"/>
          </p:nvPr>
        </p:nvSpPr>
        <p:spPr/>
        <p:txBody>
          <a:bodyPr/>
          <a:lstStyle/>
          <a:p>
            <a:fld id="{BA98D948-1207-4CB8-9C03-80C63F72A5E7}" type="slidenum">
              <a:rPr lang="en-US" smtClean="0"/>
              <a:t>76</a:t>
            </a:fld>
            <a:endParaRPr lang="en-US" dirty="0"/>
          </a:p>
        </p:txBody>
      </p:sp>
    </p:spTree>
    <p:extLst>
      <p:ext uri="{BB962C8B-B14F-4D97-AF65-F5344CB8AC3E}">
        <p14:creationId xmlns:p14="http://schemas.microsoft.com/office/powerpoint/2010/main" val="8898928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7320AA7-FA7D-448D-BC31-AA62F83100E4}"/>
              </a:ext>
            </a:extLst>
          </p:cNvPr>
          <p:cNvPicPr>
            <a:picLocks noGrp="1" noChangeAspect="1"/>
          </p:cNvPicPr>
          <p:nvPr>
            <p:ph sz="half" idx="2"/>
          </p:nvPr>
        </p:nvPicPr>
        <p:blipFill>
          <a:blip r:embed="rId3"/>
          <a:stretch>
            <a:fillRect/>
          </a:stretch>
        </p:blipFill>
        <p:spPr>
          <a:xfrm>
            <a:off x="5181600" y="1428750"/>
            <a:ext cx="3736885" cy="2757993"/>
          </a:xfrm>
        </p:spPr>
      </p:pic>
      <p:sp>
        <p:nvSpPr>
          <p:cNvPr id="2" name="Title 1">
            <a:extLst>
              <a:ext uri="{FF2B5EF4-FFF2-40B4-BE49-F238E27FC236}">
                <a16:creationId xmlns:a16="http://schemas.microsoft.com/office/drawing/2014/main" id="{48C50197-BEE4-4133-8E31-DD217BF4F325}"/>
              </a:ext>
            </a:extLst>
          </p:cNvPr>
          <p:cNvSpPr>
            <a:spLocks noGrp="1"/>
          </p:cNvSpPr>
          <p:nvPr>
            <p:ph type="title"/>
          </p:nvPr>
        </p:nvSpPr>
        <p:spPr/>
        <p:txBody>
          <a:bodyPr/>
          <a:lstStyle/>
          <a:p>
            <a:r>
              <a:rPr lang="en-US" dirty="0"/>
              <a:t>Axial Resistance, LRFD 6.10.11.2.4</a:t>
            </a:r>
          </a:p>
        </p:txBody>
      </p:sp>
      <p:sp>
        <p:nvSpPr>
          <p:cNvPr id="6" name="Content Placeholder 5">
            <a:extLst>
              <a:ext uri="{FF2B5EF4-FFF2-40B4-BE49-F238E27FC236}">
                <a16:creationId xmlns:a16="http://schemas.microsoft.com/office/drawing/2014/main" id="{BA469030-F44C-43F1-98F7-404A21851772}"/>
              </a:ext>
            </a:extLst>
          </p:cNvPr>
          <p:cNvSpPr>
            <a:spLocks noGrp="1"/>
          </p:cNvSpPr>
          <p:nvPr>
            <p:ph sz="half" idx="1"/>
          </p:nvPr>
        </p:nvSpPr>
        <p:spPr>
          <a:xfrm>
            <a:off x="457200" y="1200150"/>
            <a:ext cx="5181600" cy="3394075"/>
          </a:xfrm>
        </p:spPr>
        <p:txBody>
          <a:bodyPr/>
          <a:lstStyle/>
          <a:p>
            <a:r>
              <a:rPr lang="en-US" sz="2400" dirty="0"/>
              <a:t>Axial resistance per LRFD 6.9.2.1</a:t>
            </a:r>
          </a:p>
          <a:p>
            <a:r>
              <a:rPr lang="en-US" sz="2400" dirty="0"/>
              <a:t>Assume buckling is out-of-plane</a:t>
            </a:r>
          </a:p>
          <a:p>
            <a:r>
              <a:rPr lang="en-US" sz="2400" dirty="0"/>
              <a:t>Effective length factor = 0.75, i.e., column height = 0.75D</a:t>
            </a:r>
          </a:p>
          <a:p>
            <a:r>
              <a:rPr lang="en-US" sz="2400" dirty="0"/>
              <a:t>For the most common case, single plates welded to each side of the web, include 18t</a:t>
            </a:r>
            <a:r>
              <a:rPr lang="en-US" sz="2400" baseline="-25000" dirty="0"/>
              <a:t>w</a:t>
            </a:r>
            <a:r>
              <a:rPr lang="en-US" sz="2400" dirty="0"/>
              <a:t> as part of the axial resistance</a:t>
            </a:r>
          </a:p>
        </p:txBody>
      </p:sp>
      <p:sp>
        <p:nvSpPr>
          <p:cNvPr id="5" name="Slide Number Placeholder 4">
            <a:extLst>
              <a:ext uri="{FF2B5EF4-FFF2-40B4-BE49-F238E27FC236}">
                <a16:creationId xmlns:a16="http://schemas.microsoft.com/office/drawing/2014/main" id="{16644617-6399-464B-A5BF-9A9E976CDFEA}"/>
              </a:ext>
            </a:extLst>
          </p:cNvPr>
          <p:cNvSpPr>
            <a:spLocks noGrp="1"/>
          </p:cNvSpPr>
          <p:nvPr>
            <p:ph type="sldNum" sz="quarter" idx="12"/>
          </p:nvPr>
        </p:nvSpPr>
        <p:spPr/>
        <p:txBody>
          <a:bodyPr/>
          <a:lstStyle/>
          <a:p>
            <a:fld id="{BA98D948-1207-4CB8-9C03-80C63F72A5E7}" type="slidenum">
              <a:rPr lang="en-US" smtClean="0"/>
              <a:pPr/>
              <a:t>77</a:t>
            </a:fld>
            <a:endParaRPr lang="en-US" dirty="0"/>
          </a:p>
        </p:txBody>
      </p:sp>
    </p:spTree>
    <p:extLst>
      <p:ext uri="{BB962C8B-B14F-4D97-AF65-F5344CB8AC3E}">
        <p14:creationId xmlns:p14="http://schemas.microsoft.com/office/powerpoint/2010/main" val="30656831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31BD-B45A-4EDE-92DB-20C737BE163E}"/>
              </a:ext>
            </a:extLst>
          </p:cNvPr>
          <p:cNvSpPr>
            <a:spLocks noGrp="1"/>
          </p:cNvSpPr>
          <p:nvPr>
            <p:ph type="title"/>
          </p:nvPr>
        </p:nvSpPr>
        <p:spPr/>
        <p:txBody>
          <a:bodyPr/>
          <a:lstStyle/>
          <a:p>
            <a:r>
              <a:rPr lang="en-US" dirty="0"/>
              <a:t>Axial Resistance, LRFD 6.9.2.1</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10C821A6-29ED-4568-BA43-65FA0F344D05}"/>
                  </a:ext>
                </a:extLst>
              </p:cNvPr>
              <p:cNvSpPr>
                <a:spLocks noGrp="1"/>
              </p:cNvSpPr>
              <p:nvPr>
                <p:ph sz="half" idx="1"/>
              </p:nvPr>
            </p:nvSpPr>
            <p:spPr>
              <a:xfrm>
                <a:off x="762000" y="1063625"/>
                <a:ext cx="4800600" cy="3394075"/>
              </a:xfrm>
            </p:spPr>
            <p:txBody>
              <a:bodyPr/>
              <a:lstStyle/>
              <a:p>
                <a:r>
                  <a:rPr lang="en-US" dirty="0"/>
                  <a:t>Yield resistance,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𝑜</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𝑦</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𝑔</m:t>
                        </m:r>
                      </m:sub>
                    </m:sSub>
                  </m:oMath>
                </a14:m>
                <a:endParaRPr lang="en-US" dirty="0"/>
              </a:p>
              <a:p>
                <a:r>
                  <a:rPr lang="en-US" dirty="0"/>
                  <a:t>Flexural buckling resistance,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𝜋</m:t>
                            </m:r>
                          </m:e>
                          <m:sup>
                            <m:r>
                              <a:rPr lang="en-US" b="0" i="1" smtClean="0">
                                <a:latin typeface="Cambria Math" panose="02040503050406030204" pitchFamily="18" charset="0"/>
                              </a:rPr>
                              <m:t>2</m:t>
                            </m:r>
                          </m:sup>
                        </m:sSup>
                        <m:r>
                          <a:rPr lang="en-US" b="0" i="1" smtClean="0">
                            <a:latin typeface="Cambria Math" panose="02040503050406030204" pitchFamily="18" charset="0"/>
                          </a:rPr>
                          <m:t>𝐸</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𝐾𝑙</m:t>
                                    </m:r>
                                  </m:num>
                                  <m:den>
                                    <m:r>
                                      <a:rPr lang="en-US" b="0" i="1" smtClean="0">
                                        <a:latin typeface="Cambria Math" panose="02040503050406030204" pitchFamily="18" charset="0"/>
                                      </a:rPr>
                                      <m:t>𝑟</m:t>
                                    </m:r>
                                  </m:den>
                                </m:f>
                              </m:e>
                            </m:d>
                          </m:e>
                          <m:sup>
                            <m:r>
                              <a:rPr lang="en-US" b="0" i="1" smtClean="0">
                                <a:latin typeface="Cambria Math" panose="02040503050406030204" pitchFamily="18" charset="0"/>
                              </a:rPr>
                              <m:t>2</m:t>
                            </m:r>
                          </m:sup>
                        </m:sSup>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𝑔</m:t>
                        </m:r>
                      </m:sub>
                    </m:sSub>
                  </m:oMath>
                </a14:m>
                <a:endParaRPr lang="en-US" dirty="0"/>
              </a:p>
              <a:p>
                <a:r>
                  <a:rPr lang="en-US" dirty="0"/>
                  <a:t>If </a:t>
                </a:r>
                <a14:m>
                  <m:oMath xmlns:m="http://schemas.openxmlformats.org/officeDocument/2006/math">
                    <m:f>
                      <m:fPr>
                        <m:type m:val="skw"/>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𝑜</m:t>
                            </m:r>
                          </m:sub>
                        </m:sSub>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𝑒</m:t>
                            </m:r>
                          </m:sub>
                        </m:sSub>
                      </m:den>
                    </m:f>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2.25,  </m:t>
                    </m:r>
                    <m:r>
                      <m:rPr>
                        <m:sty m:val="p"/>
                      </m:rPr>
                      <a:rPr lang="en-US" b="0" i="0" smtClean="0">
                        <a:latin typeface="Cambria Math" panose="02040503050406030204" pitchFamily="18" charset="0"/>
                        <a:ea typeface="Cambria Math" panose="02040503050406030204" pitchFamily="18" charset="0"/>
                      </a:rPr>
                      <m:t>then</m:t>
                    </m:r>
                  </m:oMath>
                </a14:m>
                <a:endParaRPr lang="en-US" b="0" i="0"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0.658</m:t>
                              </m:r>
                            </m:e>
                            <m:sup>
                              <m:f>
                                <m:fPr>
                                  <m:ctrlPr>
                                    <a:rPr lang="en-US" b="0" i="1"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𝑜</m:t>
                                      </m:r>
                                    </m:sub>
                                  </m:sSub>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𝑒</m:t>
                                      </m:r>
                                    </m:sub>
                                  </m:sSub>
                                </m:den>
                              </m:f>
                            </m:sup>
                          </m:sSup>
                        </m:e>
                      </m:d>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𝑜</m:t>
                          </m:r>
                        </m:sub>
                      </m:sSub>
                    </m:oMath>
                  </m:oMathPara>
                </a14:m>
                <a:endParaRPr lang="en-US" dirty="0"/>
              </a:p>
              <a:p>
                <a:r>
                  <a:rPr lang="en-US" dirty="0"/>
                  <a:t>Equals 0.877P</a:t>
                </a:r>
                <a:r>
                  <a:rPr lang="en-US" baseline="-25000" dirty="0"/>
                  <a:t>e</a:t>
                </a:r>
                <a:r>
                  <a:rPr lang="en-US" dirty="0"/>
                  <a:t> otherwise</a:t>
                </a:r>
              </a:p>
            </p:txBody>
          </p:sp>
        </mc:Choice>
        <mc:Fallback xmlns="">
          <p:sp>
            <p:nvSpPr>
              <p:cNvPr id="6" name="Content Placeholder 5">
                <a:extLst>
                  <a:ext uri="{FF2B5EF4-FFF2-40B4-BE49-F238E27FC236}">
                    <a16:creationId xmlns:a16="http://schemas.microsoft.com/office/drawing/2014/main" id="{10C821A6-29ED-4568-BA43-65FA0F344D05}"/>
                  </a:ext>
                </a:extLst>
              </p:cNvPr>
              <p:cNvSpPr>
                <a:spLocks noGrp="1" noRot="1" noChangeAspect="1" noMove="1" noResize="1" noEditPoints="1" noAdjustHandles="1" noChangeArrowheads="1" noChangeShapeType="1" noTextEdit="1"/>
              </p:cNvSpPr>
              <p:nvPr>
                <p:ph sz="half" idx="1"/>
              </p:nvPr>
            </p:nvSpPr>
            <p:spPr>
              <a:xfrm>
                <a:off x="762000" y="1063625"/>
                <a:ext cx="4800600" cy="3394075"/>
              </a:xfrm>
              <a:blipFill>
                <a:blip r:embed="rId5"/>
                <a:stretch>
                  <a:fillRect l="-2284" t="-1616" b="-1795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F814EFCD-4D59-4855-8D26-259E280E782D}"/>
              </a:ext>
            </a:extLst>
          </p:cNvPr>
          <p:cNvSpPr>
            <a:spLocks noGrp="1"/>
          </p:cNvSpPr>
          <p:nvPr>
            <p:ph type="sldNum" sz="quarter" idx="12"/>
          </p:nvPr>
        </p:nvSpPr>
        <p:spPr/>
        <p:txBody>
          <a:bodyPr/>
          <a:lstStyle/>
          <a:p>
            <a:fld id="{BA98D948-1207-4CB8-9C03-80C63F72A5E7}" type="slidenum">
              <a:rPr lang="en-US" smtClean="0"/>
              <a:t>78</a:t>
            </a:fld>
            <a:endParaRPr lang="en-US" dirty="0"/>
          </a:p>
        </p:txBody>
      </p:sp>
      <p:graphicFrame>
        <p:nvGraphicFramePr>
          <p:cNvPr id="7" name="Content Placeholder 6">
            <a:extLst>
              <a:ext uri="{FF2B5EF4-FFF2-40B4-BE49-F238E27FC236}">
                <a16:creationId xmlns:a16="http://schemas.microsoft.com/office/drawing/2014/main" id="{F068AD72-5355-4D24-BDAE-D4EA6969713C}"/>
              </a:ext>
            </a:extLst>
          </p:cNvPr>
          <p:cNvGraphicFramePr>
            <a:graphicFrameLocks noGrp="1"/>
          </p:cNvGraphicFramePr>
          <p:nvPr>
            <p:ph sz="half" idx="2"/>
            <p:extLst>
              <p:ext uri="{D42A27DB-BD31-4B8C-83A1-F6EECF244321}">
                <p14:modId xmlns:p14="http://schemas.microsoft.com/office/powerpoint/2010/main" val="2805927590"/>
              </p:ext>
            </p:extLst>
          </p:nvPr>
        </p:nvGraphicFramePr>
        <p:xfrm>
          <a:off x="5004995" y="1063625"/>
          <a:ext cx="4038600" cy="339407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209241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F023FC-A4D2-4D88-AF91-0E751F90B303}"/>
              </a:ext>
            </a:extLst>
          </p:cNvPr>
          <p:cNvSpPr>
            <a:spLocks noGrp="1"/>
          </p:cNvSpPr>
          <p:nvPr>
            <p:ph type="title"/>
          </p:nvPr>
        </p:nvSpPr>
        <p:spPr/>
        <p:txBody>
          <a:bodyPr/>
          <a:lstStyle/>
          <a:p>
            <a:r>
              <a:rPr lang="en-US" dirty="0"/>
              <a:t>Guided Walkthrough – Bearing stiffeners</a:t>
            </a:r>
          </a:p>
        </p:txBody>
      </p:sp>
      <p:sp>
        <p:nvSpPr>
          <p:cNvPr id="6" name="Text Placeholder 5">
            <a:extLst>
              <a:ext uri="{FF2B5EF4-FFF2-40B4-BE49-F238E27FC236}">
                <a16:creationId xmlns:a16="http://schemas.microsoft.com/office/drawing/2014/main" id="{A56531E2-BE00-4C10-91D6-7C6642AE92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1421EE-D87D-4B25-A4EB-9B4ABECCDF0B}"/>
              </a:ext>
            </a:extLst>
          </p:cNvPr>
          <p:cNvSpPr>
            <a:spLocks noGrp="1"/>
          </p:cNvSpPr>
          <p:nvPr>
            <p:ph type="sldNum" sz="quarter" idx="12"/>
          </p:nvPr>
        </p:nvSpPr>
        <p:spPr/>
        <p:txBody>
          <a:bodyPr/>
          <a:lstStyle/>
          <a:p>
            <a:fld id="{BA98D948-1207-4CB8-9C03-80C63F72A5E7}" type="slidenum">
              <a:rPr lang="en-US" smtClean="0"/>
              <a:t>79</a:t>
            </a:fld>
            <a:endParaRPr lang="en-US" dirty="0"/>
          </a:p>
        </p:txBody>
      </p:sp>
    </p:spTree>
    <p:extLst>
      <p:ext uri="{BB962C8B-B14F-4D97-AF65-F5344CB8AC3E}">
        <p14:creationId xmlns:p14="http://schemas.microsoft.com/office/powerpoint/2010/main" val="84839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7FCEBE-E1C2-41B8-BB20-7F5F90BFC59D}"/>
              </a:ext>
            </a:extLst>
          </p:cNvPr>
          <p:cNvSpPr>
            <a:spLocks noGrp="1"/>
          </p:cNvSpPr>
          <p:nvPr>
            <p:ph type="title"/>
          </p:nvPr>
        </p:nvSpPr>
        <p:spPr/>
        <p:txBody>
          <a:bodyPr/>
          <a:lstStyle/>
          <a:p>
            <a:r>
              <a:rPr lang="en-US" dirty="0"/>
              <a:t>Basics of Shear resistance</a:t>
            </a:r>
          </a:p>
        </p:txBody>
      </p:sp>
      <p:sp>
        <p:nvSpPr>
          <p:cNvPr id="9" name="Text Placeholder 8">
            <a:extLst>
              <a:ext uri="{FF2B5EF4-FFF2-40B4-BE49-F238E27FC236}">
                <a16:creationId xmlns:a16="http://schemas.microsoft.com/office/drawing/2014/main" id="{D036BF7B-8B6F-48F4-8641-57A74056B5CF}"/>
              </a:ext>
            </a:extLst>
          </p:cNvPr>
          <p:cNvSpPr>
            <a:spLocks noGrp="1"/>
          </p:cNvSpPr>
          <p:nvPr>
            <p:ph type="body" idx="1"/>
          </p:nvPr>
        </p:nvSpPr>
        <p:spPr/>
        <p:txBody>
          <a:bodyPr/>
          <a:lstStyle/>
          <a:p>
            <a:endParaRPr lang="en-US" dirty="0"/>
          </a:p>
        </p:txBody>
      </p:sp>
      <p:sp>
        <p:nvSpPr>
          <p:cNvPr id="7" name="Slide Number Placeholder 6">
            <a:extLst>
              <a:ext uri="{FF2B5EF4-FFF2-40B4-BE49-F238E27FC236}">
                <a16:creationId xmlns:a16="http://schemas.microsoft.com/office/drawing/2014/main" id="{23CF5481-A9E4-40BC-9DD6-7EA29D97BD76}"/>
              </a:ext>
            </a:extLst>
          </p:cNvPr>
          <p:cNvSpPr>
            <a:spLocks noGrp="1"/>
          </p:cNvSpPr>
          <p:nvPr>
            <p:ph type="sldNum" sz="quarter" idx="12"/>
          </p:nvPr>
        </p:nvSpPr>
        <p:spPr/>
        <p:txBody>
          <a:bodyPr/>
          <a:lstStyle/>
          <a:p>
            <a:fld id="{BA98D948-1207-4CB8-9C03-80C63F72A5E7}" type="slidenum">
              <a:rPr lang="en-US" smtClean="0"/>
              <a:t>8</a:t>
            </a:fld>
            <a:endParaRPr lang="en-US" dirty="0"/>
          </a:p>
        </p:txBody>
      </p:sp>
    </p:spTree>
    <p:extLst>
      <p:ext uri="{BB962C8B-B14F-4D97-AF65-F5344CB8AC3E}">
        <p14:creationId xmlns:p14="http://schemas.microsoft.com/office/powerpoint/2010/main" val="3332283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E87990-61E6-43A9-87AB-6A919E6EE5EF}"/>
              </a:ext>
            </a:extLst>
          </p:cNvPr>
          <p:cNvSpPr>
            <a:spLocks noGrp="1"/>
          </p:cNvSpPr>
          <p:nvPr>
            <p:ph type="title"/>
          </p:nvPr>
        </p:nvSpPr>
        <p:spPr>
          <a:xfrm>
            <a:off x="457200" y="69852"/>
            <a:ext cx="8229600" cy="857250"/>
          </a:xfrm>
        </p:spPr>
        <p:txBody>
          <a:bodyPr/>
          <a:lstStyle/>
          <a:p>
            <a:r>
              <a:rPr lang="en-US" dirty="0"/>
              <a:t>Abutment Bearing Stiffener</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85BFD673-92D2-4EE7-A3DC-5451724F1C89}"/>
                  </a:ext>
                </a:extLst>
              </p:cNvPr>
              <p:cNvSpPr>
                <a:spLocks noGrp="1"/>
              </p:cNvSpPr>
              <p:nvPr>
                <p:ph idx="1"/>
              </p:nvPr>
            </p:nvSpPr>
            <p:spPr>
              <a:xfrm>
                <a:off x="609600" y="874712"/>
                <a:ext cx="8458200" cy="3394075"/>
              </a:xfrm>
            </p:spPr>
            <p:txBody>
              <a:bodyPr/>
              <a:lstStyle/>
              <a:p>
                <a:r>
                  <a:rPr lang="en-US" dirty="0"/>
                  <a:t>Reaction, R</a:t>
                </a:r>
                <a:r>
                  <a:rPr lang="en-US" baseline="-25000" dirty="0"/>
                  <a:t>u</a:t>
                </a:r>
                <a:r>
                  <a:rPr lang="en-US" dirty="0"/>
                  <a:t> = 388 kips</a:t>
                </a:r>
              </a:p>
              <a:p>
                <a:r>
                  <a:rPr lang="en-US" dirty="0"/>
                  <a:t>Extend bearing stiffeners near tips of narrowest flange (16 in.). Assume 7 in. each</a:t>
                </a:r>
              </a:p>
              <a:p>
                <a:r>
                  <a:rPr lang="en-US" dirty="0"/>
                  <a:t>Minimum width, </a:t>
                </a:r>
                <a14:m>
                  <m:oMath xmlns:m="http://schemas.openxmlformats.org/officeDocument/2006/math">
                    <m:sSub>
                      <m:sSubPr>
                        <m:ctrlPr>
                          <a:rPr lang="en-US" sz="2800" i="1" smtClean="0">
                            <a:latin typeface="Cambria Math" panose="02040503050406030204" pitchFamily="18" charset="0"/>
                          </a:rPr>
                        </m:ctrlPr>
                      </m:sSubPr>
                      <m:e>
                        <m:r>
                          <a:rPr lang="en-US" sz="2800" smtClean="0">
                            <a:latin typeface="Cambria Math" panose="02040503050406030204" pitchFamily="18" charset="0"/>
                          </a:rPr>
                          <m:t>𝑡</m:t>
                        </m:r>
                      </m:e>
                      <m:sub>
                        <m:r>
                          <a:rPr lang="en-US" sz="2800" smtClean="0">
                            <a:latin typeface="Cambria Math" panose="02040503050406030204" pitchFamily="18" charset="0"/>
                          </a:rPr>
                          <m:t>𝑝</m:t>
                        </m:r>
                      </m:sub>
                    </m:sSub>
                    <m:r>
                      <a:rPr lang="en-US" sz="2800" smtClean="0">
                        <a:latin typeface="Cambria Math" panose="02040503050406030204" pitchFamily="18" charset="0"/>
                      </a:rPr>
                      <m:t>≥</m:t>
                    </m:r>
                    <m:f>
                      <m:fPr>
                        <m:ctrlPr>
                          <a:rPr lang="en-US" sz="2800" i="1" smtClean="0">
                            <a:latin typeface="Cambria Math" panose="02040503050406030204" pitchFamily="18" charset="0"/>
                          </a:rPr>
                        </m:ctrlPr>
                      </m:fPr>
                      <m:num>
                        <m:sSub>
                          <m:sSubPr>
                            <m:ctrlPr>
                              <a:rPr lang="en-US" sz="2800" i="1" smtClean="0">
                                <a:latin typeface="Cambria Math" panose="02040503050406030204" pitchFamily="18" charset="0"/>
                              </a:rPr>
                            </m:ctrlPr>
                          </m:sSubPr>
                          <m:e>
                            <m:r>
                              <a:rPr lang="en-US" sz="2800" smtClean="0">
                                <a:latin typeface="Cambria Math" panose="02040503050406030204" pitchFamily="18" charset="0"/>
                              </a:rPr>
                              <m:t>𝑏</m:t>
                            </m:r>
                          </m:e>
                          <m:sub>
                            <m:r>
                              <a:rPr lang="en-US" sz="2800" smtClean="0">
                                <a:latin typeface="Cambria Math" panose="02040503050406030204" pitchFamily="18" charset="0"/>
                              </a:rPr>
                              <m:t>𝑡</m:t>
                            </m:r>
                          </m:sub>
                        </m:sSub>
                      </m:num>
                      <m:den>
                        <m:r>
                          <a:rPr lang="en-US" sz="2800" smtClean="0">
                            <a:latin typeface="Cambria Math" panose="02040503050406030204" pitchFamily="18" charset="0"/>
                          </a:rPr>
                          <m:t>0.48</m:t>
                        </m:r>
                        <m:rad>
                          <m:radPr>
                            <m:degHide m:val="on"/>
                            <m:ctrlPr>
                              <a:rPr lang="en-US" sz="2800" i="1" smtClean="0">
                                <a:latin typeface="Cambria Math" panose="02040503050406030204" pitchFamily="18" charset="0"/>
                              </a:rPr>
                            </m:ctrlPr>
                          </m:radPr>
                          <m:deg/>
                          <m:e>
                            <m:f>
                              <m:fPr>
                                <m:ctrlPr>
                                  <a:rPr lang="en-US" sz="2800" i="1" smtClean="0">
                                    <a:latin typeface="Cambria Math" panose="02040503050406030204" pitchFamily="18" charset="0"/>
                                  </a:rPr>
                                </m:ctrlPr>
                              </m:fPr>
                              <m:num>
                                <m:r>
                                  <a:rPr lang="en-US" sz="2800" smtClean="0">
                                    <a:latin typeface="Cambria Math" panose="02040503050406030204" pitchFamily="18" charset="0"/>
                                  </a:rPr>
                                  <m:t>𝐸</m:t>
                                </m:r>
                              </m:num>
                              <m:den>
                                <m:sSub>
                                  <m:sSubPr>
                                    <m:ctrlPr>
                                      <a:rPr lang="en-US" sz="2800" i="1" smtClean="0">
                                        <a:latin typeface="Cambria Math" panose="02040503050406030204" pitchFamily="18" charset="0"/>
                                      </a:rPr>
                                    </m:ctrlPr>
                                  </m:sSubPr>
                                  <m:e>
                                    <m:r>
                                      <a:rPr lang="en-US" sz="2800" smtClean="0">
                                        <a:latin typeface="Cambria Math" panose="02040503050406030204" pitchFamily="18" charset="0"/>
                                      </a:rPr>
                                      <m:t>𝐹</m:t>
                                    </m:r>
                                  </m:e>
                                  <m:sub>
                                    <m:r>
                                      <a:rPr lang="en-US" sz="2800" smtClean="0">
                                        <a:latin typeface="Cambria Math" panose="02040503050406030204" pitchFamily="18" charset="0"/>
                                      </a:rPr>
                                      <m:t>𝑦𝑠</m:t>
                                    </m:r>
                                  </m:sub>
                                </m:sSub>
                              </m:den>
                            </m:f>
                          </m:e>
                        </m:rad>
                      </m:den>
                    </m:f>
                    <m:r>
                      <a:rPr lang="en-US" sz="2800" smtClean="0">
                        <a:latin typeface="Cambria Math" panose="02040503050406030204" pitchFamily="18" charset="0"/>
                      </a:rPr>
                      <m:t>=</m:t>
                    </m:r>
                    <m:f>
                      <m:fPr>
                        <m:ctrlPr>
                          <a:rPr lang="en-US" sz="2800" i="1">
                            <a:latin typeface="Cambria Math" panose="02040503050406030204" pitchFamily="18" charset="0"/>
                          </a:rPr>
                        </m:ctrlPr>
                      </m:fPr>
                      <m:num>
                        <m:r>
                          <a:rPr lang="en-US" sz="2800" smtClean="0">
                            <a:latin typeface="Cambria Math" panose="02040503050406030204" pitchFamily="18" charset="0"/>
                          </a:rPr>
                          <m:t>7</m:t>
                        </m:r>
                      </m:num>
                      <m:den>
                        <m:r>
                          <a:rPr lang="en-US" sz="2800">
                            <a:latin typeface="Cambria Math" panose="02040503050406030204" pitchFamily="18" charset="0"/>
                          </a:rPr>
                          <m:t>0.48</m:t>
                        </m:r>
                        <m:rad>
                          <m:radPr>
                            <m:degHide m:val="on"/>
                            <m:ctrlPr>
                              <a:rPr lang="en-US" sz="2800" i="1">
                                <a:latin typeface="Cambria Math" panose="02040503050406030204" pitchFamily="18" charset="0"/>
                              </a:rPr>
                            </m:ctrlPr>
                          </m:radPr>
                          <m:deg/>
                          <m:e>
                            <m:f>
                              <m:fPr>
                                <m:ctrlPr>
                                  <a:rPr lang="en-US" sz="2800" i="1">
                                    <a:latin typeface="Cambria Math" panose="02040503050406030204" pitchFamily="18" charset="0"/>
                                  </a:rPr>
                                </m:ctrlPr>
                              </m:fPr>
                              <m:num>
                                <m:r>
                                  <a:rPr lang="en-US" sz="2800" smtClean="0">
                                    <a:latin typeface="Cambria Math" panose="02040503050406030204" pitchFamily="18" charset="0"/>
                                  </a:rPr>
                                  <m:t>29000</m:t>
                                </m:r>
                              </m:num>
                              <m:den>
                                <m:r>
                                  <a:rPr lang="en-US" sz="2800" smtClean="0">
                                    <a:latin typeface="Cambria Math" panose="02040503050406030204" pitchFamily="18" charset="0"/>
                                  </a:rPr>
                                  <m:t>60</m:t>
                                </m:r>
                              </m:den>
                            </m:f>
                          </m:e>
                        </m:rad>
                      </m:den>
                    </m:f>
                    <m:r>
                      <a:rPr lang="en-US" sz="2800" smtClean="0">
                        <a:latin typeface="Cambria Math" panose="02040503050406030204" pitchFamily="18" charset="0"/>
                      </a:rPr>
                      <m:t>=0.61</m:t>
                    </m:r>
                  </m:oMath>
                </a14:m>
                <a:endParaRPr lang="en-US" dirty="0"/>
              </a:p>
              <a:p>
                <a:r>
                  <a:rPr lang="en-US" dirty="0"/>
                  <a:t>Try a 5/8 in. thick stiffener</a:t>
                </a:r>
              </a:p>
              <a:p>
                <a:endParaRPr lang="en-US" dirty="0"/>
              </a:p>
            </p:txBody>
          </p:sp>
        </mc:Choice>
        <mc:Fallback xmlns="">
          <p:sp>
            <p:nvSpPr>
              <p:cNvPr id="6" name="Content Placeholder 5">
                <a:extLst>
                  <a:ext uri="{FF2B5EF4-FFF2-40B4-BE49-F238E27FC236}">
                    <a16:creationId xmlns:a16="http://schemas.microsoft.com/office/drawing/2014/main" id="{85BFD673-92D2-4EE7-A3DC-5451724F1C89}"/>
                  </a:ext>
                </a:extLst>
              </p:cNvPr>
              <p:cNvSpPr>
                <a:spLocks noGrp="1" noRot="1" noChangeAspect="1" noMove="1" noResize="1" noEditPoints="1" noAdjustHandles="1" noChangeArrowheads="1" noChangeShapeType="1" noTextEdit="1"/>
              </p:cNvSpPr>
              <p:nvPr>
                <p:ph idx="1"/>
              </p:nvPr>
            </p:nvSpPr>
            <p:spPr>
              <a:xfrm>
                <a:off x="609600" y="874712"/>
                <a:ext cx="8458200" cy="3394075"/>
              </a:xfrm>
              <a:blipFill>
                <a:blip r:embed="rId5"/>
                <a:stretch>
                  <a:fillRect l="-1657" t="-2334" r="-1729" b="-59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7F29D91-4572-4F31-B7AA-CA5799B7B685}"/>
              </a:ext>
            </a:extLst>
          </p:cNvPr>
          <p:cNvSpPr>
            <a:spLocks noGrp="1"/>
          </p:cNvSpPr>
          <p:nvPr>
            <p:ph type="sldNum" sz="quarter" idx="12"/>
          </p:nvPr>
        </p:nvSpPr>
        <p:spPr/>
        <p:txBody>
          <a:bodyPr/>
          <a:lstStyle/>
          <a:p>
            <a:fld id="{BA98D948-1207-4CB8-9C03-80C63F72A5E7}" type="slidenum">
              <a:rPr lang="en-US" smtClean="0"/>
              <a:pPr/>
              <a:t>80</a:t>
            </a:fld>
            <a:endParaRPr lang="en-US" dirty="0"/>
          </a:p>
        </p:txBody>
      </p:sp>
      <p:sp>
        <p:nvSpPr>
          <p:cNvPr id="7" name="Rectangle 2">
            <a:extLst>
              <a:ext uri="{FF2B5EF4-FFF2-40B4-BE49-F238E27FC236}">
                <a16:creationId xmlns:a16="http://schemas.microsoft.com/office/drawing/2014/main" id="{A1397943-B964-4DFF-927D-C5E5F8CF9B4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988196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F9082-0122-4A2A-8446-3D33BF6295D4}"/>
              </a:ext>
            </a:extLst>
          </p:cNvPr>
          <p:cNvSpPr>
            <a:spLocks noGrp="1"/>
          </p:cNvSpPr>
          <p:nvPr>
            <p:ph type="title"/>
          </p:nvPr>
        </p:nvSpPr>
        <p:spPr/>
        <p:txBody>
          <a:bodyPr/>
          <a:lstStyle/>
          <a:p>
            <a:r>
              <a:rPr lang="en-US" dirty="0"/>
              <a:t>Bearing Resistance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17C523-C29E-4C41-812B-C27B319F0FC5}"/>
                  </a:ext>
                </a:extLst>
              </p:cNvPr>
              <p:cNvSpPr>
                <a:spLocks noGrp="1"/>
              </p:cNvSpPr>
              <p:nvPr>
                <p:ph idx="1"/>
              </p:nvPr>
            </p:nvSpPr>
            <p:spPr>
              <a:xfrm>
                <a:off x="533400" y="971551"/>
                <a:ext cx="8229600" cy="3124200"/>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𝑠𝑏</m:t>
                                  </m:r>
                                </m:sub>
                              </m:sSub>
                            </m:e>
                          </m:d>
                        </m:e>
                        <m:sub>
                          <m:r>
                            <a:rPr lang="en-US" b="0" i="1" smtClean="0">
                              <a:latin typeface="Cambria Math" panose="02040503050406030204" pitchFamily="18" charset="0"/>
                            </a:rPr>
                            <m:t>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𝜙</m:t>
                          </m:r>
                        </m:e>
                        <m:sub>
                          <m:r>
                            <a:rPr lang="en-US" b="0" i="1" smtClean="0">
                              <a:latin typeface="Cambria Math" panose="02040503050406030204" pitchFamily="18" charset="0"/>
                            </a:rPr>
                            <m:t>𝑏</m:t>
                          </m:r>
                        </m:sub>
                      </m:sSub>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𝑠𝑏</m:t>
                                  </m:r>
                                </m:sub>
                              </m:sSub>
                            </m:e>
                          </m:d>
                        </m:e>
                        <m:sub>
                          <m:r>
                            <a:rPr lang="en-US" b="0" i="1" smtClean="0">
                              <a:latin typeface="Cambria Math" panose="02040503050406030204" pitchFamily="18" charset="0"/>
                            </a:rPr>
                            <m:t>𝑛</m:t>
                          </m:r>
                        </m:sub>
                      </m:sSub>
                    </m:oMath>
                  </m:oMathPara>
                </a14:m>
                <a:endParaRPr lang="en-US" dirty="0"/>
              </a:p>
              <a:p>
                <a:pPr marL="0" indent="0">
                  <a:buNone/>
                </a:pPr>
                <a:r>
                  <a:rPr lang="en-US" dirty="0"/>
                  <a:t>Where</a:t>
                </a:r>
              </a:p>
              <a:p>
                <a:pPr marL="0" indent="0" algn="ctr">
                  <a:buNone/>
                </a:pPr>
                <a14:m>
                  <m:oMath xmlns:m="http://schemas.openxmlformats.org/officeDocument/2006/math">
                    <m:sSub>
                      <m:sSubPr>
                        <m:ctrlPr>
                          <a:rPr lang="en-US" i="1">
                            <a:latin typeface="Cambria Math" panose="02040503050406030204" pitchFamily="18" charset="0"/>
                          </a:rPr>
                        </m:ctrlPr>
                      </m:sSubPr>
                      <m:e>
                        <m:r>
                          <a:rPr lang="el-GR" i="1" smtClean="0">
                            <a:latin typeface="Cambria Math" panose="02040503050406030204" pitchFamily="18" charset="0"/>
                            <a:ea typeface="Cambria Math" panose="02040503050406030204" pitchFamily="18" charset="0"/>
                          </a:rPr>
                          <m:t>𝜙</m:t>
                        </m:r>
                      </m:e>
                      <m:sub>
                        <m:r>
                          <a:rPr lang="en-US" i="1">
                            <a:latin typeface="Cambria Math" panose="02040503050406030204" pitchFamily="18" charset="0"/>
                          </a:rPr>
                          <m:t>𝑏</m:t>
                        </m:r>
                      </m:sub>
                    </m:sSub>
                  </m:oMath>
                </a14:m>
                <a:r>
                  <a:rPr lang="en-US" dirty="0"/>
                  <a:t> = 1 and </a:t>
                </a:r>
                <a14:m>
                  <m:oMath xmlns:m="http://schemas.openxmlformats.org/officeDocument/2006/math">
                    <m:sSub>
                      <m:sSubPr>
                        <m:ctrlPr>
                          <a:rPr lang="en-US" i="1">
                            <a:latin typeface="Cambria Math" panose="02040503050406030204" pitchFamily="18" charset="0"/>
                          </a:rPr>
                        </m:ctrlPr>
                      </m:sSub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𝑠𝑏</m:t>
                                </m:r>
                              </m:sub>
                            </m:sSub>
                          </m:e>
                        </m:d>
                      </m:e>
                      <m:sub>
                        <m:r>
                          <a:rPr lang="en-US" i="1">
                            <a:latin typeface="Cambria Math" panose="02040503050406030204" pitchFamily="18" charset="0"/>
                          </a:rPr>
                          <m:t>𝑛</m:t>
                        </m:r>
                      </m:sub>
                    </m:sSub>
                  </m:oMath>
                </a14:m>
                <a:r>
                  <a:rPr lang="en-US" dirty="0"/>
                  <a:t> = 1.4A</a:t>
                </a:r>
                <a:r>
                  <a:rPr lang="en-US" baseline="-25000" dirty="0"/>
                  <a:t>pn</a:t>
                </a:r>
                <a:r>
                  <a:rPr lang="en-US" dirty="0"/>
                  <a:t>F</a:t>
                </a:r>
                <a:r>
                  <a:rPr lang="en-US" baseline="-25000" dirty="0"/>
                  <a:t>ys</a:t>
                </a:r>
              </a:p>
              <a:p>
                <a:pPr marL="0" indent="0" algn="ctr">
                  <a:buNone/>
                </a:pPr>
                <a:endParaRPr lang="en-US" baseline="-25000" dirty="0"/>
              </a:p>
              <a:p>
                <a:pPr marL="0" indent="0" algn="ctr">
                  <a:buNone/>
                </a:pPr>
                <a:r>
                  <a:rPr lang="en-US" dirty="0"/>
                  <a:t>A</a:t>
                </a:r>
                <a:r>
                  <a:rPr lang="en-US" baseline="-25000" dirty="0"/>
                  <a:t>pn</a:t>
                </a:r>
                <a:r>
                  <a:rPr lang="en-US" dirty="0"/>
                  <a:t> = 2(7.0-1.5)(0.625) = 6.88 in.</a:t>
                </a:r>
                <a:r>
                  <a:rPr lang="en-US" baseline="30000" dirty="0"/>
                  <a:t>2</a:t>
                </a:r>
              </a:p>
              <a:p>
                <a:pPr marL="0" indent="0" algn="ctr">
                  <a:buNone/>
                </a:pPr>
                <a:endParaRPr lang="en-US" dirty="0"/>
              </a:p>
              <a:p>
                <a:pPr marL="0" indent="0" algn="ctr">
                  <a:buNone/>
                </a:pPr>
                <a14:m>
                  <m:oMath xmlns:m="http://schemas.openxmlformats.org/officeDocument/2006/math">
                    <m:sSub>
                      <m:sSubPr>
                        <m:ctrlPr>
                          <a:rPr lang="en-US" i="1" smtClean="0">
                            <a:latin typeface="Cambria Math" panose="02040503050406030204" pitchFamily="18" charset="0"/>
                          </a:rPr>
                        </m:ctrlPr>
                      </m:sSub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𝑠𝑏</m:t>
                                </m:r>
                              </m:sub>
                            </m:sSub>
                          </m:e>
                        </m:d>
                      </m:e>
                      <m:sub>
                        <m:r>
                          <a:rPr lang="en-US" i="1">
                            <a:latin typeface="Cambria Math" panose="02040503050406030204" pitchFamily="18" charset="0"/>
                          </a:rPr>
                          <m:t>𝑛</m:t>
                        </m:r>
                      </m:sub>
                    </m:sSub>
                  </m:oMath>
                </a14:m>
                <a:r>
                  <a:rPr lang="en-US" dirty="0"/>
                  <a:t> = 1.4(6.88)(50) = 482 kips &gt; R</a:t>
                </a:r>
                <a:r>
                  <a:rPr lang="en-US" baseline="-25000" dirty="0"/>
                  <a:t>u</a:t>
                </a:r>
                <a:r>
                  <a:rPr lang="en-US" dirty="0"/>
                  <a:t> = 388, OK</a:t>
                </a:r>
                <a:endParaRPr lang="en-US" baseline="-25000" dirty="0"/>
              </a:p>
            </p:txBody>
          </p:sp>
        </mc:Choice>
        <mc:Fallback xmlns="">
          <p:sp>
            <p:nvSpPr>
              <p:cNvPr id="3" name="Content Placeholder 2">
                <a:extLst>
                  <a:ext uri="{FF2B5EF4-FFF2-40B4-BE49-F238E27FC236}">
                    <a16:creationId xmlns:a16="http://schemas.microsoft.com/office/drawing/2014/main" id="{5717C523-C29E-4C41-812B-C27B319F0FC5}"/>
                  </a:ext>
                </a:extLst>
              </p:cNvPr>
              <p:cNvSpPr>
                <a:spLocks noGrp="1" noRot="1" noChangeAspect="1" noMove="1" noResize="1" noEditPoints="1" noAdjustHandles="1" noChangeArrowheads="1" noChangeShapeType="1" noTextEdit="1"/>
              </p:cNvSpPr>
              <p:nvPr>
                <p:ph idx="1"/>
              </p:nvPr>
            </p:nvSpPr>
            <p:spPr>
              <a:xfrm>
                <a:off x="533400" y="971551"/>
                <a:ext cx="8229600" cy="3124200"/>
              </a:xfrm>
              <a:blipFill>
                <a:blip r:embed="rId5"/>
                <a:stretch>
                  <a:fillRect l="-1926" r="-667" b="-3118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0ED8DCB-3FE9-4D88-809A-E73CEA368E8F}"/>
              </a:ext>
            </a:extLst>
          </p:cNvPr>
          <p:cNvSpPr>
            <a:spLocks noGrp="1"/>
          </p:cNvSpPr>
          <p:nvPr>
            <p:ph type="sldNum" sz="quarter" idx="12"/>
          </p:nvPr>
        </p:nvSpPr>
        <p:spPr/>
        <p:txBody>
          <a:bodyPr/>
          <a:lstStyle/>
          <a:p>
            <a:fld id="{BA98D948-1207-4CB8-9C03-80C63F72A5E7}" type="slidenum">
              <a:rPr lang="en-US" smtClean="0"/>
              <a:t>81</a:t>
            </a:fld>
            <a:endParaRPr lang="en-US" dirty="0"/>
          </a:p>
        </p:txBody>
      </p:sp>
    </p:spTree>
    <p:extLst>
      <p:ext uri="{BB962C8B-B14F-4D97-AF65-F5344CB8AC3E}">
        <p14:creationId xmlns:p14="http://schemas.microsoft.com/office/powerpoint/2010/main" val="16722815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97429AB-950E-4D4D-953B-365428C3EA34}"/>
              </a:ext>
            </a:extLst>
          </p:cNvPr>
          <p:cNvPicPr>
            <a:picLocks noGrp="1" noChangeAspect="1"/>
          </p:cNvPicPr>
          <p:nvPr>
            <p:ph sz="half" idx="2"/>
          </p:nvPr>
        </p:nvPicPr>
        <p:blipFill>
          <a:blip r:embed="rId3"/>
          <a:stretch>
            <a:fillRect/>
          </a:stretch>
        </p:blipFill>
        <p:spPr>
          <a:xfrm>
            <a:off x="6211570" y="1733550"/>
            <a:ext cx="2932430" cy="2164268"/>
          </a:xfrm>
          <a:prstGeom prst="rect">
            <a:avLst/>
          </a:prstGeom>
        </p:spPr>
      </p:pic>
      <p:sp>
        <p:nvSpPr>
          <p:cNvPr id="2" name="Title 1">
            <a:extLst>
              <a:ext uri="{FF2B5EF4-FFF2-40B4-BE49-F238E27FC236}">
                <a16:creationId xmlns:a16="http://schemas.microsoft.com/office/drawing/2014/main" id="{6BC8557E-3255-420B-8E6D-F393707A84E6}"/>
              </a:ext>
            </a:extLst>
          </p:cNvPr>
          <p:cNvSpPr>
            <a:spLocks noGrp="1"/>
          </p:cNvSpPr>
          <p:nvPr>
            <p:ph type="title"/>
          </p:nvPr>
        </p:nvSpPr>
        <p:spPr/>
        <p:txBody>
          <a:bodyPr/>
          <a:lstStyle/>
          <a:p>
            <a:r>
              <a:rPr lang="en-US" dirty="0"/>
              <a:t>Axial / Column resistance</a:t>
            </a:r>
          </a:p>
        </p:txBody>
      </p:sp>
      <p:sp>
        <p:nvSpPr>
          <p:cNvPr id="5" name="Content Placeholder 4">
            <a:extLst>
              <a:ext uri="{FF2B5EF4-FFF2-40B4-BE49-F238E27FC236}">
                <a16:creationId xmlns:a16="http://schemas.microsoft.com/office/drawing/2014/main" id="{7A876591-26EC-4A2E-8B44-11FAF61C4521}"/>
              </a:ext>
            </a:extLst>
          </p:cNvPr>
          <p:cNvSpPr>
            <a:spLocks noGrp="1"/>
          </p:cNvSpPr>
          <p:nvPr>
            <p:ph sz="half" idx="1"/>
          </p:nvPr>
        </p:nvSpPr>
        <p:spPr>
          <a:xfrm>
            <a:off x="449638" y="971550"/>
            <a:ext cx="6103562" cy="3394075"/>
          </a:xfrm>
        </p:spPr>
        <p:txBody>
          <a:bodyPr/>
          <a:lstStyle/>
          <a:p>
            <a:r>
              <a:rPr lang="en-US" dirty="0"/>
              <a:t>Check the axial resistance of the column</a:t>
            </a:r>
          </a:p>
          <a:p>
            <a:r>
              <a:rPr lang="en-US" dirty="0"/>
              <a:t>Column consists of projecting stiffeners + a centrally located strip of web as shown</a:t>
            </a:r>
          </a:p>
          <a:p>
            <a:r>
              <a:rPr lang="en-US" dirty="0"/>
              <a:t>A = 18t</a:t>
            </a:r>
            <a:r>
              <a:rPr lang="en-US" baseline="-25000" dirty="0"/>
              <a:t>w</a:t>
            </a:r>
            <a:r>
              <a:rPr lang="en-US" baseline="30000" dirty="0"/>
              <a:t>2</a:t>
            </a:r>
            <a:r>
              <a:rPr lang="en-US" dirty="0"/>
              <a:t> = 4.5 in.</a:t>
            </a:r>
            <a:r>
              <a:rPr lang="en-US" baseline="30000" dirty="0"/>
              <a:t>2</a:t>
            </a:r>
            <a:r>
              <a:rPr lang="en-US" dirty="0"/>
              <a:t> for the web plus (2)(7)(0.625) = 8.75 in.</a:t>
            </a:r>
            <a:r>
              <a:rPr lang="en-US" baseline="30000" dirty="0"/>
              <a:t>2</a:t>
            </a:r>
            <a:r>
              <a:rPr lang="en-US" dirty="0"/>
              <a:t> for 2 stiffeners = 13.25 in.</a:t>
            </a:r>
            <a:r>
              <a:rPr lang="en-US" baseline="30000" dirty="0"/>
              <a:t>2</a:t>
            </a:r>
            <a:endParaRPr lang="en-US" dirty="0"/>
          </a:p>
        </p:txBody>
      </p:sp>
      <p:sp>
        <p:nvSpPr>
          <p:cNvPr id="4" name="Slide Number Placeholder 3">
            <a:extLst>
              <a:ext uri="{FF2B5EF4-FFF2-40B4-BE49-F238E27FC236}">
                <a16:creationId xmlns:a16="http://schemas.microsoft.com/office/drawing/2014/main" id="{D10407DE-46E4-4114-A5B4-CED674A7D219}"/>
              </a:ext>
            </a:extLst>
          </p:cNvPr>
          <p:cNvSpPr>
            <a:spLocks noGrp="1"/>
          </p:cNvSpPr>
          <p:nvPr>
            <p:ph type="sldNum" sz="quarter" idx="12"/>
          </p:nvPr>
        </p:nvSpPr>
        <p:spPr/>
        <p:txBody>
          <a:bodyPr/>
          <a:lstStyle/>
          <a:p>
            <a:fld id="{BA98D948-1207-4CB8-9C03-80C63F72A5E7}" type="slidenum">
              <a:rPr lang="en-US" smtClean="0"/>
              <a:t>82</a:t>
            </a:fld>
            <a:endParaRPr lang="en-US" dirty="0"/>
          </a:p>
        </p:txBody>
      </p:sp>
    </p:spTree>
    <p:extLst>
      <p:ext uri="{BB962C8B-B14F-4D97-AF65-F5344CB8AC3E}">
        <p14:creationId xmlns:p14="http://schemas.microsoft.com/office/powerpoint/2010/main" val="138042765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97429AB-950E-4D4D-953B-365428C3EA34}"/>
              </a:ext>
            </a:extLst>
          </p:cNvPr>
          <p:cNvPicPr>
            <a:picLocks noGrp="1" noChangeAspect="1"/>
          </p:cNvPicPr>
          <p:nvPr>
            <p:ph sz="half" idx="2"/>
          </p:nvPr>
        </p:nvPicPr>
        <p:blipFill>
          <a:blip r:embed="rId3"/>
          <a:stretch>
            <a:fillRect/>
          </a:stretch>
        </p:blipFill>
        <p:spPr>
          <a:xfrm>
            <a:off x="6211570" y="1733550"/>
            <a:ext cx="2932430" cy="2164268"/>
          </a:xfrm>
          <a:prstGeom prst="rect">
            <a:avLst/>
          </a:prstGeom>
        </p:spPr>
      </p:pic>
      <p:sp>
        <p:nvSpPr>
          <p:cNvPr id="2" name="Title 1">
            <a:extLst>
              <a:ext uri="{FF2B5EF4-FFF2-40B4-BE49-F238E27FC236}">
                <a16:creationId xmlns:a16="http://schemas.microsoft.com/office/drawing/2014/main" id="{6BC8557E-3255-420B-8E6D-F393707A84E6}"/>
              </a:ext>
            </a:extLst>
          </p:cNvPr>
          <p:cNvSpPr>
            <a:spLocks noGrp="1"/>
          </p:cNvSpPr>
          <p:nvPr>
            <p:ph type="title"/>
          </p:nvPr>
        </p:nvSpPr>
        <p:spPr/>
        <p:txBody>
          <a:bodyPr/>
          <a:lstStyle/>
          <a:p>
            <a:r>
              <a:rPr lang="en-US" dirty="0"/>
              <a:t>Axial / Column resistance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A876591-26EC-4A2E-8B44-11FAF61C4521}"/>
                  </a:ext>
                </a:extLst>
              </p:cNvPr>
              <p:cNvSpPr>
                <a:spLocks noGrp="1"/>
              </p:cNvSpPr>
              <p:nvPr>
                <p:ph sz="half" idx="1"/>
              </p:nvPr>
            </p:nvSpPr>
            <p:spPr>
              <a:xfrm>
                <a:off x="449638" y="971550"/>
                <a:ext cx="6103562" cy="3394075"/>
              </a:xfrm>
            </p:spPr>
            <p:txBody>
              <a:bodyPr/>
              <a:lstStyle/>
              <a:p>
                <a:r>
                  <a:rPr lang="en-US" sz="2400" dirty="0"/>
                  <a:t>Compute the moment of inertia computed about the centerline of the web</a:t>
                </a:r>
              </a:p>
              <a:p>
                <a:r>
                  <a:rPr lang="en-US" sz="2400" dirty="0"/>
                  <a:t>It is conservative to only use the stiffeners since the web Moment of Inertia about its own midplane is nearly zero</a:t>
                </a:r>
              </a:p>
              <a:p>
                <a14:m>
                  <m:oMath xmlns:m="http://schemas.openxmlformats.org/officeDocument/2006/math">
                    <m:r>
                      <a:rPr lang="en-US" sz="2400" b="0" i="1" smtClean="0">
                        <a:latin typeface="Cambria Math" panose="02040503050406030204" pitchFamily="18" charset="0"/>
                      </a:rPr>
                      <m:t>𝐼</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0.625</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14.5</m:t>
                                </m:r>
                              </m:e>
                            </m:d>
                          </m:e>
                          <m:sup>
                            <m:r>
                              <a:rPr lang="en-US" sz="2400" b="0" i="1" smtClean="0">
                                <a:latin typeface="Cambria Math" panose="02040503050406030204" pitchFamily="18" charset="0"/>
                              </a:rPr>
                              <m:t>3</m:t>
                            </m:r>
                          </m:sup>
                        </m:sSup>
                      </m:num>
                      <m:den>
                        <m:r>
                          <a:rPr lang="en-US" sz="2400" b="0" i="1" smtClean="0">
                            <a:latin typeface="Cambria Math" panose="02040503050406030204" pitchFamily="18" charset="0"/>
                          </a:rPr>
                          <m:t>12</m:t>
                        </m:r>
                      </m:den>
                    </m:f>
                    <m:r>
                      <a:rPr lang="en-US" sz="2400" b="0" i="1" smtClean="0">
                        <a:latin typeface="Cambria Math" panose="02040503050406030204" pitchFamily="18" charset="0"/>
                      </a:rPr>
                      <m:t>=159 </m:t>
                    </m:r>
                    <m:sSup>
                      <m:sSupPr>
                        <m:ctrlPr>
                          <a:rPr lang="en-US" sz="2400" b="0" i="1" smtClean="0">
                            <a:latin typeface="Cambria Math" panose="02040503050406030204" pitchFamily="18" charset="0"/>
                          </a:rPr>
                        </m:ctrlPr>
                      </m:sSupPr>
                      <m:e>
                        <m:r>
                          <m:rPr>
                            <m:sty m:val="p"/>
                          </m:rPr>
                          <a:rPr lang="en-US" sz="2400" b="0" i="0" smtClean="0">
                            <a:latin typeface="Cambria Math" panose="02040503050406030204" pitchFamily="18" charset="0"/>
                          </a:rPr>
                          <m:t>in</m:t>
                        </m:r>
                        <m:r>
                          <a:rPr lang="en-US" sz="2400" b="0" i="0" smtClean="0">
                            <a:latin typeface="Cambria Math" panose="02040503050406030204" pitchFamily="18" charset="0"/>
                          </a:rPr>
                          <m:t>.</m:t>
                        </m:r>
                      </m:e>
                      <m:sup>
                        <m:r>
                          <a:rPr lang="en-US" sz="2400" b="0" i="1" smtClean="0">
                            <a:latin typeface="Cambria Math" panose="02040503050406030204" pitchFamily="18" charset="0"/>
                          </a:rPr>
                          <m:t>4</m:t>
                        </m:r>
                      </m:sup>
                    </m:sSup>
                  </m:oMath>
                </a14:m>
                <a:endParaRPr lang="en-US" sz="2400" b="0" dirty="0"/>
              </a:p>
              <a:p>
                <a14:m>
                  <m:oMath xmlns:m="http://schemas.openxmlformats.org/officeDocument/2006/math">
                    <m:r>
                      <a:rPr lang="en-US" sz="2400" b="0" i="1" smtClean="0">
                        <a:latin typeface="Cambria Math" panose="02040503050406030204" pitchFamily="18" charset="0"/>
                      </a:rPr>
                      <m:t>𝑟</m:t>
                    </m:r>
                    <m:r>
                      <a:rPr lang="en-US" sz="2400" b="0" i="1" smtClean="0">
                        <a:latin typeface="Cambria Math" panose="02040503050406030204" pitchFamily="18" charset="0"/>
                      </a:rPr>
                      <m:t>= </m:t>
                    </m:r>
                    <m:rad>
                      <m:radPr>
                        <m:degHide m:val="on"/>
                        <m:ctrlPr>
                          <a:rPr lang="en-US" sz="2400" b="0" i="1" smtClean="0">
                            <a:latin typeface="Cambria Math" panose="02040503050406030204" pitchFamily="18" charset="0"/>
                          </a:rPr>
                        </m:ctrlPr>
                      </m:radPr>
                      <m:deg/>
                      <m:e>
                        <m:f>
                          <m:fPr>
                            <m:type m:val="lin"/>
                            <m:ctrlPr>
                              <a:rPr lang="en-US" sz="2400" b="0" i="1" smtClean="0">
                                <a:latin typeface="Cambria Math" panose="02040503050406030204" pitchFamily="18" charset="0"/>
                              </a:rPr>
                            </m:ctrlPr>
                          </m:fPr>
                          <m:num>
                            <m:r>
                              <a:rPr lang="en-US" sz="2400" b="0" i="1" smtClean="0">
                                <a:latin typeface="Cambria Math" panose="02040503050406030204" pitchFamily="18" charset="0"/>
                              </a:rPr>
                              <m:t>𝐼</m:t>
                            </m:r>
                          </m:num>
                          <m:den>
                            <m:r>
                              <a:rPr lang="en-US" sz="2400" b="0" i="1" smtClean="0">
                                <a:latin typeface="Cambria Math" panose="02040503050406030204" pitchFamily="18" charset="0"/>
                              </a:rPr>
                              <m:t>𝐴</m:t>
                            </m:r>
                          </m:den>
                        </m:f>
                        <m:r>
                          <a:rPr lang="en-US" sz="2400" b="0" i="1" smtClean="0">
                            <a:latin typeface="Cambria Math" panose="02040503050406030204" pitchFamily="18" charset="0"/>
                          </a:rPr>
                          <m:t>= </m:t>
                        </m:r>
                      </m:e>
                    </m:rad>
                  </m:oMath>
                </a14:m>
                <a:r>
                  <a:rPr lang="en-US" sz="2400" dirty="0"/>
                  <a:t>3.46 in.</a:t>
                </a:r>
              </a:p>
            </p:txBody>
          </p:sp>
        </mc:Choice>
        <mc:Fallback xmlns="">
          <p:sp>
            <p:nvSpPr>
              <p:cNvPr id="5" name="Content Placeholder 4">
                <a:extLst>
                  <a:ext uri="{FF2B5EF4-FFF2-40B4-BE49-F238E27FC236}">
                    <a16:creationId xmlns:a16="http://schemas.microsoft.com/office/drawing/2014/main" id="{7A876591-26EC-4A2E-8B44-11FAF61C4521}"/>
                  </a:ext>
                </a:extLst>
              </p:cNvPr>
              <p:cNvSpPr>
                <a:spLocks noGrp="1" noRot="1" noChangeAspect="1" noMove="1" noResize="1" noEditPoints="1" noAdjustHandles="1" noChangeArrowheads="1" noChangeShapeType="1" noTextEdit="1"/>
              </p:cNvSpPr>
              <p:nvPr>
                <p:ph sz="half" idx="1"/>
              </p:nvPr>
            </p:nvSpPr>
            <p:spPr>
              <a:xfrm>
                <a:off x="449638" y="971550"/>
                <a:ext cx="6103562" cy="3394075"/>
              </a:xfrm>
              <a:blipFill>
                <a:blip r:embed="rId6"/>
                <a:stretch>
                  <a:fillRect l="-1399" t="-14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10407DE-46E4-4114-A5B4-CED674A7D219}"/>
              </a:ext>
            </a:extLst>
          </p:cNvPr>
          <p:cNvSpPr>
            <a:spLocks noGrp="1"/>
          </p:cNvSpPr>
          <p:nvPr>
            <p:ph type="sldNum" sz="quarter" idx="12"/>
          </p:nvPr>
        </p:nvSpPr>
        <p:spPr/>
        <p:txBody>
          <a:bodyPr/>
          <a:lstStyle/>
          <a:p>
            <a:fld id="{BA98D948-1207-4CB8-9C03-80C63F72A5E7}" type="slidenum">
              <a:rPr lang="en-US" smtClean="0"/>
              <a:t>83</a:t>
            </a:fld>
            <a:endParaRPr lang="en-US" dirty="0"/>
          </a:p>
        </p:txBody>
      </p:sp>
    </p:spTree>
    <p:extLst>
      <p:ext uri="{BB962C8B-B14F-4D97-AF65-F5344CB8AC3E}">
        <p14:creationId xmlns:p14="http://schemas.microsoft.com/office/powerpoint/2010/main" val="7448959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557E-3255-420B-8E6D-F393707A84E6}"/>
              </a:ext>
            </a:extLst>
          </p:cNvPr>
          <p:cNvSpPr>
            <a:spLocks noGrp="1"/>
          </p:cNvSpPr>
          <p:nvPr>
            <p:ph type="title"/>
          </p:nvPr>
        </p:nvSpPr>
        <p:spPr/>
        <p:txBody>
          <a:bodyPr/>
          <a:lstStyle/>
          <a:p>
            <a:r>
              <a:rPr lang="en-US" dirty="0"/>
              <a:t>Axial / Column resistance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A876591-26EC-4A2E-8B44-11FAF61C4521}"/>
                  </a:ext>
                </a:extLst>
              </p:cNvPr>
              <p:cNvSpPr>
                <a:spLocks noGrp="1"/>
              </p:cNvSpPr>
              <p:nvPr>
                <p:ph idx="1"/>
              </p:nvPr>
            </p:nvSpPr>
            <p:spPr>
              <a:xfrm>
                <a:off x="609600" y="1200150"/>
                <a:ext cx="8077200" cy="3394075"/>
              </a:xfrm>
            </p:spPr>
            <p:txBody>
              <a:bodyPr/>
              <a:lstStyle/>
              <a:p>
                <a:r>
                  <a:rPr lang="en-US" sz="2400" dirty="0"/>
                  <a:t>For buckling, a column is assumed to be 75% of the web height, i.e., k=0.75. So kL = 0.75 * 69 = 51.75 in.</a:t>
                </a:r>
              </a:p>
              <a:p>
                <a:r>
                  <a:rPr lang="en-US" sz="2400" dirty="0"/>
                  <a:t>Compute the Elastic Buckling resistance as</a:t>
                </a:r>
              </a:p>
              <a:p>
                <a:pPr marL="0" indent="0" algn="ctr">
                  <a:buNone/>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𝑒</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𝜋</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𝐸</m:t>
                        </m:r>
                      </m:num>
                      <m:den>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𝐾𝑙</m:t>
                                    </m:r>
                                  </m:num>
                                  <m:den>
                                    <m:r>
                                      <a:rPr lang="en-US" sz="2400" b="0" i="1" smtClean="0">
                                        <a:latin typeface="Cambria Math" panose="02040503050406030204" pitchFamily="18" charset="0"/>
                                      </a:rPr>
                                      <m:t>𝑟</m:t>
                                    </m:r>
                                  </m:den>
                                </m:f>
                              </m:e>
                            </m:d>
                          </m:e>
                          <m:sup>
                            <m:r>
                              <a:rPr lang="en-US" sz="2400" b="0" i="1" smtClean="0">
                                <a:latin typeface="Cambria Math" panose="02040503050406030204" pitchFamily="18" charset="0"/>
                              </a:rPr>
                              <m:t>2</m:t>
                            </m:r>
                          </m:sup>
                        </m:sSup>
                      </m:den>
                    </m:f>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𝑔</m:t>
                        </m:r>
                      </m:sub>
                    </m:sSub>
                    <m:r>
                      <a:rPr lang="en-US" sz="2400" b="0" i="1" smtClean="0">
                        <a:latin typeface="Cambria Math" panose="02040503050406030204" pitchFamily="18" charset="0"/>
                      </a:rPr>
                      <m:t>= </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𝜋</m:t>
                            </m:r>
                          </m:e>
                          <m:sup>
                            <m:r>
                              <a:rPr lang="en-US" sz="2400" i="1">
                                <a:latin typeface="Cambria Math" panose="02040503050406030204" pitchFamily="18" charset="0"/>
                              </a:rPr>
                              <m:t>2</m:t>
                            </m:r>
                          </m:sup>
                        </m:s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29000</m:t>
                            </m:r>
                          </m:e>
                        </m:d>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b="0" i="1" smtClean="0">
                                        <a:latin typeface="Cambria Math" panose="02040503050406030204" pitchFamily="18" charset="0"/>
                                      </a:rPr>
                                      <m:t>51.75</m:t>
                                    </m:r>
                                  </m:num>
                                  <m:den>
                                    <m:r>
                                      <a:rPr lang="en-US" sz="2400" b="0" i="1" smtClean="0">
                                        <a:latin typeface="Cambria Math" panose="02040503050406030204" pitchFamily="18" charset="0"/>
                                      </a:rPr>
                                      <m:t>3.46</m:t>
                                    </m:r>
                                  </m:den>
                                </m:f>
                              </m:e>
                            </m:d>
                          </m:e>
                          <m:sup>
                            <m:r>
                              <a:rPr lang="en-US" sz="2400" i="1">
                                <a:latin typeface="Cambria Math" panose="02040503050406030204" pitchFamily="18" charset="0"/>
                              </a:rPr>
                              <m:t>2</m:t>
                            </m:r>
                          </m:sup>
                        </m:sSup>
                      </m:den>
                    </m:f>
                    <m:d>
                      <m:dPr>
                        <m:ctrlPr>
                          <a:rPr lang="en-US" sz="2400" b="0" i="1" smtClean="0">
                            <a:latin typeface="Cambria Math" panose="02040503050406030204" pitchFamily="18" charset="0"/>
                          </a:rPr>
                        </m:ctrlPr>
                      </m:dPr>
                      <m:e>
                        <m:r>
                          <a:rPr lang="en-US" sz="2400" b="0" i="1" smtClean="0">
                            <a:latin typeface="Cambria Math" panose="02040503050406030204" pitchFamily="18" charset="0"/>
                          </a:rPr>
                          <m:t>13.25</m:t>
                        </m:r>
                      </m:e>
                    </m:d>
                    <m:r>
                      <a:rPr lang="en-US" sz="2400" b="0" i="1" smtClean="0">
                        <a:latin typeface="Cambria Math" panose="02040503050406030204" pitchFamily="18" charset="0"/>
                      </a:rPr>
                      <m:t>=16,920</m:t>
                    </m:r>
                  </m:oMath>
                </a14:m>
                <a:r>
                  <a:rPr lang="en-US" sz="2400" dirty="0"/>
                  <a:t> kips</a:t>
                </a:r>
              </a:p>
              <a:p>
                <a:r>
                  <a:rPr lang="en-US" sz="2400" dirty="0"/>
                  <a:t>Compute the nominal yield resistance</a:t>
                </a:r>
              </a:p>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𝑜</m:t>
                        </m:r>
                      </m:sub>
                    </m:sSub>
                    <m:r>
                      <a:rPr lang="en-US" sz="2400" b="0" i="1" smtClean="0">
                        <a:latin typeface="Cambria Math" panose="02040503050406030204" pitchFamily="18" charset="0"/>
                      </a:rPr>
                      <m:t>=</m:t>
                    </m:r>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𝐹</m:t>
                        </m:r>
                      </m:e>
                      <m:sub>
                        <m:r>
                          <a:rPr lang="en-US" sz="2400" b="0" i="1" smtClean="0">
                            <a:latin typeface="Cambria Math" panose="02040503050406030204" pitchFamily="18" charset="0"/>
                          </a:rPr>
                          <m:t>𝑦</m:t>
                        </m:r>
                      </m:sub>
                    </m:sSub>
                  </m:oMath>
                </a14:m>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𝑔</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50</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13.25</m:t>
                        </m:r>
                      </m:e>
                    </m:d>
                    <m:r>
                      <a:rPr lang="en-US" sz="2400" b="0" i="1" smtClean="0">
                        <a:latin typeface="Cambria Math" panose="02040503050406030204" pitchFamily="18" charset="0"/>
                      </a:rPr>
                      <m:t>=662 </m:t>
                    </m:r>
                    <m:r>
                      <a:rPr lang="en-US" sz="2400" b="0" i="1" smtClean="0">
                        <a:latin typeface="Cambria Math" panose="02040503050406030204" pitchFamily="18" charset="0"/>
                      </a:rPr>
                      <m:t>𝑘𝑖𝑝𝑠</m:t>
                    </m:r>
                  </m:oMath>
                </a14:m>
                <a:endParaRPr lang="en-US" sz="2400" dirty="0"/>
              </a:p>
              <a:p>
                <a:r>
                  <a:rPr lang="en-US" sz="2400" dirty="0"/>
                  <a:t>P</a:t>
                </a:r>
                <a:r>
                  <a:rPr lang="en-US" sz="2400" baseline="-25000" dirty="0"/>
                  <a:t>o</a:t>
                </a:r>
                <a:r>
                  <a:rPr lang="en-US" sz="2400" dirty="0"/>
                  <a:t> / P</a:t>
                </a:r>
                <a:r>
                  <a:rPr lang="en-US" sz="2400" baseline="-25000" dirty="0"/>
                  <a:t>e</a:t>
                </a:r>
                <a:r>
                  <a:rPr lang="en-US" sz="2400" dirty="0"/>
                  <a:t> = 0.04, less than 2.25</a:t>
                </a:r>
              </a:p>
            </p:txBody>
          </p:sp>
        </mc:Choice>
        <mc:Fallback xmlns="">
          <p:sp>
            <p:nvSpPr>
              <p:cNvPr id="5" name="Content Placeholder 4">
                <a:extLst>
                  <a:ext uri="{FF2B5EF4-FFF2-40B4-BE49-F238E27FC236}">
                    <a16:creationId xmlns:a16="http://schemas.microsoft.com/office/drawing/2014/main" id="{7A876591-26EC-4A2E-8B44-11FAF61C4521}"/>
                  </a:ext>
                </a:extLst>
              </p:cNvPr>
              <p:cNvSpPr>
                <a:spLocks noGrp="1" noRot="1" noChangeAspect="1" noMove="1" noResize="1" noEditPoints="1" noAdjustHandles="1" noChangeArrowheads="1" noChangeShapeType="1" noTextEdit="1"/>
              </p:cNvSpPr>
              <p:nvPr>
                <p:ph idx="1"/>
              </p:nvPr>
            </p:nvSpPr>
            <p:spPr>
              <a:xfrm>
                <a:off x="609600" y="1200150"/>
                <a:ext cx="8077200" cy="3394075"/>
              </a:xfrm>
              <a:blipFill>
                <a:blip r:embed="rId5"/>
                <a:stretch>
                  <a:fillRect l="-981" t="-1436" b="-93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10407DE-46E4-4114-A5B4-CED674A7D219}"/>
              </a:ext>
            </a:extLst>
          </p:cNvPr>
          <p:cNvSpPr>
            <a:spLocks noGrp="1"/>
          </p:cNvSpPr>
          <p:nvPr>
            <p:ph type="sldNum" sz="quarter" idx="12"/>
          </p:nvPr>
        </p:nvSpPr>
        <p:spPr/>
        <p:txBody>
          <a:bodyPr/>
          <a:lstStyle/>
          <a:p>
            <a:fld id="{BA98D948-1207-4CB8-9C03-80C63F72A5E7}" type="slidenum">
              <a:rPr lang="en-US" smtClean="0"/>
              <a:t>84</a:t>
            </a:fld>
            <a:endParaRPr lang="en-US" dirty="0"/>
          </a:p>
        </p:txBody>
      </p:sp>
    </p:spTree>
    <p:extLst>
      <p:ext uri="{BB962C8B-B14F-4D97-AF65-F5344CB8AC3E}">
        <p14:creationId xmlns:p14="http://schemas.microsoft.com/office/powerpoint/2010/main" val="26712493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557E-3255-420B-8E6D-F393707A84E6}"/>
              </a:ext>
            </a:extLst>
          </p:cNvPr>
          <p:cNvSpPr>
            <a:spLocks noGrp="1"/>
          </p:cNvSpPr>
          <p:nvPr>
            <p:ph type="title"/>
          </p:nvPr>
        </p:nvSpPr>
        <p:spPr/>
        <p:txBody>
          <a:bodyPr/>
          <a:lstStyle/>
          <a:p>
            <a:r>
              <a:rPr lang="en-US" dirty="0"/>
              <a:t>Axial / Column resistance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A876591-26EC-4A2E-8B44-11FAF61C4521}"/>
                  </a:ext>
                </a:extLst>
              </p:cNvPr>
              <p:cNvSpPr>
                <a:spLocks noGrp="1"/>
              </p:cNvSpPr>
              <p:nvPr>
                <p:ph idx="1"/>
              </p:nvPr>
            </p:nvSpPr>
            <p:spPr/>
            <p:txBody>
              <a:bodyPr/>
              <a:lstStyle/>
              <a:p>
                <a:r>
                  <a:rPr lang="en-US" sz="2400" dirty="0"/>
                  <a:t>P</a:t>
                </a:r>
                <a:r>
                  <a:rPr lang="en-US" sz="2400" baseline="-25000" dirty="0"/>
                  <a:t>o</a:t>
                </a:r>
                <a:r>
                  <a:rPr lang="en-US" sz="2400" dirty="0"/>
                  <a:t> / P</a:t>
                </a:r>
                <a:r>
                  <a:rPr lang="en-US" sz="2400" baseline="-25000" dirty="0"/>
                  <a:t>e</a:t>
                </a:r>
                <a:r>
                  <a:rPr lang="en-US" sz="2400" dirty="0"/>
                  <a:t> = 0.04, less than 2.25, therefore</a:t>
                </a:r>
              </a:p>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𝑛</m:t>
                        </m:r>
                      </m:sub>
                    </m:sSub>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0.658</m:t>
                            </m:r>
                          </m:e>
                          <m:sup>
                            <m:d>
                              <m:dPr>
                                <m:ctrlPr>
                                  <a:rPr lang="en-US" sz="2400" b="0" i="1" smtClean="0">
                                    <a:latin typeface="Cambria Math" panose="02040503050406030204" pitchFamily="18" charset="0"/>
                                  </a:rPr>
                                </m:ctrlPr>
                              </m:dPr>
                              <m:e>
                                <m:f>
                                  <m:fPr>
                                    <m:type m:val="skw"/>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𝑜</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𝑒</m:t>
                                        </m:r>
                                      </m:sub>
                                    </m:sSub>
                                  </m:den>
                                </m:f>
                              </m:e>
                            </m:d>
                          </m:sup>
                        </m:sSup>
                      </m:e>
                    </m:d>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𝑜</m:t>
                        </m:r>
                      </m:sub>
                    </m:sSub>
                    <m:r>
                      <a:rPr lang="en-US" sz="2400" b="0" i="1" smtClean="0">
                        <a:latin typeface="Cambria Math" panose="02040503050406030204" pitchFamily="18" charset="0"/>
                      </a:rPr>
                      <m:t>= </m:t>
                    </m:r>
                    <m:d>
                      <m:dPr>
                        <m:begChr m:val="["/>
                        <m:endChr m:val="]"/>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0.658</m:t>
                            </m:r>
                          </m:e>
                          <m:sup>
                            <m:d>
                              <m:dPr>
                                <m:ctrlPr>
                                  <a:rPr lang="en-US" sz="2400" i="1">
                                    <a:latin typeface="Cambria Math" panose="02040503050406030204" pitchFamily="18" charset="0"/>
                                  </a:rPr>
                                </m:ctrlPr>
                              </m:dPr>
                              <m:e>
                                <m:f>
                                  <m:fPr>
                                    <m:type m:val="skw"/>
                                    <m:ctrlPr>
                                      <a:rPr lang="en-US" sz="2400" i="1">
                                        <a:latin typeface="Cambria Math" panose="02040503050406030204" pitchFamily="18" charset="0"/>
                                      </a:rPr>
                                    </m:ctrlPr>
                                  </m:fPr>
                                  <m:num>
                                    <m:r>
                                      <a:rPr lang="en-US" sz="2400" b="0" i="1" smtClean="0">
                                        <a:latin typeface="Cambria Math" panose="02040503050406030204" pitchFamily="18" charset="0"/>
                                      </a:rPr>
                                      <m:t>662</m:t>
                                    </m:r>
                                  </m:num>
                                  <m:den>
                                    <m:r>
                                      <a:rPr lang="en-US" sz="2400" b="0" i="1" smtClean="0">
                                        <a:latin typeface="Cambria Math" panose="02040503050406030204" pitchFamily="18" charset="0"/>
                                      </a:rPr>
                                      <m:t>16920</m:t>
                                    </m:r>
                                  </m:den>
                                </m:f>
                              </m:e>
                            </m:d>
                          </m:sup>
                        </m:sSup>
                      </m:e>
                    </m:d>
                    <m:r>
                      <a:rPr lang="en-US" sz="2400" b="0" i="1" smtClean="0">
                        <a:latin typeface="Cambria Math" panose="02040503050406030204" pitchFamily="18" charset="0"/>
                      </a:rPr>
                      <m:t>662=651 </m:t>
                    </m:r>
                    <m:r>
                      <a:rPr lang="en-US" sz="2400" b="0" i="1" smtClean="0">
                        <a:latin typeface="Cambria Math" panose="02040503050406030204" pitchFamily="18" charset="0"/>
                      </a:rPr>
                      <m:t>𝑘𝑖𝑝𝑠</m:t>
                    </m:r>
                  </m:oMath>
                </a14:m>
                <a:endParaRPr lang="en-US" sz="2400" b="0" dirty="0"/>
              </a:p>
              <a:p>
                <a:r>
                  <a:rPr lang="en-US" sz="2400" dirty="0"/>
                  <a:t>For compression in columns, </a:t>
                </a:r>
                <a:r>
                  <a:rPr lang="el-GR" sz="2400" dirty="0"/>
                  <a:t>φ</a:t>
                </a:r>
                <a:r>
                  <a:rPr lang="en-US" sz="2400" dirty="0"/>
                  <a:t> = 0.9</a:t>
                </a:r>
              </a:p>
              <a:p>
                <a:r>
                  <a:rPr lang="en-US" sz="2400" dirty="0"/>
                  <a:t>φP</a:t>
                </a:r>
                <a:r>
                  <a:rPr lang="en-US" sz="2400" baseline="-25000" dirty="0"/>
                  <a:t>n</a:t>
                </a:r>
                <a:r>
                  <a:rPr lang="en-US" sz="2400" dirty="0"/>
                  <a:t> = 0.9(651) = 618 Kips, R</a:t>
                </a:r>
                <a:r>
                  <a:rPr lang="en-US" sz="2400" baseline="-25000" dirty="0"/>
                  <a:t>u</a:t>
                </a:r>
                <a:r>
                  <a:rPr lang="en-US" sz="2400" dirty="0"/>
                  <a:t> = 388 kips, OK</a:t>
                </a:r>
              </a:p>
            </p:txBody>
          </p:sp>
        </mc:Choice>
        <mc:Fallback xmlns="">
          <p:sp>
            <p:nvSpPr>
              <p:cNvPr id="5" name="Content Placeholder 4">
                <a:extLst>
                  <a:ext uri="{FF2B5EF4-FFF2-40B4-BE49-F238E27FC236}">
                    <a16:creationId xmlns:a16="http://schemas.microsoft.com/office/drawing/2014/main" id="{7A876591-26EC-4A2E-8B44-11FAF61C4521}"/>
                  </a:ext>
                </a:extLst>
              </p:cNvPr>
              <p:cNvSpPr>
                <a:spLocks noGrp="1" noRot="1" noChangeAspect="1" noMove="1" noResize="1" noEditPoints="1" noAdjustHandles="1" noChangeArrowheads="1" noChangeShapeType="1" noTextEdit="1"/>
              </p:cNvSpPr>
              <p:nvPr>
                <p:ph idx="1"/>
              </p:nvPr>
            </p:nvSpPr>
            <p:spPr>
              <a:blipFill>
                <a:blip r:embed="rId5"/>
                <a:stretch>
                  <a:fillRect l="-963" t="-14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10407DE-46E4-4114-A5B4-CED674A7D219}"/>
              </a:ext>
            </a:extLst>
          </p:cNvPr>
          <p:cNvSpPr>
            <a:spLocks noGrp="1"/>
          </p:cNvSpPr>
          <p:nvPr>
            <p:ph type="sldNum" sz="quarter" idx="12"/>
          </p:nvPr>
        </p:nvSpPr>
        <p:spPr/>
        <p:txBody>
          <a:bodyPr/>
          <a:lstStyle/>
          <a:p>
            <a:fld id="{BA98D948-1207-4CB8-9C03-80C63F72A5E7}" type="slidenum">
              <a:rPr lang="en-US" smtClean="0"/>
              <a:t>85</a:t>
            </a:fld>
            <a:endParaRPr lang="en-US" dirty="0"/>
          </a:p>
        </p:txBody>
      </p:sp>
      <p:sp>
        <p:nvSpPr>
          <p:cNvPr id="3" name="Rectangle 2">
            <a:extLst>
              <a:ext uri="{FF2B5EF4-FFF2-40B4-BE49-F238E27FC236}">
                <a16:creationId xmlns:a16="http://schemas.microsoft.com/office/drawing/2014/main" id="{1A358A3E-B833-40A0-AC89-5E3BBD86B172}"/>
              </a:ext>
            </a:extLst>
          </p:cNvPr>
          <p:cNvSpPr>
            <a:spLocks noChangeArrowheads="1"/>
          </p:cNvSpPr>
          <p:nvPr/>
        </p:nvSpPr>
        <p:spPr bwMode="auto">
          <a:xfrm>
            <a:off x="160020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4056191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F80B-BA52-47FF-BF13-7B293F3C110B}"/>
              </a:ext>
            </a:extLst>
          </p:cNvPr>
          <p:cNvSpPr>
            <a:spLocks noGrp="1"/>
          </p:cNvSpPr>
          <p:nvPr>
            <p:ph type="title"/>
          </p:nvPr>
        </p:nvSpPr>
        <p:spPr/>
        <p:txBody>
          <a:bodyPr/>
          <a:lstStyle/>
          <a:p>
            <a:r>
              <a:rPr lang="en-US" dirty="0"/>
              <a:t>Lesson 5 Summary</a:t>
            </a:r>
          </a:p>
        </p:txBody>
      </p:sp>
      <p:sp>
        <p:nvSpPr>
          <p:cNvPr id="3" name="Content Placeholder 2">
            <a:extLst>
              <a:ext uri="{FF2B5EF4-FFF2-40B4-BE49-F238E27FC236}">
                <a16:creationId xmlns:a16="http://schemas.microsoft.com/office/drawing/2014/main" id="{21240D46-B6BE-4935-A473-74436968E7A8}"/>
              </a:ext>
            </a:extLst>
          </p:cNvPr>
          <p:cNvSpPr>
            <a:spLocks noGrp="1"/>
          </p:cNvSpPr>
          <p:nvPr>
            <p:ph idx="1"/>
          </p:nvPr>
        </p:nvSpPr>
        <p:spPr/>
        <p:txBody>
          <a:bodyPr/>
          <a:lstStyle/>
          <a:p>
            <a:r>
              <a:rPr lang="en-US" dirty="0"/>
              <a:t>Review of influence line loading</a:t>
            </a:r>
          </a:p>
          <a:p>
            <a:r>
              <a:rPr lang="en-US" dirty="0"/>
              <a:t>Basics of shear resistance</a:t>
            </a:r>
          </a:p>
          <a:p>
            <a:r>
              <a:rPr lang="en-US" dirty="0"/>
              <a:t>LRFD shear resistance</a:t>
            </a:r>
          </a:p>
          <a:p>
            <a:r>
              <a:rPr lang="en-US" dirty="0"/>
              <a:t>Guided walkthrough for rolled shape and plate girder resistance</a:t>
            </a:r>
          </a:p>
          <a:p>
            <a:r>
              <a:rPr lang="en-US" dirty="0"/>
              <a:t>Design and detailing of shear and bearing stiffeners</a:t>
            </a:r>
          </a:p>
          <a:p>
            <a:endParaRPr lang="en-US" dirty="0"/>
          </a:p>
        </p:txBody>
      </p:sp>
      <p:sp>
        <p:nvSpPr>
          <p:cNvPr id="4" name="Slide Number Placeholder 3">
            <a:extLst>
              <a:ext uri="{FF2B5EF4-FFF2-40B4-BE49-F238E27FC236}">
                <a16:creationId xmlns:a16="http://schemas.microsoft.com/office/drawing/2014/main" id="{668D2743-3CEF-462C-BFAB-2F79D839323B}"/>
              </a:ext>
            </a:extLst>
          </p:cNvPr>
          <p:cNvSpPr>
            <a:spLocks noGrp="1"/>
          </p:cNvSpPr>
          <p:nvPr>
            <p:ph type="sldNum" sz="quarter" idx="12"/>
          </p:nvPr>
        </p:nvSpPr>
        <p:spPr/>
        <p:txBody>
          <a:bodyPr/>
          <a:lstStyle/>
          <a:p>
            <a:fld id="{BA98D948-1207-4CB8-9C03-80C63F72A5E7}" type="slidenum">
              <a:rPr lang="en-US" smtClean="0"/>
              <a:t>86</a:t>
            </a:fld>
            <a:endParaRPr lang="en-US" dirty="0"/>
          </a:p>
        </p:txBody>
      </p:sp>
    </p:spTree>
    <p:extLst>
      <p:ext uri="{BB962C8B-B14F-4D97-AF65-F5344CB8AC3E}">
        <p14:creationId xmlns:p14="http://schemas.microsoft.com/office/powerpoint/2010/main" val="35476548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28DA55-9849-458C-BBA1-7C7723E1F68B}"/>
              </a:ext>
            </a:extLst>
          </p:cNvPr>
          <p:cNvSpPr>
            <a:spLocks noGrp="1"/>
          </p:cNvSpPr>
          <p:nvPr>
            <p:ph type="ctrTitle"/>
          </p:nvPr>
        </p:nvSpPr>
        <p:spPr/>
        <p:txBody>
          <a:bodyPr/>
          <a:lstStyle/>
          <a:p>
            <a:r>
              <a:rPr lang="en-US" dirty="0"/>
              <a:t>END</a:t>
            </a:r>
          </a:p>
        </p:txBody>
      </p:sp>
      <p:sp>
        <p:nvSpPr>
          <p:cNvPr id="4" name="Slide Number Placeholder 3">
            <a:extLst>
              <a:ext uri="{FF2B5EF4-FFF2-40B4-BE49-F238E27FC236}">
                <a16:creationId xmlns:a16="http://schemas.microsoft.com/office/drawing/2014/main" id="{8F872851-F244-46FA-AC6A-444DD786604D}"/>
              </a:ext>
            </a:extLst>
          </p:cNvPr>
          <p:cNvSpPr>
            <a:spLocks noGrp="1"/>
          </p:cNvSpPr>
          <p:nvPr>
            <p:ph type="sldNum" sz="quarter" idx="4294967295"/>
          </p:nvPr>
        </p:nvSpPr>
        <p:spPr>
          <a:xfrm>
            <a:off x="7010400" y="4767263"/>
            <a:ext cx="2133600" cy="274637"/>
          </a:xfrm>
        </p:spPr>
        <p:txBody>
          <a:bodyPr/>
          <a:lstStyle/>
          <a:p>
            <a:fld id="{BA98D948-1207-4CB8-9C03-80C63F72A5E7}" type="slidenum">
              <a:rPr lang="en-US" smtClean="0"/>
              <a:t>87</a:t>
            </a:fld>
            <a:endParaRPr lang="en-US" dirty="0"/>
          </a:p>
        </p:txBody>
      </p:sp>
    </p:spTree>
    <p:extLst>
      <p:ext uri="{BB962C8B-B14F-4D97-AF65-F5344CB8AC3E}">
        <p14:creationId xmlns:p14="http://schemas.microsoft.com/office/powerpoint/2010/main" val="359032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65F7-C64D-4E8B-9ACC-B0A5560C1912}"/>
              </a:ext>
            </a:extLst>
          </p:cNvPr>
          <p:cNvSpPr>
            <a:spLocks noGrp="1"/>
          </p:cNvSpPr>
          <p:nvPr>
            <p:ph type="title"/>
          </p:nvPr>
        </p:nvSpPr>
        <p:spPr/>
        <p:txBody>
          <a:bodyPr/>
          <a:lstStyle/>
          <a:p>
            <a:r>
              <a:rPr lang="en-US" dirty="0"/>
              <a:t>Historical Approach to Web Design</a:t>
            </a:r>
          </a:p>
        </p:txBody>
      </p:sp>
      <p:sp>
        <p:nvSpPr>
          <p:cNvPr id="5" name="Content Placeholder 4">
            <a:extLst>
              <a:ext uri="{FF2B5EF4-FFF2-40B4-BE49-F238E27FC236}">
                <a16:creationId xmlns:a16="http://schemas.microsoft.com/office/drawing/2014/main" id="{6E7954F7-1F7C-44D3-AA1C-B603D57F4AE4}"/>
              </a:ext>
            </a:extLst>
          </p:cNvPr>
          <p:cNvSpPr>
            <a:spLocks noGrp="1"/>
          </p:cNvSpPr>
          <p:nvPr>
            <p:ph sz="half" idx="1"/>
          </p:nvPr>
        </p:nvSpPr>
        <p:spPr/>
        <p:txBody>
          <a:bodyPr/>
          <a:lstStyle/>
          <a:p>
            <a:r>
              <a:rPr lang="en-US" dirty="0"/>
              <a:t>Older bridges used thin webs and many stiffeners</a:t>
            </a:r>
          </a:p>
          <a:p>
            <a:r>
              <a:rPr lang="en-US" dirty="0"/>
              <a:t>Material was expensive and labor was inexpensive</a:t>
            </a:r>
          </a:p>
          <a:p>
            <a:r>
              <a:rPr lang="en-US" dirty="0"/>
              <a:t>Result = thin webs and many stiffeners</a:t>
            </a:r>
          </a:p>
        </p:txBody>
      </p:sp>
      <p:pic>
        <p:nvPicPr>
          <p:cNvPr id="8" name="Content Placeholder 7" descr="A close-up of a bridge&#10;&#10;Description automatically generated with low confidence">
            <a:extLst>
              <a:ext uri="{FF2B5EF4-FFF2-40B4-BE49-F238E27FC236}">
                <a16:creationId xmlns:a16="http://schemas.microsoft.com/office/drawing/2014/main" id="{87B98545-74C0-41B9-A0C4-6C841A831491}"/>
              </a:ext>
            </a:extLst>
          </p:cNvPr>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4648200" y="1758857"/>
            <a:ext cx="4038600" cy="2276661"/>
          </a:xfrm>
        </p:spPr>
      </p:pic>
      <p:sp>
        <p:nvSpPr>
          <p:cNvPr id="4" name="Slide Number Placeholder 3">
            <a:extLst>
              <a:ext uri="{FF2B5EF4-FFF2-40B4-BE49-F238E27FC236}">
                <a16:creationId xmlns:a16="http://schemas.microsoft.com/office/drawing/2014/main" id="{81D9D767-5CED-4D29-8927-F50A51D8CA27}"/>
              </a:ext>
            </a:extLst>
          </p:cNvPr>
          <p:cNvSpPr>
            <a:spLocks noGrp="1"/>
          </p:cNvSpPr>
          <p:nvPr>
            <p:ph type="sldNum" sz="quarter" idx="12"/>
          </p:nvPr>
        </p:nvSpPr>
        <p:spPr/>
        <p:txBody>
          <a:bodyPr/>
          <a:lstStyle/>
          <a:p>
            <a:fld id="{BA98D948-1207-4CB8-9C03-80C63F72A5E7}" type="slidenum">
              <a:rPr lang="en-US" smtClean="0"/>
              <a:t>9</a:t>
            </a:fld>
            <a:endParaRPr lang="en-US" dirty="0"/>
          </a:p>
        </p:txBody>
      </p:sp>
    </p:spTree>
    <p:extLst>
      <p:ext uri="{BB962C8B-B14F-4D97-AF65-F5344CB8AC3E}">
        <p14:creationId xmlns:p14="http://schemas.microsoft.com/office/powerpoint/2010/main" val="144761344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_AISC_NSBA_Template_16.9" id="{C8ACA662-B1C1-42B5-92EE-0E6BC3C56EA5}" vid="{C913485A-6862-428F-8F15-E562FD7335A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5901</TotalTime>
  <Words>13133</Words>
  <Application>Microsoft Office PowerPoint</Application>
  <PresentationFormat>On-screen Show (16:9)</PresentationFormat>
  <Paragraphs>907</Paragraphs>
  <Slides>87</Slides>
  <Notes>87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87</vt:i4>
      </vt:variant>
    </vt:vector>
  </HeadingPairs>
  <TitlesOfParts>
    <vt:vector size="94" baseType="lpstr">
      <vt:lpstr>Arial</vt:lpstr>
      <vt:lpstr>Arial Narrow</vt:lpstr>
      <vt:lpstr>Calibri</vt:lpstr>
      <vt:lpstr>Calibri Light</vt:lpstr>
      <vt:lpstr>Cambria Math</vt:lpstr>
      <vt:lpstr>Roboto</vt:lpstr>
      <vt:lpstr>Custom Design</vt:lpstr>
      <vt:lpstr>Fundamentals of Steel Bridge Engineering</vt:lpstr>
      <vt:lpstr>Reference Materials</vt:lpstr>
      <vt:lpstr>Lesson Roadmap</vt:lpstr>
      <vt:lpstr>Loads – Key concepts</vt:lpstr>
      <vt:lpstr>Influence Line - Review</vt:lpstr>
      <vt:lpstr>Influence Line - Review</vt:lpstr>
      <vt:lpstr>Calculation of Shear DF</vt:lpstr>
      <vt:lpstr>Basics of Shear resistance</vt:lpstr>
      <vt:lpstr>Historical Approach to Web Design</vt:lpstr>
      <vt:lpstr>Web Stiffeners Illustrated</vt:lpstr>
      <vt:lpstr>Modern Approach</vt:lpstr>
      <vt:lpstr>Fundamentals of Shear Behavior</vt:lpstr>
      <vt:lpstr>Shear and Diagonal Tension</vt:lpstr>
      <vt:lpstr>Shear Resistance Assumptions</vt:lpstr>
      <vt:lpstr>Shear Resistance Assumptions</vt:lpstr>
      <vt:lpstr>Tub Girders</vt:lpstr>
      <vt:lpstr>Shear in Haunched Sections, LRFD C6.10.1.4</vt:lpstr>
      <vt:lpstr>LRFD Shear resistance</vt:lpstr>
      <vt:lpstr>Proportioning limits</vt:lpstr>
      <vt:lpstr>Shear – basic requirements</vt:lpstr>
      <vt:lpstr>Shear Design Process, LRFD 6.10.9</vt:lpstr>
      <vt:lpstr>Unstiffened webs, LRFD 6.10.9.2</vt:lpstr>
      <vt:lpstr>Unstiffened Web Example</vt:lpstr>
      <vt:lpstr>The Parameter, C, LRFD 6.10.9.3.2</vt:lpstr>
      <vt:lpstr>The Parameter, C</vt:lpstr>
      <vt:lpstr>The Parameter, C</vt:lpstr>
      <vt:lpstr>Shear Buckling Coefficient, k, LRFD 6.10.9.3.2</vt:lpstr>
      <vt:lpstr>Summary of Shear resistance, Unstiffened Webs</vt:lpstr>
      <vt:lpstr>Guided Walkthrough – Rolled beam shear resistance</vt:lpstr>
      <vt:lpstr>Example 1 - Capacity of a Rolled Shape</vt:lpstr>
      <vt:lpstr>W27 x 94 Section Properties</vt:lpstr>
      <vt:lpstr>Compute capacity</vt:lpstr>
      <vt:lpstr>Stiffened Webs, LRFD 6.10.9.3</vt:lpstr>
      <vt:lpstr>What is a Stiffened Web Panel?</vt:lpstr>
      <vt:lpstr>Terminology</vt:lpstr>
      <vt:lpstr>Stiffened Panels</vt:lpstr>
      <vt:lpstr>Stiffened Panels</vt:lpstr>
      <vt:lpstr>Stiffened End Panel</vt:lpstr>
      <vt:lpstr>Stiffened End Panel</vt:lpstr>
      <vt:lpstr>C, Revisited</vt:lpstr>
      <vt:lpstr>Stiffened Interior Panels, LRFD 6.10.9.3.2</vt:lpstr>
      <vt:lpstr>Interior Panels</vt:lpstr>
      <vt:lpstr>Shear resistance, Interior Panels</vt:lpstr>
      <vt:lpstr>Guided Walkthrough – SBDH Example 1 Shear resistance</vt:lpstr>
      <vt:lpstr>Example 2 – SBDH Example 1</vt:lpstr>
      <vt:lpstr>Calculation of Shear DF</vt:lpstr>
      <vt:lpstr>Shear Forces</vt:lpstr>
      <vt:lpstr>Example Strength Load Combination</vt:lpstr>
      <vt:lpstr>STR I Shear Envelope</vt:lpstr>
      <vt:lpstr>Unstiffened Web Capacity</vt:lpstr>
      <vt:lpstr>Unstiffened Web Capacity</vt:lpstr>
      <vt:lpstr>Regions Requiring Stiffeners</vt:lpstr>
      <vt:lpstr>Shear Stiffener Layout</vt:lpstr>
      <vt:lpstr>End Panel</vt:lpstr>
      <vt:lpstr>End Panel</vt:lpstr>
      <vt:lpstr>End Panel</vt:lpstr>
      <vt:lpstr>Stiffened Web Capacity</vt:lpstr>
      <vt:lpstr>Stiffened Web Capacity</vt:lpstr>
      <vt:lpstr>First Interior Panel</vt:lpstr>
      <vt:lpstr>Shear @ 7’-3” from CL Abutment</vt:lpstr>
      <vt:lpstr>Interior Panel Resistance</vt:lpstr>
      <vt:lpstr>Interior Panel resistance</vt:lpstr>
      <vt:lpstr>Interior Panel</vt:lpstr>
      <vt:lpstr>Interior Panel resistance</vt:lpstr>
      <vt:lpstr>Transverse stiffener requirements</vt:lpstr>
      <vt:lpstr>Transverse Stiffeners</vt:lpstr>
      <vt:lpstr>Transverse Stiffener Requirements</vt:lpstr>
      <vt:lpstr>Transverse Stiffener Requirements</vt:lpstr>
      <vt:lpstr>Guided Walkthrough – Transverse stiffener proportions</vt:lpstr>
      <vt:lpstr>Transverse Stiffener Requirements</vt:lpstr>
      <vt:lpstr>Transverse Stiffener Moment of Inertia</vt:lpstr>
      <vt:lpstr>Bearing stiffener requirements</vt:lpstr>
      <vt:lpstr>Bearing Stiffeners</vt:lpstr>
      <vt:lpstr>Bearing Stiffeners</vt:lpstr>
      <vt:lpstr>Bearing Stiffeners</vt:lpstr>
      <vt:lpstr>Bearing Resistance, LRFD 6.10.11.2.3</vt:lpstr>
      <vt:lpstr>Axial Resistance, LRFD 6.10.11.2.4</vt:lpstr>
      <vt:lpstr>Axial Resistance, LRFD 6.9.2.1</vt:lpstr>
      <vt:lpstr>Guided Walkthrough – Bearing stiffeners</vt:lpstr>
      <vt:lpstr>Abutment Bearing Stiffener</vt:lpstr>
      <vt:lpstr>Bearing Resistance</vt:lpstr>
      <vt:lpstr>Axial / Column resistance</vt:lpstr>
      <vt:lpstr>Axial / Column resistance</vt:lpstr>
      <vt:lpstr>Axial / Column resistance</vt:lpstr>
      <vt:lpstr>Axial / Column resistance</vt:lpstr>
      <vt:lpstr>Lesson 5 Summary</vt:lpstr>
      <vt:lpstr>END</vt:lpstr>
    </vt:vector>
  </TitlesOfParts>
  <Company>AISC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leu</dc:creator>
  <cp:lastModifiedBy>Kristi Sattler</cp:lastModifiedBy>
  <cp:revision>112</cp:revision>
  <cp:lastPrinted>2023-09-10T17:42:54Z</cp:lastPrinted>
  <dcterms:created xsi:type="dcterms:W3CDTF">2011-09-22T15:27:27Z</dcterms:created>
  <dcterms:modified xsi:type="dcterms:W3CDTF">2024-08-07T12:43:24Z</dcterms:modified>
</cp:coreProperties>
</file>