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7"/>
  </p:notesMasterIdLst>
  <p:handoutMasterIdLst>
    <p:handoutMasterId r:id="rId98"/>
  </p:handoutMasterIdLst>
  <p:sldIdLst>
    <p:sldId id="340" r:id="rId2"/>
    <p:sldId id="554" r:id="rId3"/>
    <p:sldId id="405" r:id="rId4"/>
    <p:sldId id="556" r:id="rId5"/>
    <p:sldId id="558" r:id="rId6"/>
    <p:sldId id="559" r:id="rId7"/>
    <p:sldId id="562" r:id="rId8"/>
    <p:sldId id="572" r:id="rId9"/>
    <p:sldId id="573" r:id="rId10"/>
    <p:sldId id="574" r:id="rId11"/>
    <p:sldId id="575" r:id="rId12"/>
    <p:sldId id="413" r:id="rId13"/>
    <p:sldId id="580" r:id="rId14"/>
    <p:sldId id="583" r:id="rId15"/>
    <p:sldId id="576" r:id="rId16"/>
    <p:sldId id="577" r:id="rId17"/>
    <p:sldId id="578" r:id="rId18"/>
    <p:sldId id="579" r:id="rId19"/>
    <p:sldId id="584" r:id="rId20"/>
    <p:sldId id="560" r:id="rId21"/>
    <p:sldId id="425" r:id="rId22"/>
    <p:sldId id="561" r:id="rId23"/>
    <p:sldId id="426" r:id="rId24"/>
    <p:sldId id="571" r:id="rId25"/>
    <p:sldId id="582" r:id="rId26"/>
    <p:sldId id="585" r:id="rId27"/>
    <p:sldId id="586" r:id="rId28"/>
    <p:sldId id="587" r:id="rId29"/>
    <p:sldId id="588" r:id="rId30"/>
    <p:sldId id="589" r:id="rId31"/>
    <p:sldId id="590" r:id="rId32"/>
    <p:sldId id="591" r:id="rId33"/>
    <p:sldId id="592" r:id="rId34"/>
    <p:sldId id="593" r:id="rId35"/>
    <p:sldId id="594" r:id="rId36"/>
    <p:sldId id="595" r:id="rId37"/>
    <p:sldId id="596" r:id="rId38"/>
    <p:sldId id="597" r:id="rId39"/>
    <p:sldId id="638" r:id="rId40"/>
    <p:sldId id="625" r:id="rId41"/>
    <p:sldId id="599" r:id="rId42"/>
    <p:sldId id="600" r:id="rId43"/>
    <p:sldId id="601" r:id="rId44"/>
    <p:sldId id="602" r:id="rId45"/>
    <p:sldId id="474" r:id="rId46"/>
    <p:sldId id="603" r:id="rId47"/>
    <p:sldId id="604" r:id="rId48"/>
    <p:sldId id="605" r:id="rId49"/>
    <p:sldId id="606" r:id="rId50"/>
    <p:sldId id="607" r:id="rId51"/>
    <p:sldId id="610" r:id="rId52"/>
    <p:sldId id="608" r:id="rId53"/>
    <p:sldId id="611" r:id="rId54"/>
    <p:sldId id="581" r:id="rId55"/>
    <p:sldId id="563" r:id="rId56"/>
    <p:sldId id="564" r:id="rId57"/>
    <p:sldId id="565" r:id="rId58"/>
    <p:sldId id="566" r:id="rId59"/>
    <p:sldId id="567" r:id="rId60"/>
    <p:sldId id="568" r:id="rId61"/>
    <p:sldId id="613" r:id="rId62"/>
    <p:sldId id="614" r:id="rId63"/>
    <p:sldId id="569" r:id="rId64"/>
    <p:sldId id="570" r:id="rId65"/>
    <p:sldId id="626" r:id="rId66"/>
    <p:sldId id="612" r:id="rId67"/>
    <p:sldId id="615" r:id="rId68"/>
    <p:sldId id="505" r:id="rId69"/>
    <p:sldId id="616" r:id="rId70"/>
    <p:sldId id="617" r:id="rId71"/>
    <p:sldId id="618" r:id="rId72"/>
    <p:sldId id="619" r:id="rId73"/>
    <p:sldId id="620" r:id="rId74"/>
    <p:sldId id="621" r:id="rId75"/>
    <p:sldId id="622" r:id="rId76"/>
    <p:sldId id="623" r:id="rId77"/>
    <p:sldId id="624" r:id="rId78"/>
    <p:sldId id="502" r:id="rId79"/>
    <p:sldId id="627" r:id="rId80"/>
    <p:sldId id="503" r:id="rId81"/>
    <p:sldId id="504" r:id="rId82"/>
    <p:sldId id="628" r:id="rId83"/>
    <p:sldId id="530" r:id="rId84"/>
    <p:sldId id="536" r:id="rId85"/>
    <p:sldId id="629" r:id="rId86"/>
    <p:sldId id="630" r:id="rId87"/>
    <p:sldId id="631" r:id="rId88"/>
    <p:sldId id="632" r:id="rId89"/>
    <p:sldId id="633" r:id="rId90"/>
    <p:sldId id="634" r:id="rId91"/>
    <p:sldId id="635" r:id="rId92"/>
    <p:sldId id="636" r:id="rId93"/>
    <p:sldId id="637" r:id="rId94"/>
    <p:sldId id="609" r:id="rId95"/>
    <p:sldId id="442" r:id="rId96"/>
  </p:sldIdLst>
  <p:sldSz cx="9144000" cy="5143500" type="screen16x9"/>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18E36-C97B-45B8-80F7-B270911DD852}" v="192" dt="2024-06-29T19:35:42.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63220" autoAdjust="0"/>
  </p:normalViewPr>
  <p:slideViewPr>
    <p:cSldViewPr>
      <p:cViewPr varScale="1">
        <p:scale>
          <a:sx n="93" d="100"/>
          <a:sy n="93" d="100"/>
        </p:scale>
        <p:origin x="2208" y="78"/>
      </p:cViewPr>
      <p:guideLst>
        <p:guide orient="horz" pos="2160"/>
        <p:guide pos="2880"/>
        <p:guide orient="horz" pos="1620"/>
      </p:guideLst>
    </p:cSldViewPr>
  </p:slideViewPr>
  <p:outlineViewPr>
    <p:cViewPr>
      <p:scale>
        <a:sx n="33" d="100"/>
        <a:sy n="33" d="100"/>
      </p:scale>
      <p:origin x="0" y="-5088"/>
    </p:cViewPr>
  </p:outlineViewPr>
  <p:notesTextViewPr>
    <p:cViewPr>
      <p:scale>
        <a:sx n="150" d="100"/>
        <a:sy n="150" d="100"/>
      </p:scale>
      <p:origin x="0" y="0"/>
    </p:cViewPr>
  </p:notesTextViewPr>
  <p:sorterViewPr>
    <p:cViewPr varScale="1">
      <p:scale>
        <a:sx n="100" d="100"/>
        <a:sy n="100" d="100"/>
      </p:scale>
      <p:origin x="0" y="0"/>
    </p:cViewPr>
  </p:sorterViewPr>
  <p:notesViewPr>
    <p:cSldViewPr>
      <p:cViewPr varScale="1">
        <p:scale>
          <a:sx n="54" d="100"/>
          <a:sy n="54" d="100"/>
        </p:scale>
        <p:origin x="2556" y="3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10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o Russo" userId="88ca608b-19ff-46ea-83b3-8919c2a05283" providerId="ADAL" clId="{24918E36-C97B-45B8-80F7-B270911DD852}"/>
    <pc:docChg chg="custSel modSld">
      <pc:chgData name="Francesco Russo" userId="88ca608b-19ff-46ea-83b3-8919c2a05283" providerId="ADAL" clId="{24918E36-C97B-45B8-80F7-B270911DD852}" dt="2024-06-29T20:20:14.110" v="399" actId="20577"/>
      <pc:docMkLst>
        <pc:docMk/>
      </pc:docMkLst>
      <pc:sldChg chg="addSp modSp">
        <pc:chgData name="Francesco Russo" userId="88ca608b-19ff-46ea-83b3-8919c2a05283" providerId="ADAL" clId="{24918E36-C97B-45B8-80F7-B270911DD852}" dt="2024-05-31T22:26:09.461" v="0"/>
        <pc:sldMkLst>
          <pc:docMk/>
          <pc:sldMk cId="1971099479" sldId="340"/>
        </pc:sldMkLst>
        <pc:picChg chg="add mod">
          <ac:chgData name="Francesco Russo" userId="88ca608b-19ff-46ea-83b3-8919c2a05283" providerId="ADAL" clId="{24918E36-C97B-45B8-80F7-B270911DD852}" dt="2024-05-31T22:26:09.461" v="0"/>
          <ac:picMkLst>
            <pc:docMk/>
            <pc:sldMk cId="1971099479" sldId="340"/>
            <ac:picMk id="5" creationId="{7AFDC9C8-FB23-7F59-5D17-A467C656083B}"/>
          </ac:picMkLst>
        </pc:picChg>
      </pc:sldChg>
      <pc:sldChg chg="addSp modSp">
        <pc:chgData name="Francesco Russo" userId="88ca608b-19ff-46ea-83b3-8919c2a05283" providerId="ADAL" clId="{24918E36-C97B-45B8-80F7-B270911DD852}" dt="2024-05-31T22:28:52.022" v="5"/>
        <pc:sldMkLst>
          <pc:docMk/>
          <pc:sldMk cId="3336294522" sldId="405"/>
        </pc:sldMkLst>
        <pc:picChg chg="add mod">
          <ac:chgData name="Francesco Russo" userId="88ca608b-19ff-46ea-83b3-8919c2a05283" providerId="ADAL" clId="{24918E36-C97B-45B8-80F7-B270911DD852}" dt="2024-05-31T22:28:52.022" v="5"/>
          <ac:picMkLst>
            <pc:docMk/>
            <pc:sldMk cId="3336294522" sldId="405"/>
            <ac:picMk id="9" creationId="{4E74408F-5613-12D4-98DA-74A68107A000}"/>
          </ac:picMkLst>
        </pc:picChg>
      </pc:sldChg>
      <pc:sldChg chg="addSp modSp modNotes modNotesTx">
        <pc:chgData name="Francesco Russo" userId="88ca608b-19ff-46ea-83b3-8919c2a05283" providerId="ADAL" clId="{24918E36-C97B-45B8-80F7-B270911DD852}" dt="2024-06-29T19:30:45.302" v="363" actId="14100"/>
        <pc:sldMkLst>
          <pc:docMk/>
          <pc:sldMk cId="1825908908" sldId="413"/>
        </pc:sldMkLst>
        <pc:picChg chg="add mod">
          <ac:chgData name="Francesco Russo" userId="88ca608b-19ff-46ea-83b3-8919c2a05283" providerId="ADAL" clId="{24918E36-C97B-45B8-80F7-B270911DD852}" dt="2024-05-31T23:03:30.864" v="25"/>
          <ac:picMkLst>
            <pc:docMk/>
            <pc:sldMk cId="1825908908" sldId="413"/>
            <ac:picMk id="10" creationId="{52B80AB1-8961-A6F8-D536-1A2EAC041A65}"/>
          </ac:picMkLst>
        </pc:picChg>
      </pc:sldChg>
      <pc:sldChg chg="addSp modSp">
        <pc:chgData name="Francesco Russo" userId="88ca608b-19ff-46ea-83b3-8919c2a05283" providerId="ADAL" clId="{24918E36-C97B-45B8-80F7-B270911DD852}" dt="2024-06-01T12:58:50.002" v="128"/>
        <pc:sldMkLst>
          <pc:docMk/>
          <pc:sldMk cId="1759126957" sldId="425"/>
        </pc:sldMkLst>
        <pc:picChg chg="add mod">
          <ac:chgData name="Francesco Russo" userId="88ca608b-19ff-46ea-83b3-8919c2a05283" providerId="ADAL" clId="{24918E36-C97B-45B8-80F7-B270911DD852}" dt="2024-06-01T12:58:50.002" v="128"/>
          <ac:picMkLst>
            <pc:docMk/>
            <pc:sldMk cId="1759126957" sldId="425"/>
            <ac:picMk id="8" creationId="{76AA3CAF-64F1-5E39-4F23-0C4E049EE466}"/>
          </ac:picMkLst>
        </pc:picChg>
      </pc:sldChg>
      <pc:sldChg chg="addSp modSp">
        <pc:chgData name="Francesco Russo" userId="88ca608b-19ff-46ea-83b3-8919c2a05283" providerId="ADAL" clId="{24918E36-C97B-45B8-80F7-B270911DD852}" dt="2024-06-01T13:03:30.301" v="164"/>
        <pc:sldMkLst>
          <pc:docMk/>
          <pc:sldMk cId="1508684073" sldId="426"/>
        </pc:sldMkLst>
        <pc:picChg chg="add mod">
          <ac:chgData name="Francesco Russo" userId="88ca608b-19ff-46ea-83b3-8919c2a05283" providerId="ADAL" clId="{24918E36-C97B-45B8-80F7-B270911DD852}" dt="2024-06-01T13:03:30.301" v="164"/>
          <ac:picMkLst>
            <pc:docMk/>
            <pc:sldMk cId="1508684073" sldId="426"/>
            <ac:picMk id="8" creationId="{915E7A5E-772E-4482-B4EE-10B9DCA68A50}"/>
          </ac:picMkLst>
        </pc:picChg>
      </pc:sldChg>
      <pc:sldChg chg="addSp modSp">
        <pc:chgData name="Francesco Russo" userId="88ca608b-19ff-46ea-83b3-8919c2a05283" providerId="ADAL" clId="{24918E36-C97B-45B8-80F7-B270911DD852}" dt="2024-06-01T17:16:19.050" v="357"/>
        <pc:sldMkLst>
          <pc:docMk/>
          <pc:sldMk cId="3590320221" sldId="442"/>
        </pc:sldMkLst>
        <pc:picChg chg="add mod">
          <ac:chgData name="Francesco Russo" userId="88ca608b-19ff-46ea-83b3-8919c2a05283" providerId="ADAL" clId="{24918E36-C97B-45B8-80F7-B270911DD852}" dt="2024-06-01T17:16:19.050" v="357"/>
          <ac:picMkLst>
            <pc:docMk/>
            <pc:sldMk cId="3590320221" sldId="442"/>
            <ac:picMk id="3" creationId="{D0FA3652-DD3D-A5A9-9BBA-A6F18F84A216}"/>
          </ac:picMkLst>
        </pc:picChg>
      </pc:sldChg>
      <pc:sldChg chg="addSp modSp modNotes">
        <pc:chgData name="Francesco Russo" userId="88ca608b-19ff-46ea-83b3-8919c2a05283" providerId="ADAL" clId="{24918E36-C97B-45B8-80F7-B270911DD852}" dt="2024-06-29T19:32:45.654" v="373" actId="1076"/>
        <pc:sldMkLst>
          <pc:docMk/>
          <pc:sldMk cId="522182663" sldId="474"/>
        </pc:sldMkLst>
        <pc:picChg chg="add mod">
          <ac:chgData name="Francesco Russo" userId="88ca608b-19ff-46ea-83b3-8919c2a05283" providerId="ADAL" clId="{24918E36-C97B-45B8-80F7-B270911DD852}" dt="2024-06-01T14:42:04.270" v="212"/>
          <ac:picMkLst>
            <pc:docMk/>
            <pc:sldMk cId="522182663" sldId="474"/>
            <ac:picMk id="8" creationId="{DC5C3B78-D3E0-7551-7457-E3A293976F4E}"/>
          </ac:picMkLst>
        </pc:picChg>
      </pc:sldChg>
      <pc:sldChg chg="addSp delSp modSp modTransition modAnim">
        <pc:chgData name="Francesco Russo" userId="88ca608b-19ff-46ea-83b3-8919c2a05283" providerId="ADAL" clId="{24918E36-C97B-45B8-80F7-B270911DD852}" dt="2024-06-01T16:47:53.413" v="276"/>
        <pc:sldMkLst>
          <pc:docMk/>
          <pc:sldMk cId="3674182541" sldId="502"/>
        </pc:sldMkLst>
        <pc:picChg chg="add del mod">
          <ac:chgData name="Francesco Russo" userId="88ca608b-19ff-46ea-83b3-8919c2a05283" providerId="ADAL" clId="{24918E36-C97B-45B8-80F7-B270911DD852}" dt="2024-06-01T16:47:13.657" v="275"/>
          <ac:picMkLst>
            <pc:docMk/>
            <pc:sldMk cId="3674182541" sldId="502"/>
            <ac:picMk id="8" creationId="{2968B6F8-E808-B857-E844-3A7B3B8953A8}"/>
          </ac:picMkLst>
        </pc:picChg>
        <pc:picChg chg="add mod">
          <ac:chgData name="Francesco Russo" userId="88ca608b-19ff-46ea-83b3-8919c2a05283" providerId="ADAL" clId="{24918E36-C97B-45B8-80F7-B270911DD852}" dt="2024-06-01T16:47:53.413" v="276"/>
          <ac:picMkLst>
            <pc:docMk/>
            <pc:sldMk cId="3674182541" sldId="502"/>
            <ac:picMk id="15" creationId="{9CFD5F35-33C8-A1F2-EA28-7C8D9959D485}"/>
          </ac:picMkLst>
        </pc:picChg>
      </pc:sldChg>
      <pc:sldChg chg="addSp modSp">
        <pc:chgData name="Francesco Russo" userId="88ca608b-19ff-46ea-83b3-8919c2a05283" providerId="ADAL" clId="{24918E36-C97B-45B8-80F7-B270911DD852}" dt="2024-06-01T16:52:01.327" v="319"/>
        <pc:sldMkLst>
          <pc:docMk/>
          <pc:sldMk cId="3575450199" sldId="503"/>
        </pc:sldMkLst>
        <pc:picChg chg="add mod">
          <ac:chgData name="Francesco Russo" userId="88ca608b-19ff-46ea-83b3-8919c2a05283" providerId="ADAL" clId="{24918E36-C97B-45B8-80F7-B270911DD852}" dt="2024-06-01T16:52:01.327" v="319"/>
          <ac:picMkLst>
            <pc:docMk/>
            <pc:sldMk cId="3575450199" sldId="503"/>
            <ac:picMk id="8" creationId="{28668002-191B-1EB6-F0E3-883E6C7AC10E}"/>
          </ac:picMkLst>
        </pc:picChg>
      </pc:sldChg>
      <pc:sldChg chg="addSp modSp">
        <pc:chgData name="Francesco Russo" userId="88ca608b-19ff-46ea-83b3-8919c2a05283" providerId="ADAL" clId="{24918E36-C97B-45B8-80F7-B270911DD852}" dt="2024-06-01T16:52:55.411" v="320"/>
        <pc:sldMkLst>
          <pc:docMk/>
          <pc:sldMk cId="4016876677" sldId="504"/>
        </pc:sldMkLst>
        <pc:picChg chg="add mod">
          <ac:chgData name="Francesco Russo" userId="88ca608b-19ff-46ea-83b3-8919c2a05283" providerId="ADAL" clId="{24918E36-C97B-45B8-80F7-B270911DD852}" dt="2024-06-01T16:52:55.411" v="320"/>
          <ac:picMkLst>
            <pc:docMk/>
            <pc:sldMk cId="4016876677" sldId="504"/>
            <ac:picMk id="15" creationId="{F8CC8385-93C9-4E30-5A14-277A9FE52D12}"/>
          </ac:picMkLst>
        </pc:picChg>
      </pc:sldChg>
      <pc:sldChg chg="addSp modSp">
        <pc:chgData name="Francesco Russo" userId="88ca608b-19ff-46ea-83b3-8919c2a05283" providerId="ADAL" clId="{24918E36-C97B-45B8-80F7-B270911DD852}" dt="2024-06-01T16:20:20.404" v="255"/>
        <pc:sldMkLst>
          <pc:docMk/>
          <pc:sldMk cId="1075908816" sldId="505"/>
        </pc:sldMkLst>
        <pc:picChg chg="add mod">
          <ac:chgData name="Francesco Russo" userId="88ca608b-19ff-46ea-83b3-8919c2a05283" providerId="ADAL" clId="{24918E36-C97B-45B8-80F7-B270911DD852}" dt="2024-06-01T16:20:20.404" v="255"/>
          <ac:picMkLst>
            <pc:docMk/>
            <pc:sldMk cId="1075908816" sldId="505"/>
            <ac:picMk id="10" creationId="{9A2BE1DD-C022-18BB-D9F6-0824F5B0E648}"/>
          </ac:picMkLst>
        </pc:picChg>
      </pc:sldChg>
      <pc:sldChg chg="addSp modSp modNotes">
        <pc:chgData name="Francesco Russo" userId="88ca608b-19ff-46ea-83b3-8919c2a05283" providerId="ADAL" clId="{24918E36-C97B-45B8-80F7-B270911DD852}" dt="2024-06-29T19:35:42.426" v="389" actId="14100"/>
        <pc:sldMkLst>
          <pc:docMk/>
          <pc:sldMk cId="3664624806" sldId="530"/>
        </pc:sldMkLst>
        <pc:picChg chg="add mod">
          <ac:chgData name="Francesco Russo" userId="88ca608b-19ff-46ea-83b3-8919c2a05283" providerId="ADAL" clId="{24918E36-C97B-45B8-80F7-B270911DD852}" dt="2024-06-01T16:55:39.290" v="322"/>
          <ac:picMkLst>
            <pc:docMk/>
            <pc:sldMk cId="3664624806" sldId="530"/>
            <ac:picMk id="21" creationId="{B49369C1-238D-5DFB-786E-68C2761AB3FC}"/>
          </ac:picMkLst>
        </pc:picChg>
      </pc:sldChg>
      <pc:sldChg chg="addSp modSp">
        <pc:chgData name="Francesco Russo" userId="88ca608b-19ff-46ea-83b3-8919c2a05283" providerId="ADAL" clId="{24918E36-C97B-45B8-80F7-B270911DD852}" dt="2024-06-01T16:56:47.677" v="323"/>
        <pc:sldMkLst>
          <pc:docMk/>
          <pc:sldMk cId="333428714" sldId="536"/>
        </pc:sldMkLst>
        <pc:picChg chg="add mod">
          <ac:chgData name="Francesco Russo" userId="88ca608b-19ff-46ea-83b3-8919c2a05283" providerId="ADAL" clId="{24918E36-C97B-45B8-80F7-B270911DD852}" dt="2024-06-01T16:56:47.677" v="323"/>
          <ac:picMkLst>
            <pc:docMk/>
            <pc:sldMk cId="333428714" sldId="536"/>
            <ac:picMk id="10" creationId="{923108D0-9458-DC68-4CDD-379F9C343B1C}"/>
          </ac:picMkLst>
        </pc:picChg>
      </pc:sldChg>
      <pc:sldChg chg="addSp delSp modSp modTransition modAnim modNotes">
        <pc:chgData name="Francesco Russo" userId="88ca608b-19ff-46ea-83b3-8919c2a05283" providerId="ADAL" clId="{24918E36-C97B-45B8-80F7-B270911DD852}" dt="2024-06-29T19:30:06.590" v="359" actId="14100"/>
        <pc:sldMkLst>
          <pc:docMk/>
          <pc:sldMk cId="2908024949" sldId="554"/>
        </pc:sldMkLst>
        <pc:picChg chg="add del mod">
          <ac:chgData name="Francesco Russo" userId="88ca608b-19ff-46ea-83b3-8919c2a05283" providerId="ADAL" clId="{24918E36-C97B-45B8-80F7-B270911DD852}" dt="2024-05-31T22:26:12.917" v="1"/>
          <ac:picMkLst>
            <pc:docMk/>
            <pc:sldMk cId="2908024949" sldId="554"/>
            <ac:picMk id="6" creationId="{2D56BA5E-EF1B-FE7A-27D7-46EACA30FCC1}"/>
          </ac:picMkLst>
        </pc:picChg>
        <pc:picChg chg="add del mod">
          <ac:chgData name="Francesco Russo" userId="88ca608b-19ff-46ea-83b3-8919c2a05283" providerId="ADAL" clId="{24918E36-C97B-45B8-80F7-B270911DD852}" dt="2024-05-31T22:26:28.582" v="3"/>
          <ac:picMkLst>
            <pc:docMk/>
            <pc:sldMk cId="2908024949" sldId="554"/>
            <ac:picMk id="11" creationId="{2C969061-ECE5-65BC-94D4-0033837D9A3B}"/>
          </ac:picMkLst>
        </pc:picChg>
        <pc:picChg chg="add mod">
          <ac:chgData name="Francesco Russo" userId="88ca608b-19ff-46ea-83b3-8919c2a05283" providerId="ADAL" clId="{24918E36-C97B-45B8-80F7-B270911DD852}" dt="2024-05-31T22:28:24.221" v="4"/>
          <ac:picMkLst>
            <pc:docMk/>
            <pc:sldMk cId="2908024949" sldId="554"/>
            <ac:picMk id="16" creationId="{CE7295A0-8EA1-CCF5-FD5D-353EF6E0E19A}"/>
          </ac:picMkLst>
        </pc:picChg>
      </pc:sldChg>
      <pc:sldChg chg="addSp modSp modNotesTx">
        <pc:chgData name="Francesco Russo" userId="88ca608b-19ff-46ea-83b3-8919c2a05283" providerId="ADAL" clId="{24918E36-C97B-45B8-80F7-B270911DD852}" dt="2024-05-31T22:31:28.491" v="8" actId="20577"/>
        <pc:sldMkLst>
          <pc:docMk/>
          <pc:sldMk cId="2769777892" sldId="556"/>
        </pc:sldMkLst>
        <pc:picChg chg="add mod">
          <ac:chgData name="Francesco Russo" userId="88ca608b-19ff-46ea-83b3-8919c2a05283" providerId="ADAL" clId="{24918E36-C97B-45B8-80F7-B270911DD852}" dt="2024-05-31T22:31:07.717" v="6"/>
          <ac:picMkLst>
            <pc:docMk/>
            <pc:sldMk cId="2769777892" sldId="556"/>
            <ac:picMk id="11" creationId="{07F0CBF3-3194-F4D0-CBF4-BC0C5C6C5A50}"/>
          </ac:picMkLst>
        </pc:picChg>
      </pc:sldChg>
      <pc:sldChg chg="addSp delSp modSp modTransition modAnim">
        <pc:chgData name="Francesco Russo" userId="88ca608b-19ff-46ea-83b3-8919c2a05283" providerId="ADAL" clId="{24918E36-C97B-45B8-80F7-B270911DD852}" dt="2024-05-31T22:34:05.838" v="11"/>
        <pc:sldMkLst>
          <pc:docMk/>
          <pc:sldMk cId="4204933325" sldId="558"/>
        </pc:sldMkLst>
        <pc:picChg chg="add del mod">
          <ac:chgData name="Francesco Russo" userId="88ca608b-19ff-46ea-83b3-8919c2a05283" providerId="ADAL" clId="{24918E36-C97B-45B8-80F7-B270911DD852}" dt="2024-05-31T22:31:53.602" v="10"/>
          <ac:picMkLst>
            <pc:docMk/>
            <pc:sldMk cId="4204933325" sldId="558"/>
            <ac:picMk id="20" creationId="{B9D71048-DC13-7EEB-B663-503AA38883BD}"/>
          </ac:picMkLst>
        </pc:picChg>
        <pc:picChg chg="add mod">
          <ac:chgData name="Francesco Russo" userId="88ca608b-19ff-46ea-83b3-8919c2a05283" providerId="ADAL" clId="{24918E36-C97B-45B8-80F7-B270911DD852}" dt="2024-05-31T22:34:05.838" v="11"/>
          <ac:picMkLst>
            <pc:docMk/>
            <pc:sldMk cId="4204933325" sldId="558"/>
            <ac:picMk id="25" creationId="{D32A12C8-41E2-3433-2DA5-4905FD735CEE}"/>
          </ac:picMkLst>
        </pc:picChg>
      </pc:sldChg>
      <pc:sldChg chg="addSp delSp modSp modTransition modAnim modNotes">
        <pc:chgData name="Francesco Russo" userId="88ca608b-19ff-46ea-83b3-8919c2a05283" providerId="ADAL" clId="{24918E36-C97B-45B8-80F7-B270911DD852}" dt="2024-06-27T23:23:00.993" v="358" actId="14100"/>
        <pc:sldMkLst>
          <pc:docMk/>
          <pc:sldMk cId="1534125201" sldId="559"/>
        </pc:sldMkLst>
        <pc:picChg chg="add del mod">
          <ac:chgData name="Francesco Russo" userId="88ca608b-19ff-46ea-83b3-8919c2a05283" providerId="ADAL" clId="{24918E36-C97B-45B8-80F7-B270911DD852}" dt="2024-05-31T22:35:18.069" v="13"/>
          <ac:picMkLst>
            <pc:docMk/>
            <pc:sldMk cId="1534125201" sldId="559"/>
            <ac:picMk id="15" creationId="{5535F8F3-DA27-A4F5-6139-53657234A762}"/>
          </ac:picMkLst>
        </pc:picChg>
        <pc:picChg chg="add mod">
          <ac:chgData name="Francesco Russo" userId="88ca608b-19ff-46ea-83b3-8919c2a05283" providerId="ADAL" clId="{24918E36-C97B-45B8-80F7-B270911DD852}" dt="2024-05-31T22:38:41.856" v="14"/>
          <ac:picMkLst>
            <pc:docMk/>
            <pc:sldMk cId="1534125201" sldId="559"/>
            <ac:picMk id="26" creationId="{622F82CC-4FAA-9DAA-D294-E23E32EE967B}"/>
          </ac:picMkLst>
        </pc:picChg>
      </pc:sldChg>
      <pc:sldChg chg="addSp modSp">
        <pc:chgData name="Francesco Russo" userId="88ca608b-19ff-46ea-83b3-8919c2a05283" providerId="ADAL" clId="{24918E36-C97B-45B8-80F7-B270911DD852}" dt="2024-06-01T12:57:25.410" v="127"/>
        <pc:sldMkLst>
          <pc:docMk/>
          <pc:sldMk cId="80729457" sldId="560"/>
        </pc:sldMkLst>
        <pc:picChg chg="add mod">
          <ac:chgData name="Francesco Russo" userId="88ca608b-19ff-46ea-83b3-8919c2a05283" providerId="ADAL" clId="{24918E36-C97B-45B8-80F7-B270911DD852}" dt="2024-06-01T12:57:25.410" v="127"/>
          <ac:picMkLst>
            <pc:docMk/>
            <pc:sldMk cId="80729457" sldId="560"/>
            <ac:picMk id="8" creationId="{4C372C8A-1D3B-3B0C-90AC-F6787F9595FD}"/>
          </ac:picMkLst>
        </pc:picChg>
      </pc:sldChg>
      <pc:sldChg chg="addSp delSp modSp modTransition modAnim modNotesTx">
        <pc:chgData name="Francesco Russo" userId="88ca608b-19ff-46ea-83b3-8919c2a05283" providerId="ADAL" clId="{24918E36-C97B-45B8-80F7-B270911DD852}" dt="2024-06-01T13:02:05.716" v="163"/>
        <pc:sldMkLst>
          <pc:docMk/>
          <pc:sldMk cId="507021296" sldId="561"/>
        </pc:sldMkLst>
        <pc:picChg chg="add del mod">
          <ac:chgData name="Francesco Russo" userId="88ca608b-19ff-46ea-83b3-8919c2a05283" providerId="ADAL" clId="{24918E36-C97B-45B8-80F7-B270911DD852}" dt="2024-06-01T13:00:03.512" v="130"/>
          <ac:picMkLst>
            <pc:docMk/>
            <pc:sldMk cId="507021296" sldId="561"/>
            <ac:picMk id="10" creationId="{CEE83A77-EB3C-EDD9-AB56-88C41DA0BE6C}"/>
          </ac:picMkLst>
        </pc:picChg>
        <pc:picChg chg="add mod">
          <ac:chgData name="Francesco Russo" userId="88ca608b-19ff-46ea-83b3-8919c2a05283" providerId="ADAL" clId="{24918E36-C97B-45B8-80F7-B270911DD852}" dt="2024-06-01T13:02:05.716" v="163"/>
          <ac:picMkLst>
            <pc:docMk/>
            <pc:sldMk cId="507021296" sldId="561"/>
            <ac:picMk id="18" creationId="{28D67398-819F-59FD-BBB5-6118AD9E42FA}"/>
          </ac:picMkLst>
        </pc:picChg>
      </pc:sldChg>
      <pc:sldChg chg="addSp modSp">
        <pc:chgData name="Francesco Russo" userId="88ca608b-19ff-46ea-83b3-8919c2a05283" providerId="ADAL" clId="{24918E36-C97B-45B8-80F7-B270911DD852}" dt="2024-05-31T22:39:40.927" v="15"/>
        <pc:sldMkLst>
          <pc:docMk/>
          <pc:sldMk cId="2638410404" sldId="562"/>
        </pc:sldMkLst>
        <pc:picChg chg="add mod">
          <ac:chgData name="Francesco Russo" userId="88ca608b-19ff-46ea-83b3-8919c2a05283" providerId="ADAL" clId="{24918E36-C97B-45B8-80F7-B270911DD852}" dt="2024-05-31T22:39:40.927" v="15"/>
          <ac:picMkLst>
            <pc:docMk/>
            <pc:sldMk cId="2638410404" sldId="562"/>
            <ac:picMk id="9" creationId="{4627862C-5264-E75D-310A-D4EA937988D4}"/>
          </ac:picMkLst>
        </pc:picChg>
      </pc:sldChg>
      <pc:sldChg chg="addSp delSp modSp modTransition modAnim modNotes">
        <pc:chgData name="Francesco Russo" userId="88ca608b-19ff-46ea-83b3-8919c2a05283" providerId="ADAL" clId="{24918E36-C97B-45B8-80F7-B270911DD852}" dt="2024-06-29T19:34:04.332" v="382" actId="2711"/>
        <pc:sldMkLst>
          <pc:docMk/>
          <pc:sldMk cId="4127486632" sldId="563"/>
        </pc:sldMkLst>
        <pc:picChg chg="add del mod">
          <ac:chgData name="Francesco Russo" userId="88ca608b-19ff-46ea-83b3-8919c2a05283" providerId="ADAL" clId="{24918E36-C97B-45B8-80F7-B270911DD852}" dt="2024-06-01T15:52:31.228" v="229"/>
          <ac:picMkLst>
            <pc:docMk/>
            <pc:sldMk cId="4127486632" sldId="563"/>
            <ac:picMk id="10" creationId="{06B14C42-D9A4-1DFA-5089-1738450F132B}"/>
          </ac:picMkLst>
        </pc:picChg>
        <pc:picChg chg="add del mod">
          <ac:chgData name="Francesco Russo" userId="88ca608b-19ff-46ea-83b3-8919c2a05283" providerId="ADAL" clId="{24918E36-C97B-45B8-80F7-B270911DD852}" dt="2024-06-01T15:53:05.211" v="231"/>
          <ac:picMkLst>
            <pc:docMk/>
            <pc:sldMk cId="4127486632" sldId="563"/>
            <ac:picMk id="15" creationId="{CCEB6783-A9E6-D214-3F40-B7C33E54085D}"/>
          </ac:picMkLst>
        </pc:picChg>
        <pc:picChg chg="add mod">
          <ac:chgData name="Francesco Russo" userId="88ca608b-19ff-46ea-83b3-8919c2a05283" providerId="ADAL" clId="{24918E36-C97B-45B8-80F7-B270911DD852}" dt="2024-06-01T15:54:12.947" v="232"/>
          <ac:picMkLst>
            <pc:docMk/>
            <pc:sldMk cId="4127486632" sldId="563"/>
            <ac:picMk id="20" creationId="{F22D5DC4-B89A-7A04-6B0A-BEC2A072FCCD}"/>
          </ac:picMkLst>
        </pc:picChg>
      </pc:sldChg>
      <pc:sldChg chg="addSp delSp modSp modTransition modAnim">
        <pc:chgData name="Francesco Russo" userId="88ca608b-19ff-46ea-83b3-8919c2a05283" providerId="ADAL" clId="{24918E36-C97B-45B8-80F7-B270911DD852}" dt="2024-06-01T15:56:59.210" v="235"/>
        <pc:sldMkLst>
          <pc:docMk/>
          <pc:sldMk cId="3957321239" sldId="564"/>
        </pc:sldMkLst>
        <pc:picChg chg="add del mod">
          <ac:chgData name="Francesco Russo" userId="88ca608b-19ff-46ea-83b3-8919c2a05283" providerId="ADAL" clId="{24918E36-C97B-45B8-80F7-B270911DD852}" dt="2024-06-01T15:54:43.294" v="234"/>
          <ac:picMkLst>
            <pc:docMk/>
            <pc:sldMk cId="3957321239" sldId="564"/>
            <ac:picMk id="12" creationId="{E7C1903E-D507-3CB8-47F2-16D8516A76C7}"/>
          </ac:picMkLst>
        </pc:picChg>
        <pc:picChg chg="add mod">
          <ac:chgData name="Francesco Russo" userId="88ca608b-19ff-46ea-83b3-8919c2a05283" providerId="ADAL" clId="{24918E36-C97B-45B8-80F7-B270911DD852}" dt="2024-06-01T15:56:59.210" v="235"/>
          <ac:picMkLst>
            <pc:docMk/>
            <pc:sldMk cId="3957321239" sldId="564"/>
            <ac:picMk id="17" creationId="{CC9CE73A-926E-5A65-6CF5-27CD53DD943C}"/>
          </ac:picMkLst>
        </pc:picChg>
      </pc:sldChg>
      <pc:sldChg chg="addSp modSp">
        <pc:chgData name="Francesco Russo" userId="88ca608b-19ff-46ea-83b3-8919c2a05283" providerId="ADAL" clId="{24918E36-C97B-45B8-80F7-B270911DD852}" dt="2024-06-01T15:58:35.098" v="236"/>
        <pc:sldMkLst>
          <pc:docMk/>
          <pc:sldMk cId="861007276" sldId="565"/>
        </pc:sldMkLst>
        <pc:picChg chg="add mod">
          <ac:chgData name="Francesco Russo" userId="88ca608b-19ff-46ea-83b3-8919c2a05283" providerId="ADAL" clId="{24918E36-C97B-45B8-80F7-B270911DD852}" dt="2024-06-01T15:58:35.098" v="236"/>
          <ac:picMkLst>
            <pc:docMk/>
            <pc:sldMk cId="861007276" sldId="565"/>
            <ac:picMk id="8" creationId="{BB3D9B46-FCE8-F03C-FA87-C8628BB40604}"/>
          </ac:picMkLst>
        </pc:picChg>
      </pc:sldChg>
      <pc:sldChg chg="addSp delSp modSp modTransition modAnim modNotes">
        <pc:chgData name="Francesco Russo" userId="88ca608b-19ff-46ea-83b3-8919c2a05283" providerId="ADAL" clId="{24918E36-C97B-45B8-80F7-B270911DD852}" dt="2024-06-29T19:34:22.307" v="386" actId="20577"/>
        <pc:sldMkLst>
          <pc:docMk/>
          <pc:sldMk cId="855457609" sldId="566"/>
        </pc:sldMkLst>
        <pc:picChg chg="add del mod">
          <ac:chgData name="Francesco Russo" userId="88ca608b-19ff-46ea-83b3-8919c2a05283" providerId="ADAL" clId="{24918E36-C97B-45B8-80F7-B270911DD852}" dt="2024-06-01T15:59:05.200" v="238"/>
          <ac:picMkLst>
            <pc:docMk/>
            <pc:sldMk cId="855457609" sldId="566"/>
            <ac:picMk id="12" creationId="{5C609C22-A1AC-3EB5-BF6D-2E6BC797D92E}"/>
          </ac:picMkLst>
        </pc:picChg>
        <pc:picChg chg="add mod">
          <ac:chgData name="Francesco Russo" userId="88ca608b-19ff-46ea-83b3-8919c2a05283" providerId="ADAL" clId="{24918E36-C97B-45B8-80F7-B270911DD852}" dt="2024-06-01T15:59:56.758" v="239"/>
          <ac:picMkLst>
            <pc:docMk/>
            <pc:sldMk cId="855457609" sldId="566"/>
            <ac:picMk id="23" creationId="{C2DC81D4-4BE6-E979-75B3-85B3AC0B943B}"/>
          </ac:picMkLst>
        </pc:picChg>
      </pc:sldChg>
      <pc:sldChg chg="addSp modSp">
        <pc:chgData name="Francesco Russo" userId="88ca608b-19ff-46ea-83b3-8919c2a05283" providerId="ADAL" clId="{24918E36-C97B-45B8-80F7-B270911DD852}" dt="2024-06-01T16:02:54.924" v="240"/>
        <pc:sldMkLst>
          <pc:docMk/>
          <pc:sldMk cId="1774369116" sldId="567"/>
        </pc:sldMkLst>
        <pc:picChg chg="add mod">
          <ac:chgData name="Francesco Russo" userId="88ca608b-19ff-46ea-83b3-8919c2a05283" providerId="ADAL" clId="{24918E36-C97B-45B8-80F7-B270911DD852}" dt="2024-06-01T16:02:54.924" v="240"/>
          <ac:picMkLst>
            <pc:docMk/>
            <pc:sldMk cId="1774369116" sldId="567"/>
            <ac:picMk id="8" creationId="{86244B42-1908-46DA-4810-BF833E16A710}"/>
          </ac:picMkLst>
        </pc:picChg>
      </pc:sldChg>
      <pc:sldChg chg="addSp modSp modNotes">
        <pc:chgData name="Francesco Russo" userId="88ca608b-19ff-46ea-83b3-8919c2a05283" providerId="ADAL" clId="{24918E36-C97B-45B8-80F7-B270911DD852}" dt="2024-06-29T20:20:14.110" v="399" actId="20577"/>
        <pc:sldMkLst>
          <pc:docMk/>
          <pc:sldMk cId="2027894996" sldId="568"/>
        </pc:sldMkLst>
        <pc:picChg chg="add mod">
          <ac:chgData name="Francesco Russo" userId="88ca608b-19ff-46ea-83b3-8919c2a05283" providerId="ADAL" clId="{24918E36-C97B-45B8-80F7-B270911DD852}" dt="2024-06-01T16:06:11.985" v="241"/>
          <ac:picMkLst>
            <pc:docMk/>
            <pc:sldMk cId="2027894996" sldId="568"/>
            <ac:picMk id="9" creationId="{CB8ECD0B-4532-C1D5-D182-D653D13BFDFB}"/>
          </ac:picMkLst>
        </pc:picChg>
      </pc:sldChg>
      <pc:sldChg chg="addSp modSp">
        <pc:chgData name="Francesco Russo" userId="88ca608b-19ff-46ea-83b3-8919c2a05283" providerId="ADAL" clId="{24918E36-C97B-45B8-80F7-B270911DD852}" dt="2024-06-01T16:14:01.115" v="250"/>
        <pc:sldMkLst>
          <pc:docMk/>
          <pc:sldMk cId="1585942805" sldId="569"/>
        </pc:sldMkLst>
        <pc:picChg chg="add mod">
          <ac:chgData name="Francesco Russo" userId="88ca608b-19ff-46ea-83b3-8919c2a05283" providerId="ADAL" clId="{24918E36-C97B-45B8-80F7-B270911DD852}" dt="2024-06-01T16:14:01.115" v="250"/>
          <ac:picMkLst>
            <pc:docMk/>
            <pc:sldMk cId="1585942805" sldId="569"/>
            <ac:picMk id="14" creationId="{75F2D0AB-0863-B822-5453-20B0F833669B}"/>
          </ac:picMkLst>
        </pc:picChg>
      </pc:sldChg>
      <pc:sldChg chg="addSp modSp">
        <pc:chgData name="Francesco Russo" userId="88ca608b-19ff-46ea-83b3-8919c2a05283" providerId="ADAL" clId="{24918E36-C97B-45B8-80F7-B270911DD852}" dt="2024-06-01T16:15:41.931" v="251"/>
        <pc:sldMkLst>
          <pc:docMk/>
          <pc:sldMk cId="1355450430" sldId="570"/>
        </pc:sldMkLst>
        <pc:picChg chg="add mod">
          <ac:chgData name="Francesco Russo" userId="88ca608b-19ff-46ea-83b3-8919c2a05283" providerId="ADAL" clId="{24918E36-C97B-45B8-80F7-B270911DD852}" dt="2024-06-01T16:15:41.931" v="251"/>
          <ac:picMkLst>
            <pc:docMk/>
            <pc:sldMk cId="1355450430" sldId="570"/>
            <ac:picMk id="8" creationId="{32E78C43-C023-1B6A-D64F-92C567976E71}"/>
          </ac:picMkLst>
        </pc:picChg>
      </pc:sldChg>
      <pc:sldChg chg="addSp modSp">
        <pc:chgData name="Francesco Russo" userId="88ca608b-19ff-46ea-83b3-8919c2a05283" providerId="ADAL" clId="{24918E36-C97B-45B8-80F7-B270911DD852}" dt="2024-06-01T13:04:10.470" v="165"/>
        <pc:sldMkLst>
          <pc:docMk/>
          <pc:sldMk cId="3033988816" sldId="571"/>
        </pc:sldMkLst>
        <pc:picChg chg="add mod">
          <ac:chgData name="Francesco Russo" userId="88ca608b-19ff-46ea-83b3-8919c2a05283" providerId="ADAL" clId="{24918E36-C97B-45B8-80F7-B270911DD852}" dt="2024-06-01T13:04:10.470" v="165"/>
          <ac:picMkLst>
            <pc:docMk/>
            <pc:sldMk cId="3033988816" sldId="571"/>
            <ac:picMk id="8" creationId="{59065219-BE9B-81C1-FC77-AD978B8632F2}"/>
          </ac:picMkLst>
        </pc:picChg>
      </pc:sldChg>
      <pc:sldChg chg="addSp modSp">
        <pc:chgData name="Francesco Russo" userId="88ca608b-19ff-46ea-83b3-8919c2a05283" providerId="ADAL" clId="{24918E36-C97B-45B8-80F7-B270911DD852}" dt="2024-05-31T22:40:56.905" v="16"/>
        <pc:sldMkLst>
          <pc:docMk/>
          <pc:sldMk cId="1991969392" sldId="572"/>
        </pc:sldMkLst>
        <pc:picChg chg="add mod">
          <ac:chgData name="Francesco Russo" userId="88ca608b-19ff-46ea-83b3-8919c2a05283" providerId="ADAL" clId="{24918E36-C97B-45B8-80F7-B270911DD852}" dt="2024-05-31T22:40:56.905" v="16"/>
          <ac:picMkLst>
            <pc:docMk/>
            <pc:sldMk cId="1991969392" sldId="572"/>
            <ac:picMk id="10" creationId="{E0C34960-1028-64B9-D031-1C50330E4350}"/>
          </ac:picMkLst>
        </pc:picChg>
      </pc:sldChg>
      <pc:sldChg chg="addSp delSp modSp modTransition modAnim">
        <pc:chgData name="Francesco Russo" userId="88ca608b-19ff-46ea-83b3-8919c2a05283" providerId="ADAL" clId="{24918E36-C97B-45B8-80F7-B270911DD852}" dt="2024-05-31T22:48:43.834" v="19"/>
        <pc:sldMkLst>
          <pc:docMk/>
          <pc:sldMk cId="300779154" sldId="573"/>
        </pc:sldMkLst>
        <pc:picChg chg="add del mod">
          <ac:chgData name="Francesco Russo" userId="88ca608b-19ff-46ea-83b3-8919c2a05283" providerId="ADAL" clId="{24918E36-C97B-45B8-80F7-B270911DD852}" dt="2024-05-31T22:44:49.230" v="18"/>
          <ac:picMkLst>
            <pc:docMk/>
            <pc:sldMk cId="300779154" sldId="573"/>
            <ac:picMk id="8" creationId="{71AAD02B-E744-EA1E-EBBD-76D342B5D1D3}"/>
          </ac:picMkLst>
        </pc:picChg>
        <pc:picChg chg="add mod">
          <ac:chgData name="Francesco Russo" userId="88ca608b-19ff-46ea-83b3-8919c2a05283" providerId="ADAL" clId="{24918E36-C97B-45B8-80F7-B270911DD852}" dt="2024-05-31T22:48:43.834" v="19"/>
          <ac:picMkLst>
            <pc:docMk/>
            <pc:sldMk cId="300779154" sldId="573"/>
            <ac:picMk id="17" creationId="{EAF103A6-9B55-F344-44BB-413B0EC2DCF2}"/>
          </ac:picMkLst>
        </pc:picChg>
      </pc:sldChg>
      <pc:sldChg chg="addSp modSp modNotes modNotesTx">
        <pc:chgData name="Francesco Russo" userId="88ca608b-19ff-46ea-83b3-8919c2a05283" providerId="ADAL" clId="{24918E36-C97B-45B8-80F7-B270911DD852}" dt="2024-06-29T19:30:36.002" v="362" actId="6549"/>
        <pc:sldMkLst>
          <pc:docMk/>
          <pc:sldMk cId="1801712410" sldId="574"/>
        </pc:sldMkLst>
        <pc:picChg chg="add mod">
          <ac:chgData name="Francesco Russo" userId="88ca608b-19ff-46ea-83b3-8919c2a05283" providerId="ADAL" clId="{24918E36-C97B-45B8-80F7-B270911DD852}" dt="2024-05-31T22:52:31.376" v="20"/>
          <ac:picMkLst>
            <pc:docMk/>
            <pc:sldMk cId="1801712410" sldId="574"/>
            <ac:picMk id="12" creationId="{F42619ED-497F-C240-B462-CC0DA90A60E6}"/>
          </ac:picMkLst>
        </pc:picChg>
      </pc:sldChg>
      <pc:sldChg chg="addSp delSp modSp modTransition modAnim">
        <pc:chgData name="Francesco Russo" userId="88ca608b-19ff-46ea-83b3-8919c2a05283" providerId="ADAL" clId="{24918E36-C97B-45B8-80F7-B270911DD852}" dt="2024-05-31T22:59:43.663" v="24"/>
        <pc:sldMkLst>
          <pc:docMk/>
          <pc:sldMk cId="3358261828" sldId="575"/>
        </pc:sldMkLst>
        <pc:picChg chg="add del mod">
          <ac:chgData name="Francesco Russo" userId="88ca608b-19ff-46ea-83b3-8919c2a05283" providerId="ADAL" clId="{24918E36-C97B-45B8-80F7-B270911DD852}" dt="2024-05-31T22:55:32.061" v="23"/>
          <ac:picMkLst>
            <pc:docMk/>
            <pc:sldMk cId="3358261828" sldId="575"/>
            <ac:picMk id="16" creationId="{161090C3-A037-3E4E-51A9-25F19E288C67}"/>
          </ac:picMkLst>
        </pc:picChg>
        <pc:picChg chg="add mod">
          <ac:chgData name="Francesco Russo" userId="88ca608b-19ff-46ea-83b3-8919c2a05283" providerId="ADAL" clId="{24918E36-C97B-45B8-80F7-B270911DD852}" dt="2024-05-31T22:59:43.663" v="24"/>
          <ac:picMkLst>
            <pc:docMk/>
            <pc:sldMk cId="3358261828" sldId="575"/>
            <ac:picMk id="25" creationId="{2C5F11F6-E126-9760-F1A6-A8AF4EB9981E}"/>
          </ac:picMkLst>
        </pc:picChg>
      </pc:sldChg>
      <pc:sldChg chg="addSp delSp modSp modTransition modAnim modNotesTx">
        <pc:chgData name="Francesco Russo" userId="88ca608b-19ff-46ea-83b3-8919c2a05283" providerId="ADAL" clId="{24918E36-C97B-45B8-80F7-B270911DD852}" dt="2024-06-01T12:29:38.954" v="43"/>
        <pc:sldMkLst>
          <pc:docMk/>
          <pc:sldMk cId="2303759551" sldId="576"/>
        </pc:sldMkLst>
        <pc:picChg chg="add del mod">
          <ac:chgData name="Francesco Russo" userId="88ca608b-19ff-46ea-83b3-8919c2a05283" providerId="ADAL" clId="{24918E36-C97B-45B8-80F7-B270911DD852}" dt="2024-06-01T12:27:47.492" v="42"/>
          <ac:picMkLst>
            <pc:docMk/>
            <pc:sldMk cId="2303759551" sldId="576"/>
            <ac:picMk id="23" creationId="{69692C68-BFCD-1E76-6AF5-B85CD517F739}"/>
          </ac:picMkLst>
        </pc:picChg>
        <pc:picChg chg="add mod">
          <ac:chgData name="Francesco Russo" userId="88ca608b-19ff-46ea-83b3-8919c2a05283" providerId="ADAL" clId="{24918E36-C97B-45B8-80F7-B270911DD852}" dt="2024-06-01T12:29:38.954" v="43"/>
          <ac:picMkLst>
            <pc:docMk/>
            <pc:sldMk cId="2303759551" sldId="576"/>
            <ac:picMk id="28" creationId="{AE54B8D1-5D01-96A8-58E4-FED96BCEEA72}"/>
          </ac:picMkLst>
        </pc:picChg>
      </pc:sldChg>
      <pc:sldChg chg="addSp delSp modSp modTransition modAnim modNotesTx">
        <pc:chgData name="Francesco Russo" userId="88ca608b-19ff-46ea-83b3-8919c2a05283" providerId="ADAL" clId="{24918E36-C97B-45B8-80F7-B270911DD852}" dt="2024-06-01T12:32:53.328" v="109"/>
        <pc:sldMkLst>
          <pc:docMk/>
          <pc:sldMk cId="1408971823" sldId="577"/>
        </pc:sldMkLst>
        <pc:picChg chg="add del mod">
          <ac:chgData name="Francesco Russo" userId="88ca608b-19ff-46ea-83b3-8919c2a05283" providerId="ADAL" clId="{24918E36-C97B-45B8-80F7-B270911DD852}" dt="2024-06-01T12:30:26.252" v="45"/>
          <ac:picMkLst>
            <pc:docMk/>
            <pc:sldMk cId="1408971823" sldId="577"/>
            <ac:picMk id="17" creationId="{A76F3621-BFDD-CE12-34EB-60B949FF840D}"/>
          </ac:picMkLst>
        </pc:picChg>
        <pc:picChg chg="add mod">
          <ac:chgData name="Francesco Russo" userId="88ca608b-19ff-46ea-83b3-8919c2a05283" providerId="ADAL" clId="{24918E36-C97B-45B8-80F7-B270911DD852}" dt="2024-06-01T12:32:53.328" v="109"/>
          <ac:picMkLst>
            <pc:docMk/>
            <pc:sldMk cId="1408971823" sldId="577"/>
            <ac:picMk id="22" creationId="{AA1E9728-4629-6699-4891-A6DA5F8E1E9C}"/>
          </ac:picMkLst>
        </pc:picChg>
      </pc:sldChg>
      <pc:sldChg chg="addSp modSp modNotesTx">
        <pc:chgData name="Francesco Russo" userId="88ca608b-19ff-46ea-83b3-8919c2a05283" providerId="ADAL" clId="{24918E36-C97B-45B8-80F7-B270911DD852}" dt="2024-06-01T12:37:23.187" v="118" actId="20577"/>
        <pc:sldMkLst>
          <pc:docMk/>
          <pc:sldMk cId="3428834551" sldId="578"/>
        </pc:sldMkLst>
        <pc:picChg chg="add mod">
          <ac:chgData name="Francesco Russo" userId="88ca608b-19ff-46ea-83b3-8919c2a05283" providerId="ADAL" clId="{24918E36-C97B-45B8-80F7-B270911DD852}" dt="2024-06-01T12:36:57.265" v="110"/>
          <ac:picMkLst>
            <pc:docMk/>
            <pc:sldMk cId="3428834551" sldId="578"/>
            <ac:picMk id="16" creationId="{76B94581-9CB7-24A9-A621-3195EC9E176B}"/>
          </ac:picMkLst>
        </pc:picChg>
      </pc:sldChg>
      <pc:sldChg chg="addSp delSp modSp modTransition modAnim modNotes">
        <pc:chgData name="Francesco Russo" userId="88ca608b-19ff-46ea-83b3-8919c2a05283" providerId="ADAL" clId="{24918E36-C97B-45B8-80F7-B270911DD852}" dt="2024-06-29T19:31:14.838" v="367" actId="14100"/>
        <pc:sldMkLst>
          <pc:docMk/>
          <pc:sldMk cId="1607299053" sldId="579"/>
        </pc:sldMkLst>
        <pc:picChg chg="add del mod">
          <ac:chgData name="Francesco Russo" userId="88ca608b-19ff-46ea-83b3-8919c2a05283" providerId="ADAL" clId="{24918E36-C97B-45B8-80F7-B270911DD852}" dt="2024-06-01T12:50:04.460" v="120"/>
          <ac:picMkLst>
            <pc:docMk/>
            <pc:sldMk cId="1607299053" sldId="579"/>
            <ac:picMk id="14" creationId="{72CE2460-0454-DAEF-707E-A0D6F7FEC874}"/>
          </ac:picMkLst>
        </pc:picChg>
        <pc:picChg chg="add mod">
          <ac:chgData name="Francesco Russo" userId="88ca608b-19ff-46ea-83b3-8919c2a05283" providerId="ADAL" clId="{24918E36-C97B-45B8-80F7-B270911DD852}" dt="2024-06-01T12:51:17.539" v="121"/>
          <ac:picMkLst>
            <pc:docMk/>
            <pc:sldMk cId="1607299053" sldId="579"/>
            <ac:picMk id="22" creationId="{C05126FB-4711-CB8F-0CBE-324104F0ABA1}"/>
          </ac:picMkLst>
        </pc:picChg>
      </pc:sldChg>
      <pc:sldChg chg="addSp modSp modNotes">
        <pc:chgData name="Francesco Russo" userId="88ca608b-19ff-46ea-83b3-8919c2a05283" providerId="ADAL" clId="{24918E36-C97B-45B8-80F7-B270911DD852}" dt="2024-06-29T19:30:53.819" v="365" actId="14100"/>
        <pc:sldMkLst>
          <pc:docMk/>
          <pc:sldMk cId="2310200991" sldId="580"/>
        </pc:sldMkLst>
        <pc:picChg chg="add mod">
          <ac:chgData name="Francesco Russo" userId="88ca608b-19ff-46ea-83b3-8919c2a05283" providerId="ADAL" clId="{24918E36-C97B-45B8-80F7-B270911DD852}" dt="2024-05-31T23:07:42.854" v="26"/>
          <ac:picMkLst>
            <pc:docMk/>
            <pc:sldMk cId="2310200991" sldId="580"/>
            <ac:picMk id="11" creationId="{00069245-EE91-78DA-6310-7C7B9E4FA825}"/>
          </ac:picMkLst>
        </pc:picChg>
      </pc:sldChg>
      <pc:sldChg chg="addSp modSp">
        <pc:chgData name="Francesco Russo" userId="88ca608b-19ff-46ea-83b3-8919c2a05283" providerId="ADAL" clId="{24918E36-C97B-45B8-80F7-B270911DD852}" dt="2024-06-01T15:03:44.511" v="227"/>
        <pc:sldMkLst>
          <pc:docMk/>
          <pc:sldMk cId="70575679" sldId="581"/>
        </pc:sldMkLst>
        <pc:picChg chg="add mod">
          <ac:chgData name="Francesco Russo" userId="88ca608b-19ff-46ea-83b3-8919c2a05283" providerId="ADAL" clId="{24918E36-C97B-45B8-80F7-B270911DD852}" dt="2024-06-01T15:03:44.511" v="227"/>
          <ac:picMkLst>
            <pc:docMk/>
            <pc:sldMk cId="70575679" sldId="581"/>
            <ac:picMk id="9" creationId="{8F208C3A-BE07-1E0C-04F3-9C0C0072D69D}"/>
          </ac:picMkLst>
        </pc:picChg>
      </pc:sldChg>
      <pc:sldChg chg="addSp modSp">
        <pc:chgData name="Francesco Russo" userId="88ca608b-19ff-46ea-83b3-8919c2a05283" providerId="ADAL" clId="{24918E36-C97B-45B8-80F7-B270911DD852}" dt="2024-06-01T13:07:32.262" v="166"/>
        <pc:sldMkLst>
          <pc:docMk/>
          <pc:sldMk cId="2890318983" sldId="582"/>
        </pc:sldMkLst>
        <pc:picChg chg="add mod">
          <ac:chgData name="Francesco Russo" userId="88ca608b-19ff-46ea-83b3-8919c2a05283" providerId="ADAL" clId="{24918E36-C97B-45B8-80F7-B270911DD852}" dt="2024-06-01T13:07:32.262" v="166"/>
          <ac:picMkLst>
            <pc:docMk/>
            <pc:sldMk cId="2890318983" sldId="582"/>
            <ac:picMk id="9" creationId="{5775C231-21E1-5B59-E7C2-485573D4308E}"/>
          </ac:picMkLst>
        </pc:picChg>
      </pc:sldChg>
      <pc:sldChg chg="addSp delSp modSp modTransition modAnim modNotes">
        <pc:chgData name="Francesco Russo" userId="88ca608b-19ff-46ea-83b3-8919c2a05283" providerId="ADAL" clId="{24918E36-C97B-45B8-80F7-B270911DD852}" dt="2024-06-29T19:30:59.726" v="366" actId="14100"/>
        <pc:sldMkLst>
          <pc:docMk/>
          <pc:sldMk cId="344384053" sldId="583"/>
        </pc:sldMkLst>
        <pc:picChg chg="add del mod">
          <ac:chgData name="Francesco Russo" userId="88ca608b-19ff-46ea-83b3-8919c2a05283" providerId="ADAL" clId="{24918E36-C97B-45B8-80F7-B270911DD852}" dt="2024-06-01T12:13:58.435" v="28"/>
          <ac:picMkLst>
            <pc:docMk/>
            <pc:sldMk cId="344384053" sldId="583"/>
            <ac:picMk id="13" creationId="{03826A53-87B5-634C-CCF8-E1933120DAAB}"/>
          </ac:picMkLst>
        </pc:picChg>
        <pc:picChg chg="add mod">
          <ac:chgData name="Francesco Russo" userId="88ca608b-19ff-46ea-83b3-8919c2a05283" providerId="ADAL" clId="{24918E36-C97B-45B8-80F7-B270911DD852}" dt="2024-06-01T12:17:38.408" v="29"/>
          <ac:picMkLst>
            <pc:docMk/>
            <pc:sldMk cId="344384053" sldId="583"/>
            <ac:picMk id="18" creationId="{630827C7-3938-D1C4-B644-DC3952C39610}"/>
          </ac:picMkLst>
        </pc:picChg>
      </pc:sldChg>
      <pc:sldChg chg="addSp delSp modSp modTransition modAnim">
        <pc:chgData name="Francesco Russo" userId="88ca608b-19ff-46ea-83b3-8919c2a05283" providerId="ADAL" clId="{24918E36-C97B-45B8-80F7-B270911DD852}" dt="2024-06-01T12:57:03.663" v="126"/>
        <pc:sldMkLst>
          <pc:docMk/>
          <pc:sldMk cId="1860567379" sldId="584"/>
        </pc:sldMkLst>
        <pc:picChg chg="add del mod">
          <ac:chgData name="Francesco Russo" userId="88ca608b-19ff-46ea-83b3-8919c2a05283" providerId="ADAL" clId="{24918E36-C97B-45B8-80F7-B270911DD852}" dt="2024-06-01T12:53:22.637" v="123"/>
          <ac:picMkLst>
            <pc:docMk/>
            <pc:sldMk cId="1860567379" sldId="584"/>
            <ac:picMk id="6" creationId="{9A0B76E5-5804-0CC1-2ADA-7A0A7A6A94D1}"/>
          </ac:picMkLst>
        </pc:picChg>
        <pc:picChg chg="add del mod">
          <ac:chgData name="Francesco Russo" userId="88ca608b-19ff-46ea-83b3-8919c2a05283" providerId="ADAL" clId="{24918E36-C97B-45B8-80F7-B270911DD852}" dt="2024-06-01T12:54:33.897" v="125"/>
          <ac:picMkLst>
            <pc:docMk/>
            <pc:sldMk cId="1860567379" sldId="584"/>
            <ac:picMk id="14" creationId="{9E4DE454-0C52-5574-5268-FB90ED0CD74E}"/>
          </ac:picMkLst>
        </pc:picChg>
        <pc:picChg chg="add mod">
          <ac:chgData name="Francesco Russo" userId="88ca608b-19ff-46ea-83b3-8919c2a05283" providerId="ADAL" clId="{24918E36-C97B-45B8-80F7-B270911DD852}" dt="2024-06-01T12:57:03.663" v="126"/>
          <ac:picMkLst>
            <pc:docMk/>
            <pc:sldMk cId="1860567379" sldId="584"/>
            <ac:picMk id="24" creationId="{5A8B9BDE-0B8A-8590-6B50-0FDDD59D8E19}"/>
          </ac:picMkLst>
        </pc:picChg>
      </pc:sldChg>
      <pc:sldChg chg="addSp modSp">
        <pc:chgData name="Francesco Russo" userId="88ca608b-19ff-46ea-83b3-8919c2a05283" providerId="ADAL" clId="{24918E36-C97B-45B8-80F7-B270911DD852}" dt="2024-06-01T13:08:57.004" v="167"/>
        <pc:sldMkLst>
          <pc:docMk/>
          <pc:sldMk cId="3764994145" sldId="585"/>
        </pc:sldMkLst>
        <pc:picChg chg="add mod">
          <ac:chgData name="Francesco Russo" userId="88ca608b-19ff-46ea-83b3-8919c2a05283" providerId="ADAL" clId="{24918E36-C97B-45B8-80F7-B270911DD852}" dt="2024-06-01T13:08:57.004" v="167"/>
          <ac:picMkLst>
            <pc:docMk/>
            <pc:sldMk cId="3764994145" sldId="585"/>
            <ac:picMk id="19" creationId="{CFF469D8-5AC4-86D9-2AB1-71B73E89FBD4}"/>
          </ac:picMkLst>
        </pc:picChg>
      </pc:sldChg>
      <pc:sldChg chg="addSp modSp">
        <pc:chgData name="Francesco Russo" userId="88ca608b-19ff-46ea-83b3-8919c2a05283" providerId="ADAL" clId="{24918E36-C97B-45B8-80F7-B270911DD852}" dt="2024-06-01T13:10:08.436" v="168"/>
        <pc:sldMkLst>
          <pc:docMk/>
          <pc:sldMk cId="4202554488" sldId="586"/>
        </pc:sldMkLst>
        <pc:picChg chg="add mod">
          <ac:chgData name="Francesco Russo" userId="88ca608b-19ff-46ea-83b3-8919c2a05283" providerId="ADAL" clId="{24918E36-C97B-45B8-80F7-B270911DD852}" dt="2024-06-01T13:10:08.436" v="168"/>
          <ac:picMkLst>
            <pc:docMk/>
            <pc:sldMk cId="4202554488" sldId="586"/>
            <ac:picMk id="9" creationId="{10B81D57-EFB8-9B44-71EF-A9035CFFE6E0}"/>
          </ac:picMkLst>
        </pc:picChg>
      </pc:sldChg>
      <pc:sldChg chg="addSp delSp modSp modTransition modAnim">
        <pc:chgData name="Francesco Russo" userId="88ca608b-19ff-46ea-83b3-8919c2a05283" providerId="ADAL" clId="{24918E36-C97B-45B8-80F7-B270911DD852}" dt="2024-06-01T13:19:15.433" v="173"/>
        <pc:sldMkLst>
          <pc:docMk/>
          <pc:sldMk cId="856217028" sldId="587"/>
        </pc:sldMkLst>
        <pc:picChg chg="add del mod">
          <ac:chgData name="Francesco Russo" userId="88ca608b-19ff-46ea-83b3-8919c2a05283" providerId="ADAL" clId="{24918E36-C97B-45B8-80F7-B270911DD852}" dt="2024-06-01T13:12:51.342" v="170"/>
          <ac:picMkLst>
            <pc:docMk/>
            <pc:sldMk cId="856217028" sldId="587"/>
            <ac:picMk id="9" creationId="{8F858591-8A98-D501-27FC-DFCA7BD1EBBC}"/>
          </ac:picMkLst>
        </pc:picChg>
        <pc:picChg chg="add del mod">
          <ac:chgData name="Francesco Russo" userId="88ca608b-19ff-46ea-83b3-8919c2a05283" providerId="ADAL" clId="{24918E36-C97B-45B8-80F7-B270911DD852}" dt="2024-06-01T13:13:31.047" v="172"/>
          <ac:picMkLst>
            <pc:docMk/>
            <pc:sldMk cId="856217028" sldId="587"/>
            <ac:picMk id="17" creationId="{1FFC6964-2B5E-5678-FA03-E0DE0D445014}"/>
          </ac:picMkLst>
        </pc:picChg>
        <pc:picChg chg="add mod">
          <ac:chgData name="Francesco Russo" userId="88ca608b-19ff-46ea-83b3-8919c2a05283" providerId="ADAL" clId="{24918E36-C97B-45B8-80F7-B270911DD852}" dt="2024-06-01T13:19:15.433" v="173"/>
          <ac:picMkLst>
            <pc:docMk/>
            <pc:sldMk cId="856217028" sldId="587"/>
            <ac:picMk id="29" creationId="{492F291A-606E-114C-3EE5-0AA4A60822C6}"/>
          </ac:picMkLst>
        </pc:picChg>
      </pc:sldChg>
      <pc:sldChg chg="addSp modSp modNotes">
        <pc:chgData name="Francesco Russo" userId="88ca608b-19ff-46ea-83b3-8919c2a05283" providerId="ADAL" clId="{24918E36-C97B-45B8-80F7-B270911DD852}" dt="2024-06-29T19:31:43.042" v="368" actId="14100"/>
        <pc:sldMkLst>
          <pc:docMk/>
          <pc:sldMk cId="1087843518" sldId="588"/>
        </pc:sldMkLst>
        <pc:picChg chg="add mod">
          <ac:chgData name="Francesco Russo" userId="88ca608b-19ff-46ea-83b3-8919c2a05283" providerId="ADAL" clId="{24918E36-C97B-45B8-80F7-B270911DD852}" dt="2024-06-01T13:23:04.699" v="174"/>
          <ac:picMkLst>
            <pc:docMk/>
            <pc:sldMk cId="1087843518" sldId="588"/>
            <ac:picMk id="9" creationId="{808ACD8E-F954-1A8A-5DB6-836DB7760C9A}"/>
          </ac:picMkLst>
        </pc:picChg>
      </pc:sldChg>
      <pc:sldChg chg="addSp modSp">
        <pc:chgData name="Francesco Russo" userId="88ca608b-19ff-46ea-83b3-8919c2a05283" providerId="ADAL" clId="{24918E36-C97B-45B8-80F7-B270911DD852}" dt="2024-06-01T13:25:55.446" v="175"/>
        <pc:sldMkLst>
          <pc:docMk/>
          <pc:sldMk cId="3367400630" sldId="589"/>
        </pc:sldMkLst>
        <pc:picChg chg="add mod">
          <ac:chgData name="Francesco Russo" userId="88ca608b-19ff-46ea-83b3-8919c2a05283" providerId="ADAL" clId="{24918E36-C97B-45B8-80F7-B270911DD852}" dt="2024-06-01T13:25:55.446" v="175"/>
          <ac:picMkLst>
            <pc:docMk/>
            <pc:sldMk cId="3367400630" sldId="589"/>
            <ac:picMk id="9" creationId="{ECCDFC44-ABF3-142F-D41E-C84BBE756063}"/>
          </ac:picMkLst>
        </pc:picChg>
      </pc:sldChg>
      <pc:sldChg chg="addSp modSp">
        <pc:chgData name="Francesco Russo" userId="88ca608b-19ff-46ea-83b3-8919c2a05283" providerId="ADAL" clId="{24918E36-C97B-45B8-80F7-B270911DD852}" dt="2024-06-01T13:27:41.606" v="176"/>
        <pc:sldMkLst>
          <pc:docMk/>
          <pc:sldMk cId="117444475" sldId="590"/>
        </pc:sldMkLst>
        <pc:picChg chg="add mod">
          <ac:chgData name="Francesco Russo" userId="88ca608b-19ff-46ea-83b3-8919c2a05283" providerId="ADAL" clId="{24918E36-C97B-45B8-80F7-B270911DD852}" dt="2024-06-01T13:27:41.606" v="176"/>
          <ac:picMkLst>
            <pc:docMk/>
            <pc:sldMk cId="117444475" sldId="590"/>
            <ac:picMk id="10" creationId="{5F6E70EE-145E-B40B-6EA9-B5B0C0832BF9}"/>
          </ac:picMkLst>
        </pc:picChg>
      </pc:sldChg>
      <pc:sldChg chg="addSp modSp">
        <pc:chgData name="Francesco Russo" userId="88ca608b-19ff-46ea-83b3-8919c2a05283" providerId="ADAL" clId="{24918E36-C97B-45B8-80F7-B270911DD852}" dt="2024-06-01T13:29:33.792" v="177"/>
        <pc:sldMkLst>
          <pc:docMk/>
          <pc:sldMk cId="341591708" sldId="591"/>
        </pc:sldMkLst>
        <pc:picChg chg="add mod">
          <ac:chgData name="Francesco Russo" userId="88ca608b-19ff-46ea-83b3-8919c2a05283" providerId="ADAL" clId="{24918E36-C97B-45B8-80F7-B270911DD852}" dt="2024-06-01T13:29:33.792" v="177"/>
          <ac:picMkLst>
            <pc:docMk/>
            <pc:sldMk cId="341591708" sldId="591"/>
            <ac:picMk id="10" creationId="{375E3BE6-5833-C401-81CE-C878425F9B8E}"/>
          </ac:picMkLst>
        </pc:picChg>
      </pc:sldChg>
      <pc:sldChg chg="addSp modSp modNotes">
        <pc:chgData name="Francesco Russo" userId="88ca608b-19ff-46ea-83b3-8919c2a05283" providerId="ADAL" clId="{24918E36-C97B-45B8-80F7-B270911DD852}" dt="2024-06-29T19:31:55.057" v="369" actId="14100"/>
        <pc:sldMkLst>
          <pc:docMk/>
          <pc:sldMk cId="1804699218" sldId="592"/>
        </pc:sldMkLst>
        <pc:picChg chg="add mod">
          <ac:chgData name="Francesco Russo" userId="88ca608b-19ff-46ea-83b3-8919c2a05283" providerId="ADAL" clId="{24918E36-C97B-45B8-80F7-B270911DD852}" dt="2024-06-01T13:33:02.922" v="178"/>
          <ac:picMkLst>
            <pc:docMk/>
            <pc:sldMk cId="1804699218" sldId="592"/>
            <ac:picMk id="13" creationId="{41448A04-434E-4C7C-EFF7-0791BC43CC50}"/>
          </ac:picMkLst>
        </pc:picChg>
      </pc:sldChg>
      <pc:sldChg chg="addSp delSp modSp modTransition modAnim modNotesTx">
        <pc:chgData name="Francesco Russo" userId="88ca608b-19ff-46ea-83b3-8919c2a05283" providerId="ADAL" clId="{24918E36-C97B-45B8-80F7-B270911DD852}" dt="2024-06-01T14:04:31.616" v="187" actId="20577"/>
        <pc:sldMkLst>
          <pc:docMk/>
          <pc:sldMk cId="135201135" sldId="593"/>
        </pc:sldMkLst>
        <pc:picChg chg="add del mod">
          <ac:chgData name="Francesco Russo" userId="88ca608b-19ff-46ea-83b3-8919c2a05283" providerId="ADAL" clId="{24918E36-C97B-45B8-80F7-B270911DD852}" dt="2024-06-01T13:34:03.544" v="180"/>
          <ac:picMkLst>
            <pc:docMk/>
            <pc:sldMk cId="135201135" sldId="593"/>
            <ac:picMk id="15" creationId="{E5B4DE09-D5F9-627E-56CF-F1ADAB902AE6}"/>
          </ac:picMkLst>
        </pc:picChg>
        <pc:picChg chg="add del mod">
          <ac:chgData name="Francesco Russo" userId="88ca608b-19ff-46ea-83b3-8919c2a05283" providerId="ADAL" clId="{24918E36-C97B-45B8-80F7-B270911DD852}" dt="2024-06-01T14:01:07.862" v="182"/>
          <ac:picMkLst>
            <pc:docMk/>
            <pc:sldMk cId="135201135" sldId="593"/>
            <ac:picMk id="21" creationId="{678B608B-EF93-A84C-E8AC-52F9CBA4EA2F}"/>
          </ac:picMkLst>
        </pc:picChg>
        <pc:picChg chg="add del mod">
          <ac:chgData name="Francesco Russo" userId="88ca608b-19ff-46ea-83b3-8919c2a05283" providerId="ADAL" clId="{24918E36-C97B-45B8-80F7-B270911DD852}" dt="2024-06-01T14:01:41.343" v="184"/>
          <ac:picMkLst>
            <pc:docMk/>
            <pc:sldMk cId="135201135" sldId="593"/>
            <ac:picMk id="30" creationId="{F55EBD15-F01B-0EA8-0446-F85D482C1C62}"/>
          </ac:picMkLst>
        </pc:picChg>
        <pc:picChg chg="add mod">
          <ac:chgData name="Francesco Russo" userId="88ca608b-19ff-46ea-83b3-8919c2a05283" providerId="ADAL" clId="{24918E36-C97B-45B8-80F7-B270911DD852}" dt="2024-06-01T14:03:57.378" v="185"/>
          <ac:picMkLst>
            <pc:docMk/>
            <pc:sldMk cId="135201135" sldId="593"/>
            <ac:picMk id="35" creationId="{8E211C64-E0BE-0AF8-F901-12CDA2E4FBEC}"/>
          </ac:picMkLst>
        </pc:picChg>
      </pc:sldChg>
      <pc:sldChg chg="addSp modSp">
        <pc:chgData name="Francesco Russo" userId="88ca608b-19ff-46ea-83b3-8919c2a05283" providerId="ADAL" clId="{24918E36-C97B-45B8-80F7-B270911DD852}" dt="2024-06-01T14:07:21.770" v="188"/>
        <pc:sldMkLst>
          <pc:docMk/>
          <pc:sldMk cId="1170835939" sldId="594"/>
        </pc:sldMkLst>
        <pc:picChg chg="add mod">
          <ac:chgData name="Francesco Russo" userId="88ca608b-19ff-46ea-83b3-8919c2a05283" providerId="ADAL" clId="{24918E36-C97B-45B8-80F7-B270911DD852}" dt="2024-06-01T14:07:21.770" v="188"/>
          <ac:picMkLst>
            <pc:docMk/>
            <pc:sldMk cId="1170835939" sldId="594"/>
            <ac:picMk id="11" creationId="{93EA7635-01AC-C6F8-00D7-DCB0A7F3444B}"/>
          </ac:picMkLst>
        </pc:picChg>
      </pc:sldChg>
      <pc:sldChg chg="addSp delSp modSp modTransition modAnim modNotes">
        <pc:chgData name="Francesco Russo" userId="88ca608b-19ff-46ea-83b3-8919c2a05283" providerId="ADAL" clId="{24918E36-C97B-45B8-80F7-B270911DD852}" dt="2024-06-29T20:19:38.366" v="397" actId="6549"/>
        <pc:sldMkLst>
          <pc:docMk/>
          <pc:sldMk cId="792001993" sldId="595"/>
        </pc:sldMkLst>
        <pc:picChg chg="add del mod">
          <ac:chgData name="Francesco Russo" userId="88ca608b-19ff-46ea-83b3-8919c2a05283" providerId="ADAL" clId="{24918E36-C97B-45B8-80F7-B270911DD852}" dt="2024-06-01T14:10:17.638" v="190"/>
          <ac:picMkLst>
            <pc:docMk/>
            <pc:sldMk cId="792001993" sldId="595"/>
            <ac:picMk id="8" creationId="{B3D04831-400D-A1F7-7E89-C38A2C8ECB53}"/>
          </ac:picMkLst>
        </pc:picChg>
        <pc:picChg chg="add mod">
          <ac:chgData name="Francesco Russo" userId="88ca608b-19ff-46ea-83b3-8919c2a05283" providerId="ADAL" clId="{24918E36-C97B-45B8-80F7-B270911DD852}" dt="2024-06-01T14:13:09.175" v="191"/>
          <ac:picMkLst>
            <pc:docMk/>
            <pc:sldMk cId="792001993" sldId="595"/>
            <ac:picMk id="15" creationId="{25F3E208-202F-63A7-0EAC-A9CE01E5DAF8}"/>
          </ac:picMkLst>
        </pc:picChg>
      </pc:sldChg>
      <pc:sldChg chg="addSp modSp">
        <pc:chgData name="Francesco Russo" userId="88ca608b-19ff-46ea-83b3-8919c2a05283" providerId="ADAL" clId="{24918E36-C97B-45B8-80F7-B270911DD852}" dt="2024-06-01T14:14:09.281" v="192"/>
        <pc:sldMkLst>
          <pc:docMk/>
          <pc:sldMk cId="1400779646" sldId="596"/>
        </pc:sldMkLst>
        <pc:picChg chg="add mod">
          <ac:chgData name="Francesco Russo" userId="88ca608b-19ff-46ea-83b3-8919c2a05283" providerId="ADAL" clId="{24918E36-C97B-45B8-80F7-B270911DD852}" dt="2024-06-01T14:14:09.281" v="192"/>
          <ac:picMkLst>
            <pc:docMk/>
            <pc:sldMk cId="1400779646" sldId="596"/>
            <ac:picMk id="12" creationId="{2102B44D-20FA-72F0-EEC5-8A79161FC995}"/>
          </ac:picMkLst>
        </pc:picChg>
      </pc:sldChg>
      <pc:sldChg chg="addSp modSp modNotesTx">
        <pc:chgData name="Francesco Russo" userId="88ca608b-19ff-46ea-83b3-8919c2a05283" providerId="ADAL" clId="{24918E36-C97B-45B8-80F7-B270911DD852}" dt="2024-06-01T14:16:10.035" v="195" actId="20577"/>
        <pc:sldMkLst>
          <pc:docMk/>
          <pc:sldMk cId="3697441472" sldId="597"/>
        </pc:sldMkLst>
        <pc:picChg chg="add mod">
          <ac:chgData name="Francesco Russo" userId="88ca608b-19ff-46ea-83b3-8919c2a05283" providerId="ADAL" clId="{24918E36-C97B-45B8-80F7-B270911DD852}" dt="2024-06-01T14:16:02.377" v="193"/>
          <ac:picMkLst>
            <pc:docMk/>
            <pc:sldMk cId="3697441472" sldId="597"/>
            <ac:picMk id="17" creationId="{60BE11A8-94EC-C5B1-83B3-E086BF1E7038}"/>
          </ac:picMkLst>
        </pc:picChg>
      </pc:sldChg>
      <pc:sldChg chg="addSp delSp modSp modTransition modAnim">
        <pc:chgData name="Francesco Russo" userId="88ca608b-19ff-46ea-83b3-8919c2a05283" providerId="ADAL" clId="{24918E36-C97B-45B8-80F7-B270911DD852}" dt="2024-06-01T14:25:44.489" v="202"/>
        <pc:sldMkLst>
          <pc:docMk/>
          <pc:sldMk cId="2515510191" sldId="599"/>
        </pc:sldMkLst>
        <pc:picChg chg="add del mod">
          <ac:chgData name="Francesco Russo" userId="88ca608b-19ff-46ea-83b3-8919c2a05283" providerId="ADAL" clId="{24918E36-C97B-45B8-80F7-B270911DD852}" dt="2024-06-01T14:24:43.201" v="201"/>
          <ac:picMkLst>
            <pc:docMk/>
            <pc:sldMk cId="2515510191" sldId="599"/>
            <ac:picMk id="10" creationId="{F2707669-5F2C-53AC-1889-F4013EBE0DBC}"/>
          </ac:picMkLst>
        </pc:picChg>
        <pc:picChg chg="add mod">
          <ac:chgData name="Francesco Russo" userId="88ca608b-19ff-46ea-83b3-8919c2a05283" providerId="ADAL" clId="{24918E36-C97B-45B8-80F7-B270911DD852}" dt="2024-06-01T14:25:44.489" v="202"/>
          <ac:picMkLst>
            <pc:docMk/>
            <pc:sldMk cId="2515510191" sldId="599"/>
            <ac:picMk id="22" creationId="{CE39A6D0-968A-2AC0-DFA2-1F6128AB21AF}"/>
          </ac:picMkLst>
        </pc:picChg>
      </pc:sldChg>
      <pc:sldChg chg="addSp delSp modSp modTransition modAnim">
        <pc:chgData name="Francesco Russo" userId="88ca608b-19ff-46ea-83b3-8919c2a05283" providerId="ADAL" clId="{24918E36-C97B-45B8-80F7-B270911DD852}" dt="2024-06-01T14:27:03.340" v="205"/>
        <pc:sldMkLst>
          <pc:docMk/>
          <pc:sldMk cId="2020828536" sldId="600"/>
        </pc:sldMkLst>
        <pc:picChg chg="add del mod">
          <ac:chgData name="Francesco Russo" userId="88ca608b-19ff-46ea-83b3-8919c2a05283" providerId="ADAL" clId="{24918E36-C97B-45B8-80F7-B270911DD852}" dt="2024-06-01T14:26:32.397" v="204"/>
          <ac:picMkLst>
            <pc:docMk/>
            <pc:sldMk cId="2020828536" sldId="600"/>
            <ac:picMk id="9" creationId="{3912D017-C6BD-3CC2-0002-ABB24924128F}"/>
          </ac:picMkLst>
        </pc:picChg>
        <pc:picChg chg="add mod">
          <ac:chgData name="Francesco Russo" userId="88ca608b-19ff-46ea-83b3-8919c2a05283" providerId="ADAL" clId="{24918E36-C97B-45B8-80F7-B270911DD852}" dt="2024-06-01T14:27:03.340" v="205"/>
          <ac:picMkLst>
            <pc:docMk/>
            <pc:sldMk cId="2020828536" sldId="600"/>
            <ac:picMk id="18" creationId="{EC63F77A-A3FD-A588-25D0-B610F39D8A96}"/>
          </ac:picMkLst>
        </pc:picChg>
      </pc:sldChg>
      <pc:sldChg chg="addSp delSp modSp modTransition modAnim">
        <pc:chgData name="Francesco Russo" userId="88ca608b-19ff-46ea-83b3-8919c2a05283" providerId="ADAL" clId="{24918E36-C97B-45B8-80F7-B270911DD852}" dt="2024-06-01T14:31:48.751" v="210"/>
        <pc:sldMkLst>
          <pc:docMk/>
          <pc:sldMk cId="3257778553" sldId="601"/>
        </pc:sldMkLst>
        <pc:picChg chg="add del mod">
          <ac:chgData name="Francesco Russo" userId="88ca608b-19ff-46ea-83b3-8919c2a05283" providerId="ADAL" clId="{24918E36-C97B-45B8-80F7-B270911DD852}" dt="2024-06-01T14:28:08.509" v="207"/>
          <ac:picMkLst>
            <pc:docMk/>
            <pc:sldMk cId="3257778553" sldId="601"/>
            <ac:picMk id="10" creationId="{B45A45E3-0232-EF68-9A80-1B162EA475CE}"/>
          </ac:picMkLst>
        </pc:picChg>
        <pc:picChg chg="add del mod">
          <ac:chgData name="Francesco Russo" userId="88ca608b-19ff-46ea-83b3-8919c2a05283" providerId="ADAL" clId="{24918E36-C97B-45B8-80F7-B270911DD852}" dt="2024-06-01T14:29:06.054" v="209"/>
          <ac:picMkLst>
            <pc:docMk/>
            <pc:sldMk cId="3257778553" sldId="601"/>
            <ac:picMk id="17" creationId="{C2B8A2BA-8E90-E3D7-6557-ABF4DC99441B}"/>
          </ac:picMkLst>
        </pc:picChg>
        <pc:picChg chg="add mod">
          <ac:chgData name="Francesco Russo" userId="88ca608b-19ff-46ea-83b3-8919c2a05283" providerId="ADAL" clId="{24918E36-C97B-45B8-80F7-B270911DD852}" dt="2024-06-01T14:31:48.751" v="210"/>
          <ac:picMkLst>
            <pc:docMk/>
            <pc:sldMk cId="3257778553" sldId="601"/>
            <ac:picMk id="22" creationId="{4E9A4CFB-E6D7-F577-B6AD-FB60552590C4}"/>
          </ac:picMkLst>
        </pc:picChg>
      </pc:sldChg>
      <pc:sldChg chg="addSp modSp">
        <pc:chgData name="Francesco Russo" userId="88ca608b-19ff-46ea-83b3-8919c2a05283" providerId="ADAL" clId="{24918E36-C97B-45B8-80F7-B270911DD852}" dt="2024-06-01T14:34:10.558" v="211"/>
        <pc:sldMkLst>
          <pc:docMk/>
          <pc:sldMk cId="3056937475" sldId="602"/>
        </pc:sldMkLst>
        <pc:picChg chg="add mod">
          <ac:chgData name="Francesco Russo" userId="88ca608b-19ff-46ea-83b3-8919c2a05283" providerId="ADAL" clId="{24918E36-C97B-45B8-80F7-B270911DD852}" dt="2024-06-01T14:34:10.558" v="211"/>
          <ac:picMkLst>
            <pc:docMk/>
            <pc:sldMk cId="3056937475" sldId="602"/>
            <ac:picMk id="12" creationId="{4277A9EA-6158-667A-EF1B-28AB56154CE1}"/>
          </ac:picMkLst>
        </pc:picChg>
      </pc:sldChg>
      <pc:sldChg chg="addSp modSp modNotes">
        <pc:chgData name="Francesco Russo" userId="88ca608b-19ff-46ea-83b3-8919c2a05283" providerId="ADAL" clId="{24918E36-C97B-45B8-80F7-B270911DD852}" dt="2024-06-29T19:32:55.678" v="374" actId="1076"/>
        <pc:sldMkLst>
          <pc:docMk/>
          <pc:sldMk cId="4066623245" sldId="603"/>
        </pc:sldMkLst>
        <pc:picChg chg="add mod">
          <ac:chgData name="Francesco Russo" userId="88ca608b-19ff-46ea-83b3-8919c2a05283" providerId="ADAL" clId="{24918E36-C97B-45B8-80F7-B270911DD852}" dt="2024-06-01T14:43:21.717" v="213"/>
          <ac:picMkLst>
            <pc:docMk/>
            <pc:sldMk cId="4066623245" sldId="603"/>
            <ac:picMk id="12" creationId="{27F4A167-B36A-4D08-F4C7-A5C0FFFD0CD5}"/>
          </ac:picMkLst>
        </pc:picChg>
      </pc:sldChg>
      <pc:sldChg chg="addSp delSp modSp modTransition modAnim modNotes">
        <pc:chgData name="Francesco Russo" userId="88ca608b-19ff-46ea-83b3-8919c2a05283" providerId="ADAL" clId="{24918E36-C97B-45B8-80F7-B270911DD852}" dt="2024-06-29T19:33:06.158" v="375" actId="1076"/>
        <pc:sldMkLst>
          <pc:docMk/>
          <pc:sldMk cId="4085027853" sldId="604"/>
        </pc:sldMkLst>
        <pc:picChg chg="add del mod">
          <ac:chgData name="Francesco Russo" userId="88ca608b-19ff-46ea-83b3-8919c2a05283" providerId="ADAL" clId="{24918E36-C97B-45B8-80F7-B270911DD852}" dt="2024-06-01T14:47:01.308" v="215"/>
          <ac:picMkLst>
            <pc:docMk/>
            <pc:sldMk cId="4085027853" sldId="604"/>
            <ac:picMk id="11" creationId="{BE2A8FAF-06CE-3302-4C22-6F8C21D03288}"/>
          </ac:picMkLst>
        </pc:picChg>
        <pc:picChg chg="add del mod">
          <ac:chgData name="Francesco Russo" userId="88ca608b-19ff-46ea-83b3-8919c2a05283" providerId="ADAL" clId="{24918E36-C97B-45B8-80F7-B270911DD852}" dt="2024-06-01T14:47:22.349" v="217"/>
          <ac:picMkLst>
            <pc:docMk/>
            <pc:sldMk cId="4085027853" sldId="604"/>
            <ac:picMk id="24" creationId="{8F01DD0D-BCDC-4A28-7562-FCFAB4C130E9}"/>
          </ac:picMkLst>
        </pc:picChg>
        <pc:picChg chg="add del mod">
          <ac:chgData name="Francesco Russo" userId="88ca608b-19ff-46ea-83b3-8919c2a05283" providerId="ADAL" clId="{24918E36-C97B-45B8-80F7-B270911DD852}" dt="2024-06-01T14:47:44.150" v="219"/>
          <ac:picMkLst>
            <pc:docMk/>
            <pc:sldMk cId="4085027853" sldId="604"/>
            <ac:picMk id="29" creationId="{54C79BB7-2D95-CDC8-FBFB-F26D3B19841E}"/>
          </ac:picMkLst>
        </pc:picChg>
        <pc:picChg chg="add mod">
          <ac:chgData name="Francesco Russo" userId="88ca608b-19ff-46ea-83b3-8919c2a05283" providerId="ADAL" clId="{24918E36-C97B-45B8-80F7-B270911DD852}" dt="2024-06-01T14:49:28.306" v="220"/>
          <ac:picMkLst>
            <pc:docMk/>
            <pc:sldMk cId="4085027853" sldId="604"/>
            <ac:picMk id="34" creationId="{1BA26356-DD5B-395B-6A21-04A2224B7BDB}"/>
          </ac:picMkLst>
        </pc:picChg>
      </pc:sldChg>
      <pc:sldChg chg="addSp modSp modNotes">
        <pc:chgData name="Francesco Russo" userId="88ca608b-19ff-46ea-83b3-8919c2a05283" providerId="ADAL" clId="{24918E36-C97B-45B8-80F7-B270911DD852}" dt="2024-06-29T19:33:15.374" v="377" actId="14100"/>
        <pc:sldMkLst>
          <pc:docMk/>
          <pc:sldMk cId="2724297394" sldId="605"/>
        </pc:sldMkLst>
        <pc:picChg chg="add mod">
          <ac:chgData name="Francesco Russo" userId="88ca608b-19ff-46ea-83b3-8919c2a05283" providerId="ADAL" clId="{24918E36-C97B-45B8-80F7-B270911DD852}" dt="2024-06-01T14:53:07.712" v="221"/>
          <ac:picMkLst>
            <pc:docMk/>
            <pc:sldMk cId="2724297394" sldId="605"/>
            <ac:picMk id="14" creationId="{9310C67E-DF3D-C7D6-3FDA-2DEA3FC6F5AA}"/>
          </ac:picMkLst>
        </pc:picChg>
      </pc:sldChg>
      <pc:sldChg chg="addSp modSp modNotes">
        <pc:chgData name="Francesco Russo" userId="88ca608b-19ff-46ea-83b3-8919c2a05283" providerId="ADAL" clId="{24918E36-C97B-45B8-80F7-B270911DD852}" dt="2024-06-29T19:33:21.287" v="378" actId="1076"/>
        <pc:sldMkLst>
          <pc:docMk/>
          <pc:sldMk cId="2313973373" sldId="606"/>
        </pc:sldMkLst>
        <pc:picChg chg="add mod">
          <ac:chgData name="Francesco Russo" userId="88ca608b-19ff-46ea-83b3-8919c2a05283" providerId="ADAL" clId="{24918E36-C97B-45B8-80F7-B270911DD852}" dt="2024-06-01T14:55:16.095" v="222"/>
          <ac:picMkLst>
            <pc:docMk/>
            <pc:sldMk cId="2313973373" sldId="606"/>
            <ac:picMk id="13" creationId="{5D5357A4-AA86-DB05-5F87-B99E839A8616}"/>
          </ac:picMkLst>
        </pc:picChg>
      </pc:sldChg>
      <pc:sldChg chg="addSp modSp modNotes">
        <pc:chgData name="Francesco Russo" userId="88ca608b-19ff-46ea-83b3-8919c2a05283" providerId="ADAL" clId="{24918E36-C97B-45B8-80F7-B270911DD852}" dt="2024-06-29T19:33:30.368" v="379" actId="2711"/>
        <pc:sldMkLst>
          <pc:docMk/>
          <pc:sldMk cId="1093934986" sldId="607"/>
        </pc:sldMkLst>
        <pc:picChg chg="add mod">
          <ac:chgData name="Francesco Russo" userId="88ca608b-19ff-46ea-83b3-8919c2a05283" providerId="ADAL" clId="{24918E36-C97B-45B8-80F7-B270911DD852}" dt="2024-06-01T14:56:10.474" v="223"/>
          <ac:picMkLst>
            <pc:docMk/>
            <pc:sldMk cId="1093934986" sldId="607"/>
            <ac:picMk id="10" creationId="{95D1404C-E16A-3841-0D46-3FAF18616F1B}"/>
          </ac:picMkLst>
        </pc:picChg>
      </pc:sldChg>
      <pc:sldChg chg="addSp modSp">
        <pc:chgData name="Francesco Russo" userId="88ca608b-19ff-46ea-83b3-8919c2a05283" providerId="ADAL" clId="{24918E36-C97B-45B8-80F7-B270911DD852}" dt="2024-06-01T15:01:16.244" v="225"/>
        <pc:sldMkLst>
          <pc:docMk/>
          <pc:sldMk cId="1308704591" sldId="608"/>
        </pc:sldMkLst>
        <pc:picChg chg="add mod">
          <ac:chgData name="Francesco Russo" userId="88ca608b-19ff-46ea-83b3-8919c2a05283" providerId="ADAL" clId="{24918E36-C97B-45B8-80F7-B270911DD852}" dt="2024-06-01T15:01:16.244" v="225"/>
          <ac:picMkLst>
            <pc:docMk/>
            <pc:sldMk cId="1308704591" sldId="608"/>
            <ac:picMk id="10" creationId="{606FADB4-AFC1-FF2B-A221-6A9FB0E8C8EE}"/>
          </ac:picMkLst>
        </pc:picChg>
      </pc:sldChg>
      <pc:sldChg chg="addSp modSp">
        <pc:chgData name="Francesco Russo" userId="88ca608b-19ff-46ea-83b3-8919c2a05283" providerId="ADAL" clId="{24918E36-C97B-45B8-80F7-B270911DD852}" dt="2024-06-01T17:16:19.050" v="357"/>
        <pc:sldMkLst>
          <pc:docMk/>
          <pc:sldMk cId="2364918230" sldId="609"/>
        </pc:sldMkLst>
        <pc:picChg chg="add mod">
          <ac:chgData name="Francesco Russo" userId="88ca608b-19ff-46ea-83b3-8919c2a05283" providerId="ADAL" clId="{24918E36-C97B-45B8-80F7-B270911DD852}" dt="2024-06-01T17:16:19.050" v="357"/>
          <ac:picMkLst>
            <pc:docMk/>
            <pc:sldMk cId="2364918230" sldId="609"/>
            <ac:picMk id="8" creationId="{672A9B1E-798B-C6F1-8C97-589CECEFD75C}"/>
          </ac:picMkLst>
        </pc:picChg>
      </pc:sldChg>
      <pc:sldChg chg="addSp modSp modNotes">
        <pc:chgData name="Francesco Russo" userId="88ca608b-19ff-46ea-83b3-8919c2a05283" providerId="ADAL" clId="{24918E36-C97B-45B8-80F7-B270911DD852}" dt="2024-06-29T19:33:43.199" v="380" actId="1076"/>
        <pc:sldMkLst>
          <pc:docMk/>
          <pc:sldMk cId="2901588" sldId="610"/>
        </pc:sldMkLst>
        <pc:picChg chg="add mod">
          <ac:chgData name="Francesco Russo" userId="88ca608b-19ff-46ea-83b3-8919c2a05283" providerId="ADAL" clId="{24918E36-C97B-45B8-80F7-B270911DD852}" dt="2024-06-01T15:00:33.122" v="224"/>
          <ac:picMkLst>
            <pc:docMk/>
            <pc:sldMk cId="2901588" sldId="610"/>
            <ac:picMk id="13" creationId="{C3CA400B-DA6A-DE17-4396-0BE3AFC016C3}"/>
          </ac:picMkLst>
        </pc:picChg>
      </pc:sldChg>
      <pc:sldChg chg="addSp modSp modNotes">
        <pc:chgData name="Francesco Russo" userId="88ca608b-19ff-46ea-83b3-8919c2a05283" providerId="ADAL" clId="{24918E36-C97B-45B8-80F7-B270911DD852}" dt="2024-06-29T19:33:52.599" v="381" actId="1076"/>
        <pc:sldMkLst>
          <pc:docMk/>
          <pc:sldMk cId="2934519968" sldId="611"/>
        </pc:sldMkLst>
        <pc:picChg chg="add mod">
          <ac:chgData name="Francesco Russo" userId="88ca608b-19ff-46ea-83b3-8919c2a05283" providerId="ADAL" clId="{24918E36-C97B-45B8-80F7-B270911DD852}" dt="2024-06-01T15:02:51.518" v="226"/>
          <ac:picMkLst>
            <pc:docMk/>
            <pc:sldMk cId="2934519968" sldId="611"/>
            <ac:picMk id="14" creationId="{1E87B1F7-A2CB-797F-BEA7-59FEDF3CC192}"/>
          </ac:picMkLst>
        </pc:picChg>
      </pc:sldChg>
      <pc:sldChg chg="addSp modSp">
        <pc:chgData name="Francesco Russo" userId="88ca608b-19ff-46ea-83b3-8919c2a05283" providerId="ADAL" clId="{24918E36-C97B-45B8-80F7-B270911DD852}" dt="2024-06-01T16:18:58.410" v="253"/>
        <pc:sldMkLst>
          <pc:docMk/>
          <pc:sldMk cId="1939409079" sldId="612"/>
        </pc:sldMkLst>
        <pc:picChg chg="add mod">
          <ac:chgData name="Francesco Russo" userId="88ca608b-19ff-46ea-83b3-8919c2a05283" providerId="ADAL" clId="{24918E36-C97B-45B8-80F7-B270911DD852}" dt="2024-06-01T16:18:58.410" v="253"/>
          <ac:picMkLst>
            <pc:docMk/>
            <pc:sldMk cId="1939409079" sldId="612"/>
            <ac:picMk id="9" creationId="{0C6CEBE7-9E0A-3899-B9AA-FA31C686C89A}"/>
          </ac:picMkLst>
        </pc:picChg>
      </pc:sldChg>
      <pc:sldChg chg="addSp delSp modSp modTransition modAnim">
        <pc:chgData name="Francesco Russo" userId="88ca608b-19ff-46ea-83b3-8919c2a05283" providerId="ADAL" clId="{24918E36-C97B-45B8-80F7-B270911DD852}" dt="2024-06-01T16:10:55.844" v="244"/>
        <pc:sldMkLst>
          <pc:docMk/>
          <pc:sldMk cId="2935382123" sldId="613"/>
        </pc:sldMkLst>
        <pc:picChg chg="add del mod">
          <ac:chgData name="Francesco Russo" userId="88ca608b-19ff-46ea-83b3-8919c2a05283" providerId="ADAL" clId="{24918E36-C97B-45B8-80F7-B270911DD852}" dt="2024-06-01T16:06:45.759" v="243"/>
          <ac:picMkLst>
            <pc:docMk/>
            <pc:sldMk cId="2935382123" sldId="613"/>
            <ac:picMk id="15" creationId="{246A4744-F560-7A73-A10C-C5A7F4CDBF88}"/>
          </ac:picMkLst>
        </pc:picChg>
        <pc:picChg chg="add mod">
          <ac:chgData name="Francesco Russo" userId="88ca608b-19ff-46ea-83b3-8919c2a05283" providerId="ADAL" clId="{24918E36-C97B-45B8-80F7-B270911DD852}" dt="2024-06-01T16:10:55.844" v="244"/>
          <ac:picMkLst>
            <pc:docMk/>
            <pc:sldMk cId="2935382123" sldId="613"/>
            <ac:picMk id="21" creationId="{23F76F86-A0F4-B63B-4300-4245D964F56A}"/>
          </ac:picMkLst>
        </pc:picChg>
      </pc:sldChg>
      <pc:sldChg chg="addSp modSp modNotesTx">
        <pc:chgData name="Francesco Russo" userId="88ca608b-19ff-46ea-83b3-8919c2a05283" providerId="ADAL" clId="{24918E36-C97B-45B8-80F7-B270911DD852}" dt="2024-06-01T16:11:31.715" v="245" actId="313"/>
        <pc:sldMkLst>
          <pc:docMk/>
          <pc:sldMk cId="208309420" sldId="614"/>
        </pc:sldMkLst>
        <pc:picChg chg="add mod">
          <ac:chgData name="Francesco Russo" userId="88ca608b-19ff-46ea-83b3-8919c2a05283" providerId="ADAL" clId="{24918E36-C97B-45B8-80F7-B270911DD852}" dt="2024-06-01T16:10:55.844" v="244"/>
          <ac:picMkLst>
            <pc:docMk/>
            <pc:sldMk cId="208309420" sldId="614"/>
            <ac:picMk id="8" creationId="{E5C0BB3E-8B17-8C76-40C2-7E69B84758A0}"/>
          </ac:picMkLst>
        </pc:picChg>
      </pc:sldChg>
      <pc:sldChg chg="addSp modSp">
        <pc:chgData name="Francesco Russo" userId="88ca608b-19ff-46ea-83b3-8919c2a05283" providerId="ADAL" clId="{24918E36-C97B-45B8-80F7-B270911DD852}" dt="2024-06-01T16:19:23.120" v="254"/>
        <pc:sldMkLst>
          <pc:docMk/>
          <pc:sldMk cId="1948162719" sldId="615"/>
        </pc:sldMkLst>
        <pc:picChg chg="add mod">
          <ac:chgData name="Francesco Russo" userId="88ca608b-19ff-46ea-83b3-8919c2a05283" providerId="ADAL" clId="{24918E36-C97B-45B8-80F7-B270911DD852}" dt="2024-06-01T16:19:23.120" v="254"/>
          <ac:picMkLst>
            <pc:docMk/>
            <pc:sldMk cId="1948162719" sldId="615"/>
            <ac:picMk id="8" creationId="{492E538F-B3D7-9C0C-8F02-40822F385D07}"/>
          </ac:picMkLst>
        </pc:picChg>
      </pc:sldChg>
      <pc:sldChg chg="addSp modSp mod modNotesTx">
        <pc:chgData name="Francesco Russo" userId="88ca608b-19ff-46ea-83b3-8919c2a05283" providerId="ADAL" clId="{24918E36-C97B-45B8-80F7-B270911DD852}" dt="2024-06-01T16:22:12.492" v="265"/>
        <pc:sldMkLst>
          <pc:docMk/>
          <pc:sldMk cId="3085126929" sldId="616"/>
        </pc:sldMkLst>
        <pc:spChg chg="mod">
          <ac:chgData name="Francesco Russo" userId="88ca608b-19ff-46ea-83b3-8919c2a05283" providerId="ADAL" clId="{24918E36-C97B-45B8-80F7-B270911DD852}" dt="2024-06-01T16:20:44.562" v="264" actId="313"/>
          <ac:spMkLst>
            <pc:docMk/>
            <pc:sldMk cId="3085126929" sldId="616"/>
            <ac:spMk id="10" creationId="{075CF425-F6F9-8F9A-2E9C-558BC621EC29}"/>
          </ac:spMkLst>
        </pc:spChg>
        <pc:picChg chg="add mod">
          <ac:chgData name="Francesco Russo" userId="88ca608b-19ff-46ea-83b3-8919c2a05283" providerId="ADAL" clId="{24918E36-C97B-45B8-80F7-B270911DD852}" dt="2024-06-01T16:22:12.492" v="265"/>
          <ac:picMkLst>
            <pc:docMk/>
            <pc:sldMk cId="3085126929" sldId="616"/>
            <ac:picMk id="11" creationId="{7408F030-697D-C799-D9E2-3B55977F2B9A}"/>
          </ac:picMkLst>
        </pc:picChg>
      </pc:sldChg>
      <pc:sldChg chg="addSp modSp">
        <pc:chgData name="Francesco Russo" userId="88ca608b-19ff-46ea-83b3-8919c2a05283" providerId="ADAL" clId="{24918E36-C97B-45B8-80F7-B270911DD852}" dt="2024-06-01T16:23:32.873" v="266"/>
        <pc:sldMkLst>
          <pc:docMk/>
          <pc:sldMk cId="1496688481" sldId="617"/>
        </pc:sldMkLst>
        <pc:picChg chg="add mod">
          <ac:chgData name="Francesco Russo" userId="88ca608b-19ff-46ea-83b3-8919c2a05283" providerId="ADAL" clId="{24918E36-C97B-45B8-80F7-B270911DD852}" dt="2024-06-01T16:23:32.873" v="266"/>
          <ac:picMkLst>
            <pc:docMk/>
            <pc:sldMk cId="1496688481" sldId="617"/>
            <ac:picMk id="20" creationId="{1667D0A3-BAED-5EAA-8AB3-306DB7EFB91E}"/>
          </ac:picMkLst>
        </pc:picChg>
      </pc:sldChg>
      <pc:sldChg chg="addSp modSp modNotesTx">
        <pc:chgData name="Francesco Russo" userId="88ca608b-19ff-46ea-83b3-8919c2a05283" providerId="ADAL" clId="{24918E36-C97B-45B8-80F7-B270911DD852}" dt="2024-06-01T16:24:35.726" v="267"/>
        <pc:sldMkLst>
          <pc:docMk/>
          <pc:sldMk cId="4029378008" sldId="618"/>
        </pc:sldMkLst>
        <pc:picChg chg="add mod">
          <ac:chgData name="Francesco Russo" userId="88ca608b-19ff-46ea-83b3-8919c2a05283" providerId="ADAL" clId="{24918E36-C97B-45B8-80F7-B270911DD852}" dt="2024-06-01T16:24:35.726" v="267"/>
          <ac:picMkLst>
            <pc:docMk/>
            <pc:sldMk cId="4029378008" sldId="618"/>
            <ac:picMk id="11" creationId="{67FE6CD0-F20D-768A-0BDA-84B66184B5F6}"/>
          </ac:picMkLst>
        </pc:picChg>
      </pc:sldChg>
      <pc:sldChg chg="addSp modSp">
        <pc:chgData name="Francesco Russo" userId="88ca608b-19ff-46ea-83b3-8919c2a05283" providerId="ADAL" clId="{24918E36-C97B-45B8-80F7-B270911DD852}" dt="2024-06-01T16:26:08.575" v="268"/>
        <pc:sldMkLst>
          <pc:docMk/>
          <pc:sldMk cId="2338860423" sldId="619"/>
        </pc:sldMkLst>
        <pc:picChg chg="add mod">
          <ac:chgData name="Francesco Russo" userId="88ca608b-19ff-46ea-83b3-8919c2a05283" providerId="ADAL" clId="{24918E36-C97B-45B8-80F7-B270911DD852}" dt="2024-06-01T16:26:08.575" v="268"/>
          <ac:picMkLst>
            <pc:docMk/>
            <pc:sldMk cId="2338860423" sldId="619"/>
            <ac:picMk id="12" creationId="{15FE4BE3-C120-7BE2-9972-DB73D85FA817}"/>
          </ac:picMkLst>
        </pc:picChg>
      </pc:sldChg>
      <pc:sldChg chg="addSp modSp modNotesTx">
        <pc:chgData name="Francesco Russo" userId="88ca608b-19ff-46ea-83b3-8919c2a05283" providerId="ADAL" clId="{24918E36-C97B-45B8-80F7-B270911DD852}" dt="2024-06-01T16:27:50.008" v="269"/>
        <pc:sldMkLst>
          <pc:docMk/>
          <pc:sldMk cId="1555454341" sldId="620"/>
        </pc:sldMkLst>
        <pc:picChg chg="add mod">
          <ac:chgData name="Francesco Russo" userId="88ca608b-19ff-46ea-83b3-8919c2a05283" providerId="ADAL" clId="{24918E36-C97B-45B8-80F7-B270911DD852}" dt="2024-06-01T16:27:50.008" v="269"/>
          <ac:picMkLst>
            <pc:docMk/>
            <pc:sldMk cId="1555454341" sldId="620"/>
            <ac:picMk id="15" creationId="{D871B368-33B2-72BF-7BE2-781CC843172F}"/>
          </ac:picMkLst>
        </pc:picChg>
      </pc:sldChg>
      <pc:sldChg chg="addSp modSp">
        <pc:chgData name="Francesco Russo" userId="88ca608b-19ff-46ea-83b3-8919c2a05283" providerId="ADAL" clId="{24918E36-C97B-45B8-80F7-B270911DD852}" dt="2024-06-01T16:42:25.896" v="270"/>
        <pc:sldMkLst>
          <pc:docMk/>
          <pc:sldMk cId="3957065205" sldId="621"/>
        </pc:sldMkLst>
        <pc:picChg chg="add mod">
          <ac:chgData name="Francesco Russo" userId="88ca608b-19ff-46ea-83b3-8919c2a05283" providerId="ADAL" clId="{24918E36-C97B-45B8-80F7-B270911DD852}" dt="2024-06-01T16:42:25.896" v="270"/>
          <ac:picMkLst>
            <pc:docMk/>
            <pc:sldMk cId="3957065205" sldId="621"/>
            <ac:picMk id="13" creationId="{78C2A6A0-DE9D-1D19-1BDD-73FE70ECE6B4}"/>
          </ac:picMkLst>
        </pc:picChg>
      </pc:sldChg>
      <pc:sldChg chg="addSp modSp">
        <pc:chgData name="Francesco Russo" userId="88ca608b-19ff-46ea-83b3-8919c2a05283" providerId="ADAL" clId="{24918E36-C97B-45B8-80F7-B270911DD852}" dt="2024-06-01T16:43:59.023" v="271"/>
        <pc:sldMkLst>
          <pc:docMk/>
          <pc:sldMk cId="378160344" sldId="622"/>
        </pc:sldMkLst>
        <pc:picChg chg="add mod">
          <ac:chgData name="Francesco Russo" userId="88ca608b-19ff-46ea-83b3-8919c2a05283" providerId="ADAL" clId="{24918E36-C97B-45B8-80F7-B270911DD852}" dt="2024-06-01T16:43:59.023" v="271"/>
          <ac:picMkLst>
            <pc:docMk/>
            <pc:sldMk cId="378160344" sldId="622"/>
            <ac:picMk id="9" creationId="{DA3EBD9A-9AB8-308C-093E-24E64529C410}"/>
          </ac:picMkLst>
        </pc:picChg>
      </pc:sldChg>
      <pc:sldChg chg="addSp modSp modNotesTx">
        <pc:chgData name="Francesco Russo" userId="88ca608b-19ff-46ea-83b3-8919c2a05283" providerId="ADAL" clId="{24918E36-C97B-45B8-80F7-B270911DD852}" dt="2024-06-01T16:46:07.884" v="272"/>
        <pc:sldMkLst>
          <pc:docMk/>
          <pc:sldMk cId="124185061" sldId="623"/>
        </pc:sldMkLst>
        <pc:picChg chg="add mod">
          <ac:chgData name="Francesco Russo" userId="88ca608b-19ff-46ea-83b3-8919c2a05283" providerId="ADAL" clId="{24918E36-C97B-45B8-80F7-B270911DD852}" dt="2024-06-01T16:46:07.884" v="272"/>
          <ac:picMkLst>
            <pc:docMk/>
            <pc:sldMk cId="124185061" sldId="623"/>
            <ac:picMk id="19" creationId="{6A1CF847-E1A8-0D55-6D54-A9FE757F7AAB}"/>
          </ac:picMkLst>
        </pc:picChg>
      </pc:sldChg>
      <pc:sldChg chg="addSp modSp">
        <pc:chgData name="Francesco Russo" userId="88ca608b-19ff-46ea-83b3-8919c2a05283" providerId="ADAL" clId="{24918E36-C97B-45B8-80F7-B270911DD852}" dt="2024-06-01T16:46:35.930" v="273"/>
        <pc:sldMkLst>
          <pc:docMk/>
          <pc:sldMk cId="2739827444" sldId="624"/>
        </pc:sldMkLst>
        <pc:picChg chg="add mod">
          <ac:chgData name="Francesco Russo" userId="88ca608b-19ff-46ea-83b3-8919c2a05283" providerId="ADAL" clId="{24918E36-C97B-45B8-80F7-B270911DD852}" dt="2024-06-01T16:46:35.930" v="273"/>
          <ac:picMkLst>
            <pc:docMk/>
            <pc:sldMk cId="2739827444" sldId="624"/>
            <ac:picMk id="12" creationId="{8B67355C-5906-222B-476A-08F6BA9E4FCF}"/>
          </ac:picMkLst>
        </pc:picChg>
      </pc:sldChg>
      <pc:sldChg chg="addSp delSp modSp modTransition modAnim">
        <pc:chgData name="Francesco Russo" userId="88ca608b-19ff-46ea-83b3-8919c2a05283" providerId="ADAL" clId="{24918E36-C97B-45B8-80F7-B270911DD852}" dt="2024-06-01T14:23:47.560" v="199"/>
        <pc:sldMkLst>
          <pc:docMk/>
          <pc:sldMk cId="865235681" sldId="625"/>
        </pc:sldMkLst>
        <pc:picChg chg="add del mod">
          <ac:chgData name="Francesco Russo" userId="88ca608b-19ff-46ea-83b3-8919c2a05283" providerId="ADAL" clId="{24918E36-C97B-45B8-80F7-B270911DD852}" dt="2024-06-01T14:22:35.945" v="198"/>
          <ac:picMkLst>
            <pc:docMk/>
            <pc:sldMk cId="865235681" sldId="625"/>
            <ac:picMk id="7" creationId="{6ABF54D5-B15B-115E-28B3-196841B277F5}"/>
          </ac:picMkLst>
        </pc:picChg>
        <pc:picChg chg="add mod">
          <ac:chgData name="Francesco Russo" userId="88ca608b-19ff-46ea-83b3-8919c2a05283" providerId="ADAL" clId="{24918E36-C97B-45B8-80F7-B270911DD852}" dt="2024-06-01T14:23:47.560" v="199"/>
          <ac:picMkLst>
            <pc:docMk/>
            <pc:sldMk cId="865235681" sldId="625"/>
            <ac:picMk id="13" creationId="{BF8F5E22-DA87-4AA1-14FD-3D08BDA81F74}"/>
          </ac:picMkLst>
        </pc:picChg>
      </pc:sldChg>
      <pc:sldChg chg="addSp modSp">
        <pc:chgData name="Francesco Russo" userId="88ca608b-19ff-46ea-83b3-8919c2a05283" providerId="ADAL" clId="{24918E36-C97B-45B8-80F7-B270911DD852}" dt="2024-06-01T16:17:37.105" v="252"/>
        <pc:sldMkLst>
          <pc:docMk/>
          <pc:sldMk cId="2534036197" sldId="626"/>
        </pc:sldMkLst>
        <pc:picChg chg="add mod">
          <ac:chgData name="Francesco Russo" userId="88ca608b-19ff-46ea-83b3-8919c2a05283" providerId="ADAL" clId="{24918E36-C97B-45B8-80F7-B270911DD852}" dt="2024-06-01T16:17:37.105" v="252"/>
          <ac:picMkLst>
            <pc:docMk/>
            <pc:sldMk cId="2534036197" sldId="626"/>
            <ac:picMk id="8" creationId="{6DA3D52E-B83C-2048-A7E7-06E5B56C407F}"/>
          </ac:picMkLst>
        </pc:picChg>
      </pc:sldChg>
      <pc:sldChg chg="addSp modSp modNotesTx">
        <pc:chgData name="Francesco Russo" userId="88ca608b-19ff-46ea-83b3-8919c2a05283" providerId="ADAL" clId="{24918E36-C97B-45B8-80F7-B270911DD852}" dt="2024-06-01T16:51:14.666" v="318" actId="313"/>
        <pc:sldMkLst>
          <pc:docMk/>
          <pc:sldMk cId="1323350327" sldId="627"/>
        </pc:sldMkLst>
        <pc:picChg chg="add mod">
          <ac:chgData name="Francesco Russo" userId="88ca608b-19ff-46ea-83b3-8919c2a05283" providerId="ADAL" clId="{24918E36-C97B-45B8-80F7-B270911DD852}" dt="2024-06-01T16:49:58.374" v="277"/>
          <ac:picMkLst>
            <pc:docMk/>
            <pc:sldMk cId="1323350327" sldId="627"/>
            <ac:picMk id="10" creationId="{A675B15E-036B-73D5-5774-E9E1D70A504D}"/>
          </ac:picMkLst>
        </pc:picChg>
      </pc:sldChg>
      <pc:sldChg chg="addSp modSp">
        <pc:chgData name="Francesco Russo" userId="88ca608b-19ff-46ea-83b3-8919c2a05283" providerId="ADAL" clId="{24918E36-C97B-45B8-80F7-B270911DD852}" dt="2024-06-01T16:53:47.872" v="321"/>
        <pc:sldMkLst>
          <pc:docMk/>
          <pc:sldMk cId="3993136635" sldId="628"/>
        </pc:sldMkLst>
        <pc:picChg chg="add mod">
          <ac:chgData name="Francesco Russo" userId="88ca608b-19ff-46ea-83b3-8919c2a05283" providerId="ADAL" clId="{24918E36-C97B-45B8-80F7-B270911DD852}" dt="2024-06-01T16:53:47.872" v="321"/>
          <ac:picMkLst>
            <pc:docMk/>
            <pc:sldMk cId="3993136635" sldId="628"/>
            <ac:picMk id="12" creationId="{F946A320-B68F-EF0E-D275-72D93553446E}"/>
          </ac:picMkLst>
        </pc:picChg>
      </pc:sldChg>
      <pc:sldChg chg="addSp delSp modSp modTransition modAnim modNotesTx">
        <pc:chgData name="Francesco Russo" userId="88ca608b-19ff-46ea-83b3-8919c2a05283" providerId="ADAL" clId="{24918E36-C97B-45B8-80F7-B270911DD852}" dt="2024-06-01T16:59:09.230" v="332"/>
        <pc:sldMkLst>
          <pc:docMk/>
          <pc:sldMk cId="224670736" sldId="629"/>
        </pc:sldMkLst>
        <pc:picChg chg="add del mod">
          <ac:chgData name="Francesco Russo" userId="88ca608b-19ff-46ea-83b3-8919c2a05283" providerId="ADAL" clId="{24918E36-C97B-45B8-80F7-B270911DD852}" dt="2024-06-01T16:57:50.603" v="331"/>
          <ac:picMkLst>
            <pc:docMk/>
            <pc:sldMk cId="224670736" sldId="629"/>
            <ac:picMk id="14" creationId="{D622969C-8CE8-9F28-61D0-755DECBB310C}"/>
          </ac:picMkLst>
        </pc:picChg>
        <pc:picChg chg="add mod">
          <ac:chgData name="Francesco Russo" userId="88ca608b-19ff-46ea-83b3-8919c2a05283" providerId="ADAL" clId="{24918E36-C97B-45B8-80F7-B270911DD852}" dt="2024-06-01T16:59:09.230" v="332"/>
          <ac:picMkLst>
            <pc:docMk/>
            <pc:sldMk cId="224670736" sldId="629"/>
            <ac:picMk id="28" creationId="{52A4FA03-AA48-F041-2DF9-8A62968F011E}"/>
          </ac:picMkLst>
        </pc:picChg>
      </pc:sldChg>
      <pc:sldChg chg="addSp modSp modNotesTx">
        <pc:chgData name="Francesco Russo" userId="88ca608b-19ff-46ea-83b3-8919c2a05283" providerId="ADAL" clId="{24918E36-C97B-45B8-80F7-B270911DD852}" dt="2024-06-01T17:00:58.660" v="339"/>
        <pc:sldMkLst>
          <pc:docMk/>
          <pc:sldMk cId="413406453" sldId="630"/>
        </pc:sldMkLst>
        <pc:picChg chg="add mod">
          <ac:chgData name="Francesco Russo" userId="88ca608b-19ff-46ea-83b3-8919c2a05283" providerId="ADAL" clId="{24918E36-C97B-45B8-80F7-B270911DD852}" dt="2024-06-01T17:00:58.660" v="339"/>
          <ac:picMkLst>
            <pc:docMk/>
            <pc:sldMk cId="413406453" sldId="630"/>
            <ac:picMk id="9" creationId="{D5CB58CB-8D9C-95C5-F908-AD73FBDCEE9F}"/>
          </ac:picMkLst>
        </pc:picChg>
      </pc:sldChg>
      <pc:sldChg chg="addSp modSp">
        <pc:chgData name="Francesco Russo" userId="88ca608b-19ff-46ea-83b3-8919c2a05283" providerId="ADAL" clId="{24918E36-C97B-45B8-80F7-B270911DD852}" dt="2024-06-01T17:02:21.687" v="340"/>
        <pc:sldMkLst>
          <pc:docMk/>
          <pc:sldMk cId="2609619290" sldId="631"/>
        </pc:sldMkLst>
        <pc:picChg chg="add mod">
          <ac:chgData name="Francesco Russo" userId="88ca608b-19ff-46ea-83b3-8919c2a05283" providerId="ADAL" clId="{24918E36-C97B-45B8-80F7-B270911DD852}" dt="2024-06-01T17:02:21.687" v="340"/>
          <ac:picMkLst>
            <pc:docMk/>
            <pc:sldMk cId="2609619290" sldId="631"/>
            <ac:picMk id="11" creationId="{E3A54121-D7E1-A96F-C84F-5EFDDD62BD09}"/>
          </ac:picMkLst>
        </pc:picChg>
      </pc:sldChg>
      <pc:sldChg chg="addSp modSp">
        <pc:chgData name="Francesco Russo" userId="88ca608b-19ff-46ea-83b3-8919c2a05283" providerId="ADAL" clId="{24918E36-C97B-45B8-80F7-B270911DD852}" dt="2024-06-01T17:03:54.862" v="341"/>
        <pc:sldMkLst>
          <pc:docMk/>
          <pc:sldMk cId="2110976705" sldId="632"/>
        </pc:sldMkLst>
        <pc:picChg chg="add mod">
          <ac:chgData name="Francesco Russo" userId="88ca608b-19ff-46ea-83b3-8919c2a05283" providerId="ADAL" clId="{24918E36-C97B-45B8-80F7-B270911DD852}" dt="2024-06-01T17:03:54.862" v="341"/>
          <ac:picMkLst>
            <pc:docMk/>
            <pc:sldMk cId="2110976705" sldId="632"/>
            <ac:picMk id="15" creationId="{CA06D165-0A5B-1C99-E35D-A402310058C7}"/>
          </ac:picMkLst>
        </pc:picChg>
      </pc:sldChg>
      <pc:sldChg chg="addSp delSp modSp modTransition modAnim modNotesTx">
        <pc:chgData name="Francesco Russo" userId="88ca608b-19ff-46ea-83b3-8919c2a05283" providerId="ADAL" clId="{24918E36-C97B-45B8-80F7-B270911DD852}" dt="2024-06-01T17:07:48.913" v="350"/>
        <pc:sldMkLst>
          <pc:docMk/>
          <pc:sldMk cId="1567954861" sldId="633"/>
        </pc:sldMkLst>
        <pc:picChg chg="add del mod">
          <ac:chgData name="Francesco Russo" userId="88ca608b-19ff-46ea-83b3-8919c2a05283" providerId="ADAL" clId="{24918E36-C97B-45B8-80F7-B270911DD852}" dt="2024-06-01T17:05:14.400" v="349"/>
          <ac:picMkLst>
            <pc:docMk/>
            <pc:sldMk cId="1567954861" sldId="633"/>
            <ac:picMk id="12" creationId="{1F623018-B7FB-7C4C-3A40-A8C9DE47E416}"/>
          </ac:picMkLst>
        </pc:picChg>
        <pc:picChg chg="add mod">
          <ac:chgData name="Francesco Russo" userId="88ca608b-19ff-46ea-83b3-8919c2a05283" providerId="ADAL" clId="{24918E36-C97B-45B8-80F7-B270911DD852}" dt="2024-06-01T17:07:48.913" v="350"/>
          <ac:picMkLst>
            <pc:docMk/>
            <pc:sldMk cId="1567954861" sldId="633"/>
            <ac:picMk id="19" creationId="{D2315D13-3746-C0FA-71A8-4CCF10019DE0}"/>
          </ac:picMkLst>
        </pc:picChg>
      </pc:sldChg>
      <pc:sldChg chg="addSp modSp">
        <pc:chgData name="Francesco Russo" userId="88ca608b-19ff-46ea-83b3-8919c2a05283" providerId="ADAL" clId="{24918E36-C97B-45B8-80F7-B270911DD852}" dt="2024-06-01T17:08:59.943" v="351"/>
        <pc:sldMkLst>
          <pc:docMk/>
          <pc:sldMk cId="1650967674" sldId="634"/>
        </pc:sldMkLst>
        <pc:picChg chg="add mod">
          <ac:chgData name="Francesco Russo" userId="88ca608b-19ff-46ea-83b3-8919c2a05283" providerId="ADAL" clId="{24918E36-C97B-45B8-80F7-B270911DD852}" dt="2024-06-01T17:08:59.943" v="351"/>
          <ac:picMkLst>
            <pc:docMk/>
            <pc:sldMk cId="1650967674" sldId="634"/>
            <ac:picMk id="11" creationId="{D116A9FA-1EFC-7068-8DED-C121EABD6DFE}"/>
          </ac:picMkLst>
        </pc:picChg>
      </pc:sldChg>
      <pc:sldChg chg="addSp modSp">
        <pc:chgData name="Francesco Russo" userId="88ca608b-19ff-46ea-83b3-8919c2a05283" providerId="ADAL" clId="{24918E36-C97B-45B8-80F7-B270911DD852}" dt="2024-06-01T17:10:59.408" v="352"/>
        <pc:sldMkLst>
          <pc:docMk/>
          <pc:sldMk cId="3665587414" sldId="635"/>
        </pc:sldMkLst>
        <pc:picChg chg="add mod">
          <ac:chgData name="Francesco Russo" userId="88ca608b-19ff-46ea-83b3-8919c2a05283" providerId="ADAL" clId="{24918E36-C97B-45B8-80F7-B270911DD852}" dt="2024-06-01T17:10:59.408" v="352"/>
          <ac:picMkLst>
            <pc:docMk/>
            <pc:sldMk cId="3665587414" sldId="635"/>
            <ac:picMk id="13" creationId="{4D25EB10-9B3E-D35E-40A1-C161F5FA216D}"/>
          </ac:picMkLst>
        </pc:picChg>
      </pc:sldChg>
      <pc:sldChg chg="addSp delSp modSp modTransition modAnim">
        <pc:chgData name="Francesco Russo" userId="88ca608b-19ff-46ea-83b3-8919c2a05283" providerId="ADAL" clId="{24918E36-C97B-45B8-80F7-B270911DD852}" dt="2024-06-01T17:13:38.772" v="355"/>
        <pc:sldMkLst>
          <pc:docMk/>
          <pc:sldMk cId="1945946731" sldId="636"/>
        </pc:sldMkLst>
        <pc:picChg chg="add del mod">
          <ac:chgData name="Francesco Russo" userId="88ca608b-19ff-46ea-83b3-8919c2a05283" providerId="ADAL" clId="{24918E36-C97B-45B8-80F7-B270911DD852}" dt="2024-06-01T17:11:36.484" v="354"/>
          <ac:picMkLst>
            <pc:docMk/>
            <pc:sldMk cId="1945946731" sldId="636"/>
            <ac:picMk id="14" creationId="{9DC3EE68-78D9-178B-E46C-A634868DC86B}"/>
          </ac:picMkLst>
        </pc:picChg>
        <pc:picChg chg="add mod">
          <ac:chgData name="Francesco Russo" userId="88ca608b-19ff-46ea-83b3-8919c2a05283" providerId="ADAL" clId="{24918E36-C97B-45B8-80F7-B270911DD852}" dt="2024-06-01T17:13:38.772" v="355"/>
          <ac:picMkLst>
            <pc:docMk/>
            <pc:sldMk cId="1945946731" sldId="636"/>
            <ac:picMk id="31" creationId="{4A623D8C-12B1-4608-3322-0DD0EF865A97}"/>
          </ac:picMkLst>
        </pc:picChg>
      </pc:sldChg>
      <pc:sldChg chg="addSp modSp">
        <pc:chgData name="Francesco Russo" userId="88ca608b-19ff-46ea-83b3-8919c2a05283" providerId="ADAL" clId="{24918E36-C97B-45B8-80F7-B270911DD852}" dt="2024-06-01T17:14:28.528" v="356"/>
        <pc:sldMkLst>
          <pc:docMk/>
          <pc:sldMk cId="2940218135" sldId="637"/>
        </pc:sldMkLst>
        <pc:picChg chg="add mod">
          <ac:chgData name="Francesco Russo" userId="88ca608b-19ff-46ea-83b3-8919c2a05283" providerId="ADAL" clId="{24918E36-C97B-45B8-80F7-B270911DD852}" dt="2024-06-01T17:14:28.528" v="356"/>
          <ac:picMkLst>
            <pc:docMk/>
            <pc:sldMk cId="2940218135" sldId="637"/>
            <ac:picMk id="14" creationId="{278A7339-799A-55AB-931C-2DB7466A13D9}"/>
          </ac:picMkLst>
        </pc:picChg>
      </pc:sldChg>
      <pc:sldChg chg="addSp modSp modNotes">
        <pc:chgData name="Francesco Russo" userId="88ca608b-19ff-46ea-83b3-8919c2a05283" providerId="ADAL" clId="{24918E36-C97B-45B8-80F7-B270911DD852}" dt="2024-06-29T19:32:23.942" v="372" actId="14100"/>
        <pc:sldMkLst>
          <pc:docMk/>
          <pc:sldMk cId="1843132671" sldId="638"/>
        </pc:sldMkLst>
        <pc:picChg chg="add mod">
          <ac:chgData name="Francesco Russo" userId="88ca608b-19ff-46ea-83b3-8919c2a05283" providerId="ADAL" clId="{24918E36-C97B-45B8-80F7-B270911DD852}" dt="2024-06-01T14:20:15.537" v="196"/>
          <ac:picMkLst>
            <pc:docMk/>
            <pc:sldMk cId="1843132671" sldId="638"/>
            <ac:picMk id="12" creationId="{EC8D9033-5D71-D12D-4A99-AA23B553CE81}"/>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r>
              <a:rPr lang="en-US" dirty="0">
                <a:latin typeface="+mn-lt"/>
              </a:rPr>
              <a:t>AISC Live Webinar</a:t>
            </a:r>
          </a:p>
          <a:p>
            <a:r>
              <a:rPr lang="en-US" dirty="0">
                <a:latin typeface="+mn-lt"/>
              </a:rPr>
              <a:t>Date</a:t>
            </a:r>
          </a:p>
        </p:txBody>
      </p:sp>
      <p:sp>
        <p:nvSpPr>
          <p:cNvPr id="12"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r>
              <a:rPr lang="en-US" dirty="0">
                <a:latin typeface="+mn-lt"/>
              </a:rPr>
              <a:t>Webinar Title</a:t>
            </a:r>
          </a:p>
        </p:txBody>
      </p:sp>
      <p:sp>
        <p:nvSpPr>
          <p:cNvPr id="13"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5085DBB-AC4C-4597-8132-8C911110CECB}" type="slidenum">
              <a:rPr lang="en-US" smtClean="0">
                <a:latin typeface="+mn-lt"/>
              </a:rPr>
              <a:t>‹#›</a:t>
            </a:fld>
            <a:endParaRPr lang="en-US" dirty="0">
              <a:latin typeface="+mn-lt"/>
            </a:endParaRPr>
          </a:p>
        </p:txBody>
      </p:sp>
      <p:sp>
        <p:nvSpPr>
          <p:cNvPr id="14" name="Footer Placeholder 3"/>
          <p:cNvSpPr>
            <a:spLocks noGrp="1"/>
          </p:cNvSpPr>
          <p:nvPr>
            <p:ph type="ftr" sz="quarter" idx="2"/>
          </p:nvPr>
        </p:nvSpPr>
        <p:spPr>
          <a:xfrm>
            <a:off x="522515" y="8768219"/>
            <a:ext cx="3108766" cy="632957"/>
          </a:xfrm>
          <a:prstGeom prst="rect">
            <a:avLst/>
          </a:prstGeom>
        </p:spPr>
        <p:txBody>
          <a:bodyPr vert="horz" lIns="102180" tIns="51091" rIns="102180" bIns="51091" rtlCol="0" anchor="b"/>
          <a:lstStyle>
            <a:lvl1pPr algn="l">
              <a:defRPr sz="1400"/>
            </a:lvl1pPr>
          </a:lstStyle>
          <a:p>
            <a:r>
              <a:rPr lang="en-US" sz="1200" dirty="0">
                <a:latin typeface="+mn-lt"/>
              </a:rPr>
              <a:t>Copyright © 2020</a:t>
            </a:r>
          </a:p>
          <a:p>
            <a:r>
              <a:rPr lang="en-US" sz="1200" dirty="0">
                <a:latin typeface="+mn-lt"/>
              </a:rPr>
              <a:t>American Institute of Steel Construction</a:t>
            </a:r>
          </a:p>
        </p:txBody>
      </p:sp>
      <p:pic>
        <p:nvPicPr>
          <p:cNvPr id="15" name="Picture 14" descr="AISC_Classic"/>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664" y="8642067"/>
            <a:ext cx="522514"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9749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smtClean="0">
                <a:latin typeface="Arial" charset="0"/>
              </a:defRPr>
            </a:lvl1pPr>
          </a:lstStyle>
          <a:p>
            <a:pPr>
              <a:defRPr/>
            </a:pPr>
            <a:endParaRPr lang="en-US" dirty="0"/>
          </a:p>
        </p:txBody>
      </p:sp>
      <p:sp>
        <p:nvSpPr>
          <p:cNvPr id="7171"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smtClean="0">
                <a:latin typeface="Arial" charset="0"/>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457200" y="4560570"/>
            <a:ext cx="640080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smtClean="0">
                <a:latin typeface="Arial" charset="0"/>
              </a:defRPr>
            </a:lvl1pPr>
          </a:lstStyle>
          <a:p>
            <a:pPr>
              <a:defRPr/>
            </a:pPr>
            <a:endParaRPr lang="en-US" dirty="0"/>
          </a:p>
        </p:txBody>
      </p:sp>
      <p:sp>
        <p:nvSpPr>
          <p:cNvPr id="7175"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CBCC8EBC-06C6-4656-87A1-0AF013F9A67E}" type="slidenum">
              <a:rPr lang="en-US" altLang="en-US"/>
              <a:pPr/>
              <a:t>‹#›</a:t>
            </a:fld>
            <a:endParaRPr lang="en-US" altLang="en-US" dirty="0"/>
          </a:p>
        </p:txBody>
      </p:sp>
    </p:spTree>
    <p:extLst>
      <p:ext uri="{BB962C8B-B14F-4D97-AF65-F5344CB8AC3E}">
        <p14:creationId xmlns:p14="http://schemas.microsoft.com/office/powerpoint/2010/main" val="907693717"/>
      </p:ext>
    </p:extLst>
  </p:cSld>
  <p:clrMap bg1="lt1" tx1="dk1" bg2="lt2" tx2="dk2" accent1="accent1" accent2="accent2" accent3="accent3" accent4="accent4" accent5="accent5" accent6="accent6" hlink="hlink" folHlink="folHlink"/>
  <p:hf hdr="0" ftr="0" dt="0"/>
  <p:notesStyle>
    <a:lvl1pPr algn="just"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1pPr>
    <a:lvl2pPr marL="457200" algn="just"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2pPr>
    <a:lvl3pPr marL="914400" algn="just"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3pPr>
    <a:lvl4pPr marL="1371600" algn="just"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4pPr>
    <a:lvl5pPr marL="1828800" algn="just"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isc.org/teachingaid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universityprograms@aisc.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375" eaLnBrk="0" hangingPunct="0">
              <a:spcBef>
                <a:spcPct val="30000"/>
              </a:spcBef>
              <a:defRPr sz="1200">
                <a:solidFill>
                  <a:schemeClr val="tx1"/>
                </a:solidFill>
                <a:latin typeface="Calibri" panose="020F0502020204030204" pitchFamily="34" charset="0"/>
              </a:defRPr>
            </a:lvl1pPr>
            <a:lvl2pPr marL="800422" indent="-306966" defTabSz="1041375" eaLnBrk="0" hangingPunct="0">
              <a:spcBef>
                <a:spcPct val="30000"/>
              </a:spcBef>
              <a:defRPr sz="1200">
                <a:solidFill>
                  <a:schemeClr val="tx1"/>
                </a:solidFill>
                <a:latin typeface="Calibri" panose="020F0502020204030204" pitchFamily="34" charset="0"/>
              </a:defRPr>
            </a:lvl2pPr>
            <a:lvl3pPr marL="1231164" indent="-245903" defTabSz="1041375" eaLnBrk="0" hangingPunct="0">
              <a:spcBef>
                <a:spcPct val="30000"/>
              </a:spcBef>
              <a:defRPr sz="1200">
                <a:solidFill>
                  <a:schemeClr val="tx1"/>
                </a:solidFill>
                <a:latin typeface="Calibri" panose="020F0502020204030204" pitchFamily="34" charset="0"/>
              </a:defRPr>
            </a:lvl3pPr>
            <a:lvl4pPr marL="1724622" indent="-245903" defTabSz="1041375" eaLnBrk="0" hangingPunct="0">
              <a:spcBef>
                <a:spcPct val="30000"/>
              </a:spcBef>
              <a:defRPr sz="1200">
                <a:solidFill>
                  <a:schemeClr val="tx1"/>
                </a:solidFill>
                <a:latin typeface="Calibri" panose="020F0502020204030204" pitchFamily="34" charset="0"/>
              </a:defRPr>
            </a:lvl4pPr>
            <a:lvl5pPr marL="2218075" indent="-245903" defTabSz="1041375" eaLnBrk="0" hangingPunct="0">
              <a:spcBef>
                <a:spcPct val="30000"/>
              </a:spcBef>
              <a:defRPr sz="1200">
                <a:solidFill>
                  <a:schemeClr val="tx1"/>
                </a:solidFill>
                <a:latin typeface="Calibri" panose="020F0502020204030204" pitchFamily="34" charset="0"/>
              </a:defRPr>
            </a:lvl5pPr>
            <a:lvl6pPr marL="2693378" indent="-245903" defTabSz="1041375" eaLnBrk="0" fontAlgn="base" hangingPunct="0">
              <a:spcBef>
                <a:spcPct val="30000"/>
              </a:spcBef>
              <a:spcAft>
                <a:spcPct val="0"/>
              </a:spcAft>
              <a:defRPr sz="1200">
                <a:solidFill>
                  <a:schemeClr val="tx1"/>
                </a:solidFill>
                <a:latin typeface="Calibri" panose="020F0502020204030204" pitchFamily="34" charset="0"/>
              </a:defRPr>
            </a:lvl6pPr>
            <a:lvl7pPr marL="3168679" indent="-245903" defTabSz="1041375" eaLnBrk="0" fontAlgn="base" hangingPunct="0">
              <a:spcBef>
                <a:spcPct val="30000"/>
              </a:spcBef>
              <a:spcAft>
                <a:spcPct val="0"/>
              </a:spcAft>
              <a:defRPr sz="1200">
                <a:solidFill>
                  <a:schemeClr val="tx1"/>
                </a:solidFill>
                <a:latin typeface="Calibri" panose="020F0502020204030204" pitchFamily="34" charset="0"/>
              </a:defRPr>
            </a:lvl7pPr>
            <a:lvl8pPr marL="3643982" indent="-245903" defTabSz="1041375" eaLnBrk="0" fontAlgn="base" hangingPunct="0">
              <a:spcBef>
                <a:spcPct val="30000"/>
              </a:spcBef>
              <a:spcAft>
                <a:spcPct val="0"/>
              </a:spcAft>
              <a:defRPr sz="1200">
                <a:solidFill>
                  <a:schemeClr val="tx1"/>
                </a:solidFill>
                <a:latin typeface="Calibri" panose="020F0502020204030204" pitchFamily="34" charset="0"/>
              </a:defRPr>
            </a:lvl8pPr>
            <a:lvl9pPr marL="4119284" indent="-245903" defTabSz="10413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57D54AD-15CB-451A-8B35-240233767A01}" type="slidenum">
              <a:rPr lang="en-US" altLang="en-US" sz="3200" b="1" i="1">
                <a:solidFill>
                  <a:prstClr val="black"/>
                </a:solidFill>
                <a:latin typeface="Arial" panose="020B0604020202020204" pitchFamily="34" charset="0"/>
              </a:rPr>
              <a:pPr eaLnBrk="1" hangingPunct="1">
                <a:spcBef>
                  <a:spcPct val="0"/>
                </a:spcBef>
              </a:pPr>
              <a:t>1</a:t>
            </a:fld>
            <a:endParaRPr lang="en-US" altLang="en-US" sz="3200" b="1" i="1" dirty="0">
              <a:solidFill>
                <a:prstClr val="black"/>
              </a:solidFill>
              <a:latin typeface="Arial" panose="020B0604020202020204" pitchFamily="34" charset="0"/>
            </a:endParaRPr>
          </a:p>
        </p:txBody>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E8EAED"/>
                </a:solidFill>
                <a:effectLst/>
                <a:highlight>
                  <a:srgbClr val="202124"/>
                </a:highlight>
                <a:latin typeface="Roboto" panose="02000000000000000000" pitchFamily="2" charset="0"/>
              </a:rPr>
              <a:t>This presentation is part of the "Fundamentals of Steel Bridge Engineering" teaching aid, available at </a:t>
            </a:r>
            <a:r>
              <a:rPr lang="en-US" b="0" i="0" dirty="0">
                <a:solidFill>
                  <a:srgbClr val="E8EAED"/>
                </a:solidFill>
                <a:effectLst/>
                <a:highlight>
                  <a:srgbClr val="202124"/>
                </a:highlight>
                <a:latin typeface="Roboto" panose="02000000000000000000" pitchFamily="2" charset="0"/>
                <a:hlinkClick r:id="rId3"/>
              </a:rPr>
              <a:t>aisc.org/</a:t>
            </a:r>
            <a:r>
              <a:rPr lang="en-US" b="0" i="0" dirty="0" err="1">
                <a:solidFill>
                  <a:srgbClr val="E8EAED"/>
                </a:solidFill>
                <a:effectLst/>
                <a:highlight>
                  <a:srgbClr val="202124"/>
                </a:highlight>
                <a:latin typeface="Roboto" panose="02000000000000000000" pitchFamily="2" charset="0"/>
                <a:hlinkClick r:id="rId3"/>
              </a:rPr>
              <a:t>teachingaids</a:t>
            </a:r>
            <a:r>
              <a:rPr lang="en-US" b="0" i="0" dirty="0">
                <a:solidFill>
                  <a:srgbClr val="E8EAED"/>
                </a:solidFill>
                <a:effectLst/>
                <a:highlight>
                  <a:srgbClr val="202124"/>
                </a:highlight>
                <a:latin typeface="Roboto" panose="02000000000000000000" pitchFamily="2" charset="0"/>
              </a:rPr>
              <a:t>. This set of (14) lessons was prepared by Frank Russo, PE, PhD and Michael Grubb, PE with support from the National Steel Bridge Alliance (NSBA) and AISC University Programs. </a:t>
            </a:r>
            <a:br>
              <a:rPr lang="en-US" dirty="0"/>
            </a:br>
            <a:br>
              <a:rPr lang="en-US" dirty="0"/>
            </a:br>
            <a:r>
              <a:rPr lang="en-US" b="0" i="0" dirty="0">
                <a:solidFill>
                  <a:srgbClr val="E8EAED"/>
                </a:solidFill>
                <a:effectLst/>
                <a:highlight>
                  <a:srgbClr val="202124"/>
                </a:highlight>
                <a:latin typeface="Roboto" panose="02000000000000000000" pitchFamily="2" charset="0"/>
              </a:rPr>
              <a:t>For questions or comments on these presentations, please contact:</a:t>
            </a:r>
            <a:br>
              <a:rPr lang="en-US" dirty="0"/>
            </a:br>
            <a:r>
              <a:rPr lang="en-US" b="0" i="0" dirty="0">
                <a:solidFill>
                  <a:srgbClr val="E8EAED"/>
                </a:solidFill>
                <a:effectLst/>
                <a:highlight>
                  <a:srgbClr val="202124"/>
                </a:highlight>
                <a:latin typeface="Roboto" panose="02000000000000000000" pitchFamily="2" charset="0"/>
              </a:rPr>
              <a:t>AISC University Programs</a:t>
            </a:r>
            <a:br>
              <a:rPr lang="en-US" dirty="0"/>
            </a:br>
            <a:r>
              <a:rPr lang="en-US" b="0" i="0" dirty="0">
                <a:solidFill>
                  <a:srgbClr val="E8EAED"/>
                </a:solidFill>
                <a:effectLst/>
                <a:highlight>
                  <a:srgbClr val="202124"/>
                </a:highlight>
                <a:latin typeface="Roboto" panose="02000000000000000000" pitchFamily="2" charset="0"/>
                <a:hlinkClick r:id="rId4"/>
              </a:rPr>
              <a:t>universityprograms@aisc.org</a:t>
            </a:r>
            <a:endParaRPr lang="en-US" altLang="en-US" dirty="0">
              <a:latin typeface="Arial" panose="020B0604020202020204" pitchFamily="34" charset="0"/>
            </a:endParaRPr>
          </a:p>
          <a:p>
            <a:pPr algn="l"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9091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4884512"/>
          </a:xfrm>
        </p:spPr>
        <p:txBody>
          <a:bodyPr>
            <a:noAutofit/>
          </a:bodyPr>
          <a:lstStyle/>
          <a:p>
            <a:pPr algn="just"/>
            <a:r>
              <a:rPr lang="en-US" sz="1000" dirty="0">
                <a:effectLst/>
                <a:ea typeface="Times New Roman" panose="02020603050405020304" pitchFamily="18" charset="0"/>
                <a:cs typeface="Times New Roman" panose="02020603050405020304" pitchFamily="18" charset="0"/>
              </a:rPr>
              <a:t>This slide shows </a:t>
            </a:r>
            <a:r>
              <a:rPr lang="en-US" sz="1000" dirty="0">
                <a:ea typeface="Times New Roman" panose="02020603050405020304" pitchFamily="18" charset="0"/>
                <a:cs typeface="Times New Roman" panose="02020603050405020304" pitchFamily="18" charset="0"/>
              </a:rPr>
              <a:t>the </a:t>
            </a:r>
            <a:r>
              <a:rPr lang="en-US" sz="1000" dirty="0">
                <a:effectLst/>
                <a:ea typeface="Times New Roman" panose="02020603050405020304" pitchFamily="18" charset="0"/>
                <a:cs typeface="Times New Roman" panose="02020603050405020304" pitchFamily="18" charset="0"/>
              </a:rPr>
              <a:t>qualitative bending moment versus rotation relationship shown previously in Lesson 6 for a homogeneous compact web section. The section is taken from a member satisfying the following conditions: 1) the member is subject only to transverse loads perpendicular to one principal axis; 2) the loads all pass through the shear center of the cross-section, and thus, the member is not subject to torsion; 3) the member has sufficient lateral support along its length to prevent lateral-torsional buckling; and 4) the section has been proportioned to prevent local buckling of the compression flange prior to reaching its maximum potential flexural resistance, M</a:t>
            </a:r>
            <a:r>
              <a:rPr lang="en-US" sz="1000" baseline="-25000" dirty="0">
                <a:effectLst/>
                <a:ea typeface="Times New Roman" panose="02020603050405020304" pitchFamily="18" charset="0"/>
                <a:cs typeface="Times New Roman" panose="02020603050405020304" pitchFamily="18" charset="0"/>
              </a:rPr>
              <a:t>max</a:t>
            </a:r>
            <a:r>
              <a:rPr lang="en-US" sz="1000" dirty="0">
                <a:effectLst/>
                <a:ea typeface="Times New Roman" panose="02020603050405020304" pitchFamily="18" charset="0"/>
                <a:cs typeface="Times New Roman" panose="02020603050405020304" pitchFamily="18" charset="0"/>
              </a:rPr>
              <a:t>. Lateral-torsional buckling and local buckling will be discussed later in this lesson. </a:t>
            </a:r>
          </a:p>
          <a:p>
            <a:pPr algn="just"/>
            <a:r>
              <a:rPr lang="en-US" sz="1000" dirty="0">
                <a:effectLst/>
                <a:ea typeface="Times New Roman" panose="02020603050405020304" pitchFamily="18" charset="0"/>
                <a:cs typeface="Times New Roman" panose="02020603050405020304" pitchFamily="18" charset="0"/>
              </a:rPr>
              <a:t>Proceeding along the actual curve, the initial Stage I behavior represents completely elastic behavior. As the section approaches the theoretical yield moment M</a:t>
            </a:r>
            <a:r>
              <a:rPr lang="en-US" sz="1000" baseline="-25000" dirty="0">
                <a:effectLst/>
                <a:ea typeface="Times New Roman" panose="02020603050405020304" pitchFamily="18" charset="0"/>
                <a:cs typeface="Times New Roman" panose="02020603050405020304" pitchFamily="18" charset="0"/>
              </a:rPr>
              <a:t>y </a:t>
            </a:r>
            <a:r>
              <a:rPr lang="en-US" sz="1000" dirty="0">
                <a:effectLst/>
                <a:ea typeface="Times New Roman" panose="02020603050405020304" pitchFamily="18" charset="0"/>
                <a:cs typeface="Times New Roman" panose="02020603050405020304" pitchFamily="18" charset="0"/>
              </a:rPr>
              <a:t>, the presence of residual stresses will result in some inelastic behavior in the outer fibers of the cross-section before the calculated M</a:t>
            </a:r>
            <a:r>
              <a:rPr lang="en-US" sz="1000" baseline="-25000" dirty="0">
                <a:effectLst/>
                <a:ea typeface="Times New Roman" panose="02020603050405020304" pitchFamily="18" charset="0"/>
                <a:cs typeface="Times New Roman" panose="02020603050405020304" pitchFamily="18" charset="0"/>
              </a:rPr>
              <a:t>y</a:t>
            </a:r>
            <a:r>
              <a:rPr lang="en-US" sz="1000" dirty="0">
                <a:effectLst/>
                <a:ea typeface="Times New Roman" panose="02020603050405020304" pitchFamily="18" charset="0"/>
                <a:cs typeface="Times New Roman" panose="02020603050405020304" pitchFamily="18" charset="0"/>
              </a:rPr>
              <a:t> is reached (in the girder cross-sections shown, black indicates nominal yielding). At Stage II, yielding continues and begins to progress throughout the section as the section approaches M</a:t>
            </a:r>
            <a:r>
              <a:rPr lang="en-US" sz="1000" baseline="-25000" dirty="0">
                <a:effectLst/>
                <a:ea typeface="Times New Roman" panose="02020603050405020304" pitchFamily="18" charset="0"/>
                <a:cs typeface="Times New Roman" panose="02020603050405020304" pitchFamily="18" charset="0"/>
              </a:rPr>
              <a:t>p</a:t>
            </a:r>
            <a:r>
              <a:rPr lang="en-US" sz="1000" dirty="0">
                <a:effectLst/>
                <a:ea typeface="Times New Roman" panose="02020603050405020304" pitchFamily="18" charset="0"/>
                <a:cs typeface="Times New Roman" panose="02020603050405020304" pitchFamily="18" charset="0"/>
              </a:rPr>
              <a:t>. The actual curve assumes the presence of a moment gradient along the length of the member with peak moments occurring at individual cross-sections. Under moment gradient conditions, the formation of a local buckle causing a decline in the flexural resistance requires yielding of the flange over a portion of the length of the member. Before such a local buckle can form, there may be significant strain hardening in the region of maximum moment.  In such cases, as illustrated in the figure, compact web sections are typically able to exceed M</a:t>
            </a:r>
            <a:r>
              <a:rPr lang="en-US" sz="1000" baseline="-25000" dirty="0">
                <a:effectLst/>
                <a:ea typeface="Times New Roman" panose="02020603050405020304" pitchFamily="18" charset="0"/>
                <a:cs typeface="Times New Roman" panose="02020603050405020304" pitchFamily="18" charset="0"/>
              </a:rPr>
              <a:t>p</a:t>
            </a:r>
            <a:r>
              <a:rPr lang="en-US" sz="1000" dirty="0">
                <a:effectLst/>
                <a:ea typeface="Times New Roman" panose="02020603050405020304" pitchFamily="18" charset="0"/>
                <a:cs typeface="Times New Roman" panose="02020603050405020304" pitchFamily="18" charset="0"/>
              </a:rPr>
              <a:t> due to the strain hardening before eventually unloading due to local buckling of the compression flange;</a:t>
            </a:r>
            <a:r>
              <a:rPr lang="en-US" altLang="en-US" sz="1000" i="0" dirty="0"/>
              <a:t> the stresses</a:t>
            </a:r>
            <a:r>
              <a:rPr lang="en-US" altLang="en-US" sz="1000" dirty="0"/>
              <a:t> i</a:t>
            </a:r>
            <a:r>
              <a:rPr lang="en-US" altLang="en-US" sz="1000" i="0" dirty="0"/>
              <a:t>n the flanges and upper </a:t>
            </a:r>
            <a:r>
              <a:rPr lang="en-US" altLang="en-US" sz="1000" dirty="0"/>
              <a:t>and lower portions of the web shown in </a:t>
            </a:r>
            <a:r>
              <a:rPr lang="en-US" altLang="en-US" sz="1000" i="0" dirty="0"/>
              <a:t>Stage II would continue to increase beyond the nominal yield strength, F</a:t>
            </a:r>
            <a:r>
              <a:rPr lang="en-US" altLang="en-US" sz="1000" i="0" baseline="-25000" dirty="0"/>
              <a:t>y</a:t>
            </a:r>
            <a:r>
              <a:rPr lang="en-US" altLang="en-US" sz="1000" i="0" dirty="0"/>
              <a:t> (Stage II</a:t>
            </a:r>
            <a:r>
              <a:rPr lang="en-US" altLang="en-US" sz="1000" dirty="0"/>
              <a:t>I would not apply in this case).</a:t>
            </a:r>
            <a:r>
              <a:rPr lang="en-US" sz="1000" dirty="0">
                <a:effectLst/>
                <a:ea typeface="Times New Roman" panose="02020603050405020304" pitchFamily="18" charset="0"/>
                <a:cs typeface="Times New Roman" panose="02020603050405020304" pitchFamily="18" charset="0"/>
              </a:rPr>
              <a:t> However, because this excess flexural resistance is difficult to accurately predict, it is ignored in design. Also, under uniform moment conditions, local buckling will invariably occur before there is any significant increase in the flexural resistance attributable to strain hardening. Under these conditions, the resistance essentially plateaus at M</a:t>
            </a:r>
            <a:r>
              <a:rPr lang="en-US" sz="1000" baseline="-25000" dirty="0">
                <a:effectLst/>
                <a:ea typeface="Times New Roman" panose="02020603050405020304" pitchFamily="18" charset="0"/>
                <a:cs typeface="Times New Roman" panose="02020603050405020304" pitchFamily="18" charset="0"/>
              </a:rPr>
              <a:t>p</a:t>
            </a:r>
            <a:r>
              <a:rPr lang="en-US" sz="1000" i="1" dirty="0">
                <a:effectLst/>
                <a:ea typeface="Times New Roman" panose="02020603050405020304" pitchFamily="18" charset="0"/>
                <a:cs typeface="Times New Roman" panose="02020603050405020304" pitchFamily="18" charset="0"/>
              </a:rPr>
              <a:t> </a:t>
            </a:r>
            <a:r>
              <a:rPr lang="en-US" sz="1000" dirty="0">
                <a:effectLst/>
                <a:ea typeface="Times New Roman" panose="02020603050405020304" pitchFamily="18" charset="0"/>
                <a:cs typeface="Times New Roman" panose="02020603050405020304" pitchFamily="18" charset="0"/>
              </a:rPr>
              <a:t>before unloading eventually occurs. </a:t>
            </a:r>
          </a:p>
          <a:p>
            <a:pPr algn="just"/>
            <a:r>
              <a:rPr lang="en-US" sz="1000" dirty="0">
                <a:effectLst/>
                <a:ea typeface="Times New Roman" panose="02020603050405020304" pitchFamily="18" charset="0"/>
              </a:rPr>
              <a:t>As a result, the idealized curve shown on this slide is assumed for design. Because the residual stresses do not reduce the plastic moment, the section is assumed elastic up to M</a:t>
            </a:r>
            <a:r>
              <a:rPr lang="en-US" sz="1000" baseline="-25000" dirty="0">
                <a:effectLst/>
                <a:ea typeface="Times New Roman" panose="02020603050405020304" pitchFamily="18" charset="0"/>
              </a:rPr>
              <a:t>p</a:t>
            </a:r>
            <a:r>
              <a:rPr lang="en-US" sz="1000" dirty="0">
                <a:effectLst/>
                <a:ea typeface="Times New Roman" panose="02020603050405020304" pitchFamily="18" charset="0"/>
              </a:rPr>
              <a:t>, and is then assumed to rotate inelastically at a constant moment equal to M</a:t>
            </a:r>
            <a:r>
              <a:rPr lang="en-US" sz="1000" baseline="-25000" dirty="0">
                <a:effectLst/>
                <a:ea typeface="Times New Roman" panose="02020603050405020304" pitchFamily="18" charset="0"/>
              </a:rPr>
              <a:t>p</a:t>
            </a:r>
            <a:r>
              <a:rPr lang="en-US" sz="1000" dirty="0">
                <a:effectLst/>
                <a:ea typeface="Times New Roman" panose="02020603050405020304" pitchFamily="18" charset="0"/>
              </a:rPr>
              <a:t>.  At this stage, the entire cross-section has yielded (refer to the cross-section shown for Stage III); that is, each component of the cross-section is assumed to be at F</a:t>
            </a:r>
            <a:r>
              <a:rPr lang="en-US" sz="1000" baseline="-25000" dirty="0">
                <a:effectLst/>
                <a:ea typeface="Times New Roman" panose="02020603050405020304" pitchFamily="18" charset="0"/>
              </a:rPr>
              <a:t>y</a:t>
            </a:r>
            <a:r>
              <a:rPr lang="en-US" sz="1000" dirty="0">
                <a:effectLst/>
                <a:ea typeface="Times New Roman" panose="02020603050405020304" pitchFamily="18" charset="0"/>
              </a:rPr>
              <a:t>.</a:t>
            </a:r>
            <a:endParaRPr lang="en-US" sz="1000" dirty="0">
              <a:effectLst/>
              <a:ea typeface="Times New Roman" panose="02020603050405020304" pitchFamily="18" charset="0"/>
              <a:cs typeface="Times New Roman" panose="02020603050405020304" pitchFamily="18" charset="0"/>
            </a:endParaRPr>
          </a:p>
          <a:p>
            <a:pPr algn="just"/>
            <a:r>
              <a:rPr lang="en-US" sz="1000" dirty="0">
                <a:effectLst/>
                <a:ea typeface="Times New Roman" panose="02020603050405020304" pitchFamily="18" charset="0"/>
                <a:cs typeface="Arial" panose="020B0604020202020204" pitchFamily="34" charset="0"/>
              </a:rPr>
              <a:t>The dotted line on the plot illustrates the behavior of a member that is loaded with a moment greater than M</a:t>
            </a:r>
            <a:r>
              <a:rPr lang="en-US" sz="1000" baseline="-25000" dirty="0">
                <a:effectLst/>
                <a:ea typeface="Times New Roman" panose="02020603050405020304" pitchFamily="18" charset="0"/>
                <a:cs typeface="Arial" panose="020B0604020202020204" pitchFamily="34" charset="0"/>
              </a:rPr>
              <a:t>y</a:t>
            </a:r>
            <a:r>
              <a:rPr lang="en-US" sz="1000" dirty="0">
                <a:effectLst/>
                <a:ea typeface="Times New Roman" panose="02020603050405020304" pitchFamily="18" charset="0"/>
                <a:cs typeface="Arial" panose="020B0604020202020204" pitchFamily="34" charset="0"/>
              </a:rPr>
              <a:t> and then unloaded. Note that elastic behavior is observed both during the unloading and subsequent reloading and a small residual curvature will remain in the member. Also, because the member behaves elastically during unloading and subsequent reloading, the effect of residual stresses is only observed during the initial application of the load as long as the moment due to any subsequent loads does not exceed the previously applied moment.</a:t>
            </a:r>
            <a:endParaRPr lang="en-US" sz="140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10</a:t>
            </a:fld>
            <a:endParaRPr lang="en-US" altLang="en-US" dirty="0"/>
          </a:p>
        </p:txBody>
      </p:sp>
    </p:spTree>
    <p:extLst>
      <p:ext uri="{BB962C8B-B14F-4D97-AF65-F5344CB8AC3E}">
        <p14:creationId xmlns:p14="http://schemas.microsoft.com/office/powerpoint/2010/main" val="3361734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2592"/>
            <a:ext cx="6400800" cy="5036912"/>
          </a:xfrm>
        </p:spPr>
        <p:txBody>
          <a:bodyPr/>
          <a:lstStyle/>
          <a:p>
            <a:pPr algn="just"/>
            <a:r>
              <a:rPr lang="en-US" sz="1100" dirty="0">
                <a:effectLst/>
                <a:ea typeface="Times New Roman" panose="02020603050405020304" pitchFamily="18" charset="0"/>
                <a:cs typeface="Times New Roman" panose="02020603050405020304" pitchFamily="18" charset="0"/>
              </a:rPr>
              <a:t>A noncompact web section is defined as a noncomposite section or a composite section in negative bending that has a web satisfying specific steel grade requirements and with a slenderness at or below which theoretical web bend-buckling does not occur at elastic stress levels, computed according to beam theory, smaller than the maximum flexural resistance.</a:t>
            </a:r>
          </a:p>
          <a:p>
            <a:pPr algn="just"/>
            <a:endParaRPr lang="en-US" sz="1100" dirty="0">
              <a:cs typeface="Times New Roman" panose="02020603050405020304" pitchFamily="18" charset="0"/>
            </a:endParaRPr>
          </a:p>
          <a:p>
            <a:pPr algn="just"/>
            <a:r>
              <a:rPr lang="en-US" sz="1100" dirty="0">
                <a:cs typeface="Times New Roman" panose="02020603050405020304" pitchFamily="18" charset="0"/>
              </a:rPr>
              <a:t>To qualify as a noncompact web section, the web slenderness, 2D</a:t>
            </a:r>
            <a:r>
              <a:rPr lang="en-US" sz="1100" baseline="-25000" dirty="0">
                <a:cs typeface="Times New Roman" panose="02020603050405020304" pitchFamily="18" charset="0"/>
              </a:rPr>
              <a:t>c</a:t>
            </a:r>
            <a:r>
              <a:rPr lang="en-US" sz="1100" dirty="0">
                <a:cs typeface="Times New Roman" panose="02020603050405020304" pitchFamily="18" charset="0"/>
              </a:rPr>
              <a:t>/t</a:t>
            </a:r>
            <a:r>
              <a:rPr lang="en-US" sz="1100" baseline="-25000" dirty="0">
                <a:cs typeface="Times New Roman" panose="02020603050405020304" pitchFamily="18" charset="0"/>
              </a:rPr>
              <a:t>w</a:t>
            </a:r>
            <a:r>
              <a:rPr lang="en-US" sz="1100" dirty="0">
                <a:cs typeface="Times New Roman" panose="02020603050405020304" pitchFamily="18" charset="0"/>
              </a:rPr>
              <a:t>, based on the elastic depth of the web in compression, D</a:t>
            </a:r>
            <a:r>
              <a:rPr lang="en-US" sz="1100" baseline="-25000" dirty="0">
                <a:cs typeface="Times New Roman" panose="02020603050405020304" pitchFamily="18" charset="0"/>
              </a:rPr>
              <a:t>c</a:t>
            </a:r>
            <a:r>
              <a:rPr lang="en-US" sz="1100" dirty="0">
                <a:cs typeface="Times New Roman" panose="02020603050405020304" pitchFamily="18" charset="0"/>
              </a:rPr>
              <a:t> (Lesson 6), must not exceed the limiting value, </a:t>
            </a:r>
            <a:r>
              <a:rPr lang="el-GR" sz="1100" dirty="0">
                <a:cs typeface="Times New Roman" panose="02020603050405020304" pitchFamily="18" charset="0"/>
              </a:rPr>
              <a:t>λ</a:t>
            </a:r>
            <a:r>
              <a:rPr lang="en-US" sz="1100" baseline="-25000" dirty="0">
                <a:cs typeface="Times New Roman" panose="02020603050405020304" pitchFamily="18" charset="0"/>
              </a:rPr>
              <a:t>rw</a:t>
            </a:r>
            <a:r>
              <a:rPr lang="en-US" sz="1100" dirty="0">
                <a:cs typeface="Times New Roman" panose="02020603050405020304" pitchFamily="18" charset="0"/>
              </a:rPr>
              <a:t>, given by the equation shown on this slide, which is taken from </a:t>
            </a:r>
            <a:r>
              <a:rPr lang="en-US" sz="1100" i="1" dirty="0">
                <a:cs typeface="Times New Roman" panose="02020603050405020304" pitchFamily="18" charset="0"/>
              </a:rPr>
              <a:t>AASHTO LRFD </a:t>
            </a:r>
            <a:r>
              <a:rPr lang="en-US" sz="1100" dirty="0">
                <a:cs typeface="Times New Roman" panose="02020603050405020304" pitchFamily="18" charset="0"/>
              </a:rPr>
              <a:t>Article 6.10.6.2.3. </a:t>
            </a:r>
            <a:r>
              <a:rPr lang="en-US" sz="1100" dirty="0"/>
              <a:t>The </a:t>
            </a:r>
            <a:r>
              <a:rPr lang="el-GR" sz="1100" dirty="0"/>
              <a:t>λ</a:t>
            </a:r>
            <a:r>
              <a:rPr lang="en-US" sz="1100" baseline="-25000" dirty="0"/>
              <a:t>rw </a:t>
            </a:r>
            <a:r>
              <a:rPr lang="en-US" sz="1100" dirty="0"/>
              <a:t>limit is the value of 2D</a:t>
            </a:r>
            <a:r>
              <a:rPr lang="en-US" sz="1100" baseline="-25000" dirty="0"/>
              <a:t>c</a:t>
            </a:r>
            <a:r>
              <a:rPr lang="en-US" sz="1100" dirty="0"/>
              <a:t>/t</a:t>
            </a:r>
            <a:r>
              <a:rPr lang="en-US" sz="1100" baseline="-25000" dirty="0"/>
              <a:t>w</a:t>
            </a:r>
            <a:r>
              <a:rPr lang="en-US" sz="1100" dirty="0"/>
              <a:t> at which an I-section member that does not have web longitudinal stiffening is able to develop M</a:t>
            </a:r>
            <a:r>
              <a:rPr lang="en-US" sz="1100" baseline="-25000" dirty="0"/>
              <a:t>max</a:t>
            </a:r>
            <a:r>
              <a:rPr lang="en-US" sz="1100" dirty="0"/>
              <a:t> = R</a:t>
            </a:r>
            <a:r>
              <a:rPr lang="en-US" sz="1100" baseline="-25000" dirty="0"/>
              <a:t>h</a:t>
            </a:r>
            <a:r>
              <a:rPr lang="en-US" sz="1100" dirty="0"/>
              <a:t>M</a:t>
            </a:r>
            <a:r>
              <a:rPr lang="en-US" sz="1100" baseline="-25000" dirty="0"/>
              <a:t>yc</a:t>
            </a:r>
            <a:r>
              <a:rPr lang="en-US" sz="1100" dirty="0"/>
              <a:t>, or a nominal compression flange yield stress F</a:t>
            </a:r>
            <a:r>
              <a:rPr lang="en-US" sz="1100" baseline="-25000" dirty="0"/>
              <a:t>max</a:t>
            </a:r>
            <a:r>
              <a:rPr lang="en-US" sz="1100" dirty="0"/>
              <a:t> = R</a:t>
            </a:r>
            <a:r>
              <a:rPr lang="en-US" sz="1100" baseline="-25000" dirty="0"/>
              <a:t>h</a:t>
            </a:r>
            <a:r>
              <a:rPr lang="en-US" sz="1100" dirty="0"/>
              <a:t>F</a:t>
            </a:r>
            <a:r>
              <a:rPr lang="en-US" sz="1100" baseline="-25000" dirty="0"/>
              <a:t>yc</a:t>
            </a:r>
            <a:r>
              <a:rPr lang="en-US" sz="1100" dirty="0"/>
              <a:t>, just prior to the onset of local web buckling in flexural compression. This type of web local buckling is referred to generally as web bend buckling, as discussed previously in Lesson 7. </a:t>
            </a:r>
            <a:r>
              <a:rPr lang="en-US" sz="1100" dirty="0">
                <a:effectLst/>
                <a:ea typeface="Times New Roman" panose="02020603050405020304" pitchFamily="18" charset="0"/>
                <a:cs typeface="Times New Roman" panose="02020603050405020304" pitchFamily="18" charset="0"/>
              </a:rPr>
              <a:t>Because web bend buckling is assumed not to occur, the web load-shedding factor, </a:t>
            </a:r>
            <a:r>
              <a:rPr lang="en-US" sz="1100" i="1" dirty="0">
                <a:effectLst/>
                <a:ea typeface="Times New Roman" panose="02020603050405020304" pitchFamily="18" charset="0"/>
                <a:cs typeface="Times New Roman" panose="02020603050405020304" pitchFamily="18" charset="0"/>
              </a:rPr>
              <a:t>R</a:t>
            </a:r>
            <a:r>
              <a:rPr lang="en-US" sz="1100" i="1" baseline="-25000" dirty="0">
                <a:effectLst/>
                <a:ea typeface="Times New Roman" panose="02020603050405020304" pitchFamily="18" charset="0"/>
                <a:cs typeface="Times New Roman" panose="02020603050405020304" pitchFamily="18" charset="0"/>
              </a:rPr>
              <a:t>b</a:t>
            </a:r>
            <a:r>
              <a:rPr lang="en-US" sz="1100" dirty="0">
                <a:effectLst/>
                <a:ea typeface="Times New Roman" panose="02020603050405020304" pitchFamily="18" charset="0"/>
                <a:cs typeface="Times New Roman" panose="02020603050405020304" pitchFamily="18" charset="0"/>
              </a:rPr>
              <a:t> (Lesson 6), is taken equal to 1.0 for these sections. </a:t>
            </a:r>
          </a:p>
          <a:p>
            <a:pPr algn="just"/>
            <a:endParaRPr lang="en-US" sz="1100" dirty="0">
              <a:cs typeface="Times New Roman" panose="02020603050405020304" pitchFamily="18" charset="0"/>
            </a:endParaRPr>
          </a:p>
          <a:p>
            <a:pPr algn="just"/>
            <a:r>
              <a:rPr lang="en-US" sz="1100" dirty="0"/>
              <a:t>The coefficient, k</a:t>
            </a:r>
            <a:r>
              <a:rPr lang="en-US" sz="1100" baseline="-25000" dirty="0"/>
              <a:t>e</a:t>
            </a:r>
            <a:r>
              <a:rPr lang="en-US" sz="1100" dirty="0"/>
              <a:t>, in the equation for </a:t>
            </a:r>
            <a:r>
              <a:rPr lang="el-GR" sz="1100" dirty="0"/>
              <a:t>λ</a:t>
            </a:r>
            <a:r>
              <a:rPr lang="en-US" sz="1100" baseline="-25000" dirty="0"/>
              <a:t>rw</a:t>
            </a:r>
            <a:r>
              <a:rPr lang="en-US" sz="1100" dirty="0"/>
              <a:t> is an edge condition coefficient. The upper limit on k</a:t>
            </a:r>
            <a:r>
              <a:rPr lang="en-US" sz="1100" baseline="-25000" dirty="0"/>
              <a:t>e</a:t>
            </a:r>
            <a:r>
              <a:rPr lang="en-US" sz="1100" dirty="0"/>
              <a:t> of 5.7 corresponds to a web bend buckling coefficient of k = 36. For a doubly symmetric I-section without longitudinal stiffeners, the constant k = 36 is approximately equal to k</a:t>
            </a:r>
            <a:r>
              <a:rPr lang="en-US" sz="1100" baseline="-25000" dirty="0"/>
              <a:t>ss</a:t>
            </a:r>
            <a:r>
              <a:rPr lang="en-US" sz="1100" dirty="0"/>
              <a:t> + 0.8(k</a:t>
            </a:r>
            <a:r>
              <a:rPr lang="en-US" sz="1100" baseline="-25000" dirty="0"/>
              <a:t>sf</a:t>
            </a:r>
            <a:r>
              <a:rPr lang="en-US" sz="1100" dirty="0"/>
              <a:t> – k</a:t>
            </a:r>
            <a:r>
              <a:rPr lang="en-US" sz="1100" baseline="-25000" dirty="0"/>
              <a:t>ss</a:t>
            </a:r>
            <a:r>
              <a:rPr lang="en-US" sz="1100" dirty="0"/>
              <a:t>), where k</a:t>
            </a:r>
            <a:r>
              <a:rPr lang="en-US" sz="1100" baseline="-25000" dirty="0"/>
              <a:t>ss</a:t>
            </a:r>
            <a:r>
              <a:rPr lang="en-US" sz="1100" dirty="0"/>
              <a:t> = 23.9 and k</a:t>
            </a:r>
            <a:r>
              <a:rPr lang="en-US" sz="1100" baseline="-25000" dirty="0"/>
              <a:t>sf</a:t>
            </a:r>
            <a:r>
              <a:rPr lang="en-US" sz="1100" dirty="0"/>
              <a:t> = 39.6 are the bend buckling coefficients for simply supported and fully-restrained longitudinal edge conditions, respectively. The lower limit on k</a:t>
            </a:r>
            <a:r>
              <a:rPr lang="en-US" sz="1100" baseline="-25000" dirty="0"/>
              <a:t>e</a:t>
            </a:r>
            <a:r>
              <a:rPr lang="en-US" sz="1100" dirty="0"/>
              <a:t> of 4.6 corresponds to a web bend buckling coefficient of k = k</a:t>
            </a:r>
            <a:r>
              <a:rPr lang="en-US" sz="1100" baseline="-25000" dirty="0"/>
              <a:t>ss </a:t>
            </a:r>
            <a:r>
              <a:rPr lang="en-US" sz="1100" dirty="0"/>
              <a:t>= 23.9. Value of k</a:t>
            </a:r>
            <a:r>
              <a:rPr lang="en-US" sz="1100" baseline="-25000" dirty="0"/>
              <a:t>e</a:t>
            </a:r>
            <a:r>
              <a:rPr lang="en-US" sz="1100" dirty="0"/>
              <a:t> in-between the lower and upper limits of 4.6 and 5.7 depend on the ratio of two times the area of the web in compression to the area of the compression flange, a</a:t>
            </a:r>
            <a:r>
              <a:rPr lang="en-US" sz="1100" baseline="-25000" dirty="0"/>
              <a:t>wc</a:t>
            </a:r>
            <a:r>
              <a:rPr lang="en-US" sz="1100" dirty="0"/>
              <a:t>. The table on this slide shows the limiting value of λ</a:t>
            </a:r>
            <a:r>
              <a:rPr lang="en-US" sz="1100" baseline="-25000" dirty="0"/>
              <a:t>rw</a:t>
            </a:r>
            <a:r>
              <a:rPr lang="en-US" sz="1100" dirty="0"/>
              <a:t> for different yield strengths based on the lower and upper limits on k</a:t>
            </a:r>
            <a:r>
              <a:rPr lang="en-US" sz="1100" baseline="-25000" dirty="0"/>
              <a:t>e</a:t>
            </a:r>
            <a:r>
              <a:rPr lang="en-US" sz="1100" dirty="0"/>
              <a:t> of 4.6 and 5.7. </a:t>
            </a:r>
            <a:r>
              <a:rPr lang="en-US" sz="1100" dirty="0">
                <a:effectLst/>
                <a:ea typeface="Times New Roman" panose="02020603050405020304" pitchFamily="18" charset="0"/>
                <a:cs typeface="Times New Roman" panose="02020603050405020304" pitchFamily="18" charset="0"/>
              </a:rPr>
              <a:t>The values for F</a:t>
            </a:r>
            <a:r>
              <a:rPr lang="en-US" sz="1100" baseline="-25000" dirty="0">
                <a:effectLst/>
                <a:ea typeface="Times New Roman" panose="02020603050405020304" pitchFamily="18" charset="0"/>
                <a:cs typeface="Times New Roman" panose="02020603050405020304" pitchFamily="18" charset="0"/>
              </a:rPr>
              <a:t>y</a:t>
            </a:r>
            <a:r>
              <a:rPr lang="en-US" sz="1100" dirty="0">
                <a:effectLst/>
                <a:ea typeface="Times New Roman" panose="02020603050405020304" pitchFamily="18" charset="0"/>
                <a:cs typeface="Times New Roman" panose="02020603050405020304" pitchFamily="18" charset="0"/>
              </a:rPr>
              <a:t> equal to 50 ksi are shaded in gray.</a:t>
            </a:r>
          </a:p>
          <a:p>
            <a:pPr algn="just"/>
            <a:endParaRPr lang="en-US" sz="1100" dirty="0">
              <a:cs typeface="Times New Roman" panose="02020603050405020304" pitchFamily="18" charset="0"/>
            </a:endParaRPr>
          </a:p>
          <a:p>
            <a:pPr algn="just"/>
            <a:r>
              <a:rPr lang="en-US" sz="1100" dirty="0">
                <a:cs typeface="Times New Roman" panose="02020603050405020304" pitchFamily="18" charset="0"/>
              </a:rPr>
              <a:t>Noncompact web sections are common over a fairly broad range of spans. For noncompact web sections, </a:t>
            </a:r>
            <a:r>
              <a:rPr lang="en-US" sz="1100" dirty="0"/>
              <a:t>M</a:t>
            </a:r>
            <a:r>
              <a:rPr lang="en-US" sz="1100" baseline="-25000" dirty="0"/>
              <a:t>max</a:t>
            </a:r>
            <a:r>
              <a:rPr lang="en-US" sz="1100" dirty="0"/>
              <a:t> decreases linearly as a function of 2D</a:t>
            </a:r>
            <a:r>
              <a:rPr lang="en-US" sz="1100" baseline="-25000" dirty="0"/>
              <a:t>c</a:t>
            </a:r>
            <a:r>
              <a:rPr lang="en-US" sz="1100" dirty="0"/>
              <a:t>/t</a:t>
            </a:r>
            <a:r>
              <a:rPr lang="en-US" sz="1100" baseline="-25000" dirty="0"/>
              <a:t>w</a:t>
            </a:r>
            <a:r>
              <a:rPr lang="en-US" sz="1100" dirty="0"/>
              <a:t> between the compact- and noncompact-web limits </a:t>
            </a:r>
            <a:r>
              <a:rPr lang="el-GR" sz="1100" dirty="0"/>
              <a:t>λ</a:t>
            </a:r>
            <a:r>
              <a:rPr lang="en-US" sz="1100" baseline="-25000" dirty="0"/>
              <a:t>pw(Dc)</a:t>
            </a:r>
            <a:r>
              <a:rPr lang="en-US" sz="1100" dirty="0"/>
              <a:t> and </a:t>
            </a:r>
            <a:r>
              <a:rPr lang="el-GR" sz="1100" dirty="0"/>
              <a:t>λ</a:t>
            </a:r>
            <a:r>
              <a:rPr lang="en-US" sz="1100" baseline="-25000" dirty="0"/>
              <a:t>rw</a:t>
            </a:r>
            <a:r>
              <a:rPr lang="en-US" sz="1100" dirty="0"/>
              <a:t>. </a:t>
            </a:r>
            <a:r>
              <a:rPr lang="en-US" sz="1100" dirty="0">
                <a:effectLst/>
                <a:ea typeface="Times New Roman" panose="02020603050405020304" pitchFamily="18" charset="0"/>
                <a:cs typeface="Times New Roman" panose="02020603050405020304" pitchFamily="18" charset="0"/>
              </a:rPr>
              <a:t>The maximum potential flexural resistance of a noncompact web section will be discussed further on a subsequent slide and is also computed using the provisions of </a:t>
            </a:r>
            <a:r>
              <a:rPr lang="en-US" sz="1100" i="1" dirty="0">
                <a:effectLst/>
                <a:ea typeface="Times New Roman" panose="02020603050405020304" pitchFamily="18" charset="0"/>
                <a:cs typeface="Times New Roman" panose="02020603050405020304" pitchFamily="18" charset="0"/>
              </a:rPr>
              <a:t>AASHTO LRFD </a:t>
            </a:r>
            <a:r>
              <a:rPr lang="en-US" sz="1100" dirty="0">
                <a:effectLst/>
                <a:ea typeface="Times New Roman" panose="02020603050405020304" pitchFamily="18" charset="0"/>
                <a:cs typeface="Times New Roman" panose="02020603050405020304" pitchFamily="18" charset="0"/>
              </a:rPr>
              <a:t>Appendix A6 (as discussed on the next few slides).</a:t>
            </a:r>
            <a:endParaRPr lang="en-US" sz="110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11</a:t>
            </a:fld>
            <a:endParaRPr lang="en-US" altLang="en-US" dirty="0"/>
          </a:p>
        </p:txBody>
      </p:sp>
    </p:spTree>
    <p:extLst>
      <p:ext uri="{BB962C8B-B14F-4D97-AF65-F5344CB8AC3E}">
        <p14:creationId xmlns:p14="http://schemas.microsoft.com/office/powerpoint/2010/main" val="2100180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1714" y="4321175"/>
            <a:ext cx="6400800" cy="4899025"/>
          </a:xfrm>
        </p:spPr>
        <p:txBody>
          <a:bodyPr/>
          <a:lstStyle/>
          <a:p>
            <a:pPr algn="just" eaLnBrk="1" hangingPunct="1"/>
            <a:r>
              <a:rPr lang="en-US" altLang="en-US" sz="1050" i="1" dirty="0"/>
              <a:t>AASHTO LRFD </a:t>
            </a:r>
            <a:r>
              <a:rPr lang="en-US" altLang="en-US" sz="1050" dirty="0"/>
              <a:t>Appendix A6 accounts for the ability of many noncomposite I-section and composite I-sections in negative bending in straight bridges with nonslender (i.e., compact or noncompact) webs to develop flexural resistances exceeding the moment at first yield, M</a:t>
            </a:r>
            <a:r>
              <a:rPr lang="en-US" altLang="en-US" sz="1050" baseline="-25000" dirty="0"/>
              <a:t>y</a:t>
            </a:r>
            <a:r>
              <a:rPr lang="en-US" altLang="en-US" sz="1050" dirty="0"/>
              <a:t> and potentially reaching the plastic moment, M</a:t>
            </a:r>
            <a:r>
              <a:rPr lang="en-US" altLang="en-US" sz="1050" baseline="-25000" dirty="0"/>
              <a:t>p</a:t>
            </a:r>
            <a:r>
              <a:rPr lang="en-US" altLang="en-US" sz="1050" dirty="0"/>
              <a:t>. The provisions of Appendix A6 </a:t>
            </a:r>
            <a:r>
              <a:rPr lang="en-US" altLang="en-US" sz="1050" i="0" dirty="0"/>
              <a:t>are a direct extension of and are fully consistent with the provisions of </a:t>
            </a:r>
            <a:r>
              <a:rPr lang="en-US" altLang="en-US" sz="1050" i="1" dirty="0"/>
              <a:t>AASHTO LRFD </a:t>
            </a:r>
            <a:r>
              <a:rPr lang="en-US" altLang="en-US" sz="1050" i="0" dirty="0"/>
              <a:t>Article 6.10.8 for slender-web </a:t>
            </a:r>
            <a:r>
              <a:rPr lang="en-US" altLang="en-US" sz="1050" dirty="0"/>
              <a:t>noncomposite sections and </a:t>
            </a:r>
            <a:r>
              <a:rPr lang="en-US" altLang="en-US" sz="1050" i="0" dirty="0"/>
              <a:t>composite sections in negative bending. The provisions of Appendix A6 are used for strength limit state checks, and as discussed later on in this lesson, in some cases for constructibility checks for lateral-torsional bucking of unbraced lengths with nonslender I-sections (where unbraced lengths may be larger and where it may be desirable to consider the St. Venant torsional constant, J).</a:t>
            </a:r>
          </a:p>
          <a:p>
            <a:pPr algn="just" eaLnBrk="1" hangingPunct="1"/>
            <a:endParaRPr lang="en-US" altLang="en-US" sz="1050" dirty="0"/>
          </a:p>
          <a:p>
            <a:pPr algn="just" eaLnBrk="1" hangingPunct="1"/>
            <a:r>
              <a:rPr lang="en-US" sz="1050" dirty="0">
                <a:effectLst/>
                <a:ea typeface="Times New Roman" panose="02020603050405020304" pitchFamily="18" charset="0"/>
                <a:cs typeface="Times New Roman" panose="02020603050405020304" pitchFamily="18" charset="0"/>
              </a:rPr>
              <a:t>For compact web and noncompact web sections in which the maximum potential flexural resistance equals or exceeds M</a:t>
            </a:r>
            <a:r>
              <a:rPr lang="en-US" sz="1050" baseline="-25000" dirty="0">
                <a:effectLst/>
                <a:ea typeface="Times New Roman" panose="02020603050405020304" pitchFamily="18" charset="0"/>
                <a:cs typeface="Times New Roman" panose="02020603050405020304" pitchFamily="18" charset="0"/>
              </a:rPr>
              <a:t>y</a:t>
            </a:r>
            <a:r>
              <a:rPr lang="en-US" sz="1050" dirty="0">
                <a:effectLst/>
                <a:ea typeface="Times New Roman" panose="02020603050405020304" pitchFamily="18" charset="0"/>
                <a:cs typeface="Times New Roman" panose="02020603050405020304" pitchFamily="18" charset="0"/>
              </a:rPr>
              <a:t>, expressing the flexural resistance in terms of stress would generally result in stress limits greater than the yield stress for cases where the resistance exceeds M</a:t>
            </a:r>
            <a:r>
              <a:rPr lang="en-US" sz="1050" baseline="-25000" dirty="0">
                <a:effectLst/>
                <a:ea typeface="Times New Roman" panose="02020603050405020304" pitchFamily="18" charset="0"/>
                <a:cs typeface="Times New Roman" panose="02020603050405020304" pitchFamily="18" charset="0"/>
              </a:rPr>
              <a:t>y</a:t>
            </a:r>
            <a:r>
              <a:rPr lang="en-US" sz="1050" dirty="0">
                <a:effectLst/>
                <a:ea typeface="Times New Roman" panose="02020603050405020304" pitchFamily="18" charset="0"/>
                <a:cs typeface="Times New Roman" panose="02020603050405020304" pitchFamily="18" charset="0"/>
              </a:rPr>
              <a:t>. Therefore, the resistance equations are more conveniently written in terms of bending moment for these sections. As discussed previously in Lesson 6, for sections in which the flexural resistance is expressed in terms of moment, moments acting on the noncomposite, long-term composite and short-term composite sections may be directly summed for comparison to the nominal resistance.  Effects of partial yielding within the cross-section and the sequence of application of loads acting on the different sections need not be considered. The provisions of Article 6.10.8 presume slender-web behavior, and therefore, limit the nominal flexural resistance to be less than or equal to the nominal moment at first yield, M</a:t>
            </a:r>
            <a:r>
              <a:rPr lang="en-US" sz="1050" baseline="-25000" dirty="0">
                <a:effectLst/>
                <a:ea typeface="Times New Roman" panose="02020603050405020304" pitchFamily="18" charset="0"/>
                <a:cs typeface="Times New Roman" panose="02020603050405020304" pitchFamily="18" charset="0"/>
              </a:rPr>
              <a:t>y</a:t>
            </a:r>
            <a:r>
              <a:rPr lang="en-US" sz="1050" dirty="0">
                <a:effectLst/>
                <a:ea typeface="Times New Roman" panose="02020603050405020304" pitchFamily="18" charset="0"/>
                <a:cs typeface="Times New Roman" panose="02020603050405020304" pitchFamily="18" charset="0"/>
              </a:rPr>
              <a:t>. However, it is considered more appropriate to express the flexural resistance in terms of stress for sections in which the maximum resistance is always less than or equal to M</a:t>
            </a:r>
            <a:r>
              <a:rPr lang="en-US" sz="1050" baseline="-25000" dirty="0">
                <a:effectLst/>
                <a:ea typeface="Times New Roman" panose="02020603050405020304" pitchFamily="18" charset="0"/>
                <a:cs typeface="Times New Roman" panose="02020603050405020304" pitchFamily="18" charset="0"/>
              </a:rPr>
              <a:t>y</a:t>
            </a:r>
            <a:r>
              <a:rPr lang="en-US" sz="1050" dirty="0">
                <a:effectLst/>
                <a:ea typeface="Times New Roman" panose="02020603050405020304" pitchFamily="18" charset="0"/>
                <a:cs typeface="Times New Roman" panose="02020603050405020304" pitchFamily="18" charset="0"/>
              </a:rPr>
              <a:t>. In composite construction, the combined effects of the loadings acting on different states of the member cross-section (i.e., noncomposite, long-term composite, and short-term composite) are better handled by working with flange stresses rather than moments. Bridge engineers are also generally more accustomed to working with stresses.</a:t>
            </a:r>
          </a:p>
          <a:p>
            <a:pPr algn="just" eaLnBrk="1" hangingPunct="1"/>
            <a:endParaRPr lang="en-US" altLang="en-US" sz="1050" dirty="0">
              <a:cs typeface="Times New Roman" panose="02020603050405020304" pitchFamily="18" charset="0"/>
            </a:endParaRPr>
          </a:p>
          <a:p>
            <a:pPr algn="just" eaLnBrk="1" hangingPunct="1"/>
            <a:r>
              <a:rPr lang="en-US" altLang="en-US" sz="1050" i="0" dirty="0"/>
              <a:t>The provisions of Appendix A6 apply to all spans but most efficiently and economically apply to shorter-span straight steel rolled beam and welded I-girder bridges. These bridges more efficiently utilize compact and noncompact web sections in regions of negative bending at the strength limit state.</a:t>
            </a:r>
          </a:p>
          <a:p>
            <a:pPr algn="just" eaLnBrk="1" hangingPunct="1"/>
            <a:endParaRPr lang="en-US" altLang="en-US" sz="1050" dirty="0"/>
          </a:p>
          <a:p>
            <a:pPr algn="just" eaLnBrk="1" hangingPunct="1"/>
            <a:r>
              <a:rPr lang="en-US" altLang="en-US" sz="1050" i="0" dirty="0"/>
              <a:t>When applying the provisions of Appendix A6, the web load-shedding factor, R</a:t>
            </a:r>
            <a:r>
              <a:rPr lang="en-US" altLang="en-US" sz="1050" i="0" baseline="-25000" dirty="0"/>
              <a:t>b</a:t>
            </a:r>
            <a:r>
              <a:rPr lang="en-US" altLang="en-US" sz="1050" dirty="0"/>
              <a:t> (Lesson 6),</a:t>
            </a:r>
            <a:r>
              <a:rPr lang="en-US" altLang="en-US" sz="1050" i="0" dirty="0"/>
              <a:t> is always implicitly taken as 1.0 for all sections with nonslender webs, as web bend-buckling is not a consideration for these sections.  </a:t>
            </a:r>
          </a:p>
          <a:p>
            <a:pPr algn="just" eaLnBrk="1" hangingPunct="1"/>
            <a:endParaRPr lang="en-US" altLang="en-US" sz="1050" i="0" dirty="0"/>
          </a:p>
          <a:p>
            <a:pPr algn="just" eaLnBrk="1" hangingPunct="1"/>
            <a:endParaRPr lang="en-US" altLang="en-US" sz="1050"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12</a:t>
            </a:fld>
            <a:endParaRPr lang="en-US" altLang="en-US" dirty="0"/>
          </a:p>
        </p:txBody>
      </p:sp>
    </p:spTree>
    <p:extLst>
      <p:ext uri="{BB962C8B-B14F-4D97-AF65-F5344CB8AC3E}">
        <p14:creationId xmlns:p14="http://schemas.microsoft.com/office/powerpoint/2010/main" val="738304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5127625"/>
          </a:xfrm>
        </p:spPr>
        <p:txBody>
          <a:bodyPr/>
          <a:lstStyle/>
          <a:p>
            <a:pPr algn="just"/>
            <a:r>
              <a:rPr lang="en-US" sz="1100" i="1" dirty="0"/>
              <a:t>AASHTO LRFD </a:t>
            </a:r>
            <a:r>
              <a:rPr lang="en-US" sz="1100" dirty="0"/>
              <a:t>Article 6.10.6.2.3 specifies the requirements for a noncomposite section or a composite section in negative bending to optionally be proportioned according to the provisions of </a:t>
            </a:r>
            <a:r>
              <a:rPr lang="en-US" sz="1100" i="1" dirty="0"/>
              <a:t>AASHTO LRFD </a:t>
            </a:r>
            <a:r>
              <a:rPr lang="en-US" sz="1100" dirty="0"/>
              <a:t>Appendix A6. These four requirements are simple restrictions intended to limit the use of a nominal flexural resistance exceeding the moment at first yield to designs for which the use of this resistance is supported by test data. The first restriction is that the web slenderness based on 2D</a:t>
            </a:r>
            <a:r>
              <a:rPr lang="en-US" sz="1100" baseline="-25000" dirty="0"/>
              <a:t>c</a:t>
            </a:r>
            <a:r>
              <a:rPr lang="en-US" sz="1100" dirty="0"/>
              <a:t>/t</a:t>
            </a:r>
            <a:r>
              <a:rPr lang="en-US" sz="1100" baseline="-25000" dirty="0"/>
              <a:t>w</a:t>
            </a:r>
            <a:r>
              <a:rPr lang="en-US" sz="1100" dirty="0"/>
              <a:t> must be less than or equal to the limiting slenderness, </a:t>
            </a:r>
            <a:r>
              <a:rPr lang="el-GR" sz="1100" dirty="0"/>
              <a:t>λ</a:t>
            </a:r>
            <a:r>
              <a:rPr lang="en-US" sz="1100" baseline="-25000" dirty="0"/>
              <a:t>rw</a:t>
            </a:r>
            <a:r>
              <a:rPr lang="en-US" sz="1100" dirty="0"/>
              <a:t>; i.e., the section must be a compact or noncompact web section.</a:t>
            </a:r>
            <a:endParaRPr lang="en-US" sz="1100" baseline="-25000" dirty="0"/>
          </a:p>
          <a:p>
            <a:pPr algn="just"/>
            <a:endParaRPr lang="en-US" sz="1100" dirty="0"/>
          </a:p>
          <a:p>
            <a:pPr algn="just"/>
            <a:r>
              <a:rPr lang="en-US" sz="1100" dirty="0">
                <a:cs typeface="Arial" panose="020B0604020202020204" pitchFamily="34" charset="0"/>
              </a:rPr>
              <a:t>The use of Appendix A6 is limited to straight I-girder design in the </a:t>
            </a:r>
            <a:r>
              <a:rPr lang="en-US" sz="1100" i="1" dirty="0">
                <a:cs typeface="Arial" panose="020B0604020202020204" pitchFamily="34" charset="0"/>
              </a:rPr>
              <a:t>AASHTO LRFD </a:t>
            </a:r>
            <a:r>
              <a:rPr lang="en-US" sz="1100" dirty="0">
                <a:cs typeface="Arial" panose="020B0604020202020204" pitchFamily="34" charset="0"/>
              </a:rPr>
              <a:t>BDS. For noncomposite sections and composite sections in negative bending with compact or noncompact webs, the use of Appendix A6 is further limited to straight I-girder design in bridges with skews less than or equal to 20 degrees from normal and with contiguous cross-frame lines. These restrictions are due to the lack of a comprehensive understanding of the implications of significant member yielding and the resulting inelastic redistribution on the forces and moments in horizontally curved bridges and in straight bridges with more severely skewed supports and/or with discontinuous cross-frame lines at the time that these provisions were implemented. </a:t>
            </a:r>
            <a:r>
              <a:rPr lang="en-US" sz="1100" dirty="0">
                <a:effectLst/>
                <a:ea typeface="Times New Roman" panose="02020603050405020304" pitchFamily="18" charset="0"/>
                <a:cs typeface="Arial" panose="020B0604020202020204" pitchFamily="34" charset="0"/>
              </a:rPr>
              <a:t>Sections in all kinked (chorded) continuous or horizontally-curved steel girder bridges must be proportioned according to the provisions specified in Article 6.10.8.</a:t>
            </a:r>
          </a:p>
          <a:p>
            <a:pPr algn="just"/>
            <a:r>
              <a:rPr lang="en-US" sz="1100" dirty="0">
                <a:cs typeface="Times New Roman" panose="02020603050405020304" pitchFamily="18" charset="0"/>
              </a:rPr>
              <a:t>  </a:t>
            </a:r>
          </a:p>
          <a:p>
            <a:pPr algn="just"/>
            <a:r>
              <a:rPr lang="en-US" sz="1100" dirty="0">
                <a:effectLst/>
                <a:ea typeface="Times New Roman" panose="02020603050405020304" pitchFamily="18" charset="0"/>
                <a:cs typeface="Times New Roman" panose="02020603050405020304" pitchFamily="18" charset="0"/>
              </a:rPr>
              <a:t>I-section members with a specified minimum yield strength of the flanges greater than 70 ksi are more likely to be limited by the equation given in the 1</a:t>
            </a:r>
            <a:r>
              <a:rPr lang="en-US" sz="1100" baseline="30000" dirty="0">
                <a:effectLst/>
                <a:ea typeface="Times New Roman" panose="02020603050405020304" pitchFamily="18" charset="0"/>
                <a:cs typeface="Times New Roman" panose="02020603050405020304" pitchFamily="18" charset="0"/>
              </a:rPr>
              <a:t>st</a:t>
            </a:r>
            <a:r>
              <a:rPr lang="en-US" sz="1100" dirty="0">
                <a:effectLst/>
                <a:ea typeface="Times New Roman" panose="02020603050405020304" pitchFamily="18" charset="0"/>
                <a:cs typeface="Times New Roman" panose="02020603050405020304" pitchFamily="18" charset="0"/>
              </a:rPr>
              <a:t> bullet item on this slide and are likely to be controlled by design conditions other than the strength limit state conditions. In cases where this equation is satisfied with F</a:t>
            </a:r>
            <a:r>
              <a:rPr lang="en-US" sz="1100" baseline="-25000" dirty="0">
                <a:effectLst/>
                <a:ea typeface="Times New Roman" panose="02020603050405020304" pitchFamily="18" charset="0"/>
                <a:cs typeface="Times New Roman" panose="02020603050405020304" pitchFamily="18" charset="0"/>
              </a:rPr>
              <a:t>yc</a:t>
            </a:r>
            <a:r>
              <a:rPr lang="en-US" sz="1100" dirty="0">
                <a:effectLst/>
                <a:ea typeface="Times New Roman" panose="02020603050405020304" pitchFamily="18" charset="0"/>
                <a:cs typeface="Times New Roman" panose="02020603050405020304" pitchFamily="18" charset="0"/>
              </a:rPr>
              <a:t> greater than 70 ksi, the implications of designing such members at the strength limit state using a nominal flexural resistance greater than M</a:t>
            </a:r>
            <a:r>
              <a:rPr lang="en-US" sz="1100" baseline="-25000" dirty="0">
                <a:effectLst/>
                <a:ea typeface="Times New Roman" panose="02020603050405020304" pitchFamily="18" charset="0"/>
                <a:cs typeface="Times New Roman" panose="02020603050405020304" pitchFamily="18" charset="0"/>
              </a:rPr>
              <a:t>y</a:t>
            </a:r>
            <a:r>
              <a:rPr lang="en-US" sz="1100" dirty="0">
                <a:effectLst/>
                <a:ea typeface="Times New Roman" panose="02020603050405020304" pitchFamily="18" charset="0"/>
                <a:cs typeface="Times New Roman" panose="02020603050405020304" pitchFamily="18" charset="0"/>
              </a:rPr>
              <a:t> have not been sufficiently studied to allow the use of </a:t>
            </a:r>
            <a:r>
              <a:rPr lang="en-US" sz="1100" i="1" dirty="0">
                <a:effectLst/>
                <a:ea typeface="Times New Roman" panose="02020603050405020304" pitchFamily="18" charset="0"/>
                <a:cs typeface="Times New Roman" panose="02020603050405020304" pitchFamily="18" charset="0"/>
              </a:rPr>
              <a:t>AASHTO LRFD</a:t>
            </a:r>
            <a:r>
              <a:rPr lang="en-US" sz="1100" dirty="0">
                <a:effectLst/>
                <a:ea typeface="Times New Roman" panose="02020603050405020304" pitchFamily="18" charset="0"/>
                <a:cs typeface="Times New Roman" panose="02020603050405020304" pitchFamily="18" charset="0"/>
              </a:rPr>
              <a:t> Appendix A6.</a:t>
            </a:r>
          </a:p>
          <a:p>
            <a:pPr algn="just"/>
            <a:endParaRPr lang="en-US" sz="1100" dirty="0">
              <a:ea typeface="Times New Roman" panose="02020603050405020304" pitchFamily="18" charset="0"/>
              <a:cs typeface="Times New Roman" panose="02020603050405020304" pitchFamily="18" charset="0"/>
            </a:endParaRPr>
          </a:p>
          <a:p>
            <a:pPr algn="just"/>
            <a:r>
              <a:rPr lang="en-US" sz="1100" dirty="0"/>
              <a:t>If the compression flange of noncomposite I-sections is substantially smaller than the tension flange such that I</a:t>
            </a:r>
            <a:r>
              <a:rPr lang="en-US" sz="1100" baseline="-25000" dirty="0"/>
              <a:t>yc</a:t>
            </a:r>
            <a:r>
              <a:rPr lang="en-US" sz="1100" dirty="0"/>
              <a:t>/I</a:t>
            </a:r>
            <a:r>
              <a:rPr lang="en-US" sz="1100" baseline="-25000" dirty="0"/>
              <a:t>yt</a:t>
            </a:r>
            <a:r>
              <a:rPr lang="en-US" sz="1100" dirty="0"/>
              <a:t> is less than 0.3, where the compression and tension flange moments of inertia are taken about the vertical axis in the plane of the web, the flexural resistance must be conservatively based on the slender-web section equations of Article 6.10.8. This restriction guards against the use of extremely monosymmetric sections where analytical studies indicate a significant loss in the influence of the St. Venant torsional rigidity, GJ, on the lateral-torsional buckling resistance due to cross-section distortion. If the flanges are of equal thickness, this limit is equivalent to b</a:t>
            </a:r>
            <a:r>
              <a:rPr lang="en-US" sz="1100" baseline="-25000" dirty="0"/>
              <a:t>fc</a:t>
            </a:r>
            <a:r>
              <a:rPr lang="en-US" sz="1100" dirty="0"/>
              <a:t> &lt; 0.67b</a:t>
            </a:r>
            <a:r>
              <a:rPr lang="en-US" sz="1100" baseline="-25000" dirty="0"/>
              <a:t>ft</a:t>
            </a:r>
            <a:r>
              <a:rPr lang="en-US" sz="1100" dirty="0"/>
              <a:t>.</a:t>
            </a:r>
          </a:p>
          <a:p>
            <a:pPr algn="just"/>
            <a:endParaRPr lang="en-US" sz="1100" dirty="0">
              <a:effectLst/>
              <a:ea typeface="Times New Roman" panose="02020603050405020304" pitchFamily="18" charset="0"/>
              <a:cs typeface="Times New Roman" panose="02020603050405020304" pitchFamily="18" charset="0"/>
            </a:endParaRPr>
          </a:p>
          <a:p>
            <a:pPr algn="just"/>
            <a:endParaRPr lang="en-US" sz="1100" dirty="0">
              <a:ea typeface="Times New Roman" panose="02020603050405020304" pitchFamily="18" charset="0"/>
              <a:cs typeface="Times New Roman" panose="02020603050405020304" pitchFamily="18" charset="0"/>
            </a:endParaRPr>
          </a:p>
          <a:p>
            <a:pPr algn="just"/>
            <a:endParaRPr lang="en-US" sz="1100" dirty="0">
              <a:effectLst/>
              <a:ea typeface="Times New Roman" panose="02020603050405020304" pitchFamily="18" charset="0"/>
              <a:cs typeface="Times New Roman" panose="02020603050405020304" pitchFamily="18" charset="0"/>
            </a:endParaRPr>
          </a:p>
          <a:p>
            <a:pPr algn="just"/>
            <a:endParaRPr lang="en-US" sz="1100" dirty="0"/>
          </a:p>
          <a:p>
            <a:pPr algn="just"/>
            <a:endParaRPr lang="en-US" sz="1100" dirty="0"/>
          </a:p>
          <a:p>
            <a:pPr algn="just"/>
            <a:endParaRPr lang="en-US" sz="1100" dirty="0"/>
          </a:p>
          <a:p>
            <a:pPr algn="just"/>
            <a:endParaRPr lang="en-US" sz="1100" dirty="0"/>
          </a:p>
          <a:p>
            <a:pPr algn="just"/>
            <a:endParaRPr lang="en-US" sz="1100"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13</a:t>
            </a:fld>
            <a:endParaRPr lang="en-US" altLang="en-US" dirty="0"/>
          </a:p>
        </p:txBody>
      </p:sp>
    </p:spTree>
    <p:extLst>
      <p:ext uri="{BB962C8B-B14F-4D97-AF65-F5344CB8AC3E}">
        <p14:creationId xmlns:p14="http://schemas.microsoft.com/office/powerpoint/2010/main" val="1030156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4"/>
            <a:ext cx="6400799" cy="4899025"/>
          </a:xfrm>
        </p:spPr>
        <p:txBody>
          <a:bodyPr/>
          <a:lstStyle/>
          <a:p>
            <a:pPr algn="just"/>
            <a:r>
              <a:rPr lang="en-US" sz="1100" dirty="0"/>
              <a:t>The web plastification factors, R</a:t>
            </a:r>
            <a:r>
              <a:rPr lang="en-US" sz="1100" baseline="-25000" dirty="0"/>
              <a:t>pc</a:t>
            </a:r>
            <a:r>
              <a:rPr lang="en-US" sz="1100" dirty="0"/>
              <a:t> and R</a:t>
            </a:r>
            <a:r>
              <a:rPr lang="en-US" sz="1100" baseline="-25000" dirty="0"/>
              <a:t>pt</a:t>
            </a:r>
            <a:r>
              <a:rPr lang="en-US" sz="1100" dirty="0"/>
              <a:t>, in </a:t>
            </a:r>
            <a:r>
              <a:rPr lang="en-US" sz="1100" i="1" dirty="0"/>
              <a:t>AASHTO LRFD </a:t>
            </a:r>
            <a:r>
              <a:rPr lang="en-US" sz="1100" dirty="0"/>
              <a:t>Appendix A6 </a:t>
            </a:r>
            <a:r>
              <a:rPr lang="en-US" sz="1100" dirty="0">
                <a:effectLst/>
                <a:ea typeface="Times New Roman" panose="02020603050405020304" pitchFamily="18" charset="0"/>
                <a:cs typeface="Times New Roman" panose="02020603050405020304" pitchFamily="18" charset="0"/>
              </a:rPr>
              <a:t>are essentially effective shape factors that define a smooth linear transition in the maximum flexural resistance between M</a:t>
            </a:r>
            <a:r>
              <a:rPr lang="en-US" sz="1100" baseline="-25000" dirty="0">
                <a:effectLst/>
                <a:ea typeface="Times New Roman" panose="02020603050405020304" pitchFamily="18" charset="0"/>
                <a:cs typeface="Times New Roman" panose="02020603050405020304" pitchFamily="18" charset="0"/>
              </a:rPr>
              <a:t>y</a:t>
            </a:r>
            <a:r>
              <a:rPr lang="en-US" sz="1100" dirty="0">
                <a:effectLst/>
                <a:ea typeface="Times New Roman" panose="02020603050405020304" pitchFamily="18" charset="0"/>
                <a:cs typeface="Times New Roman" panose="02020603050405020304" pitchFamily="18" charset="0"/>
              </a:rPr>
              <a:t> and M</a:t>
            </a:r>
            <a:r>
              <a:rPr lang="en-US" sz="1100" baseline="-25000" dirty="0">
                <a:effectLst/>
                <a:ea typeface="Times New Roman" panose="02020603050405020304" pitchFamily="18" charset="0"/>
                <a:cs typeface="Times New Roman" panose="02020603050405020304" pitchFamily="18" charset="0"/>
              </a:rPr>
              <a:t>p</a:t>
            </a:r>
            <a:r>
              <a:rPr lang="en-US" sz="1100" dirty="0">
                <a:effectLst/>
                <a:ea typeface="Times New Roman" panose="02020603050405020304" pitchFamily="18" charset="0"/>
                <a:cs typeface="Times New Roman" panose="02020603050405020304" pitchFamily="18" charset="0"/>
              </a:rPr>
              <a:t>. By using R</a:t>
            </a:r>
            <a:r>
              <a:rPr lang="en-US" sz="1100" baseline="-25000" dirty="0">
                <a:effectLst/>
                <a:ea typeface="Times New Roman" panose="02020603050405020304" pitchFamily="18" charset="0"/>
                <a:cs typeface="Times New Roman" panose="02020603050405020304" pitchFamily="18" charset="0"/>
              </a:rPr>
              <a:t>pc</a:t>
            </a:r>
            <a:r>
              <a:rPr lang="en-US" sz="1100" dirty="0">
                <a:effectLst/>
                <a:ea typeface="Times New Roman" panose="02020603050405020304" pitchFamily="18" charset="0"/>
                <a:cs typeface="Times New Roman" panose="02020603050405020304" pitchFamily="18" charset="0"/>
              </a:rPr>
              <a:t> and R</a:t>
            </a:r>
            <a:r>
              <a:rPr lang="en-US" sz="1100" baseline="-25000" dirty="0">
                <a:effectLst/>
                <a:ea typeface="Times New Roman" panose="02020603050405020304" pitchFamily="18" charset="0"/>
                <a:cs typeface="Times New Roman" panose="02020603050405020304" pitchFamily="18" charset="0"/>
              </a:rPr>
              <a:t>pt</a:t>
            </a:r>
            <a:r>
              <a:rPr lang="en-US" sz="1100" dirty="0">
                <a:effectLst/>
                <a:ea typeface="Times New Roman" panose="02020603050405020304" pitchFamily="18" charset="0"/>
                <a:cs typeface="Times New Roman" panose="02020603050405020304" pitchFamily="18" charset="0"/>
              </a:rPr>
              <a:t> in the flexural resistance equations, separate flexural resistance equations are not required for compact and noncompact web sections. </a:t>
            </a:r>
          </a:p>
          <a:p>
            <a:pPr algn="just"/>
            <a:endParaRPr lang="en-US" sz="1100" dirty="0">
              <a:ea typeface="Times New Roman" panose="02020603050405020304" pitchFamily="18" charset="0"/>
              <a:cs typeface="Times New Roman" panose="02020603050405020304" pitchFamily="18" charset="0"/>
            </a:endParaRPr>
          </a:p>
          <a:p>
            <a:pPr algn="just"/>
            <a:r>
              <a:rPr lang="en-US" sz="1100" dirty="0">
                <a:effectLst/>
                <a:ea typeface="Times New Roman" panose="02020603050405020304" pitchFamily="18" charset="0"/>
                <a:cs typeface="Times New Roman" panose="02020603050405020304" pitchFamily="18" charset="0"/>
              </a:rPr>
              <a:t>For a compact web section, or a section with a web with a slenderness, 2D</a:t>
            </a:r>
            <a:r>
              <a:rPr lang="en-US" sz="1100" baseline="-25000" dirty="0">
                <a:effectLst/>
                <a:ea typeface="Times New Roman" panose="02020603050405020304" pitchFamily="18" charset="0"/>
                <a:cs typeface="Times New Roman" panose="02020603050405020304" pitchFamily="18" charset="0"/>
              </a:rPr>
              <a:t>c</a:t>
            </a:r>
            <a:r>
              <a:rPr lang="en-US" sz="1100" dirty="0">
                <a:effectLst/>
                <a:ea typeface="Times New Roman" panose="02020603050405020304" pitchFamily="18" charset="0"/>
                <a:cs typeface="Times New Roman" panose="02020603050405020304" pitchFamily="18" charset="0"/>
              </a:rPr>
              <a:t>/t</a:t>
            </a:r>
            <a:r>
              <a:rPr lang="en-US" sz="1100" baseline="-25000" dirty="0">
                <a:effectLst/>
                <a:ea typeface="Times New Roman" panose="02020603050405020304" pitchFamily="18" charset="0"/>
                <a:cs typeface="Times New Roman" panose="02020603050405020304" pitchFamily="18" charset="0"/>
              </a:rPr>
              <a:t>w</a:t>
            </a:r>
            <a:r>
              <a:rPr lang="en-US" sz="1100" dirty="0">
                <a:effectLst/>
                <a:ea typeface="Times New Roman" panose="02020603050405020304" pitchFamily="18" charset="0"/>
                <a:cs typeface="Times New Roman" panose="02020603050405020304" pitchFamily="18" charset="0"/>
              </a:rPr>
              <a:t>, less than or equal to the limiting slenderness, </a:t>
            </a:r>
            <a:r>
              <a:rPr lang="el-GR" sz="1100" dirty="0">
                <a:effectLst/>
                <a:ea typeface="Times New Roman" panose="02020603050405020304" pitchFamily="18" charset="0"/>
                <a:cs typeface="Times New Roman" panose="02020603050405020304" pitchFamily="18" charset="0"/>
              </a:rPr>
              <a:t>λ</a:t>
            </a:r>
            <a:r>
              <a:rPr lang="en-US" sz="1100" baseline="-25000" dirty="0">
                <a:effectLst/>
                <a:ea typeface="Times New Roman" panose="02020603050405020304" pitchFamily="18" charset="0"/>
                <a:cs typeface="Times New Roman" panose="02020603050405020304" pitchFamily="18" charset="0"/>
              </a:rPr>
              <a:t>pw(Dcp)</a:t>
            </a:r>
            <a:r>
              <a:rPr lang="en-US" sz="1100" dirty="0">
                <a:effectLst/>
                <a:ea typeface="Times New Roman" panose="02020603050405020304" pitchFamily="18" charset="0"/>
                <a:cs typeface="Times New Roman" panose="02020603050405020304" pitchFamily="18" charset="0"/>
              </a:rPr>
              <a:t>,</a:t>
            </a:r>
            <a:r>
              <a:rPr lang="en-US" sz="1100" baseline="-25000" dirty="0">
                <a:effectLst/>
                <a:ea typeface="Times New Roman" panose="02020603050405020304" pitchFamily="18" charset="0"/>
                <a:cs typeface="Times New Roman" panose="02020603050405020304" pitchFamily="18" charset="0"/>
              </a:rPr>
              <a:t> </a:t>
            </a:r>
            <a:r>
              <a:rPr lang="en-US" sz="1100" dirty="0">
                <a:effectLst/>
                <a:ea typeface="Times New Roman" panose="02020603050405020304" pitchFamily="18" charset="0"/>
                <a:cs typeface="Times New Roman" panose="02020603050405020304" pitchFamily="18" charset="0"/>
              </a:rPr>
              <a:t>the web plastification factors are equivalent to the cross-section shape factors, M</a:t>
            </a:r>
            <a:r>
              <a:rPr lang="en-US" sz="1100" baseline="-25000" dirty="0">
                <a:effectLst/>
                <a:ea typeface="Times New Roman" panose="02020603050405020304" pitchFamily="18" charset="0"/>
                <a:cs typeface="Times New Roman" panose="02020603050405020304" pitchFamily="18" charset="0"/>
              </a:rPr>
              <a:t>p</a:t>
            </a:r>
            <a:r>
              <a:rPr lang="en-US" sz="1100" dirty="0">
                <a:effectLst/>
                <a:ea typeface="Times New Roman" panose="02020603050405020304" pitchFamily="18" charset="0"/>
                <a:cs typeface="Times New Roman" panose="02020603050405020304" pitchFamily="18" charset="0"/>
              </a:rPr>
              <a:t>/M</a:t>
            </a:r>
            <a:r>
              <a:rPr lang="en-US" sz="1100" baseline="-25000" dirty="0">
                <a:effectLst/>
                <a:ea typeface="Times New Roman" panose="02020603050405020304" pitchFamily="18" charset="0"/>
                <a:cs typeface="Times New Roman" panose="02020603050405020304" pitchFamily="18" charset="0"/>
              </a:rPr>
              <a:t>y</a:t>
            </a:r>
            <a:r>
              <a:rPr lang="en-US" sz="1100" dirty="0">
                <a:effectLst/>
                <a:ea typeface="Times New Roman" panose="02020603050405020304" pitchFamily="18" charset="0"/>
                <a:cs typeface="Times New Roman" panose="02020603050405020304" pitchFamily="18" charset="0"/>
              </a:rPr>
              <a:t>, as shown in the equations at the top of this slide (</a:t>
            </a:r>
            <a:r>
              <a:rPr lang="en-US" sz="1100" i="1" dirty="0">
                <a:effectLst/>
                <a:ea typeface="Times New Roman" panose="02020603050405020304" pitchFamily="18" charset="0"/>
                <a:cs typeface="Times New Roman" panose="02020603050405020304" pitchFamily="18" charset="0"/>
              </a:rPr>
              <a:t>AASHTO LRFD </a:t>
            </a:r>
            <a:r>
              <a:rPr lang="en-US" sz="1100" dirty="0">
                <a:effectLst/>
                <a:ea typeface="Times New Roman" panose="02020603050405020304" pitchFamily="18" charset="0"/>
                <a:cs typeface="Times New Roman" panose="02020603050405020304" pitchFamily="18" charset="0"/>
              </a:rPr>
              <a:t>Article A6.2.1). Thus, whenever R</a:t>
            </a:r>
            <a:r>
              <a:rPr lang="en-US" sz="1100" baseline="-25000" dirty="0">
                <a:effectLst/>
                <a:ea typeface="Times New Roman" panose="02020603050405020304" pitchFamily="18" charset="0"/>
                <a:cs typeface="Times New Roman" panose="02020603050405020304" pitchFamily="18" charset="0"/>
              </a:rPr>
              <a:t>pc </a:t>
            </a:r>
            <a:r>
              <a:rPr lang="en-US" sz="1100" dirty="0">
                <a:effectLst/>
                <a:ea typeface="Times New Roman" panose="02020603050405020304" pitchFamily="18" charset="0"/>
                <a:cs typeface="Times New Roman" panose="02020603050405020304" pitchFamily="18" charset="0"/>
              </a:rPr>
              <a:t>and R</a:t>
            </a:r>
            <a:r>
              <a:rPr lang="en-US" sz="1100" baseline="-25000" dirty="0">
                <a:effectLst/>
                <a:ea typeface="Times New Roman" panose="02020603050405020304" pitchFamily="18" charset="0"/>
                <a:cs typeface="Times New Roman" panose="02020603050405020304" pitchFamily="18" charset="0"/>
              </a:rPr>
              <a:t>pt</a:t>
            </a:r>
            <a:r>
              <a:rPr lang="en-US" sz="1100" dirty="0">
                <a:effectLst/>
                <a:ea typeface="Times New Roman" panose="02020603050405020304" pitchFamily="18" charset="0"/>
                <a:cs typeface="Times New Roman" panose="02020603050405020304" pitchFamily="18" charset="0"/>
              </a:rPr>
              <a:t> given by these equations are used in the appropriate flexural resistance equations, the maximum flexural resistance of a compact web section, M</a:t>
            </a:r>
            <a:r>
              <a:rPr lang="en-US" sz="1100" baseline="-25000" dirty="0">
                <a:effectLst/>
                <a:ea typeface="Times New Roman" panose="02020603050405020304" pitchFamily="18" charset="0"/>
                <a:cs typeface="Times New Roman" panose="02020603050405020304" pitchFamily="18" charset="0"/>
              </a:rPr>
              <a:t>max</a:t>
            </a:r>
            <a:r>
              <a:rPr lang="en-US" sz="1100" dirty="0">
                <a:effectLst/>
                <a:ea typeface="Times New Roman" panose="02020603050405020304" pitchFamily="18" charset="0"/>
                <a:cs typeface="Times New Roman" panose="02020603050405020304" pitchFamily="18" charset="0"/>
              </a:rPr>
              <a:t>, will equal the plastic moment, M</a:t>
            </a:r>
            <a:r>
              <a:rPr lang="en-US" sz="1100" baseline="-25000" dirty="0">
                <a:effectLst/>
                <a:ea typeface="Times New Roman" panose="02020603050405020304" pitchFamily="18" charset="0"/>
                <a:cs typeface="Times New Roman" panose="02020603050405020304" pitchFamily="18" charset="0"/>
              </a:rPr>
              <a:t>p</a:t>
            </a:r>
            <a:r>
              <a:rPr lang="en-US" sz="1100" dirty="0">
                <a:effectLst/>
                <a:ea typeface="Times New Roman" panose="02020603050405020304" pitchFamily="18" charset="0"/>
                <a:cs typeface="Times New Roman" panose="02020603050405020304" pitchFamily="18" charset="0"/>
              </a:rPr>
              <a:t>. </a:t>
            </a:r>
          </a:p>
          <a:p>
            <a:pPr algn="just"/>
            <a:endParaRPr lang="en-US" sz="1100" dirty="0">
              <a:ea typeface="Times New Roman" panose="02020603050405020304" pitchFamily="18" charset="0"/>
              <a:cs typeface="Times New Roman" panose="02020603050405020304" pitchFamily="18" charset="0"/>
            </a:endParaRPr>
          </a:p>
          <a:p>
            <a:pPr algn="just"/>
            <a:r>
              <a:rPr lang="en-US" sz="1100" dirty="0">
                <a:ea typeface="Times New Roman" panose="02020603050405020304" pitchFamily="18" charset="0"/>
                <a:cs typeface="Times New Roman" panose="02020603050405020304" pitchFamily="18" charset="0"/>
              </a:rPr>
              <a:t>For a noncompact web section, or a section with a web slenderness, </a:t>
            </a:r>
            <a:r>
              <a:rPr lang="el-GR" sz="1100" dirty="0">
                <a:ea typeface="Times New Roman" panose="02020603050405020304" pitchFamily="18" charset="0"/>
                <a:cs typeface="Times New Roman" panose="02020603050405020304" pitchFamily="18" charset="0"/>
              </a:rPr>
              <a:t>λ</a:t>
            </a:r>
            <a:r>
              <a:rPr lang="en-US" sz="1100" baseline="-25000" dirty="0">
                <a:ea typeface="Times New Roman" panose="02020603050405020304" pitchFamily="18" charset="0"/>
                <a:cs typeface="Times New Roman" panose="02020603050405020304" pitchFamily="18" charset="0"/>
              </a:rPr>
              <a:t>w</a:t>
            </a:r>
            <a:r>
              <a:rPr lang="en-US" sz="1100" dirty="0">
                <a:ea typeface="Times New Roman" panose="02020603050405020304" pitchFamily="18" charset="0"/>
                <a:cs typeface="Times New Roman" panose="02020603050405020304" pitchFamily="18" charset="0"/>
              </a:rPr>
              <a:t> = 2D</a:t>
            </a:r>
            <a:r>
              <a:rPr lang="en-US" sz="1100" baseline="-25000" dirty="0">
                <a:ea typeface="Times New Roman" panose="02020603050405020304" pitchFamily="18" charset="0"/>
                <a:cs typeface="Times New Roman" panose="02020603050405020304" pitchFamily="18" charset="0"/>
              </a:rPr>
              <a:t>c</a:t>
            </a:r>
            <a:r>
              <a:rPr lang="en-US" sz="1100" dirty="0">
                <a:ea typeface="Times New Roman" panose="02020603050405020304" pitchFamily="18" charset="0"/>
                <a:cs typeface="Times New Roman" panose="02020603050405020304" pitchFamily="18" charset="0"/>
              </a:rPr>
              <a:t>/t</a:t>
            </a:r>
            <a:r>
              <a:rPr lang="en-US" sz="1100" baseline="-25000" dirty="0">
                <a:ea typeface="Times New Roman" panose="02020603050405020304" pitchFamily="18" charset="0"/>
                <a:cs typeface="Times New Roman" panose="02020603050405020304" pitchFamily="18" charset="0"/>
              </a:rPr>
              <a:t>w</a:t>
            </a:r>
            <a:r>
              <a:rPr lang="en-US" sz="1100" dirty="0">
                <a:ea typeface="Times New Roman" panose="02020603050405020304" pitchFamily="18" charset="0"/>
                <a:cs typeface="Times New Roman" panose="02020603050405020304" pitchFamily="18" charset="0"/>
              </a:rPr>
              <a:t>, greater than the limiting value of </a:t>
            </a:r>
            <a:r>
              <a:rPr lang="el-GR" sz="1100" dirty="0">
                <a:effectLst/>
                <a:ea typeface="Times New Roman" panose="02020603050405020304" pitchFamily="18" charset="0"/>
                <a:cs typeface="Times New Roman" panose="02020603050405020304" pitchFamily="18" charset="0"/>
              </a:rPr>
              <a:t>λ</a:t>
            </a:r>
            <a:r>
              <a:rPr lang="en-US" sz="1100" baseline="-25000" dirty="0">
                <a:effectLst/>
                <a:ea typeface="Times New Roman" panose="02020603050405020304" pitchFamily="18" charset="0"/>
                <a:cs typeface="Times New Roman" panose="02020603050405020304" pitchFamily="18" charset="0"/>
              </a:rPr>
              <a:t>pw(Dcp)</a:t>
            </a:r>
            <a:r>
              <a:rPr lang="en-US" sz="1100" dirty="0">
                <a:ea typeface="Times New Roman" panose="02020603050405020304" pitchFamily="18" charset="0"/>
                <a:cs typeface="Times New Roman" panose="02020603050405020304" pitchFamily="18" charset="0"/>
              </a:rPr>
              <a:t>, but not exceeding the web slenderness limit for a noncompact web section, </a:t>
            </a:r>
            <a:r>
              <a:rPr lang="el-GR" sz="1100" dirty="0">
                <a:ea typeface="Times New Roman" panose="02020603050405020304" pitchFamily="18" charset="0"/>
                <a:cs typeface="Times New Roman" panose="02020603050405020304" pitchFamily="18" charset="0"/>
              </a:rPr>
              <a:t>λ</a:t>
            </a:r>
            <a:r>
              <a:rPr lang="en-US" sz="1100" baseline="-25000" dirty="0">
                <a:ea typeface="Times New Roman" panose="02020603050405020304" pitchFamily="18" charset="0"/>
                <a:cs typeface="Times New Roman" panose="02020603050405020304" pitchFamily="18" charset="0"/>
              </a:rPr>
              <a:t>rw</a:t>
            </a:r>
            <a:r>
              <a:rPr lang="en-US" sz="1100" dirty="0">
                <a:ea typeface="Times New Roman" panose="02020603050405020304" pitchFamily="18" charset="0"/>
                <a:cs typeface="Times New Roman" panose="02020603050405020304" pitchFamily="18" charset="0"/>
              </a:rPr>
              <a:t>, the web plastification factors are given by the equations shown at the bottom of this slide. These equations </a:t>
            </a:r>
            <a:r>
              <a:rPr lang="en-US" sz="1100" dirty="0">
                <a:effectLst/>
                <a:ea typeface="Times New Roman" panose="02020603050405020304" pitchFamily="18" charset="0"/>
                <a:cs typeface="Times New Roman" panose="02020603050405020304" pitchFamily="18" charset="0"/>
              </a:rPr>
              <a:t>define a linear transition in the maximum potential flexural resistance, M</a:t>
            </a:r>
            <a:r>
              <a:rPr lang="en-US" sz="1100" baseline="-25000" dirty="0">
                <a:effectLst/>
                <a:ea typeface="Times New Roman" panose="02020603050405020304" pitchFamily="18" charset="0"/>
                <a:cs typeface="Times New Roman" panose="02020603050405020304" pitchFamily="18" charset="0"/>
              </a:rPr>
              <a:t>max</a:t>
            </a:r>
            <a:r>
              <a:rPr lang="en-US" sz="1100" dirty="0">
                <a:effectLst/>
                <a:ea typeface="Times New Roman" panose="02020603050405020304" pitchFamily="18" charset="0"/>
                <a:cs typeface="Times New Roman" panose="02020603050405020304" pitchFamily="18" charset="0"/>
              </a:rPr>
              <a:t>, of a noncompact web section between M</a:t>
            </a:r>
            <a:r>
              <a:rPr lang="en-US" sz="1100" baseline="-25000" dirty="0">
                <a:effectLst/>
                <a:ea typeface="Times New Roman" panose="02020603050405020304" pitchFamily="18" charset="0"/>
                <a:cs typeface="Times New Roman" panose="02020603050405020304" pitchFamily="18" charset="0"/>
              </a:rPr>
              <a:t>y</a:t>
            </a:r>
            <a:r>
              <a:rPr lang="en-US" sz="1100" dirty="0">
                <a:effectLst/>
                <a:ea typeface="Times New Roman" panose="02020603050405020304" pitchFamily="18" charset="0"/>
                <a:cs typeface="Times New Roman" panose="02020603050405020304" pitchFamily="18" charset="0"/>
              </a:rPr>
              <a:t> and M</a:t>
            </a:r>
            <a:r>
              <a:rPr lang="en-US" sz="1100" baseline="-25000" dirty="0">
                <a:effectLst/>
                <a:ea typeface="Times New Roman" panose="02020603050405020304" pitchFamily="18" charset="0"/>
                <a:cs typeface="Times New Roman" panose="02020603050405020304" pitchFamily="18" charset="0"/>
              </a:rPr>
              <a:t>p</a:t>
            </a:r>
            <a:r>
              <a:rPr lang="en-US" sz="1100" dirty="0">
                <a:effectLst/>
                <a:ea typeface="Times New Roman" panose="02020603050405020304" pitchFamily="18" charset="0"/>
                <a:cs typeface="Times New Roman" panose="02020603050405020304" pitchFamily="18" charset="0"/>
              </a:rPr>
              <a:t> as a function of the web slenderness. As 2D</a:t>
            </a:r>
            <a:r>
              <a:rPr lang="en-US" sz="1100" baseline="-25000" dirty="0">
                <a:effectLst/>
                <a:ea typeface="Times New Roman" panose="02020603050405020304" pitchFamily="18" charset="0"/>
                <a:cs typeface="Times New Roman" panose="02020603050405020304" pitchFamily="18" charset="0"/>
              </a:rPr>
              <a:t>c</a:t>
            </a:r>
            <a:r>
              <a:rPr lang="en-US" sz="1100" dirty="0">
                <a:effectLst/>
                <a:ea typeface="Times New Roman" panose="02020603050405020304" pitchFamily="18" charset="0"/>
                <a:cs typeface="Times New Roman" panose="02020603050405020304" pitchFamily="18" charset="0"/>
              </a:rPr>
              <a:t>/t</a:t>
            </a:r>
            <a:r>
              <a:rPr lang="en-US" sz="1100" baseline="-25000" dirty="0">
                <a:effectLst/>
                <a:ea typeface="Times New Roman" panose="02020603050405020304" pitchFamily="18" charset="0"/>
                <a:cs typeface="Times New Roman" panose="02020603050405020304" pitchFamily="18" charset="0"/>
              </a:rPr>
              <a:t>w</a:t>
            </a:r>
            <a:r>
              <a:rPr lang="en-US" sz="1100" dirty="0">
                <a:effectLst/>
                <a:ea typeface="Times New Roman" panose="02020603050405020304" pitchFamily="18" charset="0"/>
                <a:cs typeface="Times New Roman" panose="02020603050405020304" pitchFamily="18" charset="0"/>
              </a:rPr>
              <a:t> approaches the noncompact web section limit, </a:t>
            </a:r>
            <a:r>
              <a:rPr lang="en-US" sz="1100" dirty="0">
                <a:effectLst/>
                <a:ea typeface="Times New Roman" panose="02020603050405020304" pitchFamily="18" charset="0"/>
                <a:cs typeface="Times New Roman" panose="02020603050405020304" pitchFamily="18" charset="0"/>
                <a:sym typeface="Symbol" panose="05050102010706020507" pitchFamily="18" charset="2"/>
              </a:rPr>
              <a:t></a:t>
            </a:r>
            <a:r>
              <a:rPr lang="en-US" sz="1100" baseline="-25000" dirty="0">
                <a:effectLst/>
                <a:ea typeface="Times New Roman" panose="02020603050405020304" pitchFamily="18" charset="0"/>
                <a:cs typeface="Times New Roman" panose="02020603050405020304" pitchFamily="18" charset="0"/>
              </a:rPr>
              <a:t>rw</a:t>
            </a:r>
            <a:r>
              <a:rPr lang="en-US" sz="1100" dirty="0">
                <a:effectLst/>
                <a:ea typeface="Times New Roman" panose="02020603050405020304" pitchFamily="18" charset="0"/>
                <a:cs typeface="Times New Roman" panose="02020603050405020304" pitchFamily="18" charset="0"/>
              </a:rPr>
              <a:t>, the web plastification factors approach values equal to the hybrid factor, R</a:t>
            </a:r>
            <a:r>
              <a:rPr lang="en-US" sz="1100" baseline="-25000" dirty="0">
                <a:effectLst/>
                <a:ea typeface="Times New Roman" panose="02020603050405020304" pitchFamily="18" charset="0"/>
                <a:cs typeface="Times New Roman" panose="02020603050405020304" pitchFamily="18" charset="0"/>
              </a:rPr>
              <a:t>h</a:t>
            </a:r>
            <a:r>
              <a:rPr lang="en-US" sz="1100" dirty="0">
                <a:effectLst/>
                <a:ea typeface="Times New Roman" panose="02020603050405020304" pitchFamily="18" charset="0"/>
                <a:cs typeface="Times New Roman" panose="02020603050405020304" pitchFamily="18" charset="0"/>
              </a:rPr>
              <a:t>, and therefore, M</a:t>
            </a:r>
            <a:r>
              <a:rPr lang="en-US" sz="1100" baseline="-25000" dirty="0">
                <a:effectLst/>
                <a:ea typeface="Times New Roman" panose="02020603050405020304" pitchFamily="18" charset="0"/>
                <a:cs typeface="Times New Roman" panose="02020603050405020304" pitchFamily="18" charset="0"/>
              </a:rPr>
              <a:t>max</a:t>
            </a:r>
            <a:r>
              <a:rPr lang="en-US" sz="1100" dirty="0">
                <a:effectLst/>
                <a:ea typeface="Times New Roman" panose="02020603050405020304" pitchFamily="18" charset="0"/>
                <a:cs typeface="Times New Roman" panose="02020603050405020304" pitchFamily="18" charset="0"/>
              </a:rPr>
              <a:t> within the appropriate flexural resistance equations approaches a limiting value of R</a:t>
            </a:r>
            <a:r>
              <a:rPr lang="en-US" sz="1100" baseline="-25000" dirty="0">
                <a:effectLst/>
                <a:ea typeface="Times New Roman" panose="02020603050405020304" pitchFamily="18" charset="0"/>
                <a:cs typeface="Times New Roman" panose="02020603050405020304" pitchFamily="18" charset="0"/>
              </a:rPr>
              <a:t>h</a:t>
            </a:r>
            <a:r>
              <a:rPr lang="en-US" sz="1100" dirty="0">
                <a:effectLst/>
                <a:ea typeface="Times New Roman" panose="02020603050405020304" pitchFamily="18" charset="0"/>
                <a:cs typeface="Times New Roman" panose="02020603050405020304" pitchFamily="18" charset="0"/>
              </a:rPr>
              <a:t>M</a:t>
            </a:r>
            <a:r>
              <a:rPr lang="en-US" sz="1100" baseline="-25000" dirty="0">
                <a:effectLst/>
                <a:ea typeface="Times New Roman" panose="02020603050405020304" pitchFamily="18" charset="0"/>
                <a:cs typeface="Times New Roman" panose="02020603050405020304" pitchFamily="18" charset="0"/>
              </a:rPr>
              <a:t>yc</a:t>
            </a:r>
            <a:r>
              <a:rPr lang="en-US" sz="1100" dirty="0">
                <a:effectLst/>
                <a:ea typeface="Times New Roman" panose="02020603050405020304" pitchFamily="18" charset="0"/>
                <a:cs typeface="Times New Roman" panose="02020603050405020304" pitchFamily="18" charset="0"/>
              </a:rPr>
              <a:t> or R</a:t>
            </a:r>
            <a:r>
              <a:rPr lang="en-US" sz="1100" baseline="-25000" dirty="0">
                <a:effectLst/>
                <a:ea typeface="Times New Roman" panose="02020603050405020304" pitchFamily="18" charset="0"/>
                <a:cs typeface="Times New Roman" panose="02020603050405020304" pitchFamily="18" charset="0"/>
              </a:rPr>
              <a:t>h</a:t>
            </a:r>
            <a:r>
              <a:rPr lang="en-US" sz="1100" dirty="0">
                <a:effectLst/>
                <a:ea typeface="Times New Roman" panose="02020603050405020304" pitchFamily="18" charset="0"/>
                <a:cs typeface="Times New Roman" panose="02020603050405020304" pitchFamily="18" charset="0"/>
              </a:rPr>
              <a:t>M</a:t>
            </a:r>
            <a:r>
              <a:rPr lang="en-US" sz="1100" baseline="-25000" dirty="0">
                <a:effectLst/>
                <a:ea typeface="Times New Roman" panose="02020603050405020304" pitchFamily="18" charset="0"/>
                <a:cs typeface="Times New Roman" panose="02020603050405020304" pitchFamily="18" charset="0"/>
              </a:rPr>
              <a:t>yt</a:t>
            </a:r>
            <a:r>
              <a:rPr lang="en-US" sz="1100" dirty="0">
                <a:effectLst/>
                <a:ea typeface="Times New Roman" panose="02020603050405020304" pitchFamily="18" charset="0"/>
                <a:cs typeface="Times New Roman" panose="02020603050405020304" pitchFamily="18" charset="0"/>
              </a:rPr>
              <a:t>, as applicable. As 2D</a:t>
            </a:r>
            <a:r>
              <a:rPr lang="en-US" sz="1100" baseline="-25000" dirty="0">
                <a:effectLst/>
                <a:ea typeface="Times New Roman" panose="02020603050405020304" pitchFamily="18" charset="0"/>
                <a:cs typeface="Times New Roman" panose="02020603050405020304" pitchFamily="18" charset="0"/>
              </a:rPr>
              <a:t>cp</a:t>
            </a:r>
            <a:r>
              <a:rPr lang="en-US" sz="1100" dirty="0">
                <a:effectLst/>
                <a:ea typeface="Times New Roman" panose="02020603050405020304" pitchFamily="18" charset="0"/>
                <a:cs typeface="Times New Roman" panose="02020603050405020304" pitchFamily="18" charset="0"/>
              </a:rPr>
              <a:t>/t</a:t>
            </a:r>
            <a:r>
              <a:rPr lang="en-US" sz="1100" baseline="-25000" dirty="0">
                <a:effectLst/>
                <a:ea typeface="Times New Roman" panose="02020603050405020304" pitchFamily="18" charset="0"/>
                <a:cs typeface="Times New Roman" panose="02020603050405020304" pitchFamily="18" charset="0"/>
              </a:rPr>
              <a:t>w</a:t>
            </a:r>
            <a:r>
              <a:rPr lang="en-US" sz="1100" dirty="0">
                <a:effectLst/>
                <a:ea typeface="Times New Roman" panose="02020603050405020304" pitchFamily="18" charset="0"/>
                <a:cs typeface="Times New Roman" panose="02020603050405020304" pitchFamily="18" charset="0"/>
              </a:rPr>
              <a:t> approaches the compact web section limit, </a:t>
            </a:r>
            <a:r>
              <a:rPr lang="en-US" sz="1100" dirty="0">
                <a:effectLst/>
                <a:ea typeface="Times New Roman" panose="02020603050405020304" pitchFamily="18" charset="0"/>
                <a:cs typeface="Times New Roman" panose="02020603050405020304" pitchFamily="18" charset="0"/>
                <a:sym typeface="Symbol" panose="05050102010706020507" pitchFamily="18" charset="2"/>
              </a:rPr>
              <a:t></a:t>
            </a:r>
            <a:r>
              <a:rPr lang="en-US" sz="1100" baseline="-25000" dirty="0">
                <a:effectLst/>
                <a:ea typeface="Times New Roman" panose="02020603050405020304" pitchFamily="18" charset="0"/>
                <a:cs typeface="Times New Roman" panose="02020603050405020304" pitchFamily="18" charset="0"/>
              </a:rPr>
              <a:t>pw(Dcp)</a:t>
            </a:r>
            <a:r>
              <a:rPr lang="en-US" sz="1100" dirty="0">
                <a:effectLst/>
                <a:ea typeface="Times New Roman" panose="02020603050405020304" pitchFamily="18" charset="0"/>
                <a:cs typeface="Times New Roman" panose="02020603050405020304" pitchFamily="18" charset="0"/>
              </a:rPr>
              <a:t>, the web plastification factors approach the cross-section shape factors, and therefore, M</a:t>
            </a:r>
            <a:r>
              <a:rPr lang="en-US" sz="1100" baseline="-25000" dirty="0">
                <a:effectLst/>
                <a:ea typeface="Times New Roman" panose="02020603050405020304" pitchFamily="18" charset="0"/>
                <a:cs typeface="Times New Roman" panose="02020603050405020304" pitchFamily="18" charset="0"/>
              </a:rPr>
              <a:t>max</a:t>
            </a:r>
            <a:r>
              <a:rPr lang="en-US" sz="1100" dirty="0">
                <a:effectLst/>
                <a:ea typeface="Times New Roman" panose="02020603050405020304" pitchFamily="18" charset="0"/>
                <a:cs typeface="Times New Roman" panose="02020603050405020304" pitchFamily="18" charset="0"/>
              </a:rPr>
              <a:t> within the appropriate flexural resistance equations approaches a limiting value of M</a:t>
            </a:r>
            <a:r>
              <a:rPr lang="en-US" sz="1100" baseline="-25000" dirty="0">
                <a:effectLst/>
                <a:ea typeface="Times New Roman" panose="02020603050405020304" pitchFamily="18" charset="0"/>
                <a:cs typeface="Times New Roman" panose="02020603050405020304" pitchFamily="18" charset="0"/>
              </a:rPr>
              <a:t>p</a:t>
            </a:r>
            <a:r>
              <a:rPr lang="en-US" sz="1100" dirty="0">
                <a:effectLst/>
                <a:ea typeface="Times New Roman" panose="02020603050405020304" pitchFamily="18" charset="0"/>
                <a:cs typeface="Times New Roman" panose="02020603050405020304" pitchFamily="18" charset="0"/>
              </a:rPr>
              <a:t>. As discussed previously, the equation for </a:t>
            </a:r>
            <a:r>
              <a:rPr lang="el-GR" sz="1100" dirty="0">
                <a:effectLst/>
                <a:ea typeface="Times New Roman" panose="02020603050405020304" pitchFamily="18" charset="0"/>
                <a:cs typeface="Times New Roman" panose="02020603050405020304" pitchFamily="18" charset="0"/>
              </a:rPr>
              <a:t>λ</a:t>
            </a:r>
            <a:r>
              <a:rPr lang="en-US" sz="1100" baseline="-25000" dirty="0">
                <a:effectLst/>
                <a:ea typeface="Times New Roman" panose="02020603050405020304" pitchFamily="18" charset="0"/>
                <a:cs typeface="Times New Roman" panose="02020603050405020304" pitchFamily="18" charset="0"/>
              </a:rPr>
              <a:t>pw(Dc) </a:t>
            </a:r>
            <a:r>
              <a:rPr lang="en-US" sz="1100" dirty="0">
                <a:effectLst/>
                <a:ea typeface="Times New Roman" panose="02020603050405020304" pitchFamily="18" charset="0"/>
                <a:cs typeface="Times New Roman" panose="02020603050405020304" pitchFamily="18" charset="0"/>
              </a:rPr>
              <a:t>at the bottom right of this slide converts the web compactness limit </a:t>
            </a:r>
            <a:r>
              <a:rPr lang="en-US" sz="1100" dirty="0">
                <a:effectLst/>
                <a:ea typeface="Times New Roman" panose="02020603050405020304" pitchFamily="18" charset="0"/>
                <a:cs typeface="Times New Roman" panose="02020603050405020304" pitchFamily="18" charset="0"/>
                <a:sym typeface="Symbol" panose="05050102010706020507" pitchFamily="18" charset="2"/>
              </a:rPr>
              <a:t></a:t>
            </a:r>
            <a:r>
              <a:rPr lang="en-US" sz="1100" baseline="-25000" dirty="0">
                <a:effectLst/>
                <a:ea typeface="Times New Roman" panose="02020603050405020304" pitchFamily="18" charset="0"/>
                <a:cs typeface="Times New Roman" panose="02020603050405020304" pitchFamily="18" charset="0"/>
              </a:rPr>
              <a:t>pw(Dcp)</a:t>
            </a:r>
            <a:r>
              <a:rPr lang="en-US" sz="1100" baseline="-25000" dirty="0">
                <a:ea typeface="Times New Roman" panose="02020603050405020304" pitchFamily="18" charset="0"/>
                <a:cs typeface="Times New Roman" panose="02020603050405020304" pitchFamily="18" charset="0"/>
              </a:rPr>
              <a:t> </a:t>
            </a:r>
            <a:r>
              <a:rPr lang="en-US" sz="1100" dirty="0">
                <a:effectLst/>
                <a:ea typeface="Times New Roman" panose="02020603050405020304" pitchFamily="18" charset="0"/>
                <a:cs typeface="Times New Roman" panose="02020603050405020304" pitchFamily="18" charset="0"/>
              </a:rPr>
              <a:t>defined in terms of D</a:t>
            </a:r>
            <a:r>
              <a:rPr lang="en-US" sz="1100" baseline="-25000" dirty="0">
                <a:effectLst/>
                <a:ea typeface="Times New Roman" panose="02020603050405020304" pitchFamily="18" charset="0"/>
                <a:cs typeface="Times New Roman" panose="02020603050405020304" pitchFamily="18" charset="0"/>
              </a:rPr>
              <a:t>cp</a:t>
            </a:r>
            <a:r>
              <a:rPr lang="en-US" sz="1100" dirty="0">
                <a:effectLst/>
                <a:ea typeface="Times New Roman" panose="02020603050405020304" pitchFamily="18" charset="0"/>
                <a:cs typeface="Times New Roman" panose="02020603050405020304" pitchFamily="18" charset="0"/>
              </a:rPr>
              <a:t>, to a value that can be used consistently in these equations with the web slenderness, </a:t>
            </a:r>
            <a:r>
              <a:rPr lang="en-US" sz="1100" dirty="0">
                <a:effectLst/>
                <a:ea typeface="Times New Roman" panose="02020603050405020304" pitchFamily="18" charset="0"/>
                <a:cs typeface="Times New Roman" panose="02020603050405020304" pitchFamily="18" charset="0"/>
                <a:sym typeface="Symbol" panose="05050102010706020507" pitchFamily="18" charset="2"/>
              </a:rPr>
              <a:t></a:t>
            </a:r>
            <a:r>
              <a:rPr lang="en-US" sz="1100" baseline="-25000" dirty="0">
                <a:effectLst/>
                <a:ea typeface="Times New Roman" panose="02020603050405020304" pitchFamily="18" charset="0"/>
                <a:cs typeface="Times New Roman" panose="02020603050405020304" pitchFamily="18" charset="0"/>
              </a:rPr>
              <a:t>w</a:t>
            </a:r>
            <a:r>
              <a:rPr lang="en-US" sz="1100" dirty="0">
                <a:effectLst/>
                <a:ea typeface="Times New Roman" panose="02020603050405020304" pitchFamily="18" charset="0"/>
                <a:cs typeface="Times New Roman" panose="02020603050405020304" pitchFamily="18" charset="0"/>
              </a:rPr>
              <a:t>, which is expressed in terms of D</a:t>
            </a:r>
            <a:r>
              <a:rPr lang="en-US" sz="1100" baseline="-25000" dirty="0">
                <a:effectLst/>
                <a:ea typeface="Times New Roman" panose="02020603050405020304" pitchFamily="18" charset="0"/>
                <a:cs typeface="Times New Roman" panose="02020603050405020304" pitchFamily="18" charset="0"/>
              </a:rPr>
              <a:t>c</a:t>
            </a:r>
            <a:r>
              <a:rPr lang="en-US" sz="1100" dirty="0">
                <a:effectLst/>
                <a:ea typeface="Times New Roman" panose="02020603050405020304" pitchFamily="18" charset="0"/>
                <a:cs typeface="Times New Roman" panose="02020603050405020304" pitchFamily="18" charset="0"/>
              </a:rPr>
              <a:t>. Upper limits of M</a:t>
            </a:r>
            <a:r>
              <a:rPr lang="en-US" sz="1100" baseline="-25000" dirty="0">
                <a:effectLst/>
                <a:ea typeface="Times New Roman" panose="02020603050405020304" pitchFamily="18" charset="0"/>
                <a:cs typeface="Times New Roman" panose="02020603050405020304" pitchFamily="18" charset="0"/>
              </a:rPr>
              <a:t>p</a:t>
            </a:r>
            <a:r>
              <a:rPr lang="en-US" sz="1100" dirty="0">
                <a:effectLst/>
                <a:ea typeface="Times New Roman" panose="02020603050405020304" pitchFamily="18" charset="0"/>
                <a:cs typeface="Times New Roman" panose="02020603050405020304" pitchFamily="18" charset="0"/>
              </a:rPr>
              <a:t>/M</a:t>
            </a:r>
            <a:r>
              <a:rPr lang="en-US" sz="1100" baseline="-25000" dirty="0">
                <a:effectLst/>
                <a:ea typeface="Times New Roman" panose="02020603050405020304" pitchFamily="18" charset="0"/>
                <a:cs typeface="Times New Roman" panose="02020603050405020304" pitchFamily="18" charset="0"/>
              </a:rPr>
              <a:t>yc</a:t>
            </a:r>
            <a:r>
              <a:rPr lang="en-US" sz="1100" dirty="0">
                <a:effectLst/>
                <a:ea typeface="Times New Roman" panose="02020603050405020304" pitchFamily="18" charset="0"/>
                <a:cs typeface="Times New Roman" panose="02020603050405020304" pitchFamily="18" charset="0"/>
              </a:rPr>
              <a:t> and M</a:t>
            </a:r>
            <a:r>
              <a:rPr lang="en-US" sz="1100" baseline="-25000" dirty="0">
                <a:effectLst/>
                <a:ea typeface="Times New Roman" panose="02020603050405020304" pitchFamily="18" charset="0"/>
                <a:cs typeface="Times New Roman" panose="02020603050405020304" pitchFamily="18" charset="0"/>
              </a:rPr>
              <a:t>p</a:t>
            </a:r>
            <a:r>
              <a:rPr lang="en-US" sz="1100" dirty="0">
                <a:effectLst/>
                <a:ea typeface="Times New Roman" panose="02020603050405020304" pitchFamily="18" charset="0"/>
                <a:cs typeface="Times New Roman" panose="02020603050405020304" pitchFamily="18" charset="0"/>
              </a:rPr>
              <a:t>/M</a:t>
            </a:r>
            <a:r>
              <a:rPr lang="en-US" sz="1100" baseline="-25000" dirty="0">
                <a:effectLst/>
                <a:ea typeface="Times New Roman" panose="02020603050405020304" pitchFamily="18" charset="0"/>
                <a:cs typeface="Times New Roman" panose="02020603050405020304" pitchFamily="18" charset="0"/>
              </a:rPr>
              <a:t>yt</a:t>
            </a:r>
            <a:r>
              <a:rPr lang="en-US" sz="1100" dirty="0">
                <a:effectLst/>
                <a:ea typeface="Times New Roman" panose="02020603050405020304" pitchFamily="18" charset="0"/>
                <a:cs typeface="Times New Roman" panose="02020603050405020304" pitchFamily="18" charset="0"/>
              </a:rPr>
              <a:t> are placed on R</a:t>
            </a:r>
            <a:r>
              <a:rPr lang="en-US" sz="1100" baseline="-25000" dirty="0">
                <a:effectLst/>
                <a:ea typeface="Times New Roman" panose="02020603050405020304" pitchFamily="18" charset="0"/>
                <a:cs typeface="Times New Roman" panose="02020603050405020304" pitchFamily="18" charset="0"/>
              </a:rPr>
              <a:t>pc</a:t>
            </a:r>
            <a:r>
              <a:rPr lang="en-US" sz="1100" dirty="0">
                <a:effectLst/>
                <a:ea typeface="Times New Roman" panose="02020603050405020304" pitchFamily="18" charset="0"/>
                <a:cs typeface="Times New Roman" panose="02020603050405020304" pitchFamily="18" charset="0"/>
              </a:rPr>
              <a:t> and R</a:t>
            </a:r>
            <a:r>
              <a:rPr lang="en-US" sz="1100" baseline="-25000" dirty="0">
                <a:effectLst/>
                <a:ea typeface="Times New Roman" panose="02020603050405020304" pitchFamily="18" charset="0"/>
                <a:cs typeface="Times New Roman" panose="02020603050405020304" pitchFamily="18" charset="0"/>
              </a:rPr>
              <a:t>pt</a:t>
            </a:r>
            <a:r>
              <a:rPr lang="en-US" sz="1100" dirty="0">
                <a:effectLst/>
                <a:ea typeface="Times New Roman" panose="02020603050405020304" pitchFamily="18" charset="0"/>
                <a:cs typeface="Times New Roman" panose="02020603050405020304" pitchFamily="18" charset="0"/>
              </a:rPr>
              <a:t>, respectively, in these equations. These upper limits will limit the larger of the base resistances, R</a:t>
            </a:r>
            <a:r>
              <a:rPr lang="en-US" sz="1100" baseline="-25000" dirty="0">
                <a:effectLst/>
                <a:ea typeface="Times New Roman" panose="02020603050405020304" pitchFamily="18" charset="0"/>
                <a:cs typeface="Times New Roman" panose="02020603050405020304" pitchFamily="18" charset="0"/>
              </a:rPr>
              <a:t>pc</a:t>
            </a:r>
            <a:r>
              <a:rPr lang="en-US" sz="1100" dirty="0">
                <a:effectLst/>
                <a:ea typeface="Times New Roman" panose="02020603050405020304" pitchFamily="18" charset="0"/>
                <a:cs typeface="Times New Roman" panose="02020603050405020304" pitchFamily="18" charset="0"/>
              </a:rPr>
              <a:t>M</a:t>
            </a:r>
            <a:r>
              <a:rPr lang="en-US" sz="1100" baseline="-25000" dirty="0">
                <a:effectLst/>
                <a:ea typeface="Times New Roman" panose="02020603050405020304" pitchFamily="18" charset="0"/>
                <a:cs typeface="Times New Roman" panose="02020603050405020304" pitchFamily="18" charset="0"/>
              </a:rPr>
              <a:t>yc</a:t>
            </a:r>
            <a:r>
              <a:rPr lang="en-US" sz="1100" dirty="0">
                <a:effectLst/>
                <a:ea typeface="Times New Roman" panose="02020603050405020304" pitchFamily="18" charset="0"/>
                <a:cs typeface="Times New Roman" panose="02020603050405020304" pitchFamily="18" charset="0"/>
              </a:rPr>
              <a:t> or R</a:t>
            </a:r>
            <a:r>
              <a:rPr lang="en-US" sz="1100" baseline="-25000" dirty="0">
                <a:effectLst/>
                <a:ea typeface="Times New Roman" panose="02020603050405020304" pitchFamily="18" charset="0"/>
                <a:cs typeface="Times New Roman" panose="02020603050405020304" pitchFamily="18" charset="0"/>
              </a:rPr>
              <a:t>pc</a:t>
            </a:r>
            <a:r>
              <a:rPr lang="en-US" sz="1100" dirty="0">
                <a:effectLst/>
                <a:ea typeface="Times New Roman" panose="02020603050405020304" pitchFamily="18" charset="0"/>
                <a:cs typeface="Times New Roman" panose="02020603050405020304" pitchFamily="18" charset="0"/>
              </a:rPr>
              <a:t>M</a:t>
            </a:r>
            <a:r>
              <a:rPr lang="en-US" sz="1100" baseline="-25000" dirty="0">
                <a:effectLst/>
                <a:ea typeface="Times New Roman" panose="02020603050405020304" pitchFamily="18" charset="0"/>
                <a:cs typeface="Times New Roman" panose="02020603050405020304" pitchFamily="18" charset="0"/>
              </a:rPr>
              <a:t>yt</a:t>
            </a:r>
            <a:r>
              <a:rPr lang="en-US" sz="1100" dirty="0">
                <a:effectLst/>
                <a:ea typeface="Times New Roman" panose="02020603050405020304" pitchFamily="18" charset="0"/>
                <a:cs typeface="Times New Roman" panose="02020603050405020304" pitchFamily="18" charset="0"/>
              </a:rPr>
              <a:t>, to M</a:t>
            </a:r>
            <a:r>
              <a:rPr lang="en-US" sz="1100" baseline="-25000" dirty="0">
                <a:effectLst/>
                <a:ea typeface="Times New Roman" panose="02020603050405020304" pitchFamily="18" charset="0"/>
                <a:cs typeface="Times New Roman" panose="02020603050405020304" pitchFamily="18" charset="0"/>
              </a:rPr>
              <a:t>p</a:t>
            </a:r>
            <a:r>
              <a:rPr lang="en-US" sz="1100" dirty="0">
                <a:effectLst/>
                <a:ea typeface="Times New Roman" panose="02020603050405020304" pitchFamily="18" charset="0"/>
                <a:cs typeface="Times New Roman" panose="02020603050405020304" pitchFamily="18" charset="0"/>
              </a:rPr>
              <a:t> for the rare case of an extremely monosymmetric section in which M</a:t>
            </a:r>
            <a:r>
              <a:rPr lang="en-US" sz="1100" baseline="-25000" dirty="0">
                <a:effectLst/>
                <a:ea typeface="Times New Roman" panose="02020603050405020304" pitchFamily="18" charset="0"/>
                <a:cs typeface="Times New Roman" panose="02020603050405020304" pitchFamily="18" charset="0"/>
              </a:rPr>
              <a:t>yc</a:t>
            </a:r>
            <a:r>
              <a:rPr lang="en-US" sz="1100" dirty="0">
                <a:effectLst/>
                <a:ea typeface="Times New Roman" panose="02020603050405020304" pitchFamily="18" charset="0"/>
                <a:cs typeface="Times New Roman" panose="02020603050405020304" pitchFamily="18" charset="0"/>
              </a:rPr>
              <a:t> or M</a:t>
            </a:r>
            <a:r>
              <a:rPr lang="en-US" sz="1100" baseline="-25000" dirty="0">
                <a:effectLst/>
                <a:ea typeface="Times New Roman" panose="02020603050405020304" pitchFamily="18" charset="0"/>
                <a:cs typeface="Times New Roman" panose="02020603050405020304" pitchFamily="18" charset="0"/>
              </a:rPr>
              <a:t>yt</a:t>
            </a:r>
            <a:r>
              <a:rPr lang="en-US" sz="1100" dirty="0">
                <a:effectLst/>
                <a:ea typeface="Times New Roman" panose="02020603050405020304" pitchFamily="18" charset="0"/>
                <a:cs typeface="Times New Roman" panose="02020603050405020304" pitchFamily="18" charset="0"/>
              </a:rPr>
              <a:t> is greater than M</a:t>
            </a:r>
            <a:r>
              <a:rPr lang="en-US" sz="1100" baseline="-25000" dirty="0">
                <a:effectLst/>
                <a:ea typeface="Times New Roman" panose="02020603050405020304" pitchFamily="18" charset="0"/>
                <a:cs typeface="Times New Roman" panose="02020603050405020304" pitchFamily="18" charset="0"/>
              </a:rPr>
              <a:t>p</a:t>
            </a:r>
            <a:r>
              <a:rPr lang="en-US" sz="1100" dirty="0">
                <a:effectLst/>
                <a:ea typeface="Times New Roman" panose="02020603050405020304" pitchFamily="18" charset="0"/>
                <a:cs typeface="Times New Roman" panose="02020603050405020304" pitchFamily="18" charset="0"/>
              </a:rPr>
              <a:t>.  However, the base </a:t>
            </a:r>
            <a:r>
              <a:rPr lang="en-US" sz="1100" i="1" dirty="0">
                <a:effectLst/>
                <a:ea typeface="Times New Roman" panose="02020603050405020304" pitchFamily="18" charset="0"/>
                <a:cs typeface="Times New Roman" panose="02020603050405020304" pitchFamily="18" charset="0"/>
              </a:rPr>
              <a:t>AASHTO LRFD </a:t>
            </a:r>
            <a:r>
              <a:rPr lang="en-US" sz="1100" dirty="0">
                <a:effectLst/>
                <a:ea typeface="Times New Roman" panose="02020603050405020304" pitchFamily="18" charset="0"/>
                <a:cs typeface="Times New Roman" panose="02020603050405020304" pitchFamily="18" charset="0"/>
              </a:rPr>
              <a:t>flange-proportioning limits shown previously in this lesson (Slide 6)  will generally tend to prevent the use of such sections.</a:t>
            </a:r>
            <a:endParaRPr lang="en-US" sz="1100"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14</a:t>
            </a:fld>
            <a:endParaRPr lang="en-US" altLang="en-US" dirty="0"/>
          </a:p>
        </p:txBody>
      </p:sp>
    </p:spTree>
    <p:extLst>
      <p:ext uri="{BB962C8B-B14F-4D97-AF65-F5344CB8AC3E}">
        <p14:creationId xmlns:p14="http://schemas.microsoft.com/office/powerpoint/2010/main" val="1576926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2592"/>
            <a:ext cx="6400800" cy="5036912"/>
          </a:xfrm>
        </p:spPr>
        <p:txBody>
          <a:bodyPr/>
          <a:lstStyle/>
          <a:p>
            <a:pPr algn="just"/>
            <a:r>
              <a:rPr lang="en-US" dirty="0">
                <a:cs typeface="Arial" panose="020B0604020202020204" pitchFamily="34" charset="0"/>
              </a:rPr>
              <a:t>A slender web section is defined as </a:t>
            </a:r>
            <a:r>
              <a:rPr lang="en-US" dirty="0">
                <a:effectLst/>
                <a:ea typeface="Times New Roman" panose="02020603050405020304" pitchFamily="18" charset="0"/>
                <a:cs typeface="Times New Roman" panose="02020603050405020304" pitchFamily="18" charset="0"/>
              </a:rPr>
              <a:t>a noncomposite section or a composite section in negative bending that has a web with a slenderness at or above a limit in which the theoretical bend-buckling stress is reached in the web prior to reaching the yield moment, M</a:t>
            </a:r>
            <a:r>
              <a:rPr lang="en-US" baseline="-25000" dirty="0">
                <a:effectLst/>
                <a:ea typeface="Times New Roman" panose="02020603050405020304" pitchFamily="18" charset="0"/>
                <a:cs typeface="Times New Roman" panose="02020603050405020304" pitchFamily="18" charset="0"/>
              </a:rPr>
              <a:t>y</a:t>
            </a:r>
            <a:r>
              <a:rPr lang="en-US" dirty="0">
                <a:effectLst/>
                <a:ea typeface="Times New Roman" panose="02020603050405020304" pitchFamily="18" charset="0"/>
                <a:cs typeface="Times New Roman" panose="02020603050405020304" pitchFamily="18" charset="0"/>
              </a:rPr>
              <a:t>.</a:t>
            </a:r>
          </a:p>
          <a:p>
            <a:pPr algn="just"/>
            <a:endParaRPr lang="en-US" dirty="0">
              <a:ea typeface="Times New Roman" panose="02020603050405020304" pitchFamily="18" charset="0"/>
              <a:cs typeface="Times New Roman" panose="02020603050405020304" pitchFamily="18" charset="0"/>
            </a:endParaRPr>
          </a:p>
          <a:p>
            <a:pPr algn="just"/>
            <a:r>
              <a:rPr lang="en-US" dirty="0">
                <a:cs typeface="Times New Roman" panose="02020603050405020304" pitchFamily="18" charset="0"/>
              </a:rPr>
              <a:t>For a slender web section, the web slenderness, 2D</a:t>
            </a:r>
            <a:r>
              <a:rPr lang="en-US" baseline="-25000" dirty="0">
                <a:cs typeface="Times New Roman" panose="02020603050405020304" pitchFamily="18" charset="0"/>
              </a:rPr>
              <a:t>c</a:t>
            </a:r>
            <a:r>
              <a:rPr lang="en-US" dirty="0">
                <a:cs typeface="Times New Roman" panose="02020603050405020304" pitchFamily="18" charset="0"/>
              </a:rPr>
              <a:t>/t</a:t>
            </a:r>
            <a:r>
              <a:rPr lang="en-US" baseline="-25000" dirty="0">
                <a:cs typeface="Times New Roman" panose="02020603050405020304" pitchFamily="18" charset="0"/>
              </a:rPr>
              <a:t>w</a:t>
            </a:r>
            <a:r>
              <a:rPr lang="en-US" dirty="0">
                <a:cs typeface="Times New Roman" panose="02020603050405020304" pitchFamily="18" charset="0"/>
              </a:rPr>
              <a:t>, based on the elastic depth of the web in compression, D</a:t>
            </a:r>
            <a:r>
              <a:rPr lang="en-US" baseline="-25000" dirty="0">
                <a:cs typeface="Times New Roman" panose="02020603050405020304" pitchFamily="18" charset="0"/>
              </a:rPr>
              <a:t>c</a:t>
            </a:r>
            <a:r>
              <a:rPr lang="en-US" dirty="0">
                <a:cs typeface="Times New Roman" panose="02020603050405020304" pitchFamily="18" charset="0"/>
              </a:rPr>
              <a:t> (Lesson 6), exceeds the limiting value, </a:t>
            </a:r>
            <a:r>
              <a:rPr lang="el-GR" dirty="0">
                <a:cs typeface="Times New Roman" panose="02020603050405020304" pitchFamily="18" charset="0"/>
              </a:rPr>
              <a:t>λ</a:t>
            </a:r>
            <a:r>
              <a:rPr lang="en-US" baseline="-25000" dirty="0">
                <a:cs typeface="Times New Roman" panose="02020603050405020304" pitchFamily="18" charset="0"/>
              </a:rPr>
              <a:t>rw</a:t>
            </a:r>
            <a:r>
              <a:rPr lang="en-US" dirty="0">
                <a:cs typeface="Times New Roman" panose="02020603050405020304" pitchFamily="18" charset="0"/>
              </a:rPr>
              <a:t>. </a:t>
            </a:r>
            <a:r>
              <a:rPr lang="en-US" dirty="0"/>
              <a:t>The </a:t>
            </a:r>
            <a:r>
              <a:rPr lang="el-GR" dirty="0"/>
              <a:t>λ</a:t>
            </a:r>
            <a:r>
              <a:rPr lang="en-US" baseline="-25000" dirty="0"/>
              <a:t>rw </a:t>
            </a:r>
            <a:r>
              <a:rPr lang="en-US" dirty="0"/>
              <a:t>limit was described on the preceding slide. </a:t>
            </a:r>
            <a:r>
              <a:rPr lang="en-US" dirty="0">
                <a:effectLst/>
                <a:ea typeface="Times New Roman" panose="02020603050405020304" pitchFamily="18" charset="0"/>
                <a:cs typeface="Times New Roman" panose="02020603050405020304" pitchFamily="18" charset="0"/>
              </a:rPr>
              <a:t>Sections with slender webs rely upon significant web post bend-buckling resistance at the strength limit state. </a:t>
            </a:r>
            <a:r>
              <a:rPr lang="en-US" dirty="0"/>
              <a:t>In the case of a slender web section, a web load-shedding factor R</a:t>
            </a:r>
            <a:r>
              <a:rPr lang="en-US" baseline="-25000" dirty="0"/>
              <a:t>b</a:t>
            </a:r>
            <a:r>
              <a:rPr lang="en-US" dirty="0"/>
              <a:t> &lt; 1 (Lesson 6) accounts for the reduction in M</a:t>
            </a:r>
            <a:r>
              <a:rPr lang="en-US" baseline="-25000" dirty="0"/>
              <a:t>max</a:t>
            </a:r>
            <a:r>
              <a:rPr lang="en-US" dirty="0"/>
              <a:t> or F</a:t>
            </a:r>
            <a:r>
              <a:rPr lang="en-US" baseline="-25000" dirty="0"/>
              <a:t>max</a:t>
            </a:r>
            <a:r>
              <a:rPr lang="en-US" dirty="0"/>
              <a:t> due to shedding of flexural stresses to the compression flange associated with the post-bend buckling response of the web. </a:t>
            </a:r>
            <a:r>
              <a:rPr lang="en-US" dirty="0">
                <a:effectLst/>
                <a:ea typeface="Times New Roman" panose="02020603050405020304" pitchFamily="18" charset="0"/>
                <a:cs typeface="Times New Roman" panose="02020603050405020304" pitchFamily="18" charset="0"/>
              </a:rPr>
              <a:t>The hybrid factor, R</a:t>
            </a:r>
            <a:r>
              <a:rPr lang="en-US" baseline="-25000" dirty="0">
                <a:effectLst/>
                <a:ea typeface="Times New Roman" panose="02020603050405020304" pitchFamily="18" charset="0"/>
                <a:cs typeface="Times New Roman" panose="02020603050405020304" pitchFamily="18" charset="0"/>
              </a:rPr>
              <a:t>h</a:t>
            </a:r>
            <a:r>
              <a:rPr lang="en-US" dirty="0">
                <a:effectLst/>
                <a:ea typeface="Times New Roman" panose="02020603050405020304" pitchFamily="18" charset="0"/>
                <a:cs typeface="Times New Roman" panose="02020603050405020304" pitchFamily="18" charset="0"/>
              </a:rPr>
              <a:t> (Lesson 6), must also be introduced to account for the redistribution of stress to both flanges resulting from local yielding of the web in a hybrid section. T</a:t>
            </a:r>
            <a:r>
              <a:rPr lang="en-US" dirty="0">
                <a:effectLst/>
                <a:ea typeface="Times New Roman" panose="02020603050405020304" pitchFamily="18" charset="0"/>
                <a:cs typeface="Arial" panose="020B0604020202020204" pitchFamily="34" charset="0"/>
              </a:rPr>
              <a:t>he redistribution of the stress to the flanges resulting from the local yielding of the web is ignored whenever the nominal flexural resistance exceeds the yield moment M</a:t>
            </a:r>
            <a:r>
              <a:rPr lang="en-US" baseline="-25000" dirty="0">
                <a:effectLst/>
                <a:ea typeface="Times New Roman" panose="02020603050405020304" pitchFamily="18" charset="0"/>
                <a:cs typeface="Arial" panose="020B0604020202020204" pitchFamily="34" charset="0"/>
              </a:rPr>
              <a:t>y</a:t>
            </a:r>
            <a:r>
              <a:rPr lang="en-US" dirty="0">
                <a:effectLst/>
                <a:ea typeface="Times New Roman" panose="02020603050405020304" pitchFamily="18" charset="0"/>
                <a:cs typeface="Arial" panose="020B0604020202020204" pitchFamily="34" charset="0"/>
              </a:rPr>
              <a:t>. Therefore, R</a:t>
            </a:r>
            <a:r>
              <a:rPr lang="en-US" baseline="-25000" dirty="0">
                <a:effectLst/>
                <a:ea typeface="Times New Roman" panose="02020603050405020304" pitchFamily="18" charset="0"/>
                <a:cs typeface="Arial" panose="020B0604020202020204" pitchFamily="34" charset="0"/>
              </a:rPr>
              <a:t>h</a:t>
            </a:r>
            <a:r>
              <a:rPr lang="en-US" dirty="0">
                <a:effectLst/>
                <a:ea typeface="Times New Roman" panose="02020603050405020304" pitchFamily="18" charset="0"/>
                <a:cs typeface="Arial" panose="020B0604020202020204" pitchFamily="34" charset="0"/>
              </a:rPr>
              <a:t> is not applied to M</a:t>
            </a:r>
            <a:r>
              <a:rPr lang="en-US" baseline="-25000" dirty="0">
                <a:effectLst/>
                <a:ea typeface="Times New Roman" panose="02020603050405020304" pitchFamily="18" charset="0"/>
                <a:cs typeface="Arial" panose="020B0604020202020204" pitchFamily="34" charset="0"/>
              </a:rPr>
              <a:t>p</a:t>
            </a:r>
            <a:r>
              <a:rPr lang="en-US" dirty="0">
                <a:effectLst/>
                <a:ea typeface="Times New Roman" panose="02020603050405020304" pitchFamily="18" charset="0"/>
                <a:cs typeface="Arial" panose="020B0604020202020204" pitchFamily="34" charset="0"/>
              </a:rPr>
              <a:t> for compact web sections. </a:t>
            </a:r>
            <a:r>
              <a:rPr lang="en-US" dirty="0"/>
              <a:t>M</a:t>
            </a:r>
            <a:r>
              <a:rPr lang="en-US" baseline="-25000" dirty="0"/>
              <a:t>max</a:t>
            </a:r>
            <a:r>
              <a:rPr lang="en-US" dirty="0"/>
              <a:t> for a slender web section is given by the expression R</a:t>
            </a:r>
            <a:r>
              <a:rPr lang="en-US" baseline="-25000" dirty="0"/>
              <a:t>b</a:t>
            </a:r>
            <a:r>
              <a:rPr lang="en-US" dirty="0"/>
              <a:t>R</a:t>
            </a:r>
            <a:r>
              <a:rPr lang="en-US" baseline="-25000" dirty="0"/>
              <a:t>h</a:t>
            </a:r>
            <a:r>
              <a:rPr lang="en-US" dirty="0"/>
              <a:t>F</a:t>
            </a:r>
            <a:r>
              <a:rPr lang="en-US" baseline="-25000" dirty="0"/>
              <a:t>yc</a:t>
            </a:r>
            <a:r>
              <a:rPr lang="en-US" dirty="0"/>
              <a:t>S</a:t>
            </a:r>
            <a:r>
              <a:rPr lang="en-US" baseline="-25000" dirty="0"/>
              <a:t>xc</a:t>
            </a:r>
            <a:r>
              <a:rPr lang="en-US" dirty="0"/>
              <a:t> as will be shown on a subsequent slide (F</a:t>
            </a:r>
            <a:r>
              <a:rPr lang="en-US" baseline="-25000" dirty="0"/>
              <a:t>max</a:t>
            </a:r>
            <a:r>
              <a:rPr lang="en-US" dirty="0"/>
              <a:t> = R</a:t>
            </a:r>
            <a:r>
              <a:rPr lang="en-US" baseline="-25000" dirty="0"/>
              <a:t>b</a:t>
            </a:r>
            <a:r>
              <a:rPr lang="en-US" dirty="0"/>
              <a:t>R</a:t>
            </a:r>
            <a:r>
              <a:rPr lang="en-US" baseline="-25000" dirty="0"/>
              <a:t>h</a:t>
            </a:r>
            <a:r>
              <a:rPr lang="en-US" dirty="0"/>
              <a:t>F</a:t>
            </a:r>
            <a:r>
              <a:rPr lang="en-US" baseline="-25000" dirty="0"/>
              <a:t>yc</a:t>
            </a:r>
            <a:r>
              <a:rPr lang="en-US" dirty="0"/>
              <a:t>). The nominal flexural resistance of slender web sections is computed according to the provisions of </a:t>
            </a:r>
            <a:r>
              <a:rPr lang="en-US" i="1" dirty="0"/>
              <a:t>AASHTO LRFD </a:t>
            </a:r>
            <a:r>
              <a:rPr lang="en-US" dirty="0"/>
              <a:t>Article 6.10.8.</a:t>
            </a:r>
          </a:p>
          <a:p>
            <a:pPr algn="just"/>
            <a:endParaRPr lang="en-US" dirty="0">
              <a:effectLst/>
              <a:ea typeface="Times New Roman" panose="02020603050405020304" pitchFamily="18" charset="0"/>
              <a:cs typeface="Times New Roman" panose="02020603050405020304" pitchFamily="18" charset="0"/>
            </a:endParaRPr>
          </a:p>
          <a:p>
            <a:pPr algn="just"/>
            <a:r>
              <a:rPr lang="en-US" dirty="0">
                <a:effectLst/>
                <a:ea typeface="Times New Roman" panose="02020603050405020304" pitchFamily="18" charset="0"/>
                <a:cs typeface="Times New Roman" panose="02020603050405020304" pitchFamily="18" charset="0"/>
              </a:rPr>
              <a:t>The majority of steel bridge I-sections utilize either slender webs or noncompact webs that approach the slenderness limit, </a:t>
            </a:r>
            <a:r>
              <a:rPr lang="en-US" i="1" dirty="0">
                <a:effectLst/>
                <a:ea typeface="Times New Roman" panose="02020603050405020304" pitchFamily="18" charset="0"/>
                <a:cs typeface="Times New Roman" panose="02020603050405020304" pitchFamily="18" charset="0"/>
                <a:sym typeface="Symbol" panose="05050102010706020507" pitchFamily="18" charset="2"/>
              </a:rPr>
              <a:t></a:t>
            </a:r>
            <a:r>
              <a:rPr lang="en-US" i="1" baseline="-25000" dirty="0">
                <a:effectLst/>
                <a:ea typeface="Times New Roman" panose="02020603050405020304" pitchFamily="18" charset="0"/>
                <a:cs typeface="Times New Roman" panose="02020603050405020304" pitchFamily="18" charset="0"/>
              </a:rPr>
              <a:t>rw</a:t>
            </a:r>
            <a:r>
              <a:rPr lang="en-US" dirty="0">
                <a:effectLst/>
                <a:ea typeface="Times New Roman" panose="02020603050405020304" pitchFamily="18" charset="0"/>
                <a:cs typeface="Times New Roman" panose="02020603050405020304" pitchFamily="18" charset="0"/>
              </a:rPr>
              <a:t>.</a:t>
            </a:r>
          </a:p>
          <a:p>
            <a:pPr algn="just"/>
            <a:endParaRPr 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15</a:t>
            </a:fld>
            <a:endParaRPr lang="en-US" altLang="en-US" dirty="0"/>
          </a:p>
        </p:txBody>
      </p:sp>
    </p:spTree>
    <p:extLst>
      <p:ext uri="{BB962C8B-B14F-4D97-AF65-F5344CB8AC3E}">
        <p14:creationId xmlns:p14="http://schemas.microsoft.com/office/powerpoint/2010/main" val="1513459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4960712"/>
          </a:xfrm>
        </p:spPr>
        <p:txBody>
          <a:bodyPr/>
          <a:lstStyle/>
          <a:p>
            <a:pPr algn="just"/>
            <a:r>
              <a:rPr lang="en-US" dirty="0">
                <a:effectLst/>
                <a:ea typeface="Times New Roman" panose="02020603050405020304" pitchFamily="18" charset="0"/>
                <a:cs typeface="Times New Roman" panose="02020603050405020304" pitchFamily="18" charset="0"/>
              </a:rPr>
              <a:t>This slide shows a qualitative moment versus rotation relationship for a homogeneous slender web section taken from a member satisfying the previously stated conditions for the compact web section moment-rotation curve (refer to Slide 10 in this lesson). </a:t>
            </a:r>
            <a:r>
              <a:rPr lang="en-US" altLang="en-US" sz="1200" i="0" dirty="0"/>
              <a:t>A slender web section has a web slenderness whereby a web reaches its theoretical bend-buckling stress prior to the section reaching M</a:t>
            </a:r>
            <a:r>
              <a:rPr lang="en-US" altLang="en-US" sz="1200" i="0" baseline="-25000" dirty="0"/>
              <a:t>y</a:t>
            </a:r>
            <a:r>
              <a:rPr lang="en-US" altLang="en-US" sz="1200" i="0" dirty="0"/>
              <a:t>. Unlike a compact web section, a slender web section has little or no inelastic rotation capacity after reaching M</a:t>
            </a:r>
            <a:r>
              <a:rPr lang="en-US" altLang="en-US" sz="1200" i="0" baseline="-25000" dirty="0"/>
              <a:t>max</a:t>
            </a:r>
            <a:r>
              <a:rPr lang="en-US" altLang="en-US" sz="1200" i="0" dirty="0"/>
              <a:t> as the web deformations in the compression zone of the web begin to dramatically increase, and the flexural resistance decreases rapidly, as shown in the curve on this slide. Therefore, the </a:t>
            </a:r>
            <a:r>
              <a:rPr lang="en-US" altLang="en-US" dirty="0"/>
              <a:t>nominal flexural </a:t>
            </a:r>
            <a:r>
              <a:rPr lang="en-US" altLang="en-US" sz="1200" i="0" dirty="0"/>
              <a:t>resistance is limited to be at or slightly below M</a:t>
            </a:r>
            <a:r>
              <a:rPr lang="en-US" altLang="en-US" sz="1200" i="0" baseline="-25000" dirty="0"/>
              <a:t>y</a:t>
            </a:r>
            <a:r>
              <a:rPr lang="en-US" altLang="en-US" sz="1200" i="0" dirty="0"/>
              <a:t>.</a:t>
            </a:r>
          </a:p>
          <a:p>
            <a:pPr algn="just"/>
            <a:endParaRPr lang="en-US" altLang="en-US" dirty="0"/>
          </a:p>
          <a:p>
            <a:pPr algn="just"/>
            <a:r>
              <a:rPr lang="en-US" altLang="en-US" sz="1200" i="0" dirty="0"/>
              <a:t>The moment-rotation behavior of a noncompact web section falls somewhere in-between the behavior shown on this slide and the behavior of a compact web section shown on the previous slide, depending on the web slenderness.</a:t>
            </a:r>
          </a:p>
          <a:p>
            <a:pPr algn="just"/>
            <a:endParaRPr lang="en-US" altLang="en-US" sz="1200" i="0" dirty="0"/>
          </a:p>
          <a:p>
            <a:pPr algn="just"/>
            <a:r>
              <a:rPr lang="en-US" dirty="0">
                <a:effectLst/>
                <a:ea typeface="Times New Roman" panose="02020603050405020304" pitchFamily="18" charset="0"/>
                <a:cs typeface="Times New Roman" panose="02020603050405020304" pitchFamily="18" charset="0"/>
              </a:rPr>
              <a:t> </a:t>
            </a:r>
          </a:p>
          <a:p>
            <a:pPr algn="just"/>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16</a:t>
            </a:fld>
            <a:endParaRPr lang="en-US" altLang="en-US" dirty="0"/>
          </a:p>
        </p:txBody>
      </p:sp>
    </p:spTree>
    <p:extLst>
      <p:ext uri="{BB962C8B-B14F-4D97-AF65-F5344CB8AC3E}">
        <p14:creationId xmlns:p14="http://schemas.microsoft.com/office/powerpoint/2010/main" val="2981111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4960712"/>
          </a:xfrm>
        </p:spPr>
        <p:txBody>
          <a:bodyPr/>
          <a:lstStyle/>
          <a:p>
            <a:pPr algn="just"/>
            <a:r>
              <a:rPr lang="en-US" sz="1100" dirty="0"/>
              <a:t>The plot on this slide illustrates the basic relationship between the maximum potential flexural resistance, M</a:t>
            </a:r>
            <a:r>
              <a:rPr lang="en-US" sz="1100" baseline="-25000" dirty="0"/>
              <a:t>max</a:t>
            </a:r>
            <a:r>
              <a:rPr lang="en-US" sz="1100" i="1" dirty="0"/>
              <a:t> </a:t>
            </a:r>
            <a:r>
              <a:rPr lang="en-US" sz="1100" dirty="0"/>
              <a:t>(or equivalently F</a:t>
            </a:r>
            <a:r>
              <a:rPr lang="en-US" sz="1100" baseline="-25000" dirty="0"/>
              <a:t>max</a:t>
            </a:r>
            <a:r>
              <a:rPr lang="en-US" sz="1100" dirty="0"/>
              <a:t>), and the web slenderness, 2</a:t>
            </a:r>
            <a:r>
              <a:rPr lang="en-US" sz="1100" i="1" dirty="0"/>
              <a:t>D</a:t>
            </a:r>
            <a:r>
              <a:rPr lang="en-US" sz="1100" i="1" baseline="-25000" dirty="0"/>
              <a:t>c</a:t>
            </a:r>
            <a:r>
              <a:rPr lang="en-US" sz="1100" i="1" dirty="0"/>
              <a:t>/t</a:t>
            </a:r>
            <a:r>
              <a:rPr lang="en-US" sz="1100" i="1" baseline="-25000" dirty="0"/>
              <a:t>w</a:t>
            </a:r>
            <a:r>
              <a:rPr lang="en-US" sz="1100" dirty="0"/>
              <a:t>, for all three types of sections; compact web, noncompact web and slender web (assuming yielding with respect to the compression flange controls and that lateral-torsional buckling and local buckling are prevented). </a:t>
            </a:r>
          </a:p>
          <a:p>
            <a:pPr algn="just"/>
            <a:endParaRPr lang="en-US" sz="1100" dirty="0">
              <a:cs typeface="Arial" panose="020B0604020202020204" pitchFamily="34" charset="0"/>
            </a:endParaRPr>
          </a:p>
          <a:p>
            <a:pPr algn="just"/>
            <a:r>
              <a:rPr lang="en-US" sz="1100" dirty="0"/>
              <a:t>As previously discussed, M</a:t>
            </a:r>
            <a:r>
              <a:rPr lang="en-US" sz="1100" baseline="-25000" dirty="0"/>
              <a:t>max</a:t>
            </a:r>
            <a:r>
              <a:rPr lang="en-US" sz="1100" dirty="0"/>
              <a:t> is equal to the cross-section plastic moment capacity, M</a:t>
            </a:r>
            <a:r>
              <a:rPr lang="en-US" sz="1100" baseline="-25000" dirty="0"/>
              <a:t>p</a:t>
            </a:r>
            <a:r>
              <a:rPr lang="en-US" sz="1100" dirty="0"/>
              <a:t>, for sections with compact webs. However, for sections with noncompact or slender webs, M</a:t>
            </a:r>
            <a:r>
              <a:rPr lang="en-US" sz="1100" baseline="-25000" dirty="0"/>
              <a:t>max</a:t>
            </a:r>
            <a:r>
              <a:rPr lang="en-US" sz="1100" dirty="0"/>
              <a:t> (or F</a:t>
            </a:r>
            <a:r>
              <a:rPr lang="en-US" sz="1100" baseline="-25000" dirty="0"/>
              <a:t>max</a:t>
            </a:r>
            <a:r>
              <a:rPr lang="en-US" sz="1100" dirty="0"/>
              <a:t>), varies as a function of the web slenderness, 2D</a:t>
            </a:r>
            <a:r>
              <a:rPr lang="en-US" sz="1100" baseline="-25000" dirty="0"/>
              <a:t>c</a:t>
            </a:r>
            <a:r>
              <a:rPr lang="en-US" sz="1100" dirty="0"/>
              <a:t>/t</a:t>
            </a:r>
            <a:r>
              <a:rPr lang="en-US" sz="1100" baseline="-25000" dirty="0"/>
              <a:t>w</a:t>
            </a:r>
            <a:r>
              <a:rPr lang="en-US" sz="1100" dirty="0"/>
              <a:t>. For noncompact web sections, M</a:t>
            </a:r>
            <a:r>
              <a:rPr lang="en-US" sz="1100" baseline="-25000" dirty="0"/>
              <a:t>max</a:t>
            </a:r>
            <a:r>
              <a:rPr lang="en-US" sz="1100" dirty="0"/>
              <a:t> decreases linearly as a function of 2D</a:t>
            </a:r>
            <a:r>
              <a:rPr lang="en-US" sz="1100" baseline="-25000" dirty="0"/>
              <a:t>c</a:t>
            </a:r>
            <a:r>
              <a:rPr lang="en-US" sz="1100" dirty="0"/>
              <a:t>/t</a:t>
            </a:r>
            <a:r>
              <a:rPr lang="en-US" sz="1100" baseline="-25000" dirty="0"/>
              <a:t>w</a:t>
            </a:r>
            <a:r>
              <a:rPr lang="en-US" sz="1100" dirty="0"/>
              <a:t> between the compact- and noncompact-web slenderness limits </a:t>
            </a:r>
            <a:r>
              <a:rPr lang="el-GR" sz="1100" dirty="0"/>
              <a:t>λ</a:t>
            </a:r>
            <a:r>
              <a:rPr lang="en-US" sz="1100" baseline="-25000" dirty="0"/>
              <a:t>pw(Dc)</a:t>
            </a:r>
            <a:r>
              <a:rPr lang="en-US" sz="1100" dirty="0"/>
              <a:t> and </a:t>
            </a:r>
            <a:r>
              <a:rPr lang="el-GR" sz="1100" dirty="0"/>
              <a:t>λ</a:t>
            </a:r>
            <a:r>
              <a:rPr lang="en-US" sz="1100" baseline="-25000" dirty="0"/>
              <a:t>rw</a:t>
            </a:r>
            <a:r>
              <a:rPr lang="en-US" sz="1100" dirty="0"/>
              <a:t>, as shown in the plot. Note in this plot that the compact web section limit, </a:t>
            </a:r>
            <a:r>
              <a:rPr lang="el-GR" sz="1100" dirty="0"/>
              <a:t>λ</a:t>
            </a:r>
            <a:r>
              <a:rPr lang="en-US" sz="1100" baseline="-25000" dirty="0"/>
              <a:t>pw(Dcp)</a:t>
            </a:r>
            <a:r>
              <a:rPr lang="en-US" sz="1100" dirty="0"/>
              <a:t>, is converted from its fundamental form associated with the plastic depth of the web in compression, D</a:t>
            </a:r>
            <a:r>
              <a:rPr lang="en-US" sz="1100" baseline="-25000" dirty="0"/>
              <a:t>cp</a:t>
            </a:r>
            <a:r>
              <a:rPr lang="en-US" sz="1100" dirty="0"/>
              <a:t>, to the form associated with the elastic depth of the web in compression, D</a:t>
            </a:r>
            <a:r>
              <a:rPr lang="en-US" sz="1100" baseline="-25000" dirty="0"/>
              <a:t>c</a:t>
            </a:r>
            <a:r>
              <a:rPr lang="en-US" sz="1100" dirty="0"/>
              <a:t>, by multiplying the limit by the ratio of (D</a:t>
            </a:r>
            <a:r>
              <a:rPr lang="en-US" sz="1100" baseline="-25000" dirty="0"/>
              <a:t>c</a:t>
            </a:r>
            <a:r>
              <a:rPr lang="en-US" sz="1100" dirty="0"/>
              <a:t>/D</a:t>
            </a:r>
            <a:r>
              <a:rPr lang="en-US" sz="1100" baseline="-25000" dirty="0"/>
              <a:t>cp</a:t>
            </a:r>
            <a:r>
              <a:rPr lang="en-US" sz="1100" dirty="0"/>
              <a:t>). This is necessary so that a consistent web slenderness parameter, 2D</a:t>
            </a:r>
            <a:r>
              <a:rPr lang="en-US" sz="1100" baseline="-25000" dirty="0"/>
              <a:t>c</a:t>
            </a:r>
            <a:r>
              <a:rPr lang="en-US" sz="1100" dirty="0"/>
              <a:t>/t</a:t>
            </a:r>
            <a:r>
              <a:rPr lang="en-US" sz="1100" baseline="-25000" dirty="0"/>
              <a:t>w</a:t>
            </a:r>
            <a:r>
              <a:rPr lang="en-US" sz="1100" dirty="0"/>
              <a:t>, may be employed for the linear interpolation between the anchor points (</a:t>
            </a:r>
            <a:r>
              <a:rPr lang="el-GR" sz="1100" dirty="0"/>
              <a:t>λ</a:t>
            </a:r>
            <a:r>
              <a:rPr lang="en-US" sz="1100" baseline="-25000" dirty="0"/>
              <a:t>pw</a:t>
            </a:r>
            <a:r>
              <a:rPr lang="en-US" sz="1100" dirty="0"/>
              <a:t>, M</a:t>
            </a:r>
            <a:r>
              <a:rPr lang="en-US" sz="1100" baseline="-25000" dirty="0"/>
              <a:t>p</a:t>
            </a:r>
            <a:r>
              <a:rPr lang="en-US" sz="1100" dirty="0"/>
              <a:t>) and (</a:t>
            </a:r>
            <a:r>
              <a:rPr lang="el-GR" sz="1100" dirty="0"/>
              <a:t>λ</a:t>
            </a:r>
            <a:r>
              <a:rPr lang="en-US" sz="1100" baseline="-25000" dirty="0"/>
              <a:t>rw</a:t>
            </a:r>
            <a:r>
              <a:rPr lang="en-US" sz="1100" dirty="0"/>
              <a:t>, R</a:t>
            </a:r>
            <a:r>
              <a:rPr lang="en-US" sz="1100" baseline="-25000" dirty="0"/>
              <a:t>h</a:t>
            </a:r>
            <a:r>
              <a:rPr lang="en-US" sz="1100" dirty="0"/>
              <a:t>M</a:t>
            </a:r>
            <a:r>
              <a:rPr lang="en-US" sz="1100" baseline="-25000" dirty="0"/>
              <a:t>yc</a:t>
            </a:r>
            <a:r>
              <a:rPr lang="en-US" sz="1100" dirty="0"/>
              <a:t>)</a:t>
            </a:r>
            <a:r>
              <a:rPr lang="en-US" sz="1100" baseline="-25000" dirty="0"/>
              <a:t>.</a:t>
            </a:r>
            <a:r>
              <a:rPr lang="en-US" sz="1100" dirty="0"/>
              <a:t> </a:t>
            </a:r>
          </a:p>
          <a:p>
            <a:pPr algn="just"/>
            <a:endParaRPr lang="en-US" sz="1100" dirty="0">
              <a:cs typeface="Arial" panose="020B0604020202020204" pitchFamily="34" charset="0"/>
            </a:endParaRPr>
          </a:p>
          <a:p>
            <a:pPr algn="just"/>
            <a:r>
              <a:rPr lang="en-US" sz="1100" dirty="0"/>
              <a:t>The linear interpolation between (</a:t>
            </a:r>
            <a:r>
              <a:rPr lang="el-GR" sz="1100" dirty="0"/>
              <a:t>λ</a:t>
            </a:r>
            <a:r>
              <a:rPr lang="en-US" sz="1100" baseline="-25000" dirty="0"/>
              <a:t>pw(Dc)</a:t>
            </a:r>
            <a:r>
              <a:rPr lang="en-US" sz="1100" dirty="0"/>
              <a:t>, M</a:t>
            </a:r>
            <a:r>
              <a:rPr lang="en-US" sz="1100" baseline="-25000" dirty="0"/>
              <a:t>max</a:t>
            </a:r>
            <a:r>
              <a:rPr lang="en-US" sz="1100" dirty="0"/>
              <a:t> = M</a:t>
            </a:r>
            <a:r>
              <a:rPr lang="en-US" sz="1100" baseline="-25000" dirty="0"/>
              <a:t>p</a:t>
            </a:r>
            <a:r>
              <a:rPr lang="en-US" sz="1100" dirty="0"/>
              <a:t>) and (</a:t>
            </a:r>
            <a:r>
              <a:rPr lang="el-GR" sz="1100" dirty="0"/>
              <a:t>λ</a:t>
            </a:r>
            <a:r>
              <a:rPr lang="en-US" sz="1100" baseline="-25000" dirty="0"/>
              <a:t>rw</a:t>
            </a:r>
            <a:r>
              <a:rPr lang="en-US" sz="1100" dirty="0"/>
              <a:t>, M</a:t>
            </a:r>
            <a:r>
              <a:rPr lang="en-US" sz="1100" baseline="-25000" dirty="0"/>
              <a:t>max</a:t>
            </a:r>
            <a:r>
              <a:rPr lang="en-US" sz="1100" dirty="0"/>
              <a:t> = R</a:t>
            </a:r>
            <a:r>
              <a:rPr lang="en-US" sz="1100" baseline="-25000" dirty="0"/>
              <a:t>h</a:t>
            </a:r>
            <a:r>
              <a:rPr lang="en-US" sz="1100" dirty="0"/>
              <a:t>M</a:t>
            </a:r>
            <a:r>
              <a:rPr lang="en-US" sz="1100" baseline="-25000" dirty="0"/>
              <a:t>yc</a:t>
            </a:r>
            <a:r>
              <a:rPr lang="en-US" sz="1100" dirty="0"/>
              <a:t>) shown in the plot is represented by the web plastification factor, R</a:t>
            </a:r>
            <a:r>
              <a:rPr lang="en-US" sz="1100" baseline="-25000" dirty="0"/>
              <a:t>pc</a:t>
            </a:r>
            <a:r>
              <a:rPr lang="en-US" sz="1100" dirty="0"/>
              <a:t>. This parameter is simply equal to the cross-section shape factor, M</a:t>
            </a:r>
            <a:r>
              <a:rPr lang="en-US" sz="1100" baseline="-25000" dirty="0"/>
              <a:t>p</a:t>
            </a:r>
            <a:r>
              <a:rPr lang="en-US" sz="1100" dirty="0"/>
              <a:t>/M</a:t>
            </a:r>
            <a:r>
              <a:rPr lang="en-US" sz="1100" baseline="-25000" dirty="0"/>
              <a:t>yc</a:t>
            </a:r>
            <a:r>
              <a:rPr lang="en-US" sz="1100" dirty="0"/>
              <a:t>, for a compact web section. It may be considered as an effective shape factor that varies linearly between M</a:t>
            </a:r>
            <a:r>
              <a:rPr lang="en-US" sz="1100" baseline="-25000" dirty="0"/>
              <a:t>p</a:t>
            </a:r>
            <a:r>
              <a:rPr lang="en-US" sz="1100" dirty="0"/>
              <a:t>/M</a:t>
            </a:r>
            <a:r>
              <a:rPr lang="en-US" sz="1100" baseline="-25000" dirty="0"/>
              <a:t>yc</a:t>
            </a:r>
            <a:r>
              <a:rPr lang="en-US" sz="1100" dirty="0"/>
              <a:t> and R</a:t>
            </a:r>
            <a:r>
              <a:rPr lang="en-US" sz="1100" baseline="-25000" dirty="0"/>
              <a:t>h</a:t>
            </a:r>
            <a:r>
              <a:rPr lang="en-US" sz="1100" dirty="0"/>
              <a:t> for noncompact web sections. The equations for R</a:t>
            </a:r>
            <a:r>
              <a:rPr lang="en-US" sz="1100" baseline="-25000" dirty="0"/>
              <a:t>pc </a:t>
            </a:r>
            <a:r>
              <a:rPr lang="en-US" sz="1100" dirty="0"/>
              <a:t>are shown on a previous slide in this lesson. One should note that R</a:t>
            </a:r>
            <a:r>
              <a:rPr lang="en-US" sz="1100" baseline="-25000" dirty="0"/>
              <a:t>pc</a:t>
            </a:r>
            <a:r>
              <a:rPr lang="en-US" sz="1100" dirty="0"/>
              <a:t> is greater than one in most situations for girders with noncompact webs. However, M</a:t>
            </a:r>
            <a:r>
              <a:rPr lang="en-US" sz="1100" baseline="-25000" dirty="0"/>
              <a:t>yc</a:t>
            </a:r>
            <a:r>
              <a:rPr lang="en-US" sz="1100" dirty="0"/>
              <a:t> can be greater than M</a:t>
            </a:r>
            <a:r>
              <a:rPr lang="en-US" sz="1100" baseline="-25000" dirty="0"/>
              <a:t>p</a:t>
            </a:r>
            <a:r>
              <a:rPr lang="en-US" sz="1100" dirty="0"/>
              <a:t> for some extreme singly symmetric sections having a large flange in compression and a neutral axis close to the compression flange (this is because earlier yielding in tension is generally neglected in the calculation of M</a:t>
            </a:r>
            <a:r>
              <a:rPr lang="en-US" sz="1100" baseline="-25000" dirty="0"/>
              <a:t>yc</a:t>
            </a:r>
            <a:r>
              <a:rPr lang="en-US" sz="1100" dirty="0"/>
              <a:t> = F</a:t>
            </a:r>
            <a:r>
              <a:rPr lang="en-US" sz="1100" baseline="-25000" dirty="0"/>
              <a:t>yc</a:t>
            </a:r>
            <a:r>
              <a:rPr lang="en-US" sz="1100" dirty="0"/>
              <a:t>S</a:t>
            </a:r>
            <a:r>
              <a:rPr lang="en-US" sz="1100" baseline="-25000" dirty="0"/>
              <a:t>xc</a:t>
            </a:r>
            <a:r>
              <a:rPr lang="en-US" sz="1100" dirty="0"/>
              <a:t>). In these cases, R</a:t>
            </a:r>
            <a:r>
              <a:rPr lang="en-US" sz="1100" baseline="-25000" dirty="0"/>
              <a:t>pc</a:t>
            </a:r>
            <a:r>
              <a:rPr lang="en-US" sz="1100" dirty="0"/>
              <a:t> can be less than one. The resistance tends to be governed by tension flange yielding (TFY) in these situations.</a:t>
            </a:r>
          </a:p>
          <a:p>
            <a:pPr algn="just"/>
            <a:endParaRPr lang="en-US" sz="1100" dirty="0"/>
          </a:p>
          <a:p>
            <a:pPr algn="just"/>
            <a:r>
              <a:rPr lang="en-US" sz="1100" dirty="0"/>
              <a:t>M</a:t>
            </a:r>
            <a:r>
              <a:rPr lang="en-US" sz="1100" baseline="-25000" dirty="0"/>
              <a:t>max</a:t>
            </a:r>
            <a:r>
              <a:rPr lang="en-US" sz="1100" dirty="0"/>
              <a:t> is equal to R</a:t>
            </a:r>
            <a:r>
              <a:rPr lang="en-US" sz="1100" baseline="-25000" dirty="0"/>
              <a:t>b</a:t>
            </a:r>
            <a:r>
              <a:rPr lang="en-US" sz="1100" dirty="0"/>
              <a:t>R</a:t>
            </a:r>
            <a:r>
              <a:rPr lang="en-US" sz="1100" baseline="-25000" dirty="0"/>
              <a:t>h</a:t>
            </a:r>
            <a:r>
              <a:rPr lang="en-US" sz="1100" dirty="0"/>
              <a:t>M</a:t>
            </a:r>
            <a:r>
              <a:rPr lang="en-US" sz="1100" baseline="-25000" dirty="0"/>
              <a:t>yc</a:t>
            </a:r>
            <a:r>
              <a:rPr lang="en-US" sz="1100" dirty="0"/>
              <a:t> for slender web sections at the limit </a:t>
            </a:r>
            <a:r>
              <a:rPr lang="el-GR" sz="1100" dirty="0"/>
              <a:t>λ</a:t>
            </a:r>
            <a:r>
              <a:rPr lang="en-US" sz="1100" baseline="-25000" dirty="0"/>
              <a:t>rw</a:t>
            </a:r>
            <a:r>
              <a:rPr lang="en-US" sz="1100" dirty="0"/>
              <a:t> and decreases with increasing 2D</a:t>
            </a:r>
            <a:r>
              <a:rPr lang="en-US" sz="1100" baseline="-25000" dirty="0"/>
              <a:t>c</a:t>
            </a:r>
            <a:r>
              <a:rPr lang="en-US" sz="1100" dirty="0"/>
              <a:t>/t</a:t>
            </a:r>
            <a:r>
              <a:rPr lang="en-US" sz="1100" baseline="-25000" dirty="0"/>
              <a:t>w</a:t>
            </a:r>
            <a:r>
              <a:rPr lang="en-US" sz="1100" dirty="0"/>
              <a:t> as R</a:t>
            </a:r>
            <a:r>
              <a:rPr lang="en-US" sz="1100" baseline="-25000" dirty="0"/>
              <a:t>b </a:t>
            </a:r>
            <a:r>
              <a:rPr lang="en-US" sz="1100" dirty="0"/>
              <a:t>decreases below 1.0. </a:t>
            </a:r>
            <a:endParaRPr lang="en-US" sz="110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17</a:t>
            </a:fld>
            <a:endParaRPr lang="en-US" altLang="en-US" dirty="0"/>
          </a:p>
        </p:txBody>
      </p:sp>
    </p:spTree>
    <p:extLst>
      <p:ext uri="{BB962C8B-B14F-4D97-AF65-F5344CB8AC3E}">
        <p14:creationId xmlns:p14="http://schemas.microsoft.com/office/powerpoint/2010/main" val="526594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4783786"/>
          </a:xfrm>
        </p:spPr>
        <p:txBody>
          <a:bodyPr/>
          <a:lstStyle/>
          <a:p>
            <a:pPr algn="just"/>
            <a:r>
              <a:rPr lang="en-US" sz="1100" dirty="0">
                <a:effectLst/>
                <a:ea typeface="Times New Roman" panose="02020603050405020304" pitchFamily="18" charset="0"/>
                <a:cs typeface="Times New Roman" panose="02020603050405020304" pitchFamily="18" charset="0"/>
              </a:rPr>
              <a:t>The design of noncomposite I-sections and composite I-sections subject to negative bending at the strength limit state is covered in either </a:t>
            </a:r>
            <a:r>
              <a:rPr lang="en-US" sz="1100" i="1" dirty="0">
                <a:effectLst/>
                <a:ea typeface="Times New Roman" panose="02020603050405020304" pitchFamily="18" charset="0"/>
                <a:cs typeface="Times New Roman" panose="02020603050405020304" pitchFamily="18" charset="0"/>
              </a:rPr>
              <a:t>AASHTO LRFD</a:t>
            </a:r>
            <a:r>
              <a:rPr lang="en-US" sz="1100" dirty="0">
                <a:effectLst/>
                <a:ea typeface="Times New Roman" panose="02020603050405020304" pitchFamily="18" charset="0"/>
                <a:cs typeface="Times New Roman" panose="02020603050405020304" pitchFamily="18" charset="0"/>
              </a:rPr>
              <a:t> Article 6.10.8 or </a:t>
            </a:r>
            <a:r>
              <a:rPr lang="en-US" sz="1100" i="1" dirty="0">
                <a:effectLst/>
                <a:ea typeface="Times New Roman" panose="02020603050405020304" pitchFamily="18" charset="0"/>
                <a:cs typeface="Times New Roman" panose="02020603050405020304" pitchFamily="18" charset="0"/>
              </a:rPr>
              <a:t>AASHTO LRFD</a:t>
            </a:r>
            <a:r>
              <a:rPr lang="en-US" sz="1100" dirty="0">
                <a:effectLst/>
                <a:ea typeface="Times New Roman" panose="02020603050405020304" pitchFamily="18" charset="0"/>
                <a:cs typeface="Times New Roman" panose="02020603050405020304" pitchFamily="18" charset="0"/>
              </a:rPr>
              <a:t> Appendix A6. The majority of steel bridge I-sections utilize either slender webs or noncompact webs that approach the slenderness limit, </a:t>
            </a:r>
            <a:r>
              <a:rPr lang="en-US" sz="1100" dirty="0">
                <a:effectLst/>
                <a:ea typeface="Times New Roman" panose="02020603050405020304" pitchFamily="18" charset="0"/>
                <a:cs typeface="Times New Roman" panose="02020603050405020304" pitchFamily="18" charset="0"/>
                <a:sym typeface="Symbol" panose="05050102010706020507" pitchFamily="18" charset="2"/>
              </a:rPr>
              <a:t></a:t>
            </a:r>
            <a:r>
              <a:rPr lang="en-US" sz="1100" baseline="-25000" dirty="0">
                <a:effectLst/>
                <a:ea typeface="Times New Roman" panose="02020603050405020304" pitchFamily="18" charset="0"/>
                <a:cs typeface="Times New Roman" panose="02020603050405020304" pitchFamily="18" charset="0"/>
              </a:rPr>
              <a:t>rw</a:t>
            </a:r>
            <a:r>
              <a:rPr lang="en-US" sz="1100" dirty="0">
                <a:effectLst/>
                <a:ea typeface="Times New Roman" panose="02020603050405020304" pitchFamily="18" charset="0"/>
                <a:cs typeface="Times New Roman" panose="02020603050405020304" pitchFamily="18" charset="0"/>
              </a:rPr>
              <a:t>. Therefore, for the design of these sections, the simpler and more streamlined provisions of Article 6.10.8 are the most appropriate for determining the nominal flexural resistance at the strength limit state. </a:t>
            </a:r>
            <a:r>
              <a:rPr lang="en-US" sz="1100" i="1" dirty="0">
                <a:effectLst/>
                <a:ea typeface="Times New Roman" panose="02020603050405020304" pitchFamily="18" charset="0"/>
                <a:cs typeface="Times New Roman" panose="02020603050405020304" pitchFamily="18" charset="0"/>
              </a:rPr>
              <a:t>The provisions of Article 6.10.8 presume slender-web behavior</a:t>
            </a:r>
            <a:r>
              <a:rPr lang="en-US" sz="1100" dirty="0">
                <a:effectLst/>
                <a:ea typeface="Times New Roman" panose="02020603050405020304" pitchFamily="18" charset="0"/>
                <a:cs typeface="Times New Roman" panose="02020603050405020304" pitchFamily="18" charset="0"/>
              </a:rPr>
              <a:t>, and therefore, limit the nominal flexural resistance to be less than or equal to the nominal moment at first yield, M</a:t>
            </a:r>
            <a:r>
              <a:rPr lang="en-US" sz="1100" baseline="-25000" dirty="0">
                <a:effectLst/>
                <a:ea typeface="Times New Roman" panose="02020603050405020304" pitchFamily="18" charset="0"/>
                <a:cs typeface="Times New Roman" panose="02020603050405020304" pitchFamily="18" charset="0"/>
              </a:rPr>
              <a:t>y</a:t>
            </a:r>
            <a:r>
              <a:rPr lang="en-US" sz="1100" dirty="0">
                <a:effectLst/>
                <a:ea typeface="Times New Roman" panose="02020603050405020304" pitchFamily="18" charset="0"/>
                <a:cs typeface="Times New Roman" panose="02020603050405020304" pitchFamily="18" charset="0"/>
              </a:rPr>
              <a:t>.  </a:t>
            </a:r>
          </a:p>
          <a:p>
            <a:pPr algn="just"/>
            <a:endParaRPr lang="en-US" sz="1100" dirty="0">
              <a:cs typeface="Times New Roman" panose="02020603050405020304" pitchFamily="18" charset="0"/>
            </a:endParaRPr>
          </a:p>
          <a:p>
            <a:pPr algn="just"/>
            <a:r>
              <a:rPr lang="en-US" sz="1100" i="1" dirty="0">
                <a:effectLst/>
                <a:ea typeface="Times New Roman" panose="02020603050405020304" pitchFamily="18" charset="0"/>
                <a:cs typeface="Times New Roman" panose="02020603050405020304" pitchFamily="18" charset="0"/>
              </a:rPr>
              <a:t>AASHTO LRFD</a:t>
            </a:r>
            <a:r>
              <a:rPr lang="en-US" sz="1100" dirty="0">
                <a:effectLst/>
                <a:ea typeface="Times New Roman" panose="02020603050405020304" pitchFamily="18" charset="0"/>
                <a:cs typeface="Times New Roman" panose="02020603050405020304" pitchFamily="18" charset="0"/>
              </a:rPr>
              <a:t> Appendix A6 may optionally be applied to compact web and noncompact web sections satisfying specific steel grade and web and flange proportioning requirements in straight I-girder bridges with limited skews (discussed previously on Slide 13 of this lesson). In Appendix A6, the nominal flexural resistance is permitted to exceed M</a:t>
            </a:r>
            <a:r>
              <a:rPr lang="en-US" sz="1100" baseline="-25000" dirty="0">
                <a:effectLst/>
                <a:ea typeface="Times New Roman" panose="02020603050405020304" pitchFamily="18" charset="0"/>
                <a:cs typeface="Times New Roman" panose="02020603050405020304" pitchFamily="18" charset="0"/>
              </a:rPr>
              <a:t>y</a:t>
            </a:r>
            <a:r>
              <a:rPr lang="en-US" sz="1100" dirty="0">
                <a:effectLst/>
                <a:ea typeface="Times New Roman" panose="02020603050405020304" pitchFamily="18" charset="0"/>
                <a:cs typeface="Times New Roman" panose="02020603050405020304" pitchFamily="18" charset="0"/>
              </a:rPr>
              <a:t>. Since the types of sections that would qualify for the use of </a:t>
            </a:r>
            <a:r>
              <a:rPr lang="en-US" sz="1100" i="1" dirty="0">
                <a:effectLst/>
                <a:ea typeface="Times New Roman" panose="02020603050405020304" pitchFamily="18" charset="0"/>
                <a:cs typeface="Times New Roman" panose="02020603050405020304" pitchFamily="18" charset="0"/>
              </a:rPr>
              <a:t>AASHTO LRFD</a:t>
            </a:r>
            <a:r>
              <a:rPr lang="en-US" sz="1100" dirty="0">
                <a:effectLst/>
                <a:ea typeface="Times New Roman" panose="02020603050405020304" pitchFamily="18" charset="0"/>
                <a:cs typeface="Times New Roman" panose="02020603050405020304" pitchFamily="18" charset="0"/>
              </a:rPr>
              <a:t> Appendix A6 are less commonly used, the somewhat more complex provisions for their design have been placed in an appendix in the specification in order to streamline and simplify the main provisions of the specification. Girder proportioning based on Appendix A6 cannot be used for sections with slender webs. </a:t>
            </a:r>
            <a:r>
              <a:rPr lang="en-US" sz="1100" dirty="0">
                <a:ea typeface="Times New Roman" panose="02020603050405020304" pitchFamily="18" charset="0"/>
                <a:cs typeface="Times New Roman" panose="02020603050405020304" pitchFamily="18" charset="0"/>
              </a:rPr>
              <a:t>However, t</a:t>
            </a:r>
            <a:r>
              <a:rPr lang="en-US" sz="1100" dirty="0">
                <a:effectLst/>
                <a:ea typeface="Times New Roman" panose="02020603050405020304" pitchFamily="18" charset="0"/>
                <a:cs typeface="Times New Roman" panose="02020603050405020304" pitchFamily="18" charset="0"/>
              </a:rPr>
              <a:t>he slender web provisions of </a:t>
            </a:r>
            <a:r>
              <a:rPr lang="en-US" sz="1100" i="1" dirty="0">
                <a:effectLst/>
                <a:ea typeface="Times New Roman" panose="02020603050405020304" pitchFamily="18" charset="0"/>
                <a:cs typeface="Times New Roman" panose="02020603050405020304" pitchFamily="18" charset="0"/>
              </a:rPr>
              <a:t>AASHTO LRFD</a:t>
            </a:r>
            <a:r>
              <a:rPr lang="en-US" sz="1100" dirty="0">
                <a:effectLst/>
                <a:ea typeface="Times New Roman" panose="02020603050405020304" pitchFamily="18" charset="0"/>
                <a:cs typeface="Times New Roman" panose="02020603050405020304" pitchFamily="18" charset="0"/>
              </a:rPr>
              <a:t> Article 6.10.8 may be applied to sections in bridges utilizing compact webs or noncompact webs that are nearly compact, but at the expense of some economy with the potential loss in economy increasing with decreasing web slenderness, as indicated in the plot on this slide. It is strongly recommended though that compact web sections and noncompact web sections that are nearly compact be designed according to the provisions of </a:t>
            </a:r>
            <a:r>
              <a:rPr lang="en-US" sz="1100" i="1" dirty="0">
                <a:effectLst/>
                <a:ea typeface="Times New Roman" panose="02020603050405020304" pitchFamily="18" charset="0"/>
                <a:cs typeface="Times New Roman" panose="02020603050405020304" pitchFamily="18" charset="0"/>
              </a:rPr>
              <a:t>AASHTO LRFD</a:t>
            </a:r>
            <a:r>
              <a:rPr lang="en-US" sz="1100" dirty="0">
                <a:effectLst/>
                <a:ea typeface="Times New Roman" panose="02020603050405020304" pitchFamily="18" charset="0"/>
                <a:cs typeface="Times New Roman" panose="02020603050405020304" pitchFamily="18" charset="0"/>
              </a:rPr>
              <a:t> Appendix A6 in order to minimize the potential loss in economy when these sections are used. </a:t>
            </a:r>
          </a:p>
          <a:p>
            <a:pPr algn="just"/>
            <a:endParaRPr lang="en-US" sz="1100" dirty="0">
              <a:cs typeface="Arial" panose="020B0604020202020204" pitchFamily="34" charset="0"/>
            </a:endParaRPr>
          </a:p>
          <a:p>
            <a:pPr algn="just"/>
            <a:r>
              <a:rPr lang="en-US" sz="1100" dirty="0">
                <a:effectLst/>
                <a:ea typeface="Times New Roman" panose="02020603050405020304" pitchFamily="18" charset="0"/>
                <a:cs typeface="Times New Roman" panose="02020603050405020304" pitchFamily="18" charset="0"/>
              </a:rPr>
              <a:t>Noncomposite I-sections and composite I-sections in negative bending in all kinked (chorded) continuous and horizontally curved I-girder bridges, </a:t>
            </a:r>
            <a:r>
              <a:rPr lang="en-US" sz="1100" dirty="0">
                <a:effectLst/>
                <a:cs typeface="Times New Roman" panose="02020603050405020304" pitchFamily="18" charset="0"/>
              </a:rPr>
              <a:t>and in straight I-girder bridges whose supports are skewed more than 20</a:t>
            </a:r>
            <a:r>
              <a:rPr lang="en-US" sz="1100" dirty="0">
                <a:effectLst/>
                <a:cs typeface="Times New Roman" panose="02020603050405020304" pitchFamily="18" charset="0"/>
                <a:sym typeface="Symbol" panose="05050102010706020507" pitchFamily="18" charset="2"/>
              </a:rPr>
              <a:t></a:t>
            </a:r>
            <a:r>
              <a:rPr lang="en-US" sz="1100" dirty="0">
                <a:effectLst/>
                <a:cs typeface="Times New Roman" panose="02020603050405020304" pitchFamily="18" charset="0"/>
              </a:rPr>
              <a:t> from normal and/or utilize discontinuous cross-frame lines, </a:t>
            </a:r>
            <a:r>
              <a:rPr lang="en-US" sz="1100" dirty="0">
                <a:effectLst/>
                <a:ea typeface="Times New Roman" panose="02020603050405020304" pitchFamily="18" charset="0"/>
                <a:cs typeface="Times New Roman" panose="02020603050405020304" pitchFamily="18" charset="0"/>
              </a:rPr>
              <a:t>must always be treated as slender web sections, regardless of their web slenderness, in applying the specifications</a:t>
            </a:r>
            <a:r>
              <a:rPr lang="en-US" sz="1100" i="1" dirty="0">
                <a:effectLst/>
                <a:ea typeface="Times New Roman" panose="02020603050405020304" pitchFamily="18" charset="0"/>
                <a:cs typeface="Times New Roman" panose="02020603050405020304" pitchFamily="18" charset="0"/>
              </a:rPr>
              <a:t>.</a:t>
            </a:r>
            <a:r>
              <a:rPr lang="en-US" sz="1100" dirty="0">
                <a:effectLst/>
                <a:ea typeface="Times New Roman" panose="02020603050405020304" pitchFamily="18" charset="0"/>
                <a:cs typeface="Times New Roman" panose="02020603050405020304" pitchFamily="18" charset="0"/>
              </a:rPr>
              <a:t>  Thus, the nominal flexural resistance of these sections in these bridges is not permitted to exceed M</a:t>
            </a:r>
            <a:r>
              <a:rPr lang="en-US" sz="1100" baseline="-25000" dirty="0">
                <a:effectLst/>
                <a:ea typeface="Times New Roman" panose="02020603050405020304" pitchFamily="18" charset="0"/>
                <a:cs typeface="Times New Roman" panose="02020603050405020304" pitchFamily="18" charset="0"/>
              </a:rPr>
              <a:t>y</a:t>
            </a:r>
            <a:r>
              <a:rPr lang="en-US" sz="1100" dirty="0">
                <a:effectLst/>
                <a:ea typeface="Times New Roman" panose="02020603050405020304" pitchFamily="18" charset="0"/>
                <a:cs typeface="Times New Roman" panose="02020603050405020304" pitchFamily="18" charset="0"/>
              </a:rPr>
              <a:t>. As a result, the optional provisions of </a:t>
            </a:r>
            <a:r>
              <a:rPr lang="en-US" sz="1100" i="1" dirty="0">
                <a:effectLst/>
                <a:ea typeface="Times New Roman" panose="02020603050405020304" pitchFamily="18" charset="0"/>
                <a:cs typeface="Times New Roman" panose="02020603050405020304" pitchFamily="18" charset="0"/>
              </a:rPr>
              <a:t>AASHTO LRFD</a:t>
            </a:r>
            <a:r>
              <a:rPr lang="en-US" sz="1100" dirty="0">
                <a:effectLst/>
                <a:ea typeface="Times New Roman" panose="02020603050405020304" pitchFamily="18" charset="0"/>
                <a:cs typeface="Times New Roman" panose="02020603050405020304" pitchFamily="18" charset="0"/>
              </a:rPr>
              <a:t> Appendix A6 may not be applied to compact web or noncompact web sections in these bridges. </a:t>
            </a:r>
            <a:endParaRPr lang="en-US" sz="110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18</a:t>
            </a:fld>
            <a:endParaRPr lang="en-US" altLang="en-US" dirty="0"/>
          </a:p>
        </p:txBody>
      </p:sp>
    </p:spTree>
    <p:extLst>
      <p:ext uri="{BB962C8B-B14F-4D97-AF65-F5344CB8AC3E}">
        <p14:creationId xmlns:p14="http://schemas.microsoft.com/office/powerpoint/2010/main" val="851036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4960712"/>
          </a:xfrm>
        </p:spPr>
        <p:txBody>
          <a:bodyPr/>
          <a:lstStyle/>
          <a:p>
            <a:pPr algn="just"/>
            <a:r>
              <a:rPr lang="en-US" sz="1100" dirty="0"/>
              <a:t>The plot on this slide illustrates the basic relationship between the nominal tension flange yielding (TFY) resistance, M</a:t>
            </a:r>
            <a:r>
              <a:rPr lang="en-US" sz="1100" baseline="-25000" dirty="0"/>
              <a:t>n(TFY)</a:t>
            </a:r>
            <a:r>
              <a:rPr lang="en-US" sz="1100" i="1" dirty="0"/>
              <a:t> </a:t>
            </a:r>
            <a:r>
              <a:rPr lang="en-US" sz="1100" dirty="0"/>
              <a:t>(or equivalently F</a:t>
            </a:r>
            <a:r>
              <a:rPr lang="en-US" sz="1100" baseline="-25000" dirty="0"/>
              <a:t>n(TFY)</a:t>
            </a:r>
            <a:r>
              <a:rPr lang="en-US" sz="1100" dirty="0"/>
              <a:t>), and the web slenderness, 2D</a:t>
            </a:r>
            <a:r>
              <a:rPr lang="en-US" sz="1100" baseline="-25000" dirty="0"/>
              <a:t>c</a:t>
            </a:r>
            <a:r>
              <a:rPr lang="en-US" sz="1100" dirty="0"/>
              <a:t>/t</a:t>
            </a:r>
            <a:r>
              <a:rPr lang="en-US" sz="1100" baseline="-25000" dirty="0"/>
              <a:t>w</a:t>
            </a:r>
            <a:r>
              <a:rPr lang="en-US" sz="1100" dirty="0"/>
              <a:t>, for all three types of sections; compact web, noncompact web and slender web (assuming yielding with respect to the tension flange controls). </a:t>
            </a:r>
          </a:p>
          <a:p>
            <a:pPr algn="just"/>
            <a:endParaRPr lang="en-US" sz="1100" dirty="0">
              <a:cs typeface="Arial" panose="020B0604020202020204" pitchFamily="34" charset="0"/>
            </a:endParaRPr>
          </a:p>
          <a:p>
            <a:pPr algn="just"/>
            <a:r>
              <a:rPr lang="en-US" sz="1100" dirty="0"/>
              <a:t>The </a:t>
            </a:r>
            <a:r>
              <a:rPr lang="en-US" sz="1100" i="1" dirty="0"/>
              <a:t>AASHTO LRFD</a:t>
            </a:r>
            <a:r>
              <a:rPr lang="en-US" sz="1100" dirty="0"/>
              <a:t> nominal TFY resistance varies with the web slenderness in a fashion similar to the variation of M</a:t>
            </a:r>
            <a:r>
              <a:rPr lang="en-US" sz="1100" baseline="-25000" dirty="0"/>
              <a:t>max </a:t>
            </a:r>
            <a:r>
              <a:rPr lang="en-US" sz="1100" dirty="0"/>
              <a:t>and F</a:t>
            </a:r>
            <a:r>
              <a:rPr lang="en-US" sz="1100" baseline="-25000" dirty="0"/>
              <a:t>max</a:t>
            </a:r>
            <a:r>
              <a:rPr lang="en-US" sz="1100" dirty="0"/>
              <a:t>. However, the web load-shedding factor, R</a:t>
            </a:r>
            <a:r>
              <a:rPr lang="en-US" sz="1100" baseline="-25000" dirty="0"/>
              <a:t>b</a:t>
            </a:r>
            <a:r>
              <a:rPr lang="en-US" sz="1100" dirty="0"/>
              <a:t>, factor is not applied in determining the TFY resistance of slender-web sections since the tension flange stress is not increased significantly by the shedding of the web compressive stresses due to web bend buckling (Lesson 6).</a:t>
            </a:r>
          </a:p>
          <a:p>
            <a:pPr algn="just"/>
            <a:endParaRPr lang="en-US" sz="1100" dirty="0">
              <a:cs typeface="Arial" panose="020B0604020202020204" pitchFamily="34" charset="0"/>
            </a:endParaRPr>
          </a:p>
          <a:p>
            <a:pPr algn="just"/>
            <a:r>
              <a:rPr lang="en-US" sz="1100" i="1" dirty="0"/>
              <a:t>AASHTO LRFD </a:t>
            </a:r>
            <a:r>
              <a:rPr lang="en-US" sz="1100" dirty="0"/>
              <a:t>Article 6.10.8.3 defines the nominal TFY resistance of slender-web sections as the nominal first yielding of the tension flange reduced by any hybrid web effects, R</a:t>
            </a:r>
            <a:r>
              <a:rPr lang="en-US" sz="1100" baseline="-25000" dirty="0"/>
              <a:t>h</a:t>
            </a:r>
            <a:r>
              <a:rPr lang="en-US" sz="1100" dirty="0"/>
              <a:t>F</a:t>
            </a:r>
            <a:r>
              <a:rPr lang="en-US" sz="1100" baseline="-25000" dirty="0"/>
              <a:t>yt </a:t>
            </a:r>
            <a:r>
              <a:rPr lang="en-US" sz="1100" dirty="0"/>
              <a:t>in terms of the tension flange stress, or R</a:t>
            </a:r>
            <a:r>
              <a:rPr lang="en-US" sz="1100" baseline="-25000" dirty="0"/>
              <a:t>h</a:t>
            </a:r>
            <a:r>
              <a:rPr lang="en-US" sz="1100" dirty="0"/>
              <a:t>F</a:t>
            </a:r>
            <a:r>
              <a:rPr lang="en-US" sz="1100" baseline="-25000" dirty="0"/>
              <a:t>yt</a:t>
            </a:r>
            <a:r>
              <a:rPr lang="en-US" sz="1100" dirty="0"/>
              <a:t>S</a:t>
            </a:r>
            <a:r>
              <a:rPr lang="en-US" sz="1100" baseline="-25000" dirty="0"/>
              <a:t>xt</a:t>
            </a:r>
            <a:r>
              <a:rPr lang="en-US" sz="1100" dirty="0"/>
              <a:t> = R</a:t>
            </a:r>
            <a:r>
              <a:rPr lang="en-US" sz="1100" baseline="-25000" dirty="0"/>
              <a:t>h</a:t>
            </a:r>
            <a:r>
              <a:rPr lang="en-US" sz="1100" dirty="0"/>
              <a:t>M</a:t>
            </a:r>
            <a:r>
              <a:rPr lang="en-US" sz="1100" baseline="-25000" dirty="0"/>
              <a:t>yt</a:t>
            </a:r>
            <a:r>
              <a:rPr lang="en-US" sz="1100" dirty="0"/>
              <a:t> in terms of the member bending moment. However, </a:t>
            </a:r>
            <a:r>
              <a:rPr lang="en-US" sz="1100" i="1" dirty="0"/>
              <a:t>AASHTO LRFD </a:t>
            </a:r>
            <a:r>
              <a:rPr lang="en-US" sz="1100" dirty="0"/>
              <a:t>Articles A6.2 and A6.3 define a nominal TFY resistance that varies linearly from R</a:t>
            </a:r>
            <a:r>
              <a:rPr lang="en-US" sz="1100" baseline="-25000" dirty="0"/>
              <a:t>h</a:t>
            </a:r>
            <a:r>
              <a:rPr lang="en-US" sz="1100" dirty="0"/>
              <a:t>M</a:t>
            </a:r>
            <a:r>
              <a:rPr lang="en-US" sz="1100" baseline="-25000" dirty="0"/>
              <a:t>yt</a:t>
            </a:r>
            <a:r>
              <a:rPr lang="en-US" sz="1100" dirty="0"/>
              <a:t> to the section plastic moment, M</a:t>
            </a:r>
            <a:r>
              <a:rPr lang="en-US" sz="1100" baseline="-25000" dirty="0"/>
              <a:t>p</a:t>
            </a:r>
            <a:r>
              <a:rPr lang="en-US" sz="1100" dirty="0"/>
              <a:t>, as the web slenderness 2D</a:t>
            </a:r>
            <a:r>
              <a:rPr lang="en-US" sz="1100" baseline="-25000" dirty="0"/>
              <a:t>c</a:t>
            </a:r>
            <a:r>
              <a:rPr lang="en-US" sz="1100" dirty="0"/>
              <a:t>/t</a:t>
            </a:r>
            <a:r>
              <a:rPr lang="en-US" sz="1100" baseline="-25000" dirty="0"/>
              <a:t>w</a:t>
            </a:r>
            <a:r>
              <a:rPr lang="en-US" sz="1100" dirty="0"/>
              <a:t> varies from </a:t>
            </a:r>
            <a:r>
              <a:rPr lang="el-GR" sz="1100" dirty="0"/>
              <a:t>λ</a:t>
            </a:r>
            <a:r>
              <a:rPr lang="en-US" sz="1100" baseline="-25000" dirty="0"/>
              <a:t>rw</a:t>
            </a:r>
            <a:r>
              <a:rPr lang="en-US" sz="1100" dirty="0"/>
              <a:t> to </a:t>
            </a:r>
            <a:r>
              <a:rPr lang="el-GR" sz="1100" dirty="0"/>
              <a:t>λ</a:t>
            </a:r>
            <a:r>
              <a:rPr lang="en-US" sz="1100" baseline="-25000" dirty="0"/>
              <a:t>pw(Dc)</a:t>
            </a:r>
            <a:r>
              <a:rPr lang="en-US" sz="1100" dirty="0"/>
              <a:t>.</a:t>
            </a:r>
            <a:r>
              <a:rPr lang="en-US" sz="1100" baseline="-25000" dirty="0"/>
              <a:t> </a:t>
            </a:r>
            <a:r>
              <a:rPr lang="en-US" sz="1100" dirty="0"/>
              <a:t>Finally, for compact-web sections, the TFY resistance is equal to M</a:t>
            </a:r>
            <a:r>
              <a:rPr lang="en-US" sz="1100" baseline="-25000" dirty="0"/>
              <a:t>p</a:t>
            </a:r>
            <a:r>
              <a:rPr lang="en-US" sz="1100" dirty="0"/>
              <a:t>. </a:t>
            </a:r>
          </a:p>
          <a:p>
            <a:pPr algn="just"/>
            <a:endParaRPr lang="en-US" sz="1100" dirty="0">
              <a:cs typeface="Arial" panose="020B0604020202020204" pitchFamily="34" charset="0"/>
            </a:endParaRPr>
          </a:p>
          <a:p>
            <a:pPr algn="just"/>
            <a:r>
              <a:rPr lang="en-US" sz="1100" dirty="0"/>
              <a:t>Similar to the web plastification factor, R</a:t>
            </a:r>
            <a:r>
              <a:rPr lang="en-US" sz="1100" baseline="-25000" dirty="0"/>
              <a:t>pc</a:t>
            </a:r>
            <a:r>
              <a:rPr lang="en-US" sz="1100" dirty="0"/>
              <a:t> used in defining M</a:t>
            </a:r>
            <a:r>
              <a:rPr lang="en-US" sz="1100" baseline="-25000" dirty="0"/>
              <a:t>max</a:t>
            </a:r>
            <a:r>
              <a:rPr lang="en-US" sz="1100" dirty="0"/>
              <a:t> for FLB and LTB of noncompact and compact-web I-sections, a web plastification factor, R</a:t>
            </a:r>
            <a:r>
              <a:rPr lang="en-US" sz="1100" baseline="-25000" dirty="0"/>
              <a:t>pt</a:t>
            </a:r>
            <a:r>
              <a:rPr lang="en-US" sz="1100" dirty="0"/>
              <a:t>, is used that corresponds to the TFY limit state. Similar to R</a:t>
            </a:r>
            <a:r>
              <a:rPr lang="en-US" sz="1100" baseline="-25000" dirty="0"/>
              <a:t>pc</a:t>
            </a:r>
            <a:r>
              <a:rPr lang="en-US" sz="1100" dirty="0"/>
              <a:t>, R</a:t>
            </a:r>
            <a:r>
              <a:rPr lang="en-US" sz="1100" baseline="-25000" dirty="0"/>
              <a:t>pt</a:t>
            </a:r>
            <a:r>
              <a:rPr lang="en-US" sz="1100" dirty="0"/>
              <a:t> is simply equal to the cross-section shape factor, M</a:t>
            </a:r>
            <a:r>
              <a:rPr lang="en-US" sz="1100" baseline="-25000" dirty="0"/>
              <a:t>p</a:t>
            </a:r>
            <a:r>
              <a:rPr lang="en-US" sz="1100" dirty="0"/>
              <a:t>/M</a:t>
            </a:r>
            <a:r>
              <a:rPr lang="en-US" sz="1100" baseline="-25000" dirty="0"/>
              <a:t>yt</a:t>
            </a:r>
            <a:r>
              <a:rPr lang="en-US" sz="1100" dirty="0"/>
              <a:t>, for compact-web sections, and it may be considered as an effective shape factor for noncompact-web sections. The equations for R</a:t>
            </a:r>
            <a:r>
              <a:rPr lang="en-US" sz="1100" baseline="-25000" dirty="0"/>
              <a:t>pt </a:t>
            </a:r>
            <a:r>
              <a:rPr lang="en-US" sz="1100" dirty="0"/>
              <a:t>are shown in a subsequent slide in this lesson. Also, similar to R</a:t>
            </a:r>
            <a:r>
              <a:rPr lang="en-US" sz="1100" baseline="-25000" dirty="0"/>
              <a:t>pc</a:t>
            </a:r>
            <a:r>
              <a:rPr lang="en-US" sz="1100" dirty="0"/>
              <a:t>, R</a:t>
            </a:r>
            <a:r>
              <a:rPr lang="en-US" sz="1100" baseline="-25000" dirty="0"/>
              <a:t>pt</a:t>
            </a:r>
            <a:r>
              <a:rPr lang="en-US" sz="1100" dirty="0"/>
              <a:t> can be less than one for extremely monosymmetric I-sections, basically sections that have a significantly larger tension flange causing the neutral axis to be very close to the tension flange (in these sections, M</a:t>
            </a:r>
            <a:r>
              <a:rPr lang="en-US" sz="1100" baseline="-25000" dirty="0"/>
              <a:t>yt</a:t>
            </a:r>
            <a:r>
              <a:rPr lang="en-US" sz="1100" dirty="0"/>
              <a:t> can be greater then M</a:t>
            </a:r>
            <a:r>
              <a:rPr lang="en-US" sz="1100" baseline="-25000" dirty="0"/>
              <a:t>p </a:t>
            </a:r>
            <a:r>
              <a:rPr lang="en-US" sz="1100" dirty="0"/>
              <a:t>due to the neglect of earlier yielding in compression when writing M</a:t>
            </a:r>
            <a:r>
              <a:rPr lang="en-US" sz="1100" baseline="-25000" dirty="0"/>
              <a:t>yt</a:t>
            </a:r>
            <a:r>
              <a:rPr lang="en-US" sz="1100" dirty="0"/>
              <a:t> = F</a:t>
            </a:r>
            <a:r>
              <a:rPr lang="en-US" sz="1100" baseline="-25000" dirty="0"/>
              <a:t>yt</a:t>
            </a:r>
            <a:r>
              <a:rPr lang="en-US" sz="1100" dirty="0"/>
              <a:t>S</a:t>
            </a:r>
            <a:r>
              <a:rPr lang="en-US" sz="1100" baseline="-25000" dirty="0"/>
              <a:t>xt</a:t>
            </a:r>
            <a:r>
              <a:rPr lang="en-US" sz="1100" dirty="0"/>
              <a:t>). However, in these cases, R</a:t>
            </a:r>
            <a:r>
              <a:rPr lang="en-US" sz="1100" baseline="-25000" dirty="0"/>
              <a:t>pc</a:t>
            </a:r>
            <a:r>
              <a:rPr lang="en-US" sz="1100" dirty="0"/>
              <a:t> will be greater than R</a:t>
            </a:r>
            <a:r>
              <a:rPr lang="en-US" sz="1100" baseline="-25000" dirty="0"/>
              <a:t>h</a:t>
            </a:r>
            <a:r>
              <a:rPr lang="en-US" sz="1100" dirty="0"/>
              <a:t> and the FLB or LTB resistance equations will usually govern.</a:t>
            </a:r>
          </a:p>
          <a:p>
            <a:pPr algn="just"/>
            <a:endParaRPr lang="en-US" sz="1100" dirty="0">
              <a:cs typeface="Arial" panose="020B0604020202020204" pitchFamily="34" charset="0"/>
            </a:endParaRPr>
          </a:p>
          <a:p>
            <a:pPr algn="just"/>
            <a:r>
              <a:rPr lang="en-US" sz="1100" dirty="0"/>
              <a:t>For sections in which M</a:t>
            </a:r>
            <a:r>
              <a:rPr lang="en-US" sz="1100" baseline="-25000" dirty="0"/>
              <a:t>yt</a:t>
            </a:r>
            <a:r>
              <a:rPr lang="en-US" sz="1100" dirty="0"/>
              <a:t> &gt; M</a:t>
            </a:r>
            <a:r>
              <a:rPr lang="en-US" sz="1100" baseline="-25000" dirty="0"/>
              <a:t>yc</a:t>
            </a:r>
            <a:r>
              <a:rPr lang="en-US" sz="1100" dirty="0"/>
              <a:t>, TFY never governs and does not need to be checked.</a:t>
            </a:r>
            <a:endParaRPr lang="en-US" sz="110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19</a:t>
            </a:fld>
            <a:endParaRPr lang="en-US" altLang="en-US" dirty="0"/>
          </a:p>
        </p:txBody>
      </p:sp>
    </p:spTree>
    <p:extLst>
      <p:ext uri="{BB962C8B-B14F-4D97-AF65-F5344CB8AC3E}">
        <p14:creationId xmlns:p14="http://schemas.microsoft.com/office/powerpoint/2010/main" val="222850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6314" y="4321175"/>
            <a:ext cx="6411686" cy="4798300"/>
          </a:xfrm>
        </p:spPr>
        <p:txBody>
          <a:bodyPr/>
          <a:lstStyle/>
          <a:p>
            <a:pPr algn="just"/>
            <a:r>
              <a:rPr lang="en-US" sz="1100" dirty="0"/>
              <a:t>Lesson 8 is the third of five lessons dealing with the design of steel-bridge I-section flexural members. This lesson deals with the flexural design requirements for noncomposite I-sections during construction and at the strength limit state and composite I-sections in negative bending (i.e., composite I-sections in negative bending regions of continuous spans) at the strength limit state. The flexural design requirements for composite I-sections in positive bending (i.e., composite I-sections in simple spans and in positive bending regions of continuous spans) at the strength limit state will be covered in Lesson 9.</a:t>
            </a:r>
          </a:p>
          <a:p>
            <a:pPr algn="just"/>
            <a:endParaRPr lang="en-US" sz="1100" dirty="0"/>
          </a:p>
          <a:p>
            <a:pPr algn="just"/>
            <a:r>
              <a:rPr lang="en-US" sz="1100" dirty="0"/>
              <a:t>Topics to be covered in this lesson include: 1) an introduction to the flexural resistance components for determining the resistance of noncomposite I-sections during construction and at the strength limit state, and composite I-sections subject to negative bending at the strength limit state; 2) the section classifications for noncomposite I-sections and composite I-sections in negative bending, which determine the maximum potential flexural resistance, F</a:t>
            </a:r>
            <a:r>
              <a:rPr lang="en-US" sz="1100" baseline="-25000" dirty="0"/>
              <a:t>max</a:t>
            </a:r>
            <a:r>
              <a:rPr lang="en-US" sz="1100" dirty="0"/>
              <a:t> or M</a:t>
            </a:r>
            <a:r>
              <a:rPr lang="en-US" sz="1100" baseline="-25000" dirty="0"/>
              <a:t>max</a:t>
            </a:r>
            <a:r>
              <a:rPr lang="en-US" sz="1100" dirty="0"/>
              <a:t>, of the section and also which design provisions in the </a:t>
            </a:r>
            <a:r>
              <a:rPr lang="en-US" sz="1100" i="1" dirty="0"/>
              <a:t>AASHTO LRFD</a:t>
            </a:r>
            <a:r>
              <a:rPr lang="en-US" sz="1100" dirty="0"/>
              <a:t> Specification may be used to determine the nominal flexural resistance of the section; 3) the distinction between discrete and continuous bracing of a flange; 4) the computation of the nominal flexural resistance for discretely and continuously braced flanges (subject to compression or tension); and 5) the checking of the flexural resistance of the section for the combined effects of I-girder major-axis bending, minor-axis bending, and torsion (i.e., flange lateral bending) due to any source using the so-called ‘one-third rule equations’.</a:t>
            </a:r>
          </a:p>
          <a:p>
            <a:pPr algn="just"/>
            <a:endParaRPr lang="en-US" sz="1100" dirty="0"/>
          </a:p>
          <a:p>
            <a:pPr algn="just"/>
            <a:r>
              <a:rPr lang="en-US" sz="1100" dirty="0"/>
              <a:t>Lastly, the application of the various requirements to a noncomposite I-section in positive bending during construction and to composite I-sections in negative bending at the strength limit state within critical unbraced lengths of a straight I-girder bridge will be illustrated using excerpts from NSBA Steel Bridge Design Handbook Design Example 1.</a:t>
            </a:r>
          </a:p>
          <a:p>
            <a:pPr algn="just"/>
            <a:endParaRPr lang="en-US" sz="1100" dirty="0"/>
          </a:p>
          <a:p>
            <a:pPr algn="just"/>
            <a:r>
              <a:rPr lang="en-US" sz="1100" dirty="0"/>
              <a:t>Portions of this lesson, namely the discussion on the determination of the nominal lateral-torsional buckling (LTB) resistance of a discretely braced compression flange, refer for informational purposes to new provisions for LTB that will be appearing in the 10</a:t>
            </a:r>
            <a:r>
              <a:rPr lang="en-US" sz="1100" baseline="30000" dirty="0"/>
              <a:t>th</a:t>
            </a:r>
            <a:r>
              <a:rPr lang="en-US" sz="1100" dirty="0"/>
              <a:t> Edition </a:t>
            </a:r>
            <a:r>
              <a:rPr lang="en-US" sz="1100" i="1" dirty="0"/>
              <a:t>AASHTO LRFD </a:t>
            </a:r>
            <a:r>
              <a:rPr lang="en-US" sz="1100" dirty="0"/>
              <a:t>BDS when released. More detailed discussion on the background of the design provisions described in this lesson may be found in Section 6.3.5 of Chapter 4 of the NSBA Steel Bridge Design Handbook.</a:t>
            </a:r>
          </a:p>
        </p:txBody>
      </p:sp>
      <p:sp>
        <p:nvSpPr>
          <p:cNvPr id="4" name="Slide Number Placeholder 3">
            <a:extLst>
              <a:ext uri="{FF2B5EF4-FFF2-40B4-BE49-F238E27FC236}">
                <a16:creationId xmlns:a16="http://schemas.microsoft.com/office/drawing/2014/main" id="{E6C06393-2F6E-4A6C-9067-1C0B3113D06A}"/>
              </a:ext>
            </a:extLst>
          </p:cNvPr>
          <p:cNvSpPr>
            <a:spLocks noGrp="1"/>
          </p:cNvSpPr>
          <p:nvPr>
            <p:ph type="sldNum" sz="quarter" idx="5"/>
          </p:nvPr>
        </p:nvSpPr>
        <p:spPr/>
        <p:txBody>
          <a:bodyPr/>
          <a:lstStyle/>
          <a:p>
            <a:fld id="{CBCC8EBC-06C6-4656-87A1-0AF013F9A67E}" type="slidenum">
              <a:rPr lang="en-US" altLang="en-US" smtClean="0"/>
              <a:pPr/>
              <a:t>2</a:t>
            </a:fld>
            <a:endParaRPr lang="en-US" altLang="en-US" dirty="0"/>
          </a:p>
        </p:txBody>
      </p:sp>
    </p:spTree>
    <p:extLst>
      <p:ext uri="{BB962C8B-B14F-4D97-AF65-F5344CB8AC3E}">
        <p14:creationId xmlns:p14="http://schemas.microsoft.com/office/powerpoint/2010/main" val="3040480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dirty="0"/>
              <a:t>The next topic in this lesson will introduce the concept of discrete vs. continuous bracing of a flange and the limit states of concern for each case at the strength limit state.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20</a:t>
            </a:fld>
            <a:endParaRPr lang="en-US" altLang="en-US" dirty="0"/>
          </a:p>
        </p:txBody>
      </p:sp>
    </p:spTree>
    <p:extLst>
      <p:ext uri="{BB962C8B-B14F-4D97-AF65-F5344CB8AC3E}">
        <p14:creationId xmlns:p14="http://schemas.microsoft.com/office/powerpoint/2010/main" val="336345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altLang="en-US" i="0" dirty="0">
                <a:cs typeface="Arial" panose="020B0604020202020204" pitchFamily="34" charset="0"/>
              </a:rPr>
              <a:t>A discretely braced flange is defined as a flange supported at discrete intervals by bracing sufficient to restrain lateral deflection of the flange and twisting of the entire cross section at the brace points. </a:t>
            </a:r>
          </a:p>
          <a:p>
            <a:pPr algn="just"/>
            <a:endParaRPr lang="en-US" altLang="en-US" dirty="0">
              <a:cs typeface="Arial" panose="020B0604020202020204" pitchFamily="34" charset="0"/>
            </a:endParaRPr>
          </a:p>
          <a:p>
            <a:pPr algn="just"/>
            <a:r>
              <a:rPr lang="en-US" altLang="en-US" i="0" dirty="0">
                <a:cs typeface="Arial" panose="020B0604020202020204" pitchFamily="34" charset="0"/>
              </a:rPr>
              <a:t>In regions of positive bending, sections are typically noncomposite during construction and composite at the strength limit state. For noncomposite sections in regions of positive bending, the top flange in the fully erected steel frame and prior to and during the placement of the concrete deck is a discretely braced compression flange and the bottom flange is a discretely braced tension flange, as indicated in the photographs on this slide. As indicated in </a:t>
            </a:r>
            <a:r>
              <a:rPr lang="en-US" altLang="en-US" i="1" dirty="0">
                <a:cs typeface="Arial" panose="020B0604020202020204" pitchFamily="34" charset="0"/>
              </a:rPr>
              <a:t>AASHTO LRFD </a:t>
            </a:r>
            <a:r>
              <a:rPr lang="en-US" altLang="en-US" i="0" dirty="0">
                <a:cs typeface="Arial" panose="020B0604020202020204" pitchFamily="34" charset="0"/>
              </a:rPr>
              <a:t>Article 6.7.4.1, m</a:t>
            </a:r>
            <a:r>
              <a:rPr lang="en-US" dirty="0">
                <a:effectLst/>
                <a:ea typeface="Times New Roman" panose="02020603050405020304" pitchFamily="18" charset="0"/>
                <a:cs typeface="Arial" panose="020B0604020202020204" pitchFamily="34" charset="0"/>
              </a:rPr>
              <a:t>etal stay-in-place deck forms, shown in the photograph </a:t>
            </a:r>
            <a:r>
              <a:rPr lang="en-US" dirty="0">
                <a:ea typeface="Times New Roman" panose="02020603050405020304" pitchFamily="18" charset="0"/>
                <a:cs typeface="Arial" panose="020B0604020202020204" pitchFamily="34" charset="0"/>
              </a:rPr>
              <a:t>on the bottom right of</a:t>
            </a:r>
            <a:r>
              <a:rPr lang="en-US" dirty="0">
                <a:effectLst/>
                <a:ea typeface="Times New Roman" panose="02020603050405020304" pitchFamily="18" charset="0"/>
                <a:cs typeface="Arial" panose="020B0604020202020204" pitchFamily="34" charset="0"/>
              </a:rPr>
              <a:t> this slide, are </a:t>
            </a:r>
            <a:r>
              <a:rPr lang="en-US" i="1" dirty="0">
                <a:effectLst/>
                <a:ea typeface="Times New Roman" panose="02020603050405020304" pitchFamily="18" charset="0"/>
                <a:cs typeface="Arial" panose="020B0604020202020204" pitchFamily="34" charset="0"/>
              </a:rPr>
              <a:t>not</a:t>
            </a:r>
            <a:r>
              <a:rPr lang="en-US" dirty="0">
                <a:effectLst/>
                <a:ea typeface="Times New Roman" panose="02020603050405020304" pitchFamily="18" charset="0"/>
                <a:cs typeface="Arial" panose="020B0604020202020204" pitchFamily="34" charset="0"/>
              </a:rPr>
              <a:t> assumed to provide adequate bracing/stability to the top flange in compression prior to curing of the deck and so the flange must be treated as a discretely braced flange.</a:t>
            </a:r>
          </a:p>
          <a:p>
            <a:pPr algn="just"/>
            <a:endParaRPr lang="en-US" altLang="en-US" dirty="0"/>
          </a:p>
          <a:p>
            <a:pPr algn="just"/>
            <a:r>
              <a:rPr lang="en-US" altLang="en-US" sz="1200" i="0" dirty="0"/>
              <a:t>For sections in negative bending that are noncomposite during construction, the top flange </a:t>
            </a:r>
            <a:r>
              <a:rPr lang="en-US" altLang="en-US" i="0" dirty="0">
                <a:cs typeface="Arial" panose="020B0604020202020204" pitchFamily="34" charset="0"/>
              </a:rPr>
              <a:t>in the fully erected steel frame and prior to and during the placement of the concrete deck </a:t>
            </a:r>
            <a:r>
              <a:rPr lang="en-US" altLang="en-US" sz="1200" i="0" dirty="0"/>
              <a:t>is a discretely braced tension flange and the bottom flange is a discretely braced compression flange.</a:t>
            </a:r>
          </a:p>
          <a:p>
            <a:pPr algn="just"/>
            <a:endParaRPr lang="en-US" altLang="en-US" sz="1200" i="0" dirty="0"/>
          </a:p>
          <a:p>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21</a:t>
            </a:fld>
            <a:endParaRPr lang="en-US" altLang="en-US" dirty="0"/>
          </a:p>
        </p:txBody>
      </p:sp>
    </p:spTree>
    <p:extLst>
      <p:ext uri="{BB962C8B-B14F-4D97-AF65-F5344CB8AC3E}">
        <p14:creationId xmlns:p14="http://schemas.microsoft.com/office/powerpoint/2010/main" val="3325382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dirty="0">
                <a:effectLst/>
                <a:ea typeface="Times New Roman" panose="02020603050405020304" pitchFamily="18" charset="0"/>
                <a:cs typeface="Arial" panose="020B0604020202020204" pitchFamily="34" charset="0"/>
              </a:rPr>
              <a:t>A continuously braced flange is defined as a flange encased in concrete or anchored by shear connectors for which flange lateral bending effects need not be considered. </a:t>
            </a:r>
            <a:r>
              <a:rPr lang="en-US" sz="1200" dirty="0">
                <a:effectLst/>
                <a:ea typeface="Times New Roman" panose="02020603050405020304" pitchFamily="18" charset="0"/>
                <a:cs typeface="Times New Roman" panose="02020603050405020304" pitchFamily="18" charset="0"/>
              </a:rPr>
              <a:t>The lateral resistance of the composite concrete deck is sufficient to compensate for the neglect of any initial and locked-in lateral bending stresses in the flange, and prevents any additional lateral bending stresses after the deck hardens.</a:t>
            </a:r>
            <a:r>
              <a:rPr lang="en-US" dirty="0">
                <a:effectLst/>
                <a:ea typeface="Times New Roman" panose="02020603050405020304" pitchFamily="18" charset="0"/>
                <a:cs typeface="Arial" panose="020B0604020202020204" pitchFamily="34" charset="0"/>
              </a:rPr>
              <a:t> A continuously braced flange in compression is also assumed not to be subject to local or lateral–torsional buckling.</a:t>
            </a:r>
            <a:r>
              <a:rPr lang="en-US" sz="1200" dirty="0">
                <a:effectLst/>
                <a:ea typeface="Times New Roman" panose="02020603050405020304" pitchFamily="18" charset="0"/>
                <a:cs typeface="Times New Roman" panose="02020603050405020304" pitchFamily="18" charset="0"/>
              </a:rPr>
              <a:t> For a continuously braced compression flange, one side of the flange is effectively prevented from local buckling, or else both sides of the flange must buckle in the direction away from the concrete deck, resulting in highly restrained boundary conditions at the web-flange juncture. </a:t>
            </a:r>
            <a:endParaRPr lang="en-US" dirty="0">
              <a:effectLst/>
              <a:ea typeface="Times New Roman" panose="02020603050405020304" pitchFamily="18" charset="0"/>
              <a:cs typeface="Arial" panose="020B0604020202020204" pitchFamily="34" charset="0"/>
            </a:endParaRPr>
          </a:p>
          <a:p>
            <a:pPr algn="just"/>
            <a:endParaRPr lang="en-US" dirty="0">
              <a:ea typeface="Times New Roman" panose="02020603050405020304" pitchFamily="18" charset="0"/>
              <a:cs typeface="Arial" panose="020B0604020202020204" pitchFamily="34" charset="0"/>
            </a:endParaRPr>
          </a:p>
          <a:p>
            <a:pPr algn="just"/>
            <a:r>
              <a:rPr lang="en-US" altLang="en-US" sz="1200" i="0" dirty="0"/>
              <a:t>For composite sections in positive bending at the strength limit state, the top (compression flange) is continuously braced by the composite concrete deck, and the bottom flange remains a discretely braced tension flange.</a:t>
            </a:r>
          </a:p>
          <a:p>
            <a:pPr algn="just"/>
            <a:endParaRPr lang="en-US" dirty="0">
              <a:effectLst/>
              <a:ea typeface="Times New Roman" panose="02020603050405020304" pitchFamily="18" charset="0"/>
              <a:cs typeface="Arial" panose="020B0604020202020204" pitchFamily="34" charset="0"/>
            </a:endParaRPr>
          </a:p>
          <a:p>
            <a:pPr algn="just"/>
            <a:r>
              <a:rPr lang="en-US" altLang="en-US" sz="1200" i="0" dirty="0"/>
              <a:t>As discussed previously, in regions of negative flexure, when stud shear connectors are provided, the section may be considered composite with the longitudinal reinforcement at the strength limit state after the concrete deck hardens. Although the concrete in tension is ignored in the strength limit state design calculations, the top (tension) flange is still considered to be continuously braced by the concrete deck. The bottom flange in regions of negative flexure remains a discretely braced compression flange.  </a:t>
            </a:r>
          </a:p>
          <a:p>
            <a:pPr algn="just"/>
            <a:endParaRPr lang="en-US" altLang="en-US" dirty="0"/>
          </a:p>
          <a:p>
            <a:pPr algn="just"/>
            <a:r>
              <a:rPr lang="en-US" altLang="en-US" sz="1200" i="0" dirty="0"/>
              <a:t> </a:t>
            </a:r>
          </a:p>
          <a:p>
            <a:pPr algn="just"/>
            <a:endParaRPr lang="en-US" dirty="0">
              <a:effectLst/>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22</a:t>
            </a:fld>
            <a:endParaRPr lang="en-US" altLang="en-US" dirty="0"/>
          </a:p>
        </p:txBody>
      </p:sp>
    </p:spTree>
    <p:extLst>
      <p:ext uri="{BB962C8B-B14F-4D97-AF65-F5344CB8AC3E}">
        <p14:creationId xmlns:p14="http://schemas.microsoft.com/office/powerpoint/2010/main" val="3379469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03032"/>
            <a:ext cx="6400800" cy="4320540"/>
          </a:xfrm>
        </p:spPr>
        <p:txBody>
          <a:bodyPr/>
          <a:lstStyle/>
          <a:p>
            <a:pPr algn="just" eaLnBrk="1" hangingPunct="1">
              <a:spcBef>
                <a:spcPct val="30000"/>
              </a:spcBef>
            </a:pPr>
            <a:r>
              <a:rPr lang="en-US" altLang="en-US" sz="1200" i="0" dirty="0"/>
              <a:t>Discretely braced compression flanges in flexural members are subject to the limit states of flange local buckling (FLB) and lateral-torsional buckling (LTB).</a:t>
            </a:r>
          </a:p>
          <a:p>
            <a:pPr algn="just" eaLnBrk="1" hangingPunct="1">
              <a:spcBef>
                <a:spcPct val="30000"/>
              </a:spcBef>
            </a:pPr>
            <a:r>
              <a:rPr lang="en-US" altLang="en-US" sz="1200" i="0" dirty="0"/>
              <a:t>  </a:t>
            </a:r>
          </a:p>
          <a:p>
            <a:pPr algn="just" eaLnBrk="1" hangingPunct="1">
              <a:spcBef>
                <a:spcPct val="30000"/>
              </a:spcBef>
            </a:pPr>
            <a:r>
              <a:rPr lang="en-US" altLang="en-US" sz="1200" i="0" dirty="0"/>
              <a:t>Discretely braced tension flanges in flexural members are subject to the limit state of tension flange yielding (TFY); buckling of the flange is not a consideration.</a:t>
            </a:r>
          </a:p>
          <a:p>
            <a:pPr algn="just" eaLnBrk="1" hangingPunct="1">
              <a:spcBef>
                <a:spcPct val="30000"/>
              </a:spcBef>
            </a:pPr>
            <a:endParaRPr lang="en-US" altLang="en-US" sz="1200" i="0" dirty="0"/>
          </a:p>
          <a:p>
            <a:pPr algn="just" eaLnBrk="1" hangingPunct="1">
              <a:spcBef>
                <a:spcPct val="30000"/>
              </a:spcBef>
            </a:pPr>
            <a:r>
              <a:rPr lang="en-US" altLang="en-US" sz="1200" i="0" dirty="0"/>
              <a:t>Flange lateral bending due to torsion must also be considered for discretely braced flanges in compression or tension. Discretely braced compression flanges are also subject to potential amplification of the first-order flange lateral bending stresses, as discussed in more detail later in this lesson. </a:t>
            </a:r>
            <a:r>
              <a:rPr lang="en-US" altLang="en-US" dirty="0"/>
              <a:t>Torsion and the computation of flange lateral bending stresses was discussed previously in Lesson 6. </a:t>
            </a:r>
            <a:endParaRPr lang="en-US" altLang="en-US" sz="1200" i="0" dirty="0"/>
          </a:p>
          <a:p>
            <a:pPr algn="just" eaLnBrk="1" hangingPunct="1">
              <a:spcBef>
                <a:spcPct val="30000"/>
              </a:spcBef>
            </a:pPr>
            <a:endParaRPr lang="en-US" altLang="en-US" sz="1200" i="0" dirty="0"/>
          </a:p>
          <a:p>
            <a:pPr algn="just" eaLnBrk="1" hangingPunct="1">
              <a:spcBef>
                <a:spcPct val="30000"/>
              </a:spcBef>
            </a:pPr>
            <a:r>
              <a:rPr lang="en-US" altLang="en-US" sz="1200" i="0" dirty="0"/>
              <a:t>Continuously braced flanges in compression or tension in flexural members are subject only to the limit state of nominal yielding; buckling of the flange and flange lateral bending need not be considered because the flange is continuously braced by the composite concrete deck, as discussed previously in this lesson.</a:t>
            </a:r>
          </a:p>
          <a:p>
            <a:pPr algn="just" eaLnBrk="1" hangingPunct="1">
              <a:spcBef>
                <a:spcPct val="30000"/>
              </a:spcBef>
            </a:pPr>
            <a:endParaRPr lang="en-US" altLang="en-US" dirty="0"/>
          </a:p>
          <a:p>
            <a:pPr algn="just" eaLnBrk="1" hangingPunct="1">
              <a:spcBef>
                <a:spcPct val="30000"/>
              </a:spcBef>
            </a:pPr>
            <a:r>
              <a:rPr lang="en-US" altLang="en-US" sz="1200" i="0" dirty="0"/>
              <a:t>The flexural design of discretely and continuously braced flanges for each of the applicable limit states is discussed further on the following slides. </a:t>
            </a:r>
          </a:p>
          <a:p>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23</a:t>
            </a:fld>
            <a:endParaRPr lang="en-US" altLang="en-US" dirty="0"/>
          </a:p>
        </p:txBody>
      </p:sp>
    </p:spTree>
    <p:extLst>
      <p:ext uri="{BB962C8B-B14F-4D97-AF65-F5344CB8AC3E}">
        <p14:creationId xmlns:p14="http://schemas.microsoft.com/office/powerpoint/2010/main" val="2320675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50204"/>
            <a:ext cx="6400800" cy="4320540"/>
          </a:xfrm>
        </p:spPr>
        <p:txBody>
          <a:bodyPr/>
          <a:lstStyle/>
          <a:p>
            <a:pPr algn="just"/>
            <a:r>
              <a:rPr lang="en-US" dirty="0"/>
              <a:t>The next topic in this lesson will discuss the design of discretely braced compression flanges for the limit states of concern at the strength limit state. The subjects to be covered in this topic include the determination of the nominal flexural resistance of a discretely braced compression flange for the flange local buckling (FLB) and lateral-torsional buckling (LTB) limit states, and the potential amplification of first-order flange lateral bending stresses due to torsion in a discretely braced compression flange.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24</a:t>
            </a:fld>
            <a:endParaRPr lang="en-US" altLang="en-US" dirty="0"/>
          </a:p>
        </p:txBody>
      </p:sp>
    </p:spTree>
    <p:extLst>
      <p:ext uri="{BB962C8B-B14F-4D97-AF65-F5344CB8AC3E}">
        <p14:creationId xmlns:p14="http://schemas.microsoft.com/office/powerpoint/2010/main" val="370263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4960712"/>
          </a:xfrm>
        </p:spPr>
        <p:txBody>
          <a:bodyPr/>
          <a:lstStyle/>
          <a:p>
            <a:pPr algn="just"/>
            <a:r>
              <a:rPr lang="en-US" dirty="0"/>
              <a:t>The nominal flexural resistance, F</a:t>
            </a:r>
            <a:r>
              <a:rPr lang="en-US" baseline="-25000" dirty="0"/>
              <a:t>nc</a:t>
            </a:r>
            <a:r>
              <a:rPr lang="en-US" dirty="0"/>
              <a:t> or M</a:t>
            </a:r>
            <a:r>
              <a:rPr lang="en-US" baseline="-25000" dirty="0"/>
              <a:t>nc</a:t>
            </a:r>
            <a:r>
              <a:rPr lang="en-US" dirty="0"/>
              <a:t>, of discretely braced compression flanges of noncomposite I-section members and composite I-section members in negative bending is governed by the most critical of the compression-flange local buckling (FLB) and lateral-torsional buckling (LTB) limit states.  </a:t>
            </a:r>
          </a:p>
          <a:p>
            <a:pPr algn="just"/>
            <a:endParaRPr lang="en-US" dirty="0">
              <a:latin typeface="Arial" panose="020B0604020202020204" pitchFamily="34" charset="0"/>
              <a:cs typeface="Arial" panose="020B0604020202020204" pitchFamily="34" charset="0"/>
            </a:endParaRPr>
          </a:p>
          <a:p>
            <a:pPr algn="just"/>
            <a:r>
              <a:rPr lang="en-US" dirty="0"/>
              <a:t>All the </a:t>
            </a:r>
            <a:r>
              <a:rPr lang="en-US" i="1" dirty="0"/>
              <a:t>AASHTO LRFD </a:t>
            </a:r>
            <a:r>
              <a:rPr lang="en-US" dirty="0"/>
              <a:t>FLB and LTB resistance equations are based consistently on the logic of identifying the two anchor points for the case of uniform major-axis bending, which are highlighted on the graph on this slide. Anchor point 1 is located at the projecting flange slenderness, b</a:t>
            </a:r>
            <a:r>
              <a:rPr lang="en-US" baseline="-25000" dirty="0"/>
              <a:t>fc</a:t>
            </a:r>
            <a:r>
              <a:rPr lang="en-US" dirty="0"/>
              <a:t>/2t</a:t>
            </a:r>
            <a:r>
              <a:rPr lang="en-US" baseline="-25000" dirty="0"/>
              <a:t>fc</a:t>
            </a:r>
            <a:r>
              <a:rPr lang="en-US" dirty="0"/>
              <a:t> = </a:t>
            </a:r>
            <a:r>
              <a:rPr lang="el-GR" dirty="0"/>
              <a:t>λ</a:t>
            </a:r>
            <a:r>
              <a:rPr lang="en-US" baseline="-25000" dirty="0"/>
              <a:t>pf</a:t>
            </a:r>
            <a:r>
              <a:rPr lang="en-US" dirty="0"/>
              <a:t> for FLB or the effective unbraced length KL</a:t>
            </a:r>
            <a:r>
              <a:rPr lang="en-US" baseline="-25000" dirty="0"/>
              <a:t>b</a:t>
            </a:r>
            <a:r>
              <a:rPr lang="en-US" dirty="0"/>
              <a:t> = L</a:t>
            </a:r>
            <a:r>
              <a:rPr lang="en-US" baseline="-25000" dirty="0"/>
              <a:t>p</a:t>
            </a:r>
            <a:r>
              <a:rPr lang="en-US" dirty="0"/>
              <a:t> for LTB corresponding to development of the maximum potential flexural resistance, or so-called “plateau” resistance, labeled as F</a:t>
            </a:r>
            <a:r>
              <a:rPr lang="en-US" baseline="-25000" dirty="0"/>
              <a:t>max</a:t>
            </a:r>
            <a:r>
              <a:rPr lang="en-US" dirty="0"/>
              <a:t> or M</a:t>
            </a:r>
            <a:r>
              <a:rPr lang="en-US" baseline="-25000" dirty="0"/>
              <a:t>max</a:t>
            </a:r>
            <a:r>
              <a:rPr lang="en-US" dirty="0"/>
              <a:t> in the figure. The plateau resistance, F</a:t>
            </a:r>
            <a:r>
              <a:rPr lang="en-US" baseline="-25000" dirty="0"/>
              <a:t>max</a:t>
            </a:r>
            <a:r>
              <a:rPr lang="en-US" dirty="0"/>
              <a:t> or M</a:t>
            </a:r>
            <a:r>
              <a:rPr lang="en-US" baseline="-25000" dirty="0"/>
              <a:t>max</a:t>
            </a:r>
            <a:r>
              <a:rPr lang="en-US" dirty="0"/>
              <a:t> depends on the section classification as discussed previously in this lesson. Anchor point 2 is located at the projecting flange slenderness b</a:t>
            </a:r>
            <a:r>
              <a:rPr lang="en-US" baseline="-25000" dirty="0"/>
              <a:t>fc</a:t>
            </a:r>
            <a:r>
              <a:rPr lang="en-US" dirty="0"/>
              <a:t>/2t</a:t>
            </a:r>
            <a:r>
              <a:rPr lang="en-US" baseline="-25000" dirty="0"/>
              <a:t>fc</a:t>
            </a:r>
            <a:r>
              <a:rPr lang="en-US" dirty="0"/>
              <a:t> = </a:t>
            </a:r>
            <a:r>
              <a:rPr lang="el-GR" dirty="0"/>
              <a:t>λ</a:t>
            </a:r>
            <a:r>
              <a:rPr lang="en-US" baseline="-25000" dirty="0"/>
              <a:t>rf</a:t>
            </a:r>
            <a:r>
              <a:rPr lang="en-US" dirty="0"/>
              <a:t> or effective length KL</a:t>
            </a:r>
            <a:r>
              <a:rPr lang="en-US" baseline="-25000" dirty="0"/>
              <a:t>b</a:t>
            </a:r>
            <a:r>
              <a:rPr lang="en-US" dirty="0"/>
              <a:t> = L</a:t>
            </a:r>
            <a:r>
              <a:rPr lang="en-US" baseline="-25000" dirty="0"/>
              <a:t>r</a:t>
            </a:r>
            <a:r>
              <a:rPr lang="en-US" dirty="0"/>
              <a:t> at which the elastic FLB or LTB resistances are equal to R</a:t>
            </a:r>
            <a:r>
              <a:rPr lang="en-US" baseline="-25000" dirty="0"/>
              <a:t>b</a:t>
            </a:r>
            <a:r>
              <a:rPr lang="en-US" dirty="0"/>
              <a:t>F</a:t>
            </a:r>
            <a:r>
              <a:rPr lang="en-US" baseline="-25000" dirty="0"/>
              <a:t>yr </a:t>
            </a:r>
            <a:r>
              <a:rPr lang="en-US" dirty="0"/>
              <a:t>in terms of stress or R</a:t>
            </a:r>
            <a:r>
              <a:rPr lang="en-US" baseline="-25000" dirty="0"/>
              <a:t>b</a:t>
            </a:r>
            <a:r>
              <a:rPr lang="en-US" dirty="0"/>
              <a:t>F</a:t>
            </a:r>
            <a:r>
              <a:rPr lang="en-US" baseline="-25000" dirty="0"/>
              <a:t>yr</a:t>
            </a:r>
            <a:r>
              <a:rPr lang="en-US" dirty="0"/>
              <a:t>S</a:t>
            </a:r>
            <a:r>
              <a:rPr lang="en-US" baseline="-25000" dirty="0"/>
              <a:t>xc</a:t>
            </a:r>
            <a:r>
              <a:rPr lang="en-US" dirty="0"/>
              <a:t> in terms of moment. The term F</a:t>
            </a:r>
            <a:r>
              <a:rPr lang="en-US" baseline="-25000" dirty="0"/>
              <a:t>yr</a:t>
            </a:r>
            <a:r>
              <a:rPr lang="en-US" dirty="0"/>
              <a:t> is the nominal compression flange stress at the onset of significant yielding including residual stress effects, and R</a:t>
            </a:r>
            <a:r>
              <a:rPr lang="en-US" baseline="-25000" dirty="0"/>
              <a:t>b</a:t>
            </a:r>
            <a:r>
              <a:rPr lang="en-US" dirty="0"/>
              <a:t> is the web load-shedding strength reduction factor (Lesson 6 - equal to 1.0 for sections with compact or noncompact webs). F</a:t>
            </a:r>
            <a:r>
              <a:rPr lang="en-US" baseline="-25000" dirty="0"/>
              <a:t>yr</a:t>
            </a:r>
            <a:r>
              <a:rPr lang="en-US" dirty="0"/>
              <a:t> will be discussed further on subsequent slides in this lesson. The inelastic FLB and LTB resistances are expressed simply and accurately by linear interpolation between the above two anchor points. For b</a:t>
            </a:r>
            <a:r>
              <a:rPr lang="en-US" baseline="-25000" dirty="0"/>
              <a:t>fc</a:t>
            </a:r>
            <a:r>
              <a:rPr lang="en-US" dirty="0"/>
              <a:t>/2t</a:t>
            </a:r>
            <a:r>
              <a:rPr lang="en-US" baseline="-25000" dirty="0"/>
              <a:t>fc</a:t>
            </a:r>
            <a:r>
              <a:rPr lang="en-US" dirty="0"/>
              <a:t> &gt; </a:t>
            </a:r>
            <a:r>
              <a:rPr lang="el-GR" dirty="0"/>
              <a:t>λ</a:t>
            </a:r>
            <a:r>
              <a:rPr lang="en-US" baseline="-25000" dirty="0"/>
              <a:t>rf</a:t>
            </a:r>
            <a:r>
              <a:rPr lang="en-US" dirty="0"/>
              <a:t> or KL</a:t>
            </a:r>
            <a:r>
              <a:rPr lang="en-US" baseline="-25000" dirty="0"/>
              <a:t>b</a:t>
            </a:r>
            <a:r>
              <a:rPr lang="en-US" dirty="0"/>
              <a:t> &gt; L</a:t>
            </a:r>
            <a:r>
              <a:rPr lang="en-US" baseline="-25000" dirty="0"/>
              <a:t>r</a:t>
            </a:r>
            <a:r>
              <a:rPr lang="en-US" dirty="0"/>
              <a:t>, the FLB and LTB resistances are governed by the theoretical elastic buckling resistance curves. </a:t>
            </a:r>
          </a:p>
          <a:p>
            <a:pPr algn="just"/>
            <a:endParaRPr lang="en-US" dirty="0">
              <a:latin typeface="Arial" panose="020B0604020202020204" pitchFamily="34" charset="0"/>
              <a:cs typeface="Arial" panose="020B0604020202020204" pitchFamily="34" charset="0"/>
            </a:endParaRPr>
          </a:p>
          <a:p>
            <a:pPr algn="just"/>
            <a:r>
              <a:rPr lang="en-US" dirty="0"/>
              <a:t>The coordinates of the anchor points shown the figure in terms of the bending moment are (</a:t>
            </a:r>
            <a:r>
              <a:rPr lang="el-GR" dirty="0"/>
              <a:t>λ</a:t>
            </a:r>
            <a:r>
              <a:rPr lang="en-US" baseline="-25000" dirty="0"/>
              <a:t>pf</a:t>
            </a:r>
            <a:r>
              <a:rPr lang="en-US" dirty="0"/>
              <a:t>, M</a:t>
            </a:r>
            <a:r>
              <a:rPr lang="en-US" baseline="-25000" dirty="0"/>
              <a:t>max</a:t>
            </a:r>
            <a:r>
              <a:rPr lang="en-US" dirty="0"/>
              <a:t>) and (</a:t>
            </a:r>
            <a:r>
              <a:rPr lang="el-GR" dirty="0"/>
              <a:t>λ</a:t>
            </a:r>
            <a:r>
              <a:rPr lang="en-US" baseline="-25000" dirty="0"/>
              <a:t>rf</a:t>
            </a:r>
            <a:r>
              <a:rPr lang="en-US" dirty="0"/>
              <a:t>, R</a:t>
            </a:r>
            <a:r>
              <a:rPr lang="en-US" baseline="-25000" dirty="0"/>
              <a:t>b</a:t>
            </a:r>
            <a:r>
              <a:rPr lang="en-US" dirty="0"/>
              <a:t>F</a:t>
            </a:r>
            <a:r>
              <a:rPr lang="en-US" baseline="-25000" dirty="0"/>
              <a:t>yr</a:t>
            </a:r>
            <a:r>
              <a:rPr lang="en-US" dirty="0"/>
              <a:t>S</a:t>
            </a:r>
            <a:r>
              <a:rPr lang="en-US" baseline="-25000" dirty="0"/>
              <a:t>xc</a:t>
            </a:r>
            <a:r>
              <a:rPr lang="en-US" dirty="0"/>
              <a:t>) for FLB and (L</a:t>
            </a:r>
            <a:r>
              <a:rPr lang="en-US" baseline="-25000" dirty="0"/>
              <a:t>p</a:t>
            </a:r>
            <a:r>
              <a:rPr lang="en-US" dirty="0"/>
              <a:t>, M</a:t>
            </a:r>
            <a:r>
              <a:rPr lang="en-US" baseline="-25000" dirty="0"/>
              <a:t>max</a:t>
            </a:r>
            <a:r>
              <a:rPr lang="en-US" dirty="0"/>
              <a:t>) and (L</a:t>
            </a:r>
            <a:r>
              <a:rPr lang="en-US" baseline="-25000" dirty="0"/>
              <a:t>r</a:t>
            </a:r>
            <a:r>
              <a:rPr lang="en-US" dirty="0"/>
              <a:t>, R</a:t>
            </a:r>
            <a:r>
              <a:rPr lang="en-US" baseline="-25000" dirty="0"/>
              <a:t>b</a:t>
            </a:r>
            <a:r>
              <a:rPr lang="en-US" dirty="0"/>
              <a:t>F</a:t>
            </a:r>
            <a:r>
              <a:rPr lang="en-US" baseline="-25000" dirty="0"/>
              <a:t>yr</a:t>
            </a:r>
            <a:r>
              <a:rPr lang="en-US" dirty="0"/>
              <a:t>S</a:t>
            </a:r>
            <a:r>
              <a:rPr lang="en-US" baseline="-25000" dirty="0"/>
              <a:t>xc</a:t>
            </a:r>
            <a:r>
              <a:rPr lang="en-US" dirty="0"/>
              <a:t>) for LTB. The specific terms associated with these anchor points are discussed in detail on the following slides. Also, since the compression flange slenderness limit, </a:t>
            </a:r>
            <a:r>
              <a:rPr lang="el-GR" dirty="0"/>
              <a:t>λ</a:t>
            </a:r>
            <a:r>
              <a:rPr lang="en-US" baseline="-25000" dirty="0"/>
              <a:t>rf</a:t>
            </a:r>
            <a:r>
              <a:rPr lang="en-US" dirty="0"/>
              <a:t>, and bracing limit, L</a:t>
            </a:r>
            <a:r>
              <a:rPr lang="en-US" baseline="-25000" dirty="0"/>
              <a:t>r</a:t>
            </a:r>
            <a:r>
              <a:rPr lang="en-US" dirty="0"/>
              <a:t>, are associated with the theoretical elastic buckling equations, the base elastic buckling formulas are also presented where applicable. For a more detailed discussion of these terms and equations, consult Section 6.3.5 of Chapter 4 of the NSBA Steel Bridge Design Handbook.</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25</a:t>
            </a:fld>
            <a:endParaRPr lang="en-US" altLang="en-US" dirty="0"/>
          </a:p>
        </p:txBody>
      </p:sp>
    </p:spTree>
    <p:extLst>
      <p:ext uri="{BB962C8B-B14F-4D97-AF65-F5344CB8AC3E}">
        <p14:creationId xmlns:p14="http://schemas.microsoft.com/office/powerpoint/2010/main" val="1530116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4457" y="4350204"/>
            <a:ext cx="6400800" cy="4320540"/>
          </a:xfrm>
        </p:spPr>
        <p:txBody>
          <a:bodyPr/>
          <a:lstStyle/>
          <a:p>
            <a:pPr algn="just"/>
            <a:r>
              <a:rPr lang="en-US" dirty="0">
                <a:effectLst/>
                <a:ea typeface="Times New Roman" panose="02020603050405020304" pitchFamily="18" charset="0"/>
                <a:cs typeface="Times New Roman" panose="02020603050405020304" pitchFamily="18" charset="0"/>
              </a:rPr>
              <a:t>Both rolled and built-up steel I-sections are composed of flat plate elements. When these elements are compressed, for example a discretely braced flange, they may buckle locally out of their original planes, as illustrated in the photograph on this slide. The photograph shows an experimental test of a two-span two-girder composite I-girder system in which a distinct local buckle formed in the discretely braced bottom (compression) flange of the near girder adjacent to the </a:t>
            </a:r>
            <a:r>
              <a:rPr lang="en-US" dirty="0">
                <a:ea typeface="Times New Roman" panose="02020603050405020304" pitchFamily="18" charset="0"/>
                <a:cs typeface="Times New Roman" panose="02020603050405020304" pitchFamily="18" charset="0"/>
              </a:rPr>
              <a:t>section at the interior support.</a:t>
            </a:r>
            <a:r>
              <a:rPr lang="en-US" dirty="0">
                <a:effectLst/>
                <a:ea typeface="Times New Roman" panose="02020603050405020304" pitchFamily="18" charset="0"/>
                <a:cs typeface="Times New Roman" panose="02020603050405020304" pitchFamily="18" charset="0"/>
              </a:rPr>
              <a:t>  </a:t>
            </a:r>
          </a:p>
          <a:p>
            <a:pPr algn="just"/>
            <a:endParaRPr lang="en-US" dirty="0">
              <a:cs typeface="Times New Roman" panose="02020603050405020304" pitchFamily="18" charset="0"/>
            </a:endParaRPr>
          </a:p>
          <a:p>
            <a:pPr algn="just"/>
            <a:r>
              <a:rPr lang="en-US" dirty="0">
                <a:cs typeface="Times New Roman" panose="02020603050405020304" pitchFamily="18" charset="0"/>
              </a:rPr>
              <a:t>The projecting compression-flange slenderness, </a:t>
            </a:r>
            <a:r>
              <a:rPr lang="el-GR" dirty="0">
                <a:cs typeface="Times New Roman" panose="02020603050405020304" pitchFamily="18" charset="0"/>
              </a:rPr>
              <a:t>λ</a:t>
            </a:r>
            <a:r>
              <a:rPr lang="en-US" baseline="-25000" dirty="0">
                <a:cs typeface="Times New Roman" panose="02020603050405020304" pitchFamily="18" charset="0"/>
              </a:rPr>
              <a:t>f</a:t>
            </a:r>
            <a:r>
              <a:rPr lang="en-US" dirty="0">
                <a:cs typeface="Times New Roman" panose="02020603050405020304" pitchFamily="18" charset="0"/>
              </a:rPr>
              <a:t> = b</a:t>
            </a:r>
            <a:r>
              <a:rPr lang="en-US" baseline="-25000" dirty="0">
                <a:cs typeface="Times New Roman" panose="02020603050405020304" pitchFamily="18" charset="0"/>
              </a:rPr>
              <a:t>fc</a:t>
            </a:r>
            <a:r>
              <a:rPr lang="en-US" dirty="0">
                <a:cs typeface="Times New Roman" panose="02020603050405020304" pitchFamily="18" charset="0"/>
              </a:rPr>
              <a:t>/2t</a:t>
            </a:r>
            <a:r>
              <a:rPr lang="en-US" baseline="-25000" dirty="0">
                <a:cs typeface="Times New Roman" panose="02020603050405020304" pitchFamily="18" charset="0"/>
              </a:rPr>
              <a:t>fc</a:t>
            </a:r>
            <a:r>
              <a:rPr lang="en-US" dirty="0">
                <a:cs typeface="Times New Roman" panose="02020603050405020304" pitchFamily="18" charset="0"/>
              </a:rPr>
              <a:t>, is the controlling parameter for FLB in a flexural member, where b</a:t>
            </a:r>
            <a:r>
              <a:rPr lang="en-US" baseline="-25000" dirty="0">
                <a:cs typeface="Times New Roman" panose="02020603050405020304" pitchFamily="18" charset="0"/>
              </a:rPr>
              <a:t>fc</a:t>
            </a:r>
            <a:r>
              <a:rPr lang="en-US" dirty="0">
                <a:cs typeface="Times New Roman" panose="02020603050405020304" pitchFamily="18" charset="0"/>
              </a:rPr>
              <a:t> is the full width of the compression flange and t</a:t>
            </a:r>
            <a:r>
              <a:rPr lang="en-US" baseline="-25000" dirty="0">
                <a:cs typeface="Times New Roman" panose="02020603050405020304" pitchFamily="18" charset="0"/>
              </a:rPr>
              <a:t>fc</a:t>
            </a:r>
            <a:r>
              <a:rPr lang="en-US" dirty="0">
                <a:cs typeface="Times New Roman" panose="02020603050405020304" pitchFamily="18" charset="0"/>
              </a:rPr>
              <a:t> is the thickness of the compression flange.  As shown in the figure on the bottom right of this slide, the projecting compression-flange width, b</a:t>
            </a:r>
            <a:r>
              <a:rPr lang="en-US" baseline="-25000" dirty="0">
                <a:cs typeface="Times New Roman" panose="02020603050405020304" pitchFamily="18" charset="0"/>
              </a:rPr>
              <a:t>fc</a:t>
            </a:r>
            <a:r>
              <a:rPr lang="en-US" dirty="0">
                <a:cs typeface="Times New Roman" panose="02020603050405020304" pitchFamily="18" charset="0"/>
              </a:rPr>
              <a:t>/2, is divided by the compression-flange thickness, t</a:t>
            </a:r>
            <a:r>
              <a:rPr lang="en-US" baseline="-25000" dirty="0">
                <a:cs typeface="Times New Roman" panose="02020603050405020304" pitchFamily="18" charset="0"/>
              </a:rPr>
              <a:t>fc</a:t>
            </a:r>
            <a:r>
              <a:rPr lang="en-US" dirty="0">
                <a:cs typeface="Times New Roman" panose="02020603050405020304" pitchFamily="18" charset="0"/>
              </a:rPr>
              <a:t>, to compute λ</a:t>
            </a:r>
            <a:r>
              <a:rPr lang="en-US" baseline="-25000" dirty="0">
                <a:cs typeface="Times New Roman" panose="02020603050405020304" pitchFamily="18" charset="0"/>
              </a:rPr>
              <a:t>f</a:t>
            </a:r>
            <a:r>
              <a:rPr lang="en-US" dirty="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26</a:t>
            </a:fld>
            <a:endParaRPr lang="en-US" altLang="en-US" dirty="0"/>
          </a:p>
        </p:txBody>
      </p:sp>
    </p:spTree>
    <p:extLst>
      <p:ext uri="{BB962C8B-B14F-4D97-AF65-F5344CB8AC3E}">
        <p14:creationId xmlns:p14="http://schemas.microsoft.com/office/powerpoint/2010/main" val="1726056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06661"/>
            <a:ext cx="6400800" cy="4320540"/>
          </a:xfrm>
        </p:spPr>
        <p:txBody>
          <a:bodyPr/>
          <a:lstStyle/>
          <a:p>
            <a:pPr algn="just"/>
            <a:r>
              <a:rPr lang="en-US" dirty="0"/>
              <a:t>For the FLB limit state, a compact flange is defined for a noncomposite section or a composite section in negative bending as a discretely braced compression flange with a slenderness at or below which the flange can sustain sufficient strains such that the maximum potential flexural resistance is achieved prior to flange local buckling having a statistically significant influence on the response. This is provided that the lateral bracing requirements are satisfied such that lateral-torsional buckling (LTB) is prevented and the maximum potential flexural resistance for FLB can be developed.  </a:t>
            </a:r>
          </a:p>
          <a:p>
            <a:pPr algn="just"/>
            <a:endParaRPr lang="en-US" dirty="0"/>
          </a:p>
          <a:p>
            <a:pPr algn="just"/>
            <a:r>
              <a:rPr lang="en-US" dirty="0"/>
              <a:t>A compact flange is a discretely braced compression flange with a projecting flange slenderness, </a:t>
            </a:r>
            <a:r>
              <a:rPr lang="el-GR" dirty="0"/>
              <a:t>λ</a:t>
            </a:r>
            <a:r>
              <a:rPr lang="en-US" baseline="-25000" dirty="0"/>
              <a:t>f</a:t>
            </a:r>
            <a:r>
              <a:rPr lang="en-US" dirty="0"/>
              <a:t>, less than or equal to the limiting slenderness for a compact flange, </a:t>
            </a:r>
            <a:r>
              <a:rPr lang="el-GR" dirty="0"/>
              <a:t>λ</a:t>
            </a:r>
            <a:r>
              <a:rPr lang="en-US" baseline="-25000" dirty="0"/>
              <a:t>pf</a:t>
            </a:r>
            <a:r>
              <a:rPr lang="en-US" dirty="0"/>
              <a:t>, which is given in the </a:t>
            </a:r>
            <a:r>
              <a:rPr lang="en-US" i="1" dirty="0"/>
              <a:t>AASHTO LRFD </a:t>
            </a:r>
            <a:r>
              <a:rPr lang="en-US" dirty="0"/>
              <a:t>BDS</a:t>
            </a:r>
            <a:r>
              <a:rPr lang="en-US" i="1" dirty="0"/>
              <a:t> </a:t>
            </a:r>
            <a:r>
              <a:rPr lang="en-US" dirty="0"/>
              <a:t>(Articles 6.10.8.2.2 and A6.3.2) by the equation shown on this slide, where F</a:t>
            </a:r>
            <a:r>
              <a:rPr lang="en-US" baseline="-25000" dirty="0"/>
              <a:t>yc</a:t>
            </a:r>
            <a:r>
              <a:rPr lang="en-US" dirty="0"/>
              <a:t> is the specified minimum yield strength of the compression flange. The table on this slide shows the values of the limiting slenderness, </a:t>
            </a:r>
            <a:r>
              <a:rPr lang="el-GR" dirty="0"/>
              <a:t>λ</a:t>
            </a:r>
            <a:r>
              <a:rPr lang="en-US" baseline="-25000" dirty="0"/>
              <a:t>pf</a:t>
            </a:r>
            <a:r>
              <a:rPr lang="en-US" dirty="0"/>
              <a:t>, for different values of F</a:t>
            </a:r>
            <a:r>
              <a:rPr lang="en-US" baseline="-25000" dirty="0"/>
              <a:t>yc</a:t>
            </a:r>
            <a:r>
              <a:rPr lang="en-US" dirty="0"/>
              <a:t>; the value for F</a:t>
            </a:r>
            <a:r>
              <a:rPr lang="en-US" baseline="-25000" dirty="0"/>
              <a:t>yc</a:t>
            </a:r>
            <a:r>
              <a:rPr lang="en-US" dirty="0"/>
              <a:t> equal to 50 ksi is shown shaded in gray. </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27</a:t>
            </a:fld>
            <a:endParaRPr lang="en-US" altLang="en-US" dirty="0"/>
          </a:p>
        </p:txBody>
      </p:sp>
    </p:spTree>
    <p:extLst>
      <p:ext uri="{BB962C8B-B14F-4D97-AF65-F5344CB8AC3E}">
        <p14:creationId xmlns:p14="http://schemas.microsoft.com/office/powerpoint/2010/main" val="2120186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a:xfrm>
                <a:off x="464216" y="4338774"/>
                <a:ext cx="6400800" cy="5033826"/>
              </a:xfrm>
            </p:spPr>
            <p:txBody>
              <a:bodyPr/>
              <a:lstStyle/>
              <a:p>
                <a:pPr algn="just"/>
                <a:r>
                  <a:rPr lang="en-US" sz="1050" dirty="0"/>
                  <a:t>For the FLB limit state, a noncompact flange is defined for a noncomposite section or a composite section in negative bending as a discretely braced compression flange with a slenderness at or below the limit at which localized yielding within the member cross-section associated with a hybrid web, residual stresses and/or cross-section monosymmetry has a statistically significant effect on the member resistance.</a:t>
                </a:r>
              </a:p>
              <a:p>
                <a:pPr algn="just"/>
                <a:endParaRPr lang="en-US" sz="1050" dirty="0"/>
              </a:p>
              <a:p>
                <a:pPr algn="just"/>
                <a:r>
                  <a:rPr lang="en-US" sz="1100" dirty="0"/>
                  <a:t>A noncompact flange is a discretely braced compression flange with a projecting compression-flange slenderness, </a:t>
                </a:r>
                <a:r>
                  <a:rPr lang="el-GR" sz="1100" dirty="0"/>
                  <a:t>λ</a:t>
                </a:r>
                <a:r>
                  <a:rPr lang="en-US" sz="1100" baseline="-25000" dirty="0"/>
                  <a:t>f</a:t>
                </a:r>
                <a:r>
                  <a:rPr lang="en-US" sz="1100" dirty="0"/>
                  <a:t>, exceeding the limiting slenderness for a compact flange, </a:t>
                </a:r>
                <a:r>
                  <a:rPr lang="el-GR" sz="1100" dirty="0"/>
                  <a:t>λ</a:t>
                </a:r>
                <a:r>
                  <a:rPr lang="en-US" sz="1100" baseline="-25000" dirty="0"/>
                  <a:t>pf</a:t>
                </a:r>
                <a:r>
                  <a:rPr lang="en-US" sz="1100" dirty="0"/>
                  <a:t>, given on the previous slide, but less than or equal to the limiting flange slenderness for a noncompact flange, </a:t>
                </a:r>
                <a:r>
                  <a:rPr lang="el-GR" sz="1100" dirty="0"/>
                  <a:t>λ</a:t>
                </a:r>
                <a:r>
                  <a:rPr lang="en-US" sz="1100" baseline="-25000" dirty="0"/>
                  <a:t>rf</a:t>
                </a:r>
                <a:r>
                  <a:rPr lang="en-US" sz="1100" dirty="0"/>
                  <a:t>. </a:t>
                </a:r>
                <a:r>
                  <a:rPr lang="el-GR" sz="1100" dirty="0"/>
                  <a:t>λ</a:t>
                </a:r>
                <a:r>
                  <a:rPr lang="en-US" sz="1100" baseline="-25000" dirty="0"/>
                  <a:t>rf</a:t>
                </a:r>
                <a:r>
                  <a:rPr lang="en-US" sz="1100" dirty="0"/>
                  <a:t> is obtained by equating the </a:t>
                </a:r>
                <a:r>
                  <a:rPr lang="en-US" sz="1100" dirty="0">
                    <a:effectLst/>
                    <a:ea typeface="Times New Roman" panose="02020603050405020304" pitchFamily="18" charset="0"/>
                    <a:cs typeface="Times New Roman" panose="02020603050405020304" pitchFamily="18" charset="0"/>
                  </a:rPr>
                  <a:t>critical elastic buckling stress for a perfectly flat plate with no residual stress subjected to a uniform uniaxial compressive stress, </a:t>
                </a:r>
                <a:endParaRPr lang="en-US" sz="1100" i="1" dirty="0">
                  <a:effectLst/>
                  <a:latin typeface="Cambria Math" panose="02040503050406030204" pitchFamily="18" charset="0"/>
                  <a:cs typeface="Times New Roman" panose="02020603050405020304" pitchFamily="18" charset="0"/>
                </a:endParaRPr>
              </a:p>
              <a:p>
                <a:pPr algn="just"/>
                <a14:m>
                  <m:oMath xmlns:m="http://schemas.openxmlformats.org/officeDocument/2006/math">
                    <m:sSub>
                      <m:sSubPr>
                        <m:ctrlPr>
                          <a:rPr lang="en-US" sz="1100" i="1" smtClean="0">
                            <a:effectLst/>
                            <a:latin typeface="Cambria Math" panose="02040503050406030204" pitchFamily="18" charset="0"/>
                            <a:cs typeface="Times New Roman" panose="02020603050405020304" pitchFamily="18" charset="0"/>
                          </a:rPr>
                        </m:ctrlPr>
                      </m:sSubPr>
                      <m:e>
                        <m:r>
                          <a:rPr lang="en-US" sz="1100" b="0" i="1" smtClean="0">
                            <a:effectLst/>
                            <a:latin typeface="Cambria Math" panose="02040503050406030204" pitchFamily="18" charset="0"/>
                            <a:cs typeface="Times New Roman" panose="02020603050405020304" pitchFamily="18" charset="0"/>
                          </a:rPr>
                          <m:t>𝐹</m:t>
                        </m:r>
                      </m:e>
                      <m:sub>
                        <m:r>
                          <a:rPr lang="en-US" sz="1100" b="0" i="1" smtClean="0">
                            <a:effectLst/>
                            <a:latin typeface="Cambria Math" panose="02040503050406030204" pitchFamily="18" charset="0"/>
                            <a:cs typeface="Times New Roman" panose="02020603050405020304" pitchFamily="18" charset="0"/>
                          </a:rPr>
                          <m:t>𝑒</m:t>
                        </m:r>
                      </m:sub>
                    </m:sSub>
                    <m:r>
                      <a:rPr lang="en-US" sz="1100" b="0" i="1" smtClean="0">
                        <a:effectLst/>
                        <a:latin typeface="Cambria Math" panose="02040503050406030204" pitchFamily="18" charset="0"/>
                        <a:cs typeface="Times New Roman" panose="02020603050405020304" pitchFamily="18" charset="0"/>
                      </a:rPr>
                      <m:t>=</m:t>
                    </m:r>
                    <m:sSub>
                      <m:sSubPr>
                        <m:ctrlPr>
                          <a:rPr lang="en-US" sz="1100" b="0" i="1" smtClean="0">
                            <a:effectLst/>
                            <a:latin typeface="Cambria Math" panose="02040503050406030204" pitchFamily="18" charset="0"/>
                            <a:cs typeface="Times New Roman" panose="02020603050405020304" pitchFamily="18" charset="0"/>
                          </a:rPr>
                        </m:ctrlPr>
                      </m:sSubPr>
                      <m:e>
                        <m:r>
                          <a:rPr lang="en-US" sz="1100" b="0" i="1" smtClean="0">
                            <a:effectLst/>
                            <a:latin typeface="Cambria Math" panose="02040503050406030204" pitchFamily="18" charset="0"/>
                            <a:cs typeface="Times New Roman" panose="02020603050405020304" pitchFamily="18" charset="0"/>
                          </a:rPr>
                          <m:t>𝑘</m:t>
                        </m:r>
                      </m:e>
                      <m:sub>
                        <m:r>
                          <a:rPr lang="en-US" sz="1100" b="0" i="1" smtClean="0">
                            <a:effectLst/>
                            <a:latin typeface="Cambria Math" panose="02040503050406030204" pitchFamily="18" charset="0"/>
                            <a:cs typeface="Times New Roman" panose="02020603050405020304" pitchFamily="18" charset="0"/>
                          </a:rPr>
                          <m:t>𝑐</m:t>
                        </m:r>
                      </m:sub>
                    </m:sSub>
                    <m:sSup>
                      <m:sSupPr>
                        <m:ctrlPr>
                          <a:rPr lang="en-US" sz="1100" b="0" i="1" smtClean="0">
                            <a:effectLst/>
                            <a:latin typeface="Cambria Math" panose="02040503050406030204" pitchFamily="18" charset="0"/>
                            <a:cs typeface="Times New Roman" panose="02020603050405020304" pitchFamily="18" charset="0"/>
                          </a:rPr>
                        </m:ctrlPr>
                      </m:sSupPr>
                      <m:e>
                        <m:r>
                          <a:rPr lang="en-US" sz="1100" b="0" i="1" smtClean="0">
                            <a:effectLst/>
                            <a:latin typeface="Cambria Math" panose="02040503050406030204" pitchFamily="18" charset="0"/>
                            <a:ea typeface="Cambria Math" panose="02040503050406030204" pitchFamily="18" charset="0"/>
                            <a:cs typeface="Times New Roman" panose="02020603050405020304" pitchFamily="18" charset="0"/>
                          </a:rPr>
                          <m:t>𝜋</m:t>
                        </m:r>
                      </m:e>
                      <m:sup>
                        <m:r>
                          <a:rPr lang="en-US" sz="1100" b="0" i="1" smtClean="0">
                            <a:effectLst/>
                            <a:latin typeface="Cambria Math" panose="02040503050406030204" pitchFamily="18" charset="0"/>
                            <a:cs typeface="Times New Roman" panose="02020603050405020304" pitchFamily="18" charset="0"/>
                          </a:rPr>
                          <m:t>2</m:t>
                        </m:r>
                      </m:sup>
                    </m:sSup>
                    <m:r>
                      <a:rPr lang="en-US" sz="1100" b="0" i="1" smtClean="0">
                        <a:effectLst/>
                        <a:latin typeface="Cambria Math" panose="02040503050406030204" pitchFamily="18" charset="0"/>
                        <a:cs typeface="Times New Roman" panose="02020603050405020304" pitchFamily="18" charset="0"/>
                      </a:rPr>
                      <m:t>𝐸</m:t>
                    </m:r>
                    <m:r>
                      <a:rPr lang="en-US" sz="1100" b="0" i="1" smtClean="0">
                        <a:effectLst/>
                        <a:latin typeface="Cambria Math" panose="02040503050406030204" pitchFamily="18" charset="0"/>
                        <a:cs typeface="Times New Roman" panose="02020603050405020304" pitchFamily="18" charset="0"/>
                      </a:rPr>
                      <m:t>/12</m:t>
                    </m:r>
                    <m:d>
                      <m:dPr>
                        <m:ctrlPr>
                          <a:rPr lang="en-US" sz="1100" b="0" i="1" smtClean="0">
                            <a:effectLst/>
                            <a:latin typeface="Cambria Math" panose="02040503050406030204" pitchFamily="18" charset="0"/>
                            <a:cs typeface="Times New Roman" panose="02020603050405020304" pitchFamily="18" charset="0"/>
                          </a:rPr>
                        </m:ctrlPr>
                      </m:dPr>
                      <m:e>
                        <m:r>
                          <a:rPr lang="en-US" sz="1100" b="0" i="1" smtClean="0">
                            <a:effectLst/>
                            <a:latin typeface="Cambria Math" panose="02040503050406030204" pitchFamily="18" charset="0"/>
                            <a:cs typeface="Times New Roman" panose="02020603050405020304" pitchFamily="18" charset="0"/>
                          </a:rPr>
                          <m:t>1−</m:t>
                        </m:r>
                        <m:sSup>
                          <m:sSupPr>
                            <m:ctrlPr>
                              <a:rPr lang="en-US" sz="1100" b="0" i="1" smtClean="0">
                                <a:effectLst/>
                                <a:latin typeface="Cambria Math" panose="02040503050406030204" pitchFamily="18" charset="0"/>
                                <a:cs typeface="Times New Roman" panose="02020603050405020304" pitchFamily="18" charset="0"/>
                              </a:rPr>
                            </m:ctrlPr>
                          </m:sSupPr>
                          <m:e>
                            <m:r>
                              <a:rPr lang="en-US" sz="1100" b="0" i="1" smtClean="0">
                                <a:effectLst/>
                                <a:latin typeface="Cambria Math" panose="02040503050406030204" pitchFamily="18" charset="0"/>
                                <a:ea typeface="Cambria Math" panose="02040503050406030204" pitchFamily="18" charset="0"/>
                                <a:cs typeface="Times New Roman" panose="02020603050405020304" pitchFamily="18" charset="0"/>
                              </a:rPr>
                              <m:t>𝜈</m:t>
                            </m:r>
                          </m:e>
                          <m:sup>
                            <m:r>
                              <a:rPr lang="en-US" sz="1100" b="0" i="1" smtClean="0">
                                <a:effectLst/>
                                <a:latin typeface="Cambria Math" panose="02040503050406030204" pitchFamily="18" charset="0"/>
                                <a:cs typeface="Times New Roman" panose="02020603050405020304" pitchFamily="18" charset="0"/>
                              </a:rPr>
                              <m:t>2</m:t>
                            </m:r>
                          </m:sup>
                        </m:sSup>
                      </m:e>
                    </m:d>
                    <m:sSup>
                      <m:sSupPr>
                        <m:ctrlPr>
                          <a:rPr lang="en-US" sz="1100" b="0" i="1" smtClean="0">
                            <a:effectLst/>
                            <a:latin typeface="Cambria Math" panose="02040503050406030204" pitchFamily="18" charset="0"/>
                            <a:cs typeface="Times New Roman" panose="02020603050405020304" pitchFamily="18" charset="0"/>
                          </a:rPr>
                        </m:ctrlPr>
                      </m:sSupPr>
                      <m:e>
                        <m:d>
                          <m:dPr>
                            <m:ctrlPr>
                              <a:rPr lang="en-US" sz="1100" b="0" i="1" smtClean="0">
                                <a:effectLst/>
                                <a:latin typeface="Cambria Math" panose="02040503050406030204" pitchFamily="18" charset="0"/>
                                <a:cs typeface="Times New Roman" panose="02020603050405020304" pitchFamily="18" charset="0"/>
                              </a:rPr>
                            </m:ctrlPr>
                          </m:dPr>
                          <m:e>
                            <m:f>
                              <m:fPr>
                                <m:type m:val="lin"/>
                                <m:ctrlPr>
                                  <a:rPr lang="en-US" sz="1100" b="0" i="1" smtClean="0">
                                    <a:effectLst/>
                                    <a:latin typeface="Cambria Math" panose="02040503050406030204" pitchFamily="18" charset="0"/>
                                    <a:cs typeface="Times New Roman" panose="02020603050405020304" pitchFamily="18" charset="0"/>
                                  </a:rPr>
                                </m:ctrlPr>
                              </m:fPr>
                              <m:num>
                                <m:sSub>
                                  <m:sSubPr>
                                    <m:ctrlPr>
                                      <a:rPr lang="en-US" sz="1100" b="0" i="1" smtClean="0">
                                        <a:effectLst/>
                                        <a:latin typeface="Cambria Math" panose="02040503050406030204" pitchFamily="18" charset="0"/>
                                        <a:cs typeface="Times New Roman" panose="02020603050405020304" pitchFamily="18" charset="0"/>
                                      </a:rPr>
                                    </m:ctrlPr>
                                  </m:sSubPr>
                                  <m:e>
                                    <m:r>
                                      <a:rPr lang="en-US" sz="1100" b="0" i="1" smtClean="0">
                                        <a:effectLst/>
                                        <a:latin typeface="Cambria Math" panose="02040503050406030204" pitchFamily="18" charset="0"/>
                                        <a:cs typeface="Times New Roman" panose="02020603050405020304" pitchFamily="18" charset="0"/>
                                      </a:rPr>
                                      <m:t>𝑏</m:t>
                                    </m:r>
                                  </m:e>
                                  <m:sub>
                                    <m:r>
                                      <a:rPr lang="en-US" sz="1100" b="0" i="1" smtClean="0">
                                        <a:effectLst/>
                                        <a:latin typeface="Cambria Math" panose="02040503050406030204" pitchFamily="18" charset="0"/>
                                        <a:cs typeface="Times New Roman" panose="02020603050405020304" pitchFamily="18" charset="0"/>
                                      </a:rPr>
                                      <m:t>𝑓𝑐</m:t>
                                    </m:r>
                                  </m:sub>
                                </m:sSub>
                              </m:num>
                              <m:den>
                                <m:r>
                                  <a:rPr lang="en-US" sz="1100" b="0" i="1" smtClean="0">
                                    <a:effectLst/>
                                    <a:latin typeface="Cambria Math" panose="02040503050406030204" pitchFamily="18" charset="0"/>
                                    <a:cs typeface="Times New Roman" panose="02020603050405020304" pitchFamily="18" charset="0"/>
                                  </a:rPr>
                                  <m:t>2</m:t>
                                </m:r>
                                <m:sSub>
                                  <m:sSubPr>
                                    <m:ctrlPr>
                                      <a:rPr lang="en-US" sz="1100" b="0" i="1" smtClean="0">
                                        <a:effectLst/>
                                        <a:latin typeface="Cambria Math" panose="02040503050406030204" pitchFamily="18" charset="0"/>
                                        <a:cs typeface="Times New Roman" panose="02020603050405020304" pitchFamily="18" charset="0"/>
                                      </a:rPr>
                                    </m:ctrlPr>
                                  </m:sSubPr>
                                  <m:e>
                                    <m:r>
                                      <a:rPr lang="en-US" sz="1100" b="0" i="1" smtClean="0">
                                        <a:effectLst/>
                                        <a:latin typeface="Cambria Math" panose="02040503050406030204" pitchFamily="18" charset="0"/>
                                        <a:cs typeface="Times New Roman" panose="02020603050405020304" pitchFamily="18" charset="0"/>
                                      </a:rPr>
                                      <m:t>𝑡</m:t>
                                    </m:r>
                                  </m:e>
                                  <m:sub>
                                    <m:r>
                                      <a:rPr lang="en-US" sz="1100" b="0" i="1" smtClean="0">
                                        <a:effectLst/>
                                        <a:latin typeface="Cambria Math" panose="02040503050406030204" pitchFamily="18" charset="0"/>
                                        <a:cs typeface="Times New Roman" panose="02020603050405020304" pitchFamily="18" charset="0"/>
                                      </a:rPr>
                                      <m:t>𝑓𝑐</m:t>
                                    </m:r>
                                  </m:sub>
                                </m:sSub>
                              </m:den>
                            </m:f>
                          </m:e>
                        </m:d>
                      </m:e>
                      <m:sup>
                        <m:r>
                          <a:rPr lang="en-US" sz="1100" b="0" i="1" smtClean="0">
                            <a:effectLst/>
                            <a:latin typeface="Cambria Math" panose="02040503050406030204" pitchFamily="18" charset="0"/>
                            <a:cs typeface="Times New Roman" panose="02020603050405020304" pitchFamily="18" charset="0"/>
                          </a:rPr>
                          <m:t>2</m:t>
                        </m:r>
                      </m:sup>
                    </m:sSup>
                  </m:oMath>
                </a14:m>
                <a:r>
                  <a:rPr lang="en-US" sz="1100" dirty="0">
                    <a:effectLst/>
                    <a:ea typeface="Times New Roman" panose="02020603050405020304" pitchFamily="18" charset="0"/>
                    <a:cs typeface="Times New Roman" panose="02020603050405020304" pitchFamily="18" charset="0"/>
                  </a:rPr>
                  <a:t>, </a:t>
                </a:r>
                <a:r>
                  <a:rPr lang="en-US" sz="1100" dirty="0"/>
                  <a:t>to the compression flange stress at the nominal onset of yielding, F</a:t>
                </a:r>
                <a:r>
                  <a:rPr lang="en-US" sz="1100" baseline="-25000" dirty="0"/>
                  <a:t>yr</a:t>
                </a:r>
                <a:r>
                  <a:rPr lang="en-US" sz="1100" dirty="0"/>
                  <a:t>, where </a:t>
                </a:r>
                <a:r>
                  <a:rPr lang="el-GR" sz="1100" dirty="0"/>
                  <a:t>ν</a:t>
                </a:r>
                <a:r>
                  <a:rPr lang="en-US" sz="1100" dirty="0"/>
                  <a:t> is Poisson’s Ratio (commonly taken as 0.3 for steel) and k</a:t>
                </a:r>
                <a:r>
                  <a:rPr lang="en-US" sz="1100" baseline="-25000" dirty="0"/>
                  <a:t>c</a:t>
                </a:r>
                <a:r>
                  <a:rPr lang="en-US" sz="1100" dirty="0"/>
                  <a:t> is the flange local-buckling coefficient. The resulting equation is given in </a:t>
                </a:r>
                <a:r>
                  <a:rPr lang="en-US" sz="1100" i="1" dirty="0"/>
                  <a:t>AASHTO LRFD </a:t>
                </a:r>
                <a:r>
                  <a:rPr lang="en-US" sz="1100" dirty="0"/>
                  <a:t>Article A6.3.2 (Appendix A6) as shown on this slide. The values of k</a:t>
                </a:r>
                <a:r>
                  <a:rPr lang="en-US" sz="1100" baseline="-25000" dirty="0"/>
                  <a:t>c</a:t>
                </a:r>
                <a:r>
                  <a:rPr lang="en-US" sz="1100" dirty="0"/>
                  <a:t> assumed for built-up sections and for rolled shapes in Article A6.3.2 are also shown. </a:t>
                </a:r>
                <a:r>
                  <a:rPr lang="en-US" sz="1050" dirty="0">
                    <a:effectLst/>
                    <a:ea typeface="Times New Roman" panose="02020603050405020304" pitchFamily="18" charset="0"/>
                    <a:cs typeface="Times New Roman" panose="02020603050405020304" pitchFamily="18" charset="0"/>
                  </a:rPr>
                  <a:t>The expression for built-up sections accounts for the fact that thinner webs in built-up sections tend to offer less rotational restraint to prevent flange local buckling. The calculated value of </a:t>
                </a:r>
                <a:r>
                  <a:rPr lang="en-US" sz="1050" i="1" dirty="0">
                    <a:effectLst/>
                    <a:ea typeface="Times New Roman" panose="02020603050405020304" pitchFamily="18" charset="0"/>
                    <a:cs typeface="Times New Roman" panose="02020603050405020304" pitchFamily="18" charset="0"/>
                  </a:rPr>
                  <a:t>k</a:t>
                </a:r>
                <a:r>
                  <a:rPr lang="en-US" sz="1050" i="1" baseline="-25000" dirty="0">
                    <a:effectLst/>
                    <a:ea typeface="Times New Roman" panose="02020603050405020304" pitchFamily="18" charset="0"/>
                    <a:cs typeface="Times New Roman" panose="02020603050405020304" pitchFamily="18" charset="0"/>
                  </a:rPr>
                  <a:t>c</a:t>
                </a:r>
                <a:r>
                  <a:rPr lang="en-US" sz="1050" dirty="0">
                    <a:effectLst/>
                    <a:ea typeface="Times New Roman" panose="02020603050405020304" pitchFamily="18" charset="0"/>
                    <a:cs typeface="Times New Roman" panose="02020603050405020304" pitchFamily="18" charset="0"/>
                  </a:rPr>
                  <a:t> from this expression must fall between the range of 0.35 and 0.76. The lower-bound value of 0.35 (which controls at D/t</a:t>
                </a:r>
                <a:r>
                  <a:rPr lang="en-US" sz="1050" baseline="-25000" dirty="0">
                    <a:effectLst/>
                    <a:ea typeface="Times New Roman" panose="02020603050405020304" pitchFamily="18" charset="0"/>
                    <a:cs typeface="Times New Roman" panose="02020603050405020304" pitchFamily="18" charset="0"/>
                  </a:rPr>
                  <a:t>w</a:t>
                </a:r>
                <a:r>
                  <a:rPr lang="en-US" sz="1050" dirty="0">
                    <a:effectLst/>
                    <a:ea typeface="Times New Roman" panose="02020603050405020304" pitchFamily="18" charset="0"/>
                    <a:cs typeface="Times New Roman" panose="02020603050405020304" pitchFamily="18" charset="0"/>
                  </a:rPr>
                  <a:t> values greater than approximately 130) is back-calculated by equating the local buckling resistances given in the </a:t>
                </a:r>
                <a:r>
                  <a:rPr lang="en-US" sz="1050" i="1" dirty="0">
                    <a:effectLst/>
                    <a:ea typeface="Times New Roman" panose="02020603050405020304" pitchFamily="18" charset="0"/>
                    <a:cs typeface="Times New Roman" panose="02020603050405020304" pitchFamily="18" charset="0"/>
                  </a:rPr>
                  <a:t>AASHTO LRFD</a:t>
                </a:r>
                <a:r>
                  <a:rPr lang="en-US" sz="1050" dirty="0">
                    <a:effectLst/>
                    <a:ea typeface="Times New Roman" panose="02020603050405020304" pitchFamily="18" charset="0"/>
                    <a:cs typeface="Times New Roman" panose="02020603050405020304" pitchFamily="18" charset="0"/>
                  </a:rPr>
                  <a:t> BDS to measured resistances from tests with D/t</a:t>
                </a:r>
                <a:r>
                  <a:rPr lang="en-US" sz="1050" baseline="-25000" dirty="0">
                    <a:effectLst/>
                    <a:ea typeface="Times New Roman" panose="02020603050405020304" pitchFamily="18" charset="0"/>
                    <a:cs typeface="Times New Roman" panose="02020603050405020304" pitchFamily="18" charset="0"/>
                  </a:rPr>
                  <a:t>w</a:t>
                </a:r>
                <a:r>
                  <a:rPr lang="en-US" sz="1050" dirty="0">
                    <a:effectLst/>
                    <a:ea typeface="Times New Roman" panose="02020603050405020304" pitchFamily="18" charset="0"/>
                    <a:cs typeface="Times New Roman" panose="02020603050405020304" pitchFamily="18" charset="0"/>
                  </a:rPr>
                  <a:t> values ranging from 72 to 245. The upper-bound value of 0.76 corresponds to the traditional value that has been assumed for rolled shapes. </a:t>
                </a:r>
              </a:p>
              <a:p>
                <a:pPr algn="just"/>
                <a:endParaRPr lang="en-US" sz="1050" dirty="0">
                  <a:ea typeface="Times New Roman" panose="02020603050405020304" pitchFamily="18" charset="0"/>
                  <a:cs typeface="Times New Roman" panose="02020603050405020304" pitchFamily="18" charset="0"/>
                </a:endParaRPr>
              </a:p>
              <a:p>
                <a:pPr algn="just"/>
                <a:r>
                  <a:rPr lang="en-US" sz="1050" dirty="0">
                    <a:effectLst/>
                    <a:ea typeface="Times New Roman" panose="02020603050405020304" pitchFamily="18" charset="0"/>
                    <a:cs typeface="Times New Roman" panose="02020603050405020304" pitchFamily="18" charset="0"/>
                  </a:rPr>
                  <a:t>Substituting the lower-bound value of k</a:t>
                </a:r>
                <a:r>
                  <a:rPr lang="en-US" sz="1050" baseline="-25000" dirty="0">
                    <a:effectLst/>
                    <a:ea typeface="Times New Roman" panose="02020603050405020304" pitchFamily="18" charset="0"/>
                    <a:cs typeface="Times New Roman" panose="02020603050405020304" pitchFamily="18" charset="0"/>
                  </a:rPr>
                  <a:t>c</a:t>
                </a:r>
                <a:r>
                  <a:rPr lang="en-US" sz="1050" dirty="0">
                    <a:effectLst/>
                    <a:ea typeface="Times New Roman" panose="02020603050405020304" pitchFamily="18" charset="0"/>
                    <a:cs typeface="Times New Roman" panose="02020603050405020304" pitchFamily="18" charset="0"/>
                  </a:rPr>
                  <a:t> equal to 0.35 into the general Article A6.3.2 equation for </a:t>
                </a:r>
                <a:r>
                  <a:rPr lang="el-GR" sz="1050" dirty="0">
                    <a:effectLst/>
                    <a:ea typeface="Times New Roman" panose="02020603050405020304" pitchFamily="18" charset="0"/>
                    <a:cs typeface="Times New Roman" panose="02020603050405020304" pitchFamily="18" charset="0"/>
                  </a:rPr>
                  <a:t>λ</a:t>
                </a:r>
                <a:r>
                  <a:rPr lang="en-US" sz="1050" baseline="-25000" dirty="0">
                    <a:effectLst/>
                    <a:ea typeface="Times New Roman" panose="02020603050405020304" pitchFamily="18" charset="0"/>
                    <a:cs typeface="Times New Roman" panose="02020603050405020304" pitchFamily="18" charset="0"/>
                  </a:rPr>
                  <a:t>rf</a:t>
                </a:r>
                <a:r>
                  <a:rPr lang="en-US" sz="1050" dirty="0">
                    <a:effectLst/>
                    <a:ea typeface="Times New Roman" panose="02020603050405020304" pitchFamily="18" charset="0"/>
                    <a:cs typeface="Times New Roman" panose="02020603050405020304" pitchFamily="18" charset="0"/>
                  </a:rPr>
                  <a:t> gives the expression for </a:t>
                </a:r>
                <a:r>
                  <a:rPr lang="el-GR" sz="1050" dirty="0">
                    <a:effectLst/>
                    <a:ea typeface="Times New Roman" panose="02020603050405020304" pitchFamily="18" charset="0"/>
                    <a:cs typeface="Times New Roman" panose="02020603050405020304" pitchFamily="18" charset="0"/>
                  </a:rPr>
                  <a:t>λ</a:t>
                </a:r>
                <a:r>
                  <a:rPr lang="en-US" sz="1050" baseline="-25000" dirty="0">
                    <a:effectLst/>
                    <a:ea typeface="Times New Roman" panose="02020603050405020304" pitchFamily="18" charset="0"/>
                    <a:cs typeface="Times New Roman" panose="02020603050405020304" pitchFamily="18" charset="0"/>
                  </a:rPr>
                  <a:t>rf</a:t>
                </a:r>
                <a:r>
                  <a:rPr lang="en-US" sz="1050" dirty="0">
                    <a:effectLst/>
                    <a:ea typeface="Times New Roman" panose="02020603050405020304" pitchFamily="18" charset="0"/>
                    <a:cs typeface="Times New Roman" panose="02020603050405020304" pitchFamily="18" charset="0"/>
                  </a:rPr>
                  <a:t> given in Article 6.10.8.2.2 (as shown on this slide), which presumes slender-web behavior. The fact that the lower-bound value of k</a:t>
                </a:r>
                <a:r>
                  <a:rPr lang="en-US" sz="1050" baseline="-25000" dirty="0">
                    <a:effectLst/>
                    <a:ea typeface="Times New Roman" panose="02020603050405020304" pitchFamily="18" charset="0"/>
                    <a:cs typeface="Times New Roman" panose="02020603050405020304" pitchFamily="18" charset="0"/>
                  </a:rPr>
                  <a:t>c</a:t>
                </a:r>
                <a:r>
                  <a:rPr lang="en-US" sz="1050" dirty="0">
                    <a:effectLst/>
                    <a:ea typeface="Times New Roman" panose="02020603050405020304" pitchFamily="18" charset="0"/>
                    <a:cs typeface="Times New Roman" panose="02020603050405020304" pitchFamily="18" charset="0"/>
                  </a:rPr>
                  <a:t> equal to 0.35 is less than 0.425 (which assumes idealized simply-supported boundary conditions along the web-flange juncture) is indicative of the fact that web local buckling in more slender webs tends to destabilize the compression flange. </a:t>
                </a:r>
              </a:p>
              <a:p>
                <a:pPr algn="just"/>
                <a:endParaRPr lang="en-US" sz="1050" dirty="0">
                  <a:cs typeface="Times New Roman" panose="02020603050405020304" pitchFamily="18" charset="0"/>
                </a:endParaRPr>
              </a:p>
              <a:p>
                <a:pPr algn="just"/>
                <a:r>
                  <a:rPr lang="en-US" sz="1050" dirty="0">
                    <a:cs typeface="Times New Roman" panose="02020603050405020304" pitchFamily="18" charset="0"/>
                  </a:rPr>
                  <a:t>The values of F</a:t>
                </a:r>
                <a:r>
                  <a:rPr lang="en-US" sz="1050" baseline="-25000" dirty="0">
                    <a:cs typeface="Times New Roman" panose="02020603050405020304" pitchFamily="18" charset="0"/>
                  </a:rPr>
                  <a:t>yr</a:t>
                </a:r>
                <a:r>
                  <a:rPr lang="en-US" sz="1050" dirty="0">
                    <a:cs typeface="Times New Roman" panose="02020603050405020304" pitchFamily="18" charset="0"/>
                  </a:rPr>
                  <a:t> shown on this slide for the FLB limit state are discussed further on the next slide.</a:t>
                </a:r>
                <a:endParaRPr lang="en-US" sz="1050" dirty="0"/>
              </a:p>
            </p:txBody>
          </p:sp>
        </mc:Choice>
        <mc:Fallback xmlns="">
          <p:sp>
            <p:nvSpPr>
              <p:cNvPr id="3" name="Notes Placeholder 2"/>
              <p:cNvSpPr>
                <a:spLocks noGrp="1"/>
              </p:cNvSpPr>
              <p:nvPr>
                <p:ph type="body" idx="1"/>
              </p:nvPr>
            </p:nvSpPr>
            <p:spPr>
              <a:xfrm>
                <a:off x="464216" y="4338774"/>
                <a:ext cx="6400800" cy="5033826"/>
              </a:xfrm>
            </p:spPr>
            <p:txBody>
              <a:bodyPr/>
              <a:lstStyle/>
              <a:p>
                <a:pPr algn="just"/>
                <a:r>
                  <a:rPr lang="en-US" sz="1050" dirty="0"/>
                  <a:t>For the FLB limit state, a noncompact flange is defined for a </a:t>
                </a:r>
                <a:r>
                  <a:rPr lang="en-US" sz="1050" dirty="0" err="1"/>
                  <a:t>noncomposite</a:t>
                </a:r>
                <a:r>
                  <a:rPr lang="en-US" sz="1050" dirty="0"/>
                  <a:t> section or a composite section in negative bending as a discretely braced compression flange with a slenderness at or below the limit at which localized yielding within the member cross-section associated with a hybrid web, residual stresses and/or cross-section </a:t>
                </a:r>
                <a:r>
                  <a:rPr lang="en-US" sz="1050" dirty="0" err="1"/>
                  <a:t>monosymmetry</a:t>
                </a:r>
                <a:r>
                  <a:rPr lang="en-US" sz="1050" dirty="0"/>
                  <a:t> has a statistically significant effect on the member resistance.</a:t>
                </a:r>
              </a:p>
              <a:p>
                <a:pPr algn="just"/>
                <a:endParaRPr lang="en-US" sz="1050" dirty="0"/>
              </a:p>
              <a:p>
                <a:pPr algn="just"/>
                <a:r>
                  <a:rPr lang="en-US" sz="1100" dirty="0"/>
                  <a:t>A noncompact flange is a discretely braced compression flange with a projecting compression-flange slenderness, </a:t>
                </a:r>
                <a:r>
                  <a:rPr lang="el-GR" sz="1100" dirty="0"/>
                  <a:t>λ</a:t>
                </a:r>
                <a:r>
                  <a:rPr lang="en-US" sz="1100" baseline="-25000" dirty="0"/>
                  <a:t>f</a:t>
                </a:r>
                <a:r>
                  <a:rPr lang="en-US" sz="1100" dirty="0"/>
                  <a:t>, exceeding the limiting slenderness for a compact flange, </a:t>
                </a:r>
                <a:r>
                  <a:rPr lang="el-GR" sz="1100" dirty="0"/>
                  <a:t>λ</a:t>
                </a:r>
                <a:r>
                  <a:rPr lang="en-US" sz="1100" baseline="-25000" dirty="0"/>
                  <a:t>pf</a:t>
                </a:r>
                <a:r>
                  <a:rPr lang="en-US" sz="1100" dirty="0"/>
                  <a:t>, given on the previous slide, but less than or equal to the limiting flange slenderness for a noncompact flange, </a:t>
                </a:r>
                <a:r>
                  <a:rPr lang="el-GR" sz="1100" dirty="0"/>
                  <a:t>λ</a:t>
                </a:r>
                <a:r>
                  <a:rPr lang="en-US" sz="1100" baseline="-25000" dirty="0"/>
                  <a:t>rf</a:t>
                </a:r>
                <a:r>
                  <a:rPr lang="en-US" sz="1100" dirty="0"/>
                  <a:t>. </a:t>
                </a:r>
                <a:r>
                  <a:rPr lang="el-GR" sz="1100" dirty="0"/>
                  <a:t>λ</a:t>
                </a:r>
                <a:r>
                  <a:rPr lang="en-US" sz="1100" baseline="-25000" dirty="0"/>
                  <a:t>rf</a:t>
                </a:r>
                <a:r>
                  <a:rPr lang="en-US" sz="1100" dirty="0"/>
                  <a:t> is obtained by equating the </a:t>
                </a:r>
                <a:r>
                  <a:rPr lang="en-US" sz="1100" dirty="0">
                    <a:effectLst/>
                    <a:ea typeface="Times New Roman" panose="02020603050405020304" pitchFamily="18" charset="0"/>
                    <a:cs typeface="Times New Roman" panose="02020603050405020304" pitchFamily="18" charset="0"/>
                  </a:rPr>
                  <a:t>critical elastic buckling stress for a perfectly flat plate with no residual stress subjected to a uniform uniaxial compressive stress, </a:t>
                </a:r>
                <a:endParaRPr lang="en-US" sz="1100" i="1" dirty="0">
                  <a:effectLst/>
                  <a:latin typeface="Cambria Math" panose="02040503050406030204" pitchFamily="18" charset="0"/>
                  <a:cs typeface="Times New Roman" panose="02020603050405020304" pitchFamily="18" charset="0"/>
                </a:endParaRPr>
              </a:p>
              <a:p>
                <a:pPr algn="just"/>
                <a:r>
                  <a:rPr lang="en-US" sz="1100" b="0" i="0">
                    <a:effectLst/>
                    <a:latin typeface="Cambria Math" panose="02040503050406030204" pitchFamily="18" charset="0"/>
                    <a:cs typeface="Times New Roman" panose="02020603050405020304" pitchFamily="18" charset="0"/>
                  </a:rPr>
                  <a:t>𝐹_𝑒=𝑘_𝑐 </a:t>
                </a:r>
                <a:r>
                  <a:rPr lang="en-US" sz="1100" b="0" i="0">
                    <a:effectLst/>
                    <a:latin typeface="Cambria Math" panose="02040503050406030204" pitchFamily="18" charset="0"/>
                    <a:ea typeface="Cambria Math" panose="02040503050406030204" pitchFamily="18" charset="0"/>
                    <a:cs typeface="Times New Roman" panose="02020603050405020304" pitchFamily="18" charset="0"/>
                  </a:rPr>
                  <a:t>𝜋^</a:t>
                </a:r>
                <a:r>
                  <a:rPr lang="en-US" sz="1100" b="0" i="0">
                    <a:effectLst/>
                    <a:latin typeface="Cambria Math" panose="02040503050406030204" pitchFamily="18" charset="0"/>
                    <a:cs typeface="Times New Roman" panose="02020603050405020304" pitchFamily="18" charset="0"/>
                  </a:rPr>
                  <a:t>2 𝐸/12(1−</a:t>
                </a:r>
                <a:r>
                  <a:rPr lang="en-US" sz="1100" b="0" i="0">
                    <a:effectLst/>
                    <a:latin typeface="Cambria Math" panose="02040503050406030204" pitchFamily="18" charset="0"/>
                    <a:ea typeface="Cambria Math" panose="02040503050406030204" pitchFamily="18" charset="0"/>
                    <a:cs typeface="Times New Roman" panose="02020603050405020304" pitchFamily="18" charset="0"/>
                  </a:rPr>
                  <a:t>𝜈^</a:t>
                </a:r>
                <a:r>
                  <a:rPr lang="en-US" sz="1100" b="0" i="0">
                    <a:effectLst/>
                    <a:latin typeface="Cambria Math" panose="02040503050406030204" pitchFamily="18" charset="0"/>
                    <a:cs typeface="Times New Roman" panose="02020603050405020304" pitchFamily="18" charset="0"/>
                  </a:rPr>
                  <a:t>2 ) (𝑏_𝑓𝑐∕〖2𝑡_𝑓𝑐 〗)^2</a:t>
                </a:r>
                <a:r>
                  <a:rPr lang="en-US" sz="1100" dirty="0">
                    <a:effectLst/>
                    <a:ea typeface="Times New Roman" panose="02020603050405020304" pitchFamily="18" charset="0"/>
                    <a:cs typeface="Times New Roman" panose="02020603050405020304" pitchFamily="18" charset="0"/>
                  </a:rPr>
                  <a:t>, </a:t>
                </a:r>
                <a:r>
                  <a:rPr lang="en-US" sz="1100" dirty="0"/>
                  <a:t>to the compression flange stress at the nominal onset of yielding, </a:t>
                </a:r>
                <a:r>
                  <a:rPr lang="en-US" sz="1100" dirty="0" err="1"/>
                  <a:t>F</a:t>
                </a:r>
                <a:r>
                  <a:rPr lang="en-US" sz="1100" baseline="-25000" dirty="0" err="1"/>
                  <a:t>yr</a:t>
                </a:r>
                <a:r>
                  <a:rPr lang="en-US" sz="1100" dirty="0"/>
                  <a:t>, where </a:t>
                </a:r>
                <a:r>
                  <a:rPr lang="el-GR" sz="1100" dirty="0"/>
                  <a:t>ν</a:t>
                </a:r>
                <a:r>
                  <a:rPr lang="en-US" sz="1100" dirty="0"/>
                  <a:t> is Poisson’s Ratio (commonly taken as 0.3 for steel) and k</a:t>
                </a:r>
                <a:r>
                  <a:rPr lang="en-US" sz="1100" baseline="-25000" dirty="0"/>
                  <a:t>c</a:t>
                </a:r>
                <a:r>
                  <a:rPr lang="en-US" sz="1100" dirty="0"/>
                  <a:t> is the flange local-buckling coefficient. The resulting equation is given in </a:t>
                </a:r>
                <a:r>
                  <a:rPr lang="en-US" sz="1100" i="1" dirty="0"/>
                  <a:t>AASHTO LRFD </a:t>
                </a:r>
                <a:r>
                  <a:rPr lang="en-US" sz="1100" dirty="0"/>
                  <a:t>Article A6.3.2 (Appendix A6) as shown on this slide. The values of k</a:t>
                </a:r>
                <a:r>
                  <a:rPr lang="en-US" sz="1100" baseline="-25000" dirty="0"/>
                  <a:t>c</a:t>
                </a:r>
                <a:r>
                  <a:rPr lang="en-US" sz="1100" dirty="0"/>
                  <a:t> assumed for built-up sections and for rolled shapes in Article A6.3.2 are also shown. </a:t>
                </a:r>
                <a:r>
                  <a:rPr lang="en-US" sz="1050" dirty="0">
                    <a:effectLst/>
                    <a:ea typeface="Times New Roman" panose="02020603050405020304" pitchFamily="18" charset="0"/>
                    <a:cs typeface="Times New Roman" panose="02020603050405020304" pitchFamily="18" charset="0"/>
                  </a:rPr>
                  <a:t>The expression for built-up sections accounts for the fact that thinner webs in built-up sections tend to offer less rotational restraint to prevent flange local buckling. The calculated value of </a:t>
                </a:r>
                <a:r>
                  <a:rPr lang="en-US" sz="1050" i="1" dirty="0">
                    <a:effectLst/>
                    <a:ea typeface="Times New Roman" panose="02020603050405020304" pitchFamily="18" charset="0"/>
                    <a:cs typeface="Times New Roman" panose="02020603050405020304" pitchFamily="18" charset="0"/>
                  </a:rPr>
                  <a:t>k</a:t>
                </a:r>
                <a:r>
                  <a:rPr lang="en-US" sz="1050" i="1" baseline="-25000" dirty="0">
                    <a:effectLst/>
                    <a:ea typeface="Times New Roman" panose="02020603050405020304" pitchFamily="18" charset="0"/>
                    <a:cs typeface="Times New Roman" panose="02020603050405020304" pitchFamily="18" charset="0"/>
                  </a:rPr>
                  <a:t>c</a:t>
                </a:r>
                <a:r>
                  <a:rPr lang="en-US" sz="1050" dirty="0">
                    <a:effectLst/>
                    <a:ea typeface="Times New Roman" panose="02020603050405020304" pitchFamily="18" charset="0"/>
                    <a:cs typeface="Times New Roman" panose="02020603050405020304" pitchFamily="18" charset="0"/>
                  </a:rPr>
                  <a:t> from this expression must fall between the range of 0.35 and 0.76. The lower-bound value of 0.35 (which controls at D/</a:t>
                </a:r>
                <a:r>
                  <a:rPr lang="en-US" sz="1050" dirty="0" err="1">
                    <a:effectLst/>
                    <a:ea typeface="Times New Roman" panose="02020603050405020304" pitchFamily="18" charset="0"/>
                    <a:cs typeface="Times New Roman" panose="02020603050405020304" pitchFamily="18" charset="0"/>
                  </a:rPr>
                  <a:t>t</a:t>
                </a:r>
                <a:r>
                  <a:rPr lang="en-US" sz="1050" baseline="-25000" dirty="0" err="1">
                    <a:effectLst/>
                    <a:ea typeface="Times New Roman" panose="02020603050405020304" pitchFamily="18" charset="0"/>
                    <a:cs typeface="Times New Roman" panose="02020603050405020304" pitchFamily="18" charset="0"/>
                  </a:rPr>
                  <a:t>w</a:t>
                </a:r>
                <a:r>
                  <a:rPr lang="en-US" sz="1050" dirty="0">
                    <a:effectLst/>
                    <a:ea typeface="Times New Roman" panose="02020603050405020304" pitchFamily="18" charset="0"/>
                    <a:cs typeface="Times New Roman" panose="02020603050405020304" pitchFamily="18" charset="0"/>
                  </a:rPr>
                  <a:t> values greater than approximately 130) is back-calculated by equating the local buckling resistances given in the </a:t>
                </a:r>
                <a:r>
                  <a:rPr lang="en-US" sz="1050" i="1" dirty="0">
                    <a:effectLst/>
                    <a:ea typeface="Times New Roman" panose="02020603050405020304" pitchFamily="18" charset="0"/>
                    <a:cs typeface="Times New Roman" panose="02020603050405020304" pitchFamily="18" charset="0"/>
                  </a:rPr>
                  <a:t>AASHTO LRFD</a:t>
                </a:r>
                <a:r>
                  <a:rPr lang="en-US" sz="1050" dirty="0">
                    <a:effectLst/>
                    <a:ea typeface="Times New Roman" panose="02020603050405020304" pitchFamily="18" charset="0"/>
                    <a:cs typeface="Times New Roman" panose="02020603050405020304" pitchFamily="18" charset="0"/>
                  </a:rPr>
                  <a:t> BDS to measured resistances from tests with D/</a:t>
                </a:r>
                <a:r>
                  <a:rPr lang="en-US" sz="1050" dirty="0" err="1">
                    <a:effectLst/>
                    <a:ea typeface="Times New Roman" panose="02020603050405020304" pitchFamily="18" charset="0"/>
                    <a:cs typeface="Times New Roman" panose="02020603050405020304" pitchFamily="18" charset="0"/>
                  </a:rPr>
                  <a:t>t</a:t>
                </a:r>
                <a:r>
                  <a:rPr lang="en-US" sz="1050" baseline="-25000" dirty="0" err="1">
                    <a:effectLst/>
                    <a:ea typeface="Times New Roman" panose="02020603050405020304" pitchFamily="18" charset="0"/>
                    <a:cs typeface="Times New Roman" panose="02020603050405020304" pitchFamily="18" charset="0"/>
                  </a:rPr>
                  <a:t>w</a:t>
                </a:r>
                <a:r>
                  <a:rPr lang="en-US" sz="1050" dirty="0">
                    <a:effectLst/>
                    <a:ea typeface="Times New Roman" panose="02020603050405020304" pitchFamily="18" charset="0"/>
                    <a:cs typeface="Times New Roman" panose="02020603050405020304" pitchFamily="18" charset="0"/>
                  </a:rPr>
                  <a:t> values ranging from 72 to 245. The upper-bound value of 0.76 corresponds to the traditional value that has been assumed for rolled shapes. </a:t>
                </a:r>
              </a:p>
              <a:p>
                <a:pPr algn="just"/>
                <a:endParaRPr lang="en-US" sz="1050" dirty="0">
                  <a:ea typeface="Times New Roman" panose="02020603050405020304" pitchFamily="18" charset="0"/>
                  <a:cs typeface="Times New Roman" panose="02020603050405020304" pitchFamily="18" charset="0"/>
                </a:endParaRPr>
              </a:p>
              <a:p>
                <a:pPr algn="just"/>
                <a:r>
                  <a:rPr lang="en-US" sz="1050" dirty="0">
                    <a:effectLst/>
                    <a:ea typeface="Times New Roman" panose="02020603050405020304" pitchFamily="18" charset="0"/>
                    <a:cs typeface="Times New Roman" panose="02020603050405020304" pitchFamily="18" charset="0"/>
                  </a:rPr>
                  <a:t>Substituting the lower-bound value of k</a:t>
                </a:r>
                <a:r>
                  <a:rPr lang="en-US" sz="1050" baseline="-25000" dirty="0">
                    <a:effectLst/>
                    <a:ea typeface="Times New Roman" panose="02020603050405020304" pitchFamily="18" charset="0"/>
                    <a:cs typeface="Times New Roman" panose="02020603050405020304" pitchFamily="18" charset="0"/>
                  </a:rPr>
                  <a:t>c</a:t>
                </a:r>
                <a:r>
                  <a:rPr lang="en-US" sz="1050" dirty="0">
                    <a:effectLst/>
                    <a:ea typeface="Times New Roman" panose="02020603050405020304" pitchFamily="18" charset="0"/>
                    <a:cs typeface="Times New Roman" panose="02020603050405020304" pitchFamily="18" charset="0"/>
                  </a:rPr>
                  <a:t> equal to 0.35 into the general Article A6.3.2 equation for </a:t>
                </a:r>
                <a:r>
                  <a:rPr lang="el-GR" sz="1050" dirty="0">
                    <a:effectLst/>
                    <a:ea typeface="Times New Roman" panose="02020603050405020304" pitchFamily="18" charset="0"/>
                    <a:cs typeface="Times New Roman" panose="02020603050405020304" pitchFamily="18" charset="0"/>
                  </a:rPr>
                  <a:t>λ</a:t>
                </a:r>
                <a:r>
                  <a:rPr lang="en-US" sz="1050" baseline="-25000" dirty="0">
                    <a:effectLst/>
                    <a:ea typeface="Times New Roman" panose="02020603050405020304" pitchFamily="18" charset="0"/>
                    <a:cs typeface="Times New Roman" panose="02020603050405020304" pitchFamily="18" charset="0"/>
                  </a:rPr>
                  <a:t>rf</a:t>
                </a:r>
                <a:r>
                  <a:rPr lang="en-US" sz="1050" dirty="0">
                    <a:effectLst/>
                    <a:ea typeface="Times New Roman" panose="02020603050405020304" pitchFamily="18" charset="0"/>
                    <a:cs typeface="Times New Roman" panose="02020603050405020304" pitchFamily="18" charset="0"/>
                  </a:rPr>
                  <a:t> gives the expression for </a:t>
                </a:r>
                <a:r>
                  <a:rPr lang="el-GR" sz="1050" dirty="0">
                    <a:effectLst/>
                    <a:ea typeface="Times New Roman" panose="02020603050405020304" pitchFamily="18" charset="0"/>
                    <a:cs typeface="Times New Roman" panose="02020603050405020304" pitchFamily="18" charset="0"/>
                  </a:rPr>
                  <a:t>λ</a:t>
                </a:r>
                <a:r>
                  <a:rPr lang="en-US" sz="1050" baseline="-25000" dirty="0">
                    <a:effectLst/>
                    <a:ea typeface="Times New Roman" panose="02020603050405020304" pitchFamily="18" charset="0"/>
                    <a:cs typeface="Times New Roman" panose="02020603050405020304" pitchFamily="18" charset="0"/>
                  </a:rPr>
                  <a:t>rf</a:t>
                </a:r>
                <a:r>
                  <a:rPr lang="en-US" sz="1050" dirty="0">
                    <a:effectLst/>
                    <a:ea typeface="Times New Roman" panose="02020603050405020304" pitchFamily="18" charset="0"/>
                    <a:cs typeface="Times New Roman" panose="02020603050405020304" pitchFamily="18" charset="0"/>
                  </a:rPr>
                  <a:t> given in Article 6.10.8.2.2 (as shown on this slide), which presumes slender-web behavior. The fact that the lower-bound value of k</a:t>
                </a:r>
                <a:r>
                  <a:rPr lang="en-US" sz="1050" baseline="-25000" dirty="0">
                    <a:effectLst/>
                    <a:ea typeface="Times New Roman" panose="02020603050405020304" pitchFamily="18" charset="0"/>
                    <a:cs typeface="Times New Roman" panose="02020603050405020304" pitchFamily="18" charset="0"/>
                  </a:rPr>
                  <a:t>c</a:t>
                </a:r>
                <a:r>
                  <a:rPr lang="en-US" sz="1050" dirty="0">
                    <a:effectLst/>
                    <a:ea typeface="Times New Roman" panose="02020603050405020304" pitchFamily="18" charset="0"/>
                    <a:cs typeface="Times New Roman" panose="02020603050405020304" pitchFamily="18" charset="0"/>
                  </a:rPr>
                  <a:t> equal to 0.35 is less than 0.425 (which assumes idealized simply-supported boundary conditions along the web-flange juncture) is indicative of the fact that web local buckling in more slender webs tends to destabilize the compression flange. </a:t>
                </a:r>
              </a:p>
              <a:p>
                <a:pPr algn="just"/>
                <a:endParaRPr lang="en-US" sz="1050" dirty="0">
                  <a:cs typeface="Times New Roman" panose="02020603050405020304" pitchFamily="18" charset="0"/>
                </a:endParaRPr>
              </a:p>
              <a:p>
                <a:pPr algn="just"/>
                <a:r>
                  <a:rPr lang="en-US" sz="1050" dirty="0">
                    <a:cs typeface="Times New Roman" panose="02020603050405020304" pitchFamily="18" charset="0"/>
                  </a:rPr>
                  <a:t>The values of </a:t>
                </a:r>
                <a:r>
                  <a:rPr lang="en-US" sz="1050" dirty="0" err="1">
                    <a:cs typeface="Times New Roman" panose="02020603050405020304" pitchFamily="18" charset="0"/>
                  </a:rPr>
                  <a:t>F</a:t>
                </a:r>
                <a:r>
                  <a:rPr lang="en-US" sz="1050" baseline="-25000" dirty="0" err="1">
                    <a:cs typeface="Times New Roman" panose="02020603050405020304" pitchFamily="18" charset="0"/>
                  </a:rPr>
                  <a:t>yr</a:t>
                </a:r>
                <a:r>
                  <a:rPr lang="en-US" sz="1050" dirty="0">
                    <a:cs typeface="Times New Roman" panose="02020603050405020304" pitchFamily="18" charset="0"/>
                  </a:rPr>
                  <a:t> shown on this slide for the FLB limit state are discussed further on the next slide.</a:t>
                </a:r>
                <a:endParaRPr lang="en-US" sz="1050" dirty="0"/>
              </a:p>
            </p:txBody>
          </p:sp>
        </mc:Fallback>
      </mc:AlternateContent>
      <p:sp>
        <p:nvSpPr>
          <p:cNvPr id="4" name="Slide Number Placeholder 3"/>
          <p:cNvSpPr>
            <a:spLocks noGrp="1"/>
          </p:cNvSpPr>
          <p:nvPr>
            <p:ph type="sldNum" sz="quarter" idx="5"/>
          </p:nvPr>
        </p:nvSpPr>
        <p:spPr/>
        <p:txBody>
          <a:bodyPr/>
          <a:lstStyle/>
          <a:p>
            <a:fld id="{CBCC8EBC-06C6-4656-87A1-0AF013F9A67E}" type="slidenum">
              <a:rPr lang="en-US" altLang="en-US" smtClean="0"/>
              <a:pPr/>
              <a:t>28</a:t>
            </a:fld>
            <a:endParaRPr lang="en-US" altLang="en-US" dirty="0"/>
          </a:p>
        </p:txBody>
      </p:sp>
    </p:spTree>
    <p:extLst>
      <p:ext uri="{BB962C8B-B14F-4D97-AF65-F5344CB8AC3E}">
        <p14:creationId xmlns:p14="http://schemas.microsoft.com/office/powerpoint/2010/main" val="345785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4216" y="4338774"/>
            <a:ext cx="6400800" cy="4780700"/>
          </a:xfrm>
        </p:spPr>
        <p:txBody>
          <a:bodyPr/>
          <a:lstStyle/>
          <a:p>
            <a:pPr algn="just"/>
            <a:r>
              <a:rPr lang="en-US" sz="1100" dirty="0"/>
              <a:t>The term, F</a:t>
            </a:r>
            <a:r>
              <a:rPr lang="en-US" sz="1100" baseline="-25000" dirty="0"/>
              <a:t>yr</a:t>
            </a:r>
            <a:r>
              <a:rPr lang="en-US" sz="1100" dirty="0"/>
              <a:t>, is the nominal compression flange stress at the onset of significant yielding including residual stress effects. For the FLB limit state, the </a:t>
            </a:r>
            <a:r>
              <a:rPr lang="en-US" sz="1100" i="1" dirty="0"/>
              <a:t>AASHTO LRFD </a:t>
            </a:r>
            <a:r>
              <a:rPr lang="en-US" sz="1100" dirty="0"/>
              <a:t>BDS specifies F</a:t>
            </a:r>
            <a:r>
              <a:rPr lang="en-US" sz="1100" baseline="-25000" dirty="0"/>
              <a:t>yr</a:t>
            </a:r>
            <a:r>
              <a:rPr lang="en-US" sz="1100" dirty="0"/>
              <a:t> = 0.7F</a:t>
            </a:r>
            <a:r>
              <a:rPr lang="en-US" sz="1100" baseline="-25000" dirty="0"/>
              <a:t>yc</a:t>
            </a:r>
            <a:r>
              <a:rPr lang="en-US" sz="1100" dirty="0"/>
              <a:t> (which </a:t>
            </a:r>
            <a:r>
              <a:rPr lang="en-US" sz="1100" dirty="0">
                <a:effectLst/>
                <a:ea typeface="Times New Roman" panose="02020603050405020304" pitchFamily="18" charset="0"/>
                <a:cs typeface="Times New Roman" panose="02020603050405020304" pitchFamily="18" charset="0"/>
              </a:rPr>
              <a:t>corresponds to an assumed nominal compression flange residual stress effect of 0.3</a:t>
            </a:r>
            <a:r>
              <a:rPr lang="en-US" sz="1100" i="1" dirty="0">
                <a:effectLst/>
                <a:ea typeface="Times New Roman" panose="02020603050405020304" pitchFamily="18" charset="0"/>
                <a:cs typeface="Times New Roman" panose="02020603050405020304" pitchFamily="18" charset="0"/>
              </a:rPr>
              <a:t>F</a:t>
            </a:r>
            <a:r>
              <a:rPr lang="en-US" sz="1100" i="1" baseline="-25000" dirty="0">
                <a:effectLst/>
                <a:ea typeface="Times New Roman" panose="02020603050405020304" pitchFamily="18" charset="0"/>
                <a:cs typeface="Times New Roman" panose="02020603050405020304" pitchFamily="18" charset="0"/>
              </a:rPr>
              <a:t>yc</a:t>
            </a:r>
            <a:r>
              <a:rPr lang="en-US" sz="1100" dirty="0">
                <a:effectLst/>
                <a:ea typeface="Times New Roman" panose="02020603050405020304" pitchFamily="18" charset="0"/>
                <a:cs typeface="Times New Roman" panose="02020603050405020304" pitchFamily="18" charset="0"/>
              </a:rPr>
              <a:t>) </a:t>
            </a:r>
            <a:r>
              <a:rPr lang="en-US" sz="1100" dirty="0"/>
              <a:t>with the exception of (1) highly monosymmetric compact-web and noncompact-web cross sections with the larger flange in compression, where the neutral axis is so close to the compression flange that nominal tension flange yielding occurs prior to reaching a stress of 0.7F</a:t>
            </a:r>
            <a:r>
              <a:rPr lang="en-US" sz="1100" baseline="-25000" dirty="0"/>
              <a:t>yc</a:t>
            </a:r>
            <a:r>
              <a:rPr lang="en-US" sz="1100" dirty="0"/>
              <a:t> at the compression flange, and (2) hybrid web members in general where F</a:t>
            </a:r>
            <a:r>
              <a:rPr lang="en-US" sz="1100" baseline="-25000" dirty="0"/>
              <a:t>yw</a:t>
            </a:r>
            <a:r>
              <a:rPr lang="en-US" sz="1100" dirty="0"/>
              <a:t> &lt; 0.7F</a:t>
            </a:r>
            <a:r>
              <a:rPr lang="en-US" sz="1100" baseline="-25000" dirty="0"/>
              <a:t>yc</a:t>
            </a:r>
            <a:r>
              <a:rPr lang="en-US" sz="1100" dirty="0"/>
              <a:t>. To address these cases, </a:t>
            </a:r>
            <a:r>
              <a:rPr lang="en-US" sz="1100" i="1" dirty="0"/>
              <a:t>AASHTO LRFD </a:t>
            </a:r>
            <a:r>
              <a:rPr lang="en-US" sz="1100" dirty="0"/>
              <a:t>Article A6.3.2 (Appendix A6) specifies the value of F</a:t>
            </a:r>
            <a:r>
              <a:rPr lang="en-US" sz="1100" baseline="-25000" dirty="0"/>
              <a:t>yr</a:t>
            </a:r>
            <a:r>
              <a:rPr lang="en-US" sz="1100" dirty="0"/>
              <a:t> for the FLB limit state as shown on this slide. The product R</a:t>
            </a:r>
            <a:r>
              <a:rPr lang="en-US" sz="1100" baseline="-25000" dirty="0"/>
              <a:t>h</a:t>
            </a:r>
            <a:r>
              <a:rPr lang="en-US" sz="1100" dirty="0"/>
              <a:t>F</a:t>
            </a:r>
            <a:r>
              <a:rPr lang="en-US" sz="1100" baseline="-25000" dirty="0"/>
              <a:t>yt</a:t>
            </a:r>
            <a:r>
              <a:rPr lang="en-US" sz="1100" dirty="0"/>
              <a:t>S</a:t>
            </a:r>
            <a:r>
              <a:rPr lang="en-US" sz="1100" baseline="-25000" dirty="0"/>
              <a:t>xt</a:t>
            </a:r>
            <a:r>
              <a:rPr lang="en-US" sz="1100" dirty="0"/>
              <a:t> in the second term of this equation is the moment, R</a:t>
            </a:r>
            <a:r>
              <a:rPr lang="en-US" sz="1100" baseline="-25000" dirty="0"/>
              <a:t>h</a:t>
            </a:r>
            <a:r>
              <a:rPr lang="en-US" sz="1100" dirty="0"/>
              <a:t>M</a:t>
            </a:r>
            <a:r>
              <a:rPr lang="en-US" sz="1100" baseline="-25000" dirty="0"/>
              <a:t>yt</a:t>
            </a:r>
            <a:r>
              <a:rPr lang="en-US" sz="1100" dirty="0"/>
              <a:t>, corresponding to nominal yielding at the tension flange. This value, divided by the section modulus to the compression flange, S</a:t>
            </a:r>
            <a:r>
              <a:rPr lang="en-US" sz="1100" baseline="-25000" dirty="0"/>
              <a:t>xc</a:t>
            </a:r>
            <a:r>
              <a:rPr lang="en-US" sz="1100" dirty="0"/>
              <a:t>, is the compression flange stress corresponding to the onset of nominal yielding at the tension flange. The third term interprets the web yield stress as the limit corresponding to the onset of significant inelastic stability effects for hybrid sections with unusually low values of F</a:t>
            </a:r>
            <a:r>
              <a:rPr lang="en-US" sz="1100" baseline="-25000" dirty="0"/>
              <a:t>yw</a:t>
            </a:r>
            <a:r>
              <a:rPr lang="en-US" sz="1100" dirty="0"/>
              <a:t> relative to F</a:t>
            </a:r>
            <a:r>
              <a:rPr lang="en-US" sz="1100" baseline="-25000" dirty="0"/>
              <a:t>yc</a:t>
            </a:r>
            <a:r>
              <a:rPr lang="en-US" sz="1100" dirty="0"/>
              <a:t>. In extreme cases where F</a:t>
            </a:r>
            <a:r>
              <a:rPr lang="en-US" sz="1100" baseline="-25000" dirty="0"/>
              <a:t>yt</a:t>
            </a:r>
            <a:r>
              <a:rPr lang="en-US" sz="1100" dirty="0"/>
              <a:t>S</a:t>
            </a:r>
            <a:r>
              <a:rPr lang="en-US" sz="1100" baseline="-25000" dirty="0"/>
              <a:t>xt</a:t>
            </a:r>
            <a:r>
              <a:rPr lang="en-US" sz="1100" dirty="0"/>
              <a:t>/S</a:t>
            </a:r>
            <a:r>
              <a:rPr lang="en-US" sz="1100" baseline="-25000" dirty="0"/>
              <a:t>xc</a:t>
            </a:r>
            <a:r>
              <a:rPr lang="en-US" sz="1100" dirty="0"/>
              <a:t> or F</a:t>
            </a:r>
            <a:r>
              <a:rPr lang="en-US" sz="1100" baseline="-25000" dirty="0"/>
              <a:t>yw</a:t>
            </a:r>
            <a:r>
              <a:rPr lang="en-US" sz="1100" dirty="0"/>
              <a:t> is less than 0.5F</a:t>
            </a:r>
            <a:r>
              <a:rPr lang="en-US" sz="1100" baseline="-25000" dirty="0"/>
              <a:t>yc</a:t>
            </a:r>
            <a:r>
              <a:rPr lang="en-US" sz="1100" dirty="0"/>
              <a:t>, the </a:t>
            </a:r>
            <a:r>
              <a:rPr lang="en-US" sz="1100" i="1" dirty="0"/>
              <a:t>AASHTO LRFD </a:t>
            </a:r>
            <a:r>
              <a:rPr lang="en-US" sz="1100" dirty="0"/>
              <a:t>BDS uses a minimum value of F</a:t>
            </a:r>
            <a:r>
              <a:rPr lang="en-US" sz="1100" baseline="-25000" dirty="0"/>
              <a:t>yr</a:t>
            </a:r>
            <a:r>
              <a:rPr lang="en-US" sz="1100" dirty="0"/>
              <a:t> = 0.5F</a:t>
            </a:r>
            <a:r>
              <a:rPr lang="en-US" sz="1100" baseline="-25000" dirty="0"/>
              <a:t>yc</a:t>
            </a:r>
            <a:r>
              <a:rPr lang="en-US" sz="1100" dirty="0"/>
              <a:t>.  </a:t>
            </a:r>
          </a:p>
          <a:p>
            <a:pPr algn="just"/>
            <a:endParaRPr lang="en-US" sz="1100" dirty="0"/>
          </a:p>
          <a:p>
            <a:pPr algn="just"/>
            <a:r>
              <a:rPr lang="en-US" sz="1100" dirty="0"/>
              <a:t>For slender-web sections (Article 6.10.8.2.2), the second-term in Article A6.3.2 equation for F</a:t>
            </a:r>
            <a:r>
              <a:rPr lang="en-US" sz="1100" baseline="-25000" dirty="0"/>
              <a:t>yr</a:t>
            </a:r>
            <a:r>
              <a:rPr lang="en-US" sz="1100" dirty="0"/>
              <a:t> is not considered. This simplification is possible because the TFY resistance of slender-web members is defined as the nominal first yielding of the tension flange reduced by any hybrid web effects, R</a:t>
            </a:r>
            <a:r>
              <a:rPr lang="en-US" sz="1100" baseline="-25000" dirty="0"/>
              <a:t>h</a:t>
            </a:r>
            <a:r>
              <a:rPr lang="en-US" sz="1100" dirty="0"/>
              <a:t>F</a:t>
            </a:r>
            <a:r>
              <a:rPr lang="en-US" sz="1100" baseline="-25000" dirty="0"/>
              <a:t>yt</a:t>
            </a:r>
            <a:r>
              <a:rPr lang="en-US" sz="1100" dirty="0"/>
              <a:t>. However, since the TFY resistance for compact- and noncompact-web sections is generally larger than R</a:t>
            </a:r>
            <a:r>
              <a:rPr lang="en-US" sz="1100" baseline="-25000" dirty="0"/>
              <a:t>h</a:t>
            </a:r>
            <a:r>
              <a:rPr lang="en-US" sz="1100" dirty="0"/>
              <a:t>M</a:t>
            </a:r>
            <a:r>
              <a:rPr lang="en-US" sz="1100" baseline="-25000" dirty="0"/>
              <a:t>yt</a:t>
            </a:r>
            <a:r>
              <a:rPr lang="en-US" sz="1100" dirty="0"/>
              <a:t>, the second term is necessary in the Appendix A6 equation to avoid significant violation of the assumption of elastic member behavior when using the </a:t>
            </a:r>
            <a:r>
              <a:rPr lang="en-US" sz="1100" i="1" dirty="0"/>
              <a:t>AASHTO LRFD </a:t>
            </a:r>
            <a:r>
              <a:rPr lang="en-US" sz="1100" dirty="0"/>
              <a:t>BDS equations based on elastic LTB or FLB. </a:t>
            </a:r>
          </a:p>
          <a:p>
            <a:pPr algn="just"/>
            <a:endParaRPr lang="en-US" sz="1100" dirty="0"/>
          </a:p>
          <a:p>
            <a:pPr algn="just"/>
            <a:r>
              <a:rPr lang="en-US" sz="1100" dirty="0"/>
              <a:t>For the FLB limit state, a slender flange is defined for a noncomposite section or a composite section in negative bending as a discretely braced compression flange with a slenderness at or above which the nominal flexural resistance is governed by elastic flange local buckling, provided that sufficient lateral bracing requirements are satisfied to prevent LTB. A slender flange is a discretely braced compression flange with a projecting compression-flange slenderness, </a:t>
            </a:r>
            <a:r>
              <a:rPr lang="el-GR" sz="1100" dirty="0"/>
              <a:t>λ</a:t>
            </a:r>
            <a:r>
              <a:rPr lang="en-US" sz="1100" baseline="-25000" dirty="0"/>
              <a:t>f</a:t>
            </a:r>
            <a:r>
              <a:rPr lang="en-US" sz="1100" dirty="0"/>
              <a:t>, exceeding the applicable limiting slenderness for a noncompact flange, </a:t>
            </a:r>
            <a:r>
              <a:rPr lang="el-GR" sz="1100" dirty="0"/>
              <a:t>λ</a:t>
            </a:r>
            <a:r>
              <a:rPr lang="en-US" sz="1100" baseline="-25000" dirty="0"/>
              <a:t>rf</a:t>
            </a:r>
            <a:r>
              <a:rPr lang="en-US" sz="1100" dirty="0"/>
              <a:t>, given on the previous slide.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29</a:t>
            </a:fld>
            <a:endParaRPr lang="en-US" altLang="en-US" dirty="0"/>
          </a:p>
        </p:txBody>
      </p:sp>
    </p:spTree>
    <p:extLst>
      <p:ext uri="{BB962C8B-B14F-4D97-AF65-F5344CB8AC3E}">
        <p14:creationId xmlns:p14="http://schemas.microsoft.com/office/powerpoint/2010/main" val="131532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3571" y="4317546"/>
            <a:ext cx="6400800" cy="4320540"/>
          </a:xfrm>
        </p:spPr>
        <p:txBody>
          <a:bodyPr/>
          <a:lstStyle/>
          <a:p>
            <a:pPr algn="just"/>
            <a:r>
              <a:rPr lang="en-US" dirty="0"/>
              <a:t>The first topic in this lesson will introduce the components of the cross-section included in the determination of the flexural resistance of noncomposite I-sections during construction and at the strength limit state and composite I-sections subject to negative bending at the strength limit state. </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a:t>
            </a:fld>
            <a:endParaRPr lang="en-US" altLang="en-US" dirty="0"/>
          </a:p>
        </p:txBody>
      </p:sp>
    </p:spTree>
    <p:extLst>
      <p:ext uri="{BB962C8B-B14F-4D97-AF65-F5344CB8AC3E}">
        <p14:creationId xmlns:p14="http://schemas.microsoft.com/office/powerpoint/2010/main" val="3746350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4960712"/>
          </a:xfrm>
        </p:spPr>
        <p:txBody>
          <a:bodyPr/>
          <a:lstStyle/>
          <a:p>
            <a:pPr algn="just"/>
            <a:r>
              <a:rPr lang="en-US" dirty="0"/>
              <a:t>Depending on which of the three regions that the projecting flange slenderness, </a:t>
            </a:r>
            <a:r>
              <a:rPr lang="el-GR" dirty="0"/>
              <a:t>λ</a:t>
            </a:r>
            <a:r>
              <a:rPr lang="en-US" baseline="-25000" dirty="0"/>
              <a:t>f </a:t>
            </a:r>
            <a:r>
              <a:rPr lang="en-US" dirty="0"/>
              <a:t>= b</a:t>
            </a:r>
            <a:r>
              <a:rPr lang="en-US" baseline="-25000" dirty="0"/>
              <a:t>fc</a:t>
            </a:r>
            <a:r>
              <a:rPr lang="en-US" dirty="0"/>
              <a:t>/2t</a:t>
            </a:r>
            <a:r>
              <a:rPr lang="en-US" baseline="-25000" dirty="0"/>
              <a:t>fc</a:t>
            </a:r>
            <a:r>
              <a:rPr lang="en-US" dirty="0"/>
              <a:t>, falls in, delineated by the Anchor Points 1 and 2 shown in the figure on this slide, the discretely braced compression flange is referred to as compact, noncompact or slender under flexure. </a:t>
            </a:r>
          </a:p>
          <a:p>
            <a:pPr algn="just"/>
            <a:endParaRPr lang="en-US" dirty="0">
              <a:cs typeface="Arial" panose="020B0604020202020204" pitchFamily="34" charset="0"/>
            </a:endParaRPr>
          </a:p>
          <a:p>
            <a:pPr algn="just"/>
            <a:r>
              <a:rPr lang="en-US" dirty="0"/>
              <a:t>Cross sections with compact compression flanges are able to develop the “plateau strength”, F</a:t>
            </a:r>
            <a:r>
              <a:rPr lang="en-US" baseline="-25000" dirty="0"/>
              <a:t>max</a:t>
            </a:r>
            <a:r>
              <a:rPr lang="en-US" dirty="0"/>
              <a:t> or M</a:t>
            </a:r>
            <a:r>
              <a:rPr lang="en-US" baseline="-25000" dirty="0"/>
              <a:t>max</a:t>
            </a:r>
            <a:r>
              <a:rPr lang="en-US" dirty="0"/>
              <a:t>, cross sections with noncompact compression flanges have their flexural resistance limited by inelastic FLB, and cross sections with slender flanges have their flexural resistance governed by theoretical elastic FLB, assuming that the LTB or TFY resistances are not smaller. Actually, the </a:t>
            </a:r>
            <a:r>
              <a:rPr lang="en-US" i="1" dirty="0"/>
              <a:t>AASHTO LRFD </a:t>
            </a:r>
            <a:r>
              <a:rPr lang="en-US" dirty="0"/>
              <a:t>BDS does not explicitly provide any elastic FLB equations. This is because the proportioning limit b</a:t>
            </a:r>
            <a:r>
              <a:rPr lang="en-US" baseline="-25000" dirty="0"/>
              <a:t>f</a:t>
            </a:r>
            <a:r>
              <a:rPr lang="en-US" dirty="0"/>
              <a:t>/2t</a:t>
            </a:r>
            <a:r>
              <a:rPr lang="en-US" baseline="-25000" dirty="0"/>
              <a:t>f</a:t>
            </a:r>
            <a:r>
              <a:rPr lang="en-US" dirty="0"/>
              <a:t> </a:t>
            </a:r>
            <a:r>
              <a:rPr lang="en-US" dirty="0">
                <a:cs typeface="Arial" panose="020B0604020202020204" pitchFamily="34" charset="0"/>
              </a:rPr>
              <a:t>≤</a:t>
            </a:r>
            <a:r>
              <a:rPr lang="en-US" dirty="0"/>
              <a:t> 12.0 in Article 6.10.2.2 (refer to Slide 6 in this lesson) precludes elastic FLB for all steel I-section members with F</a:t>
            </a:r>
            <a:r>
              <a:rPr lang="en-US" baseline="-25000" dirty="0"/>
              <a:t>yc</a:t>
            </a:r>
            <a:r>
              <a:rPr lang="en-US" dirty="0"/>
              <a:t> </a:t>
            </a:r>
            <a:r>
              <a:rPr lang="en-US" dirty="0">
                <a:cs typeface="Arial" panose="020B0604020202020204" pitchFamily="34" charset="0"/>
              </a:rPr>
              <a:t>≤</a:t>
            </a:r>
            <a:r>
              <a:rPr lang="en-US" dirty="0"/>
              <a:t> 90 ksi. The </a:t>
            </a:r>
            <a:r>
              <a:rPr lang="en-US" i="1" dirty="0"/>
              <a:t>AASHTO LRFD </a:t>
            </a:r>
            <a:r>
              <a:rPr lang="en-US" dirty="0"/>
              <a:t>BDS simply uses the inelastic FLB expressions into the elastic FLB range for the minor extent that b</a:t>
            </a:r>
            <a:r>
              <a:rPr lang="en-US" baseline="-25000" dirty="0"/>
              <a:t>f</a:t>
            </a:r>
            <a:r>
              <a:rPr lang="en-US" dirty="0"/>
              <a:t>/2t</a:t>
            </a:r>
            <a:r>
              <a:rPr lang="en-US" baseline="-25000" dirty="0"/>
              <a:t>f</a:t>
            </a:r>
            <a:r>
              <a:rPr lang="en-US" dirty="0"/>
              <a:t> can potentially exceed </a:t>
            </a:r>
            <a:r>
              <a:rPr lang="el-GR" dirty="0"/>
              <a:t>λ</a:t>
            </a:r>
            <a:r>
              <a:rPr lang="en-US" baseline="-25000" dirty="0"/>
              <a:t>rf</a:t>
            </a:r>
            <a:r>
              <a:rPr lang="en-US" dirty="0"/>
              <a:t> for F</a:t>
            </a:r>
            <a:r>
              <a:rPr lang="en-US" baseline="-25000" dirty="0"/>
              <a:t>yc</a:t>
            </a:r>
            <a:r>
              <a:rPr lang="en-US" dirty="0"/>
              <a:t> &gt; 90 ksi. This is justified given the approximations invoked in determining the flange local buckling resistance. </a:t>
            </a:r>
            <a:r>
              <a:rPr lang="en-US" dirty="0">
                <a:effectLst/>
                <a:ea typeface="Times New Roman" panose="02020603050405020304" pitchFamily="18" charset="0"/>
                <a:cs typeface="Times New Roman" panose="02020603050405020304" pitchFamily="18" charset="0"/>
              </a:rPr>
              <a:t>The relatively minor influence of moment gradient effects (discussed later on in this lesson) is also neglected for FLB; therefore, only the solid blue curve in the figure on this slide applies for FLB.</a:t>
            </a:r>
            <a:endParaRPr lang="en-US" dirty="0"/>
          </a:p>
          <a:p>
            <a:pPr algn="just"/>
            <a:endParaRPr lang="en-US" dirty="0">
              <a:cs typeface="Arial" panose="020B0604020202020204" pitchFamily="34" charset="0"/>
            </a:endParaRPr>
          </a:p>
          <a:p>
            <a:pPr algn="just"/>
            <a:r>
              <a:rPr lang="en-US" dirty="0">
                <a:cs typeface="Arial" panose="020B0604020202020204" pitchFamily="34" charset="0"/>
              </a:rPr>
              <a:t>The </a:t>
            </a:r>
            <a:r>
              <a:rPr lang="en-US" i="1" dirty="0">
                <a:cs typeface="Arial" panose="020B0604020202020204" pitchFamily="34" charset="0"/>
              </a:rPr>
              <a:t>AASHTO LRFD </a:t>
            </a:r>
            <a:r>
              <a:rPr lang="en-US" dirty="0">
                <a:cs typeface="Arial" panose="020B0604020202020204" pitchFamily="34" charset="0"/>
              </a:rPr>
              <a:t>BDS equations given in Articles 6.10.8.2.2 and A6.3.2 (Appendix A6) for determining the nominal flexural resistance, F</a:t>
            </a:r>
            <a:r>
              <a:rPr lang="en-US" baseline="-25000" dirty="0">
                <a:cs typeface="Arial" panose="020B0604020202020204" pitchFamily="34" charset="0"/>
              </a:rPr>
              <a:t>nc</a:t>
            </a:r>
            <a:r>
              <a:rPr lang="en-US" dirty="0">
                <a:cs typeface="Arial" panose="020B0604020202020204" pitchFamily="34" charset="0"/>
              </a:rPr>
              <a:t> or M</a:t>
            </a:r>
            <a:r>
              <a:rPr lang="en-US" baseline="-25000" dirty="0">
                <a:cs typeface="Arial" panose="020B0604020202020204" pitchFamily="34" charset="0"/>
              </a:rPr>
              <a:t>nc</a:t>
            </a:r>
            <a:r>
              <a:rPr lang="en-US" dirty="0">
                <a:cs typeface="Arial" panose="020B0604020202020204" pitchFamily="34" charset="0"/>
              </a:rPr>
              <a:t>, of compact and noncompact discretely braced compression flanges for the FLB limit state are shown on the next slide.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30</a:t>
            </a:fld>
            <a:endParaRPr lang="en-US" altLang="en-US" dirty="0"/>
          </a:p>
        </p:txBody>
      </p:sp>
    </p:spTree>
    <p:extLst>
      <p:ext uri="{BB962C8B-B14F-4D97-AF65-F5344CB8AC3E}">
        <p14:creationId xmlns:p14="http://schemas.microsoft.com/office/powerpoint/2010/main" val="2489491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4960712"/>
          </a:xfrm>
        </p:spPr>
        <p:txBody>
          <a:bodyPr/>
          <a:lstStyle/>
          <a:p>
            <a:pPr algn="just"/>
            <a:r>
              <a:rPr lang="en-US" dirty="0">
                <a:effectLst/>
                <a:ea typeface="Times New Roman" panose="02020603050405020304" pitchFamily="18" charset="0"/>
                <a:cs typeface="Times New Roman" panose="02020603050405020304" pitchFamily="18" charset="0"/>
              </a:rPr>
              <a:t>For the FLB limit state, the equations defining the nominal local buckling resistance of the compression flange, F</a:t>
            </a:r>
            <a:r>
              <a:rPr lang="en-US" baseline="-25000" dirty="0">
                <a:effectLst/>
                <a:ea typeface="Times New Roman" panose="02020603050405020304" pitchFamily="18" charset="0"/>
                <a:cs typeface="Times New Roman" panose="02020603050405020304" pitchFamily="18" charset="0"/>
              </a:rPr>
              <a:t>nc</a:t>
            </a:r>
            <a:r>
              <a:rPr lang="en-US" dirty="0">
                <a:effectLst/>
                <a:ea typeface="Times New Roman" panose="02020603050405020304" pitchFamily="18" charset="0"/>
                <a:cs typeface="Times New Roman" panose="02020603050405020304" pitchFamily="18" charset="0"/>
              </a:rPr>
              <a:t>, in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6.10.8.2.2 are expressed in terms of stress as shown in the top two equations on this slide. The first equation defines the plateau strength, F</a:t>
            </a:r>
            <a:r>
              <a:rPr lang="en-US" baseline="-25000" dirty="0">
                <a:effectLst/>
                <a:ea typeface="Times New Roman" panose="02020603050405020304" pitchFamily="18" charset="0"/>
                <a:cs typeface="Times New Roman" panose="02020603050405020304" pitchFamily="18" charset="0"/>
              </a:rPr>
              <a:t>nc </a:t>
            </a:r>
            <a:r>
              <a:rPr lang="en-US" dirty="0">
                <a:effectLst/>
                <a:ea typeface="Times New Roman" panose="02020603050405020304" pitchFamily="18" charset="0"/>
                <a:cs typeface="Times New Roman" panose="02020603050405020304" pitchFamily="18" charset="0"/>
              </a:rPr>
              <a:t>= F</a:t>
            </a:r>
            <a:r>
              <a:rPr lang="en-US" baseline="-25000" dirty="0">
                <a:effectLst/>
                <a:ea typeface="Times New Roman" panose="02020603050405020304" pitchFamily="18" charset="0"/>
                <a:cs typeface="Times New Roman" panose="02020603050405020304" pitchFamily="18" charset="0"/>
              </a:rPr>
              <a:t>max</a:t>
            </a:r>
            <a:r>
              <a:rPr lang="en-US" dirty="0">
                <a:effectLst/>
                <a:ea typeface="Times New Roman" panose="02020603050405020304" pitchFamily="18" charset="0"/>
                <a:cs typeface="Times New Roman" panose="02020603050405020304" pitchFamily="18" charset="0"/>
              </a:rPr>
              <a:t>, for a compact flange, and the second equation defines F</a:t>
            </a:r>
            <a:r>
              <a:rPr lang="en-US" baseline="-25000" dirty="0">
                <a:effectLst/>
                <a:ea typeface="Times New Roman" panose="02020603050405020304" pitchFamily="18" charset="0"/>
                <a:cs typeface="Times New Roman" panose="02020603050405020304" pitchFamily="18" charset="0"/>
              </a:rPr>
              <a:t>nc</a:t>
            </a:r>
            <a:r>
              <a:rPr lang="en-US" dirty="0">
                <a:effectLst/>
                <a:ea typeface="Times New Roman" panose="02020603050405020304" pitchFamily="18" charset="0"/>
                <a:cs typeface="Times New Roman" panose="02020603050405020304" pitchFamily="18" charset="0"/>
              </a:rPr>
              <a:t> for </a:t>
            </a:r>
            <a:r>
              <a:rPr lang="en-US" dirty="0">
                <a:ea typeface="Times New Roman" panose="02020603050405020304" pitchFamily="18" charset="0"/>
                <a:cs typeface="Times New Roman" panose="02020603050405020304" pitchFamily="18" charset="0"/>
              </a:rPr>
              <a:t>a noncompact flange with </a:t>
            </a:r>
            <a:r>
              <a:rPr lang="en-US" dirty="0">
                <a:effectLst/>
                <a:ea typeface="Times New Roman" panose="02020603050405020304" pitchFamily="18" charset="0"/>
                <a:cs typeface="Times New Roman" panose="02020603050405020304" pitchFamily="18" charset="0"/>
              </a:rPr>
              <a:t>intermediate values of b</a:t>
            </a:r>
            <a:r>
              <a:rPr lang="en-US" baseline="-25000" dirty="0">
                <a:effectLst/>
                <a:ea typeface="Times New Roman" panose="02020603050405020304" pitchFamily="18" charset="0"/>
                <a:cs typeface="Times New Roman" panose="02020603050405020304" pitchFamily="18" charset="0"/>
              </a:rPr>
              <a:t>fc</a:t>
            </a:r>
            <a:r>
              <a:rPr lang="en-US" dirty="0">
                <a:effectLst/>
                <a:ea typeface="Times New Roman" panose="02020603050405020304" pitchFamily="18" charset="0"/>
                <a:cs typeface="Times New Roman" panose="02020603050405020304" pitchFamily="18" charset="0"/>
              </a:rPr>
              <a:t>/2t</a:t>
            </a:r>
            <a:r>
              <a:rPr lang="en-US" baseline="-25000" dirty="0">
                <a:effectLst/>
                <a:ea typeface="Times New Roman" panose="02020603050405020304" pitchFamily="18" charset="0"/>
                <a:cs typeface="Times New Roman" panose="02020603050405020304" pitchFamily="18" charset="0"/>
              </a:rPr>
              <a:t>fc</a:t>
            </a:r>
            <a:r>
              <a:rPr lang="en-US" dirty="0">
                <a:effectLst/>
                <a:ea typeface="Times New Roman" panose="02020603050405020304" pitchFamily="18" charset="0"/>
                <a:cs typeface="Times New Roman" panose="02020603050405020304" pitchFamily="18" charset="0"/>
              </a:rPr>
              <a:t> between </a:t>
            </a:r>
            <a:r>
              <a:rPr lang="en-US" dirty="0">
                <a:effectLst/>
                <a:ea typeface="Times New Roman" panose="02020603050405020304" pitchFamily="18" charset="0"/>
                <a:cs typeface="Times New Roman" panose="02020603050405020304" pitchFamily="18" charset="0"/>
                <a:sym typeface="Symbol" panose="05050102010706020507" pitchFamily="18" charset="2"/>
              </a:rPr>
              <a:t></a:t>
            </a:r>
            <a:r>
              <a:rPr lang="en-US" baseline="-25000" dirty="0">
                <a:effectLst/>
                <a:ea typeface="Times New Roman" panose="02020603050405020304" pitchFamily="18" charset="0"/>
                <a:cs typeface="Times New Roman" panose="02020603050405020304" pitchFamily="18" charset="0"/>
              </a:rPr>
              <a:t>pf </a:t>
            </a:r>
            <a:r>
              <a:rPr lang="en-US" dirty="0">
                <a:effectLst/>
                <a:ea typeface="Times New Roman" panose="02020603050405020304" pitchFamily="18" charset="0"/>
                <a:cs typeface="Times New Roman" panose="02020603050405020304" pitchFamily="18" charset="0"/>
              </a:rPr>
              <a:t>and </a:t>
            </a:r>
            <a:r>
              <a:rPr lang="en-US" dirty="0">
                <a:effectLst/>
                <a:ea typeface="Times New Roman" panose="02020603050405020304" pitchFamily="18" charset="0"/>
                <a:cs typeface="Times New Roman" panose="02020603050405020304" pitchFamily="18" charset="0"/>
                <a:sym typeface="Symbol" panose="05050102010706020507" pitchFamily="18" charset="2"/>
              </a:rPr>
              <a:t></a:t>
            </a:r>
            <a:r>
              <a:rPr lang="en-US" baseline="-25000" dirty="0">
                <a:effectLst/>
                <a:ea typeface="Times New Roman" panose="02020603050405020304" pitchFamily="18" charset="0"/>
                <a:cs typeface="Times New Roman" panose="02020603050405020304" pitchFamily="18" charset="0"/>
              </a:rPr>
              <a:t>rf</a:t>
            </a:r>
            <a:r>
              <a:rPr lang="en-US" dirty="0">
                <a:effectLst/>
                <a:ea typeface="Times New Roman" panose="02020603050405020304" pitchFamily="18" charset="0"/>
                <a:cs typeface="Times New Roman" panose="02020603050405020304" pitchFamily="18" charset="0"/>
              </a:rPr>
              <a:t>, for which residual stresses and initial imperfections give rise to inelastic local buckling, represented in the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BDS by a linear transition curve. As mentioned previously, an elastic local buckling equation is not provided for a slender compression flange. The computation of the web load-shedding factor, R</a:t>
            </a:r>
            <a:r>
              <a:rPr lang="en-US" baseline="-25000" dirty="0">
                <a:effectLst/>
                <a:ea typeface="Times New Roman" panose="02020603050405020304" pitchFamily="18" charset="0"/>
                <a:cs typeface="Times New Roman" panose="02020603050405020304" pitchFamily="18" charset="0"/>
              </a:rPr>
              <a:t>b</a:t>
            </a:r>
            <a:r>
              <a:rPr lang="en-US" dirty="0">
                <a:effectLst/>
                <a:ea typeface="Times New Roman" panose="02020603050405020304" pitchFamily="18" charset="0"/>
                <a:cs typeface="Times New Roman" panose="02020603050405020304" pitchFamily="18" charset="0"/>
              </a:rPr>
              <a:t>, and the hybrid factor, R</a:t>
            </a:r>
            <a:r>
              <a:rPr lang="en-US" baseline="-25000" dirty="0">
                <a:effectLst/>
                <a:ea typeface="Times New Roman" panose="02020603050405020304" pitchFamily="18" charset="0"/>
                <a:cs typeface="Times New Roman" panose="02020603050405020304" pitchFamily="18" charset="0"/>
              </a:rPr>
              <a:t>h</a:t>
            </a:r>
            <a:r>
              <a:rPr lang="en-US" dirty="0">
                <a:effectLst/>
                <a:ea typeface="Times New Roman" panose="02020603050405020304" pitchFamily="18" charset="0"/>
                <a:cs typeface="Times New Roman" panose="02020603050405020304" pitchFamily="18" charset="0"/>
              </a:rPr>
              <a:t>, was discussed previously in Lesson 6.</a:t>
            </a:r>
          </a:p>
          <a:p>
            <a:pPr algn="just"/>
            <a:endParaRPr lang="en-US" dirty="0">
              <a:cs typeface="Times New Roman" panose="02020603050405020304" pitchFamily="18" charset="0"/>
            </a:endParaRPr>
          </a:p>
          <a:p>
            <a:pPr algn="just"/>
            <a:r>
              <a:rPr lang="en-US" dirty="0">
                <a:effectLst/>
                <a:ea typeface="Times New Roman" panose="02020603050405020304" pitchFamily="18" charset="0"/>
                <a:cs typeface="Times New Roman" panose="02020603050405020304" pitchFamily="18" charset="0"/>
              </a:rPr>
              <a:t>Similarly, the equations defining the nominal flexural resistance based on compression flange local buckling, M</a:t>
            </a:r>
            <a:r>
              <a:rPr lang="en-US" baseline="-25000" dirty="0">
                <a:effectLst/>
                <a:ea typeface="Times New Roman" panose="02020603050405020304" pitchFamily="18" charset="0"/>
                <a:cs typeface="Times New Roman" panose="02020603050405020304" pitchFamily="18" charset="0"/>
              </a:rPr>
              <a:t>nc</a:t>
            </a:r>
            <a:r>
              <a:rPr lang="en-US" dirty="0">
                <a:effectLst/>
                <a:ea typeface="Times New Roman" panose="02020603050405020304" pitchFamily="18" charset="0"/>
                <a:cs typeface="Times New Roman" panose="02020603050405020304" pitchFamily="18" charset="0"/>
              </a:rPr>
              <a:t>, in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A6.3.2 (Appendix A6), which are expressed in terms of bending moment, are shown in the bottom two equations on this slide. Note that these equations contain the web plastification factor, R</a:t>
            </a:r>
            <a:r>
              <a:rPr lang="en-US" baseline="-25000" dirty="0">
                <a:effectLst/>
                <a:ea typeface="Times New Roman" panose="02020603050405020304" pitchFamily="18" charset="0"/>
                <a:cs typeface="Times New Roman" panose="02020603050405020304" pitchFamily="18" charset="0"/>
              </a:rPr>
              <a:t>pc</a:t>
            </a:r>
            <a:r>
              <a:rPr lang="en-US" dirty="0">
                <a:effectLst/>
                <a:ea typeface="Times New Roman" panose="02020603050405020304" pitchFamily="18" charset="0"/>
                <a:cs typeface="Times New Roman" panose="02020603050405020304" pitchFamily="18" charset="0"/>
              </a:rPr>
              <a:t>, discussed previously in this lesson (Slide 19). </a:t>
            </a:r>
            <a:r>
              <a:rPr lang="en-US" sz="1200" dirty="0"/>
              <a:t>S</a:t>
            </a:r>
            <a:r>
              <a:rPr lang="en-US" sz="1200" baseline="-25000" dirty="0"/>
              <a:t>xc</a:t>
            </a:r>
            <a:r>
              <a:rPr lang="en-US" sz="1200" dirty="0"/>
              <a:t> is the elastic section modulus about the major axis of the section to the compression flange taken as M</a:t>
            </a:r>
            <a:r>
              <a:rPr lang="en-US" sz="1200" baseline="-25000" dirty="0"/>
              <a:t>yc</a:t>
            </a:r>
            <a:r>
              <a:rPr lang="en-US" sz="1200" dirty="0"/>
              <a:t>/F</a:t>
            </a:r>
            <a:r>
              <a:rPr lang="en-US" sz="1200" baseline="-25000" dirty="0"/>
              <a:t>yc</a:t>
            </a:r>
            <a:r>
              <a:rPr lang="en-US" sz="1200" dirty="0"/>
              <a:t>. As discussed previously in this lesson, w</a:t>
            </a:r>
            <a:r>
              <a:rPr lang="en-US" altLang="en-US" sz="1200" i="0" dirty="0"/>
              <a:t>hen applying the provisions of Appendix A6, the web load-shedding factor, R</a:t>
            </a:r>
            <a:r>
              <a:rPr lang="en-US" altLang="en-US" sz="1200" i="0" baseline="-25000" dirty="0"/>
              <a:t>b</a:t>
            </a:r>
            <a:r>
              <a:rPr lang="en-US" altLang="en-US" sz="1200" dirty="0"/>
              <a:t>,</a:t>
            </a:r>
            <a:r>
              <a:rPr lang="en-US" altLang="en-US" sz="1200" i="0" dirty="0"/>
              <a:t> is always implicitly taken as 1.0 for all sections with nonslender webs, as web bend-buckling is not a consideration for these sections.  </a:t>
            </a:r>
          </a:p>
          <a:p>
            <a:pPr algn="just"/>
            <a:endParaRPr lang="en-US" sz="1200" dirty="0"/>
          </a:p>
          <a:p>
            <a:pPr algn="just"/>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31</a:t>
            </a:fld>
            <a:endParaRPr lang="en-US" altLang="en-US" dirty="0"/>
          </a:p>
        </p:txBody>
      </p:sp>
    </p:spTree>
    <p:extLst>
      <p:ext uri="{BB962C8B-B14F-4D97-AF65-F5344CB8AC3E}">
        <p14:creationId xmlns:p14="http://schemas.microsoft.com/office/powerpoint/2010/main" val="1309880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629400" cy="4320540"/>
          </a:xfrm>
        </p:spPr>
        <p:txBody>
          <a:bodyPr/>
          <a:lstStyle/>
          <a:p>
            <a:pPr marR="228600" algn="just">
              <a:spcBef>
                <a:spcPts val="0"/>
              </a:spcBef>
              <a:spcAft>
                <a:spcPts val="0"/>
              </a:spcAft>
              <a:tabLst>
                <a:tab pos="6169025" algn="l"/>
              </a:tabLst>
            </a:pPr>
            <a:r>
              <a:rPr lang="en-US" dirty="0">
                <a:effectLst/>
                <a:ea typeface="Times New Roman" panose="02020603050405020304" pitchFamily="18" charset="0"/>
                <a:cs typeface="Times New Roman" panose="02020603050405020304" pitchFamily="18" charset="0"/>
              </a:rPr>
              <a:t>An I-section flexural member may deflect laterally in a torsional mode before the compressive bending stress reaches the yield stress if the compression flange does not have adequate lateral support. The bracing must be sufficient to restrain lateral deflection of the flange and twisting of the entire cross-section at the brace points for a compression flange to be considered adequately braced. The figure on this slide shows a doubly symmetric I-section member in pure bending, simply supported, and held against twisting at both ends. It is assumed that the compression (top) flange is sturdy enough that it will not buckle locally, and that the cross-section will not distort prior to buckling of the entire member between points of lateral support of the compression flange. Under uniform compression, the top flange would buckle downward in its weak direction if this motion were not prevented by the web.  Instead, if the force in the compression flange is large enough, the flange will tend to buckle horizontally, or in the only direction that it is free to move. The bottom flange, which is in tension, tends to remain straight. Therefore, the top flange tending to buckle, bends further than the bottom flange, which tends to remain straight. As a result, the entire cross-section rotates as one rigid unit, as shown.</a:t>
            </a:r>
          </a:p>
          <a:p>
            <a:pPr marR="228600" algn="just">
              <a:spcBef>
                <a:spcPts val="0"/>
              </a:spcBef>
              <a:spcAft>
                <a:spcPts val="0"/>
              </a:spcAft>
              <a:tabLst>
                <a:tab pos="6169025" algn="l"/>
              </a:tabLst>
            </a:pPr>
            <a:endParaRPr lang="en-US" dirty="0">
              <a:cs typeface="Times New Roman" panose="02020603050405020304" pitchFamily="18" charset="0"/>
            </a:endParaRPr>
          </a:p>
          <a:p>
            <a:pPr marR="228600" algn="just">
              <a:spcBef>
                <a:spcPts val="0"/>
              </a:spcBef>
              <a:spcAft>
                <a:spcPts val="0"/>
              </a:spcAft>
              <a:tabLst>
                <a:tab pos="6169025" algn="l"/>
              </a:tabLst>
            </a:pPr>
            <a:r>
              <a:rPr lang="en-US" dirty="0">
                <a:effectLst/>
                <a:ea typeface="Times New Roman" panose="02020603050405020304" pitchFamily="18" charset="0"/>
                <a:cs typeface="Times New Roman" panose="02020603050405020304" pitchFamily="18" charset="0"/>
              </a:rPr>
              <a:t>The principal variable affecting the lateral-torsional buckling (LTB) resistance is the distance between the points of lateral support, or the unbraced length, L</a:t>
            </a:r>
            <a:r>
              <a:rPr lang="en-US" baseline="-25000" dirty="0">
                <a:effectLst/>
                <a:ea typeface="Times New Roman" panose="02020603050405020304" pitchFamily="18" charset="0"/>
                <a:cs typeface="Times New Roman" panose="02020603050405020304" pitchFamily="18" charset="0"/>
              </a:rPr>
              <a:t>b</a:t>
            </a:r>
            <a:r>
              <a:rPr lang="en-US" dirty="0">
                <a:effectLst/>
                <a:ea typeface="Times New Roman" panose="02020603050405020304" pitchFamily="18" charset="0"/>
                <a:cs typeface="Times New Roman" panose="02020603050405020304" pitchFamily="18" charset="0"/>
              </a:rPr>
              <a:t>. However, other variables affect the resistance as well including, but not limited to, the end restraints, type and position of the loads, material properties, residual stresses, initial imperfections and cross-section distortion. </a:t>
            </a:r>
          </a:p>
          <a:p>
            <a:pPr marR="228600" algn="just">
              <a:spcBef>
                <a:spcPts val="0"/>
              </a:spcBef>
              <a:spcAft>
                <a:spcPts val="0"/>
              </a:spcAft>
              <a:tabLst>
                <a:tab pos="6169025" algn="l"/>
              </a:tabLst>
            </a:pPr>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32</a:t>
            </a:fld>
            <a:endParaRPr lang="en-US" altLang="en-US" dirty="0"/>
          </a:p>
        </p:txBody>
      </p:sp>
    </p:spTree>
    <p:extLst>
      <p:ext uri="{BB962C8B-B14F-4D97-AF65-F5344CB8AC3E}">
        <p14:creationId xmlns:p14="http://schemas.microsoft.com/office/powerpoint/2010/main" val="2705933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335689"/>
            <a:ext cx="6400800" cy="5036912"/>
          </a:xfrm>
        </p:spPr>
        <p:txBody>
          <a:bodyPr/>
          <a:lstStyle/>
          <a:p>
            <a:pPr algn="just"/>
            <a:r>
              <a:rPr lang="en-US" sz="1000" dirty="0"/>
              <a:t>For the LTB limit state, a compact unbraced length is defined for a noncomposite section or a composite section in negative bending as the limiting unbraced length of a discretely braced compression flange at or below which the maximum potential flexural resistance can be achieved prior to lateral-torsional buckling having a statistically significant influence on the response. This is provided that sufficient flange slenderness requirements are satisfied such that flange local buckling (FLB) is prevented and the maximum potential flexural resistance for LTB can be developed.  </a:t>
            </a:r>
          </a:p>
          <a:p>
            <a:pPr algn="just"/>
            <a:endParaRPr lang="en-US" sz="1000" dirty="0"/>
          </a:p>
          <a:p>
            <a:pPr algn="just"/>
            <a:r>
              <a:rPr lang="en-US" sz="1000" dirty="0"/>
              <a:t>A compact unbraced length of a discretely braced compression flange is an unbraced length, KL</a:t>
            </a:r>
            <a:r>
              <a:rPr lang="en-US" sz="1000" baseline="-25000" dirty="0"/>
              <a:t>b</a:t>
            </a:r>
            <a:r>
              <a:rPr lang="en-US" sz="1000" dirty="0"/>
              <a:t>, that is less than or equal to the limiting unbraced length to achieve the maximum potential flexural resistance for LTB under uniform bending, L</a:t>
            </a:r>
            <a:r>
              <a:rPr lang="en-US" sz="1000" baseline="-25000" dirty="0"/>
              <a:t>p</a:t>
            </a:r>
            <a:r>
              <a:rPr lang="en-US" sz="1000" dirty="0"/>
              <a:t>, which is given in the </a:t>
            </a:r>
            <a:r>
              <a:rPr lang="en-US" sz="1000" i="1" dirty="0"/>
              <a:t>AASHTO LRFD </a:t>
            </a:r>
            <a:r>
              <a:rPr lang="en-US" sz="1000" dirty="0"/>
              <a:t>BDS</a:t>
            </a:r>
            <a:r>
              <a:rPr lang="en-US" sz="1000" i="1" dirty="0"/>
              <a:t> b</a:t>
            </a:r>
            <a:r>
              <a:rPr lang="en-US" sz="1000" dirty="0"/>
              <a:t>y the equation shown on this slide. Note that in the 10</a:t>
            </a:r>
            <a:r>
              <a:rPr lang="en-US" sz="1000" baseline="30000" dirty="0"/>
              <a:t>th</a:t>
            </a:r>
            <a:r>
              <a:rPr lang="en-US" sz="1000" dirty="0"/>
              <a:t> Edition Specification, the coefficient in this equation will be increased slightly from 1.0 to 1.1. The equation with a coefficient of 1.1 was found to give a nearly uniform reliability index throughout the compactly- and noncompactly-braced ranges for all types of I-section members. F</a:t>
            </a:r>
            <a:r>
              <a:rPr lang="en-US" sz="1000" baseline="-25000" dirty="0"/>
              <a:t>yc</a:t>
            </a:r>
            <a:r>
              <a:rPr lang="en-US" sz="1000" dirty="0"/>
              <a:t> is the specified minimum yield strength of the compression flange and r</a:t>
            </a:r>
            <a:r>
              <a:rPr lang="en-US" sz="1000" baseline="-25000" dirty="0"/>
              <a:t>t</a:t>
            </a:r>
            <a:r>
              <a:rPr lang="en-US" sz="1000" dirty="0"/>
              <a:t> is the radius of gyration for LTB at the governing cross-section given by the equation shown at the bottom of this slide. The meaning of the term ‘governing cross-section’ will be discussed later in this lesson.</a:t>
            </a:r>
          </a:p>
          <a:p>
            <a:pPr algn="just"/>
            <a:endParaRPr lang="en-US" sz="1000" dirty="0"/>
          </a:p>
          <a:p>
            <a:pPr algn="just"/>
            <a:r>
              <a:rPr lang="en-US" sz="1000" dirty="0"/>
              <a:t>For rehabilitation design or in extraordinary circumstances, the Engineer may consider modifying L</a:t>
            </a:r>
            <a:r>
              <a:rPr lang="en-US" sz="1000" baseline="-25000" dirty="0"/>
              <a:t>b</a:t>
            </a:r>
            <a:r>
              <a:rPr lang="en-US" sz="1000" dirty="0"/>
              <a:t> by an elastic effective length factor, K (&lt; 1.0), for lateral-torsional buckling, which accounts for the restraint provided to the ends of an unbraced length by adjacent unbraced lengths that are less critically loaded. However, in most design situations, common practice is to take L</a:t>
            </a:r>
            <a:r>
              <a:rPr lang="en-US" sz="1000" baseline="-25000" dirty="0"/>
              <a:t>b</a:t>
            </a:r>
            <a:r>
              <a:rPr lang="en-US" sz="1000" dirty="0"/>
              <a:t> as the actual unsupported length between the brace points corresponding to the cross-frame locations (i.e., K = 1). Article C6.10.8.2.3 recommends a simple hand method for determining LTB effective length factors, K, in cases where the additional calculation effort is merited. The method is described in more detail in Section 6.3.5.13 of Chapter 4 of the NSBA SBDH and the application of this method is demonstrated in Appendix A of NSBA SBDH Design Example 1.</a:t>
            </a:r>
          </a:p>
          <a:p>
            <a:pPr algn="just"/>
            <a:endParaRPr lang="en-US" sz="1000" dirty="0"/>
          </a:p>
          <a:p>
            <a:pPr algn="just"/>
            <a:r>
              <a:rPr lang="en-US" sz="1000" dirty="0"/>
              <a:t>This equation for r</a:t>
            </a:r>
            <a:r>
              <a:rPr lang="en-US" sz="1000" baseline="-25000" dirty="0"/>
              <a:t>t</a:t>
            </a:r>
            <a:r>
              <a:rPr lang="en-US" sz="1000" dirty="0"/>
              <a:t> applies for prismatic unbraced lengths only, or unbraced lengths between cross-frames in which the member cross-section does not vary along the length (nonprismatic unbraced lengths will be discussed later on in this lesson). The equation is precisely equal to the radius of gyration of the compression flange plus one-third of the depth of the web in compression. The web area term D</a:t>
            </a:r>
            <a:r>
              <a:rPr lang="en-US" sz="1000" baseline="-25000" dirty="0"/>
              <a:t>c</a:t>
            </a:r>
            <a:r>
              <a:rPr lang="en-US" sz="1000" dirty="0"/>
              <a:t>t</a:t>
            </a:r>
            <a:r>
              <a:rPr lang="en-US" sz="1000" baseline="-25000" dirty="0"/>
              <a:t>w</a:t>
            </a:r>
            <a:r>
              <a:rPr lang="en-US" sz="1000" dirty="0"/>
              <a:t> in the equation, where D</a:t>
            </a:r>
            <a:r>
              <a:rPr lang="en-US" sz="1000" baseline="-25000" dirty="0"/>
              <a:t>c</a:t>
            </a:r>
            <a:r>
              <a:rPr lang="en-US" sz="1000" dirty="0"/>
              <a:t> is the elastic depth of the web in compression (Lesson 6), accounts for the destabilizing effect of the flexural compression in the web on the member lateral-torsional stability. A more exact equation for r</a:t>
            </a:r>
            <a:r>
              <a:rPr lang="en-US" sz="1000" baseline="-25000" dirty="0"/>
              <a:t>t</a:t>
            </a:r>
            <a:r>
              <a:rPr lang="en-US" sz="1000" dirty="0"/>
              <a:t> is given in Article C6.10.8.2.3 if a more precise calculation of the elastic LTB resistance is desired. The equation for r</a:t>
            </a:r>
            <a:r>
              <a:rPr lang="en-US" sz="1000" baseline="-25000" dirty="0"/>
              <a:t>t</a:t>
            </a:r>
            <a:r>
              <a:rPr lang="en-US" sz="1000" dirty="0"/>
              <a:t> given on this slide is a simplification of the more exact equation obtained by assuming D = h = d. For sections with thick flanges, this equation can be as much as three to four percent conservative relative to the exact equation.  </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33</a:t>
            </a:fld>
            <a:endParaRPr lang="en-US" altLang="en-US" dirty="0"/>
          </a:p>
        </p:txBody>
      </p:sp>
    </p:spTree>
    <p:extLst>
      <p:ext uri="{BB962C8B-B14F-4D97-AF65-F5344CB8AC3E}">
        <p14:creationId xmlns:p14="http://schemas.microsoft.com/office/powerpoint/2010/main" val="283686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4"/>
            <a:ext cx="6400800" cy="4798299"/>
          </a:xfrm>
        </p:spPr>
        <p:txBody>
          <a:bodyPr/>
          <a:lstStyle/>
          <a:p>
            <a:pPr algn="just"/>
            <a:r>
              <a:rPr lang="en-US" sz="1150" dirty="0"/>
              <a:t>For the LTB limit state, a noncompact unbraced length is defined for a noncomposite section or a composite section in negative bending as the limiting unbraced length of a discretely braced compression flange at or below the limit at which the onset of yielding in either flange of the cross-section with consideration of compression-flange residual stress effects has a statistically significant effect on the nominal flexural resistance.</a:t>
            </a:r>
          </a:p>
          <a:p>
            <a:pPr algn="just"/>
            <a:endParaRPr lang="en-US" sz="1150" dirty="0"/>
          </a:p>
          <a:p>
            <a:pPr algn="just"/>
            <a:r>
              <a:rPr lang="en-US" sz="1150" dirty="0"/>
              <a:t>A noncompact unbraced length of a discretely braced compression flange is an unbraced length, KL</a:t>
            </a:r>
            <a:r>
              <a:rPr lang="en-US" sz="1150" baseline="-25000" dirty="0"/>
              <a:t>b</a:t>
            </a:r>
            <a:r>
              <a:rPr lang="en-US" sz="1150" dirty="0"/>
              <a:t>, that exceeds the limiting unbraced length to achieve the maximum potential flexural resistance for LTB under uniform bending, L</a:t>
            </a:r>
            <a:r>
              <a:rPr lang="en-US" sz="1150" baseline="-25000" dirty="0"/>
              <a:t>p</a:t>
            </a:r>
            <a:r>
              <a:rPr lang="en-US" sz="1150" dirty="0"/>
              <a:t>, given on the previous slide, but is less than or equal to the limiting unbraced length corresponding to the nominal onset of yielding effects under uniform bending with consideration of compression-flange residual stresses and geometric imperfections, L</a:t>
            </a:r>
            <a:r>
              <a:rPr lang="en-US" sz="1150" baseline="-25000" dirty="0"/>
              <a:t>r</a:t>
            </a:r>
            <a:r>
              <a:rPr lang="en-US" sz="1150" dirty="0"/>
              <a:t>. The noncompact bracing limit, L</a:t>
            </a:r>
            <a:r>
              <a:rPr lang="en-US" sz="1150" baseline="-25000" dirty="0"/>
              <a:t>r</a:t>
            </a:r>
            <a:r>
              <a:rPr lang="en-US" sz="1150" dirty="0"/>
              <a:t>, is obtained by equating the exact beam-theory based solution for the elastic LTB resistance for uniform bending, F</a:t>
            </a:r>
            <a:r>
              <a:rPr lang="en-US" sz="1150" baseline="-25000" dirty="0"/>
              <a:t>cr</a:t>
            </a:r>
            <a:r>
              <a:rPr lang="en-US" sz="1150" dirty="0"/>
              <a:t>, (refer to Slide 36 in this lesson) to the compression flange stress at the nominal onset of yielding, F</a:t>
            </a:r>
            <a:r>
              <a:rPr lang="en-US" sz="1150" baseline="-25000" dirty="0"/>
              <a:t>yr</a:t>
            </a:r>
            <a:r>
              <a:rPr lang="en-US" sz="1150" dirty="0"/>
              <a:t>. The resulting expression for L</a:t>
            </a:r>
            <a:r>
              <a:rPr lang="en-US" sz="1150" baseline="-25000" dirty="0"/>
              <a:t>r</a:t>
            </a:r>
            <a:r>
              <a:rPr lang="en-US" sz="1150" dirty="0"/>
              <a:t> is given in </a:t>
            </a:r>
            <a:r>
              <a:rPr lang="en-US" sz="1150" i="1" dirty="0"/>
              <a:t>AASHTO LRFD </a:t>
            </a:r>
            <a:r>
              <a:rPr lang="en-US" sz="1150" dirty="0"/>
              <a:t>Article A6.3.3 (Appendix A6) as shown on this slide. The equation for the St. Venant torsional constant, J, shown on this slide, provides an accurate approximation of the constant neglecting the effect of any web-to-flange fillets. For a compression or tension flange with a ratio, b</a:t>
            </a:r>
            <a:r>
              <a:rPr lang="en-US" sz="1150" baseline="-25000" dirty="0"/>
              <a:t>f</a:t>
            </a:r>
            <a:r>
              <a:rPr lang="en-US" sz="1150" dirty="0"/>
              <a:t>/t</a:t>
            </a:r>
            <a:r>
              <a:rPr lang="en-US" sz="1150" baseline="-25000" dirty="0"/>
              <a:t>f</a:t>
            </a:r>
            <a:r>
              <a:rPr lang="en-US" sz="1150" dirty="0"/>
              <a:t>, greater than 15, the term in parentheses given in the equation for that flange may be taken equal to 1.0. For rolled sections, the tabulated values of J given for rolled shapes in the AISC </a:t>
            </a:r>
            <a:r>
              <a:rPr lang="en-US" sz="1150" i="1" dirty="0"/>
              <a:t>Manual of Steel Construction</a:t>
            </a:r>
            <a:r>
              <a:rPr lang="en-US" sz="1150" dirty="0"/>
              <a:t>, which include the effect of the web-to-flange fillets, should be used instead. h is the vertical depth between the centerline of the two flanges. S</a:t>
            </a:r>
            <a:r>
              <a:rPr lang="en-US" sz="1150" baseline="-25000" dirty="0"/>
              <a:t>xc</a:t>
            </a:r>
            <a:r>
              <a:rPr lang="en-US" sz="1150" dirty="0"/>
              <a:t> is the elastic section modulus about the major axis of the section to the compression flange taken as M</a:t>
            </a:r>
            <a:r>
              <a:rPr lang="en-US" sz="1150" baseline="-25000" dirty="0"/>
              <a:t>yc</a:t>
            </a:r>
            <a:r>
              <a:rPr lang="en-US" sz="1150" dirty="0"/>
              <a:t>/F</a:t>
            </a:r>
            <a:r>
              <a:rPr lang="en-US" sz="1150" baseline="-25000" dirty="0"/>
              <a:t>yc</a:t>
            </a:r>
            <a:r>
              <a:rPr lang="en-US" sz="1150" dirty="0"/>
              <a:t>.</a:t>
            </a:r>
          </a:p>
          <a:p>
            <a:pPr algn="just"/>
            <a:endParaRPr lang="en-US" sz="1150" dirty="0"/>
          </a:p>
          <a:p>
            <a:pPr algn="just"/>
            <a:r>
              <a:rPr lang="en-US" sz="1150" dirty="0"/>
              <a:t>The value of F</a:t>
            </a:r>
            <a:r>
              <a:rPr lang="en-US" sz="1150" baseline="-25000" dirty="0"/>
              <a:t>yr</a:t>
            </a:r>
            <a:r>
              <a:rPr lang="en-US" sz="1150" dirty="0"/>
              <a:t> for LTB in Appendix A6 is the same as that discussed previously for FLB (refer to Slide 29 in this lesson). In the 10</a:t>
            </a:r>
            <a:r>
              <a:rPr lang="en-US" sz="1150" baseline="30000" dirty="0"/>
              <a:t>th</a:t>
            </a:r>
            <a:r>
              <a:rPr lang="en-US" sz="1150" dirty="0"/>
              <a:t> Edition of the AASHTO LRFD BDS, the value of F</a:t>
            </a:r>
            <a:r>
              <a:rPr lang="en-US" sz="1150" baseline="-25000" dirty="0"/>
              <a:t>yr</a:t>
            </a:r>
            <a:r>
              <a:rPr lang="en-US" sz="1150" dirty="0"/>
              <a:t> for welded sections for the LTB limit state will be changed from the variable value shown here to 0.5F</a:t>
            </a:r>
            <a:r>
              <a:rPr lang="en-US" sz="1150" baseline="-25000" dirty="0"/>
              <a:t>yc</a:t>
            </a:r>
            <a:r>
              <a:rPr lang="en-US" sz="1150" dirty="0"/>
              <a:t> to account for the combined effects of residual stresses and geometric imperfections on the LTB resistance and to provide a more uniform level of reliability consistent with the target level in the AASHTO Specifications. The previous value of 0.7F</a:t>
            </a:r>
            <a:r>
              <a:rPr lang="en-US" sz="1150" baseline="-25000" dirty="0"/>
              <a:t>yc</a:t>
            </a:r>
            <a:r>
              <a:rPr lang="en-US" sz="1150" dirty="0"/>
              <a:t> will be retained for rolled sections. </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34</a:t>
            </a:fld>
            <a:endParaRPr lang="en-US" altLang="en-US" dirty="0"/>
          </a:p>
        </p:txBody>
      </p:sp>
    </p:spTree>
    <p:extLst>
      <p:ext uri="{BB962C8B-B14F-4D97-AF65-F5344CB8AC3E}">
        <p14:creationId xmlns:p14="http://schemas.microsoft.com/office/powerpoint/2010/main" val="1587585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4216" y="4338774"/>
            <a:ext cx="6400800" cy="4320540"/>
          </a:xfrm>
        </p:spPr>
        <p:txBody>
          <a:bodyPr/>
          <a:lstStyle/>
          <a:p>
            <a:pPr algn="just"/>
            <a:r>
              <a:rPr lang="en-US" sz="1200" dirty="0"/>
              <a:t>The noncompact bracing limit, L</a:t>
            </a:r>
            <a:r>
              <a:rPr lang="en-US" sz="1200" baseline="-25000" dirty="0"/>
              <a:t>r</a:t>
            </a:r>
            <a:r>
              <a:rPr lang="en-US" sz="1200" dirty="0"/>
              <a:t>, given in Article 6.10.8.2.3, which presumes slender-web behavior, is obtained by equating the exact beam-theory based solution for the elastic LTB resistance for uniform bending, F</a:t>
            </a:r>
            <a:r>
              <a:rPr lang="en-US" sz="1200" baseline="-25000" dirty="0"/>
              <a:t>cr</a:t>
            </a:r>
            <a:r>
              <a:rPr lang="en-US" sz="1200" dirty="0"/>
              <a:t>, with the St. Venant torsional constant, J, taken equal to zero (given on the next slide in this lesson) to the compression flange stress at the nominal onset of yielding, F</a:t>
            </a:r>
            <a:r>
              <a:rPr lang="en-US" sz="1200" baseline="-25000" dirty="0"/>
              <a:t>yr</a:t>
            </a:r>
            <a:r>
              <a:rPr lang="en-US" sz="1200" dirty="0"/>
              <a:t>. The resulting expression for L</a:t>
            </a:r>
            <a:r>
              <a:rPr lang="en-US" sz="1200" baseline="-25000" dirty="0"/>
              <a:t>r</a:t>
            </a:r>
            <a:r>
              <a:rPr lang="en-US" sz="1200" dirty="0"/>
              <a:t> is given in </a:t>
            </a:r>
            <a:r>
              <a:rPr lang="en-US" sz="1200" i="1" dirty="0"/>
              <a:t>AASHTO LRFD </a:t>
            </a:r>
            <a:r>
              <a:rPr lang="en-US" sz="1200" dirty="0"/>
              <a:t>Article 6.10.8.2.3 as shown on this slide.</a:t>
            </a:r>
          </a:p>
          <a:p>
            <a:pPr algn="just"/>
            <a:endParaRPr lang="en-US" dirty="0"/>
          </a:p>
          <a:p>
            <a:pPr algn="just"/>
            <a:r>
              <a:rPr lang="en-US" sz="1200" dirty="0"/>
              <a:t>The value of F</a:t>
            </a:r>
            <a:r>
              <a:rPr lang="en-US" sz="1200" baseline="-25000" dirty="0"/>
              <a:t>yr</a:t>
            </a:r>
            <a:r>
              <a:rPr lang="en-US" sz="1200" dirty="0"/>
              <a:t> for LTB in Article 6.10.8.2.3 is the same as that discussed previously for FLB (refer to Slide 29 in this lesson). In the 10</a:t>
            </a:r>
            <a:r>
              <a:rPr lang="en-US" sz="1200" baseline="30000" dirty="0"/>
              <a:t>th</a:t>
            </a:r>
            <a:r>
              <a:rPr lang="en-US" sz="1200" dirty="0"/>
              <a:t> Edition of the AASHTO LRFD BDS, f</a:t>
            </a:r>
            <a:r>
              <a:rPr lang="en-US" dirty="0"/>
              <a:t>or longitudinally unstiffened webs, F</a:t>
            </a:r>
            <a:r>
              <a:rPr lang="en-US" baseline="-25000" dirty="0"/>
              <a:t>yr</a:t>
            </a:r>
            <a:r>
              <a:rPr lang="en-US" dirty="0"/>
              <a:t> will be taken equal to </a:t>
            </a:r>
            <a:r>
              <a:rPr lang="en-US" sz="1200" dirty="0"/>
              <a:t>0.5F</a:t>
            </a:r>
            <a:r>
              <a:rPr lang="en-US" sz="1200" baseline="-25000" dirty="0"/>
              <a:t>yc</a:t>
            </a:r>
            <a:r>
              <a:rPr lang="en-US" sz="1200" dirty="0"/>
              <a:t> to account for the combined effects of residual stresses and geometric imperfections on the LTB resistance and to provide a more uniform level of reliability consistent with the target level in the AASHTO Specifications.</a:t>
            </a:r>
            <a:r>
              <a:rPr lang="en-US" dirty="0"/>
              <a:t> For longitudinally stiffened webs, F</a:t>
            </a:r>
            <a:r>
              <a:rPr lang="en-US" baseline="-25000" dirty="0"/>
              <a:t>yr</a:t>
            </a:r>
            <a:r>
              <a:rPr lang="en-US" dirty="0"/>
              <a:t> will be taken as the smaller of 0.5F</a:t>
            </a:r>
            <a:r>
              <a:rPr lang="en-US" baseline="-25000" dirty="0"/>
              <a:t>yc</a:t>
            </a:r>
            <a:r>
              <a:rPr lang="en-US" dirty="0"/>
              <a:t> and the web bend-buckling resistance, F</a:t>
            </a:r>
            <a:r>
              <a:rPr lang="en-US" baseline="-25000" dirty="0"/>
              <a:t>crw</a:t>
            </a:r>
            <a:r>
              <a:rPr lang="en-US" dirty="0"/>
              <a:t> (Lesson 7).</a:t>
            </a:r>
            <a:endParaRPr lang="en-US" baseline="-25000"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35</a:t>
            </a:fld>
            <a:endParaRPr lang="en-US" altLang="en-US" dirty="0"/>
          </a:p>
        </p:txBody>
      </p:sp>
    </p:spTree>
    <p:extLst>
      <p:ext uri="{BB962C8B-B14F-4D97-AF65-F5344CB8AC3E}">
        <p14:creationId xmlns:p14="http://schemas.microsoft.com/office/powerpoint/2010/main" val="9448718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02579"/>
            <a:ext cx="6400800" cy="5070021"/>
          </a:xfrm>
        </p:spPr>
        <p:txBody>
          <a:bodyPr/>
          <a:lstStyle/>
          <a:p>
            <a:pPr algn="just"/>
            <a:r>
              <a:rPr lang="en-US" sz="1000" dirty="0"/>
              <a:t>For the LTB limit state, a slender unbraced length is defined for a noncomposite section or a composite section in negative bending as the limiting unbraced length of a discretely braced compression flange at or above which the nominal flexural resistance is governed by elastic lateral-torsional buckling. A slender unbraced length of a discretely braced compression flange is an unbraced length, KL</a:t>
            </a:r>
            <a:r>
              <a:rPr lang="en-US" sz="1000" baseline="-25000" dirty="0"/>
              <a:t>b</a:t>
            </a:r>
            <a:r>
              <a:rPr lang="en-US" sz="1000" dirty="0"/>
              <a:t>, that exceeds the limiting unbraced length corresponding to the nominal onset of yielding effects under uniform bending with consideration of compression-flange residual stresses and geometric imperfections, L</a:t>
            </a:r>
            <a:r>
              <a:rPr lang="en-US" sz="1000" baseline="-25000" dirty="0"/>
              <a:t>r</a:t>
            </a:r>
            <a:r>
              <a:rPr lang="en-US" sz="1000" dirty="0"/>
              <a:t>, given on previous slides.</a:t>
            </a:r>
          </a:p>
          <a:p>
            <a:pPr algn="just"/>
            <a:endParaRPr lang="en-US" sz="1000" dirty="0"/>
          </a:p>
          <a:p>
            <a:pPr algn="just"/>
            <a:r>
              <a:rPr lang="en-US" sz="1000" dirty="0"/>
              <a:t>For slender unbraced lengths, the equation given in Article A6.3.3 (Appendix A6) for the elastic lateral-torsional buckling stress at the governing cross-section, F</a:t>
            </a:r>
            <a:r>
              <a:rPr lang="en-US" sz="1000" baseline="-25000" dirty="0"/>
              <a:t>cr</a:t>
            </a:r>
            <a:r>
              <a:rPr lang="en-US" sz="1000" dirty="0"/>
              <a:t>, as shown on this slide, is effectively the exact beam-theory based solution for elastic lateral-torsional buckling of a doubly symmetric I-section for the case of uniform bending, when r</a:t>
            </a:r>
            <a:r>
              <a:rPr lang="en-US" sz="1000" baseline="-25000" dirty="0"/>
              <a:t>t</a:t>
            </a:r>
            <a:r>
              <a:rPr lang="en-US" sz="1000" dirty="0"/>
              <a:t> is defined by the exact equation given in Article C6.10.8.2.3b. It is recommended, however, that the simpler equation for r</a:t>
            </a:r>
            <a:r>
              <a:rPr lang="en-US" sz="1000" baseline="-25000" dirty="0"/>
              <a:t>t</a:t>
            </a:r>
            <a:r>
              <a:rPr lang="en-US" sz="1000" dirty="0"/>
              <a:t> shown previously on Slide 33 of this lesson be used unless a more precise calculation of F</a:t>
            </a:r>
            <a:r>
              <a:rPr lang="en-US" sz="1000" baseline="-25000" dirty="0"/>
              <a:t>cr</a:t>
            </a:r>
            <a:r>
              <a:rPr lang="en-US" sz="1000" dirty="0"/>
              <a:t> is desired. This equation for F</a:t>
            </a:r>
            <a:r>
              <a:rPr lang="en-US" sz="1000" baseline="-25000" dirty="0"/>
              <a:t>cr</a:t>
            </a:r>
            <a:r>
              <a:rPr lang="en-US" sz="1000" dirty="0"/>
              <a:t> also gives an accurate approximation of the exact beam-theory based solution for elastic lateral-torsional buckling of singly symmetric I-section members. For unusual cases with I</a:t>
            </a:r>
            <a:r>
              <a:rPr lang="en-US" sz="1000" baseline="-25000" dirty="0"/>
              <a:t>yc</a:t>
            </a:r>
            <a:r>
              <a:rPr lang="en-US" sz="1000" dirty="0"/>
              <a:t>/I</a:t>
            </a:r>
            <a:r>
              <a:rPr lang="en-US" sz="1000" baseline="-25000" dirty="0"/>
              <a:t>yt</a:t>
            </a:r>
            <a:r>
              <a:rPr lang="en-US" sz="1000" dirty="0"/>
              <a:t> &gt; 1.5 and with D/b</a:t>
            </a:r>
            <a:r>
              <a:rPr lang="en-US" sz="1000" baseline="-25000" dirty="0"/>
              <a:t>fc</a:t>
            </a:r>
            <a:r>
              <a:rPr lang="en-US" sz="1000" dirty="0"/>
              <a:t> &lt; 2 or D/b</a:t>
            </a:r>
            <a:r>
              <a:rPr lang="en-US" sz="1000" baseline="-25000" dirty="0"/>
              <a:t>ft</a:t>
            </a:r>
            <a:r>
              <a:rPr lang="en-US" sz="1000" dirty="0"/>
              <a:t> &lt; 2 or b</a:t>
            </a:r>
            <a:r>
              <a:rPr lang="en-US" sz="1000" baseline="-25000" dirty="0"/>
              <a:t>ft</a:t>
            </a:r>
            <a:r>
              <a:rPr lang="en-US" sz="1000" dirty="0"/>
              <a:t>/t</a:t>
            </a:r>
            <a:r>
              <a:rPr lang="en-US" sz="1000" baseline="-25000" dirty="0"/>
              <a:t>ft</a:t>
            </a:r>
            <a:r>
              <a:rPr lang="en-US" sz="1000" dirty="0"/>
              <a:t> &lt; 10, the St. Venant torsional constant, J, shown on a previous slide may be factored by 0.8 to account for the tendency of this equation to overestimate the LTB resistance in such cases. For constant depth compact-web and noncompact-web I-section members, the 10</a:t>
            </a:r>
            <a:r>
              <a:rPr lang="en-US" sz="1000" baseline="30000" dirty="0"/>
              <a:t>th</a:t>
            </a:r>
            <a:r>
              <a:rPr lang="en-US" sz="1000" dirty="0"/>
              <a:t> Edition Specification will provide equations in the Commentary to allow the designer to take advantage of the torsional restraint provided by the concrete deck to compute the elastic lateral distortional buckling stress, F</a:t>
            </a:r>
            <a:r>
              <a:rPr lang="en-US" sz="1000" baseline="-25000" dirty="0"/>
              <a:t>e.LDB</a:t>
            </a:r>
            <a:r>
              <a:rPr lang="en-US" sz="1000" dirty="0"/>
              <a:t>, of the bottom compression flange of a composite unbraced length in negative bending, which may be employed in place of F</a:t>
            </a:r>
            <a:r>
              <a:rPr lang="en-US" sz="1000" baseline="-25000" dirty="0"/>
              <a:t>cr</a:t>
            </a:r>
            <a:r>
              <a:rPr lang="en-US" sz="1000" dirty="0"/>
              <a:t> (note that in the 10</a:t>
            </a:r>
            <a:r>
              <a:rPr lang="en-US" sz="1000" baseline="30000" dirty="0"/>
              <a:t>th</a:t>
            </a:r>
            <a:r>
              <a:rPr lang="en-US" sz="1000" dirty="0"/>
              <a:t> Edition, ‘F</a:t>
            </a:r>
            <a:r>
              <a:rPr lang="en-US" sz="1000" baseline="-25000" dirty="0"/>
              <a:t>cr</a:t>
            </a:r>
            <a:r>
              <a:rPr lang="en-US" sz="1000" dirty="0"/>
              <a:t>’ will be replaced by ‘F</a:t>
            </a:r>
            <a:r>
              <a:rPr lang="en-US" sz="1000" baseline="-25000" dirty="0"/>
              <a:t>e</a:t>
            </a:r>
            <a:r>
              <a:rPr lang="en-US" sz="1000" dirty="0"/>
              <a:t>’). The effects of this restraint are reduced in general by web distortion, and for typical I-girder bridges with slender-web sections, the benefits of this restraint are judged not to be worth the additional effort associated with a distortional buckling solution. </a:t>
            </a:r>
          </a:p>
          <a:p>
            <a:pPr algn="just"/>
            <a:endParaRPr lang="en-US" sz="1000" dirty="0"/>
          </a:p>
          <a:p>
            <a:pPr algn="just"/>
            <a:r>
              <a:rPr lang="en-US" sz="1000" dirty="0"/>
              <a:t>The equation shown at the bottom of this slide for F</a:t>
            </a:r>
            <a:r>
              <a:rPr lang="en-US" sz="1000" baseline="-25000" dirty="0"/>
              <a:t>cr</a:t>
            </a:r>
            <a:r>
              <a:rPr lang="en-US" sz="1000" dirty="0"/>
              <a:t> at the governing cross-section given in Article 6.10.8.2.3, which presumes slender web behavior, is obtained by neglecting the contribution from the radical in the Appendix A6 equation due to the reduction in the effective St. Venant torsional stiffness associated with web distortional flexibility (i.e., the deformation of the web into an S shape upon twisting of the cross section, and the corresponding reduction in the twist rotation of the flanges). </a:t>
            </a:r>
          </a:p>
          <a:p>
            <a:pPr algn="just"/>
            <a:endParaRPr lang="en-US" sz="1000" dirty="0"/>
          </a:p>
          <a:p>
            <a:pPr algn="just"/>
            <a:r>
              <a:rPr lang="en-US" sz="1000" dirty="0"/>
              <a:t>Both equations for F</a:t>
            </a:r>
            <a:r>
              <a:rPr lang="en-US" sz="1000" baseline="-25000" dirty="0"/>
              <a:t>cr</a:t>
            </a:r>
            <a:r>
              <a:rPr lang="en-US" sz="1000" dirty="0"/>
              <a:t> shown on this slide apply for prismatic unbraced lengths only, or unbraced lengths between cross-frames in which the member cross-section does not vary along the length (nonprismatic unbraced lengths will be discussed later in this lesson). In cases where an effective length factor, K (&lt;1.0), for LTB is computed as discussed on a previous slide in this lesson, F</a:t>
            </a:r>
            <a:r>
              <a:rPr lang="en-US" sz="1000" baseline="-25000" dirty="0"/>
              <a:t>cr </a:t>
            </a:r>
            <a:r>
              <a:rPr lang="en-US" sz="1000" dirty="0"/>
              <a:t>is to be multiplied by (1/K</a:t>
            </a:r>
            <a:r>
              <a:rPr lang="en-US" sz="1000" baseline="30000" dirty="0"/>
              <a:t>2</a:t>
            </a:r>
            <a:r>
              <a:rPr lang="en-US" sz="1000" dirty="0"/>
              <a:t>).</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36</a:t>
            </a:fld>
            <a:endParaRPr lang="en-US" altLang="en-US" dirty="0"/>
          </a:p>
        </p:txBody>
      </p:sp>
    </p:spTree>
    <p:extLst>
      <p:ext uri="{BB962C8B-B14F-4D97-AF65-F5344CB8AC3E}">
        <p14:creationId xmlns:p14="http://schemas.microsoft.com/office/powerpoint/2010/main" val="908606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4960712"/>
          </a:xfrm>
        </p:spPr>
        <p:txBody>
          <a:bodyPr/>
          <a:lstStyle/>
          <a:p>
            <a:pPr algn="just"/>
            <a:r>
              <a:rPr lang="en-US" dirty="0"/>
              <a:t>Depending on which of the three regions that the unbraced length, KL</a:t>
            </a:r>
            <a:r>
              <a:rPr lang="en-US" baseline="-25000" dirty="0"/>
              <a:t>b</a:t>
            </a:r>
            <a:r>
              <a:rPr lang="en-US" dirty="0"/>
              <a:t>, falls in, delineated by the Anchor Points 1 and 2 shown in the figure on this slide, the unbraced length is referred to as compact, noncompact or slender under flexure. </a:t>
            </a:r>
          </a:p>
          <a:p>
            <a:pPr algn="just"/>
            <a:endParaRPr lang="en-US" dirty="0">
              <a:cs typeface="Arial" panose="020B0604020202020204" pitchFamily="34" charset="0"/>
            </a:endParaRPr>
          </a:p>
          <a:p>
            <a:pPr algn="just"/>
            <a:r>
              <a:rPr lang="en-US" dirty="0"/>
              <a:t>Compact unbraced lengths are able to develop the plateau strength, F</a:t>
            </a:r>
            <a:r>
              <a:rPr lang="en-US" baseline="-25000" dirty="0"/>
              <a:t>max</a:t>
            </a:r>
            <a:r>
              <a:rPr lang="en-US" dirty="0"/>
              <a:t> or M</a:t>
            </a:r>
            <a:r>
              <a:rPr lang="en-US" baseline="-25000" dirty="0"/>
              <a:t>max</a:t>
            </a:r>
            <a:r>
              <a:rPr lang="en-US" dirty="0"/>
              <a:t>, noncompact unbraced lengths have their flexural resistance limited by inelastic LTB, and slender unbraced lengths have their flexural resistance governed by theoretical elastic LTB, assuming that the FLB or TFY resistances are not smaller. </a:t>
            </a:r>
          </a:p>
          <a:p>
            <a:pPr algn="just"/>
            <a:endParaRPr lang="en-US" dirty="0">
              <a:cs typeface="Arial" panose="020B0604020202020204" pitchFamily="34" charset="0"/>
            </a:endParaRPr>
          </a:p>
          <a:p>
            <a:pPr algn="just"/>
            <a:r>
              <a:rPr lang="en-US" dirty="0">
                <a:cs typeface="Arial" panose="020B0604020202020204" pitchFamily="34" charset="0"/>
              </a:rPr>
              <a:t>The </a:t>
            </a:r>
            <a:r>
              <a:rPr lang="en-US" i="1" dirty="0">
                <a:cs typeface="Arial" panose="020B0604020202020204" pitchFamily="34" charset="0"/>
              </a:rPr>
              <a:t>AASHTO LRFD </a:t>
            </a:r>
            <a:r>
              <a:rPr lang="en-US" dirty="0">
                <a:cs typeface="Arial" panose="020B0604020202020204" pitchFamily="34" charset="0"/>
              </a:rPr>
              <a:t>BDS equations given in Articles 6.10.8.2.3 and A6.3.3 (Appendix A6) for determining the nominal flexural resistance, F</a:t>
            </a:r>
            <a:r>
              <a:rPr lang="en-US" baseline="-25000" dirty="0">
                <a:cs typeface="Arial" panose="020B0604020202020204" pitchFamily="34" charset="0"/>
              </a:rPr>
              <a:t>nc</a:t>
            </a:r>
            <a:r>
              <a:rPr lang="en-US" dirty="0">
                <a:cs typeface="Arial" panose="020B0604020202020204" pitchFamily="34" charset="0"/>
              </a:rPr>
              <a:t> or M</a:t>
            </a:r>
            <a:r>
              <a:rPr lang="en-US" baseline="-25000" dirty="0">
                <a:cs typeface="Arial" panose="020B0604020202020204" pitchFamily="34" charset="0"/>
              </a:rPr>
              <a:t>nc</a:t>
            </a:r>
            <a:r>
              <a:rPr lang="en-US" dirty="0">
                <a:cs typeface="Arial" panose="020B0604020202020204" pitchFamily="34" charset="0"/>
              </a:rPr>
              <a:t>, of compact, noncompact, and slender prismatic unbraced lengths for the LTB limit state will be shown on subsequent slides in this lesson.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37</a:t>
            </a:fld>
            <a:endParaRPr lang="en-US" altLang="en-US" dirty="0"/>
          </a:p>
        </p:txBody>
      </p:sp>
    </p:spTree>
    <p:extLst>
      <p:ext uri="{BB962C8B-B14F-4D97-AF65-F5344CB8AC3E}">
        <p14:creationId xmlns:p14="http://schemas.microsoft.com/office/powerpoint/2010/main" val="39836552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4960712"/>
          </a:xfrm>
        </p:spPr>
        <p:txBody>
          <a:bodyPr/>
          <a:lstStyle/>
          <a:p>
            <a:pPr algn="just"/>
            <a:r>
              <a:rPr lang="en-US" dirty="0"/>
              <a:t>It is important to note that the LTB resistance of unbraced lengths subjected to a moment gradient (i.e., nonuniform bending along the length) can be increased significantly due to the moment gradient effects. For LTB, a moment gradient condition is much less severe than uniform bending along the unbraced length. As such, the plateau strength, F</a:t>
            </a:r>
            <a:r>
              <a:rPr lang="en-US" baseline="-25000" dirty="0"/>
              <a:t>max</a:t>
            </a:r>
            <a:r>
              <a:rPr lang="en-US" dirty="0"/>
              <a:t> or M</a:t>
            </a:r>
            <a:r>
              <a:rPr lang="en-US" baseline="-25000" dirty="0"/>
              <a:t>max</a:t>
            </a:r>
            <a:r>
              <a:rPr lang="en-US" dirty="0"/>
              <a:t>, can be achieved at much larger unbraced lengths than the compact limit, L</a:t>
            </a:r>
            <a:r>
              <a:rPr lang="en-US" baseline="-25000" dirty="0"/>
              <a:t>p</a:t>
            </a:r>
            <a:r>
              <a:rPr lang="en-US" dirty="0"/>
              <a:t>, as indicated by the dashed line shown on this plot. Thus, it is unwise in general to select unbraced lengths or a spacing of the cross frames to enforce L</a:t>
            </a:r>
            <a:r>
              <a:rPr lang="en-US" baseline="-25000" dirty="0"/>
              <a:t>b</a:t>
            </a:r>
            <a:r>
              <a:rPr lang="en-US" dirty="0"/>
              <a:t> &lt; L</a:t>
            </a:r>
            <a:r>
              <a:rPr lang="en-US" baseline="-25000" dirty="0"/>
              <a:t>p</a:t>
            </a:r>
            <a:r>
              <a:rPr lang="en-US" dirty="0"/>
              <a:t>.</a:t>
            </a:r>
          </a:p>
          <a:p>
            <a:pPr algn="just"/>
            <a:endParaRPr lang="en-US" dirty="0">
              <a:cs typeface="Arial" panose="020B0604020202020204" pitchFamily="34" charset="0"/>
            </a:endParaRPr>
          </a:p>
          <a:p>
            <a:pPr algn="just"/>
            <a:r>
              <a:rPr lang="en-US" dirty="0"/>
              <a:t>For unbraced lengths subjected to moment gradient, the calculated LTB resistance may be modified by the moment gradient modifier, C</a:t>
            </a:r>
            <a:r>
              <a:rPr lang="en-US" baseline="-25000" dirty="0"/>
              <a:t>b </a:t>
            </a:r>
            <a:r>
              <a:rPr lang="en-US" dirty="0"/>
              <a:t>(&gt;1.0), as illustrated by the dashed line. In these cases, the uniform bending elastic and inelastic LTB resistances are simply scaled by C</a:t>
            </a:r>
            <a:r>
              <a:rPr lang="en-US" baseline="-25000" dirty="0"/>
              <a:t>b</a:t>
            </a:r>
            <a:r>
              <a:rPr lang="en-US" dirty="0"/>
              <a:t>, with the exception that the resistance is capped by F</a:t>
            </a:r>
            <a:r>
              <a:rPr lang="en-US" baseline="-25000" dirty="0"/>
              <a:t>max</a:t>
            </a:r>
            <a:r>
              <a:rPr lang="en-US" dirty="0"/>
              <a:t> or M</a:t>
            </a:r>
            <a:r>
              <a:rPr lang="en-US" baseline="-25000" dirty="0"/>
              <a:t>max</a:t>
            </a:r>
            <a:r>
              <a:rPr lang="en-US" dirty="0"/>
              <a:t>. The calculation of C</a:t>
            </a:r>
            <a:r>
              <a:rPr lang="en-US" baseline="-25000" dirty="0"/>
              <a:t>b</a:t>
            </a:r>
            <a:r>
              <a:rPr lang="en-US" dirty="0"/>
              <a:t> will be discussed further on the next slide. </a:t>
            </a:r>
          </a:p>
          <a:p>
            <a:pPr algn="just"/>
            <a:endParaRPr lang="en-US" dirty="0"/>
          </a:p>
          <a:p>
            <a:pPr algn="just"/>
            <a:r>
              <a:rPr lang="en-US" dirty="0"/>
              <a:t>When C</a:t>
            </a:r>
            <a:r>
              <a:rPr lang="en-US" baseline="-25000" dirty="0"/>
              <a:t>b</a:t>
            </a:r>
            <a:r>
              <a:rPr lang="en-US" dirty="0"/>
              <a:t> is greater than 1.0, indicating the presence of a significant beneficial moment-gradient effect, the </a:t>
            </a:r>
            <a:r>
              <a:rPr lang="en-US" i="1" dirty="0"/>
              <a:t>AASHTO LRFD </a:t>
            </a:r>
            <a:r>
              <a:rPr lang="en-US" dirty="0"/>
              <a:t>BDS permits the LTB resistances to alternatively be computed by the equivalent procedures specified in Articles </a:t>
            </a:r>
            <a:r>
              <a:rPr lang="en-US" dirty="0" err="1"/>
              <a:t>D6.4.1</a:t>
            </a:r>
            <a:r>
              <a:rPr lang="en-US" dirty="0"/>
              <a:t> and D6.4.2 (Appendix D6). The equivalent procedures of Articles D6.4.1 and D6.4.2 may be alternatively applied for prismatic unbraced lengths only, as indicated on this slide.  The equivalent procedures permit the plateau strength, F</a:t>
            </a:r>
            <a:r>
              <a:rPr lang="en-US" baseline="-25000" dirty="0"/>
              <a:t>max</a:t>
            </a:r>
            <a:r>
              <a:rPr lang="en-US" dirty="0"/>
              <a:t> (Article D6.4.1) or M</a:t>
            </a:r>
            <a:r>
              <a:rPr lang="en-US" baseline="-25000" dirty="0"/>
              <a:t>max</a:t>
            </a:r>
            <a:r>
              <a:rPr lang="en-US" dirty="0"/>
              <a:t> (Article D6.4.2), as applicable, to be reached at larger unbraced lengths when C</a:t>
            </a:r>
            <a:r>
              <a:rPr lang="en-US" baseline="-25000" dirty="0"/>
              <a:t>b</a:t>
            </a:r>
            <a:r>
              <a:rPr lang="en-US" dirty="0"/>
              <a:t> is greater than 1.0, as again shown by the dashed line on the plot. The compact unbraced length limit, L</a:t>
            </a:r>
            <a:r>
              <a:rPr lang="en-US" baseline="-25000" dirty="0"/>
              <a:t>p</a:t>
            </a:r>
            <a:r>
              <a:rPr lang="en-US" dirty="0"/>
              <a:t>, is effectively shifted to the right under a moment gradient when these equivalent procedures are employed.</a:t>
            </a:r>
          </a:p>
          <a:p>
            <a:pPr algn="just"/>
            <a:endParaRPr lang="en-US" dirty="0">
              <a:cs typeface="Arial" panose="020B0604020202020204" pitchFamily="34" charset="0"/>
            </a:endParaRPr>
          </a:p>
          <a:p>
            <a:pPr algn="just"/>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38</a:t>
            </a:fld>
            <a:endParaRPr lang="en-US" altLang="en-US" dirty="0"/>
          </a:p>
        </p:txBody>
      </p:sp>
    </p:spTree>
    <p:extLst>
      <p:ext uri="{BB962C8B-B14F-4D97-AF65-F5344CB8AC3E}">
        <p14:creationId xmlns:p14="http://schemas.microsoft.com/office/powerpoint/2010/main" val="1598329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5036912"/>
          </a:xfrm>
        </p:spPr>
        <p:txBody>
          <a:bodyPr/>
          <a:lstStyle/>
          <a:p>
            <a:pPr algn="just"/>
            <a:r>
              <a:rPr lang="en-US" sz="1000" dirty="0"/>
              <a:t>As discussed on the preceding slide, the effect of any variation in the moment along an unbraced length is accounted for in the </a:t>
            </a:r>
            <a:r>
              <a:rPr lang="en-US" sz="1000" i="1" dirty="0"/>
              <a:t>AASHTO LRFD </a:t>
            </a:r>
            <a:r>
              <a:rPr lang="en-US" sz="1000" dirty="0"/>
              <a:t>BDS via the moment gradient modifier, C</a:t>
            </a:r>
            <a:r>
              <a:rPr lang="en-US" sz="1000" baseline="-25000" dirty="0"/>
              <a:t>b</a:t>
            </a:r>
            <a:r>
              <a:rPr lang="en-US" sz="1000" dirty="0"/>
              <a:t>. The C</a:t>
            </a:r>
            <a:r>
              <a:rPr lang="en-US" sz="1000" baseline="-25000" dirty="0"/>
              <a:t>b</a:t>
            </a:r>
            <a:r>
              <a:rPr lang="en-US" sz="1000" dirty="0"/>
              <a:t> modifier has a base value of 1.0 when the moment and the corresponding compression flange major-axis bending stresses are uniform along the length between the brace points. Furthermore, C</a:t>
            </a:r>
            <a:r>
              <a:rPr lang="en-US" sz="1000" baseline="-25000" dirty="0"/>
              <a:t>b</a:t>
            </a:r>
            <a:r>
              <a:rPr lang="en-US" sz="1000" dirty="0"/>
              <a:t> may be conservatively taken equal to 1.0 for all cases, if desired, with the exception of: 1) situations involving significant top flange loading either on unbraced cantilevers or on members with no intermediate bracing in the entire span, and 2) general unbraced cantilevers with less than essentially rigid warping restraint at their fixed end due to flexible end connections or continuity with a flexible back-span. Recommended procedures for determining the LTB resistance in these situations are provided in Article C6.10.8.2.3b. If one or more intermediate braces are provided within either an ordinary span or a cantilever span in which the ends are prevented from twisting, load height effects do not need to be considered in the calculation of C</a:t>
            </a:r>
            <a:r>
              <a:rPr lang="en-US" sz="1000" baseline="-25000" dirty="0"/>
              <a:t>b</a:t>
            </a:r>
            <a:r>
              <a:rPr lang="en-US" sz="1000" dirty="0"/>
              <a:t>. Cases in which the ends of a span are not prevented from twisting require special consideration regardless of the loading and span type. </a:t>
            </a:r>
          </a:p>
          <a:p>
            <a:pPr algn="just"/>
            <a:endParaRPr lang="en-US" sz="1000" dirty="0"/>
          </a:p>
          <a:p>
            <a:pPr algn="just"/>
            <a:r>
              <a:rPr lang="en-US" sz="1000" dirty="0"/>
              <a:t>The form of the C</a:t>
            </a:r>
            <a:r>
              <a:rPr lang="en-US" sz="1000" baseline="-25000" dirty="0"/>
              <a:t>b</a:t>
            </a:r>
            <a:r>
              <a:rPr lang="en-US" sz="1000" dirty="0"/>
              <a:t> equation provided in </a:t>
            </a:r>
            <a:r>
              <a:rPr lang="en-US" sz="1000" i="1" dirty="0"/>
              <a:t>AASHTO LRFD </a:t>
            </a:r>
            <a:r>
              <a:rPr lang="en-US" sz="1000" dirty="0"/>
              <a:t>Article 6.10.8.2.3, which presumes slender-web behavior, is shown on this slide. The equation applies only for prismatic unbraced lengths; for nonprismatic unbraced lengths, see Slide 43 in this lesson. The terms shown on this slide are defined in </a:t>
            </a:r>
            <a:r>
              <a:rPr lang="en-US" sz="1000" i="1" dirty="0"/>
              <a:t>AASHTO LRFD </a:t>
            </a:r>
            <a:r>
              <a:rPr lang="en-US" sz="1000" dirty="0"/>
              <a:t>Article 6.10.8.2.3. When the variation in moment along the entire unbraced length is concave in shape, such as when checking the unbraced lengths adjacent to interior piers of continuous spans for LTB at the strength limit state, the stress f</a:t>
            </a:r>
            <a:r>
              <a:rPr lang="en-US" sz="1000" baseline="-25000" dirty="0"/>
              <a:t>1</a:t>
            </a:r>
            <a:r>
              <a:rPr lang="en-US" sz="1000" dirty="0"/>
              <a:t> in the equation is to be taken as f</a:t>
            </a:r>
            <a:r>
              <a:rPr lang="en-US" sz="1000" baseline="-25000" dirty="0"/>
              <a:t>o</a:t>
            </a:r>
            <a:r>
              <a:rPr lang="en-US" sz="1000" dirty="0"/>
              <a:t>. For such cases, the calculated value of C</a:t>
            </a:r>
            <a:r>
              <a:rPr lang="en-US" sz="1000" baseline="-25000" dirty="0"/>
              <a:t>b</a:t>
            </a:r>
            <a:r>
              <a:rPr lang="en-US" sz="1000" dirty="0"/>
              <a:t> will typically be significantly greater than 1.0. As a minimum, it is recommended that C</a:t>
            </a:r>
            <a:r>
              <a:rPr lang="en-US" sz="1000" baseline="-25000" dirty="0"/>
              <a:t>b</a:t>
            </a:r>
            <a:r>
              <a:rPr lang="en-US" sz="1000" dirty="0"/>
              <a:t> be calculated and applied when checking the LTB resistance of unbraced lengths adjacent to interior piers at the strength limit state (when permitted to do so). The stresses f</a:t>
            </a:r>
            <a:r>
              <a:rPr lang="en-US" sz="1000" baseline="-25000" dirty="0"/>
              <a:t>2</a:t>
            </a:r>
            <a:r>
              <a:rPr lang="en-US" sz="1000" dirty="0"/>
              <a:t> and f</a:t>
            </a:r>
            <a:r>
              <a:rPr lang="en-US" sz="1000" baseline="-25000" dirty="0"/>
              <a:t>0</a:t>
            </a:r>
            <a:r>
              <a:rPr lang="en-US" sz="1000" dirty="0"/>
              <a:t> at each end of the unbraced length under consideration, as defined in Article 6.10.8.2.3, are to be substituted into the equation. Careful attention should be paid to the sign convention for these stresses, as indicated in the definitions. An equivalent equation for C</a:t>
            </a:r>
            <a:r>
              <a:rPr lang="en-US" sz="1000" baseline="-25000" dirty="0"/>
              <a:t>b  </a:t>
            </a:r>
            <a:r>
              <a:rPr lang="en-US" sz="1000" dirty="0"/>
              <a:t>expressed in terms of the major-axis bending moments is provided in </a:t>
            </a:r>
            <a:r>
              <a:rPr lang="en-US" sz="1000" i="1" dirty="0"/>
              <a:t>AASHTO LRFD </a:t>
            </a:r>
            <a:r>
              <a:rPr lang="en-US" sz="1000" dirty="0"/>
              <a:t>Article A6.3.3 (Appendix A6). Note that for unbraced lengths subject to reverse curvature bending, the upper limit on the calculated value of C</a:t>
            </a:r>
            <a:r>
              <a:rPr lang="en-US" sz="1000" baseline="-25000" dirty="0"/>
              <a:t>b</a:t>
            </a:r>
            <a:r>
              <a:rPr lang="en-US" sz="1000" dirty="0"/>
              <a:t> from this equation is 2.3. Consult Articles 6.10.8.2.3 and  C6.10.8.2.3, and Section 6.3.5.11 of Chapter 4 of the NSBA SBDH, for further information on the proper application of this form of the C</a:t>
            </a:r>
            <a:r>
              <a:rPr lang="en-US" sz="1000" baseline="-25000" dirty="0"/>
              <a:t>b</a:t>
            </a:r>
            <a:r>
              <a:rPr lang="en-US" sz="1000" dirty="0"/>
              <a:t> equation to other cases. Sample illustrations of the calculation of C</a:t>
            </a:r>
            <a:r>
              <a:rPr lang="en-US" sz="1000" baseline="-25000" dirty="0"/>
              <a:t>b</a:t>
            </a:r>
            <a:r>
              <a:rPr lang="en-US" sz="1000" dirty="0"/>
              <a:t> for such cases are provided in </a:t>
            </a:r>
            <a:r>
              <a:rPr lang="en-US" sz="1000" i="1" dirty="0"/>
              <a:t>AASHTO LRFD </a:t>
            </a:r>
            <a:r>
              <a:rPr lang="en-US" sz="1000" dirty="0"/>
              <a:t>Article C6.4.10 (Appendix C6). Note that when the stress at the middle of the unbraced length is larger than f</a:t>
            </a:r>
            <a:r>
              <a:rPr lang="en-US" sz="1000" baseline="-25000" dirty="0"/>
              <a:t>2</a:t>
            </a:r>
            <a:r>
              <a:rPr lang="en-US" sz="1000" dirty="0"/>
              <a:t> as defined in Article 6.10.8.2.3, Article 6.10.8.2.3 permits C</a:t>
            </a:r>
            <a:r>
              <a:rPr lang="en-US" sz="1000" baseline="-25000" dirty="0"/>
              <a:t>b</a:t>
            </a:r>
            <a:r>
              <a:rPr lang="en-US" sz="1000" dirty="0"/>
              <a:t> to be taken equal to 1.0.</a:t>
            </a:r>
          </a:p>
          <a:p>
            <a:pPr algn="just"/>
            <a:endParaRPr lang="en-US" sz="1000" dirty="0"/>
          </a:p>
          <a:p>
            <a:pPr algn="just"/>
            <a:r>
              <a:rPr lang="en-US" sz="1000" dirty="0"/>
              <a:t>Strict application of the C</a:t>
            </a:r>
            <a:r>
              <a:rPr lang="en-US" sz="1000" baseline="-25000" dirty="0"/>
              <a:t>b</a:t>
            </a:r>
            <a:r>
              <a:rPr lang="en-US" sz="1000" dirty="0"/>
              <a:t> provisions would require the consideration of the concurrent moments along the unbraced length. However, since concurrent moments are not normally tracked in the analysis, it is convenient and considered acceptable to utilize the factored worst-case moments from the live load moment envelopes in conjunction with other factored moment diagrams for the calculation of C</a:t>
            </a:r>
            <a:r>
              <a:rPr lang="en-US" sz="1000" baseline="-25000" dirty="0"/>
              <a:t>b</a:t>
            </a:r>
            <a:r>
              <a:rPr lang="en-US" sz="1000" dirty="0"/>
              <a:t>. </a:t>
            </a:r>
          </a:p>
          <a:p>
            <a:pPr algn="just"/>
            <a:endParaRPr lang="en-US" sz="1050" dirty="0"/>
          </a:p>
          <a:p>
            <a:pPr algn="just"/>
            <a:endParaRPr lang="en-US" sz="1050" dirty="0"/>
          </a:p>
          <a:p>
            <a:pPr algn="just"/>
            <a:endParaRPr lang="en-US" sz="1100" dirty="0">
              <a:cs typeface="Arial" panose="020B0604020202020204" pitchFamily="34" charset="0"/>
            </a:endParaRPr>
          </a:p>
          <a:p>
            <a:pPr algn="just"/>
            <a:endParaRPr lang="en-US" sz="110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39</a:t>
            </a:fld>
            <a:endParaRPr lang="en-US" altLang="en-US" dirty="0"/>
          </a:p>
        </p:txBody>
      </p:sp>
    </p:spTree>
    <p:extLst>
      <p:ext uri="{BB962C8B-B14F-4D97-AF65-F5344CB8AC3E}">
        <p14:creationId xmlns:p14="http://schemas.microsoft.com/office/powerpoint/2010/main" val="2582582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4"/>
            <a:ext cx="6400800" cy="4670425"/>
          </a:xfrm>
        </p:spPr>
        <p:txBody>
          <a:bodyPr>
            <a:noAutofit/>
          </a:bodyPr>
          <a:lstStyle/>
          <a:p>
            <a:pPr algn="just"/>
            <a:r>
              <a:rPr lang="en-US" dirty="0">
                <a:cs typeface="Arial"/>
              </a:rPr>
              <a:t>As discussed previously in Lesson 6, a noncomposite beam or girder is a steel flexural member that is not connected to a hardened cast-in-place concrete deck by shear connectors. Therefore, slip occurs between the two components. Although permitted by specification, it is not recommended when using a concrete deck. Steel flexural members that are noncomposite along their entire length were generally built prior to composite design being widely employed in bridge construction starting in the late 1950s and early 1960s. Such members are not commonly used today, except possibly on very short spans or if a unique deck like an open grid is used such as may be found on some movable bridges to limit the deck weight. Some rural bridges also have timber decks and steel deck pans filled with asphalt or gravel, but these are limited in number and not the focus of the bridge types discussed in this course; however, these would all be considered noncomposite systems. Some owners specify that shear connectors be omitted in regions of negative flexure in continuous spans resulting in portions of the member being noncomposite in those regions. In the preceding cases, the beam or girder section is to be designed as a noncomposite section during construction and at the strength limit state. In both cases, the section is typically doubly symmetric.   </a:t>
            </a:r>
          </a:p>
          <a:p>
            <a:pPr algn="just"/>
            <a:endParaRPr lang="en-US" dirty="0">
              <a:cs typeface="Arial"/>
            </a:endParaRPr>
          </a:p>
          <a:p>
            <a:pPr algn="just"/>
            <a:r>
              <a:rPr lang="en-US" dirty="0">
                <a:cs typeface="Arial"/>
              </a:rPr>
              <a:t>A composite steel flexural member with shear connectors along its entire length that supports a wet cast-in-place concrete deck during the deck placement is also considered to be a noncomposite beam or girder during this temporary construction condition (Lesson 7). In this case, the beam or girder is to be designed as a noncomposite section during construction only, and as a composite section at the strength limit state. Since the member is composite after the deck hardens, the section is typically singly symmetric with a smaller top flange than bottom flange. </a:t>
            </a:r>
          </a:p>
          <a:p>
            <a:pPr algn="just"/>
            <a:endParaRPr lang="en-US" dirty="0"/>
          </a:p>
          <a:p>
            <a:pPr algn="just"/>
            <a:r>
              <a:rPr lang="en-US" dirty="0"/>
              <a:t>The flexural resistance components for determining the resistance of noncomposite sections at the strength limit state include the bottom flange, web, and top flange of the steel girder.</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a:t>
            </a:fld>
            <a:endParaRPr lang="en-US" altLang="en-US" dirty="0"/>
          </a:p>
        </p:txBody>
      </p:sp>
    </p:spTree>
    <p:extLst>
      <p:ext uri="{BB962C8B-B14F-4D97-AF65-F5344CB8AC3E}">
        <p14:creationId xmlns:p14="http://schemas.microsoft.com/office/powerpoint/2010/main" val="1122528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4960712"/>
          </a:xfrm>
        </p:spPr>
        <p:txBody>
          <a:bodyPr/>
          <a:lstStyle/>
          <a:p>
            <a:pPr algn="just"/>
            <a:r>
              <a:rPr lang="en-US" dirty="0"/>
              <a:t>In the 10</a:t>
            </a:r>
            <a:r>
              <a:rPr lang="en-US" baseline="30000" dirty="0"/>
              <a:t>th</a:t>
            </a:r>
            <a:r>
              <a:rPr lang="en-US" dirty="0"/>
              <a:t> Edition </a:t>
            </a:r>
            <a:r>
              <a:rPr lang="en-US" i="1" dirty="0"/>
              <a:t>AASHTO LRFD</a:t>
            </a:r>
            <a:r>
              <a:rPr lang="en-US" dirty="0"/>
              <a:t> BDS, the quarter-point formula employed in the AISC Specification and shown on this slide will be introduced for the calculation of C</a:t>
            </a:r>
            <a:r>
              <a:rPr lang="en-US" baseline="-25000" dirty="0"/>
              <a:t>b</a:t>
            </a:r>
            <a:r>
              <a:rPr lang="en-US" dirty="0"/>
              <a:t> for prismatic unbraced lengths (only) to replace the equation shown on the preceding slide. The equation is applicable for: 1) prismatic composite or noncomposite unbraced lengths subjected to single-curvature bending, 2) prismatic noncomposite unbraced lengths of doubly-symmetric members subjected to reverse-curvature bending, and 3) prismatic composite unbraced lengths subjected to reverse-curvature bending. For prismatic noncomposite unbraced lengths of singly symmetric members subject to reverse-curvature bending, the Commentary will provide suggested adjustments to C</a:t>
            </a:r>
            <a:r>
              <a:rPr lang="en-US" baseline="-25000" dirty="0"/>
              <a:t>b</a:t>
            </a:r>
            <a:r>
              <a:rPr lang="en-US" dirty="0"/>
              <a:t>. The upper limit on the calculated value of C</a:t>
            </a:r>
            <a:r>
              <a:rPr lang="en-US" baseline="-25000" dirty="0"/>
              <a:t>b</a:t>
            </a:r>
            <a:r>
              <a:rPr lang="en-US" dirty="0"/>
              <a:t> for unbraced lengths subject to reverse curvature bending from this equation is 3.0. For the application of C</a:t>
            </a:r>
            <a:r>
              <a:rPr lang="en-US" baseline="-25000" dirty="0"/>
              <a:t>b</a:t>
            </a:r>
            <a:r>
              <a:rPr lang="en-US" dirty="0"/>
              <a:t> to nonprismatic unbraced lengths in the 10</a:t>
            </a:r>
            <a:r>
              <a:rPr lang="en-US" baseline="30000" dirty="0"/>
              <a:t>th</a:t>
            </a:r>
            <a:r>
              <a:rPr lang="en-US" dirty="0"/>
              <a:t> Edition, refer to Slides 44 and 45 of this lesson.</a:t>
            </a:r>
          </a:p>
          <a:p>
            <a:pPr algn="just"/>
            <a:endParaRPr lang="en-US" dirty="0"/>
          </a:p>
          <a:p>
            <a:pPr algn="just"/>
            <a:r>
              <a:rPr lang="en-US" dirty="0"/>
              <a:t>For locations A, B, and C in unbraced lengths of noncomposite or composite section members where the flange under consideration is subjected to compression and is continuously braced within either quarter portion of the unbraced length adjacent to the point under consideration, the moment corresponding to that point, A, B, or C, is to be taken equal to zero in the equation for C</a:t>
            </a:r>
            <a:r>
              <a:rPr lang="en-US" baseline="-25000" dirty="0"/>
              <a:t>b</a:t>
            </a:r>
            <a:r>
              <a:rPr lang="en-US" dirty="0"/>
              <a:t>. </a:t>
            </a:r>
          </a:p>
          <a:p>
            <a:pPr algn="just"/>
            <a:endParaRPr lang="en-US" dirty="0"/>
          </a:p>
          <a:p>
            <a:pPr algn="just"/>
            <a:endParaRPr lang="en-US" dirty="0"/>
          </a:p>
          <a:p>
            <a:pPr algn="just"/>
            <a:endParaRPr lang="en-US" dirty="0"/>
          </a:p>
          <a:p>
            <a:pPr algn="just"/>
            <a:endParaRPr lang="en-US" dirty="0">
              <a:cs typeface="Arial" panose="020B0604020202020204" pitchFamily="34" charset="0"/>
            </a:endParaRPr>
          </a:p>
          <a:p>
            <a:pPr algn="just"/>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40</a:t>
            </a:fld>
            <a:endParaRPr lang="en-US" altLang="en-US" dirty="0"/>
          </a:p>
        </p:txBody>
      </p:sp>
    </p:spTree>
    <p:extLst>
      <p:ext uri="{BB962C8B-B14F-4D97-AF65-F5344CB8AC3E}">
        <p14:creationId xmlns:p14="http://schemas.microsoft.com/office/powerpoint/2010/main" val="17095110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4960712"/>
          </a:xfrm>
        </p:spPr>
        <p:txBody>
          <a:bodyPr/>
          <a:lstStyle/>
          <a:p>
            <a:pPr algn="just"/>
            <a:r>
              <a:rPr lang="en-US" dirty="0">
                <a:effectLst/>
                <a:ea typeface="Times New Roman" panose="02020603050405020304" pitchFamily="18" charset="0"/>
                <a:cs typeface="Times New Roman" panose="02020603050405020304" pitchFamily="18" charset="0"/>
              </a:rPr>
              <a:t>For the LTB limit state, the equations defining the nominal lateral-torsional buckling resistance of the compression flange, F</a:t>
            </a:r>
            <a:r>
              <a:rPr lang="en-US" baseline="-25000" dirty="0">
                <a:effectLst/>
                <a:ea typeface="Times New Roman" panose="02020603050405020304" pitchFamily="18" charset="0"/>
                <a:cs typeface="Times New Roman" panose="02020603050405020304" pitchFamily="18" charset="0"/>
              </a:rPr>
              <a:t>nc</a:t>
            </a:r>
            <a:r>
              <a:rPr lang="en-US" dirty="0">
                <a:effectLst/>
                <a:ea typeface="Times New Roman" panose="02020603050405020304" pitchFamily="18" charset="0"/>
                <a:cs typeface="Times New Roman" panose="02020603050405020304" pitchFamily="18" charset="0"/>
              </a:rPr>
              <a:t>, in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6.10.8.2.3 are expressed in terms of stress as shown on this slide. The equations implicitly assume an effective length factor, K, for LTB equal to 1.0. The first equation defines the plateau strength, F</a:t>
            </a:r>
            <a:r>
              <a:rPr lang="en-US" baseline="-25000" dirty="0">
                <a:effectLst/>
                <a:ea typeface="Times New Roman" panose="02020603050405020304" pitchFamily="18" charset="0"/>
                <a:cs typeface="Times New Roman" panose="02020603050405020304" pitchFamily="18" charset="0"/>
              </a:rPr>
              <a:t>nc </a:t>
            </a:r>
            <a:r>
              <a:rPr lang="en-US" dirty="0">
                <a:effectLst/>
                <a:ea typeface="Times New Roman" panose="02020603050405020304" pitchFamily="18" charset="0"/>
                <a:cs typeface="Times New Roman" panose="02020603050405020304" pitchFamily="18" charset="0"/>
              </a:rPr>
              <a:t>= F</a:t>
            </a:r>
            <a:r>
              <a:rPr lang="en-US" baseline="-25000" dirty="0">
                <a:effectLst/>
                <a:ea typeface="Times New Roman" panose="02020603050405020304" pitchFamily="18" charset="0"/>
                <a:cs typeface="Times New Roman" panose="02020603050405020304" pitchFamily="18" charset="0"/>
              </a:rPr>
              <a:t>max</a:t>
            </a:r>
            <a:r>
              <a:rPr lang="en-US" dirty="0">
                <a:effectLst/>
                <a:ea typeface="Times New Roman" panose="02020603050405020304" pitchFamily="18" charset="0"/>
                <a:cs typeface="Times New Roman" panose="02020603050405020304" pitchFamily="18" charset="0"/>
              </a:rPr>
              <a:t>, for a compact unbraced length. The second equation defines F</a:t>
            </a:r>
            <a:r>
              <a:rPr lang="en-US" baseline="-25000" dirty="0">
                <a:effectLst/>
                <a:ea typeface="Times New Roman" panose="02020603050405020304" pitchFamily="18" charset="0"/>
                <a:cs typeface="Times New Roman" panose="02020603050405020304" pitchFamily="18" charset="0"/>
              </a:rPr>
              <a:t>nc</a:t>
            </a:r>
            <a:r>
              <a:rPr lang="en-US" dirty="0">
                <a:effectLst/>
                <a:ea typeface="Times New Roman" panose="02020603050405020304" pitchFamily="18" charset="0"/>
                <a:cs typeface="Times New Roman" panose="02020603050405020304" pitchFamily="18" charset="0"/>
              </a:rPr>
              <a:t> for </a:t>
            </a:r>
            <a:r>
              <a:rPr lang="en-US" dirty="0">
                <a:ea typeface="Times New Roman" panose="02020603050405020304" pitchFamily="18" charset="0"/>
                <a:cs typeface="Times New Roman" panose="02020603050405020304" pitchFamily="18" charset="0"/>
              </a:rPr>
              <a:t>a noncompact unbraced length with </a:t>
            </a:r>
            <a:r>
              <a:rPr lang="en-US" dirty="0">
                <a:effectLst/>
                <a:ea typeface="Times New Roman" panose="02020603050405020304" pitchFamily="18" charset="0"/>
                <a:cs typeface="Times New Roman" panose="02020603050405020304" pitchFamily="18" charset="0"/>
              </a:rPr>
              <a:t>intermediate values of L</a:t>
            </a:r>
            <a:r>
              <a:rPr lang="en-US" baseline="-25000" dirty="0">
                <a:effectLst/>
                <a:ea typeface="Times New Roman" panose="02020603050405020304" pitchFamily="18" charset="0"/>
                <a:cs typeface="Times New Roman" panose="02020603050405020304" pitchFamily="18" charset="0"/>
              </a:rPr>
              <a:t>b</a:t>
            </a:r>
            <a:r>
              <a:rPr lang="en-US" dirty="0">
                <a:effectLst/>
                <a:ea typeface="Times New Roman" panose="02020603050405020304" pitchFamily="18" charset="0"/>
                <a:cs typeface="Times New Roman" panose="02020603050405020304" pitchFamily="18" charset="0"/>
              </a:rPr>
              <a:t> between </a:t>
            </a:r>
            <a:r>
              <a:rPr lang="en-US" dirty="0">
                <a:effectLst/>
                <a:ea typeface="Times New Roman" panose="02020603050405020304" pitchFamily="18" charset="0"/>
                <a:cs typeface="Times New Roman" panose="02020603050405020304" pitchFamily="18" charset="0"/>
                <a:sym typeface="Symbol" panose="05050102010706020507" pitchFamily="18" charset="2"/>
              </a:rPr>
              <a:t>L</a:t>
            </a:r>
            <a:r>
              <a:rPr lang="en-US" baseline="-25000" dirty="0">
                <a:effectLst/>
                <a:ea typeface="Times New Roman" panose="02020603050405020304" pitchFamily="18" charset="0"/>
                <a:cs typeface="Times New Roman" panose="02020603050405020304" pitchFamily="18" charset="0"/>
                <a:sym typeface="Symbol" panose="05050102010706020507" pitchFamily="18" charset="2"/>
              </a:rPr>
              <a:t>p</a:t>
            </a:r>
            <a:r>
              <a:rPr lang="en-US" dirty="0">
                <a:effectLst/>
                <a:ea typeface="Times New Roman" panose="02020603050405020304" pitchFamily="18" charset="0"/>
                <a:cs typeface="Times New Roman" panose="02020603050405020304" pitchFamily="18" charset="0"/>
                <a:sym typeface="Symbol" panose="05050102010706020507" pitchFamily="18" charset="2"/>
              </a:rPr>
              <a:t> </a:t>
            </a:r>
            <a:r>
              <a:rPr lang="en-US" dirty="0">
                <a:effectLst/>
                <a:ea typeface="Times New Roman" panose="02020603050405020304" pitchFamily="18" charset="0"/>
                <a:cs typeface="Times New Roman" panose="02020603050405020304" pitchFamily="18" charset="0"/>
              </a:rPr>
              <a:t>and </a:t>
            </a:r>
            <a:r>
              <a:rPr lang="en-US" dirty="0">
                <a:effectLst/>
                <a:ea typeface="Times New Roman" panose="02020603050405020304" pitchFamily="18" charset="0"/>
                <a:cs typeface="Times New Roman" panose="02020603050405020304" pitchFamily="18" charset="0"/>
                <a:sym typeface="Symbol" panose="05050102010706020507" pitchFamily="18" charset="2"/>
              </a:rPr>
              <a:t>L</a:t>
            </a:r>
            <a:r>
              <a:rPr lang="en-US" baseline="-25000" dirty="0">
                <a:effectLst/>
                <a:ea typeface="Times New Roman" panose="02020603050405020304" pitchFamily="18" charset="0"/>
                <a:cs typeface="Times New Roman" panose="02020603050405020304" pitchFamily="18" charset="0"/>
                <a:sym typeface="Symbol" panose="05050102010706020507" pitchFamily="18" charset="2"/>
              </a:rPr>
              <a:t>r</a:t>
            </a:r>
            <a:r>
              <a:rPr lang="en-US" dirty="0">
                <a:effectLst/>
                <a:ea typeface="Times New Roman" panose="02020603050405020304" pitchFamily="18" charset="0"/>
                <a:cs typeface="Times New Roman" panose="02020603050405020304" pitchFamily="18" charset="0"/>
              </a:rPr>
              <a:t>, for which residual stresses and initial imperfections give rise to inelastic local buckling, represented in the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BDS by a linear transition curve. The last equation defines F</a:t>
            </a:r>
            <a:r>
              <a:rPr lang="en-US" baseline="-25000" dirty="0">
                <a:effectLst/>
                <a:ea typeface="Times New Roman" panose="02020603050405020304" pitchFamily="18" charset="0"/>
                <a:cs typeface="Times New Roman" panose="02020603050405020304" pitchFamily="18" charset="0"/>
              </a:rPr>
              <a:t>nc</a:t>
            </a:r>
            <a:r>
              <a:rPr lang="en-US" dirty="0">
                <a:effectLst/>
                <a:ea typeface="Times New Roman" panose="02020603050405020304" pitchFamily="18" charset="0"/>
                <a:cs typeface="Times New Roman" panose="02020603050405020304" pitchFamily="18" charset="0"/>
              </a:rPr>
              <a:t> for a </a:t>
            </a:r>
            <a:r>
              <a:rPr lang="en-US" dirty="0">
                <a:ea typeface="Times New Roman" panose="02020603050405020304" pitchFamily="18" charset="0"/>
                <a:cs typeface="Times New Roman" panose="02020603050405020304" pitchFamily="18" charset="0"/>
              </a:rPr>
              <a:t>slender unbraced length with L</a:t>
            </a:r>
            <a:r>
              <a:rPr lang="en-US" baseline="-25000" dirty="0">
                <a:ea typeface="Times New Roman" panose="02020603050405020304" pitchFamily="18" charset="0"/>
                <a:cs typeface="Times New Roman" panose="02020603050405020304" pitchFamily="18" charset="0"/>
              </a:rPr>
              <a:t>b</a:t>
            </a:r>
            <a:r>
              <a:rPr lang="en-US" dirty="0">
                <a:ea typeface="Times New Roman" panose="02020603050405020304" pitchFamily="18" charset="0"/>
                <a:cs typeface="Times New Roman" panose="02020603050405020304" pitchFamily="18" charset="0"/>
              </a:rPr>
              <a:t> exceeding L</a:t>
            </a:r>
            <a:r>
              <a:rPr lang="en-US" baseline="-25000" dirty="0">
                <a:ea typeface="Times New Roman" panose="02020603050405020304" pitchFamily="18" charset="0"/>
                <a:cs typeface="Times New Roman" panose="02020603050405020304" pitchFamily="18" charset="0"/>
              </a:rPr>
              <a:t>r</a:t>
            </a:r>
            <a:r>
              <a:rPr lang="en-US" dirty="0">
                <a:ea typeface="Times New Roman" panose="02020603050405020304" pitchFamily="18" charset="0"/>
                <a:cs typeface="Times New Roman" panose="02020603050405020304" pitchFamily="18" charset="0"/>
              </a:rPr>
              <a:t>, which is simply taken equal to elastic LTB stress, F</a:t>
            </a:r>
            <a:r>
              <a:rPr lang="en-US" baseline="-25000" dirty="0">
                <a:ea typeface="Times New Roman" panose="02020603050405020304" pitchFamily="18" charset="0"/>
                <a:cs typeface="Times New Roman" panose="02020603050405020304" pitchFamily="18" charset="0"/>
              </a:rPr>
              <a:t>cr</a:t>
            </a:r>
            <a:r>
              <a:rPr lang="en-US" dirty="0">
                <a:ea typeface="Times New Roman" panose="02020603050405020304" pitchFamily="18" charset="0"/>
                <a:cs typeface="Times New Roman" panose="02020603050405020304" pitchFamily="18" charset="0"/>
              </a:rPr>
              <a:t>, times the web load-shedding factor, R</a:t>
            </a:r>
            <a:r>
              <a:rPr lang="en-US" baseline="-25000" dirty="0">
                <a:ea typeface="Times New Roman" panose="02020603050405020304" pitchFamily="18" charset="0"/>
                <a:cs typeface="Times New Roman" panose="02020603050405020304" pitchFamily="18" charset="0"/>
              </a:rPr>
              <a:t>b</a:t>
            </a:r>
            <a:r>
              <a:rPr lang="en-US" dirty="0">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The computation of the web load-shedding factor, R</a:t>
            </a:r>
            <a:r>
              <a:rPr lang="en-US" baseline="-25000" dirty="0">
                <a:effectLst/>
                <a:ea typeface="Times New Roman" panose="02020603050405020304" pitchFamily="18" charset="0"/>
                <a:cs typeface="Times New Roman" panose="02020603050405020304" pitchFamily="18" charset="0"/>
              </a:rPr>
              <a:t>b</a:t>
            </a:r>
            <a:r>
              <a:rPr lang="en-US" dirty="0">
                <a:effectLst/>
                <a:ea typeface="Times New Roman" panose="02020603050405020304" pitchFamily="18" charset="0"/>
                <a:cs typeface="Times New Roman" panose="02020603050405020304" pitchFamily="18" charset="0"/>
              </a:rPr>
              <a:t>, and the hybrid factor, R</a:t>
            </a:r>
            <a:r>
              <a:rPr lang="en-US" baseline="-25000" dirty="0">
                <a:effectLst/>
                <a:ea typeface="Times New Roman" panose="02020603050405020304" pitchFamily="18" charset="0"/>
                <a:cs typeface="Times New Roman" panose="02020603050405020304" pitchFamily="18" charset="0"/>
              </a:rPr>
              <a:t>h</a:t>
            </a:r>
            <a:r>
              <a:rPr lang="en-US" dirty="0">
                <a:effectLst/>
                <a:ea typeface="Times New Roman" panose="02020603050405020304" pitchFamily="18" charset="0"/>
                <a:cs typeface="Times New Roman" panose="02020603050405020304" pitchFamily="18" charset="0"/>
              </a:rPr>
              <a:t>, was discussed previously in Lesson 6. All these equations apply for prismatic unbraced lengths only (nonprismatic unbraced lengths will be discussed on subsequent slides in this lesson).  </a:t>
            </a:r>
          </a:p>
          <a:p>
            <a:pPr algn="just"/>
            <a:endParaRPr lang="en-US" dirty="0">
              <a:cs typeface="Times New Roman" panose="02020603050405020304" pitchFamily="18" charset="0"/>
            </a:endParaRPr>
          </a:p>
          <a:p>
            <a:pPr algn="just"/>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41</a:t>
            </a:fld>
            <a:endParaRPr lang="en-US" altLang="en-US" dirty="0"/>
          </a:p>
        </p:txBody>
      </p:sp>
    </p:spTree>
    <p:extLst>
      <p:ext uri="{BB962C8B-B14F-4D97-AF65-F5344CB8AC3E}">
        <p14:creationId xmlns:p14="http://schemas.microsoft.com/office/powerpoint/2010/main" val="1563789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4960712"/>
          </a:xfrm>
        </p:spPr>
        <p:txBody>
          <a:bodyPr/>
          <a:lstStyle/>
          <a:p>
            <a:pPr algn="just"/>
            <a:r>
              <a:rPr lang="en-US" dirty="0">
                <a:effectLst/>
                <a:ea typeface="Times New Roman" panose="02020603050405020304" pitchFamily="18" charset="0"/>
                <a:cs typeface="Times New Roman" panose="02020603050405020304" pitchFamily="18" charset="0"/>
              </a:rPr>
              <a:t>Similarly, the equations defining the nominal flexural resistance based on lateral-torsional buckling, M</a:t>
            </a:r>
            <a:r>
              <a:rPr lang="en-US" baseline="-25000" dirty="0">
                <a:effectLst/>
                <a:ea typeface="Times New Roman" panose="02020603050405020304" pitchFamily="18" charset="0"/>
                <a:cs typeface="Times New Roman" panose="02020603050405020304" pitchFamily="18" charset="0"/>
              </a:rPr>
              <a:t>nc</a:t>
            </a:r>
            <a:r>
              <a:rPr lang="en-US" dirty="0">
                <a:effectLst/>
                <a:ea typeface="Times New Roman" panose="02020603050405020304" pitchFamily="18" charset="0"/>
                <a:cs typeface="Times New Roman" panose="02020603050405020304" pitchFamily="18" charset="0"/>
              </a:rPr>
              <a:t>, in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A6.3.3 (Appendix A6), which are expressed in terms of bending moment, are shown on this slide. Again, these equations apply for prismatic unbraced lengths only. Note that these equations contain the web plastification factor, R</a:t>
            </a:r>
            <a:r>
              <a:rPr lang="en-US" baseline="-25000" dirty="0">
                <a:effectLst/>
                <a:ea typeface="Times New Roman" panose="02020603050405020304" pitchFamily="18" charset="0"/>
                <a:cs typeface="Times New Roman" panose="02020603050405020304" pitchFamily="18" charset="0"/>
              </a:rPr>
              <a:t>pc</a:t>
            </a:r>
            <a:r>
              <a:rPr lang="en-US" dirty="0">
                <a:effectLst/>
                <a:ea typeface="Times New Roman" panose="02020603050405020304" pitchFamily="18" charset="0"/>
                <a:cs typeface="Times New Roman" panose="02020603050405020304" pitchFamily="18" charset="0"/>
              </a:rPr>
              <a:t>, discussed previously in this lesson. </a:t>
            </a:r>
            <a:r>
              <a:rPr lang="en-US" sz="1200" dirty="0"/>
              <a:t>S</a:t>
            </a:r>
            <a:r>
              <a:rPr lang="en-US" sz="1200" baseline="-25000" dirty="0"/>
              <a:t>xc</a:t>
            </a:r>
            <a:r>
              <a:rPr lang="en-US" sz="1200" dirty="0"/>
              <a:t> is the elastic section modulus about the major axis of the section to the compression flange taken as M</a:t>
            </a:r>
            <a:r>
              <a:rPr lang="en-US" sz="1200" baseline="-25000" dirty="0"/>
              <a:t>yc</a:t>
            </a:r>
            <a:r>
              <a:rPr lang="en-US" sz="1200" dirty="0"/>
              <a:t>/F</a:t>
            </a:r>
            <a:r>
              <a:rPr lang="en-US" sz="1200" baseline="-25000" dirty="0"/>
              <a:t>yc</a:t>
            </a:r>
            <a:r>
              <a:rPr lang="en-US" sz="1200" dirty="0"/>
              <a:t>. As discussed previously in this lesson, w</a:t>
            </a:r>
            <a:r>
              <a:rPr lang="en-US" altLang="en-US" sz="1200" i="0" dirty="0"/>
              <a:t>hen applying the provisions of Appendix A6, the web load-shedding factor, R</a:t>
            </a:r>
            <a:r>
              <a:rPr lang="en-US" altLang="en-US" sz="1200" i="0" baseline="-25000" dirty="0"/>
              <a:t>b</a:t>
            </a:r>
            <a:r>
              <a:rPr lang="en-US" altLang="en-US" sz="1200" dirty="0"/>
              <a:t>,</a:t>
            </a:r>
            <a:r>
              <a:rPr lang="en-US" altLang="en-US" sz="1200" i="0" dirty="0"/>
              <a:t> is always implicitly taken as 1.0 for all sections with nonslender webs, as web bend-buckling is not a consideration for these sections. </a:t>
            </a:r>
          </a:p>
          <a:p>
            <a:pPr algn="just"/>
            <a:endParaRPr lang="en-US" altLang="en-US" dirty="0"/>
          </a:p>
          <a:p>
            <a:pPr algn="just"/>
            <a:r>
              <a:rPr lang="en-US" altLang="en-US" sz="1200" i="0" dirty="0"/>
              <a:t>Note that if a member has a slender-web section at any location along the unbraced length under consideration, the member is to be considered as a slender-web member along the entire length and the LTB equations of Article 6.10.8.2.3 (shown on the preceding slide) are to be applied instead. </a:t>
            </a:r>
          </a:p>
          <a:p>
            <a:pPr algn="just"/>
            <a:endParaRPr lang="en-US" sz="1200" dirty="0"/>
          </a:p>
          <a:p>
            <a:pPr algn="just"/>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42</a:t>
            </a:fld>
            <a:endParaRPr lang="en-US" altLang="en-US" dirty="0"/>
          </a:p>
        </p:txBody>
      </p:sp>
    </p:spTree>
    <p:extLst>
      <p:ext uri="{BB962C8B-B14F-4D97-AF65-F5344CB8AC3E}">
        <p14:creationId xmlns:p14="http://schemas.microsoft.com/office/powerpoint/2010/main" val="3090427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4960712"/>
          </a:xfrm>
        </p:spPr>
        <p:txBody>
          <a:bodyPr/>
          <a:lstStyle/>
          <a:p>
            <a:pPr algn="just"/>
            <a:r>
              <a:rPr lang="en-US" dirty="0"/>
              <a:t>Consider the nonprismatic unbraced length shown on this slide adjacent to an interior pier of a continuous span. The elevation view of the constant-depth girder shows a single cross-section transition within this unbraced length, with the transition located in the bottom (compression) flange.  </a:t>
            </a:r>
          </a:p>
          <a:p>
            <a:pPr algn="just"/>
            <a:endParaRPr lang="en-US" dirty="0"/>
          </a:p>
          <a:p>
            <a:pPr algn="just"/>
            <a:r>
              <a:rPr lang="en-US" i="1" dirty="0"/>
              <a:t>AASHTO LRFD</a:t>
            </a:r>
            <a:r>
              <a:rPr lang="en-US" dirty="0"/>
              <a:t> Articles 6.10.8.2.3 and A6.3.3 state that for unbraced lengths containing a single cross-section transition to a smaller section at a distance less than or equal to 20 percent of the unbraced length from the brace point with the smaller magnitude of the moment, and where the larger magnitude of the moment occurs within the section with the largest resistance, and where the ratios of the lateral moments of inertia, I</a:t>
            </a:r>
            <a:r>
              <a:rPr lang="en-US" baseline="-25000" dirty="0"/>
              <a:t>y</a:t>
            </a:r>
            <a:r>
              <a:rPr lang="en-US" dirty="0"/>
              <a:t> = t</a:t>
            </a:r>
            <a:r>
              <a:rPr lang="en-US" baseline="-25000" dirty="0"/>
              <a:t>f</a:t>
            </a:r>
            <a:r>
              <a:rPr lang="en-US" dirty="0"/>
              <a:t>b</a:t>
            </a:r>
            <a:r>
              <a:rPr lang="en-US" baseline="-25000" dirty="0"/>
              <a:t>f</a:t>
            </a:r>
            <a:r>
              <a:rPr lang="en-US" baseline="30000" dirty="0"/>
              <a:t>3</a:t>
            </a:r>
            <a:r>
              <a:rPr lang="en-US" dirty="0"/>
              <a:t>/12, of the adjacent flanges of each section at the transition as indicated are greater than or equal to 0.5 (which is strongly recommended), the LTB resistance, F</a:t>
            </a:r>
            <a:r>
              <a:rPr lang="en-US" baseline="-25000" dirty="0"/>
              <a:t>nc</a:t>
            </a:r>
            <a:r>
              <a:rPr lang="en-US" dirty="0"/>
              <a:t> or M</a:t>
            </a:r>
            <a:r>
              <a:rPr lang="en-US" baseline="-25000" dirty="0"/>
              <a:t>nc</a:t>
            </a:r>
            <a:r>
              <a:rPr lang="en-US" dirty="0"/>
              <a:t>, may be determined assuming the unbraced length is prismatic (see the previous slides) using the </a:t>
            </a:r>
            <a:r>
              <a:rPr lang="en-US" i="1" dirty="0"/>
              <a:t>larger</a:t>
            </a:r>
            <a:r>
              <a:rPr lang="en-US" dirty="0"/>
              <a:t> section (i.e., ignoring the cross-section transition altogether and assuming the flanges of the larger section are extended to the brace point with the smaller magnitude of moment). In this case, the moment-gradient modifier, C</a:t>
            </a:r>
            <a:r>
              <a:rPr lang="en-US" baseline="-25000" dirty="0"/>
              <a:t>b</a:t>
            </a:r>
            <a:r>
              <a:rPr lang="en-US" dirty="0"/>
              <a:t> (&gt;1,0), should be calculated and applied where applicable, and L</a:t>
            </a:r>
            <a:r>
              <a:rPr lang="en-US" baseline="-25000" dirty="0"/>
              <a:t>b</a:t>
            </a:r>
            <a:r>
              <a:rPr lang="en-US" dirty="0"/>
              <a:t> may also be modified by an effective length factor, K (&lt;1.0), if desired. Studies have shown that if these conditions are satisfied, the reduction in the LTB resistance due to the introduction of a cross-section transition is typically less than 5 percent. </a:t>
            </a:r>
            <a:r>
              <a:rPr lang="en-US" i="1" dirty="0"/>
              <a:t>This is strongly recommended for new designs, particularly in the negative bending regions. </a:t>
            </a:r>
          </a:p>
          <a:p>
            <a:pPr algn="just"/>
            <a:endParaRPr lang="en-US" i="1" dirty="0"/>
          </a:p>
          <a:p>
            <a:pPr algn="just"/>
            <a:r>
              <a:rPr lang="en-US" dirty="0">
                <a:cs typeface="Arial" panose="020B0604020202020204" pitchFamily="34" charset="0"/>
              </a:rPr>
              <a:t>Otherwise, the unbraced length must be designed for LTB as a prismatic unbraced length using the smaller section, with the moment-gradient modifier, C</a:t>
            </a:r>
            <a:r>
              <a:rPr lang="en-US" baseline="-25000" dirty="0">
                <a:cs typeface="Arial" panose="020B0604020202020204" pitchFamily="34" charset="0"/>
              </a:rPr>
              <a:t>b</a:t>
            </a:r>
            <a:r>
              <a:rPr lang="en-US" dirty="0">
                <a:cs typeface="Arial" panose="020B0604020202020204" pitchFamily="34" charset="0"/>
              </a:rPr>
              <a:t>, and the effective length factor for LTB, K, both taken equal to 1.0. </a:t>
            </a:r>
            <a:r>
              <a:rPr lang="en-US" dirty="0">
                <a:effectLst/>
                <a:ea typeface="Times New Roman" panose="02020603050405020304" pitchFamily="18" charset="0"/>
                <a:cs typeface="Arial" panose="020B0604020202020204" pitchFamily="34" charset="0"/>
              </a:rPr>
              <a:t>If the cross section within the unbraced length that gives the smallest uniform bending resistance is used, and the calculated resistance is not exceeded at any section along the unbraced length, a conservative solution is obtained. </a:t>
            </a:r>
            <a:r>
              <a:rPr lang="en-US" dirty="0">
                <a:cs typeface="Arial" panose="020B0604020202020204" pitchFamily="34" charset="0"/>
              </a:rPr>
              <a:t>For an unbraced length with more than one cross-section transition, any single transition satisfying the preceding conditions may be ignored, with the LTB resistance of the remaining nonprismatic unbraced length calculated as the smallest resistance based on the remaining sections. </a:t>
            </a:r>
          </a:p>
          <a:p>
            <a:pPr algn="just"/>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43</a:t>
            </a:fld>
            <a:endParaRPr lang="en-US" altLang="en-US" dirty="0"/>
          </a:p>
        </p:txBody>
      </p:sp>
    </p:spTree>
    <p:extLst>
      <p:ext uri="{BB962C8B-B14F-4D97-AF65-F5344CB8AC3E}">
        <p14:creationId xmlns:p14="http://schemas.microsoft.com/office/powerpoint/2010/main" val="8475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4960712"/>
          </a:xfrm>
        </p:spPr>
        <p:txBody>
          <a:bodyPr/>
          <a:lstStyle/>
          <a:p>
            <a:pPr algn="just"/>
            <a:r>
              <a:rPr lang="en-US" dirty="0"/>
              <a:t>In lieu of the conservative approximate procedure to address LTB of nonprismatic unbraced lengths that do not satisfy the conditions described on the preceding slide (including an additional condition to be added that the member must be a constant web-depth member), the 10</a:t>
            </a:r>
            <a:r>
              <a:rPr lang="en-US" baseline="30000" dirty="0"/>
              <a:t>th</a:t>
            </a:r>
            <a:r>
              <a:rPr lang="en-US" dirty="0"/>
              <a:t> Edition </a:t>
            </a:r>
            <a:r>
              <a:rPr lang="en-US" i="1" dirty="0"/>
              <a:t>AASHTO LRFD </a:t>
            </a:r>
            <a:r>
              <a:rPr lang="en-US" dirty="0"/>
              <a:t>Specifications will address the extension of the more conventional elastic LTB calculation procedures for prismatic unbraced lengths to the handling of LTB in general nonprismatic unbraced lengths. This extension is grounded in the approach documented in AISC Design Guide 25 but is configured in the form of an “equivalent r</a:t>
            </a:r>
            <a:r>
              <a:rPr lang="en-US" baseline="-25000" dirty="0"/>
              <a:t>t</a:t>
            </a:r>
            <a:r>
              <a:rPr lang="en-US" dirty="0"/>
              <a:t>” for LTB shown on this slide that allows the direct use of the base LTB equations for prismatic unbraced lengths (as shown on previous slides) for the calculations. The equivalent r</a:t>
            </a:r>
            <a:r>
              <a:rPr lang="en-US" baseline="-25000" dirty="0"/>
              <a:t>t</a:t>
            </a:r>
            <a:r>
              <a:rPr lang="en-US" dirty="0"/>
              <a:t> is calculated given the elastic lateral-torsional buckling load ratio, </a:t>
            </a:r>
            <a:r>
              <a:rPr lang="en-US" dirty="0">
                <a:sym typeface="Symbol" panose="05050102010706020507" pitchFamily="18" charset="2"/>
              </a:rPr>
              <a:t></a:t>
            </a:r>
            <a:r>
              <a:rPr lang="en-US" i="1" baseline="-25000" dirty="0"/>
              <a:t>e</a:t>
            </a:r>
            <a:r>
              <a:rPr lang="en-US" dirty="0"/>
              <a:t>, which is a constant by which the calculated design moments and stresses at the governing section would need to be scaled to reach the theoretical elastic LTB load level, as illustrated in the figure on this slide (note that the top figure shows the scaling of the design stresses. The scaling of the design moments would be similar). </a:t>
            </a:r>
            <a:r>
              <a:rPr lang="en-US" dirty="0">
                <a:sym typeface="Symbol" panose="05050102010706020507" pitchFamily="18" charset="2"/>
              </a:rPr>
              <a:t></a:t>
            </a:r>
            <a:r>
              <a:rPr lang="en-US" i="1" baseline="-25000" dirty="0"/>
              <a:t>e </a:t>
            </a:r>
            <a:r>
              <a:rPr lang="en-US" i="1" dirty="0"/>
              <a:t> </a:t>
            </a:r>
            <a:r>
              <a:rPr lang="en-US" dirty="0"/>
              <a:t>is used to calculate the elastic buckling stress, termed F</a:t>
            </a:r>
            <a:r>
              <a:rPr lang="en-US" baseline="-25000" dirty="0"/>
              <a:t>e</a:t>
            </a:r>
            <a:r>
              <a:rPr lang="en-US" dirty="0"/>
              <a:t>, at the governing cross-section by multiplying the calculated factored flange compressive stress at the governing cross-section, f</a:t>
            </a:r>
            <a:r>
              <a:rPr lang="en-US" baseline="-25000" dirty="0"/>
              <a:t>bu</a:t>
            </a:r>
            <a:r>
              <a:rPr lang="en-US" dirty="0"/>
              <a:t>, by </a:t>
            </a:r>
            <a:r>
              <a:rPr lang="en-US" dirty="0">
                <a:sym typeface="Symbol" panose="05050102010706020507" pitchFamily="18" charset="2"/>
              </a:rPr>
              <a:t></a:t>
            </a:r>
            <a:r>
              <a:rPr lang="en-US" i="1" baseline="-25000" dirty="0"/>
              <a:t>e </a:t>
            </a:r>
            <a:r>
              <a:rPr lang="en-US" dirty="0"/>
              <a:t>. The determination of the governing cross-section for LTB is discussed on Slide 65 in this lesson. </a:t>
            </a:r>
          </a:p>
          <a:p>
            <a:pPr algn="just"/>
            <a:endParaRPr lang="en-US" dirty="0"/>
          </a:p>
          <a:p>
            <a:pPr algn="just"/>
            <a:r>
              <a:rPr lang="en-US" dirty="0"/>
              <a:t>Procedures for estimating </a:t>
            </a:r>
            <a:r>
              <a:rPr lang="en-US" dirty="0">
                <a:sym typeface="Symbol" panose="05050102010706020507" pitchFamily="18" charset="2"/>
              </a:rPr>
              <a:t></a:t>
            </a:r>
            <a:r>
              <a:rPr lang="en-US" i="1" baseline="-25000" dirty="0"/>
              <a:t>e</a:t>
            </a:r>
            <a:r>
              <a:rPr lang="en-US" i="1" dirty="0"/>
              <a:t> </a:t>
            </a:r>
            <a:r>
              <a:rPr lang="en-US" dirty="0"/>
              <a:t>will be provided in a new Article D6.6 in the 10</a:t>
            </a:r>
            <a:r>
              <a:rPr lang="en-US" baseline="30000" dirty="0"/>
              <a:t>th</a:t>
            </a:r>
            <a:r>
              <a:rPr lang="en-US" dirty="0"/>
              <a:t> Edition, as described on the next slide. For cases where the elastic LTB resistance is calculated directly from an elastic eigenvalue buckling analysis, </a:t>
            </a:r>
            <a:r>
              <a:rPr lang="en-US" dirty="0">
                <a:sym typeface="Symbol" panose="05050102010706020507" pitchFamily="18" charset="2"/>
              </a:rPr>
              <a:t></a:t>
            </a:r>
            <a:r>
              <a:rPr lang="en-US" i="1" baseline="-25000" dirty="0"/>
              <a:t>e</a:t>
            </a:r>
            <a:r>
              <a:rPr lang="en-US" i="1" dirty="0"/>
              <a:t> </a:t>
            </a:r>
            <a:r>
              <a:rPr lang="en-US" dirty="0"/>
              <a:t>is taken as the smallest, or controlling, eigenvalue obtained from the buckling solution. Since moment-gradient effects are considered directly in the calculation of </a:t>
            </a:r>
            <a:r>
              <a:rPr lang="en-US" dirty="0">
                <a:sym typeface="Symbol" panose="05050102010706020507" pitchFamily="18" charset="2"/>
              </a:rPr>
              <a:t></a:t>
            </a:r>
            <a:r>
              <a:rPr lang="en-US" i="1" baseline="-25000" dirty="0"/>
              <a:t>e</a:t>
            </a:r>
            <a:r>
              <a:rPr lang="en-US" i="1" dirty="0"/>
              <a:t>, </a:t>
            </a:r>
            <a:r>
              <a:rPr lang="en-US" dirty="0"/>
              <a:t>the moment-gradient modifier, C</a:t>
            </a:r>
            <a:r>
              <a:rPr lang="en-US" baseline="-25000" dirty="0"/>
              <a:t>b</a:t>
            </a:r>
            <a:r>
              <a:rPr lang="en-US" dirty="0"/>
              <a:t>, is to be taken equal to 1.0 in the base LTB equations whenever the procedure described on this slide is employed.   </a:t>
            </a:r>
            <a:endParaRPr lang="en-US" sz="1000"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44</a:t>
            </a:fld>
            <a:endParaRPr lang="en-US" altLang="en-US" dirty="0"/>
          </a:p>
        </p:txBody>
      </p:sp>
    </p:spTree>
    <p:extLst>
      <p:ext uri="{BB962C8B-B14F-4D97-AF65-F5344CB8AC3E}">
        <p14:creationId xmlns:p14="http://schemas.microsoft.com/office/powerpoint/2010/main" val="29431734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58328"/>
            <a:ext cx="6400800" cy="5090472"/>
          </a:xfrm>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dirty="0"/>
              <a:t>The new </a:t>
            </a:r>
            <a:r>
              <a:rPr lang="en-US" i="1" dirty="0"/>
              <a:t>AASHTO LRFD </a:t>
            </a:r>
            <a:r>
              <a:rPr lang="en-US" dirty="0"/>
              <a:t>Article D6.6 in the 10</a:t>
            </a:r>
            <a:r>
              <a:rPr lang="en-US" baseline="30000" dirty="0"/>
              <a:t>th</a:t>
            </a:r>
            <a:r>
              <a:rPr lang="en-US" dirty="0"/>
              <a:t> Edition will provide three alternative methods for the estimation of the elastic lateral-torsional buckling load ratio, </a:t>
            </a:r>
            <a:r>
              <a:rPr lang="el-GR" dirty="0"/>
              <a:t>γ</a:t>
            </a:r>
            <a:r>
              <a:rPr lang="en-US" baseline="-25000" dirty="0"/>
              <a:t>e</a:t>
            </a:r>
            <a:r>
              <a:rPr lang="en-US" dirty="0"/>
              <a:t>, for nonprismatic unbraced lengths of I-section members, including variable web-depth members. </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US" dirty="0"/>
          </a:p>
          <a:p>
            <a:pPr algn="just"/>
            <a:r>
              <a:rPr lang="en-US" dirty="0"/>
              <a:t>Method A (Article D6.6.2) is based generally on the procedures given in AISC Design Guide 25 with some modifications. The method can also be used as an alternative for investigation of reverse-curvature bending for prismatic noncomposite unbraced lengths of singly symmetric I-section members subject to reverse curvature bending and prismatic composite unbraced lengths of I-section members subject to reverse-curvature bending in a more refined manner. Method B (Article D6.6.3) is based on the use of a weighted-average section approach; i.e., using a prismatic unbraced length with effective section properties to replace the nonprismatic unbraced length. Both methods can be used for constant and variable web depths within the unbraced length. To use Method A or Method B, steps in the cross-section are limited to a change in the lateral moment of inertia of the flanges of no more than 2.0 at any step. </a:t>
            </a:r>
            <a:r>
              <a:rPr lang="en-US" dirty="0">
                <a:ea typeface="Times New Roman" panose="02020603050405020304" pitchFamily="18" charset="0"/>
              </a:rPr>
              <a:t>Adjacent steps closer than 25% of the unbraced length are also limited to a total change in the lateral moment of inertia of the flanges of no more than a factor of 2.0. Method C (Article D6.6.4), which uses a refined analysis approach (i.e., an elastic eigenvalue buckling analysis or a refined finite-element analysis) to calculate </a:t>
            </a:r>
            <a:r>
              <a:rPr lang="el-GR" dirty="0"/>
              <a:t>γ</a:t>
            </a:r>
            <a:r>
              <a:rPr lang="en-US" baseline="-25000" dirty="0"/>
              <a:t>e</a:t>
            </a:r>
            <a:r>
              <a:rPr lang="en-US" dirty="0"/>
              <a:t>, </a:t>
            </a:r>
            <a:r>
              <a:rPr lang="en-US" dirty="0">
                <a:ea typeface="Times New Roman" panose="02020603050405020304" pitchFamily="18" charset="0"/>
              </a:rPr>
              <a:t>is used to evaluate situations in which the specified conditions for the application of Method A or B are not met, or cases where a more refined estimate of </a:t>
            </a:r>
            <a:r>
              <a:rPr lang="el-GR" dirty="0"/>
              <a:t>γ</a:t>
            </a:r>
            <a:r>
              <a:rPr lang="en-US" baseline="-25000" dirty="0"/>
              <a:t>e </a:t>
            </a:r>
            <a:r>
              <a:rPr lang="en-US" dirty="0">
                <a:ea typeface="Times New Roman" panose="02020603050405020304" pitchFamily="18" charset="0"/>
              </a:rPr>
              <a:t>may be desired.</a:t>
            </a:r>
            <a:endParaRPr lang="en-US" dirty="0"/>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dirty="0"/>
              <a:t>There will be no particular favor given to any of the alternative methods to calculate γ</a:t>
            </a:r>
            <a:r>
              <a:rPr lang="en-US" baseline="-25000" dirty="0"/>
              <a:t>e</a:t>
            </a:r>
            <a:r>
              <a:rPr lang="en-US" dirty="0"/>
              <a:t>. The designer is free to evaluate each method and choose which one is easier to use, better suited to the situation at hand, etc. The methods should give reasonably comparable results in most cases. The more approximate Methods A and B were determined to be viable and are just different approaches to investigate a very complex problem in a reasonable fashion. The methods do not supersede each other. Detailed discussion of the details and application of these three methods is considered beyond the scope of this course. It is anticipated that industry publications and design examples will eventually be made available to demonstrate the application of these three methods.  </a:t>
            </a:r>
            <a:endParaRPr lang="en-US" b="1" i="1" dirty="0"/>
          </a:p>
        </p:txBody>
      </p:sp>
      <p:sp>
        <p:nvSpPr>
          <p:cNvPr id="4" name="Slide Number Placeholder 3"/>
          <p:cNvSpPr>
            <a:spLocks noGrp="1"/>
          </p:cNvSpPr>
          <p:nvPr>
            <p:ph type="sldNum" sz="quarter" idx="10"/>
          </p:nvPr>
        </p:nvSpPr>
        <p:spPr>
          <a:xfrm>
            <a:off x="4127269" y="9107285"/>
            <a:ext cx="3169920" cy="480060"/>
          </a:xfrm>
        </p:spPr>
        <p:txBody>
          <a:bodyPr/>
          <a:lstStyle/>
          <a:p>
            <a:pPr>
              <a:defRPr/>
            </a:pPr>
            <a:fld id="{1D0F13D8-24B1-4C2E-9B31-75C63C624C04}"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3848133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6721" y="4332259"/>
            <a:ext cx="6400800" cy="4904103"/>
          </a:xfrm>
        </p:spPr>
        <p:txBody>
          <a:bodyPr/>
          <a:lstStyle/>
          <a:p>
            <a:pPr algn="just">
              <a:defRPr/>
            </a:pPr>
            <a:r>
              <a:rPr lang="en-US" dirty="0">
                <a:effectLst/>
                <a:ea typeface="Times New Roman" panose="02020603050405020304" pitchFamily="18" charset="0"/>
                <a:cs typeface="Times New Roman" panose="02020603050405020304" pitchFamily="18" charset="0"/>
              </a:rPr>
              <a:t>In beam-column members subject to axial compression, secondary bending moments arise equal to the compression force times the lateral deflection of the member. Therefore, internal bending moments are amplified. In an analogous fashion, first-order flange lateral bending stresses due to potential sources of torsion in discretely braced compression flanges may need to be amplified to guard against large unbraced lengths in which second-order lateral bending effects may be significant (torsion and the computation of first-order flange lateral bending stresses was discussed previously in Lesson 6).</a:t>
            </a:r>
          </a:p>
          <a:p>
            <a:pPr algn="just">
              <a:defRPr/>
            </a:pPr>
            <a:endParaRPr lang="en-US" dirty="0">
              <a:ea typeface="Times New Roman" panose="02020603050405020304" pitchFamily="18" charset="0"/>
              <a:cs typeface="Times New Roman" panose="02020603050405020304" pitchFamily="18" charset="0"/>
            </a:endParaRPr>
          </a:p>
          <a:p>
            <a:pPr algn="just">
              <a:defRPr/>
            </a:pPr>
            <a:r>
              <a:rPr lang="en-US" dirty="0">
                <a:effectLst/>
                <a:ea typeface="Times New Roman" panose="02020603050405020304" pitchFamily="18" charset="0"/>
                <a:cs typeface="Times New Roman" panose="02020603050405020304" pitchFamily="18" charset="0"/>
              </a:rPr>
              <a:t>As shown on the figure in this slide, as the compression flange curvature increases under load, additional lateral moment occurs due to the axial force in the compression flange acting through the lateral deflection of the flange (similar to the P-delta effect or amplification effect in beam-columns). This effect occurs in both straight and horizontally curved discretely braced compression flanges. Consideration must therefore be given to amplifying the compression-flange first-order lateral bending stresses in discretely braced compression flanges in certain situations. The amplification effect is considered negligible in discretely braced tension flanges as the lateral deflections of such flanges tend to be much smaller. </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US" b="1" i="1" dirty="0"/>
          </a:p>
        </p:txBody>
      </p:sp>
      <p:sp>
        <p:nvSpPr>
          <p:cNvPr id="4" name="Slide Number Placeholder 3"/>
          <p:cNvSpPr>
            <a:spLocks noGrp="1"/>
          </p:cNvSpPr>
          <p:nvPr>
            <p:ph type="sldNum" sz="quarter" idx="10"/>
          </p:nvPr>
        </p:nvSpPr>
        <p:spPr>
          <a:xfrm>
            <a:off x="4145280" y="9121140"/>
            <a:ext cx="3169920" cy="480060"/>
          </a:xfrm>
        </p:spPr>
        <p:txBody>
          <a:bodyPr/>
          <a:lstStyle/>
          <a:p>
            <a:pPr>
              <a:defRPr/>
            </a:pPr>
            <a:fld id="{1D0F13D8-24B1-4C2E-9B31-75C63C624C04}"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8224177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58328"/>
            <a:ext cx="6400800" cy="4904103"/>
          </a:xfrm>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6.10.1.6 specifies that for discretely braced compression flanges, if the applicable equation shown on this slide is not satisfied, then second-order elastic compression-flange lateral bending stresses must be determined (i.e., first-order compression-flange lateral bending stresses must be amplified). The right-hand side of these equations is the limiting value of the unbraced length, L</a:t>
            </a:r>
            <a:r>
              <a:rPr lang="en-US" baseline="-25000" dirty="0">
                <a:effectLst/>
                <a:ea typeface="Times New Roman" panose="02020603050405020304" pitchFamily="18" charset="0"/>
                <a:cs typeface="Times New Roman" panose="02020603050405020304" pitchFamily="18" charset="0"/>
              </a:rPr>
              <a:t>b</a:t>
            </a:r>
            <a:r>
              <a:rPr lang="en-US" dirty="0">
                <a:effectLst/>
                <a:ea typeface="Times New Roman" panose="02020603050405020304" pitchFamily="18" charset="0"/>
                <a:cs typeface="Times New Roman" panose="02020603050405020304" pitchFamily="18" charset="0"/>
              </a:rPr>
              <a:t>, for which the amplification factors shown on the next slide are equal to 1.0 (i.e., f</a:t>
            </a:r>
            <a:r>
              <a:rPr lang="en-US" baseline="-25000" dirty="0">
                <a:effectLst/>
                <a:ea typeface="Times New Roman" panose="02020603050405020304" pitchFamily="18" charset="0"/>
                <a:cs typeface="Times New Roman" panose="02020603050405020304" pitchFamily="18" charset="0"/>
                <a:sym typeface="MT Extra" panose="05050102010205020202" pitchFamily="18" charset="2"/>
              </a:rPr>
              <a:t> </a:t>
            </a:r>
            <a:r>
              <a:rPr lang="en-US" dirty="0">
                <a:effectLst/>
                <a:ea typeface="Times New Roman" panose="02020603050405020304" pitchFamily="18" charset="0"/>
                <a:cs typeface="Times New Roman" panose="02020603050405020304" pitchFamily="18" charset="0"/>
                <a:sym typeface="MT Extra" panose="05050102010205020202" pitchFamily="18" charset="2"/>
              </a:rPr>
              <a:t>= f</a:t>
            </a:r>
            <a:r>
              <a:rPr lang="en-US" baseline="-25000" dirty="0">
                <a:effectLst/>
                <a:ea typeface="Times New Roman" panose="02020603050405020304" pitchFamily="18" charset="0"/>
                <a:cs typeface="Times New Roman" panose="02020603050405020304" pitchFamily="18" charset="0"/>
                <a:sym typeface="MT Extra" panose="05050102010205020202" pitchFamily="18" charset="2"/>
              </a:rPr>
              <a:t>1</a:t>
            </a:r>
            <a:r>
              <a:rPr lang="en-US" dirty="0">
                <a:effectLst/>
                <a:ea typeface="Times New Roman" panose="02020603050405020304" pitchFamily="18" charset="0"/>
                <a:cs typeface="Times New Roman" panose="02020603050405020304" pitchFamily="18" charset="0"/>
                <a:sym typeface="MT Extra" panose="05050102010205020202" pitchFamily="18" charset="2"/>
              </a:rPr>
              <a:t>). Note that in the 10</a:t>
            </a:r>
            <a:r>
              <a:rPr lang="en-US" baseline="30000" dirty="0">
                <a:effectLst/>
                <a:ea typeface="Times New Roman" panose="02020603050405020304" pitchFamily="18" charset="0"/>
                <a:cs typeface="Times New Roman" panose="02020603050405020304" pitchFamily="18" charset="0"/>
                <a:sym typeface="MT Extra" panose="05050102010205020202" pitchFamily="18" charset="2"/>
              </a:rPr>
              <a:t>th</a:t>
            </a:r>
            <a:r>
              <a:rPr lang="en-US" dirty="0">
                <a:effectLst/>
                <a:ea typeface="Times New Roman" panose="02020603050405020304" pitchFamily="18" charset="0"/>
                <a:cs typeface="Times New Roman" panose="02020603050405020304" pitchFamily="18" charset="0"/>
                <a:sym typeface="MT Extra" panose="05050102010205020202" pitchFamily="18" charset="2"/>
              </a:rPr>
              <a:t> Edition </a:t>
            </a:r>
            <a:r>
              <a:rPr lang="en-US" i="1" dirty="0">
                <a:effectLst/>
                <a:ea typeface="Times New Roman" panose="02020603050405020304" pitchFamily="18" charset="0"/>
                <a:cs typeface="Times New Roman" panose="02020603050405020304" pitchFamily="18" charset="0"/>
                <a:sym typeface="MT Extra" panose="05050102010205020202" pitchFamily="18" charset="2"/>
              </a:rPr>
              <a:t>AASHTO LRFD</a:t>
            </a:r>
            <a:r>
              <a:rPr lang="en-US" dirty="0">
                <a:effectLst/>
                <a:ea typeface="Times New Roman" panose="02020603050405020304" pitchFamily="18" charset="0"/>
                <a:cs typeface="Times New Roman" panose="02020603050405020304" pitchFamily="18" charset="0"/>
                <a:sym typeface="MT Extra" panose="05050102010205020202" pitchFamily="18" charset="2"/>
              </a:rPr>
              <a:t> Specifications, the coefficient in both of these equations will be changed from 1.2 to 1.1.</a:t>
            </a:r>
            <a:endParaRPr lang="en-US" dirty="0">
              <a:effectLst/>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US" dirty="0">
              <a:cs typeface="Times New Roman" panose="02020603050405020304" pitchFamily="18"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dirty="0">
                <a:cs typeface="Times New Roman" panose="02020603050405020304" pitchFamily="18" charset="0"/>
              </a:rPr>
              <a:t>The equation on the left-hand side of this slide applies for unbraced lengths in which the equations of Article 6.10.8.2.3 are applied to determine the LTB resistance, and the equation on the right-hand side of this slide applies for unbraced lengths in which the equations of Article A6.3.3 (Appendix A6) are applied to determine the LTB resistance. In the left equation, </a:t>
            </a:r>
            <a:r>
              <a:rPr lang="en-US" dirty="0">
                <a:cs typeface="Arial" panose="020B0604020202020204" pitchFamily="34" charset="0"/>
              </a:rPr>
              <a:t>f</a:t>
            </a:r>
            <a:r>
              <a:rPr lang="en-US" baseline="-25000" dirty="0">
                <a:cs typeface="Arial" panose="020B0604020202020204" pitchFamily="34" charset="0"/>
              </a:rPr>
              <a:t>bu</a:t>
            </a:r>
            <a:r>
              <a:rPr lang="en-US" dirty="0">
                <a:cs typeface="Arial" panose="020B0604020202020204" pitchFamily="34" charset="0"/>
              </a:rPr>
              <a:t>, R</a:t>
            </a:r>
            <a:r>
              <a:rPr lang="en-US" baseline="-25000" dirty="0">
                <a:cs typeface="Arial" panose="020B0604020202020204" pitchFamily="34" charset="0"/>
              </a:rPr>
              <a:t>b</a:t>
            </a:r>
            <a:r>
              <a:rPr lang="en-US" dirty="0">
                <a:cs typeface="Arial" panose="020B0604020202020204" pitchFamily="34" charset="0"/>
              </a:rPr>
              <a:t> and F</a:t>
            </a:r>
            <a:r>
              <a:rPr lang="en-US" baseline="-25000" dirty="0">
                <a:cs typeface="Arial" panose="020B0604020202020204" pitchFamily="34" charset="0"/>
              </a:rPr>
              <a:t>yc</a:t>
            </a:r>
            <a:r>
              <a:rPr lang="en-US" dirty="0">
                <a:cs typeface="Arial" panose="020B0604020202020204" pitchFamily="34" charset="0"/>
              </a:rPr>
              <a:t> are taken at the cross-section where f</a:t>
            </a:r>
            <a:r>
              <a:rPr lang="en-US" baseline="-25000" dirty="0">
                <a:cs typeface="Arial" panose="020B0604020202020204" pitchFamily="34" charset="0"/>
              </a:rPr>
              <a:t>bu </a:t>
            </a:r>
            <a:r>
              <a:rPr lang="en-US" dirty="0">
                <a:cs typeface="Arial" panose="020B0604020202020204" pitchFamily="34" charset="0"/>
              </a:rPr>
              <a:t>is maximum in the unbraced length, including the end cross-sections (i.e., the so-called ‘governing cross-section’). In the right equation, M</a:t>
            </a:r>
            <a:r>
              <a:rPr lang="en-US" baseline="-25000" dirty="0">
                <a:cs typeface="Arial" panose="020B0604020202020204" pitchFamily="34" charset="0"/>
              </a:rPr>
              <a:t>u</a:t>
            </a:r>
            <a:r>
              <a:rPr lang="en-US" dirty="0">
                <a:cs typeface="Arial" panose="020B0604020202020204" pitchFamily="34" charset="0"/>
              </a:rPr>
              <a:t> and M</a:t>
            </a:r>
            <a:r>
              <a:rPr lang="en-US" baseline="-25000" dirty="0">
                <a:cs typeface="Arial" panose="020B0604020202020204" pitchFamily="34" charset="0"/>
              </a:rPr>
              <a:t>yc</a:t>
            </a:r>
            <a:r>
              <a:rPr lang="en-US" dirty="0">
                <a:cs typeface="Arial" panose="020B0604020202020204" pitchFamily="34" charset="0"/>
              </a:rPr>
              <a:t> are taken at the cross-section where M</a:t>
            </a:r>
            <a:r>
              <a:rPr lang="en-US" baseline="-25000" dirty="0">
                <a:cs typeface="Arial" panose="020B0604020202020204" pitchFamily="34" charset="0"/>
              </a:rPr>
              <a:t>u</a:t>
            </a:r>
            <a:r>
              <a:rPr lang="en-US" dirty="0">
                <a:cs typeface="Arial" panose="020B0604020202020204" pitchFamily="34" charset="0"/>
              </a:rPr>
              <a:t> is maximum in the unbraced length, including the end cross-sections (i.e., the ‘governing cross-section’). R</a:t>
            </a:r>
            <a:r>
              <a:rPr lang="en-US" baseline="-25000" dirty="0">
                <a:cs typeface="Arial" panose="020B0604020202020204" pitchFamily="34" charset="0"/>
              </a:rPr>
              <a:t>b</a:t>
            </a:r>
            <a:r>
              <a:rPr lang="en-US" dirty="0">
                <a:cs typeface="Arial" panose="020B0604020202020204" pitchFamily="34" charset="0"/>
              </a:rPr>
              <a:t> is always implicitly taken equal to 1.0 whenever the equations of Appendix A6 are applied as web bend-buckling is not a concern for compact-web and non-compact web sections. The appropriate values of the limiting unbraced length, L</a:t>
            </a:r>
            <a:r>
              <a:rPr lang="en-US" baseline="-25000" dirty="0">
                <a:cs typeface="Arial" panose="020B0604020202020204" pitchFamily="34" charset="0"/>
              </a:rPr>
              <a:t>p</a:t>
            </a:r>
            <a:r>
              <a:rPr lang="en-US" dirty="0">
                <a:cs typeface="Arial" panose="020B0604020202020204" pitchFamily="34" charset="0"/>
              </a:rPr>
              <a:t>, and the moment-gradient modifier, C</a:t>
            </a:r>
            <a:r>
              <a:rPr lang="en-US" baseline="-25000" dirty="0">
                <a:cs typeface="Arial" panose="020B0604020202020204" pitchFamily="34" charset="0"/>
              </a:rPr>
              <a:t>b</a:t>
            </a:r>
            <a:r>
              <a:rPr lang="en-US" dirty="0">
                <a:cs typeface="Arial" panose="020B0604020202020204" pitchFamily="34" charset="0"/>
              </a:rPr>
              <a:t>, (discussed on previous slides in this lesson) are also substituted into the equations. </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US" dirty="0">
              <a:cs typeface="Arial" panose="020B0604020202020204" pitchFamily="34"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dirty="0">
                <a:cs typeface="Arial" panose="020B0604020202020204" pitchFamily="34" charset="0"/>
              </a:rPr>
              <a:t>In typical cases, the unbraced length, L</a:t>
            </a:r>
            <a:r>
              <a:rPr lang="en-US" baseline="-25000" dirty="0">
                <a:cs typeface="Arial" panose="020B0604020202020204" pitchFamily="34" charset="0"/>
              </a:rPr>
              <a:t>b</a:t>
            </a:r>
            <a:r>
              <a:rPr lang="en-US" dirty="0">
                <a:cs typeface="Arial" panose="020B0604020202020204" pitchFamily="34" charset="0"/>
              </a:rPr>
              <a:t>, will exceed the limiting value on the right-hand side of the applicable equation, and amplification of the first-order flange lateral bending stresses will be required, as discussed on the next slide. </a:t>
            </a:r>
          </a:p>
        </p:txBody>
      </p:sp>
      <p:sp>
        <p:nvSpPr>
          <p:cNvPr id="4" name="Slide Number Placeholder 3"/>
          <p:cNvSpPr>
            <a:spLocks noGrp="1"/>
          </p:cNvSpPr>
          <p:nvPr>
            <p:ph type="sldNum" sz="quarter" idx="10"/>
          </p:nvPr>
        </p:nvSpPr>
        <p:spPr>
          <a:xfrm>
            <a:off x="4145280" y="9121140"/>
            <a:ext cx="3169920" cy="480060"/>
          </a:xfrm>
        </p:spPr>
        <p:txBody>
          <a:bodyPr/>
          <a:lstStyle/>
          <a:p>
            <a:pPr>
              <a:defRPr/>
            </a:pPr>
            <a:fld id="{1D0F13D8-24B1-4C2E-9B31-75C63C624C04}"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1496213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17092"/>
            <a:ext cx="6400800" cy="5055507"/>
          </a:xfrm>
        </p:spPr>
        <p:txBody>
          <a:bodyPr/>
          <a:lstStyle/>
          <a:p>
            <a:pPr algn="just">
              <a:defRPr/>
            </a:pPr>
            <a:r>
              <a:rPr lang="en-US" sz="1050" dirty="0">
                <a:effectLst/>
                <a:ea typeface="Times New Roman" panose="02020603050405020304" pitchFamily="18" charset="0"/>
                <a:cs typeface="Times New Roman" panose="02020603050405020304" pitchFamily="18" charset="0"/>
              </a:rPr>
              <a:t>The additional lateral bending in the compression flange due to the amplification effect may be estimated directly from a geometric nonlinear (i.e., elastic large deflection or second-order) analysis of the superstructure, or more simply and conveniently, by amplifying first-order compression-flange lateral bending stresses by the approximate amplification factors shown on this slide, as given in </a:t>
            </a:r>
            <a:r>
              <a:rPr lang="en-US" sz="1050" i="1" dirty="0">
                <a:effectLst/>
                <a:ea typeface="Times New Roman" panose="02020603050405020304" pitchFamily="18" charset="0"/>
                <a:cs typeface="Times New Roman" panose="02020603050405020304" pitchFamily="18" charset="0"/>
              </a:rPr>
              <a:t>AASHTO LRFD </a:t>
            </a:r>
            <a:r>
              <a:rPr lang="en-US" sz="1050" dirty="0">
                <a:effectLst/>
                <a:ea typeface="Times New Roman" panose="02020603050405020304" pitchFamily="18" charset="0"/>
                <a:cs typeface="Times New Roman" panose="02020603050405020304" pitchFamily="18" charset="0"/>
              </a:rPr>
              <a:t>Article 6.10.1.6. In bridge members, it is generally impractical to calculate second-order flange lateral bending stresses directly for the case of moving live loads. </a:t>
            </a:r>
            <a:r>
              <a:rPr lang="en-US" sz="1050" dirty="0">
                <a:ea typeface="Times New Roman" panose="02020603050405020304" pitchFamily="18" charset="0"/>
                <a:cs typeface="Times New Roman" panose="02020603050405020304" pitchFamily="18" charset="0"/>
              </a:rPr>
              <a:t>These equations </a:t>
            </a:r>
            <a:r>
              <a:rPr lang="en-US" sz="1050" dirty="0">
                <a:effectLst/>
                <a:ea typeface="Times New Roman" panose="02020603050405020304" pitchFamily="18" charset="0"/>
                <a:cs typeface="Times New Roman" panose="02020603050405020304" pitchFamily="18" charset="0"/>
              </a:rPr>
              <a:t>represent an established form of the amplification equation used to estimate maximum second-order elastic moments in braced beam-column members whose ends are restrained by other framing. The purpose of these equations is to guard conservatively against large unbraced lengths in which second-order flange lateral bending effects are significant; for example, in certain construction situations such as when determining the effect of eccentric concrete deck overhang loads acting on exterior-girder flanges. For cases where the amplification of construction dead-load stresses is large, an additional alternative would be to consider conducting a direct geometric nonlinear analysis to more accurately determine the second-order effects. In the final constructed condition, the amplification factor need only be considered for the bottom flange in negative-bending regions in continuous spans. In these cases, however, F</a:t>
            </a:r>
            <a:r>
              <a:rPr lang="en-US" sz="1050" baseline="-25000" dirty="0">
                <a:ea typeface="Times New Roman" panose="02020603050405020304" pitchFamily="18" charset="0"/>
                <a:cs typeface="Times New Roman" panose="02020603050405020304" pitchFamily="18" charset="0"/>
              </a:rPr>
              <a:t>cr</a:t>
            </a:r>
            <a:r>
              <a:rPr lang="en-US" sz="1050" dirty="0">
                <a:effectLst/>
                <a:ea typeface="Times New Roman" panose="02020603050405020304" pitchFamily="18" charset="0"/>
                <a:cs typeface="Times New Roman" panose="02020603050405020304" pitchFamily="18" charset="0"/>
              </a:rPr>
              <a:t> is increased significantly due to the moment gradient that exists in these regions, through the moment-gradient modifier C</a:t>
            </a:r>
            <a:r>
              <a:rPr lang="en-US" sz="1050" baseline="-25000" dirty="0">
                <a:effectLst/>
                <a:ea typeface="Times New Roman" panose="02020603050405020304" pitchFamily="18" charset="0"/>
                <a:cs typeface="Times New Roman" panose="02020603050405020304" pitchFamily="18" charset="0"/>
              </a:rPr>
              <a:t>b</a:t>
            </a:r>
            <a:r>
              <a:rPr lang="en-US" sz="1050" dirty="0">
                <a:effectLst/>
                <a:ea typeface="Times New Roman" panose="02020603050405020304" pitchFamily="18" charset="0"/>
                <a:cs typeface="Times New Roman" panose="02020603050405020304" pitchFamily="18" charset="0"/>
              </a:rPr>
              <a:t>. </a:t>
            </a:r>
          </a:p>
          <a:p>
            <a:pPr algn="just">
              <a:defRPr/>
            </a:pPr>
            <a:endParaRPr lang="en-US" sz="1050" dirty="0">
              <a:effectLst/>
              <a:ea typeface="Times New Roman" panose="02020603050405020304" pitchFamily="18" charset="0"/>
              <a:cs typeface="Times New Roman" panose="02020603050405020304" pitchFamily="18" charset="0"/>
            </a:endParaRPr>
          </a:p>
          <a:p>
            <a:pPr algn="just"/>
            <a:r>
              <a:rPr lang="en-US" sz="1050" dirty="0">
                <a:cs typeface="Arial" panose="020B0604020202020204" pitchFamily="34" charset="0"/>
              </a:rPr>
              <a:t>The equation on the left-hand side of this slide applies for unbraced lengths in which the equations of Article 6.10.8.2.3 are applied to determine the LTB resistance, and the equation on the right-hand side of this slide applies for unbraced lengths in which the equations of Article A6.3.3 (Appendix A6) are applied to determine the LTB resistance. In the equations, f</a:t>
            </a:r>
            <a:r>
              <a:rPr lang="en-US" sz="1050" baseline="-25000" dirty="0">
                <a:cs typeface="Arial" panose="020B0604020202020204" pitchFamily="34" charset="0"/>
              </a:rPr>
              <a:t>bu</a:t>
            </a:r>
            <a:r>
              <a:rPr lang="en-US" sz="1050" dirty="0">
                <a:cs typeface="Arial" panose="020B0604020202020204" pitchFamily="34" charset="0"/>
              </a:rPr>
              <a:t>, M</a:t>
            </a:r>
            <a:r>
              <a:rPr lang="en-US" sz="1050" baseline="-25000" dirty="0">
                <a:cs typeface="Arial" panose="020B0604020202020204" pitchFamily="34" charset="0"/>
              </a:rPr>
              <a:t>u</a:t>
            </a:r>
            <a:r>
              <a:rPr lang="en-US" sz="1050" dirty="0">
                <a:cs typeface="Arial" panose="020B0604020202020204" pitchFamily="34" charset="0"/>
              </a:rPr>
              <a:t> and S</a:t>
            </a:r>
            <a:r>
              <a:rPr lang="en-US" sz="1050" baseline="-25000" dirty="0">
                <a:cs typeface="Arial" panose="020B0604020202020204" pitchFamily="34" charset="0"/>
              </a:rPr>
              <a:t>xc</a:t>
            </a:r>
            <a:r>
              <a:rPr lang="en-US" sz="1050" dirty="0">
                <a:cs typeface="Arial" panose="020B0604020202020204" pitchFamily="34" charset="0"/>
              </a:rPr>
              <a:t> are taken at the ‘governing cross-section’, as defined on the previous slide. Similar to the established practice when computing the amplification factor for beam-columns, in the left equation, the elastic LTB resistance, F</a:t>
            </a:r>
            <a:r>
              <a:rPr lang="en-US" sz="1050" baseline="-25000" dirty="0">
                <a:cs typeface="Arial" panose="020B0604020202020204" pitchFamily="34" charset="0"/>
              </a:rPr>
              <a:t>cr</a:t>
            </a:r>
            <a:r>
              <a:rPr lang="en-US" sz="1050" dirty="0">
                <a:cs typeface="Arial" panose="020B0604020202020204" pitchFamily="34" charset="0"/>
              </a:rPr>
              <a:t>, is not limited to R</a:t>
            </a:r>
            <a:r>
              <a:rPr lang="en-US" sz="1050" baseline="-25000" dirty="0">
                <a:cs typeface="Arial" panose="020B0604020202020204" pitchFamily="34" charset="0"/>
              </a:rPr>
              <a:t>b</a:t>
            </a:r>
            <a:r>
              <a:rPr lang="en-US" sz="1050" dirty="0">
                <a:cs typeface="Arial" panose="020B0604020202020204" pitchFamily="34" charset="0"/>
              </a:rPr>
              <a:t>R</a:t>
            </a:r>
            <a:r>
              <a:rPr lang="en-US" sz="1050" baseline="-25000" dirty="0">
                <a:cs typeface="Arial" panose="020B0604020202020204" pitchFamily="34" charset="0"/>
              </a:rPr>
              <a:t>h</a:t>
            </a:r>
            <a:r>
              <a:rPr lang="en-US" sz="1050" dirty="0">
                <a:cs typeface="Arial" panose="020B0604020202020204" pitchFamily="34" charset="0"/>
              </a:rPr>
              <a:t>F</a:t>
            </a:r>
            <a:r>
              <a:rPr lang="en-US" sz="1050" baseline="-25000" dirty="0">
                <a:cs typeface="Arial" panose="020B0604020202020204" pitchFamily="34" charset="0"/>
              </a:rPr>
              <a:t>yc </a:t>
            </a:r>
            <a:r>
              <a:rPr lang="en-US" sz="1050" dirty="0">
                <a:cs typeface="Arial" panose="020B0604020202020204" pitchFamily="34" charset="0"/>
              </a:rPr>
              <a:t>and in the right equation, F</a:t>
            </a:r>
            <a:r>
              <a:rPr lang="en-US" sz="1050" baseline="-25000" dirty="0">
                <a:cs typeface="Arial" panose="020B0604020202020204" pitchFamily="34" charset="0"/>
              </a:rPr>
              <a:t>cr</a:t>
            </a:r>
            <a:r>
              <a:rPr lang="en-US" sz="1050" dirty="0">
                <a:cs typeface="Arial" panose="020B0604020202020204" pitchFamily="34" charset="0"/>
              </a:rPr>
              <a:t>S</a:t>
            </a:r>
            <a:r>
              <a:rPr lang="en-US" sz="1050" baseline="-25000" dirty="0">
                <a:cs typeface="Arial" panose="020B0604020202020204" pitchFamily="34" charset="0"/>
              </a:rPr>
              <a:t>xc</a:t>
            </a:r>
            <a:r>
              <a:rPr lang="en-US" sz="1050" dirty="0">
                <a:cs typeface="Arial" panose="020B0604020202020204" pitchFamily="34" charset="0"/>
              </a:rPr>
              <a:t> is not limited to R</a:t>
            </a:r>
            <a:r>
              <a:rPr lang="en-US" sz="1050" baseline="-25000" dirty="0">
                <a:cs typeface="Arial" panose="020B0604020202020204" pitchFamily="34" charset="0"/>
              </a:rPr>
              <a:t>pc</a:t>
            </a:r>
            <a:r>
              <a:rPr lang="en-US" sz="1050" dirty="0">
                <a:cs typeface="Arial" panose="020B0604020202020204" pitchFamily="34" charset="0"/>
              </a:rPr>
              <a:t>M</a:t>
            </a:r>
            <a:r>
              <a:rPr lang="en-US" sz="1050" baseline="-25000" dirty="0">
                <a:cs typeface="Arial" panose="020B0604020202020204" pitchFamily="34" charset="0"/>
              </a:rPr>
              <a:t>yc </a:t>
            </a:r>
            <a:r>
              <a:rPr lang="en-US" sz="1050" dirty="0">
                <a:effectLst/>
                <a:ea typeface="Times New Roman" panose="02020603050405020304" pitchFamily="18" charset="0"/>
                <a:cs typeface="Arial" panose="020B0604020202020204" pitchFamily="34" charset="0"/>
              </a:rPr>
              <a:t>as it would be when calculating the elastic LTB resistance for the design of the compression flange. </a:t>
            </a:r>
            <a:r>
              <a:rPr lang="en-US" sz="1050" dirty="0">
                <a:cs typeface="Arial" panose="020B0604020202020204" pitchFamily="34" charset="0"/>
              </a:rPr>
              <a:t>The first-order flange lateral bending stress, f</a:t>
            </a:r>
            <a:r>
              <a:rPr lang="en-US" sz="1050" baseline="-25000" dirty="0">
                <a:cs typeface="Arial" panose="020B0604020202020204" pitchFamily="34" charset="0"/>
                <a:sym typeface="MT Extra" panose="05050102010205020202" pitchFamily="18" charset="2"/>
              </a:rPr>
              <a:t>1</a:t>
            </a:r>
            <a:r>
              <a:rPr lang="en-US" sz="1050" dirty="0">
                <a:cs typeface="Arial" panose="020B0604020202020204" pitchFamily="34" charset="0"/>
                <a:sym typeface="MT Extra" panose="05050102010205020202" pitchFamily="18" charset="2"/>
              </a:rPr>
              <a:t>, in the equations is taken as the compression-flange lateral bending stress at the section under consideration for FLB, and as the maximum compression-flange lateral bending stress within the unbraced length under consideration for LTB. Amplification factors from these equations on the order of 1.5 to 2.5 are typical.</a:t>
            </a:r>
            <a:endParaRPr lang="en-US" sz="1050" dirty="0">
              <a:cs typeface="Arial" panose="020B0604020202020204" pitchFamily="34" charset="0"/>
            </a:endParaRPr>
          </a:p>
          <a:p>
            <a:pPr algn="just"/>
            <a:r>
              <a:rPr lang="en-US" sz="1050" dirty="0">
                <a:effectLst/>
                <a:ea typeface="Times New Roman" panose="02020603050405020304" pitchFamily="18" charset="0"/>
              </a:rPr>
              <a:t> </a:t>
            </a:r>
          </a:p>
          <a:p>
            <a:pPr algn="just"/>
            <a:r>
              <a:rPr lang="en-US" sz="1050" dirty="0">
                <a:effectLst/>
                <a:ea typeface="Times New Roman" panose="02020603050405020304" pitchFamily="18" charset="0"/>
                <a:cs typeface="Times New Roman" panose="02020603050405020304" pitchFamily="18" charset="0"/>
              </a:rPr>
              <a:t>The equations tend to be significantly conservative for larger unbraced lengths in which f</a:t>
            </a:r>
            <a:r>
              <a:rPr lang="en-US" sz="1050" baseline="-25000" dirty="0">
                <a:effectLst/>
                <a:ea typeface="Times New Roman" panose="02020603050405020304" pitchFamily="18" charset="0"/>
                <a:cs typeface="Times New Roman" panose="02020603050405020304" pitchFamily="18" charset="0"/>
              </a:rPr>
              <a:t>bu</a:t>
            </a:r>
            <a:r>
              <a:rPr lang="en-US" sz="1050" dirty="0">
                <a:effectLst/>
                <a:ea typeface="Times New Roman" panose="02020603050405020304" pitchFamily="18" charset="0"/>
                <a:cs typeface="Times New Roman" panose="02020603050405020304" pitchFamily="18" charset="0"/>
              </a:rPr>
              <a:t> also approaches F</a:t>
            </a:r>
            <a:r>
              <a:rPr lang="en-US" sz="1050" baseline="-25000" dirty="0">
                <a:ea typeface="Times New Roman" panose="02020603050405020304" pitchFamily="18" charset="0"/>
                <a:cs typeface="Times New Roman" panose="02020603050405020304" pitchFamily="18" charset="0"/>
              </a:rPr>
              <a:t>cr</a:t>
            </a:r>
            <a:r>
              <a:rPr lang="en-US" sz="1050" dirty="0">
                <a:effectLst/>
                <a:ea typeface="Times New Roman" panose="02020603050405020304" pitchFamily="18" charset="0"/>
                <a:cs typeface="Times New Roman" panose="02020603050405020304" pitchFamily="18" charset="0"/>
              </a:rPr>
              <a:t>. In cases where the amplification resulting from this equation is large, consideration may be given to using an effective length factor K less than 1.0 in the calculation of the elastic LTB resistance to appropriately increase F</a:t>
            </a:r>
            <a:r>
              <a:rPr lang="en-US" sz="1050" baseline="-25000" dirty="0">
                <a:ea typeface="Times New Roman" panose="02020603050405020304" pitchFamily="18" charset="0"/>
                <a:cs typeface="Times New Roman" panose="02020603050405020304" pitchFamily="18" charset="0"/>
              </a:rPr>
              <a:t>cr</a:t>
            </a:r>
            <a:r>
              <a:rPr lang="en-US" sz="1050" dirty="0">
                <a:ea typeface="Times New Roman" panose="02020603050405020304" pitchFamily="18" charset="0"/>
                <a:cs typeface="Times New Roman" panose="02020603050405020304" pitchFamily="18" charset="0"/>
              </a:rPr>
              <a:t> as discussed previously in this lesson. Another (simpler) alternative of course is to widen the compression flange, which should decrease the amplification factor significantly.</a:t>
            </a:r>
            <a:endParaRPr lang="en-US" sz="1050" dirty="0"/>
          </a:p>
          <a:p>
            <a:pPr algn="just"/>
            <a:endParaRPr lang="en-US" sz="1050" dirty="0"/>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US" sz="1050" dirty="0">
              <a:cs typeface="Arial" panose="020B0604020202020204" pitchFamily="34" charset="0"/>
            </a:endParaRPr>
          </a:p>
        </p:txBody>
      </p:sp>
      <p:sp>
        <p:nvSpPr>
          <p:cNvPr id="4" name="Slide Number Placeholder 3"/>
          <p:cNvSpPr>
            <a:spLocks noGrp="1"/>
          </p:cNvSpPr>
          <p:nvPr>
            <p:ph type="sldNum" sz="quarter" idx="10"/>
          </p:nvPr>
        </p:nvSpPr>
        <p:spPr>
          <a:xfrm>
            <a:off x="4131425" y="9121140"/>
            <a:ext cx="3169920" cy="480060"/>
          </a:xfrm>
        </p:spPr>
        <p:txBody>
          <a:bodyPr/>
          <a:lstStyle/>
          <a:p>
            <a:pPr>
              <a:defRPr/>
            </a:pPr>
            <a:fld id="{1D0F13D8-24B1-4C2E-9B31-75C63C624C04}"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7026193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58328"/>
            <a:ext cx="6400800" cy="4904103"/>
          </a:xfrm>
        </p:spPr>
        <p:txBody>
          <a:bodyPr/>
          <a:lstStyle/>
          <a:p>
            <a:pPr algn="just">
              <a:defRPr/>
            </a:pPr>
            <a:r>
              <a:rPr lang="en-US" dirty="0">
                <a:effectLst/>
                <a:ea typeface="Times New Roman" panose="02020603050405020304" pitchFamily="18" charset="0"/>
                <a:cs typeface="Arial" panose="020B0604020202020204" pitchFamily="34" charset="0"/>
              </a:rPr>
              <a:t>As indicated in </a:t>
            </a:r>
            <a:r>
              <a:rPr lang="en-US" i="1" dirty="0">
                <a:effectLst/>
                <a:ea typeface="Times New Roman" panose="02020603050405020304" pitchFamily="18" charset="0"/>
                <a:cs typeface="Arial" panose="020B0604020202020204" pitchFamily="34" charset="0"/>
              </a:rPr>
              <a:t>AASHTO LRFD </a:t>
            </a:r>
            <a:r>
              <a:rPr lang="en-US" dirty="0">
                <a:effectLst/>
                <a:ea typeface="Times New Roman" panose="02020603050405020304" pitchFamily="18" charset="0"/>
                <a:cs typeface="Arial" panose="020B0604020202020204" pitchFamily="34" charset="0"/>
              </a:rPr>
              <a:t>Article C6.10.1.6, when determining the amplification of f</a:t>
            </a:r>
            <a:r>
              <a:rPr lang="en-US" baseline="-25000" dirty="0">
                <a:effectLst/>
                <a:ea typeface="Times New Roman" panose="02020603050405020304" pitchFamily="18" charset="0"/>
                <a:cs typeface="Arial" panose="020B0604020202020204" pitchFamily="34" charset="0"/>
                <a:sym typeface="MT Extra" panose="05050102010205020202" pitchFamily="18" charset="2"/>
              </a:rPr>
              <a:t></a:t>
            </a:r>
            <a:r>
              <a:rPr lang="en-US" baseline="-25000" dirty="0">
                <a:effectLst/>
                <a:ea typeface="Times New Roman" panose="02020603050405020304" pitchFamily="18" charset="0"/>
                <a:cs typeface="Arial" panose="020B0604020202020204" pitchFamily="34" charset="0"/>
              </a:rPr>
              <a:t>1</a:t>
            </a:r>
            <a:r>
              <a:rPr lang="en-US" dirty="0">
                <a:effectLst/>
                <a:ea typeface="Times New Roman" panose="02020603050405020304" pitchFamily="18" charset="0"/>
                <a:cs typeface="Arial" panose="020B0604020202020204" pitchFamily="34" charset="0"/>
              </a:rPr>
              <a:t> in horizontally-curved I-girders with L</a:t>
            </a:r>
            <a:r>
              <a:rPr lang="en-US" baseline="-25000" dirty="0">
                <a:effectLst/>
                <a:ea typeface="Times New Roman" panose="02020603050405020304" pitchFamily="18" charset="0"/>
                <a:cs typeface="Arial" panose="020B0604020202020204" pitchFamily="34" charset="0"/>
              </a:rPr>
              <a:t>b</a:t>
            </a:r>
            <a:r>
              <a:rPr lang="en-US" dirty="0">
                <a:effectLst/>
                <a:ea typeface="Times New Roman" panose="02020603050405020304" pitchFamily="18" charset="0"/>
                <a:cs typeface="Arial" panose="020B0604020202020204" pitchFamily="34" charset="0"/>
              </a:rPr>
              <a:t>/R </a:t>
            </a:r>
            <a:r>
              <a:rPr lang="en-US" dirty="0">
                <a:effectLst/>
                <a:ea typeface="Times New Roman" panose="02020603050405020304" pitchFamily="18" charset="0"/>
                <a:cs typeface="Arial" panose="020B0604020202020204" pitchFamily="34" charset="0"/>
                <a:sym typeface="Symbol" panose="05050102010706020507" pitchFamily="18" charset="2"/>
              </a:rPr>
              <a:t></a:t>
            </a:r>
            <a:r>
              <a:rPr lang="en-US" dirty="0">
                <a:effectLst/>
                <a:ea typeface="Times New Roman" panose="02020603050405020304" pitchFamily="18" charset="0"/>
                <a:cs typeface="Arial" panose="020B0604020202020204" pitchFamily="34" charset="0"/>
              </a:rPr>
              <a:t> 0.05, the elastic </a:t>
            </a:r>
            <a:r>
              <a:rPr lang="en-US" dirty="0">
                <a:ea typeface="Times New Roman" panose="02020603050405020304" pitchFamily="18" charset="0"/>
                <a:cs typeface="Arial" panose="020B0604020202020204" pitchFamily="34" charset="0"/>
              </a:rPr>
              <a:t>LTB resistance, F</a:t>
            </a:r>
            <a:r>
              <a:rPr lang="en-US" baseline="-25000" dirty="0">
                <a:ea typeface="Times New Roman" panose="02020603050405020304" pitchFamily="18" charset="0"/>
                <a:cs typeface="Arial" panose="020B0604020202020204" pitchFamily="34" charset="0"/>
              </a:rPr>
              <a:t>cr</a:t>
            </a:r>
            <a:r>
              <a:rPr lang="en-US" dirty="0">
                <a:ea typeface="Times New Roman" panose="02020603050405020304" pitchFamily="18" charset="0"/>
                <a:cs typeface="Arial" panose="020B0604020202020204" pitchFamily="34" charset="0"/>
              </a:rPr>
              <a:t>, in the amplification factor equation shown on the left-hand side of the previous slide (</a:t>
            </a:r>
            <a:r>
              <a:rPr lang="en-US" dirty="0">
                <a:effectLst/>
                <a:ea typeface="Times New Roman" panose="02020603050405020304" pitchFamily="18" charset="0"/>
                <a:cs typeface="Arial" panose="020B0604020202020204" pitchFamily="34" charset="0"/>
              </a:rPr>
              <a:t>recall that the equations of Appendix A6 cannot be used to determine the LTB resistance of horizontally curved I-girders) </a:t>
            </a:r>
            <a:r>
              <a:rPr lang="en-US" dirty="0">
                <a:ea typeface="Times New Roman" panose="02020603050405020304" pitchFamily="18" charset="0"/>
                <a:cs typeface="Arial" panose="020B0604020202020204" pitchFamily="34" charset="0"/>
              </a:rPr>
              <a:t>may be determined </a:t>
            </a:r>
            <a:r>
              <a:rPr lang="en-US" dirty="0">
                <a:effectLst/>
                <a:ea typeface="Times New Roman" panose="02020603050405020304" pitchFamily="18" charset="0"/>
                <a:cs typeface="Arial" panose="020B0604020202020204" pitchFamily="34" charset="0"/>
              </a:rPr>
              <a:t>by replacing L</a:t>
            </a:r>
            <a:r>
              <a:rPr lang="en-US" baseline="-25000" dirty="0">
                <a:effectLst/>
                <a:ea typeface="Times New Roman" panose="02020603050405020304" pitchFamily="18" charset="0"/>
                <a:cs typeface="Arial" panose="020B0604020202020204" pitchFamily="34" charset="0"/>
              </a:rPr>
              <a:t>b</a:t>
            </a:r>
            <a:r>
              <a:rPr lang="en-US" dirty="0">
                <a:effectLst/>
                <a:ea typeface="Times New Roman" panose="02020603050405020304" pitchFamily="18" charset="0"/>
                <a:cs typeface="Arial" panose="020B0604020202020204" pitchFamily="34" charset="0"/>
              </a:rPr>
              <a:t> with KL</a:t>
            </a:r>
            <a:r>
              <a:rPr lang="en-US" baseline="-25000" dirty="0">
                <a:effectLst/>
                <a:ea typeface="Times New Roman" panose="02020603050405020304" pitchFamily="18" charset="0"/>
                <a:cs typeface="Arial" panose="020B0604020202020204" pitchFamily="34" charset="0"/>
              </a:rPr>
              <a:t>­b</a:t>
            </a:r>
            <a:r>
              <a:rPr lang="en-US" i="1" dirty="0">
                <a:effectLst/>
                <a:ea typeface="Times New Roman" panose="02020603050405020304" pitchFamily="18" charset="0"/>
                <a:cs typeface="Arial" panose="020B0604020202020204" pitchFamily="34" charset="0"/>
              </a:rPr>
              <a:t> </a:t>
            </a:r>
            <a:r>
              <a:rPr lang="en-US" dirty="0">
                <a:effectLst/>
                <a:ea typeface="Times New Roman" panose="02020603050405020304" pitchFamily="18" charset="0"/>
                <a:cs typeface="Arial" panose="020B0604020202020204" pitchFamily="34" charset="0"/>
              </a:rPr>
              <a:t>= 0.5L</a:t>
            </a:r>
            <a:r>
              <a:rPr lang="en-US" baseline="-25000" dirty="0">
                <a:effectLst/>
                <a:ea typeface="Times New Roman" panose="02020603050405020304" pitchFamily="18" charset="0"/>
                <a:cs typeface="Arial" panose="020B0604020202020204" pitchFamily="34" charset="0"/>
              </a:rPr>
              <a:t>b</a:t>
            </a:r>
            <a:r>
              <a:rPr lang="en-US" dirty="0">
                <a:effectLst/>
                <a:ea typeface="Times New Roman" panose="02020603050405020304" pitchFamily="18" charset="0"/>
                <a:cs typeface="Arial" panose="020B0604020202020204" pitchFamily="34" charset="0"/>
              </a:rPr>
              <a:t>. For girders with L</a:t>
            </a:r>
            <a:r>
              <a:rPr lang="en-US" baseline="-25000" dirty="0">
                <a:effectLst/>
                <a:ea typeface="Times New Roman" panose="02020603050405020304" pitchFamily="18" charset="0"/>
                <a:cs typeface="Arial" panose="020B0604020202020204" pitchFamily="34" charset="0"/>
              </a:rPr>
              <a:t>b</a:t>
            </a:r>
            <a:r>
              <a:rPr lang="en-US" dirty="0">
                <a:effectLst/>
                <a:ea typeface="Times New Roman" panose="02020603050405020304" pitchFamily="18" charset="0"/>
                <a:cs typeface="Arial" panose="020B0604020202020204" pitchFamily="34" charset="0"/>
              </a:rPr>
              <a:t>/R &lt; 0.05, L</a:t>
            </a:r>
            <a:r>
              <a:rPr lang="en-US" baseline="-25000" dirty="0">
                <a:effectLst/>
                <a:ea typeface="Times New Roman" panose="02020603050405020304" pitchFamily="18" charset="0"/>
                <a:cs typeface="Arial" panose="020B0604020202020204" pitchFamily="34" charset="0"/>
              </a:rPr>
              <a:t>b</a:t>
            </a:r>
            <a:r>
              <a:rPr lang="en-US" dirty="0">
                <a:effectLst/>
                <a:ea typeface="Times New Roman" panose="02020603050405020304" pitchFamily="18" charset="0"/>
                <a:cs typeface="Arial" panose="020B0604020202020204" pitchFamily="34" charset="0"/>
              </a:rPr>
              <a:t> may be used. </a:t>
            </a:r>
          </a:p>
          <a:p>
            <a:pPr algn="just">
              <a:defRPr/>
            </a:pPr>
            <a:endParaRPr lang="en-US" dirty="0">
              <a:ea typeface="Times New Roman" panose="02020603050405020304" pitchFamily="18" charset="0"/>
              <a:cs typeface="Arial" panose="020B0604020202020204" pitchFamily="34" charset="0"/>
            </a:endParaRPr>
          </a:p>
          <a:p>
            <a:pPr algn="just">
              <a:defRPr/>
            </a:pPr>
            <a:r>
              <a:rPr lang="en-US" dirty="0">
                <a:effectLst/>
                <a:ea typeface="Times New Roman" panose="02020603050405020304" pitchFamily="18" charset="0"/>
                <a:cs typeface="Arial" panose="020B0604020202020204" pitchFamily="34" charset="0"/>
              </a:rPr>
              <a:t>The use of KL­</a:t>
            </a:r>
            <a:r>
              <a:rPr lang="en-US" baseline="-25000" dirty="0">
                <a:effectLst/>
                <a:ea typeface="Times New Roman" panose="02020603050405020304" pitchFamily="18" charset="0"/>
                <a:cs typeface="Arial" panose="020B0604020202020204" pitchFamily="34" charset="0"/>
              </a:rPr>
              <a:t>b</a:t>
            </a:r>
            <a:r>
              <a:rPr lang="en-US" dirty="0">
                <a:effectLst/>
                <a:ea typeface="Times New Roman" panose="02020603050405020304" pitchFamily="18" charset="0"/>
                <a:cs typeface="Arial" panose="020B0604020202020204" pitchFamily="34" charset="0"/>
              </a:rPr>
              <a:t> = 0.5L</a:t>
            </a:r>
            <a:r>
              <a:rPr lang="en-US" baseline="-25000" dirty="0">
                <a:effectLst/>
                <a:ea typeface="Times New Roman" panose="02020603050405020304" pitchFamily="18" charset="0"/>
                <a:cs typeface="Arial" panose="020B0604020202020204" pitchFamily="34" charset="0"/>
              </a:rPr>
              <a:t>b</a:t>
            </a:r>
            <a:r>
              <a:rPr lang="en-US" dirty="0">
                <a:effectLst/>
                <a:ea typeface="Times New Roman" panose="02020603050405020304" pitchFamily="18" charset="0"/>
                <a:cs typeface="Arial" panose="020B0604020202020204" pitchFamily="34" charset="0"/>
              </a:rPr>
              <a:t> for L­</a:t>
            </a:r>
            <a:r>
              <a:rPr lang="en-US" baseline="-25000" dirty="0">
                <a:effectLst/>
                <a:ea typeface="Times New Roman" panose="02020603050405020304" pitchFamily="18" charset="0"/>
                <a:cs typeface="Arial" panose="020B0604020202020204" pitchFamily="34" charset="0"/>
              </a:rPr>
              <a:t>b</a:t>
            </a:r>
            <a:r>
              <a:rPr lang="en-US" dirty="0">
                <a:effectLst/>
                <a:ea typeface="Times New Roman" panose="02020603050405020304" pitchFamily="18" charset="0"/>
                <a:cs typeface="Arial" panose="020B0604020202020204" pitchFamily="34" charset="0"/>
              </a:rPr>
              <a:t>/R </a:t>
            </a:r>
            <a:r>
              <a:rPr lang="en-US" dirty="0">
                <a:effectLst/>
                <a:ea typeface="Times New Roman" panose="02020603050405020304" pitchFamily="18" charset="0"/>
                <a:cs typeface="Arial" panose="020B0604020202020204" pitchFamily="34" charset="0"/>
                <a:sym typeface="Symbol" panose="05050102010706020507" pitchFamily="18" charset="2"/>
              </a:rPr>
              <a:t></a:t>
            </a:r>
            <a:r>
              <a:rPr lang="en-US" dirty="0">
                <a:effectLst/>
                <a:ea typeface="Times New Roman" panose="02020603050405020304" pitchFamily="18" charset="0"/>
                <a:cs typeface="Arial" panose="020B0604020202020204" pitchFamily="34" charset="0"/>
              </a:rPr>
              <a:t> 0.05 gives a better estimate of the amplification of the bending deformations in horizontally curved I-girders associated with the boundary conditions for the flange lateral bending at intermediate cross-frame locations, which are approximately symmetrical, and assumes that an unwinding stability failure of the compression flange is unlikely for this magnitude of the girder horizontal curvature. The figure on this slide illustrates qualitatively, using a straight elastic member for simplicity, the amplified second-order elastic flange lateral deflections associated with horizontal curvature effects, as well as the unwinding stability failure mode.</a:t>
            </a:r>
          </a:p>
          <a:p>
            <a:pPr algn="just">
              <a:defRPr/>
            </a:pPr>
            <a:endParaRPr lang="en-US" dirty="0">
              <a:ea typeface="Times New Roman" panose="02020603050405020304" pitchFamily="18" charset="0"/>
              <a:cs typeface="Arial" panose="020B0604020202020204" pitchFamily="34" charset="0"/>
            </a:endParaRPr>
          </a:p>
          <a:p>
            <a:pPr algn="just">
              <a:defRPr/>
            </a:pPr>
            <a:r>
              <a:rPr lang="en-US" dirty="0">
                <a:effectLst/>
                <a:ea typeface="Times New Roman" panose="02020603050405020304" pitchFamily="18" charset="0"/>
                <a:cs typeface="Arial" panose="020B0604020202020204" pitchFamily="34" charset="0"/>
              </a:rPr>
              <a:t>For nonprismatic unbraced lengths, when using the procedure to appear in the 10</a:t>
            </a:r>
            <a:r>
              <a:rPr lang="en-US" baseline="30000" dirty="0">
                <a:effectLst/>
                <a:ea typeface="Times New Roman" panose="02020603050405020304" pitchFamily="18" charset="0"/>
                <a:cs typeface="Arial" panose="020B0604020202020204" pitchFamily="34" charset="0"/>
              </a:rPr>
              <a:t>th</a:t>
            </a:r>
            <a:r>
              <a:rPr lang="en-US" dirty="0">
                <a:effectLst/>
                <a:ea typeface="Times New Roman" panose="02020603050405020304" pitchFamily="18" charset="0"/>
                <a:cs typeface="Arial" panose="020B0604020202020204" pitchFamily="34" charset="0"/>
              </a:rPr>
              <a:t> Edition </a:t>
            </a:r>
            <a:r>
              <a:rPr lang="en-US" i="1" dirty="0">
                <a:effectLst/>
                <a:ea typeface="Times New Roman" panose="02020603050405020304" pitchFamily="18" charset="0"/>
                <a:cs typeface="Arial" panose="020B0604020202020204" pitchFamily="34" charset="0"/>
              </a:rPr>
              <a:t>AASHTO LRFD </a:t>
            </a:r>
            <a:r>
              <a:rPr lang="en-US" dirty="0">
                <a:effectLst/>
                <a:ea typeface="Times New Roman" panose="02020603050405020304" pitchFamily="18" charset="0"/>
                <a:cs typeface="Arial" panose="020B0604020202020204" pitchFamily="34" charset="0"/>
              </a:rPr>
              <a:t>Specification (described </a:t>
            </a:r>
            <a:r>
              <a:rPr lang="en-US" dirty="0">
                <a:ea typeface="Times New Roman" panose="02020603050405020304" pitchFamily="18" charset="0"/>
                <a:cs typeface="Arial" panose="020B0604020202020204" pitchFamily="34" charset="0"/>
              </a:rPr>
              <a:t>on Slides 44 and 45 of this lesson)</a:t>
            </a:r>
            <a:r>
              <a:rPr lang="en-US" dirty="0">
                <a:effectLst/>
                <a:ea typeface="Times New Roman" panose="02020603050405020304" pitchFamily="18" charset="0"/>
                <a:cs typeface="Arial" panose="020B0604020202020204" pitchFamily="34" charset="0"/>
              </a:rPr>
              <a:t>, the substitution of L</a:t>
            </a:r>
            <a:r>
              <a:rPr lang="en-US" baseline="-25000" dirty="0">
                <a:effectLst/>
                <a:ea typeface="Times New Roman" panose="02020603050405020304" pitchFamily="18" charset="0"/>
                <a:cs typeface="Arial" panose="020B0604020202020204" pitchFamily="34" charset="0"/>
              </a:rPr>
              <a:t>b</a:t>
            </a:r>
            <a:r>
              <a:rPr lang="en-US" dirty="0">
                <a:effectLst/>
                <a:ea typeface="Times New Roman" panose="02020603050405020304" pitchFamily="18" charset="0"/>
                <a:cs typeface="Arial" panose="020B0604020202020204" pitchFamily="34" charset="0"/>
              </a:rPr>
              <a:t> with KL</a:t>
            </a:r>
            <a:r>
              <a:rPr lang="en-US" baseline="-25000" dirty="0">
                <a:effectLst/>
                <a:ea typeface="Times New Roman" panose="02020603050405020304" pitchFamily="18" charset="0"/>
                <a:cs typeface="Arial" panose="020B0604020202020204" pitchFamily="34" charset="0"/>
              </a:rPr>
              <a:t>­b</a:t>
            </a:r>
            <a:r>
              <a:rPr lang="en-US" i="1" dirty="0">
                <a:effectLst/>
                <a:ea typeface="Times New Roman" panose="02020603050405020304" pitchFamily="18" charset="0"/>
                <a:cs typeface="Arial" panose="020B0604020202020204" pitchFamily="34" charset="0"/>
              </a:rPr>
              <a:t> </a:t>
            </a:r>
            <a:r>
              <a:rPr lang="en-US" dirty="0">
                <a:effectLst/>
                <a:ea typeface="Times New Roman" panose="02020603050405020304" pitchFamily="18" charset="0"/>
                <a:cs typeface="Arial" panose="020B0604020202020204" pitchFamily="34" charset="0"/>
              </a:rPr>
              <a:t>= 0.5L</a:t>
            </a:r>
            <a:r>
              <a:rPr lang="en-US" baseline="-25000" dirty="0">
                <a:effectLst/>
                <a:ea typeface="Times New Roman" panose="02020603050405020304" pitchFamily="18" charset="0"/>
                <a:cs typeface="Arial" panose="020B0604020202020204" pitchFamily="34" charset="0"/>
              </a:rPr>
              <a:t>b </a:t>
            </a:r>
            <a:r>
              <a:rPr lang="en-US" dirty="0">
                <a:effectLst/>
                <a:ea typeface="Times New Roman" panose="02020603050405020304" pitchFamily="18" charset="0"/>
                <a:cs typeface="Arial" panose="020B0604020202020204" pitchFamily="34" charset="0"/>
              </a:rPr>
              <a:t>should be made in the determination of the elastic lateral-torsional buckling stress used in the computation of the elastic lateral-torsional buckling load ratio, </a:t>
            </a:r>
            <a:r>
              <a:rPr lang="el-GR" dirty="0">
                <a:effectLst/>
                <a:ea typeface="Times New Roman" panose="02020603050405020304" pitchFamily="18" charset="0"/>
                <a:cs typeface="Arial" panose="020B0604020202020204" pitchFamily="34" charset="0"/>
              </a:rPr>
              <a:t>γ</a:t>
            </a:r>
            <a:r>
              <a:rPr lang="en-US" baseline="-25000" dirty="0">
                <a:effectLst/>
                <a:ea typeface="Times New Roman" panose="02020603050405020304" pitchFamily="18" charset="0"/>
                <a:cs typeface="Arial" panose="020B0604020202020204" pitchFamily="34" charset="0"/>
              </a:rPr>
              <a:t>e</a:t>
            </a:r>
            <a:r>
              <a:rPr lang="en-US" dirty="0">
                <a:effectLst/>
                <a:ea typeface="Times New Roman" panose="02020603050405020304" pitchFamily="18" charset="0"/>
                <a:cs typeface="Arial" panose="020B0604020202020204" pitchFamily="34" charset="0"/>
              </a:rPr>
              <a:t>, that is then subsequently used to calculate F</a:t>
            </a:r>
            <a:r>
              <a:rPr lang="en-US" baseline="-25000" dirty="0">
                <a:effectLst/>
                <a:ea typeface="Times New Roman" panose="02020603050405020304" pitchFamily="18" charset="0"/>
                <a:cs typeface="Arial" panose="020B0604020202020204" pitchFamily="34" charset="0"/>
              </a:rPr>
              <a:t>e</a:t>
            </a:r>
            <a:r>
              <a:rPr lang="en-US" dirty="0">
                <a:effectLst/>
                <a:ea typeface="Times New Roman" panose="02020603050405020304" pitchFamily="18" charset="0"/>
                <a:cs typeface="Arial" panose="020B0604020202020204" pitchFamily="34" charset="0"/>
              </a:rPr>
              <a:t>.</a:t>
            </a:r>
            <a:endParaRPr lang="en-US" dirty="0">
              <a:effectLst/>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US" b="1" i="1" dirty="0"/>
          </a:p>
        </p:txBody>
      </p:sp>
      <p:sp>
        <p:nvSpPr>
          <p:cNvPr id="4" name="Slide Number Placeholder 3"/>
          <p:cNvSpPr>
            <a:spLocks noGrp="1"/>
          </p:cNvSpPr>
          <p:nvPr>
            <p:ph type="sldNum" sz="quarter" idx="10"/>
          </p:nvPr>
        </p:nvSpPr>
        <p:spPr>
          <a:xfrm>
            <a:off x="4142509" y="9121140"/>
            <a:ext cx="3169920" cy="480060"/>
          </a:xfrm>
        </p:spPr>
        <p:txBody>
          <a:bodyPr/>
          <a:lstStyle/>
          <a:p>
            <a:pPr>
              <a:defRPr/>
            </a:pPr>
            <a:fld id="{1D0F13D8-24B1-4C2E-9B31-75C63C624C04}"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2440672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559300"/>
          </a:xfrm>
        </p:spPr>
        <p:txBody>
          <a:bodyPr/>
          <a:lstStyle/>
          <a:p>
            <a:pPr algn="just"/>
            <a:r>
              <a:rPr lang="en-US" altLang="en-US" dirty="0">
                <a:cs typeface="Arial" charset="0"/>
              </a:rPr>
              <a:t>When the section is composite in regions of negative bending in a continuous span, i.e., if shear connectors are present, the longitudinal reinforcement may be included with the steel girder in the computation of the section properties (Lesson 6). </a:t>
            </a:r>
            <a:r>
              <a:rPr lang="en-US" dirty="0"/>
              <a:t>The concrete deck and concrete deck haunch are considered to be ineffective in tension at the strength limit state. A</a:t>
            </a:r>
            <a:r>
              <a:rPr lang="en-US" altLang="en-US" dirty="0">
                <a:cs typeface="Arial" charset="0"/>
              </a:rPr>
              <a:t>s specified in </a:t>
            </a:r>
            <a:r>
              <a:rPr lang="en-US" altLang="en-US" i="1" dirty="0">
                <a:cs typeface="Arial" charset="0"/>
              </a:rPr>
              <a:t>AASHTO LRFD</a:t>
            </a:r>
            <a:r>
              <a:rPr lang="en-US" altLang="en-US" dirty="0">
                <a:cs typeface="Arial" charset="0"/>
              </a:rPr>
              <a:t> Article 6.10.1.1.1c, only the reinforcement within the appropriate effective width of the deck is to be considered acting with each girder.</a:t>
            </a:r>
            <a:r>
              <a:rPr lang="en-US" dirty="0"/>
              <a:t> The computation of the effective width of the concrete deck and the required minimum 1 percent longitudinal concrete deck reinforcement to control concrete deck cracking in regions of negative bending was discussed previously in Lesson 6. The design of the required number of shear connectors for the fatigue and strength limit states will be discussed in Lesson 9. </a:t>
            </a:r>
            <a:r>
              <a:rPr lang="en-US" dirty="0">
                <a:cs typeface="Arial"/>
              </a:rPr>
              <a:t>Since the member is composite after the deck hardens and the longitudinal reinforcement is included in the section properties, the section is again typically singly symmetric with a smaller top flange than bottom flange. </a:t>
            </a:r>
          </a:p>
          <a:p>
            <a:pPr algn="just"/>
            <a:endParaRPr lang="en-US" dirty="0"/>
          </a:p>
          <a:p>
            <a:pPr algn="just"/>
            <a:r>
              <a:rPr lang="en-US" dirty="0"/>
              <a:t>The flexural resistance components for determining the resistance of composite sections subject to negative bending at the strength limit state include the bottom flange, web, and top flange of the steel girder, along with the concrete deck longitudinal reinforcing steel. T</a:t>
            </a:r>
            <a:r>
              <a:rPr lang="en-US" dirty="0">
                <a:effectLst/>
                <a:ea typeface="Times New Roman" panose="02020603050405020304" pitchFamily="18" charset="0"/>
                <a:cs typeface="Times New Roman" panose="02020603050405020304" pitchFamily="18" charset="0"/>
              </a:rPr>
              <a:t>he areas of the concrete deck and concrete deck haunch are not considered in the computation of the flexural resistance; the haunch depth may be considered, however, if permitted by the Owner. </a:t>
            </a:r>
          </a:p>
          <a:p>
            <a:pPr algn="just"/>
            <a:endParaRPr lang="en-US" dirty="0">
              <a:ea typeface="Times New Roman" panose="02020603050405020304" pitchFamily="18" charset="0"/>
              <a:cs typeface="Times New Roman" panose="02020603050405020304" pitchFamily="18" charset="0"/>
            </a:endParaRPr>
          </a:p>
          <a:p>
            <a:pPr algn="just"/>
            <a:r>
              <a:rPr lang="en-US" dirty="0">
                <a:effectLst/>
                <a:ea typeface="Times New Roman" panose="02020603050405020304" pitchFamily="18" charset="0"/>
                <a:cs typeface="Times New Roman" panose="02020603050405020304" pitchFamily="18" charset="0"/>
              </a:rPr>
              <a:t>The nominal flexural resistance of noncomposite sections during construction and at the strength limit state and composite sections in negative bending at the strength limit state is calculated using the same set of equations in the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BDS since the behavior of these sections is similar, with the only difference being the inclusion of the longitudinal deck reinforcement in the calculation of the section properties for composite sections in negative bending at the strength limit state.</a:t>
            </a:r>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a:t>
            </a:fld>
            <a:endParaRPr lang="en-US" altLang="en-US" dirty="0"/>
          </a:p>
        </p:txBody>
      </p:sp>
    </p:spTree>
    <p:extLst>
      <p:ext uri="{BB962C8B-B14F-4D97-AF65-F5344CB8AC3E}">
        <p14:creationId xmlns:p14="http://schemas.microsoft.com/office/powerpoint/2010/main" val="12951126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dirty="0"/>
              <a:t>The next topic in this lesson will discuss the design of discretely braced tension flanges for the limit state of concern at the strength limit state; that is, the determination of the nominal flexural resistance of a discretely braced tension flange for the tension flange yielding (TFY) limit state. Flange lateral bending due to torsion must also be considered in the design of a discretely braced tension flange; however, as discussed previously in this lesson, amplification of first-order flange lateral bending stresses </a:t>
            </a:r>
            <a:r>
              <a:rPr lang="en-US" dirty="0">
                <a:effectLst/>
                <a:ea typeface="Times New Roman" panose="02020603050405020304" pitchFamily="18" charset="0"/>
                <a:cs typeface="Times New Roman" panose="02020603050405020304" pitchFamily="18" charset="0"/>
              </a:rPr>
              <a:t>is considered negligible in discretely braced tension flanges as the lateral deflections of such flanges tend to be much smaller. The FLB and LTB limit states are also not a consideration for tension flanges.</a:t>
            </a:r>
          </a:p>
          <a:p>
            <a:pPr algn="just"/>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50</a:t>
            </a:fld>
            <a:endParaRPr lang="en-US" altLang="en-US" dirty="0"/>
          </a:p>
        </p:txBody>
      </p:sp>
    </p:spTree>
    <p:extLst>
      <p:ext uri="{BB962C8B-B14F-4D97-AF65-F5344CB8AC3E}">
        <p14:creationId xmlns:p14="http://schemas.microsoft.com/office/powerpoint/2010/main" val="19338530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58328"/>
            <a:ext cx="6400800" cy="4904103"/>
          </a:xfrm>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dirty="0"/>
              <a:t>The nominal flexural resistance of a discretely braced tension flange based on the limit state of tension flange yielding (TFY) at the strength limit state expressed in terms of stress, F</a:t>
            </a:r>
            <a:r>
              <a:rPr lang="en-US" baseline="-25000" dirty="0"/>
              <a:t>nt</a:t>
            </a:r>
            <a:r>
              <a:rPr lang="en-US" dirty="0"/>
              <a:t>, as given in Article 6.10.8.3 which presumes slender-web behavior, is equal to the hybrid factor, R</a:t>
            </a:r>
            <a:r>
              <a:rPr lang="en-US" baseline="-25000" dirty="0"/>
              <a:t>h</a:t>
            </a:r>
            <a:r>
              <a:rPr lang="en-US" dirty="0"/>
              <a:t> (Lesson 6), times the specified minimum yield strength of the tension flange, F</a:t>
            </a:r>
            <a:r>
              <a:rPr lang="en-US" baseline="-25000" dirty="0"/>
              <a:t>yt</a:t>
            </a:r>
            <a:r>
              <a:rPr lang="en-US" dirty="0"/>
              <a:t>. As mentioned previously in this lesson, the web load-shedding factor, R</a:t>
            </a:r>
            <a:r>
              <a:rPr lang="en-US" baseline="-25000" dirty="0"/>
              <a:t>b </a:t>
            </a:r>
            <a:r>
              <a:rPr lang="en-US" dirty="0"/>
              <a:t>(Lesson 6), is not applied in determining the TFY resistance of slender-web sections since the tension flange stress is not increased significantly by the shedding of the web compressive stresses due to web bend-buckling.</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US" dirty="0"/>
          </a:p>
          <a:p>
            <a:pPr algn="just">
              <a:defRPr/>
            </a:pPr>
            <a:r>
              <a:rPr lang="en-US" dirty="0">
                <a:cs typeface="Arial" panose="020B0604020202020204" pitchFamily="34" charset="0"/>
              </a:rPr>
              <a:t>The nominal flexural resistance of a discretely braced tension flange based on the limit state of TFY at the strength limit state expressed in terms of moment, M</a:t>
            </a:r>
            <a:r>
              <a:rPr lang="en-US" baseline="-25000" dirty="0">
                <a:cs typeface="Arial" panose="020B0604020202020204" pitchFamily="34" charset="0"/>
              </a:rPr>
              <a:t>nt</a:t>
            </a:r>
            <a:r>
              <a:rPr lang="en-US" dirty="0">
                <a:cs typeface="Arial" panose="020B0604020202020204" pitchFamily="34" charset="0"/>
              </a:rPr>
              <a:t>, as given in Article A6.4 (Appendix A6), is equal to the web plastification factor for the tension flange, R</a:t>
            </a:r>
            <a:r>
              <a:rPr lang="en-US" baseline="-25000" dirty="0">
                <a:cs typeface="Arial" panose="020B0604020202020204" pitchFamily="34" charset="0"/>
              </a:rPr>
              <a:t>pt </a:t>
            </a:r>
            <a:r>
              <a:rPr lang="en-US" dirty="0">
                <a:cs typeface="Arial" panose="020B0604020202020204" pitchFamily="34" charset="0"/>
              </a:rPr>
              <a:t>, times the yield moment with respect to the tension flange, M</a:t>
            </a:r>
            <a:r>
              <a:rPr lang="en-US" baseline="-25000" dirty="0">
                <a:cs typeface="Arial" panose="020B0604020202020204" pitchFamily="34" charset="0"/>
              </a:rPr>
              <a:t>yt</a:t>
            </a:r>
            <a:r>
              <a:rPr lang="en-US" dirty="0">
                <a:cs typeface="Arial" panose="020B0604020202020204" pitchFamily="34" charset="0"/>
              </a:rPr>
              <a:t>, determined as specified in Article D6.2 (Appendix D6 – Lesson 6). As illustrated previously in Slide 16 of this lesson, this equation </a:t>
            </a:r>
            <a:r>
              <a:rPr lang="en-US" dirty="0">
                <a:effectLst/>
                <a:ea typeface="Times New Roman" panose="02020603050405020304" pitchFamily="18" charset="0"/>
                <a:cs typeface="Arial" panose="020B0604020202020204" pitchFamily="34" charset="0"/>
              </a:rPr>
              <a:t>implements a linear transition in the flexural resistance between M</a:t>
            </a:r>
            <a:r>
              <a:rPr lang="en-US" baseline="-25000" dirty="0">
                <a:effectLst/>
                <a:ea typeface="Times New Roman" panose="02020603050405020304" pitchFamily="18" charset="0"/>
                <a:cs typeface="Arial" panose="020B0604020202020204" pitchFamily="34" charset="0"/>
              </a:rPr>
              <a:t>p</a:t>
            </a:r>
            <a:r>
              <a:rPr lang="en-US" dirty="0">
                <a:effectLst/>
                <a:ea typeface="Times New Roman" panose="02020603050405020304" pitchFamily="18" charset="0"/>
                <a:cs typeface="Arial" panose="020B0604020202020204" pitchFamily="34" charset="0"/>
              </a:rPr>
              <a:t> and M</a:t>
            </a:r>
            <a:r>
              <a:rPr lang="en-US" baseline="-25000" dirty="0">
                <a:effectLst/>
                <a:ea typeface="Times New Roman" panose="02020603050405020304" pitchFamily="18" charset="0"/>
                <a:cs typeface="Arial" panose="020B0604020202020204" pitchFamily="34" charset="0"/>
              </a:rPr>
              <a:t>yt</a:t>
            </a:r>
            <a:r>
              <a:rPr lang="en-US" dirty="0">
                <a:effectLst/>
                <a:ea typeface="Times New Roman" panose="02020603050405020304" pitchFamily="18" charset="0"/>
                <a:cs typeface="Arial" panose="020B0604020202020204" pitchFamily="34" charset="0"/>
              </a:rPr>
              <a:t> as a function of the web slenderness, 2D</a:t>
            </a:r>
            <a:r>
              <a:rPr lang="en-US" baseline="-25000" dirty="0">
                <a:effectLst/>
                <a:ea typeface="Times New Roman" panose="02020603050405020304" pitchFamily="18" charset="0"/>
                <a:cs typeface="Arial" panose="020B0604020202020204" pitchFamily="34" charset="0"/>
              </a:rPr>
              <a:t>c</a:t>
            </a:r>
            <a:r>
              <a:rPr lang="en-US" dirty="0">
                <a:effectLst/>
                <a:ea typeface="Times New Roman" panose="02020603050405020304" pitchFamily="18" charset="0"/>
                <a:cs typeface="Arial" panose="020B0604020202020204" pitchFamily="34" charset="0"/>
              </a:rPr>
              <a:t>/t</a:t>
            </a:r>
            <a:r>
              <a:rPr lang="en-US" baseline="-25000" dirty="0">
                <a:effectLst/>
                <a:ea typeface="Times New Roman" panose="02020603050405020304" pitchFamily="18" charset="0"/>
                <a:cs typeface="Arial" panose="020B0604020202020204" pitchFamily="34" charset="0"/>
              </a:rPr>
              <a:t>w</a:t>
            </a:r>
            <a:r>
              <a:rPr lang="en-US" dirty="0">
                <a:ea typeface="Times New Roman" panose="02020603050405020304" pitchFamily="18" charset="0"/>
                <a:cs typeface="Arial" panose="020B0604020202020204" pitchFamily="34" charset="0"/>
              </a:rPr>
              <a:t>, </a:t>
            </a:r>
            <a:r>
              <a:rPr lang="en-US" dirty="0">
                <a:effectLst/>
                <a:ea typeface="Times New Roman" panose="02020603050405020304" pitchFamily="18" charset="0"/>
                <a:cs typeface="Arial" panose="020B0604020202020204" pitchFamily="34" charset="0"/>
              </a:rPr>
              <a:t>through the use of R</a:t>
            </a:r>
            <a:r>
              <a:rPr lang="en-US" baseline="-25000" dirty="0">
                <a:effectLst/>
                <a:ea typeface="Times New Roman" panose="02020603050405020304" pitchFamily="18" charset="0"/>
                <a:cs typeface="Arial" panose="020B0604020202020204" pitchFamily="34" charset="0"/>
              </a:rPr>
              <a:t>pt</a:t>
            </a:r>
            <a:r>
              <a:rPr lang="en-US" dirty="0">
                <a:effectLst/>
                <a:ea typeface="Times New Roman" panose="02020603050405020304" pitchFamily="18" charset="0"/>
                <a:cs typeface="Arial" panose="020B0604020202020204" pitchFamily="34" charset="0"/>
              </a:rPr>
              <a:t>,</a:t>
            </a:r>
            <a:r>
              <a:rPr lang="en-US" baseline="-25000" dirty="0">
                <a:effectLst/>
                <a:ea typeface="Times New Roman" panose="02020603050405020304" pitchFamily="18" charset="0"/>
                <a:cs typeface="Arial" panose="020B0604020202020204" pitchFamily="34" charset="0"/>
              </a:rPr>
              <a:t> </a:t>
            </a:r>
            <a:r>
              <a:rPr lang="en-US" dirty="0">
                <a:effectLst/>
                <a:ea typeface="Times New Roman" panose="02020603050405020304" pitchFamily="18" charset="0"/>
                <a:cs typeface="Arial" panose="020B0604020202020204" pitchFamily="34" charset="0"/>
              </a:rPr>
              <a:t>for monosymmetric sections with a larger tension flange and for composite sections in negative flexure where first yielding occurs in the top flange or in the longitudinal reinforcing steel. In the limit that 2D</a:t>
            </a:r>
            <a:r>
              <a:rPr lang="en-US" baseline="-25000" dirty="0">
                <a:effectLst/>
                <a:ea typeface="Times New Roman" panose="02020603050405020304" pitchFamily="18" charset="0"/>
                <a:cs typeface="Arial" panose="020B0604020202020204" pitchFamily="34" charset="0"/>
              </a:rPr>
              <a:t>c</a:t>
            </a:r>
            <a:r>
              <a:rPr lang="en-US" dirty="0">
                <a:effectLst/>
                <a:ea typeface="Times New Roman" panose="02020603050405020304" pitchFamily="18" charset="0"/>
                <a:cs typeface="Arial" panose="020B0604020202020204" pitchFamily="34" charset="0"/>
              </a:rPr>
              <a:t>/t</a:t>
            </a:r>
            <a:r>
              <a:rPr lang="en-US" baseline="-25000" dirty="0">
                <a:effectLst/>
                <a:ea typeface="Times New Roman" panose="02020603050405020304" pitchFamily="18" charset="0"/>
                <a:cs typeface="Arial" panose="020B0604020202020204" pitchFamily="34" charset="0"/>
              </a:rPr>
              <a:t>w</a:t>
            </a:r>
            <a:r>
              <a:rPr lang="en-US" dirty="0">
                <a:effectLst/>
                <a:ea typeface="Times New Roman" panose="02020603050405020304" pitchFamily="18" charset="0"/>
                <a:cs typeface="Arial" panose="020B0604020202020204" pitchFamily="34" charset="0"/>
              </a:rPr>
              <a:t> approaches the noncompact web limit, </a:t>
            </a:r>
            <a:r>
              <a:rPr lang="el-GR" dirty="0">
                <a:effectLst/>
                <a:ea typeface="Times New Roman" panose="02020603050405020304" pitchFamily="18" charset="0"/>
                <a:cs typeface="Arial" panose="020B0604020202020204" pitchFamily="34" charset="0"/>
              </a:rPr>
              <a:t>λ</a:t>
            </a:r>
            <a:r>
              <a:rPr lang="en-US" baseline="-25000" dirty="0">
                <a:effectLst/>
                <a:ea typeface="Times New Roman" panose="02020603050405020304" pitchFamily="18" charset="0"/>
                <a:cs typeface="Arial" panose="020B0604020202020204" pitchFamily="34" charset="0"/>
              </a:rPr>
              <a:t>r</a:t>
            </a:r>
            <a:r>
              <a:rPr lang="en-US" dirty="0">
                <a:effectLst/>
                <a:ea typeface="Times New Roman" panose="02020603050405020304" pitchFamily="18" charset="0"/>
                <a:cs typeface="Arial" panose="020B0604020202020204" pitchFamily="34" charset="0"/>
              </a:rPr>
              <a:t>, this equation reduces to the </a:t>
            </a:r>
            <a:r>
              <a:rPr lang="en-US" dirty="0">
                <a:ea typeface="Times New Roman" panose="02020603050405020304" pitchFamily="18" charset="0"/>
                <a:cs typeface="Arial" panose="020B0604020202020204" pitchFamily="34" charset="0"/>
              </a:rPr>
              <a:t>TFY </a:t>
            </a:r>
            <a:r>
              <a:rPr lang="en-US" dirty="0">
                <a:effectLst/>
                <a:ea typeface="Times New Roman" panose="02020603050405020304" pitchFamily="18" charset="0"/>
                <a:cs typeface="Arial" panose="020B0604020202020204" pitchFamily="34" charset="0"/>
              </a:rPr>
              <a:t>limit specified in Article 6.10.8.3.</a:t>
            </a:r>
          </a:p>
          <a:p>
            <a:pPr algn="just">
              <a:defRPr/>
            </a:pPr>
            <a:endParaRPr lang="en-US" dirty="0">
              <a:ea typeface="Times New Roman" panose="02020603050405020304" pitchFamily="18" charset="0"/>
              <a:cs typeface="Arial" panose="020B0604020202020204" pitchFamily="34" charset="0"/>
            </a:endParaRPr>
          </a:p>
          <a:p>
            <a:pPr algn="just">
              <a:defRPr/>
            </a:pPr>
            <a:r>
              <a:rPr lang="en-US" dirty="0">
                <a:effectLst/>
                <a:ea typeface="Times New Roman" panose="02020603050405020304" pitchFamily="18" charset="0"/>
                <a:cs typeface="Arial" panose="020B0604020202020204" pitchFamily="34" charset="0"/>
              </a:rPr>
              <a:t>Note again that for sections in which M</a:t>
            </a:r>
            <a:r>
              <a:rPr lang="en-US" baseline="-25000" dirty="0">
                <a:effectLst/>
                <a:ea typeface="Times New Roman" panose="02020603050405020304" pitchFamily="18" charset="0"/>
                <a:cs typeface="Arial" panose="020B0604020202020204" pitchFamily="34" charset="0"/>
              </a:rPr>
              <a:t>yt </a:t>
            </a:r>
            <a:r>
              <a:rPr lang="en-US" dirty="0">
                <a:effectLst/>
                <a:ea typeface="Times New Roman" panose="02020603050405020304" pitchFamily="18" charset="0"/>
                <a:cs typeface="Arial" panose="020B0604020202020204" pitchFamily="34" charset="0"/>
              </a:rPr>
              <a:t>&gt; M­</a:t>
            </a:r>
            <a:r>
              <a:rPr lang="en-US" baseline="-25000" dirty="0">
                <a:effectLst/>
                <a:ea typeface="Times New Roman" panose="02020603050405020304" pitchFamily="18" charset="0"/>
                <a:cs typeface="Arial" panose="020B0604020202020204" pitchFamily="34" charset="0"/>
              </a:rPr>
              <a:t>yc</a:t>
            </a:r>
            <a:r>
              <a:rPr lang="en-US" dirty="0">
                <a:effectLst/>
                <a:ea typeface="Times New Roman" panose="02020603050405020304" pitchFamily="18" charset="0"/>
                <a:cs typeface="Arial" panose="020B0604020202020204" pitchFamily="34" charset="0"/>
              </a:rPr>
              <a:t>, where M</a:t>
            </a:r>
            <a:r>
              <a:rPr lang="en-US" baseline="-25000" dirty="0">
                <a:effectLst/>
                <a:ea typeface="Times New Roman" panose="02020603050405020304" pitchFamily="18" charset="0"/>
                <a:cs typeface="Arial" panose="020B0604020202020204" pitchFamily="34" charset="0"/>
              </a:rPr>
              <a:t>yc</a:t>
            </a:r>
            <a:r>
              <a:rPr lang="en-US" dirty="0">
                <a:effectLst/>
                <a:ea typeface="Times New Roman" panose="02020603050405020304" pitchFamily="18" charset="0"/>
                <a:cs typeface="Arial" panose="020B0604020202020204" pitchFamily="34" charset="0"/>
              </a:rPr>
              <a:t> is the yield moment with respect to the compression flange (Lesson 6), </a:t>
            </a:r>
            <a:r>
              <a:rPr lang="en-US" dirty="0">
                <a:ea typeface="Times New Roman" panose="02020603050405020304" pitchFamily="18" charset="0"/>
                <a:cs typeface="Arial" panose="020B0604020202020204" pitchFamily="34" charset="0"/>
              </a:rPr>
              <a:t>TFY </a:t>
            </a:r>
            <a:r>
              <a:rPr lang="en-US" dirty="0">
                <a:effectLst/>
                <a:ea typeface="Times New Roman" panose="02020603050405020304" pitchFamily="18" charset="0"/>
                <a:cs typeface="Arial" panose="020B0604020202020204" pitchFamily="34" charset="0"/>
              </a:rPr>
              <a:t>does not control and need not be checked.</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a:xfrm>
            <a:off x="4118956" y="9059554"/>
            <a:ext cx="3169920" cy="480060"/>
          </a:xfrm>
        </p:spPr>
        <p:txBody>
          <a:bodyPr/>
          <a:lstStyle/>
          <a:p>
            <a:pPr>
              <a:defRPr/>
            </a:pPr>
            <a:fld id="{1D0F13D8-24B1-4C2E-9B31-75C63C624C04}"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18396662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dirty="0"/>
              <a:t>The next topic in this lesson will discuss the design of continuously braced flanges in tension or compression for the limit state of concern at the strength limit state; that is, the determination of the nominal flexural resistance of a continuously braced flange for the limit state of nominal flange yielding. As discussed previously in this lesson, flange lateral bending due to torsion, along with the limit states of FLB and LTB, are not a consideration for continuously braced flanges</a:t>
            </a:r>
            <a:r>
              <a:rPr lang="en-US"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52</a:t>
            </a:fld>
            <a:endParaRPr lang="en-US" altLang="en-US" dirty="0"/>
          </a:p>
        </p:txBody>
      </p:sp>
    </p:spTree>
    <p:extLst>
      <p:ext uri="{BB962C8B-B14F-4D97-AF65-F5344CB8AC3E}">
        <p14:creationId xmlns:p14="http://schemas.microsoft.com/office/powerpoint/2010/main" val="17383182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58328"/>
            <a:ext cx="6400800" cy="4904103"/>
          </a:xfrm>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dirty="0"/>
              <a:t>The nominal flexural resistance of a continuously braced flange in tension or compression based on the limit state of nominal flange yielding at the strength limit state expressed in terms of stress, F</a:t>
            </a:r>
            <a:r>
              <a:rPr lang="en-US" baseline="-25000" dirty="0"/>
              <a:t>n</a:t>
            </a:r>
            <a:r>
              <a:rPr lang="en-US" dirty="0"/>
              <a:t>, as given in Article 6.10.8.1.3 which presumes slender-web behavior, is equal to the hybrid factor, R</a:t>
            </a:r>
            <a:r>
              <a:rPr lang="en-US" baseline="-25000" dirty="0"/>
              <a:t>h</a:t>
            </a:r>
            <a:r>
              <a:rPr lang="en-US" dirty="0"/>
              <a:t> (Lesson 6), times the specified minimum yield strength of the flange under consideration, F</a:t>
            </a:r>
            <a:r>
              <a:rPr lang="en-US" baseline="-25000" dirty="0"/>
              <a:t>yf</a:t>
            </a:r>
            <a:r>
              <a:rPr lang="en-US" dirty="0"/>
              <a:t>. </a:t>
            </a:r>
            <a:r>
              <a:rPr lang="en-US" dirty="0">
                <a:effectLst/>
                <a:ea typeface="Times New Roman" panose="02020603050405020304" pitchFamily="18" charset="0"/>
                <a:cs typeface="Times New Roman" panose="02020603050405020304" pitchFamily="18" charset="0"/>
              </a:rPr>
              <a:t>The specification considers the effects of any potential web bend buckling to be negligible for continuously braced flanges, and therefore, the web load-shedding factor, R</a:t>
            </a:r>
            <a:r>
              <a:rPr lang="en-US" baseline="-25000" dirty="0">
                <a:effectLst/>
                <a:ea typeface="Times New Roman" panose="02020603050405020304" pitchFamily="18" charset="0"/>
                <a:cs typeface="Times New Roman" panose="02020603050405020304" pitchFamily="18" charset="0"/>
              </a:rPr>
              <a:t>b</a:t>
            </a:r>
            <a:r>
              <a:rPr lang="en-US" dirty="0">
                <a:effectLst/>
                <a:ea typeface="Times New Roman" panose="02020603050405020304" pitchFamily="18" charset="0"/>
                <a:cs typeface="Times New Roman" panose="02020603050405020304" pitchFamily="18" charset="0"/>
              </a:rPr>
              <a:t>, is not included in the equation.</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US" dirty="0"/>
          </a:p>
          <a:p>
            <a:pPr algn="just">
              <a:defRPr/>
            </a:pPr>
            <a:r>
              <a:rPr lang="en-US" dirty="0">
                <a:cs typeface="Arial" panose="020B0604020202020204" pitchFamily="34" charset="0"/>
              </a:rPr>
              <a:t>The nominal flexural resistance of a continuously braced flange in compression based on the limit state of nominal flange yielding at the strength limit state expressed in terms of moment, M</a:t>
            </a:r>
            <a:r>
              <a:rPr lang="en-US" baseline="-25000" dirty="0">
                <a:cs typeface="Arial" panose="020B0604020202020204" pitchFamily="34" charset="0"/>
              </a:rPr>
              <a:t>nc</a:t>
            </a:r>
            <a:r>
              <a:rPr lang="en-US" dirty="0">
                <a:cs typeface="Arial" panose="020B0604020202020204" pitchFamily="34" charset="0"/>
              </a:rPr>
              <a:t>, as given in Article A6.1.3 (Appendix A6), is equal to the web plastification factor for the compression flange, R</a:t>
            </a:r>
            <a:r>
              <a:rPr lang="en-US" baseline="-25000" dirty="0">
                <a:cs typeface="Arial" panose="020B0604020202020204" pitchFamily="34" charset="0"/>
              </a:rPr>
              <a:t>pc </a:t>
            </a:r>
            <a:r>
              <a:rPr lang="en-US" dirty="0">
                <a:cs typeface="Arial" panose="020B0604020202020204" pitchFamily="34" charset="0"/>
              </a:rPr>
              <a:t>(discussed previously in this lesson), times the yield moment with respect to the compression flange, M</a:t>
            </a:r>
            <a:r>
              <a:rPr lang="en-US" baseline="-25000" dirty="0">
                <a:cs typeface="Arial" panose="020B0604020202020204" pitchFamily="34" charset="0"/>
              </a:rPr>
              <a:t>yc</a:t>
            </a:r>
            <a:r>
              <a:rPr lang="en-US" dirty="0">
                <a:cs typeface="Arial" panose="020B0604020202020204" pitchFamily="34" charset="0"/>
              </a:rPr>
              <a:t>, determined as specified in Article D6.2 (Appendix D6 – Lesson 6). Similarly, the nominal flexural resistance of a continuously braced flange in tension, M</a:t>
            </a:r>
            <a:r>
              <a:rPr lang="en-US" baseline="-25000" dirty="0">
                <a:cs typeface="Arial" panose="020B0604020202020204" pitchFamily="34" charset="0"/>
              </a:rPr>
              <a:t>nt</a:t>
            </a:r>
            <a:r>
              <a:rPr lang="en-US" dirty="0">
                <a:cs typeface="Arial" panose="020B0604020202020204" pitchFamily="34" charset="0"/>
              </a:rPr>
              <a:t>, as given in Article A6.1.4 (Appendix A6), is equal to the web plastification factor for the tension flange, R</a:t>
            </a:r>
            <a:r>
              <a:rPr lang="en-US" baseline="-25000" dirty="0">
                <a:cs typeface="Arial" panose="020B0604020202020204" pitchFamily="34" charset="0"/>
              </a:rPr>
              <a:t>pt</a:t>
            </a:r>
            <a:r>
              <a:rPr lang="en-US" dirty="0">
                <a:cs typeface="Arial" panose="020B0604020202020204" pitchFamily="34" charset="0"/>
              </a:rPr>
              <a:t>, times the yield moment with respect to the tension flange, M</a:t>
            </a:r>
            <a:r>
              <a:rPr lang="en-US" baseline="-25000" dirty="0">
                <a:cs typeface="Arial" panose="020B0604020202020204" pitchFamily="34" charset="0"/>
              </a:rPr>
              <a:t>yt</a:t>
            </a:r>
            <a:r>
              <a:rPr lang="en-US" dirty="0">
                <a:cs typeface="Arial" panose="020B0604020202020204" pitchFamily="34" charset="0"/>
              </a:rPr>
              <a:t>, determined as specified in Article D6.2 (Appendix D6 – Lesson 6). </a:t>
            </a:r>
            <a:endParaRPr lang="en-US" dirty="0"/>
          </a:p>
        </p:txBody>
      </p:sp>
      <p:sp>
        <p:nvSpPr>
          <p:cNvPr id="4" name="Slide Number Placeholder 3"/>
          <p:cNvSpPr>
            <a:spLocks noGrp="1"/>
          </p:cNvSpPr>
          <p:nvPr>
            <p:ph type="sldNum" sz="quarter" idx="10"/>
          </p:nvPr>
        </p:nvSpPr>
        <p:spPr>
          <a:xfrm>
            <a:off x="4114800" y="9121140"/>
            <a:ext cx="3169920" cy="480060"/>
          </a:xfrm>
        </p:spPr>
        <p:txBody>
          <a:bodyPr/>
          <a:lstStyle/>
          <a:p>
            <a:pPr>
              <a:defRPr/>
            </a:pPr>
            <a:fld id="{1D0F13D8-24B1-4C2E-9B31-75C63C624C04}" type="slidenum">
              <a:rPr lang="en-US" smtClean="0">
                <a:solidFill>
                  <a:prstClr val="black"/>
                </a:solidFill>
              </a:rPr>
              <a:pPr>
                <a:defRPr/>
              </a:pPr>
              <a:t>53</a:t>
            </a:fld>
            <a:endParaRPr lang="en-US" dirty="0">
              <a:solidFill>
                <a:prstClr val="black"/>
              </a:solidFill>
            </a:endParaRPr>
          </a:p>
        </p:txBody>
      </p:sp>
    </p:spTree>
    <p:extLst>
      <p:ext uri="{BB962C8B-B14F-4D97-AF65-F5344CB8AC3E}">
        <p14:creationId xmlns:p14="http://schemas.microsoft.com/office/powerpoint/2010/main" val="2752591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dirty="0"/>
              <a:t>The next topic in this lesson will introduce the base strength limit state flexural resistance equations in the </a:t>
            </a:r>
            <a:r>
              <a:rPr lang="en-US" i="1" dirty="0"/>
              <a:t>AASHTO LRFD </a:t>
            </a:r>
            <a:r>
              <a:rPr lang="en-US" dirty="0"/>
              <a:t>BDS, referred to generically as the “one-third rule equations”. These equations provide a unified approach for considering the combined effects of I-girder major-axis bending, minor-axis bending, and torsion (i.e., flange lateral bending) due to any source. The equations address the combined major-axis and flange lateral bending effects basically by handling the flanges as equivalent beam-columns. The equations can be applied to check the flexural resistance of noncomposite sections, composite sections subject to negative bending, and composite sections subject to positive bending (Lesson 9).  </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54</a:t>
            </a:fld>
            <a:endParaRPr lang="en-US" altLang="en-US" dirty="0"/>
          </a:p>
        </p:txBody>
      </p:sp>
    </p:spTree>
    <p:extLst>
      <p:ext uri="{BB962C8B-B14F-4D97-AF65-F5344CB8AC3E}">
        <p14:creationId xmlns:p14="http://schemas.microsoft.com/office/powerpoint/2010/main" val="23853143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dirty="0"/>
              <a:t>The stress form of the one-third rule equation shown on this slide addresses the checking of discretely braced flanges (in compression or tension) for members in which the major-axis bending resistance is expressed in terms of the corresponding flange stress. This equation is targeted specifically at checking of members with slender-web noncomposite sections, slender-web composite sections in negative bending, and noncompact composite sections in positive bending. The slender-web classification was discussed previously in this lesson, and the noncompact section classification for composite sections in positive bending is described in Lesson 9. </a:t>
            </a:r>
          </a:p>
          <a:p>
            <a:pPr algn="just"/>
            <a:endParaRPr lang="en-US" dirty="0"/>
          </a:p>
          <a:p>
            <a:pPr algn="just"/>
            <a:r>
              <a:rPr lang="en-US" dirty="0"/>
              <a:t>In the limit that the flange lateral bending stress f</a:t>
            </a:r>
            <a:r>
              <a:rPr lang="en-US" baseline="-25000" dirty="0">
                <a:sym typeface="MT Extra" panose="05050102010205020202" pitchFamily="18" charset="2"/>
              </a:rPr>
              <a:t></a:t>
            </a:r>
            <a:r>
              <a:rPr lang="en-US" dirty="0"/>
              <a:t> is equal to zero, the equation reduces to the basic member check f</a:t>
            </a:r>
            <a:r>
              <a:rPr lang="en-US" baseline="-25000" dirty="0"/>
              <a:t>bu</a:t>
            </a:r>
            <a:r>
              <a:rPr lang="en-US" dirty="0"/>
              <a:t> </a:t>
            </a:r>
            <a:r>
              <a:rPr lang="en-US" dirty="0">
                <a:cs typeface="Arial" panose="020B0604020202020204" pitchFamily="34" charset="0"/>
              </a:rPr>
              <a:t>≤</a:t>
            </a:r>
            <a:r>
              <a:rPr lang="en-US" dirty="0"/>
              <a:t> </a:t>
            </a:r>
            <a:r>
              <a:rPr lang="en-US" dirty="0">
                <a:sym typeface="Symbol" panose="05050102010706020507" pitchFamily="18" charset="2"/>
              </a:rPr>
              <a:t></a:t>
            </a:r>
            <a:r>
              <a:rPr lang="en-US" baseline="-25000" dirty="0">
                <a:sym typeface="Symbol" panose="05050102010706020507" pitchFamily="18" charset="2"/>
              </a:rPr>
              <a:t>f</a:t>
            </a:r>
            <a:r>
              <a:rPr lang="en-US" dirty="0"/>
              <a:t>F</a:t>
            </a:r>
            <a:r>
              <a:rPr lang="en-US" baseline="-25000" dirty="0"/>
              <a:t>n</a:t>
            </a:r>
            <a:r>
              <a:rPr lang="en-US" dirty="0"/>
              <a:t> for major-axis bending alone. The maximum potential value of the nominal flexural resistance, F</a:t>
            </a:r>
            <a:r>
              <a:rPr lang="en-US" baseline="-25000" dirty="0"/>
              <a:t>n</a:t>
            </a:r>
            <a:r>
              <a:rPr lang="en-US" dirty="0"/>
              <a:t>, is the flange yield strength F</a:t>
            </a:r>
            <a:r>
              <a:rPr lang="en-US" baseline="-25000" dirty="0"/>
              <a:t>yf</a:t>
            </a:r>
            <a:r>
              <a:rPr lang="en-US" dirty="0"/>
              <a:t>, but F</a:t>
            </a:r>
            <a:r>
              <a:rPr lang="en-US" baseline="-25000" dirty="0"/>
              <a:t>n</a:t>
            </a:r>
            <a:r>
              <a:rPr lang="en-US" dirty="0"/>
              <a:t> can be less than F</a:t>
            </a:r>
            <a:r>
              <a:rPr lang="en-US" baseline="-25000" dirty="0"/>
              <a:t>yf</a:t>
            </a:r>
            <a:r>
              <a:rPr lang="en-US" dirty="0"/>
              <a:t> due to slender-web bend buckling and/or hybrid-web yielding effects (refer to the discussion of the flange-stress reduction factors, R</a:t>
            </a:r>
            <a:r>
              <a:rPr lang="en-US" baseline="-25000" dirty="0"/>
              <a:t>b</a:t>
            </a:r>
            <a:r>
              <a:rPr lang="en-US" dirty="0"/>
              <a:t> and R</a:t>
            </a:r>
            <a:r>
              <a:rPr lang="en-US" baseline="-25000" dirty="0"/>
              <a:t>h</a:t>
            </a:r>
            <a:r>
              <a:rPr lang="en-US" dirty="0"/>
              <a:t>, in Lesson 6), or due to the compression flange lateral-torsional (LTB) or local buckling (FLB) limit states, which were discussed previously in this lesson. The calculation of F</a:t>
            </a:r>
            <a:r>
              <a:rPr lang="en-US" baseline="-25000" dirty="0"/>
              <a:t>n</a:t>
            </a:r>
            <a:r>
              <a:rPr lang="en-US" dirty="0"/>
              <a:t> for noncompact composite sections in positive bending is discussed in Lesson 9. </a:t>
            </a:r>
          </a:p>
          <a:p>
            <a:pPr algn="just"/>
            <a:endParaRPr lang="en-US" dirty="0">
              <a:effectLst/>
              <a:ea typeface="Times New Roman" panose="02020603050405020304" pitchFamily="18" charset="0"/>
              <a:cs typeface="Times New Roman" panose="02020603050405020304" pitchFamily="18" charset="0"/>
            </a:endParaRPr>
          </a:p>
          <a:p>
            <a:pPr algn="just"/>
            <a:r>
              <a:rPr lang="en-US" dirty="0">
                <a:effectLst/>
                <a:ea typeface="Times New Roman" panose="02020603050405020304" pitchFamily="18" charset="0"/>
                <a:cs typeface="Times New Roman" panose="02020603050405020304" pitchFamily="18" charset="0"/>
              </a:rPr>
              <a:t>The sign of f</a:t>
            </a:r>
            <a:r>
              <a:rPr lang="en-US" baseline="-25000" dirty="0">
                <a:effectLst/>
                <a:ea typeface="Times New Roman" panose="02020603050405020304" pitchFamily="18" charset="0"/>
                <a:cs typeface="Times New Roman" panose="02020603050405020304" pitchFamily="18" charset="0"/>
              </a:rPr>
              <a:t>bu</a:t>
            </a:r>
            <a:r>
              <a:rPr lang="en-US" dirty="0">
                <a:effectLst/>
                <a:ea typeface="Times New Roman" panose="02020603050405020304" pitchFamily="18" charset="0"/>
                <a:cs typeface="Times New Roman" panose="02020603050405020304" pitchFamily="18" charset="0"/>
              </a:rPr>
              <a:t> and f</a:t>
            </a:r>
            <a:r>
              <a:rPr lang="en-US" baseline="-25000" dirty="0">
                <a:effectLst/>
                <a:ea typeface="Times New Roman" panose="02020603050405020304" pitchFamily="18" charset="0"/>
                <a:cs typeface="Times New Roman" panose="02020603050405020304" pitchFamily="18" charset="0"/>
                <a:sym typeface="MT Extra" panose="05050102010205020202" pitchFamily="18" charset="2"/>
              </a:rPr>
              <a:t></a:t>
            </a:r>
            <a:r>
              <a:rPr lang="en-US" dirty="0">
                <a:effectLst/>
                <a:ea typeface="Times New Roman" panose="02020603050405020304" pitchFamily="18" charset="0"/>
                <a:cs typeface="Times New Roman" panose="02020603050405020304" pitchFamily="18" charset="0"/>
              </a:rPr>
              <a:t> is always taken as positive in the equation. </a:t>
            </a:r>
            <a:r>
              <a:rPr lang="en-US" dirty="0">
                <a:effectLst/>
                <a:cs typeface="Times New Roman" panose="02020603050405020304" pitchFamily="18" charset="0"/>
              </a:rPr>
              <a:t>However, when summing dead and live load stresses to obtain the total factored major-axis and lateral bending stresses, f</a:t>
            </a:r>
            <a:r>
              <a:rPr lang="en-US" baseline="-25000" dirty="0">
                <a:effectLst/>
                <a:cs typeface="Times New Roman" panose="02020603050405020304" pitchFamily="18" charset="0"/>
              </a:rPr>
              <a:t>bu</a:t>
            </a:r>
            <a:r>
              <a:rPr lang="en-US" dirty="0">
                <a:effectLst/>
                <a:cs typeface="Times New Roman" panose="02020603050405020304" pitchFamily="18" charset="0"/>
              </a:rPr>
              <a:t> and f</a:t>
            </a:r>
            <a:r>
              <a:rPr lang="en-US" baseline="-25000" dirty="0">
                <a:effectLst/>
                <a:cs typeface="Times New Roman" panose="02020603050405020304" pitchFamily="18" charset="0"/>
                <a:sym typeface="MT Extra" panose="05050102010205020202" pitchFamily="18" charset="2"/>
              </a:rPr>
              <a:t></a:t>
            </a:r>
            <a:r>
              <a:rPr lang="en-US" dirty="0">
                <a:effectLst/>
                <a:cs typeface="Times New Roman" panose="02020603050405020304" pitchFamily="18" charset="0"/>
              </a:rPr>
              <a:t>, to apply in the equation, the signs of the individual dead and live load stresses must be considered.</a:t>
            </a:r>
            <a:r>
              <a:rPr lang="en-US" dirty="0"/>
              <a:t> The calculation of f</a:t>
            </a:r>
            <a:r>
              <a:rPr lang="en-US" baseline="-25000" dirty="0">
                <a:sym typeface="MT Extra" panose="05050102010205020202" pitchFamily="18" charset="2"/>
              </a:rPr>
              <a:t></a:t>
            </a:r>
            <a:r>
              <a:rPr lang="en-US" dirty="0">
                <a:sym typeface="MT Extra" panose="05050102010205020202" pitchFamily="18" charset="2"/>
              </a:rPr>
              <a:t> due to various potential sources of torsion was discussed previously in Lesson 6. </a:t>
            </a:r>
          </a:p>
          <a:p>
            <a:pPr algn="just"/>
            <a:endParaRPr lang="en-US" sz="1100" dirty="0">
              <a:sym typeface="MT Extra" panose="05050102010205020202" pitchFamily="18" charset="2"/>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55</a:t>
            </a:fld>
            <a:endParaRPr lang="en-US" altLang="en-US" dirty="0"/>
          </a:p>
        </p:txBody>
      </p:sp>
    </p:spTree>
    <p:extLst>
      <p:ext uri="{BB962C8B-B14F-4D97-AF65-F5344CB8AC3E}">
        <p14:creationId xmlns:p14="http://schemas.microsoft.com/office/powerpoint/2010/main" val="37525431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dirty="0"/>
              <a:t>The moment form of the one-third rule equation shown on this slide addresses the checking of discretely braced flanges (in compression or tension) for members in which the major-axis bending resistance is expressed in terms of the bending moment. This equation is targeted specifically at checking of members with noncomposite sections and composite sections in negative bending that have compact or noncompact webs, and compact composite sections in positive bending. The compact web and noncompact web classifications were discussed previously in this lesson, and the compact section classification for composite sections in positive bending is described in Lesson 9. </a:t>
            </a:r>
            <a:r>
              <a:rPr lang="en-US" dirty="0">
                <a:effectLst/>
                <a:ea typeface="Times New Roman" panose="02020603050405020304" pitchFamily="18" charset="0"/>
                <a:cs typeface="Times New Roman" panose="02020603050405020304" pitchFamily="18" charset="0"/>
              </a:rPr>
              <a:t>The moment format is used because for these types of sections, the major-axis bending moment is physically a more meaningful quantity than the elastically computed flange bending stress. Also, the nominal flexural resistance of these sections is generally greater than the yield moment, M</a:t>
            </a:r>
            <a:r>
              <a:rPr lang="en-US" baseline="-25000" dirty="0">
                <a:effectLst/>
                <a:ea typeface="Times New Roman" panose="02020603050405020304" pitchFamily="18" charset="0"/>
                <a:cs typeface="Times New Roman" panose="02020603050405020304" pitchFamily="18" charset="0"/>
              </a:rPr>
              <a:t>y </a:t>
            </a:r>
            <a:r>
              <a:rPr lang="en-US" dirty="0">
                <a:effectLst/>
                <a:ea typeface="Times New Roman" panose="02020603050405020304" pitchFamily="18" charset="0"/>
                <a:cs typeface="Times New Roman" panose="02020603050405020304" pitchFamily="18" charset="0"/>
              </a:rPr>
              <a:t>(Lesson 6). If desired, the equation could be considered in a stress format by dividing both sides of the equation by S</a:t>
            </a:r>
            <a:r>
              <a:rPr lang="en-US" baseline="-25000" dirty="0">
                <a:effectLst/>
                <a:ea typeface="Times New Roman" panose="02020603050405020304" pitchFamily="18" charset="0"/>
                <a:cs typeface="Times New Roman" panose="02020603050405020304" pitchFamily="18" charset="0"/>
              </a:rPr>
              <a:t>x</a:t>
            </a:r>
            <a:r>
              <a:rPr lang="en-US" dirty="0">
                <a:effectLst/>
                <a:ea typeface="Times New Roman" panose="02020603050405020304" pitchFamily="18" charset="0"/>
                <a:cs typeface="Times New Roman" panose="02020603050405020304" pitchFamily="18" charset="0"/>
              </a:rPr>
              <a:t>.</a:t>
            </a:r>
            <a:endParaRPr lang="en-US" dirty="0"/>
          </a:p>
          <a:p>
            <a:pPr algn="just"/>
            <a:endParaRPr lang="en-US" dirty="0"/>
          </a:p>
          <a:p>
            <a:pPr algn="just"/>
            <a:r>
              <a:rPr lang="en-US" dirty="0"/>
              <a:t>In the limit that the flange lateral bending stress f</a:t>
            </a:r>
            <a:r>
              <a:rPr lang="en-US" baseline="-25000" dirty="0">
                <a:sym typeface="MT Extra" panose="05050102010205020202" pitchFamily="18" charset="2"/>
              </a:rPr>
              <a:t></a:t>
            </a:r>
            <a:r>
              <a:rPr lang="en-US" dirty="0"/>
              <a:t> is equal to zero, the equation reduces to the basic member check M</a:t>
            </a:r>
            <a:r>
              <a:rPr lang="en-US" baseline="-25000" dirty="0"/>
              <a:t>u </a:t>
            </a:r>
            <a:r>
              <a:rPr lang="en-US" dirty="0">
                <a:cs typeface="Arial" panose="020B0604020202020204" pitchFamily="34" charset="0"/>
              </a:rPr>
              <a:t>≤</a:t>
            </a:r>
            <a:r>
              <a:rPr lang="en-US" dirty="0"/>
              <a:t> </a:t>
            </a:r>
            <a:r>
              <a:rPr lang="en-US" dirty="0">
                <a:sym typeface="Symbol" panose="05050102010706020507" pitchFamily="18" charset="2"/>
              </a:rPr>
              <a:t></a:t>
            </a:r>
            <a:r>
              <a:rPr lang="en-US" baseline="-25000" dirty="0">
                <a:sym typeface="Symbol" panose="05050102010706020507" pitchFamily="18" charset="2"/>
              </a:rPr>
              <a:t>f</a:t>
            </a:r>
            <a:r>
              <a:rPr lang="en-US" dirty="0"/>
              <a:t>M</a:t>
            </a:r>
            <a:r>
              <a:rPr lang="en-US" baseline="-25000" dirty="0"/>
              <a:t>n</a:t>
            </a:r>
            <a:r>
              <a:rPr lang="en-US" dirty="0"/>
              <a:t> for major-axis bending alone. For the above member types, the nominal flexural resistance, M</a:t>
            </a:r>
            <a:r>
              <a:rPr lang="en-US" baseline="-25000" dirty="0"/>
              <a:t>n</a:t>
            </a:r>
            <a:r>
              <a:rPr lang="en-US" dirty="0"/>
              <a:t>, can be as large as M</a:t>
            </a:r>
            <a:r>
              <a:rPr lang="en-US" baseline="-25000" dirty="0"/>
              <a:t>p</a:t>
            </a:r>
            <a:r>
              <a:rPr lang="en-US" dirty="0"/>
              <a:t>, where M</a:t>
            </a:r>
            <a:r>
              <a:rPr lang="en-US" baseline="-25000" dirty="0"/>
              <a:t>p</a:t>
            </a:r>
            <a:r>
              <a:rPr lang="en-US" dirty="0"/>
              <a:t> is the section plastic moment resistance (Lesson 6).  The computation of M</a:t>
            </a:r>
            <a:r>
              <a:rPr lang="en-US" baseline="-25000" dirty="0"/>
              <a:t>n</a:t>
            </a:r>
            <a:r>
              <a:rPr lang="en-US" dirty="0"/>
              <a:t> for noncomposite sections and composite sections in negative bending that have compact or noncompact webs was discussed previously in this lesson.  The computation of M</a:t>
            </a:r>
            <a:r>
              <a:rPr lang="en-US" baseline="-25000" dirty="0"/>
              <a:t>n</a:t>
            </a:r>
            <a:r>
              <a:rPr lang="en-US" dirty="0"/>
              <a:t> for compact composite sections in positive bending will be discussed in Lesson 9. </a:t>
            </a:r>
          </a:p>
          <a:p>
            <a:pPr algn="just"/>
            <a:endParaRPr lang="en-US" dirty="0"/>
          </a:p>
          <a:p>
            <a:pPr algn="just"/>
            <a:r>
              <a:rPr lang="en-US" dirty="0">
                <a:effectLst/>
                <a:ea typeface="Times New Roman" panose="02020603050405020304" pitchFamily="18" charset="0"/>
                <a:cs typeface="Times New Roman" panose="02020603050405020304" pitchFamily="18" charset="0"/>
              </a:rPr>
              <a:t>The sign of M</a:t>
            </a:r>
            <a:r>
              <a:rPr lang="en-US" baseline="-25000" dirty="0">
                <a:effectLst/>
                <a:ea typeface="Times New Roman" panose="02020603050405020304" pitchFamily="18" charset="0"/>
                <a:cs typeface="Times New Roman" panose="02020603050405020304" pitchFamily="18" charset="0"/>
              </a:rPr>
              <a:t>u</a:t>
            </a:r>
            <a:r>
              <a:rPr lang="en-US" dirty="0">
                <a:effectLst/>
                <a:ea typeface="Times New Roman" panose="02020603050405020304" pitchFamily="18" charset="0"/>
                <a:cs typeface="Times New Roman" panose="02020603050405020304" pitchFamily="18" charset="0"/>
              </a:rPr>
              <a:t> and f</a:t>
            </a:r>
            <a:r>
              <a:rPr lang="en-US" baseline="-25000" dirty="0">
                <a:effectLst/>
                <a:ea typeface="Times New Roman" panose="02020603050405020304" pitchFamily="18" charset="0"/>
                <a:cs typeface="Times New Roman" panose="02020603050405020304" pitchFamily="18" charset="0"/>
                <a:sym typeface="MT Extra" panose="05050102010205020202" pitchFamily="18" charset="2"/>
              </a:rPr>
              <a:t></a:t>
            </a:r>
            <a:r>
              <a:rPr lang="en-US" dirty="0">
                <a:effectLst/>
                <a:ea typeface="Times New Roman" panose="02020603050405020304" pitchFamily="18" charset="0"/>
                <a:cs typeface="Times New Roman" panose="02020603050405020304" pitchFamily="18" charset="0"/>
              </a:rPr>
              <a:t> is always taken as positive in the equation. </a:t>
            </a:r>
            <a:r>
              <a:rPr lang="en-US" dirty="0">
                <a:effectLst/>
                <a:cs typeface="Times New Roman" panose="02020603050405020304" pitchFamily="18" charset="0"/>
              </a:rPr>
              <a:t>However, when summing dead and live load moment/stresses to obtain the total factored major-axis bending moments and lateral bending stresses, M</a:t>
            </a:r>
            <a:r>
              <a:rPr lang="en-US" baseline="-25000" dirty="0">
                <a:effectLst/>
                <a:cs typeface="Times New Roman" panose="02020603050405020304" pitchFamily="18" charset="0"/>
              </a:rPr>
              <a:t>u</a:t>
            </a:r>
            <a:r>
              <a:rPr lang="en-US" dirty="0">
                <a:effectLst/>
                <a:cs typeface="Times New Roman" panose="02020603050405020304" pitchFamily="18" charset="0"/>
              </a:rPr>
              <a:t> and f</a:t>
            </a:r>
            <a:r>
              <a:rPr lang="en-US" baseline="-25000" dirty="0">
                <a:effectLst/>
                <a:cs typeface="Times New Roman" panose="02020603050405020304" pitchFamily="18" charset="0"/>
                <a:sym typeface="MT Extra" panose="05050102010205020202" pitchFamily="18" charset="2"/>
              </a:rPr>
              <a:t></a:t>
            </a:r>
            <a:r>
              <a:rPr lang="en-US" dirty="0">
                <a:effectLst/>
                <a:cs typeface="Times New Roman" panose="02020603050405020304" pitchFamily="18" charset="0"/>
              </a:rPr>
              <a:t>, to apply in the equation, the signs of the individual dead and live load moments/stresses must be considered.</a:t>
            </a:r>
          </a:p>
          <a:p>
            <a:pPr algn="just"/>
            <a:endParaRPr lang="en-US" sz="1050" dirty="0">
              <a:latin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56</a:t>
            </a:fld>
            <a:endParaRPr lang="en-US" altLang="en-US" dirty="0"/>
          </a:p>
        </p:txBody>
      </p:sp>
    </p:spTree>
    <p:extLst>
      <p:ext uri="{BB962C8B-B14F-4D97-AF65-F5344CB8AC3E}">
        <p14:creationId xmlns:p14="http://schemas.microsoft.com/office/powerpoint/2010/main" val="39697599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dirty="0"/>
              <a:t>For a conceptual explanation of the one-third rule equations, c</a:t>
            </a:r>
            <a:r>
              <a:rPr lang="en-US" dirty="0">
                <a:effectLst/>
                <a:ea typeface="Times New Roman" panose="02020603050405020304" pitchFamily="18" charset="0"/>
                <a:cs typeface="Arial" panose="020B0604020202020204" pitchFamily="34" charset="0"/>
              </a:rPr>
              <a:t>onsider an isolated flange of an I-girder with width, b</a:t>
            </a:r>
            <a:r>
              <a:rPr lang="en-US" baseline="-25000" dirty="0">
                <a:effectLst/>
                <a:ea typeface="Times New Roman" panose="02020603050405020304" pitchFamily="18" charset="0"/>
                <a:cs typeface="Arial" panose="020B0604020202020204" pitchFamily="34" charset="0"/>
              </a:rPr>
              <a:t>f</a:t>
            </a:r>
            <a:r>
              <a:rPr lang="en-US" dirty="0">
                <a:effectLst/>
                <a:ea typeface="Times New Roman" panose="02020603050405020304" pitchFamily="18" charset="0"/>
                <a:cs typeface="Arial" panose="020B0604020202020204" pitchFamily="34" charset="0"/>
              </a:rPr>
              <a:t>, and thickness, t</a:t>
            </a:r>
            <a:r>
              <a:rPr lang="en-US" baseline="-25000" dirty="0">
                <a:effectLst/>
                <a:ea typeface="Times New Roman" panose="02020603050405020304" pitchFamily="18" charset="0"/>
                <a:cs typeface="Arial" panose="020B0604020202020204" pitchFamily="34" charset="0"/>
              </a:rPr>
              <a:t>f</a:t>
            </a:r>
            <a:r>
              <a:rPr lang="en-US" dirty="0">
                <a:effectLst/>
                <a:ea typeface="Times New Roman" panose="02020603050405020304" pitchFamily="18" charset="0"/>
                <a:cs typeface="Arial" panose="020B0604020202020204" pitchFamily="34" charset="0"/>
              </a:rPr>
              <a:t>, subjected to combined major-axis and lateral bending, as shown at the top of this slide. If the flange behaves compactly, it can be assumed to develop the strengths associated with the idealized fully-plastic stress distribution shown in the right-hand figure at the top of this slide. Within this idealized stress distribution, the lateral moment is generated by the strips of width c at the tips of the flange, and the remaining width, (b</a:t>
            </a:r>
            <a:r>
              <a:rPr lang="en-US" baseline="-25000" dirty="0">
                <a:effectLst/>
                <a:ea typeface="Times New Roman" panose="02020603050405020304" pitchFamily="18" charset="0"/>
                <a:cs typeface="Arial" panose="020B0604020202020204" pitchFamily="34" charset="0"/>
              </a:rPr>
              <a:t>f</a:t>
            </a:r>
            <a:r>
              <a:rPr lang="en-US" dirty="0">
                <a:effectLst/>
                <a:ea typeface="Times New Roman" panose="02020603050405020304" pitchFamily="18" charset="0"/>
                <a:cs typeface="Arial" panose="020B0604020202020204" pitchFamily="34" charset="0"/>
              </a:rPr>
              <a:t> – 2c), develops the flange force associated with the major-axis bending.  By equating the elastic flange force due to the major-axis bending, f</a:t>
            </a:r>
            <a:r>
              <a:rPr lang="en-US" baseline="-25000" dirty="0">
                <a:effectLst/>
                <a:ea typeface="Times New Roman" panose="02020603050405020304" pitchFamily="18" charset="0"/>
                <a:cs typeface="Arial" panose="020B0604020202020204" pitchFamily="34" charset="0"/>
              </a:rPr>
              <a:t>bu</a:t>
            </a:r>
            <a:r>
              <a:rPr lang="en-US" dirty="0">
                <a:effectLst/>
                <a:ea typeface="Times New Roman" panose="02020603050405020304" pitchFamily="18" charset="0"/>
                <a:cs typeface="Arial" panose="020B0604020202020204" pitchFamily="34" charset="0"/>
              </a:rPr>
              <a:t>b</a:t>
            </a:r>
            <a:r>
              <a:rPr lang="en-US" baseline="-25000" dirty="0">
                <a:effectLst/>
                <a:ea typeface="Times New Roman" panose="02020603050405020304" pitchFamily="18" charset="0"/>
                <a:cs typeface="Arial" panose="020B0604020202020204" pitchFamily="34" charset="0"/>
              </a:rPr>
              <a:t>f</a:t>
            </a:r>
            <a:r>
              <a:rPr lang="en-US" dirty="0">
                <a:effectLst/>
                <a:ea typeface="Times New Roman" panose="02020603050405020304" pitchFamily="18" charset="0"/>
                <a:cs typeface="Arial" panose="020B0604020202020204" pitchFamily="34" charset="0"/>
              </a:rPr>
              <a:t>t</a:t>
            </a:r>
            <a:r>
              <a:rPr lang="en-US" baseline="-25000" dirty="0">
                <a:effectLst/>
                <a:ea typeface="Times New Roman" panose="02020603050405020304" pitchFamily="18" charset="0"/>
                <a:cs typeface="Arial" panose="020B0604020202020204" pitchFamily="34" charset="0"/>
              </a:rPr>
              <a:t>f</a:t>
            </a:r>
            <a:r>
              <a:rPr lang="en-US" dirty="0">
                <a:effectLst/>
                <a:ea typeface="Times New Roman" panose="02020603050405020304" pitchFamily="18" charset="0"/>
                <a:cs typeface="Arial" panose="020B0604020202020204" pitchFamily="34" charset="0"/>
              </a:rPr>
              <a:t>, to this fully-plastic flange force, F</a:t>
            </a:r>
            <a:r>
              <a:rPr lang="en-US" baseline="-25000" dirty="0">
                <a:effectLst/>
                <a:ea typeface="Times New Roman" panose="02020603050405020304" pitchFamily="18" charset="0"/>
                <a:cs typeface="Arial" panose="020B0604020202020204" pitchFamily="34" charset="0"/>
              </a:rPr>
              <a:t>y</a:t>
            </a:r>
            <a:r>
              <a:rPr lang="en-US" dirty="0">
                <a:effectLst/>
                <a:ea typeface="Times New Roman" panose="02020603050405020304" pitchFamily="18" charset="0"/>
                <a:cs typeface="Arial" panose="020B0604020202020204" pitchFamily="34" charset="0"/>
              </a:rPr>
              <a:t>(b</a:t>
            </a:r>
            <a:r>
              <a:rPr lang="en-US" baseline="-25000" dirty="0">
                <a:effectLst/>
                <a:ea typeface="Times New Roman" panose="02020603050405020304" pitchFamily="18" charset="0"/>
                <a:cs typeface="Arial" panose="020B0604020202020204" pitchFamily="34" charset="0"/>
              </a:rPr>
              <a:t>f</a:t>
            </a:r>
            <a:r>
              <a:rPr lang="en-US" dirty="0">
                <a:effectLst/>
                <a:ea typeface="Times New Roman" panose="02020603050405020304" pitchFamily="18" charset="0"/>
                <a:cs typeface="Arial" panose="020B0604020202020204" pitchFamily="34" charset="0"/>
              </a:rPr>
              <a:t> – 2c)t</a:t>
            </a:r>
            <a:r>
              <a:rPr lang="en-US" baseline="-25000" dirty="0">
                <a:effectLst/>
                <a:ea typeface="Times New Roman" panose="02020603050405020304" pitchFamily="18" charset="0"/>
                <a:cs typeface="Arial" panose="020B0604020202020204" pitchFamily="34" charset="0"/>
              </a:rPr>
              <a:t>f</a:t>
            </a:r>
            <a:r>
              <a:rPr lang="en-US" dirty="0">
                <a:effectLst/>
                <a:ea typeface="Times New Roman" panose="02020603050405020304" pitchFamily="18" charset="0"/>
                <a:cs typeface="Arial" panose="020B0604020202020204" pitchFamily="34" charset="0"/>
              </a:rPr>
              <a:t>, the elastically-computed major-axis bending stress associated with the flange fully-plastic resistance may be expressed by the equation shown at the bottom left of this slide.</a:t>
            </a:r>
          </a:p>
          <a:p>
            <a:pPr algn="just"/>
            <a:endParaRPr lang="en-US" dirty="0">
              <a:cs typeface="Arial" panose="020B0604020202020204" pitchFamily="34" charset="0"/>
            </a:endParaRPr>
          </a:p>
          <a:p>
            <a:pPr algn="just"/>
            <a:r>
              <a:rPr lang="en-US" dirty="0">
                <a:effectLst/>
                <a:ea typeface="Times New Roman" panose="02020603050405020304" pitchFamily="18" charset="0"/>
                <a:cs typeface="Arial" panose="020B0604020202020204" pitchFamily="34" charset="0"/>
              </a:rPr>
              <a:t>Similarly, by equating the flange lateral moment related to the elastically-computed lateral bending stress, f</a:t>
            </a:r>
            <a:r>
              <a:rPr lang="en-US" baseline="-25000" dirty="0">
                <a:effectLst/>
                <a:ea typeface="Times New Roman" panose="02020603050405020304" pitchFamily="18" charset="0"/>
                <a:cs typeface="Arial" panose="020B0604020202020204" pitchFamily="34" charset="0"/>
                <a:sym typeface="MT Extra" panose="05050102010205020202" pitchFamily="18" charset="2"/>
              </a:rPr>
              <a:t></a:t>
            </a:r>
            <a:r>
              <a:rPr lang="en-US" dirty="0">
                <a:effectLst/>
                <a:ea typeface="Times New Roman" panose="02020603050405020304" pitchFamily="18" charset="0"/>
                <a:cs typeface="Arial" panose="020B0604020202020204" pitchFamily="34" charset="0"/>
              </a:rPr>
              <a:t>, to the lateral moment associated with idealized stress distribution shown on the upper right of this slide, the resulting quadratic equation can be solved for the width c, which is given by the equation </a:t>
            </a:r>
            <a:r>
              <a:rPr lang="en-US" dirty="0">
                <a:ea typeface="Times New Roman" panose="02020603050405020304" pitchFamily="18" charset="0"/>
                <a:cs typeface="Arial" panose="020B0604020202020204" pitchFamily="34" charset="0"/>
              </a:rPr>
              <a:t>at the bottom right of this slide.</a:t>
            </a:r>
            <a:endParaRPr lang="en-US" dirty="0">
              <a:cs typeface="Arial" panose="020B0604020202020204" pitchFamily="34" charset="0"/>
            </a:endParaRPr>
          </a:p>
          <a:p>
            <a:pPr algn="just"/>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57</a:t>
            </a:fld>
            <a:endParaRPr lang="en-US" altLang="en-US" dirty="0"/>
          </a:p>
        </p:txBody>
      </p:sp>
    </p:spTree>
    <p:extLst>
      <p:ext uri="{BB962C8B-B14F-4D97-AF65-F5344CB8AC3E}">
        <p14:creationId xmlns:p14="http://schemas.microsoft.com/office/powerpoint/2010/main" val="33138705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dirty="0">
                <a:cs typeface="Arial" panose="020B0604020202020204" pitchFamily="34" charset="0"/>
              </a:rPr>
              <a:t>Substituting the width c from the equation given on the preceding slide into the equation for the </a:t>
            </a:r>
            <a:r>
              <a:rPr lang="en-US" dirty="0">
                <a:effectLst/>
                <a:ea typeface="Times New Roman" panose="02020603050405020304" pitchFamily="18" charset="0"/>
                <a:cs typeface="Arial" panose="020B0604020202020204" pitchFamily="34" charset="0"/>
              </a:rPr>
              <a:t>elastically-computed major-axis bending stress associated with the flange fully-plastic resistance, f</a:t>
            </a:r>
            <a:r>
              <a:rPr lang="en-US" baseline="-25000" dirty="0">
                <a:effectLst/>
                <a:ea typeface="Times New Roman" panose="02020603050405020304" pitchFamily="18" charset="0"/>
                <a:cs typeface="Arial" panose="020B0604020202020204" pitchFamily="34" charset="0"/>
              </a:rPr>
              <a:t>bu</a:t>
            </a:r>
            <a:r>
              <a:rPr lang="en-US" dirty="0">
                <a:effectLst/>
                <a:ea typeface="Times New Roman" panose="02020603050405020304" pitchFamily="18" charset="0"/>
                <a:cs typeface="Arial" panose="020B0604020202020204" pitchFamily="34" charset="0"/>
              </a:rPr>
              <a:t>, also taken from the preceding slide, gives the equation for f</a:t>
            </a:r>
            <a:r>
              <a:rPr lang="en-US" baseline="-25000" dirty="0">
                <a:effectLst/>
                <a:ea typeface="Times New Roman" panose="02020603050405020304" pitchFamily="18" charset="0"/>
                <a:cs typeface="Arial" panose="020B0604020202020204" pitchFamily="34" charset="0"/>
              </a:rPr>
              <a:t>bu</a:t>
            </a:r>
            <a:r>
              <a:rPr lang="en-US" dirty="0">
                <a:effectLst/>
                <a:ea typeface="Times New Roman" panose="02020603050405020304" pitchFamily="18" charset="0"/>
                <a:cs typeface="Arial" panose="020B0604020202020204" pitchFamily="34" charset="0"/>
              </a:rPr>
              <a:t> as a function of the elastically-computed lateral bending stress, f</a:t>
            </a:r>
            <a:r>
              <a:rPr lang="en-US" baseline="-25000" dirty="0">
                <a:effectLst/>
                <a:ea typeface="Times New Roman" panose="02020603050405020304" pitchFamily="18" charset="0"/>
                <a:cs typeface="Arial" panose="020B0604020202020204" pitchFamily="34" charset="0"/>
                <a:sym typeface="MT Extra" panose="05050102010205020202" pitchFamily="18" charset="2"/>
              </a:rPr>
              <a:t></a:t>
            </a:r>
            <a:r>
              <a:rPr lang="en-US" dirty="0">
                <a:effectLst/>
                <a:ea typeface="Times New Roman" panose="02020603050405020304" pitchFamily="18" charset="0"/>
                <a:cs typeface="Arial" panose="020B0604020202020204" pitchFamily="34" charset="0"/>
                <a:sym typeface="MT Extra" panose="05050102010205020202" pitchFamily="18" charset="2"/>
              </a:rPr>
              <a:t>, shown at the bottom left of this slide. </a:t>
            </a:r>
          </a:p>
          <a:p>
            <a:pPr algn="just"/>
            <a:endParaRPr lang="en-US" dirty="0">
              <a:cs typeface="Arial" panose="020B0604020202020204" pitchFamily="34" charset="0"/>
              <a:sym typeface="MT Extra" panose="05050102010205020202" pitchFamily="18" charset="2"/>
            </a:endParaRPr>
          </a:p>
          <a:p>
            <a:pPr algn="just"/>
            <a:r>
              <a:rPr lang="en-US" dirty="0">
                <a:effectLst/>
                <a:ea typeface="Times New Roman" panose="02020603050405020304" pitchFamily="18" charset="0"/>
                <a:cs typeface="Arial" panose="020B0604020202020204" pitchFamily="34" charset="0"/>
              </a:rPr>
              <a:t>If one considers practical bridge I-girders, where f</a:t>
            </a:r>
            <a:r>
              <a:rPr lang="en-US" baseline="-25000" dirty="0">
                <a:effectLst/>
                <a:ea typeface="Times New Roman" panose="02020603050405020304" pitchFamily="18" charset="0"/>
                <a:cs typeface="Arial" panose="020B0604020202020204" pitchFamily="34" charset="0"/>
                <a:sym typeface="MT Extra" panose="05050102010205020202" pitchFamily="18" charset="2"/>
              </a:rPr>
              <a:t></a:t>
            </a:r>
            <a:r>
              <a:rPr lang="en-US" dirty="0">
                <a:effectLst/>
                <a:ea typeface="Times New Roman" panose="02020603050405020304" pitchFamily="18" charset="0"/>
                <a:cs typeface="Arial" panose="020B0604020202020204" pitchFamily="34" charset="0"/>
              </a:rPr>
              <a:t> is typically much smaller than F</a:t>
            </a:r>
            <a:r>
              <a:rPr lang="en-US" baseline="-25000" dirty="0">
                <a:effectLst/>
                <a:ea typeface="Times New Roman" panose="02020603050405020304" pitchFamily="18" charset="0"/>
                <a:cs typeface="Arial" panose="020B0604020202020204" pitchFamily="34" charset="0"/>
              </a:rPr>
              <a:t>y</a:t>
            </a:r>
            <a:r>
              <a:rPr lang="en-US" dirty="0">
                <a:effectLst/>
                <a:ea typeface="Times New Roman" panose="02020603050405020304" pitchFamily="18" charset="0"/>
                <a:cs typeface="Arial" panose="020B0604020202020204" pitchFamily="34" charset="0"/>
              </a:rPr>
              <a:t>, e.g., f</a:t>
            </a:r>
            <a:r>
              <a:rPr lang="en-US" baseline="-25000" dirty="0">
                <a:effectLst/>
                <a:ea typeface="Times New Roman" panose="02020603050405020304" pitchFamily="18" charset="0"/>
                <a:cs typeface="Arial" panose="020B0604020202020204" pitchFamily="34" charset="0"/>
                <a:sym typeface="MT Extra" panose="05050102010205020202" pitchFamily="18" charset="2"/>
              </a:rPr>
              <a:t></a:t>
            </a:r>
            <a:r>
              <a:rPr lang="en-US" dirty="0">
                <a:effectLst/>
                <a:ea typeface="Times New Roman" panose="02020603050405020304" pitchFamily="18" charset="0"/>
                <a:cs typeface="Arial" panose="020B0604020202020204" pitchFamily="34" charset="0"/>
              </a:rPr>
              <a:t> ≤ 0.6F</a:t>
            </a:r>
            <a:r>
              <a:rPr lang="en-US" baseline="-25000" dirty="0">
                <a:effectLst/>
                <a:ea typeface="Times New Roman" panose="02020603050405020304" pitchFamily="18" charset="0"/>
                <a:cs typeface="Arial" panose="020B0604020202020204" pitchFamily="34" charset="0"/>
              </a:rPr>
              <a:t>y</a:t>
            </a:r>
            <a:r>
              <a:rPr lang="en-US" dirty="0">
                <a:ea typeface="Times New Roman" panose="02020603050405020304" pitchFamily="18" charset="0"/>
                <a:cs typeface="Arial" panose="020B0604020202020204" pitchFamily="34" charset="0"/>
              </a:rPr>
              <a:t>,</a:t>
            </a:r>
            <a:r>
              <a:rPr lang="en-US" dirty="0">
                <a:effectLst/>
                <a:ea typeface="Times New Roman" panose="02020603050405020304" pitchFamily="18" charset="0"/>
                <a:cs typeface="Arial" panose="020B0604020202020204" pitchFamily="34" charset="0"/>
              </a:rPr>
              <a:t> this equation is approximated accurately by the simple linear equation, f</a:t>
            </a:r>
            <a:r>
              <a:rPr lang="en-US" baseline="-25000" dirty="0">
                <a:effectLst/>
                <a:ea typeface="Times New Roman" panose="02020603050405020304" pitchFamily="18" charset="0"/>
                <a:cs typeface="Arial" panose="020B0604020202020204" pitchFamily="34" charset="0"/>
              </a:rPr>
              <a:t>bu</a:t>
            </a:r>
            <a:r>
              <a:rPr lang="en-US" dirty="0">
                <a:effectLst/>
                <a:ea typeface="Times New Roman" panose="02020603050405020304" pitchFamily="18" charset="0"/>
                <a:cs typeface="Arial" panose="020B0604020202020204" pitchFamily="34" charset="0"/>
              </a:rPr>
              <a:t> = F</a:t>
            </a:r>
            <a:r>
              <a:rPr lang="en-US" baseline="-25000" dirty="0">
                <a:effectLst/>
                <a:ea typeface="Times New Roman" panose="02020603050405020304" pitchFamily="18" charset="0"/>
                <a:cs typeface="Arial" panose="020B0604020202020204" pitchFamily="34" charset="0"/>
              </a:rPr>
              <a:t>y</a:t>
            </a:r>
            <a:r>
              <a:rPr lang="en-US" dirty="0">
                <a:effectLst/>
                <a:ea typeface="Times New Roman" panose="02020603050405020304" pitchFamily="18" charset="0"/>
                <a:cs typeface="Arial" panose="020B0604020202020204" pitchFamily="34" charset="0"/>
              </a:rPr>
              <a:t> – 1/3f</a:t>
            </a:r>
            <a:r>
              <a:rPr lang="en-US" baseline="-25000" dirty="0">
                <a:effectLst/>
                <a:ea typeface="Times New Roman" panose="02020603050405020304" pitchFamily="18" charset="0"/>
                <a:cs typeface="Arial" panose="020B0604020202020204" pitchFamily="34" charset="0"/>
                <a:sym typeface="MT Extra" panose="05050102010205020202" pitchFamily="18" charset="2"/>
              </a:rPr>
              <a:t></a:t>
            </a:r>
            <a:r>
              <a:rPr lang="en-US" dirty="0">
                <a:effectLst/>
                <a:ea typeface="Times New Roman" panose="02020603050405020304" pitchFamily="18" charset="0"/>
                <a:cs typeface="Arial" panose="020B0604020202020204" pitchFamily="34" charset="0"/>
                <a:sym typeface="MT Extra" panose="05050102010205020202" pitchFamily="18" charset="2"/>
              </a:rPr>
              <a:t>. </a:t>
            </a:r>
            <a:endParaRPr lang="en-US" dirty="0">
              <a:effectLst/>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58</a:t>
            </a:fld>
            <a:endParaRPr lang="en-US" altLang="en-US" dirty="0"/>
          </a:p>
        </p:txBody>
      </p:sp>
    </p:spTree>
    <p:extLst>
      <p:ext uri="{BB962C8B-B14F-4D97-AF65-F5344CB8AC3E}">
        <p14:creationId xmlns:p14="http://schemas.microsoft.com/office/powerpoint/2010/main" val="22975250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3570" y="4321174"/>
            <a:ext cx="6400801" cy="4798299"/>
          </a:xfrm>
        </p:spPr>
        <p:txBody>
          <a:bodyPr/>
          <a:lstStyle/>
          <a:p>
            <a:pPr algn="just"/>
            <a:r>
              <a:rPr lang="en-US" dirty="0">
                <a:effectLst/>
                <a:ea typeface="Times New Roman" panose="02020603050405020304" pitchFamily="18" charset="0"/>
                <a:cs typeface="Arial" panose="020B0604020202020204" pitchFamily="34" charset="0"/>
              </a:rPr>
              <a:t>The preceding discussion considers only the theoretical plastic strength of an isolated flange. However, the web also provides a minor but significant contribution to the flexural resistance in general. Consider the idealized fully-plastic stress distribution for a doubly symmetric noncomposite compact-web, compact-flange cross-section shown on this slide. The specific stress distribution shown in the figure is associated with equal and opposite lateral bending in each of the equal-size flanges (i.e., warping of the flanges due to nonuniform torsion – refer to Lesson 6). The solution is the same if one considers equal flange lateral bending moments due to minor-axis bending. </a:t>
            </a:r>
          </a:p>
          <a:p>
            <a:pPr algn="just"/>
            <a:endParaRPr lang="en-US" dirty="0">
              <a:ea typeface="Times New Roman" panose="02020603050405020304" pitchFamily="18" charset="0"/>
              <a:cs typeface="Arial" panose="020B0604020202020204" pitchFamily="34" charset="0"/>
            </a:endParaRPr>
          </a:p>
          <a:p>
            <a:pPr algn="just"/>
            <a:r>
              <a:rPr lang="en-US" dirty="0">
                <a:effectLst/>
                <a:ea typeface="Times New Roman" panose="02020603050405020304" pitchFamily="18" charset="0"/>
                <a:cs typeface="Arial" panose="020B0604020202020204" pitchFamily="34" charset="0"/>
              </a:rPr>
              <a:t>The equation at the top right of this slide represents the ratio of the reduced plastic major-axis bending moment for this section accounting for the flange lateral bending, M</a:t>
            </a:r>
            <a:r>
              <a:rPr lang="en-US" baseline="-25000" dirty="0">
                <a:effectLst/>
                <a:ea typeface="Times New Roman" panose="02020603050405020304" pitchFamily="18" charset="0"/>
                <a:cs typeface="Arial" panose="020B0604020202020204" pitchFamily="34" charset="0"/>
              </a:rPr>
              <a:t>p</a:t>
            </a:r>
            <a:r>
              <a:rPr lang="en-US" dirty="0">
                <a:effectLst/>
                <a:ea typeface="Times New Roman" panose="02020603050405020304" pitchFamily="18" charset="0"/>
                <a:cs typeface="Arial" panose="020B0604020202020204" pitchFamily="34" charset="0"/>
              </a:rPr>
              <a:t>*, to the yield moment in major-axis bending alone, M</a:t>
            </a:r>
            <a:r>
              <a:rPr lang="en-US" baseline="-25000" dirty="0">
                <a:effectLst/>
                <a:ea typeface="Times New Roman" panose="02020603050405020304" pitchFamily="18" charset="0"/>
                <a:cs typeface="Arial" panose="020B0604020202020204" pitchFamily="34" charset="0"/>
              </a:rPr>
              <a:t>y</a:t>
            </a:r>
            <a:r>
              <a:rPr lang="en-US" dirty="0">
                <a:effectLst/>
                <a:ea typeface="Times New Roman" panose="02020603050405020304" pitchFamily="18" charset="0"/>
                <a:cs typeface="Arial" panose="020B0604020202020204" pitchFamily="34" charset="0"/>
              </a:rPr>
              <a:t>. The derivation of this equation based on an integration of the stresses over the cross-section and equilibrium is given in the reference below. The values given by this equation are plotted versus the ratio of f</a:t>
            </a:r>
            <a:r>
              <a:rPr lang="en-US" baseline="-25000" dirty="0">
                <a:effectLst/>
                <a:ea typeface="Times New Roman" panose="02020603050405020304" pitchFamily="18" charset="0"/>
                <a:cs typeface="Arial" panose="020B0604020202020204" pitchFamily="34" charset="0"/>
                <a:sym typeface="MT Extra" panose="05050102010205020202" pitchFamily="18" charset="2"/>
              </a:rPr>
              <a:t></a:t>
            </a:r>
            <a:r>
              <a:rPr lang="en-US" dirty="0">
                <a:effectLst/>
                <a:ea typeface="Times New Roman" panose="02020603050405020304" pitchFamily="18" charset="0"/>
                <a:cs typeface="Arial" panose="020B0604020202020204" pitchFamily="34" charset="0"/>
                <a:sym typeface="MT Extra" panose="05050102010205020202" pitchFamily="18" charset="2"/>
              </a:rPr>
              <a:t>/F</a:t>
            </a:r>
            <a:r>
              <a:rPr lang="en-US" baseline="-25000" dirty="0">
                <a:effectLst/>
                <a:ea typeface="Times New Roman" panose="02020603050405020304" pitchFamily="18" charset="0"/>
                <a:cs typeface="Arial" panose="020B0604020202020204" pitchFamily="34" charset="0"/>
                <a:sym typeface="MT Extra" panose="05050102010205020202" pitchFamily="18" charset="2"/>
              </a:rPr>
              <a:t>y</a:t>
            </a:r>
            <a:r>
              <a:rPr lang="en-US" dirty="0">
                <a:effectLst/>
                <a:ea typeface="Times New Roman" panose="02020603050405020304" pitchFamily="18" charset="0"/>
                <a:cs typeface="Arial" panose="020B0604020202020204" pitchFamily="34" charset="0"/>
                <a:sym typeface="MT Extra" panose="05050102010205020202" pitchFamily="18" charset="2"/>
              </a:rPr>
              <a:t> for various ratios of the area of the web, A</a:t>
            </a:r>
            <a:r>
              <a:rPr lang="en-US" baseline="-25000" dirty="0">
                <a:effectLst/>
                <a:ea typeface="Times New Roman" panose="02020603050405020304" pitchFamily="18" charset="0"/>
                <a:cs typeface="Arial" panose="020B0604020202020204" pitchFamily="34" charset="0"/>
                <a:sym typeface="MT Extra" panose="05050102010205020202" pitchFamily="18" charset="2"/>
              </a:rPr>
              <a:t>w</a:t>
            </a:r>
            <a:r>
              <a:rPr lang="en-US" dirty="0">
                <a:effectLst/>
                <a:ea typeface="Times New Roman" panose="02020603050405020304" pitchFamily="18" charset="0"/>
                <a:cs typeface="Arial" panose="020B0604020202020204" pitchFamily="34" charset="0"/>
                <a:sym typeface="MT Extra" panose="05050102010205020202" pitchFamily="18" charset="2"/>
              </a:rPr>
              <a:t>, to the area of a single flange, A</a:t>
            </a:r>
            <a:r>
              <a:rPr lang="en-US" baseline="-25000" dirty="0">
                <a:effectLst/>
                <a:ea typeface="Times New Roman" panose="02020603050405020304" pitchFamily="18" charset="0"/>
                <a:cs typeface="Arial" panose="020B0604020202020204" pitchFamily="34" charset="0"/>
                <a:sym typeface="MT Extra" panose="05050102010205020202" pitchFamily="18" charset="2"/>
              </a:rPr>
              <a:t>f</a:t>
            </a:r>
            <a:r>
              <a:rPr lang="en-US" dirty="0">
                <a:effectLst/>
                <a:ea typeface="Times New Roman" panose="02020603050405020304" pitchFamily="18" charset="0"/>
                <a:cs typeface="Arial" panose="020B0604020202020204" pitchFamily="34" charset="0"/>
                <a:sym typeface="MT Extra" panose="05050102010205020202" pitchFamily="18" charset="2"/>
              </a:rPr>
              <a:t>. </a:t>
            </a:r>
            <a:r>
              <a:rPr lang="en-US" dirty="0">
                <a:effectLst/>
                <a:ea typeface="Times New Roman" panose="02020603050405020304" pitchFamily="18" charset="0"/>
                <a:cs typeface="Arial" panose="020B0604020202020204" pitchFamily="34" charset="0"/>
              </a:rPr>
              <a:t>In the limit that A</a:t>
            </a:r>
            <a:r>
              <a:rPr lang="en-US" baseline="-25000" dirty="0">
                <a:effectLst/>
                <a:ea typeface="Times New Roman" panose="02020603050405020304" pitchFamily="18" charset="0"/>
                <a:cs typeface="Arial" panose="020B0604020202020204" pitchFamily="34" charset="0"/>
              </a:rPr>
              <a:t>w</a:t>
            </a:r>
            <a:r>
              <a:rPr lang="en-US" dirty="0">
                <a:effectLst/>
                <a:ea typeface="Times New Roman" panose="02020603050405020304" pitchFamily="18" charset="0"/>
                <a:cs typeface="Arial" panose="020B0604020202020204" pitchFamily="34" charset="0"/>
              </a:rPr>
              <a:t>/A</a:t>
            </a:r>
            <a:r>
              <a:rPr lang="en-US" baseline="-25000" dirty="0">
                <a:effectLst/>
                <a:ea typeface="Times New Roman" panose="02020603050405020304" pitchFamily="18" charset="0"/>
                <a:cs typeface="Arial" panose="020B0604020202020204" pitchFamily="34" charset="0"/>
              </a:rPr>
              <a:t>f</a:t>
            </a:r>
            <a:r>
              <a:rPr lang="en-US" dirty="0">
                <a:effectLst/>
                <a:ea typeface="Times New Roman" panose="02020603050405020304" pitchFamily="18" charset="0"/>
                <a:cs typeface="Arial" panose="020B0604020202020204" pitchFamily="34" charset="0"/>
              </a:rPr>
              <a:t> approaches zero, this equation is equivalent to the equation for f</a:t>
            </a:r>
            <a:r>
              <a:rPr lang="en-US" baseline="-25000" dirty="0">
                <a:effectLst/>
                <a:ea typeface="Times New Roman" panose="02020603050405020304" pitchFamily="18" charset="0"/>
                <a:cs typeface="Arial" panose="020B0604020202020204" pitchFamily="34" charset="0"/>
              </a:rPr>
              <a:t>bu</a:t>
            </a:r>
            <a:r>
              <a:rPr lang="en-US" dirty="0">
                <a:effectLst/>
                <a:ea typeface="Times New Roman" panose="02020603050405020304" pitchFamily="18" charset="0"/>
                <a:cs typeface="Arial" panose="020B0604020202020204" pitchFamily="34" charset="0"/>
              </a:rPr>
              <a:t> given at the bottom left of the preceding slide. Furthermore, this equation is approximated conservatively for finite A</a:t>
            </a:r>
            <a:r>
              <a:rPr lang="en-US" baseline="-25000" dirty="0">
                <a:effectLst/>
                <a:ea typeface="Times New Roman" panose="02020603050405020304" pitchFamily="18" charset="0"/>
                <a:cs typeface="Arial" panose="020B0604020202020204" pitchFamily="34" charset="0"/>
              </a:rPr>
              <a:t>w</a:t>
            </a:r>
            <a:r>
              <a:rPr lang="en-US" dirty="0">
                <a:effectLst/>
                <a:ea typeface="Times New Roman" panose="02020603050405020304" pitchFamily="18" charset="0"/>
                <a:cs typeface="Arial" panose="020B0604020202020204" pitchFamily="34" charset="0"/>
              </a:rPr>
              <a:t>/A</a:t>
            </a:r>
            <a:r>
              <a:rPr lang="en-US" baseline="-25000" dirty="0">
                <a:effectLst/>
                <a:ea typeface="Times New Roman" panose="02020603050405020304" pitchFamily="18" charset="0"/>
                <a:cs typeface="Arial" panose="020B0604020202020204" pitchFamily="34" charset="0"/>
              </a:rPr>
              <a:t>f</a:t>
            </a:r>
            <a:r>
              <a:rPr lang="en-US" dirty="0">
                <a:effectLst/>
                <a:ea typeface="Times New Roman" panose="02020603050405020304" pitchFamily="18" charset="0"/>
                <a:cs typeface="Arial" panose="020B0604020202020204" pitchFamily="34" charset="0"/>
              </a:rPr>
              <a:t> by the equation shown at the bottom left of this slide.  This conservatism tends to be minor for practical geometries. The approximate equation may be written in terms of the applied major-axis bending moment by substituting M</a:t>
            </a:r>
            <a:r>
              <a:rPr lang="en-US" baseline="-25000" dirty="0">
                <a:effectLst/>
                <a:ea typeface="Times New Roman" panose="02020603050405020304" pitchFamily="18" charset="0"/>
                <a:cs typeface="Arial" panose="020B0604020202020204" pitchFamily="34" charset="0"/>
              </a:rPr>
              <a:t>u</a:t>
            </a:r>
            <a:r>
              <a:rPr lang="en-US" dirty="0">
                <a:effectLst/>
                <a:ea typeface="Times New Roman" panose="02020603050405020304" pitchFamily="18" charset="0"/>
                <a:cs typeface="Arial" panose="020B0604020202020204" pitchFamily="34" charset="0"/>
              </a:rPr>
              <a:t> for M</a:t>
            </a:r>
            <a:r>
              <a:rPr lang="en-US" baseline="-25000" dirty="0">
                <a:effectLst/>
                <a:ea typeface="Times New Roman" panose="02020603050405020304" pitchFamily="18" charset="0"/>
                <a:cs typeface="Arial" panose="020B0604020202020204" pitchFamily="34" charset="0"/>
              </a:rPr>
              <a:t>p</a:t>
            </a:r>
            <a:r>
              <a:rPr lang="en-US" dirty="0">
                <a:effectLst/>
                <a:ea typeface="Times New Roman" panose="02020603050405020304" pitchFamily="18" charset="0"/>
                <a:cs typeface="Arial" panose="020B0604020202020204" pitchFamily="34" charset="0"/>
              </a:rPr>
              <a:t>*. The graph on this slide illustrates the relationship between this approximate equation and the theoretical fully-plastic cross-section strength for several values of A</a:t>
            </a:r>
            <a:r>
              <a:rPr lang="en-US" baseline="-25000" dirty="0">
                <a:effectLst/>
                <a:ea typeface="Times New Roman" panose="02020603050405020304" pitchFamily="18" charset="0"/>
                <a:cs typeface="Arial" panose="020B0604020202020204" pitchFamily="34" charset="0"/>
              </a:rPr>
              <a:t>w</a:t>
            </a:r>
            <a:r>
              <a:rPr lang="en-US" dirty="0">
                <a:effectLst/>
                <a:ea typeface="Times New Roman" panose="02020603050405020304" pitchFamily="18" charset="0"/>
                <a:cs typeface="Arial" panose="020B0604020202020204" pitchFamily="34" charset="0"/>
              </a:rPr>
              <a:t>/A</a:t>
            </a:r>
            <a:r>
              <a:rPr lang="en-US" baseline="-25000" dirty="0">
                <a:effectLst/>
                <a:ea typeface="Times New Roman" panose="02020603050405020304" pitchFamily="18" charset="0"/>
                <a:cs typeface="Arial" panose="020B0604020202020204" pitchFamily="34" charset="0"/>
              </a:rPr>
              <a:t>f </a:t>
            </a:r>
            <a:r>
              <a:rPr lang="en-US" dirty="0">
                <a:effectLst/>
                <a:ea typeface="Times New Roman" panose="02020603050405020304" pitchFamily="18" charset="0"/>
                <a:cs typeface="Arial" panose="020B0604020202020204" pitchFamily="34" charset="0"/>
              </a:rPr>
              <a:t>up to a ratio of f</a:t>
            </a:r>
            <a:r>
              <a:rPr lang="en-US" baseline="-25000" dirty="0">
                <a:effectLst/>
                <a:ea typeface="Times New Roman" panose="02020603050405020304" pitchFamily="18" charset="0"/>
                <a:cs typeface="Arial" panose="020B0604020202020204" pitchFamily="34" charset="0"/>
                <a:sym typeface="MT Extra" panose="05050102010205020202" pitchFamily="18" charset="2"/>
              </a:rPr>
              <a:t></a:t>
            </a:r>
            <a:r>
              <a:rPr lang="en-US" dirty="0">
                <a:effectLst/>
                <a:ea typeface="Times New Roman" panose="02020603050405020304" pitchFamily="18" charset="0"/>
                <a:cs typeface="Arial" panose="020B0604020202020204" pitchFamily="34" charset="0"/>
                <a:sym typeface="MT Extra" panose="05050102010205020202" pitchFamily="18" charset="2"/>
              </a:rPr>
              <a:t>/F</a:t>
            </a:r>
            <a:r>
              <a:rPr lang="en-US" baseline="-25000" dirty="0">
                <a:effectLst/>
                <a:ea typeface="Times New Roman" panose="02020603050405020304" pitchFamily="18" charset="0"/>
                <a:cs typeface="Arial" panose="020B0604020202020204" pitchFamily="34" charset="0"/>
                <a:sym typeface="MT Extra" panose="05050102010205020202" pitchFamily="18" charset="2"/>
              </a:rPr>
              <a:t>y</a:t>
            </a:r>
            <a:r>
              <a:rPr lang="en-US" dirty="0">
                <a:effectLst/>
                <a:ea typeface="Times New Roman" panose="02020603050405020304" pitchFamily="18" charset="0"/>
                <a:cs typeface="Arial" panose="020B0604020202020204" pitchFamily="34" charset="0"/>
                <a:sym typeface="MT Extra" panose="05050102010205020202" pitchFamily="18" charset="2"/>
              </a:rPr>
              <a:t> equal to 0.6.</a:t>
            </a:r>
          </a:p>
          <a:p>
            <a:pPr algn="just"/>
            <a:endParaRPr lang="en-US" dirty="0">
              <a:effectLst/>
              <a:ea typeface="Times New Roman" panose="02020603050405020304" pitchFamily="18" charset="0"/>
              <a:cs typeface="Arial" charset="0"/>
            </a:endParaRPr>
          </a:p>
          <a:p>
            <a:pPr algn="just"/>
            <a:r>
              <a:rPr lang="en-US" u="sng" dirty="0">
                <a:ea typeface="Times New Roman" panose="02020603050405020304" pitchFamily="18" charset="0"/>
                <a:cs typeface="Arial" panose="020B0604020202020204" pitchFamily="34" charset="0"/>
              </a:rPr>
              <a:t>REF:</a:t>
            </a:r>
            <a:r>
              <a:rPr lang="en-US" dirty="0">
                <a:ea typeface="Times New Roman" panose="02020603050405020304" pitchFamily="18" charset="0"/>
                <a:cs typeface="Arial" panose="020B0604020202020204" pitchFamily="34" charset="0"/>
              </a:rPr>
              <a:t> </a:t>
            </a:r>
            <a:r>
              <a:rPr lang="en-US" dirty="0">
                <a:effectLst/>
                <a:ea typeface="Times New Roman" panose="02020603050405020304" pitchFamily="18" charset="0"/>
                <a:cs typeface="Arial" panose="020B0604020202020204" pitchFamily="34" charset="0"/>
              </a:rPr>
              <a:t>White, D. W., and M. A. Grubb. Unified Resistance Equations for Design of Curved and Tangent Steel Bridge I‑Girders. </a:t>
            </a:r>
            <a:r>
              <a:rPr lang="en-US" i="1" dirty="0">
                <a:effectLst/>
                <a:ea typeface="Times New Roman" panose="02020603050405020304" pitchFamily="18" charset="0"/>
                <a:cs typeface="Arial" panose="020B0604020202020204" pitchFamily="34" charset="0"/>
              </a:rPr>
              <a:t>Proc., 2005 TRB Bridge Engineering Conference</a:t>
            </a:r>
            <a:r>
              <a:rPr lang="en-US" dirty="0">
                <a:effectLst/>
                <a:ea typeface="Times New Roman" panose="02020603050405020304" pitchFamily="18" charset="0"/>
                <a:cs typeface="Arial" panose="020B0604020202020204" pitchFamily="34" charset="0"/>
              </a:rPr>
              <a:t>, Transportation Research Board, Washington, DC, July 2005.</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59</a:t>
            </a:fld>
            <a:endParaRPr lang="en-US" altLang="en-US" dirty="0"/>
          </a:p>
        </p:txBody>
      </p:sp>
    </p:spTree>
    <p:extLst>
      <p:ext uri="{BB962C8B-B14F-4D97-AF65-F5344CB8AC3E}">
        <p14:creationId xmlns:p14="http://schemas.microsoft.com/office/powerpoint/2010/main" val="3081186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3571" y="4321174"/>
            <a:ext cx="6400800" cy="4975226"/>
          </a:xfrm>
        </p:spPr>
        <p:txBody>
          <a:bodyPr/>
          <a:lstStyle/>
          <a:p>
            <a:pPr algn="just"/>
            <a:r>
              <a:rPr lang="en-US" sz="1050" dirty="0"/>
              <a:t>As discussed previously in Lesson 2, flanges and web of the steel girder alone are subject to the basic proportioning requirements for I-section flexural members specified in </a:t>
            </a:r>
            <a:r>
              <a:rPr lang="en-US" sz="1050" i="1" dirty="0"/>
              <a:t>AASHTO LRFD </a:t>
            </a:r>
            <a:r>
              <a:rPr lang="en-US" sz="1050" dirty="0"/>
              <a:t>Articles 6.10.2.1 and 6.10.2.2. The web slenderness limit of 150 applies to webs without longitudinal stiffeners and the web slenderness limit of 300 applies to webs with longitudinal stiffeners (</a:t>
            </a:r>
            <a:r>
              <a:rPr lang="en-US" sz="1050" i="1" dirty="0"/>
              <a:t>AASHTO LRFD </a:t>
            </a:r>
            <a:r>
              <a:rPr lang="en-US" sz="1050" dirty="0"/>
              <a:t>Article 6.10.2.1).</a:t>
            </a:r>
          </a:p>
          <a:p>
            <a:pPr algn="just"/>
            <a:endParaRPr lang="en-US" sz="1050" dirty="0"/>
          </a:p>
          <a:p>
            <a:pPr algn="just"/>
            <a:r>
              <a:rPr lang="en-US" sz="1050" dirty="0"/>
              <a:t>The flange proportioning limits apply to both the compression and tension flanges </a:t>
            </a:r>
            <a:r>
              <a:rPr lang="en-US" sz="1050" i="1" dirty="0"/>
              <a:t>(AASHTO LRFD </a:t>
            </a:r>
            <a:r>
              <a:rPr lang="en-US" sz="1050" dirty="0"/>
              <a:t>Article 6.10.2.2). The upper limit of 12.0 on the projecting flange slenderness, b</a:t>
            </a:r>
            <a:r>
              <a:rPr lang="en-US" sz="1050" baseline="-25000" dirty="0"/>
              <a:t>f</a:t>
            </a:r>
            <a:r>
              <a:rPr lang="en-US" sz="1050" dirty="0"/>
              <a:t>/2t</a:t>
            </a:r>
            <a:r>
              <a:rPr lang="en-US" sz="1050" baseline="-25000" dirty="0"/>
              <a:t>f</a:t>
            </a:r>
            <a:r>
              <a:rPr lang="en-US" sz="1050" dirty="0"/>
              <a:t>, is a practical upper limit to control flange distortion due to welding. </a:t>
            </a:r>
            <a:r>
              <a:rPr lang="en-US" sz="1050" dirty="0">
                <a:effectLst/>
                <a:ea typeface="Times New Roman" panose="02020603050405020304" pitchFamily="18" charset="0"/>
                <a:cs typeface="Times New Roman" panose="02020603050405020304" pitchFamily="18" charset="0"/>
              </a:rPr>
              <a:t>The cross-section aspect ratio, D/b</a:t>
            </a:r>
            <a:r>
              <a:rPr lang="en-US" sz="1050" baseline="-25000" dirty="0">
                <a:effectLst/>
                <a:ea typeface="Times New Roman" panose="02020603050405020304" pitchFamily="18" charset="0"/>
                <a:cs typeface="Times New Roman" panose="02020603050405020304" pitchFamily="18" charset="0"/>
              </a:rPr>
              <a:t>f</a:t>
            </a:r>
            <a:r>
              <a:rPr lang="en-US" sz="1050" dirty="0">
                <a:effectLst/>
                <a:ea typeface="Times New Roman" panose="02020603050405020304" pitchFamily="18" charset="0"/>
                <a:cs typeface="Times New Roman" panose="02020603050405020304" pitchFamily="18" charset="0"/>
              </a:rPr>
              <a:t>, has a significant effect on the strength and moment-rotation characteristics of I-girders. Tests on I-sections with very narrow flanges have indicated nominal flexural and shear resistances below those given by the specifications.  Limiting the aspect ratio, D/b</a:t>
            </a:r>
            <a:r>
              <a:rPr lang="en-US" sz="1050" baseline="-25000" dirty="0">
                <a:effectLst/>
                <a:ea typeface="Times New Roman" panose="02020603050405020304" pitchFamily="18" charset="0"/>
                <a:cs typeface="Times New Roman" panose="02020603050405020304" pitchFamily="18" charset="0"/>
              </a:rPr>
              <a:t>f</a:t>
            </a:r>
            <a:r>
              <a:rPr lang="en-US" sz="1050" dirty="0">
                <a:effectLst/>
                <a:ea typeface="Times New Roman" panose="02020603050405020304" pitchFamily="18" charset="0"/>
                <a:cs typeface="Times New Roman" panose="02020603050405020304" pitchFamily="18" charset="0"/>
              </a:rPr>
              <a:t>, to 6 also helps to ensure that post-buckling shear resistance due to tension-field action can be developed (Lesson 5). In many cases, a wider flange will be required based on other criteria. A minimum width of 12 inches is suggested to prevent flange distortion and cupping due to welding. Typically, somewhat larger minimum flange widths will often be desired for curved girders. The minimum flange thickness of 1.1t</a:t>
            </a:r>
            <a:r>
              <a:rPr lang="en-US" sz="1050" baseline="-25000" dirty="0">
                <a:effectLst/>
                <a:ea typeface="Times New Roman" panose="02020603050405020304" pitchFamily="18" charset="0"/>
                <a:cs typeface="Times New Roman" panose="02020603050405020304" pitchFamily="18" charset="0"/>
              </a:rPr>
              <a:t>w</a:t>
            </a:r>
            <a:r>
              <a:rPr lang="en-US" sz="1050" dirty="0">
                <a:effectLst/>
                <a:ea typeface="Times New Roman" panose="02020603050405020304" pitchFamily="18" charset="0"/>
                <a:cs typeface="Times New Roman" panose="02020603050405020304" pitchFamily="18" charset="0"/>
              </a:rPr>
              <a:t> ensures that the boundary conditions assumed at the web-flange juncture in the compression-flange local buckling and web bend buckling formulations within the </a:t>
            </a:r>
            <a:r>
              <a:rPr lang="en-US" sz="1050" i="1" dirty="0">
                <a:effectLst/>
                <a:ea typeface="Times New Roman" panose="02020603050405020304" pitchFamily="18" charset="0"/>
                <a:cs typeface="Times New Roman" panose="02020603050405020304" pitchFamily="18" charset="0"/>
              </a:rPr>
              <a:t>AASHTO LRFD</a:t>
            </a:r>
            <a:r>
              <a:rPr lang="en-US" sz="1050" dirty="0">
                <a:effectLst/>
                <a:ea typeface="Times New Roman" panose="02020603050405020304" pitchFamily="18" charset="0"/>
                <a:cs typeface="Times New Roman" panose="02020603050405020304" pitchFamily="18" charset="0"/>
              </a:rPr>
              <a:t> Specifications are reasonably accurate. This relationship also ensures that the flanges will provide some level of restraint against web shear buckling. This is only a lower limit but is often exceeded. The flange thickness should never be less than ¾ inches. T</a:t>
            </a:r>
            <a:r>
              <a:rPr lang="en-US" sz="1050" dirty="0">
                <a:effectLst/>
                <a:ea typeface="Times New Roman" panose="02020603050405020304" pitchFamily="18" charset="0"/>
              </a:rPr>
              <a:t>he ratio of the moment of inertia of the compression flange about its strong axis to the moment of inertia of the tension flange about its strong axis is limited to a value between 0.1 and 10. This provision prevents the design of unusually unsymmetrical girders where the yield moment, M</a:t>
            </a:r>
            <a:r>
              <a:rPr lang="en-US" sz="1050" baseline="-25000" dirty="0">
                <a:effectLst/>
                <a:ea typeface="Times New Roman" panose="02020603050405020304" pitchFamily="18" charset="0"/>
              </a:rPr>
              <a:t>y</a:t>
            </a:r>
            <a:r>
              <a:rPr lang="en-US" sz="1050" dirty="0">
                <a:effectLst/>
                <a:ea typeface="Times New Roman" panose="02020603050405020304" pitchFamily="18" charset="0"/>
              </a:rPr>
              <a:t>, may in fact be larger than the plastic moment, M</a:t>
            </a:r>
            <a:r>
              <a:rPr lang="en-US" sz="1050" baseline="-25000" dirty="0">
                <a:effectLst/>
                <a:ea typeface="Times New Roman" panose="02020603050405020304" pitchFamily="18" charset="0"/>
              </a:rPr>
              <a:t>p</a:t>
            </a:r>
            <a:r>
              <a:rPr lang="en-US" sz="1050" dirty="0">
                <a:effectLst/>
                <a:ea typeface="Times New Roman" panose="02020603050405020304" pitchFamily="18" charset="0"/>
              </a:rPr>
              <a:t>.  Sections with an I</a:t>
            </a:r>
            <a:r>
              <a:rPr lang="en-US" sz="1050" baseline="-25000" dirty="0">
                <a:effectLst/>
                <a:ea typeface="Times New Roman" panose="02020603050405020304" pitchFamily="18" charset="0"/>
              </a:rPr>
              <a:t>yc</a:t>
            </a:r>
            <a:r>
              <a:rPr lang="en-US" sz="1050" dirty="0">
                <a:effectLst/>
                <a:ea typeface="Times New Roman" panose="02020603050405020304" pitchFamily="18" charset="0"/>
              </a:rPr>
              <a:t>/I</a:t>
            </a:r>
            <a:r>
              <a:rPr lang="en-US" sz="1050" baseline="-25000" dirty="0">
                <a:effectLst/>
                <a:ea typeface="Times New Roman" panose="02020603050405020304" pitchFamily="18" charset="0"/>
              </a:rPr>
              <a:t>yt</a:t>
            </a:r>
            <a:r>
              <a:rPr lang="en-US" sz="1050" dirty="0">
                <a:effectLst/>
                <a:ea typeface="Times New Roman" panose="02020603050405020304" pitchFamily="18" charset="0"/>
              </a:rPr>
              <a:t> ratio beyond the specified limits behave more like tee sections with the shear center located at the intersection of the larger flange and the web. Such sections may be particularly difficult to handle.  </a:t>
            </a:r>
            <a:endParaRPr lang="en-US" sz="1050" dirty="0"/>
          </a:p>
          <a:p>
            <a:pPr algn="just"/>
            <a:endParaRPr lang="en-US" sz="1050" dirty="0"/>
          </a:p>
          <a:p>
            <a:pPr algn="just"/>
            <a:r>
              <a:rPr lang="en-US" sz="1050" dirty="0"/>
              <a:t>Also, the guideline shown at the bottom of this slide that was previously discussed in Lesson 7 (Slide 60) should be checked for the noncomposite steel girder to ensure that individual field sections will be more stable and easier to handle during lifting, erection, and shipping without the need for special stiffening trusses or falsework; i.e., the width of the smallest top flange within an individual unspliced girder field section, b</a:t>
            </a:r>
            <a:r>
              <a:rPr lang="en-US" sz="1050" baseline="-25000" dirty="0"/>
              <a:t>tfs</a:t>
            </a:r>
            <a:r>
              <a:rPr lang="en-US" sz="1050" dirty="0"/>
              <a:t>, should be greater than or equal to the length of the individual unspliced girder field section, L</a:t>
            </a:r>
            <a:r>
              <a:rPr lang="en-US" sz="1050" baseline="-25000" dirty="0"/>
              <a:t>fs</a:t>
            </a:r>
            <a:r>
              <a:rPr lang="en-US" sz="1050" dirty="0"/>
              <a:t>, divided by 85. This guideline should be checked regardless of the final location of each field section in the bridge as the top flange of each noncomposite girder field section is subject to compression over the majority of its length during lifting, erection, and shipping.  </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a:t>
            </a:fld>
            <a:endParaRPr lang="en-US" altLang="en-US" dirty="0"/>
          </a:p>
        </p:txBody>
      </p:sp>
    </p:spTree>
    <p:extLst>
      <p:ext uri="{BB962C8B-B14F-4D97-AF65-F5344CB8AC3E}">
        <p14:creationId xmlns:p14="http://schemas.microsoft.com/office/powerpoint/2010/main" val="17689550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3571" y="4321174"/>
            <a:ext cx="6400800" cy="5051426"/>
          </a:xfrm>
        </p:spPr>
        <p:txBody>
          <a:bodyPr/>
          <a:lstStyle/>
          <a:p>
            <a:pPr algn="just"/>
            <a:r>
              <a:rPr lang="en-US" dirty="0"/>
              <a:t>The preceding derivations are useful in understanding the conceptual background of the one-third rule equations. However, cross-section yield interaction relationships are limited in their ability to fully characterize the combined influence of distributed yielding along member lengths with the various stability effects (e.g., flange local buckling, lateral-torsional buckling, and web bend buckling). Also, yield interaction equations generally do not reduce to the resistance equations for straight members subjected only to major-axis bending in the limit that f</a:t>
            </a:r>
            <a:r>
              <a:rPr lang="en-US" baseline="-25000" dirty="0">
                <a:sym typeface="MT Extra" panose="05050102010205020202" pitchFamily="18" charset="2"/>
              </a:rPr>
              <a:t></a:t>
            </a:r>
            <a:r>
              <a:rPr lang="en-US" baseline="-25000" dirty="0"/>
              <a:t> </a:t>
            </a:r>
            <a:r>
              <a:rPr lang="en-US" dirty="0"/>
              <a:t>= 0. Fortunately, the equations can be extended to address the influence of general member yielding and stability limit states on the maximum strength by changing M</a:t>
            </a:r>
            <a:r>
              <a:rPr lang="en-US" baseline="-25000" dirty="0"/>
              <a:t>p</a:t>
            </a:r>
            <a:r>
              <a:rPr lang="en-US" dirty="0"/>
              <a:t> to the factored flexural resistance, </a:t>
            </a:r>
            <a:r>
              <a:rPr lang="en-US" dirty="0">
                <a:sym typeface="Symbol" panose="05050102010706020507" pitchFamily="18" charset="2"/>
              </a:rPr>
              <a:t></a:t>
            </a:r>
            <a:r>
              <a:rPr lang="en-US" baseline="-25000" dirty="0"/>
              <a:t>f</a:t>
            </a:r>
            <a:r>
              <a:rPr lang="en-US" dirty="0"/>
              <a:t>M</a:t>
            </a:r>
            <a:r>
              <a:rPr lang="en-US" baseline="-25000" dirty="0"/>
              <a:t>n</a:t>
            </a:r>
            <a:r>
              <a:rPr lang="en-US" dirty="0"/>
              <a:t>, in the moment form of the equation and by changing F</a:t>
            </a:r>
            <a:r>
              <a:rPr lang="en-US" baseline="-25000" dirty="0"/>
              <a:t>y</a:t>
            </a:r>
            <a:r>
              <a:rPr lang="en-US" dirty="0"/>
              <a:t> to the factored flexural resistance, </a:t>
            </a:r>
            <a:r>
              <a:rPr lang="en-US" dirty="0">
                <a:sym typeface="Symbol" panose="05050102010706020507" pitchFamily="18" charset="2"/>
              </a:rPr>
              <a:t></a:t>
            </a:r>
            <a:r>
              <a:rPr lang="en-US" baseline="-25000" dirty="0"/>
              <a:t>f</a:t>
            </a:r>
            <a:r>
              <a:rPr lang="en-US" dirty="0"/>
              <a:t>F</a:t>
            </a:r>
            <a:r>
              <a:rPr lang="en-US" baseline="-25000" dirty="0"/>
              <a:t>n</a:t>
            </a:r>
            <a:r>
              <a:rPr lang="en-US" dirty="0"/>
              <a:t>, in the stress form of the equation. The 1/3 coefficient accurately captures the strength interaction including the various yielding and stability effects. This extension is ad hoc but is similar in many respects to the development of the AISC and AASHTO general beam-column interaction equations. That is, the shape of the interaction equation (i.e., the slope of the line relating M</a:t>
            </a:r>
            <a:r>
              <a:rPr lang="en-US" baseline="-25000" dirty="0"/>
              <a:t>u</a:t>
            </a:r>
            <a:r>
              <a:rPr lang="en-US" dirty="0"/>
              <a:t> or f</a:t>
            </a:r>
            <a:r>
              <a:rPr lang="en-US" baseline="-25000" dirty="0"/>
              <a:t>bu</a:t>
            </a:r>
            <a:r>
              <a:rPr lang="en-US" dirty="0"/>
              <a:t> and f</a:t>
            </a:r>
            <a:r>
              <a:rPr lang="en-US" baseline="-25000" dirty="0">
                <a:sym typeface="MT Extra" panose="05050102010205020202" pitchFamily="18" charset="2"/>
              </a:rPr>
              <a:t></a:t>
            </a:r>
            <a:r>
              <a:rPr lang="en-US" baseline="-25000" dirty="0"/>
              <a:t>­ </a:t>
            </a:r>
            <a:r>
              <a:rPr lang="en-US" dirty="0"/>
              <a:t>) is based on curve fitting to analytical, numerical and experimental results. The equations are thus semi-analytical and semi-empirical. In the final form of the equations in the </a:t>
            </a:r>
            <a:r>
              <a:rPr lang="en-US" i="1" dirty="0"/>
              <a:t>AASHTO LRFD </a:t>
            </a:r>
            <a:r>
              <a:rPr lang="en-US" dirty="0"/>
              <a:t>BDS, t</a:t>
            </a:r>
            <a:r>
              <a:rPr lang="en-US" altLang="en-US" i="0" dirty="0">
                <a:cs typeface="Arial" charset="0"/>
              </a:rPr>
              <a:t>he flange lateral bending stress terms, 1/3f</a:t>
            </a:r>
            <a:r>
              <a:rPr lang="en-US" altLang="en-US" i="0" baseline="-25000" dirty="0">
                <a:cs typeface="Arial" charset="0"/>
                <a:sym typeface="MT Extra" pitchFamily="18" charset="2"/>
              </a:rPr>
              <a:t></a:t>
            </a:r>
            <a:r>
              <a:rPr lang="en-US" altLang="en-US" baseline="-25000" dirty="0">
                <a:cs typeface="Arial" charset="0"/>
                <a:sym typeface="MT Extra" pitchFamily="18" charset="2"/>
              </a:rPr>
              <a:t> </a:t>
            </a:r>
            <a:r>
              <a:rPr lang="en-US" altLang="en-US" i="0" dirty="0">
                <a:cs typeface="Arial" charset="0"/>
              </a:rPr>
              <a:t>and 1/3f</a:t>
            </a:r>
            <a:r>
              <a:rPr lang="en-US" altLang="en-US" i="0" baseline="-25000" dirty="0">
                <a:cs typeface="Arial" charset="0"/>
                <a:sym typeface="MT Extra" panose="05050102010205020202" pitchFamily="18" charset="2"/>
              </a:rPr>
              <a:t></a:t>
            </a:r>
            <a:r>
              <a:rPr lang="en-US" altLang="en-US" i="0" dirty="0">
                <a:cs typeface="Arial" charset="0"/>
                <a:sym typeface="MT Extra" panose="05050102010205020202" pitchFamily="18" charset="2"/>
              </a:rPr>
              <a:t>S</a:t>
            </a:r>
            <a:r>
              <a:rPr lang="en-US" altLang="en-US" i="0" baseline="-25000" dirty="0">
                <a:cs typeface="Arial" charset="0"/>
                <a:sym typeface="MT Extra" panose="05050102010205020202" pitchFamily="18" charset="2"/>
              </a:rPr>
              <a:t>x</a:t>
            </a:r>
            <a:r>
              <a:rPr lang="en-US" altLang="en-US" i="0" dirty="0">
                <a:cs typeface="Arial" charset="0"/>
                <a:sym typeface="MT Extra" panose="05050102010205020202" pitchFamily="18" charset="2"/>
              </a:rPr>
              <a:t>,</a:t>
            </a:r>
            <a:r>
              <a:rPr lang="en-US" altLang="en-US" i="0" dirty="0">
                <a:cs typeface="Arial" charset="0"/>
              </a:rPr>
              <a:t> are brought over to the left-hand side of the equations since they represent a load effect.</a:t>
            </a:r>
          </a:p>
          <a:p>
            <a:pPr algn="just"/>
            <a:endParaRPr lang="en-US" altLang="en-US" dirty="0">
              <a:cs typeface="Arial" charset="0"/>
            </a:endParaRPr>
          </a:p>
          <a:p>
            <a:pPr algn="just"/>
            <a:r>
              <a:rPr lang="en-US" dirty="0">
                <a:effectLst/>
                <a:ea typeface="Times New Roman" panose="02020603050405020304" pitchFamily="18" charset="0"/>
                <a:cs typeface="Arial" panose="020B0604020202020204" pitchFamily="34" charset="0"/>
              </a:rPr>
              <a:t>The figure on this slide shows a representative example of the maximum flexural resistances obtained from refined finite-element analyses compared to the prediction using the stress form of the one-third rule equation. This figure corresponds to 117 noncompact- and slender-web noncompact-flange (b</a:t>
            </a:r>
            <a:r>
              <a:rPr lang="en-US" baseline="-25000" dirty="0">
                <a:effectLst/>
                <a:ea typeface="Times New Roman" panose="02020603050405020304" pitchFamily="18" charset="0"/>
                <a:cs typeface="Arial" panose="020B0604020202020204" pitchFamily="34" charset="0"/>
              </a:rPr>
              <a:t>fc</a:t>
            </a:r>
            <a:r>
              <a:rPr lang="en-US" dirty="0">
                <a:effectLst/>
                <a:ea typeface="Times New Roman" panose="02020603050405020304" pitchFamily="18" charset="0"/>
                <a:cs typeface="Arial" panose="020B0604020202020204" pitchFamily="34" charset="0"/>
              </a:rPr>
              <a:t>/2t</a:t>
            </a:r>
            <a:r>
              <a:rPr lang="en-US" baseline="-25000" dirty="0">
                <a:effectLst/>
                <a:ea typeface="Times New Roman" panose="02020603050405020304" pitchFamily="18" charset="0"/>
                <a:cs typeface="Arial" panose="020B0604020202020204" pitchFamily="34" charset="0"/>
              </a:rPr>
              <a:t>fc</a:t>
            </a:r>
            <a:r>
              <a:rPr lang="en-US" dirty="0">
                <a:effectLst/>
                <a:ea typeface="Times New Roman" panose="02020603050405020304" pitchFamily="18" charset="0"/>
                <a:cs typeface="Arial" panose="020B0604020202020204" pitchFamily="34" charset="0"/>
              </a:rPr>
              <a:t> = 12.5) I-section members in which the nominal flexural resistance is governed by flange local buckling.  The amplification factor, AF, discussed previously in this lesson, and the web load-shedding factor R</a:t>
            </a:r>
            <a:r>
              <a:rPr lang="en-US" baseline="-25000" dirty="0">
                <a:effectLst/>
                <a:ea typeface="Times New Roman" panose="02020603050405020304" pitchFamily="18" charset="0"/>
                <a:cs typeface="Arial" panose="020B0604020202020204" pitchFamily="34" charset="0"/>
              </a:rPr>
              <a:t>b</a:t>
            </a:r>
            <a:r>
              <a:rPr lang="en-US" dirty="0">
                <a:effectLst/>
                <a:ea typeface="Times New Roman" panose="02020603050405020304" pitchFamily="18" charset="0"/>
                <a:cs typeface="Arial" panose="020B0604020202020204" pitchFamily="34" charset="0"/>
              </a:rPr>
              <a:t> (</a:t>
            </a:r>
            <a:r>
              <a:rPr lang="en-US" dirty="0">
                <a:ea typeface="Times New Roman" panose="02020603050405020304" pitchFamily="18" charset="0"/>
                <a:cs typeface="Arial" panose="020B0604020202020204" pitchFamily="34" charset="0"/>
              </a:rPr>
              <a:t>Lesson 6) </a:t>
            </a:r>
            <a:r>
              <a:rPr lang="en-US" dirty="0">
                <a:effectLst/>
                <a:ea typeface="Times New Roman" panose="02020603050405020304" pitchFamily="18" charset="0"/>
                <a:cs typeface="Arial" panose="020B0604020202020204" pitchFamily="34" charset="0"/>
              </a:rPr>
              <a:t>are both taken equal to one in this figure to simplify the presentation.  The R</a:t>
            </a:r>
            <a:r>
              <a:rPr lang="en-US" baseline="-25000" dirty="0">
                <a:effectLst/>
                <a:ea typeface="Times New Roman" panose="02020603050405020304" pitchFamily="18" charset="0"/>
                <a:cs typeface="Arial" panose="020B0604020202020204" pitchFamily="34" charset="0"/>
              </a:rPr>
              <a:t>b</a:t>
            </a:r>
            <a:r>
              <a:rPr lang="en-US" dirty="0">
                <a:effectLst/>
                <a:ea typeface="Times New Roman" panose="02020603050405020304" pitchFamily="18" charset="0"/>
                <a:cs typeface="Arial" panose="020B0604020202020204" pitchFamily="34" charset="0"/>
              </a:rPr>
              <a:t> factor varied from 0.98 to 1.00 for the doubly-symmetric I-sections and 0.89 to 0.97 for the singly symmetric I-sections considered in the finite-element analyses. The AF </a:t>
            </a:r>
            <a:r>
              <a:rPr lang="en-US" dirty="0">
                <a:ea typeface="Times New Roman" panose="02020603050405020304" pitchFamily="18" charset="0"/>
                <a:cs typeface="Arial" panose="020B0604020202020204" pitchFamily="34" charset="0"/>
              </a:rPr>
              <a:t>was</a:t>
            </a:r>
            <a:r>
              <a:rPr lang="en-US" dirty="0">
                <a:effectLst/>
                <a:ea typeface="Times New Roman" panose="02020603050405020304" pitchFamily="18" charset="0"/>
                <a:cs typeface="Arial" panose="020B0604020202020204" pitchFamily="34" charset="0"/>
              </a:rPr>
              <a:t> equal to one in 84 of these tests but </a:t>
            </a:r>
            <a:r>
              <a:rPr lang="en-US" dirty="0">
                <a:ea typeface="Times New Roman" panose="02020603050405020304" pitchFamily="18" charset="0"/>
                <a:cs typeface="Arial" panose="020B0604020202020204" pitchFamily="34" charset="0"/>
              </a:rPr>
              <a:t>was</a:t>
            </a:r>
            <a:r>
              <a:rPr lang="en-US" dirty="0">
                <a:effectLst/>
                <a:ea typeface="Times New Roman" panose="02020603050405020304" pitchFamily="18" charset="0"/>
                <a:cs typeface="Arial" panose="020B0604020202020204" pitchFamily="34" charset="0"/>
              </a:rPr>
              <a:t> as large as 2.16 in a few of these studies. The resistances from the refined finite-element analyses are predicted accurately to somewhat conservatively by the one-third rule equation, even with R</a:t>
            </a:r>
            <a:r>
              <a:rPr lang="en-US" baseline="-25000" dirty="0">
                <a:effectLst/>
                <a:ea typeface="Times New Roman" panose="02020603050405020304" pitchFamily="18" charset="0"/>
                <a:cs typeface="Arial" panose="020B0604020202020204" pitchFamily="34" charset="0"/>
              </a:rPr>
              <a:t>b</a:t>
            </a:r>
            <a:r>
              <a:rPr lang="en-US" dirty="0">
                <a:effectLst/>
                <a:ea typeface="Times New Roman" panose="02020603050405020304" pitchFamily="18" charset="0"/>
                <a:cs typeface="Arial" panose="020B0604020202020204" pitchFamily="34" charset="0"/>
              </a:rPr>
              <a:t> and AF taken equal to one.</a:t>
            </a:r>
            <a:endParaRPr lang="en-US" altLang="en-US" i="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60</a:t>
            </a:fld>
            <a:endParaRPr lang="en-US" altLang="en-US" dirty="0"/>
          </a:p>
        </p:txBody>
      </p:sp>
    </p:spTree>
    <p:extLst>
      <p:ext uri="{BB962C8B-B14F-4D97-AF65-F5344CB8AC3E}">
        <p14:creationId xmlns:p14="http://schemas.microsoft.com/office/powerpoint/2010/main" val="5380313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dirty="0">
                <a:sym typeface="MT Extra" panose="05050102010205020202" pitchFamily="18" charset="2"/>
              </a:rPr>
              <a:t>For continuously braced flanges (in compression or tension), the term in the one-third rule equations containing the flange lateral bending stress, f</a:t>
            </a:r>
            <a:r>
              <a:rPr lang="en-US" baseline="-25000" dirty="0">
                <a:sym typeface="MT Extra" panose="05050102010205020202" pitchFamily="18" charset="2"/>
              </a:rPr>
              <a:t></a:t>
            </a:r>
            <a:r>
              <a:rPr lang="en-US" dirty="0">
                <a:sym typeface="MT Extra" panose="05050102010205020202" pitchFamily="18" charset="2"/>
              </a:rPr>
              <a:t>, is taken equal to zero since, as mentioned previously in this lesson, for a continuously braced flange t</a:t>
            </a:r>
            <a:r>
              <a:rPr lang="en-US" sz="1200" dirty="0">
                <a:effectLst/>
                <a:ea typeface="Times New Roman" panose="02020603050405020304" pitchFamily="18" charset="0"/>
                <a:cs typeface="Times New Roman" panose="02020603050405020304" pitchFamily="18" charset="0"/>
              </a:rPr>
              <a:t>he lateral resistance of the composite concrete deck is generally sufficient to compensate for the neglect of any initial lateral bending stresses in the flange, as well as any additional lateral bending stresses that may be induced in the flange after the deck hardens.</a:t>
            </a:r>
            <a:r>
              <a:rPr lang="en-US" dirty="0">
                <a:effectLst/>
                <a:ea typeface="Times New Roman" panose="02020603050405020304" pitchFamily="18" charset="0"/>
                <a:cs typeface="Arial" panose="020B0604020202020204" pitchFamily="34" charset="0"/>
              </a:rPr>
              <a:t> </a:t>
            </a:r>
            <a:endParaRPr lang="en-US" dirty="0">
              <a:sym typeface="MT Extra" panose="05050102010205020202" pitchFamily="18" charset="2"/>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61</a:t>
            </a:fld>
            <a:endParaRPr lang="en-US" altLang="en-US" dirty="0"/>
          </a:p>
        </p:txBody>
      </p:sp>
    </p:spTree>
    <p:extLst>
      <p:ext uri="{BB962C8B-B14F-4D97-AF65-F5344CB8AC3E}">
        <p14:creationId xmlns:p14="http://schemas.microsoft.com/office/powerpoint/2010/main" val="590898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21175"/>
            <a:ext cx="6553200" cy="5113111"/>
          </a:xfrm>
        </p:spPr>
        <p:txBody>
          <a:bodyPr/>
          <a:lstStyle/>
          <a:p>
            <a:pPr algn="just"/>
            <a:r>
              <a:rPr lang="en-US" sz="1000" dirty="0">
                <a:sym typeface="MT Extra" panose="05050102010205020202" pitchFamily="18" charset="2"/>
              </a:rPr>
              <a:t>This slide discusses the application of the one-third rule equations to check the flexural resistance of noncomposite I-sections during construction (</a:t>
            </a:r>
            <a:r>
              <a:rPr lang="en-US" sz="1000" i="1" dirty="0">
                <a:sym typeface="MT Extra" panose="05050102010205020202" pitchFamily="18" charset="2"/>
              </a:rPr>
              <a:t>AASHTO LRFD </a:t>
            </a:r>
            <a:r>
              <a:rPr lang="en-US" sz="1000" dirty="0">
                <a:sym typeface="MT Extra" panose="05050102010205020202" pitchFamily="18" charset="2"/>
              </a:rPr>
              <a:t>Article 6.10.3.2). </a:t>
            </a:r>
            <a:r>
              <a:rPr lang="en-US" sz="1000" dirty="0">
                <a:effectLst/>
                <a:ea typeface="Times New Roman" panose="02020603050405020304" pitchFamily="18" charset="0"/>
                <a:cs typeface="Times New Roman" panose="02020603050405020304" pitchFamily="18" charset="0"/>
              </a:rPr>
              <a:t>As illustrated previously in this lesson (Slide 21), both flanges along the entire length of the girder are considered to be discretely braced flanges for the noncomposite steel I-girder during construction. </a:t>
            </a:r>
            <a:r>
              <a:rPr lang="en-US" sz="1000" i="1" dirty="0">
                <a:effectLst/>
                <a:ea typeface="Times New Roman" panose="02020603050405020304" pitchFamily="18" charset="0"/>
                <a:cs typeface="Times New Roman" panose="02020603050405020304" pitchFamily="18" charset="0"/>
              </a:rPr>
              <a:t>AASHTO LRFD</a:t>
            </a:r>
            <a:r>
              <a:rPr lang="en-US" sz="1000" dirty="0">
                <a:effectLst/>
                <a:ea typeface="Times New Roman" panose="02020603050405020304" pitchFamily="18" charset="0"/>
                <a:cs typeface="Times New Roman" panose="02020603050405020304" pitchFamily="18" charset="0"/>
              </a:rPr>
              <a:t> Article 6.10.3.1 states that nominal yielding or reliance on post-buckling resistance is not to be permitted for main load-carrying members during the critical stages of construction. An exception is permitted for the localized yielding of the web that may occur in hybrid members. Since nominal yielding is not permitted during construction, the equations of Appendix A6 are not applicable during construction (except as noted below). </a:t>
            </a:r>
          </a:p>
          <a:p>
            <a:pPr algn="just"/>
            <a:endParaRPr lang="en-US" sz="1000" dirty="0">
              <a:ea typeface="Times New Roman" panose="02020603050405020304" pitchFamily="18" charset="0"/>
              <a:cs typeface="Times New Roman" panose="02020603050405020304" pitchFamily="18" charset="0"/>
            </a:endParaRPr>
          </a:p>
          <a:p>
            <a:pPr algn="just"/>
            <a:r>
              <a:rPr lang="en-US" sz="1000" dirty="0">
                <a:effectLst/>
                <a:ea typeface="Times New Roman" panose="02020603050405020304" pitchFamily="18" charset="0"/>
                <a:cs typeface="Arial" panose="020B0604020202020204" pitchFamily="34" charset="0"/>
              </a:rPr>
              <a:t>The top equation on this slide ensures that the maximum combined factored major-axis bending and lateral bending stress (after any required amplification) in a discretely braced compression flange during construction will not exceed the specified minimum yield strength of the flange times the hybrid factor, R</a:t>
            </a:r>
            <a:r>
              <a:rPr lang="en-US" sz="1000" baseline="-25000" dirty="0">
                <a:effectLst/>
                <a:ea typeface="Times New Roman" panose="02020603050405020304" pitchFamily="18" charset="0"/>
                <a:cs typeface="Arial" panose="020B0604020202020204" pitchFamily="34" charset="0"/>
              </a:rPr>
              <a:t>h</a:t>
            </a:r>
            <a:r>
              <a:rPr lang="en-US" sz="1000" dirty="0">
                <a:effectLst/>
                <a:ea typeface="Times New Roman" panose="02020603050405020304" pitchFamily="18" charset="0"/>
                <a:cs typeface="Arial" panose="020B0604020202020204" pitchFamily="34" charset="0"/>
              </a:rPr>
              <a:t>. As such, this equation is a nominal yielding limit state check. For members subject to significant lateral bending stresses and for members with compact or noncompact webs, this equation will often control. The equation does not need to be checked for slender-web sections when f</a:t>
            </a:r>
            <a:r>
              <a:rPr lang="en-US" sz="1000" baseline="-25000" dirty="0">
                <a:effectLst/>
                <a:ea typeface="Times New Roman" panose="02020603050405020304" pitchFamily="18" charset="0"/>
                <a:cs typeface="Arial" panose="020B0604020202020204" pitchFamily="34" charset="0"/>
                <a:sym typeface="MT Extra" panose="05050102010205020202" pitchFamily="18" charset="2"/>
              </a:rPr>
              <a:t></a:t>
            </a:r>
            <a:r>
              <a:rPr lang="en-US" sz="1000" dirty="0">
                <a:effectLst/>
                <a:ea typeface="Times New Roman" panose="02020603050405020304" pitchFamily="18" charset="0"/>
                <a:cs typeface="Arial" panose="020B0604020202020204" pitchFamily="34" charset="0"/>
              </a:rPr>
              <a:t> is equal to zero. In categorizing the web as compact, noncompact or slender for these checks, the properties of the noncomposite steel section are used. A similar equation applies to check the tension flange yielding (TFY) limit state for the tension flange (see the bottom equation on this slide). Note that for sections that are composite in the final condition, but noncomposite during construction, different values of R</a:t>
            </a:r>
            <a:r>
              <a:rPr lang="en-US" sz="1000" baseline="-25000" dirty="0">
                <a:effectLst/>
                <a:ea typeface="Times New Roman" panose="02020603050405020304" pitchFamily="18" charset="0"/>
                <a:cs typeface="Arial" panose="020B0604020202020204" pitchFamily="34" charset="0"/>
              </a:rPr>
              <a:t>h</a:t>
            </a:r>
            <a:r>
              <a:rPr lang="en-US" sz="1000" dirty="0">
                <a:effectLst/>
                <a:ea typeface="Times New Roman" panose="02020603050405020304" pitchFamily="18" charset="0"/>
                <a:cs typeface="Arial" panose="020B0604020202020204" pitchFamily="34" charset="0"/>
              </a:rPr>
              <a:t> must be computed for the checks in which the member is noncomposite and for the checks in which the member is composite. For hybrid sections in which f</a:t>
            </a:r>
            <a:r>
              <a:rPr lang="en-US" sz="1000" baseline="-25000" dirty="0">
                <a:effectLst/>
                <a:ea typeface="Times New Roman" panose="02020603050405020304" pitchFamily="18" charset="0"/>
                <a:cs typeface="Arial" panose="020B0604020202020204" pitchFamily="34" charset="0"/>
              </a:rPr>
              <a:t>bu</a:t>
            </a:r>
            <a:r>
              <a:rPr lang="en-US" sz="1000" dirty="0">
                <a:effectLst/>
                <a:ea typeface="Times New Roman" panose="02020603050405020304" pitchFamily="18" charset="0"/>
                <a:cs typeface="Arial" panose="020B0604020202020204" pitchFamily="34" charset="0"/>
              </a:rPr>
              <a:t> during construction does not exceed the specified minimum yield strength of the web, F</a:t>
            </a:r>
            <a:r>
              <a:rPr lang="en-US" sz="1000" baseline="-25000" dirty="0">
                <a:effectLst/>
                <a:ea typeface="Times New Roman" panose="02020603050405020304" pitchFamily="18" charset="0"/>
                <a:cs typeface="Arial" panose="020B0604020202020204" pitchFamily="34" charset="0"/>
              </a:rPr>
              <a:t>yw</a:t>
            </a:r>
            <a:r>
              <a:rPr lang="en-US" sz="1000" dirty="0">
                <a:effectLst/>
                <a:ea typeface="Times New Roman" panose="02020603050405020304" pitchFamily="18" charset="0"/>
                <a:cs typeface="Arial" panose="020B0604020202020204" pitchFamily="34" charset="0"/>
              </a:rPr>
              <a:t>, the hybrid factor is to be taken equal to 1.0.</a:t>
            </a:r>
          </a:p>
          <a:p>
            <a:pPr algn="just"/>
            <a:endParaRPr lang="en-US" sz="1000" dirty="0">
              <a:ea typeface="Times New Roman" panose="02020603050405020304" pitchFamily="18" charset="0"/>
              <a:cs typeface="Arial" panose="020B0604020202020204" pitchFamily="34" charset="0"/>
            </a:endParaRPr>
          </a:p>
          <a:p>
            <a:pPr algn="just"/>
            <a:r>
              <a:rPr lang="en-US" sz="1000" dirty="0">
                <a:effectLst/>
                <a:ea typeface="Times New Roman" panose="02020603050405020304" pitchFamily="18" charset="0"/>
              </a:rPr>
              <a:t>The second equation on this slide ensures that the member has sufficient strength with respect to flange local buckling (FLB) and lateral-torsional buckling (LTB) under the maximum combined factored vertical and lateral bending stress in the discretely braced compression flange during construction. </a:t>
            </a:r>
            <a:r>
              <a:rPr lang="en-US" sz="1000" dirty="0">
                <a:effectLst/>
                <a:ea typeface="Times New Roman" panose="02020603050405020304" pitchFamily="18" charset="0"/>
                <a:cs typeface="Times New Roman" panose="02020603050405020304" pitchFamily="18" charset="0"/>
              </a:rPr>
              <a:t>The equation </a:t>
            </a:r>
            <a:r>
              <a:rPr lang="en-US" sz="1000" dirty="0">
                <a:effectLst/>
                <a:ea typeface="Times New Roman" panose="02020603050405020304" pitchFamily="18" charset="0"/>
              </a:rPr>
              <a:t>uses the stress-</a:t>
            </a:r>
            <a:r>
              <a:rPr lang="en-US" sz="1000" dirty="0">
                <a:ea typeface="Times New Roman" panose="02020603050405020304" pitchFamily="18" charset="0"/>
              </a:rPr>
              <a:t>based </a:t>
            </a:r>
            <a:r>
              <a:rPr lang="en-US" sz="1000" dirty="0">
                <a:effectLst/>
                <a:ea typeface="Times New Roman" panose="02020603050405020304" pitchFamily="18" charset="0"/>
              </a:rPr>
              <a:t>form of the one-third rule equation since the nominal flexural resistance for constructibility is always expressed in terms of the flange stress. This equation will generally control for members with noncompact flanges having large unsupported lengths during construction in combination with zero or small values of </a:t>
            </a:r>
            <a:r>
              <a:rPr lang="en-US" sz="1000" i="1" dirty="0">
                <a:effectLst/>
                <a:ea typeface="Times New Roman" panose="02020603050405020304" pitchFamily="18" charset="0"/>
              </a:rPr>
              <a:t>f</a:t>
            </a:r>
            <a:r>
              <a:rPr lang="en-US" sz="1000" i="1" baseline="-25000" dirty="0">
                <a:effectLst/>
                <a:ea typeface="Times New Roman" panose="02020603050405020304" pitchFamily="18" charset="0"/>
                <a:cs typeface="Arial" panose="020B0604020202020204" pitchFamily="34" charset="0"/>
                <a:sym typeface="MT Extra" panose="05050102010205020202" pitchFamily="18" charset="2"/>
              </a:rPr>
              <a:t></a:t>
            </a:r>
            <a:r>
              <a:rPr lang="en-US" sz="1000" baseline="-25000" dirty="0">
                <a:effectLst/>
                <a:ea typeface="Times New Roman" panose="02020603050405020304" pitchFamily="18" charset="0"/>
              </a:rPr>
              <a:t> </a:t>
            </a:r>
            <a:r>
              <a:rPr lang="en-US" sz="1000" dirty="0">
                <a:effectLst/>
                <a:ea typeface="Times New Roman" panose="02020603050405020304" pitchFamily="18" charset="0"/>
              </a:rPr>
              <a:t>.The computation of F</a:t>
            </a:r>
            <a:r>
              <a:rPr lang="en-US" sz="1000" baseline="-25000" dirty="0">
                <a:effectLst/>
                <a:ea typeface="Times New Roman" panose="02020603050405020304" pitchFamily="18" charset="0"/>
              </a:rPr>
              <a:t>nc</a:t>
            </a:r>
            <a:r>
              <a:rPr lang="en-US" sz="1000" dirty="0">
                <a:effectLst/>
                <a:ea typeface="Times New Roman" panose="02020603050405020304" pitchFamily="18" charset="0"/>
              </a:rPr>
              <a:t> for FLB and LTB was discussed previously in this lesson. Note that for sections in straight I-girder bridges with compact or noncompact webs, Article 6.10.3.2.1 permits the LTB resistance to be determined from the provisions of Article A6.3.3 (Appendix A6), which include the beneficial effect of the St. Venant torsional constant, J. For straight members having larger unbraced lengths during construction that utilize such sections, the additional LTB resistance obtained by including the contribution of J may be beneficial. T</a:t>
            </a:r>
            <a:r>
              <a:rPr lang="en-US" sz="1000" dirty="0">
                <a:effectLst/>
                <a:ea typeface="Times New Roman" panose="02020603050405020304" pitchFamily="18" charset="0"/>
                <a:cs typeface="Arial" panose="020B0604020202020204" pitchFamily="34" charset="0"/>
              </a:rPr>
              <a:t>he resulting LTB resistance, M</a:t>
            </a:r>
            <a:r>
              <a:rPr lang="en-US" sz="1000" baseline="-25000" dirty="0">
                <a:effectLst/>
                <a:ea typeface="Times New Roman" panose="02020603050405020304" pitchFamily="18" charset="0"/>
                <a:cs typeface="Arial" panose="020B0604020202020204" pitchFamily="34" charset="0"/>
              </a:rPr>
              <a:t>nc</a:t>
            </a:r>
            <a:r>
              <a:rPr lang="en-US" sz="1000" dirty="0">
                <a:effectLst/>
                <a:ea typeface="Times New Roman" panose="02020603050405020304" pitchFamily="18" charset="0"/>
                <a:cs typeface="Arial" panose="020B0604020202020204" pitchFamily="34" charset="0"/>
              </a:rPr>
              <a:t>, must be divided by S</a:t>
            </a:r>
            <a:r>
              <a:rPr lang="en-US" sz="1000" baseline="-25000" dirty="0">
                <a:effectLst/>
                <a:ea typeface="Times New Roman" panose="02020603050405020304" pitchFamily="18" charset="0"/>
                <a:cs typeface="Arial" panose="020B0604020202020204" pitchFamily="34" charset="0"/>
              </a:rPr>
              <a:t>xc</a:t>
            </a:r>
            <a:r>
              <a:rPr lang="en-US" sz="1000" dirty="0">
                <a:effectLst/>
                <a:ea typeface="Times New Roman" panose="02020603050405020304" pitchFamily="18" charset="0"/>
                <a:cs typeface="Arial" panose="020B0604020202020204" pitchFamily="34" charset="0"/>
              </a:rPr>
              <a:t> (taken equal to M</a:t>
            </a:r>
            <a:r>
              <a:rPr lang="en-US" sz="1000" baseline="-25000" dirty="0">
                <a:effectLst/>
                <a:ea typeface="Times New Roman" panose="02020603050405020304" pitchFamily="18" charset="0"/>
                <a:cs typeface="Arial" panose="020B0604020202020204" pitchFamily="34" charset="0"/>
              </a:rPr>
              <a:t>yc</a:t>
            </a:r>
            <a:r>
              <a:rPr lang="en-US" sz="1000" dirty="0">
                <a:effectLst/>
                <a:ea typeface="Times New Roman" panose="02020603050405020304" pitchFamily="18" charset="0"/>
                <a:cs typeface="Arial" panose="020B0604020202020204" pitchFamily="34" charset="0"/>
              </a:rPr>
              <a:t>/F</a:t>
            </a:r>
            <a:r>
              <a:rPr lang="en-US" sz="1000" baseline="-25000" dirty="0">
                <a:effectLst/>
                <a:ea typeface="Times New Roman" panose="02020603050405020304" pitchFamily="18" charset="0"/>
                <a:cs typeface="Arial" panose="020B0604020202020204" pitchFamily="34" charset="0"/>
              </a:rPr>
              <a:t>yc</a:t>
            </a:r>
            <a:r>
              <a:rPr lang="en-US" sz="1000" dirty="0">
                <a:effectLst/>
                <a:ea typeface="Times New Roman" panose="02020603050405020304" pitchFamily="18" charset="0"/>
                <a:cs typeface="Arial" panose="020B0604020202020204" pitchFamily="34" charset="0"/>
              </a:rPr>
              <a:t>) to express the resistance in terms of stress for application in </a:t>
            </a:r>
            <a:r>
              <a:rPr lang="en-US" sz="1000" dirty="0">
                <a:effectLst/>
                <a:ea typeface="Times New Roman" panose="02020603050405020304" pitchFamily="18" charset="0"/>
                <a:cs typeface="Times New Roman" panose="02020603050405020304" pitchFamily="18" charset="0"/>
              </a:rPr>
              <a:t>the one-third rul</a:t>
            </a:r>
            <a:r>
              <a:rPr lang="en-US" sz="1000" dirty="0">
                <a:ea typeface="Times New Roman" panose="02020603050405020304" pitchFamily="18" charset="0"/>
                <a:cs typeface="Times New Roman" panose="02020603050405020304" pitchFamily="18" charset="0"/>
              </a:rPr>
              <a:t>e equation</a:t>
            </a:r>
            <a:r>
              <a:rPr lang="en-US" sz="1000" dirty="0">
                <a:effectLst/>
                <a:ea typeface="Times New Roman" panose="02020603050405020304" pitchFamily="18" charset="0"/>
                <a:cs typeface="Arial" panose="020B0604020202020204" pitchFamily="34" charset="0"/>
              </a:rPr>
              <a:t>. The calculated resistance F</a:t>
            </a:r>
            <a:r>
              <a:rPr lang="en-US" sz="1000" baseline="-25000" dirty="0">
                <a:effectLst/>
                <a:ea typeface="Times New Roman" panose="02020603050405020304" pitchFamily="18" charset="0"/>
                <a:cs typeface="Arial" panose="020B0604020202020204" pitchFamily="34" charset="0"/>
              </a:rPr>
              <a:t>nc</a:t>
            </a:r>
            <a:r>
              <a:rPr lang="en-US" sz="1000" dirty="0">
                <a:effectLst/>
                <a:ea typeface="Times New Roman" panose="02020603050405020304" pitchFamily="18" charset="0"/>
                <a:cs typeface="Arial" panose="020B0604020202020204" pitchFamily="34" charset="0"/>
              </a:rPr>
              <a:t> may exceed F</a:t>
            </a:r>
            <a:r>
              <a:rPr lang="en-US" sz="1000" baseline="-25000" dirty="0">
                <a:effectLst/>
                <a:ea typeface="Times New Roman" panose="02020603050405020304" pitchFamily="18" charset="0"/>
                <a:cs typeface="Arial" panose="020B0604020202020204" pitchFamily="34" charset="0"/>
              </a:rPr>
              <a:t>yc</a:t>
            </a:r>
            <a:r>
              <a:rPr lang="en-US" sz="1000" dirty="0">
                <a:effectLst/>
                <a:ea typeface="Times New Roman" panose="02020603050405020304" pitchFamily="18" charset="0"/>
                <a:cs typeface="Arial" panose="020B0604020202020204" pitchFamily="34" charset="0"/>
              </a:rPr>
              <a:t> in some cases, however </a:t>
            </a:r>
            <a:r>
              <a:rPr lang="en-US" sz="1000" dirty="0">
                <a:effectLst/>
                <a:ea typeface="Times New Roman" panose="02020603050405020304" pitchFamily="18" charset="0"/>
                <a:cs typeface="Times New Roman" panose="02020603050405020304" pitchFamily="18" charset="0"/>
              </a:rPr>
              <a:t>the first equation on this slide </a:t>
            </a:r>
            <a:r>
              <a:rPr lang="en-US" sz="1000" dirty="0">
                <a:effectLst/>
                <a:ea typeface="Times New Roman" panose="02020603050405020304" pitchFamily="18" charset="0"/>
                <a:cs typeface="Arial" panose="020B0604020202020204" pitchFamily="34" charset="0"/>
              </a:rPr>
              <a:t>will control in that case ensuring that the combined factored stress in the flange will not exceed F</a:t>
            </a:r>
            <a:r>
              <a:rPr lang="en-US" sz="1000" baseline="-25000" dirty="0">
                <a:effectLst/>
                <a:ea typeface="Times New Roman" panose="02020603050405020304" pitchFamily="18" charset="0"/>
                <a:cs typeface="Arial" panose="020B0604020202020204" pitchFamily="34" charset="0"/>
              </a:rPr>
              <a:t>yc</a:t>
            </a:r>
            <a:r>
              <a:rPr lang="en-US" sz="1000" dirty="0">
                <a:effectLst/>
                <a:ea typeface="Times New Roman" panose="02020603050405020304" pitchFamily="18" charset="0"/>
                <a:cs typeface="Arial" panose="020B0604020202020204" pitchFamily="34" charset="0"/>
              </a:rPr>
              <a:t> during construction.</a:t>
            </a:r>
            <a:endParaRPr lang="en-US" sz="1000" dirty="0">
              <a:effectLs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62</a:t>
            </a:fld>
            <a:endParaRPr lang="en-US" altLang="en-US" dirty="0"/>
          </a:p>
        </p:txBody>
      </p:sp>
    </p:spTree>
    <p:extLst>
      <p:ext uri="{BB962C8B-B14F-4D97-AF65-F5344CB8AC3E}">
        <p14:creationId xmlns:p14="http://schemas.microsoft.com/office/powerpoint/2010/main" val="24696315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dirty="0">
                <a:cs typeface="Arial" panose="020B0604020202020204" pitchFamily="34" charset="0"/>
              </a:rPr>
              <a:t>The </a:t>
            </a:r>
            <a:r>
              <a:rPr lang="en-US" i="1" dirty="0">
                <a:cs typeface="Arial" panose="020B0604020202020204" pitchFamily="34" charset="0"/>
              </a:rPr>
              <a:t>AASHTO LRFD </a:t>
            </a:r>
            <a:r>
              <a:rPr lang="en-US" dirty="0">
                <a:cs typeface="Arial" panose="020B0604020202020204" pitchFamily="34" charset="0"/>
              </a:rPr>
              <a:t>BDS specifies some practical limitations on the use of the approximate one-third rule equations. Article 6.10.1.6 specifies that the sum of the factored elastically computed flange lateral bending stresses due to all sources, f</a:t>
            </a:r>
            <a:r>
              <a:rPr lang="en-US" baseline="-25000" dirty="0">
                <a:cs typeface="Arial" panose="020B0604020202020204" pitchFamily="34" charset="0"/>
                <a:sym typeface="MT Extra" panose="05050102010205020202" pitchFamily="18" charset="2"/>
              </a:rPr>
              <a:t></a:t>
            </a:r>
            <a:r>
              <a:rPr lang="en-US" dirty="0">
                <a:cs typeface="Arial" panose="020B0604020202020204" pitchFamily="34" charset="0"/>
                <a:sym typeface="MT Extra" panose="05050102010205020202" pitchFamily="18" charset="2"/>
              </a:rPr>
              <a:t>, is not to exceed 0.6F</a:t>
            </a:r>
            <a:r>
              <a:rPr lang="en-US" baseline="-25000" dirty="0">
                <a:cs typeface="Arial" panose="020B0604020202020204" pitchFamily="34" charset="0"/>
                <a:sym typeface="MT Extra" panose="05050102010205020202" pitchFamily="18" charset="2"/>
              </a:rPr>
              <a:t>yf</a:t>
            </a:r>
            <a:r>
              <a:rPr lang="en-US" dirty="0">
                <a:cs typeface="Arial" panose="020B0604020202020204" pitchFamily="34" charset="0"/>
                <a:sym typeface="MT Extra" panose="05050102010205020202" pitchFamily="18" charset="2"/>
              </a:rPr>
              <a:t>. The limit is to be applied after any necessary amplification of the first-order flange lateral bending stresses. Amplification of the flange lateral bending stresses was discussed previously in this lesson. </a:t>
            </a:r>
            <a:r>
              <a:rPr lang="en-US" dirty="0">
                <a:effectLst/>
                <a:ea typeface="Times New Roman" panose="02020603050405020304" pitchFamily="18" charset="0"/>
                <a:cs typeface="Arial" panose="020B0604020202020204" pitchFamily="34" charset="0"/>
              </a:rPr>
              <a:t>For cases in which the elastically computed flange lateral bending stress is larger than 0.6</a:t>
            </a:r>
            <a:r>
              <a:rPr lang="en-US" i="1" dirty="0">
                <a:effectLst/>
                <a:ea typeface="Times New Roman" panose="02020603050405020304" pitchFamily="18" charset="0"/>
                <a:cs typeface="Arial" panose="020B0604020202020204" pitchFamily="34" charset="0"/>
              </a:rPr>
              <a:t>F</a:t>
            </a:r>
            <a:r>
              <a:rPr lang="en-US" i="1" baseline="-25000" dirty="0">
                <a:effectLst/>
                <a:ea typeface="Times New Roman" panose="02020603050405020304" pitchFamily="18" charset="0"/>
                <a:cs typeface="Arial" panose="020B0604020202020204" pitchFamily="34" charset="0"/>
              </a:rPr>
              <a:t>yf</a:t>
            </a:r>
            <a:r>
              <a:rPr lang="en-US" dirty="0">
                <a:effectLst/>
                <a:ea typeface="Times New Roman" panose="02020603050405020304" pitchFamily="18" charset="0"/>
                <a:cs typeface="Arial" panose="020B0604020202020204" pitchFamily="34" charset="0"/>
              </a:rPr>
              <a:t>, the reduction in the major-axis bending resistance due to flange lateral bending tends to be greater than that determined based on the approximate one-third rule equations (see the graphs on Slides 59 and 60). </a:t>
            </a:r>
          </a:p>
          <a:p>
            <a:pPr algn="just"/>
            <a:endParaRPr lang="en-US" dirty="0">
              <a:cs typeface="Arial" panose="020B0604020202020204" pitchFamily="34" charset="0"/>
              <a:sym typeface="MT Extra" panose="05050102010205020202" pitchFamily="18" charset="2"/>
            </a:endParaRPr>
          </a:p>
          <a:p>
            <a:pPr algn="just"/>
            <a:r>
              <a:rPr lang="en-US" dirty="0">
                <a:cs typeface="Arial" panose="020B0604020202020204" pitchFamily="34" charset="0"/>
                <a:sym typeface="MT Extra" panose="05050102010205020202" pitchFamily="18" charset="2"/>
              </a:rPr>
              <a:t>For horizontally curved I-girder bridges in their final constructed condition, Article 6.7.4.2 specifies the limits given by the second equation on this slide. </a:t>
            </a:r>
            <a:r>
              <a:rPr lang="en-US" dirty="0">
                <a:effectLst/>
                <a:ea typeface="Times New Roman" panose="02020603050405020304" pitchFamily="18" charset="0"/>
                <a:cs typeface="Arial" panose="020B0604020202020204" pitchFamily="34" charset="0"/>
              </a:rPr>
              <a:t>Limiting the unbraced length to </a:t>
            </a:r>
            <a:r>
              <a:rPr lang="en-US" i="1" dirty="0">
                <a:effectLst/>
                <a:ea typeface="Times New Roman" panose="02020603050405020304" pitchFamily="18" charset="0"/>
                <a:cs typeface="Arial" panose="020B0604020202020204" pitchFamily="34" charset="0"/>
              </a:rPr>
              <a:t>L</a:t>
            </a:r>
            <a:r>
              <a:rPr lang="en-US" i="1" baseline="-25000" dirty="0">
                <a:effectLst/>
                <a:ea typeface="Times New Roman" panose="02020603050405020304" pitchFamily="18" charset="0"/>
                <a:cs typeface="Arial" panose="020B0604020202020204" pitchFamily="34" charset="0"/>
              </a:rPr>
              <a:t>r</a:t>
            </a:r>
            <a:r>
              <a:rPr lang="en-US" dirty="0">
                <a:effectLst/>
                <a:ea typeface="Times New Roman" panose="02020603050405020304" pitchFamily="18" charset="0"/>
                <a:cs typeface="Arial" panose="020B0604020202020204" pitchFamily="34" charset="0"/>
              </a:rPr>
              <a:t> (discussed previously in this lesson) theoretically precludes elastic lateral–torsional buckling of the compression flange. At unbraced lengths beyond </a:t>
            </a:r>
            <a:r>
              <a:rPr lang="en-US" i="1" dirty="0">
                <a:effectLst/>
                <a:ea typeface="Times New Roman" panose="02020603050405020304" pitchFamily="18" charset="0"/>
                <a:cs typeface="Arial" panose="020B0604020202020204" pitchFamily="34" charset="0"/>
              </a:rPr>
              <a:t>L</a:t>
            </a:r>
            <a:r>
              <a:rPr lang="en-US" i="1" baseline="-25000" dirty="0">
                <a:effectLst/>
                <a:ea typeface="Times New Roman" panose="02020603050405020304" pitchFamily="18" charset="0"/>
                <a:cs typeface="Arial" panose="020B0604020202020204" pitchFamily="34" charset="0"/>
              </a:rPr>
              <a:t>r</a:t>
            </a:r>
            <a:r>
              <a:rPr lang="en-US" dirty="0">
                <a:effectLst/>
                <a:ea typeface="Times New Roman" panose="02020603050405020304" pitchFamily="18" charset="0"/>
                <a:cs typeface="Arial" panose="020B0604020202020204" pitchFamily="34" charset="0"/>
              </a:rPr>
              <a:t>, significant flange lateral bending is likely to occur and the amplification factor for flange lateral bending will tend to become large. The R/10 limit </a:t>
            </a:r>
            <a:r>
              <a:rPr lang="en-US" dirty="0"/>
              <a:t>is a practical upper bound for the subtended angle between the cross-frame locations (for constant R) based on past practice. It ensures that the I-girder webs will not have a d</a:t>
            </a:r>
            <a:r>
              <a:rPr lang="en-US" baseline="-25000" dirty="0"/>
              <a:t>o</a:t>
            </a:r>
            <a:r>
              <a:rPr lang="en-US" dirty="0"/>
              <a:t>/R larger than 0.1, where d</a:t>
            </a:r>
            <a:r>
              <a:rPr lang="en-US" baseline="-25000" dirty="0"/>
              <a:t>o</a:t>
            </a:r>
            <a:r>
              <a:rPr lang="en-US" dirty="0"/>
              <a:t> is the spacing of the transverse stiffeners.</a:t>
            </a:r>
            <a:r>
              <a:rPr lang="en-US" dirty="0">
                <a:effectLst/>
                <a:ea typeface="Times New Roman" panose="02020603050405020304" pitchFamily="18" charset="0"/>
                <a:cs typeface="Arial" panose="020B0604020202020204" pitchFamily="34" charset="0"/>
              </a:rPr>
              <a:t> </a:t>
            </a:r>
            <a:r>
              <a:rPr lang="en-US" dirty="0">
                <a:effectLst/>
                <a:ea typeface="Times New Roman" panose="02020603050405020304" pitchFamily="18" charset="0"/>
                <a:cs typeface="Arial" panose="020B0604020202020204" pitchFamily="34" charset="0"/>
                <a:sym typeface="MT Extra" panose="05050102010205020202" pitchFamily="18" charset="2"/>
              </a:rPr>
              <a:t>The unbraced length in curved I-girder bridges is further limited to 30 feet.  A similar limit does not exist for straight I-girder bridges in the </a:t>
            </a:r>
            <a:r>
              <a:rPr lang="en-US" i="1" dirty="0">
                <a:effectLst/>
                <a:ea typeface="Times New Roman" panose="02020603050405020304" pitchFamily="18" charset="0"/>
                <a:cs typeface="Arial" panose="020B0604020202020204" pitchFamily="34" charset="0"/>
                <a:sym typeface="MT Extra" panose="05050102010205020202" pitchFamily="18" charset="2"/>
              </a:rPr>
              <a:t>AASHTO LRFD </a:t>
            </a:r>
            <a:r>
              <a:rPr lang="en-US" dirty="0">
                <a:effectLst/>
                <a:ea typeface="Times New Roman" panose="02020603050405020304" pitchFamily="18" charset="0"/>
                <a:cs typeface="Arial" panose="020B0604020202020204" pitchFamily="34" charset="0"/>
                <a:sym typeface="MT Extra" panose="05050102010205020202" pitchFamily="18" charset="2"/>
              </a:rPr>
              <a:t>BDS.</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63</a:t>
            </a:fld>
            <a:endParaRPr lang="en-US" altLang="en-US" dirty="0"/>
          </a:p>
        </p:txBody>
      </p:sp>
    </p:spTree>
    <p:extLst>
      <p:ext uri="{BB962C8B-B14F-4D97-AF65-F5344CB8AC3E}">
        <p14:creationId xmlns:p14="http://schemas.microsoft.com/office/powerpoint/2010/main" val="3350188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53832"/>
            <a:ext cx="6400800" cy="5094968"/>
          </a:xfrm>
        </p:spPr>
        <p:txBody>
          <a:bodyPr/>
          <a:lstStyle/>
          <a:p>
            <a:pPr algn="just"/>
            <a:r>
              <a:rPr lang="en-US" dirty="0">
                <a:cs typeface="Arial" panose="020B0604020202020204" pitchFamily="34" charset="0"/>
              </a:rPr>
              <a:t>The proper application of the one-third rule equations depends on whether the flexural resistance is based on lateral-torsional buckling (LTB), or whether the flexural resistance is based on yielding, flange local buckling (FLB), or web bend-buckling (</a:t>
            </a:r>
            <a:r>
              <a:rPr lang="en-US" i="1" dirty="0">
                <a:cs typeface="Arial" panose="020B0604020202020204" pitchFamily="34" charset="0"/>
              </a:rPr>
              <a:t>AASHTO LRFD </a:t>
            </a:r>
            <a:r>
              <a:rPr lang="en-US" dirty="0">
                <a:cs typeface="Arial" panose="020B0604020202020204" pitchFamily="34" charset="0"/>
              </a:rPr>
              <a:t>Article 6.10.1.6).</a:t>
            </a:r>
          </a:p>
          <a:p>
            <a:pPr algn="just"/>
            <a:endParaRPr lang="en-US" dirty="0">
              <a:cs typeface="Arial" panose="020B0604020202020204" pitchFamily="34" charset="0"/>
            </a:endParaRPr>
          </a:p>
          <a:p>
            <a:pPr algn="just"/>
            <a:r>
              <a:rPr lang="en-US" dirty="0">
                <a:cs typeface="Arial" panose="020B0604020202020204" pitchFamily="34" charset="0"/>
              </a:rPr>
              <a:t>As indicated on this slide, for design checks where the flexural resistance is based on the provisions of Article 6.10.8.2.3 for lateral-torsional buckling (LTB), which presume slender-web behavior, f</a:t>
            </a:r>
            <a:r>
              <a:rPr lang="en-US" baseline="-25000" dirty="0">
                <a:cs typeface="Arial" panose="020B0604020202020204" pitchFamily="34" charset="0"/>
              </a:rPr>
              <a:t>bu</a:t>
            </a:r>
            <a:r>
              <a:rPr lang="en-US" dirty="0">
                <a:cs typeface="Arial" panose="020B0604020202020204" pitchFamily="34" charset="0"/>
              </a:rPr>
              <a:t> in the stress-based form of the one-third rule equation is to be determined as the largest value of the factored compressive stress throughout the unbraced length under consideration, including the end cross-sections. As mentioned several times previously in this lesson, this cross-section is referred to as the ‘governing cross-section’.</a:t>
            </a:r>
          </a:p>
          <a:p>
            <a:pPr algn="just"/>
            <a:endParaRPr lang="en-US" dirty="0">
              <a:cs typeface="Arial" panose="020B0604020202020204" pitchFamily="34" charset="0"/>
            </a:endParaRPr>
          </a:p>
          <a:p>
            <a:pPr algn="just"/>
            <a:r>
              <a:rPr lang="en-US" dirty="0">
                <a:cs typeface="Arial" panose="020B0604020202020204" pitchFamily="34" charset="0"/>
              </a:rPr>
              <a:t>For design checks where the flexural resistance is based on the provisions of Article A6.3.3 (Appendix A6) for lateral-torsional buckling (LTB), M</a:t>
            </a:r>
            <a:r>
              <a:rPr lang="en-US" baseline="-25000" dirty="0">
                <a:cs typeface="Arial" panose="020B0604020202020204" pitchFamily="34" charset="0"/>
              </a:rPr>
              <a:t>u</a:t>
            </a:r>
            <a:r>
              <a:rPr lang="en-US" dirty="0">
                <a:cs typeface="Arial" panose="020B0604020202020204" pitchFamily="34" charset="0"/>
              </a:rPr>
              <a:t> in the moment-based form of the one-third rule equation is to be determined as the largest value of the factored major-axis bending moment throughout the unbraced length under consideration, including the end cross-sections, which again is referred to as the ‘governing cross-section’.</a:t>
            </a:r>
          </a:p>
          <a:p>
            <a:pPr algn="just"/>
            <a:endParaRPr lang="en-US" dirty="0">
              <a:cs typeface="Arial" panose="020B0604020202020204" pitchFamily="34" charset="0"/>
            </a:endParaRPr>
          </a:p>
          <a:p>
            <a:pPr algn="just"/>
            <a:r>
              <a:rPr lang="en-US" dirty="0">
                <a:cs typeface="Arial" panose="020B0604020202020204" pitchFamily="34" charset="0"/>
              </a:rPr>
              <a:t>In either case, the flange lateral bending stress, f</a:t>
            </a:r>
            <a:r>
              <a:rPr lang="en-US" baseline="-25000" dirty="0">
                <a:cs typeface="Arial" panose="020B0604020202020204" pitchFamily="34" charset="0"/>
                <a:sym typeface="MT Extra" panose="05050102010205020202" pitchFamily="18" charset="2"/>
              </a:rPr>
              <a:t></a:t>
            </a:r>
            <a:r>
              <a:rPr lang="en-US" dirty="0">
                <a:cs typeface="Arial" panose="020B0604020202020204" pitchFamily="34" charset="0"/>
                <a:sym typeface="MT Extra" panose="05050102010205020202" pitchFamily="18" charset="2"/>
              </a:rPr>
              <a:t>, in the applicable one-third rule equation is to be taken as the largest value of the stress throughout the unbraced length in the flange under consideration. </a:t>
            </a:r>
          </a:p>
          <a:p>
            <a:pPr algn="just"/>
            <a:endParaRPr lang="en-US" dirty="0">
              <a:cs typeface="Arial" panose="020B0604020202020204" pitchFamily="34" charset="0"/>
              <a:sym typeface="MT Extra" panose="05050102010205020202" pitchFamily="18" charset="2"/>
            </a:endParaRPr>
          </a:p>
          <a:p>
            <a:pPr algn="just"/>
            <a:r>
              <a:rPr lang="en-US" dirty="0">
                <a:effectLst/>
                <a:ea typeface="Times New Roman" panose="02020603050405020304" pitchFamily="18" charset="0"/>
                <a:cs typeface="Arial" panose="020B0604020202020204" pitchFamily="34" charset="0"/>
              </a:rPr>
              <a:t>The use of maximum values within the unbraced length, when the resistance is governed by member stability, i.e., LTB, is consistent with established practice in the proper application of beam-column interaction equations.</a:t>
            </a:r>
          </a:p>
          <a:p>
            <a:pPr marL="0" marR="0" indent="228600" algn="just">
              <a:spcBef>
                <a:spcPts val="0"/>
              </a:spcBef>
              <a:spcAft>
                <a:spcPts val="0"/>
              </a:spcAft>
            </a:pPr>
            <a:endParaRPr lang="en-US" dirty="0">
              <a:cs typeface="Arial" panose="020B0604020202020204" pitchFamily="34" charset="0"/>
            </a:endParaRPr>
          </a:p>
          <a:p>
            <a:pPr marR="0" algn="just">
              <a:spcBef>
                <a:spcPts val="0"/>
              </a:spcBef>
              <a:spcAft>
                <a:spcPts val="0"/>
              </a:spcAft>
            </a:pPr>
            <a:r>
              <a:rPr lang="en-US" dirty="0">
                <a:effectLst/>
                <a:ea typeface="Times New Roman" panose="02020603050405020304" pitchFamily="18" charset="0"/>
                <a:cs typeface="Arial" panose="020B0604020202020204" pitchFamily="34" charset="0"/>
              </a:rPr>
              <a:t>For unbraced lengths where the member consists of noncomposite monosymmetric sections and is subject to reverse-curvature bending, the LTB resistance is to be checked for both flanges, unless the top flange is considered to be continuously braced.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64</a:t>
            </a:fld>
            <a:endParaRPr lang="en-US" altLang="en-US" dirty="0"/>
          </a:p>
        </p:txBody>
      </p:sp>
    </p:spTree>
    <p:extLst>
      <p:ext uri="{BB962C8B-B14F-4D97-AF65-F5344CB8AC3E}">
        <p14:creationId xmlns:p14="http://schemas.microsoft.com/office/powerpoint/2010/main" val="31135491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53832"/>
            <a:ext cx="6400800" cy="5094968"/>
          </a:xfrm>
        </p:spPr>
        <p:txBody>
          <a:bodyPr/>
          <a:lstStyle/>
          <a:p>
            <a:pPr algn="just"/>
            <a:r>
              <a:rPr lang="en-US" dirty="0">
                <a:cs typeface="Arial" panose="020B0604020202020204" pitchFamily="34" charset="0"/>
              </a:rPr>
              <a:t>In the 10</a:t>
            </a:r>
            <a:r>
              <a:rPr lang="en-US" baseline="30000" dirty="0">
                <a:cs typeface="Arial" panose="020B0604020202020204" pitchFamily="34" charset="0"/>
              </a:rPr>
              <a:t>th</a:t>
            </a:r>
            <a:r>
              <a:rPr lang="en-US" dirty="0">
                <a:cs typeface="Arial" panose="020B0604020202020204" pitchFamily="34" charset="0"/>
              </a:rPr>
              <a:t> Edition AASHTO LRFD Specification, the governing cross-section for design checks where the flexural resistance is based on LTB will be determined slightly differently.  As indicated on this slide, for design checks where the flexural resistance is based on the provisions of Article 6.10.8.2.3 for lateral-torsional buckling (LTB), which presume slender-web behavior, f</a:t>
            </a:r>
            <a:r>
              <a:rPr lang="en-US" baseline="-25000" dirty="0">
                <a:cs typeface="Arial" panose="020B0604020202020204" pitchFamily="34" charset="0"/>
              </a:rPr>
              <a:t>bu</a:t>
            </a:r>
            <a:r>
              <a:rPr lang="en-US" dirty="0">
                <a:cs typeface="Arial" panose="020B0604020202020204" pitchFamily="34" charset="0"/>
              </a:rPr>
              <a:t> in the stress-based form of the one-third rule equation will be determined as the value of the factored compressive stress at the cross-section where f</a:t>
            </a:r>
            <a:r>
              <a:rPr lang="en-US" baseline="-25000" dirty="0">
                <a:cs typeface="Arial" panose="020B0604020202020204" pitchFamily="34" charset="0"/>
              </a:rPr>
              <a:t>bu</a:t>
            </a:r>
            <a:r>
              <a:rPr lang="en-US" dirty="0">
                <a:cs typeface="Arial" panose="020B0604020202020204" pitchFamily="34" charset="0"/>
              </a:rPr>
              <a:t>/R</a:t>
            </a:r>
            <a:r>
              <a:rPr lang="en-US" baseline="-25000" dirty="0">
                <a:cs typeface="Arial" panose="020B0604020202020204" pitchFamily="34" charset="0"/>
              </a:rPr>
              <a:t>b</a:t>
            </a:r>
            <a:r>
              <a:rPr lang="en-US" dirty="0">
                <a:cs typeface="Arial" panose="020B0604020202020204" pitchFamily="34" charset="0"/>
              </a:rPr>
              <a:t>R</a:t>
            </a:r>
            <a:r>
              <a:rPr lang="en-US" baseline="-25000" dirty="0">
                <a:cs typeface="Arial" panose="020B0604020202020204" pitchFamily="34" charset="0"/>
              </a:rPr>
              <a:t>h</a:t>
            </a:r>
            <a:r>
              <a:rPr lang="en-US" dirty="0">
                <a:cs typeface="Arial" panose="020B0604020202020204" pitchFamily="34" charset="0"/>
              </a:rPr>
              <a:t>F</a:t>
            </a:r>
            <a:r>
              <a:rPr lang="en-US" baseline="-25000" dirty="0">
                <a:cs typeface="Arial" panose="020B0604020202020204" pitchFamily="34" charset="0"/>
              </a:rPr>
              <a:t>yc</a:t>
            </a:r>
            <a:r>
              <a:rPr lang="en-US" dirty="0">
                <a:cs typeface="Arial" panose="020B0604020202020204" pitchFamily="34" charset="0"/>
              </a:rPr>
              <a:t> is maximum in the unbraced length under consideration, including the end cross-sections. </a:t>
            </a:r>
          </a:p>
          <a:p>
            <a:pPr algn="just"/>
            <a:endParaRPr lang="en-US" dirty="0">
              <a:cs typeface="Arial" panose="020B0604020202020204" pitchFamily="34" charset="0"/>
            </a:endParaRPr>
          </a:p>
          <a:p>
            <a:pPr algn="just"/>
            <a:r>
              <a:rPr lang="en-US" dirty="0">
                <a:cs typeface="Arial" panose="020B0604020202020204" pitchFamily="34" charset="0"/>
              </a:rPr>
              <a:t>For design checks where the flexural resistance is based on the provisions of Article A6.3.3 (Appendix A6) for lateral-torsional buckling (LTB), M</a:t>
            </a:r>
            <a:r>
              <a:rPr lang="en-US" baseline="-25000" dirty="0">
                <a:cs typeface="Arial" panose="020B0604020202020204" pitchFamily="34" charset="0"/>
              </a:rPr>
              <a:t>u</a:t>
            </a:r>
            <a:r>
              <a:rPr lang="en-US" dirty="0">
                <a:cs typeface="Arial" panose="020B0604020202020204" pitchFamily="34" charset="0"/>
              </a:rPr>
              <a:t> in the moment-based form of the one-third rule equation will be determined as the value of the factored major-axis bending moment at the cross-section where M</a:t>
            </a:r>
            <a:r>
              <a:rPr lang="en-US" baseline="-25000" dirty="0">
                <a:cs typeface="Arial" panose="020B0604020202020204" pitchFamily="34" charset="0"/>
              </a:rPr>
              <a:t>u</a:t>
            </a:r>
            <a:r>
              <a:rPr lang="en-US" dirty="0">
                <a:cs typeface="Arial" panose="020B0604020202020204" pitchFamily="34" charset="0"/>
              </a:rPr>
              <a:t>/R</a:t>
            </a:r>
            <a:r>
              <a:rPr lang="en-US" baseline="-25000" dirty="0">
                <a:cs typeface="Arial" panose="020B0604020202020204" pitchFamily="34" charset="0"/>
              </a:rPr>
              <a:t>pc</a:t>
            </a:r>
            <a:r>
              <a:rPr lang="en-US" dirty="0">
                <a:cs typeface="Arial" panose="020B0604020202020204" pitchFamily="34" charset="0"/>
              </a:rPr>
              <a:t>M</a:t>
            </a:r>
            <a:r>
              <a:rPr lang="en-US" baseline="-25000" dirty="0">
                <a:cs typeface="Arial" panose="020B0604020202020204" pitchFamily="34" charset="0"/>
              </a:rPr>
              <a:t>yc</a:t>
            </a:r>
            <a:r>
              <a:rPr lang="en-US" dirty="0">
                <a:cs typeface="Arial" panose="020B0604020202020204" pitchFamily="34" charset="0"/>
              </a:rPr>
              <a:t> is maximum in the unbraced length under consideration, including the end cross-sections.</a:t>
            </a:r>
          </a:p>
          <a:p>
            <a:pPr algn="just"/>
            <a:endParaRPr lang="en-US" dirty="0">
              <a:cs typeface="Arial" panose="020B0604020202020204" pitchFamily="34" charset="0"/>
            </a:endParaRPr>
          </a:p>
          <a:p>
            <a:pPr algn="just"/>
            <a:r>
              <a:rPr lang="en-US" dirty="0">
                <a:cs typeface="Arial" panose="020B0604020202020204" pitchFamily="34" charset="0"/>
              </a:rPr>
              <a:t>In either case, the flange lateral bending stress, f</a:t>
            </a:r>
            <a:r>
              <a:rPr lang="en-US" baseline="-25000" dirty="0">
                <a:cs typeface="Arial" panose="020B0604020202020204" pitchFamily="34" charset="0"/>
                <a:sym typeface="MT Extra" panose="05050102010205020202" pitchFamily="18" charset="2"/>
              </a:rPr>
              <a:t></a:t>
            </a:r>
            <a:r>
              <a:rPr lang="en-US" dirty="0">
                <a:cs typeface="Arial" panose="020B0604020202020204" pitchFamily="34" charset="0"/>
                <a:sym typeface="MT Extra" panose="05050102010205020202" pitchFamily="18" charset="2"/>
              </a:rPr>
              <a:t>, in the applicable one-third rule equation will still be taken as the maximum value of the stress throughout the unbraced length in the flange under consideration. </a:t>
            </a:r>
          </a:p>
          <a:p>
            <a:pPr algn="just"/>
            <a:endParaRPr lang="en-US" dirty="0">
              <a:cs typeface="Arial" panose="020B0604020202020204" pitchFamily="34" charset="0"/>
              <a:sym typeface="MT Extra" panose="05050102010205020202" pitchFamily="18" charset="2"/>
            </a:endParaRPr>
          </a:p>
          <a:p>
            <a:pPr algn="just"/>
            <a:r>
              <a:rPr lang="en-US" dirty="0">
                <a:effectLst/>
                <a:ea typeface="Calibri" panose="020F0502020204030204" pitchFamily="34" charset="0"/>
                <a:cs typeface="Arial" panose="020B0604020202020204" pitchFamily="34" charset="0"/>
              </a:rPr>
              <a:t>For noncomposite unbraced lengths subjected to reverse-curvature bending, the maximum f</a:t>
            </a:r>
            <a:r>
              <a:rPr lang="en-US" baseline="-25000" dirty="0">
                <a:effectLst/>
                <a:ea typeface="Calibri" panose="020F0502020204030204" pitchFamily="34" charset="0"/>
                <a:cs typeface="Arial" panose="020B0604020202020204" pitchFamily="34" charset="0"/>
              </a:rPr>
              <a:t>bu</a:t>
            </a:r>
            <a:r>
              <a:rPr lang="en-US" dirty="0">
                <a:effectLst/>
                <a:ea typeface="Calibri" panose="020F0502020204030204" pitchFamily="34" charset="0"/>
                <a:cs typeface="Arial" panose="020B0604020202020204" pitchFamily="34" charset="0"/>
              </a:rPr>
              <a:t>/R</a:t>
            </a:r>
            <a:r>
              <a:rPr lang="en-US" baseline="-25000" dirty="0">
                <a:effectLst/>
                <a:ea typeface="Calibri" panose="020F0502020204030204" pitchFamily="34" charset="0"/>
                <a:cs typeface="Arial" panose="020B0604020202020204" pitchFamily="34" charset="0"/>
              </a:rPr>
              <a:t>b</a:t>
            </a:r>
            <a:r>
              <a:rPr lang="en-US" dirty="0">
                <a:effectLst/>
                <a:ea typeface="Calibri" panose="020F0502020204030204" pitchFamily="34" charset="0"/>
                <a:cs typeface="Arial" panose="020B0604020202020204" pitchFamily="34" charset="0"/>
              </a:rPr>
              <a:t>R</a:t>
            </a:r>
            <a:r>
              <a:rPr lang="en-US" baseline="-25000" dirty="0">
                <a:effectLst/>
                <a:ea typeface="Calibri" panose="020F0502020204030204" pitchFamily="34" charset="0"/>
                <a:cs typeface="Arial" panose="020B0604020202020204" pitchFamily="34" charset="0"/>
              </a:rPr>
              <a:t>h</a:t>
            </a:r>
            <a:r>
              <a:rPr lang="en-US" dirty="0">
                <a:effectLst/>
                <a:ea typeface="Calibri" panose="020F0502020204030204" pitchFamily="34" charset="0"/>
                <a:cs typeface="Arial" panose="020B0604020202020204" pitchFamily="34" charset="0"/>
              </a:rPr>
              <a:t>F</a:t>
            </a:r>
            <a:r>
              <a:rPr lang="en-US" baseline="-25000" dirty="0">
                <a:effectLst/>
                <a:ea typeface="Calibri" panose="020F0502020204030204" pitchFamily="34" charset="0"/>
                <a:cs typeface="Arial" panose="020B0604020202020204" pitchFamily="34" charset="0"/>
              </a:rPr>
              <a:t>yc</a:t>
            </a:r>
            <a:r>
              <a:rPr lang="en-US" dirty="0">
                <a:effectLst/>
                <a:ea typeface="Calibri" panose="020F0502020204030204" pitchFamily="34" charset="0"/>
                <a:cs typeface="Arial" panose="020B0604020202020204" pitchFamily="34" charset="0"/>
              </a:rPr>
              <a:t> or M</a:t>
            </a:r>
            <a:r>
              <a:rPr lang="en-US" baseline="-25000" dirty="0">
                <a:effectLst/>
                <a:ea typeface="Calibri" panose="020F0502020204030204" pitchFamily="34" charset="0"/>
                <a:cs typeface="Arial" panose="020B0604020202020204" pitchFamily="34" charset="0"/>
              </a:rPr>
              <a:t>u</a:t>
            </a:r>
            <a:r>
              <a:rPr lang="en-US" dirty="0">
                <a:effectLst/>
                <a:ea typeface="Calibri" panose="020F0502020204030204" pitchFamily="34" charset="0"/>
                <a:cs typeface="Arial" panose="020B0604020202020204" pitchFamily="34" charset="0"/>
              </a:rPr>
              <a:t>/R</a:t>
            </a:r>
            <a:r>
              <a:rPr lang="en-US" baseline="-25000" dirty="0">
                <a:effectLst/>
                <a:ea typeface="Calibri" panose="020F0502020204030204" pitchFamily="34" charset="0"/>
                <a:cs typeface="Arial" panose="020B0604020202020204" pitchFamily="34" charset="0"/>
              </a:rPr>
              <a:t>pc</a:t>
            </a:r>
            <a:r>
              <a:rPr lang="en-US" dirty="0">
                <a:effectLst/>
                <a:ea typeface="Calibri" panose="020F0502020204030204" pitchFamily="34" charset="0"/>
                <a:cs typeface="Arial" panose="020B0604020202020204" pitchFamily="34" charset="0"/>
              </a:rPr>
              <a:t>M</a:t>
            </a:r>
            <a:r>
              <a:rPr lang="en-US" baseline="-25000" dirty="0">
                <a:effectLst/>
                <a:ea typeface="Calibri" panose="020F0502020204030204" pitchFamily="34" charset="0"/>
                <a:cs typeface="Arial" panose="020B0604020202020204" pitchFamily="34" charset="0"/>
              </a:rPr>
              <a:t>yc</a:t>
            </a:r>
            <a:r>
              <a:rPr lang="en-US" dirty="0">
                <a:effectLst/>
                <a:ea typeface="Calibri" panose="020F0502020204030204" pitchFamily="34" charset="0"/>
                <a:cs typeface="Arial" panose="020B0604020202020204" pitchFamily="34" charset="0"/>
              </a:rPr>
              <a:t>, as applicable, is to be determined considering both flanges. For unbraced lengths subjected to reverse-curvature bending in which one of the flanges is continuously braced, the maximum f</a:t>
            </a:r>
            <a:r>
              <a:rPr lang="en-US" baseline="-25000" dirty="0">
                <a:effectLst/>
                <a:ea typeface="Calibri" panose="020F0502020204030204" pitchFamily="34" charset="0"/>
                <a:cs typeface="Arial" panose="020B0604020202020204" pitchFamily="34" charset="0"/>
              </a:rPr>
              <a:t>bu</a:t>
            </a:r>
            <a:r>
              <a:rPr lang="en-US" dirty="0">
                <a:effectLst/>
                <a:ea typeface="Calibri" panose="020F0502020204030204" pitchFamily="34" charset="0"/>
                <a:cs typeface="Arial" panose="020B0604020202020204" pitchFamily="34" charset="0"/>
              </a:rPr>
              <a:t>/R</a:t>
            </a:r>
            <a:r>
              <a:rPr lang="en-US" baseline="-25000" dirty="0">
                <a:effectLst/>
                <a:ea typeface="Calibri" panose="020F0502020204030204" pitchFamily="34" charset="0"/>
                <a:cs typeface="Arial" panose="020B0604020202020204" pitchFamily="34" charset="0"/>
              </a:rPr>
              <a:t>b</a:t>
            </a:r>
            <a:r>
              <a:rPr lang="en-US" dirty="0">
                <a:effectLst/>
                <a:ea typeface="Calibri" panose="020F0502020204030204" pitchFamily="34" charset="0"/>
                <a:cs typeface="Arial" panose="020B0604020202020204" pitchFamily="34" charset="0"/>
              </a:rPr>
              <a:t>R</a:t>
            </a:r>
            <a:r>
              <a:rPr lang="en-US" baseline="-25000" dirty="0">
                <a:effectLst/>
                <a:ea typeface="Calibri" panose="020F0502020204030204" pitchFamily="34" charset="0"/>
                <a:cs typeface="Arial" panose="020B0604020202020204" pitchFamily="34" charset="0"/>
              </a:rPr>
              <a:t>h</a:t>
            </a:r>
            <a:r>
              <a:rPr lang="en-US" dirty="0">
                <a:effectLst/>
                <a:ea typeface="Calibri" panose="020F0502020204030204" pitchFamily="34" charset="0"/>
                <a:cs typeface="Arial" panose="020B0604020202020204" pitchFamily="34" charset="0"/>
              </a:rPr>
              <a:t>F</a:t>
            </a:r>
            <a:r>
              <a:rPr lang="en-US" baseline="-25000" dirty="0">
                <a:effectLst/>
                <a:ea typeface="Calibri" panose="020F0502020204030204" pitchFamily="34" charset="0"/>
                <a:cs typeface="Arial" panose="020B0604020202020204" pitchFamily="34" charset="0"/>
              </a:rPr>
              <a:t>yc</a:t>
            </a:r>
            <a:r>
              <a:rPr lang="en-US" dirty="0">
                <a:effectLst/>
                <a:ea typeface="Calibri" panose="020F0502020204030204" pitchFamily="34" charset="0"/>
                <a:cs typeface="Arial" panose="020B0604020202020204" pitchFamily="34" charset="0"/>
              </a:rPr>
              <a:t> or M</a:t>
            </a:r>
            <a:r>
              <a:rPr lang="en-US" baseline="-25000" dirty="0">
                <a:effectLst/>
                <a:ea typeface="Calibri" panose="020F0502020204030204" pitchFamily="34" charset="0"/>
                <a:cs typeface="Arial" panose="020B0604020202020204" pitchFamily="34" charset="0"/>
              </a:rPr>
              <a:t>u</a:t>
            </a:r>
            <a:r>
              <a:rPr lang="en-US" dirty="0">
                <a:effectLst/>
                <a:ea typeface="Calibri" panose="020F0502020204030204" pitchFamily="34" charset="0"/>
                <a:cs typeface="Arial" panose="020B0604020202020204" pitchFamily="34" charset="0"/>
              </a:rPr>
              <a:t>/R</a:t>
            </a:r>
            <a:r>
              <a:rPr lang="en-US" baseline="-25000" dirty="0">
                <a:effectLst/>
                <a:ea typeface="Calibri" panose="020F0502020204030204" pitchFamily="34" charset="0"/>
                <a:cs typeface="Arial" panose="020B0604020202020204" pitchFamily="34" charset="0"/>
              </a:rPr>
              <a:t>pc</a:t>
            </a:r>
            <a:r>
              <a:rPr lang="en-US" dirty="0">
                <a:effectLst/>
                <a:ea typeface="Calibri" panose="020F0502020204030204" pitchFamily="34" charset="0"/>
                <a:cs typeface="Arial" panose="020B0604020202020204" pitchFamily="34" charset="0"/>
              </a:rPr>
              <a:t>M</a:t>
            </a:r>
            <a:r>
              <a:rPr lang="en-US" baseline="-25000" dirty="0">
                <a:effectLst/>
                <a:ea typeface="Calibri" panose="020F0502020204030204" pitchFamily="34" charset="0"/>
                <a:cs typeface="Arial" panose="020B0604020202020204" pitchFamily="34" charset="0"/>
              </a:rPr>
              <a:t>yc</a:t>
            </a:r>
            <a:r>
              <a:rPr lang="en-US" dirty="0">
                <a:effectLst/>
                <a:ea typeface="Calibri" panose="020F0502020204030204" pitchFamily="34" charset="0"/>
                <a:cs typeface="Arial" panose="020B0604020202020204" pitchFamily="34" charset="0"/>
              </a:rPr>
              <a:t>, as applicable,</a:t>
            </a:r>
            <a:r>
              <a:rPr lang="en-US" i="1" dirty="0">
                <a:effectLst/>
                <a:ea typeface="Calibri" panose="020F0502020204030204" pitchFamily="34" charset="0"/>
                <a:cs typeface="Arial" panose="020B0604020202020204" pitchFamily="34" charset="0"/>
              </a:rPr>
              <a:t> </a:t>
            </a:r>
            <a:r>
              <a:rPr lang="en-US" dirty="0">
                <a:effectLst/>
                <a:ea typeface="Calibri" panose="020F0502020204030204" pitchFamily="34" charset="0"/>
                <a:cs typeface="Arial" panose="020B0604020202020204" pitchFamily="34" charset="0"/>
              </a:rPr>
              <a:t>is to be determined considering only the flange that is not continuously braced.</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65</a:t>
            </a:fld>
            <a:endParaRPr lang="en-US" altLang="en-US" dirty="0"/>
          </a:p>
        </p:txBody>
      </p:sp>
    </p:spTree>
    <p:extLst>
      <p:ext uri="{BB962C8B-B14F-4D97-AF65-F5344CB8AC3E}">
        <p14:creationId xmlns:p14="http://schemas.microsoft.com/office/powerpoint/2010/main" val="28805143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53832"/>
            <a:ext cx="6400800" cy="5094968"/>
          </a:xfrm>
        </p:spPr>
        <p:txBody>
          <a:bodyPr/>
          <a:lstStyle/>
          <a:p>
            <a:pPr algn="just"/>
            <a:r>
              <a:rPr lang="en-US" dirty="0">
                <a:cs typeface="Arial" panose="020B0604020202020204" pitchFamily="34" charset="0"/>
              </a:rPr>
              <a:t>As indicated on this slide, for design checks where the flexural resistance is based on yielding (e.g., tension flange yielding (TFY) or nominal flange yielding), flange local buckling (FLB), or web bend-buckling, f</a:t>
            </a:r>
            <a:r>
              <a:rPr lang="en-US" baseline="-25000" dirty="0">
                <a:cs typeface="Arial" panose="020B0604020202020204" pitchFamily="34" charset="0"/>
              </a:rPr>
              <a:t>bu</a:t>
            </a:r>
            <a:r>
              <a:rPr lang="en-US" dirty="0">
                <a:cs typeface="Arial" panose="020B0604020202020204" pitchFamily="34" charset="0"/>
              </a:rPr>
              <a:t>, M</a:t>
            </a:r>
            <a:r>
              <a:rPr lang="en-US" baseline="-25000" dirty="0">
                <a:cs typeface="Arial" panose="020B0604020202020204" pitchFamily="34" charset="0"/>
              </a:rPr>
              <a:t>u</a:t>
            </a:r>
            <a:r>
              <a:rPr lang="en-US" dirty="0">
                <a:cs typeface="Arial" panose="020B0604020202020204" pitchFamily="34" charset="0"/>
              </a:rPr>
              <a:t>, and f</a:t>
            </a:r>
            <a:r>
              <a:rPr lang="en-US" baseline="-25000" dirty="0">
                <a:cs typeface="Arial" panose="020B0604020202020204" pitchFamily="34" charset="0"/>
                <a:sym typeface="MT Extra" panose="05050102010205020202" pitchFamily="18" charset="2"/>
              </a:rPr>
              <a:t></a:t>
            </a:r>
            <a:r>
              <a:rPr lang="en-US" dirty="0">
                <a:cs typeface="Arial" panose="020B0604020202020204" pitchFamily="34" charset="0"/>
                <a:sym typeface="MT Extra" panose="05050102010205020202" pitchFamily="18" charset="2"/>
              </a:rPr>
              <a:t> in the applicable equation may be determined as the corresponding values at the section under consideration. The web bend-buckling limit state was discussed previously in Lesson 7.</a:t>
            </a:r>
          </a:p>
          <a:p>
            <a:pPr algn="just"/>
            <a:endParaRPr lang="en-US" dirty="0">
              <a:cs typeface="Arial" panose="020B0604020202020204" pitchFamily="34" charset="0"/>
              <a:sym typeface="MT Extra" panose="05050102010205020202" pitchFamily="18" charset="2"/>
            </a:endParaRPr>
          </a:p>
          <a:p>
            <a:pPr algn="just"/>
            <a:r>
              <a:rPr lang="en-US" dirty="0">
                <a:effectLst/>
                <a:ea typeface="Times New Roman" panose="02020603050405020304" pitchFamily="18" charset="0"/>
                <a:cs typeface="Arial" panose="020B0604020202020204" pitchFamily="34" charset="0"/>
              </a:rPr>
              <a:t>Yielding, flange local buckling (FLB), and web bend-buckling are considered as cross-section limit states. Hence, the Engineer is allowed to use coincident cross-section values of </a:t>
            </a:r>
            <a:r>
              <a:rPr lang="en-US" dirty="0">
                <a:ea typeface="Times New Roman" panose="02020603050405020304" pitchFamily="18" charset="0"/>
                <a:cs typeface="Arial" panose="020B0604020202020204" pitchFamily="34" charset="0"/>
              </a:rPr>
              <a:t>f</a:t>
            </a:r>
            <a:r>
              <a:rPr lang="en-US" baseline="-25000" dirty="0">
                <a:ea typeface="Times New Roman" panose="02020603050405020304" pitchFamily="18" charset="0"/>
                <a:cs typeface="Arial" panose="020B0604020202020204" pitchFamily="34" charset="0"/>
              </a:rPr>
              <a:t>bu </a:t>
            </a:r>
            <a:r>
              <a:rPr lang="en-US" dirty="0">
                <a:effectLst/>
                <a:ea typeface="Times New Roman" panose="02020603050405020304" pitchFamily="18" charset="0"/>
                <a:cs typeface="Arial" panose="020B0604020202020204" pitchFamily="34" charset="0"/>
              </a:rPr>
              <a:t>and </a:t>
            </a:r>
            <a:r>
              <a:rPr lang="en-US" dirty="0">
                <a:ea typeface="Times New Roman" panose="02020603050405020304" pitchFamily="18" charset="0"/>
                <a:cs typeface="Arial" panose="020B0604020202020204" pitchFamily="34" charset="0"/>
              </a:rPr>
              <a:t>f</a:t>
            </a:r>
            <a:r>
              <a:rPr lang="en-US" baseline="-25000" dirty="0">
                <a:ea typeface="Times New Roman" panose="02020603050405020304" pitchFamily="18" charset="0"/>
                <a:cs typeface="Arial" panose="020B0604020202020204" pitchFamily="34" charset="0"/>
              </a:rPr>
              <a:t>ℓ</a:t>
            </a:r>
            <a:r>
              <a:rPr lang="en-US" dirty="0">
                <a:effectLst/>
                <a:ea typeface="Times New Roman" panose="02020603050405020304" pitchFamily="18" charset="0"/>
                <a:cs typeface="Arial" panose="020B0604020202020204" pitchFamily="34" charset="0"/>
              </a:rPr>
              <a:t> or M</a:t>
            </a:r>
            <a:r>
              <a:rPr lang="en-US" baseline="-25000" dirty="0">
                <a:effectLst/>
                <a:ea typeface="Times New Roman" panose="02020603050405020304" pitchFamily="18" charset="0"/>
                <a:cs typeface="Arial" panose="020B0604020202020204" pitchFamily="34" charset="0"/>
              </a:rPr>
              <a:t>u</a:t>
            </a:r>
            <a:r>
              <a:rPr lang="en-US" dirty="0">
                <a:effectLst/>
                <a:ea typeface="Times New Roman" panose="02020603050405020304" pitchFamily="18" charset="0"/>
                <a:cs typeface="Arial" panose="020B0604020202020204" pitchFamily="34" charset="0"/>
              </a:rPr>
              <a:t> when checking these limit states. Generally, this approach necessitates checking of the limit states at various cross sections along the unbraced length. When the maximum values of </a:t>
            </a:r>
            <a:r>
              <a:rPr lang="en-US" dirty="0">
                <a:ea typeface="Times New Roman" panose="02020603050405020304" pitchFamily="18" charset="0"/>
                <a:cs typeface="Arial" panose="020B0604020202020204" pitchFamily="34" charset="0"/>
              </a:rPr>
              <a:t>f</a:t>
            </a:r>
            <a:r>
              <a:rPr lang="en-US" baseline="-25000" dirty="0">
                <a:ea typeface="Times New Roman" panose="02020603050405020304" pitchFamily="18" charset="0"/>
                <a:cs typeface="Arial" panose="020B0604020202020204" pitchFamily="34" charset="0"/>
              </a:rPr>
              <a:t>bu </a:t>
            </a:r>
            <a:r>
              <a:rPr lang="en-US" dirty="0">
                <a:effectLst/>
                <a:ea typeface="Times New Roman" panose="02020603050405020304" pitchFamily="18" charset="0"/>
                <a:cs typeface="Arial" panose="020B0604020202020204" pitchFamily="34" charset="0"/>
              </a:rPr>
              <a:t>and </a:t>
            </a:r>
            <a:r>
              <a:rPr lang="en-US" dirty="0">
                <a:ea typeface="Times New Roman" panose="02020603050405020304" pitchFamily="18" charset="0"/>
                <a:cs typeface="Arial" panose="020B0604020202020204" pitchFamily="34" charset="0"/>
              </a:rPr>
              <a:t>f</a:t>
            </a:r>
            <a:r>
              <a:rPr lang="en-US" baseline="-25000" dirty="0">
                <a:ea typeface="Times New Roman" panose="02020603050405020304" pitchFamily="18" charset="0"/>
                <a:cs typeface="Arial" panose="020B0604020202020204" pitchFamily="34" charset="0"/>
              </a:rPr>
              <a:t>ℓ</a:t>
            </a:r>
            <a:r>
              <a:rPr lang="en-US" dirty="0">
                <a:effectLst/>
                <a:ea typeface="Times New Roman" panose="02020603050405020304" pitchFamily="18" charset="0"/>
                <a:cs typeface="Arial" panose="020B0604020202020204" pitchFamily="34" charset="0"/>
              </a:rPr>
              <a:t> or M</a:t>
            </a:r>
            <a:r>
              <a:rPr lang="en-US" baseline="-25000" dirty="0">
                <a:effectLst/>
                <a:ea typeface="Times New Roman" panose="02020603050405020304" pitchFamily="18" charset="0"/>
                <a:cs typeface="Arial" panose="020B0604020202020204" pitchFamily="34" charset="0"/>
              </a:rPr>
              <a:t>u</a:t>
            </a:r>
            <a:r>
              <a:rPr lang="en-US" dirty="0">
                <a:effectLst/>
                <a:ea typeface="Times New Roman" panose="02020603050405020304" pitchFamily="18" charset="0"/>
                <a:cs typeface="Arial" panose="020B0604020202020204" pitchFamily="34" charset="0"/>
              </a:rPr>
              <a:t> occur at different locations within the unbraced length, it is conservative to use the maximum values in a single application of the applicable one-</a:t>
            </a:r>
            <a:r>
              <a:rPr lang="en-US" dirty="0">
                <a:ea typeface="Times New Roman" panose="02020603050405020304" pitchFamily="18" charset="0"/>
                <a:cs typeface="Arial" panose="020B0604020202020204" pitchFamily="34" charset="0"/>
              </a:rPr>
              <a:t>third rule equation for checking </a:t>
            </a:r>
            <a:r>
              <a:rPr lang="en-US" dirty="0">
                <a:effectLst/>
                <a:ea typeface="Times New Roman" panose="02020603050405020304" pitchFamily="18" charset="0"/>
                <a:cs typeface="Arial" panose="020B0604020202020204" pitchFamily="34" charset="0"/>
              </a:rPr>
              <a:t>yielding and FLB. Flange lateral bending is not considered in the web bend-buckling resistance equations as the flange lateral bending stress is approximately zero in the vicinity of the web-flange juncture.</a:t>
            </a:r>
          </a:p>
          <a:p>
            <a:pPr algn="just"/>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66</a:t>
            </a:fld>
            <a:endParaRPr lang="en-US" altLang="en-US" dirty="0"/>
          </a:p>
        </p:txBody>
      </p:sp>
    </p:spTree>
    <p:extLst>
      <p:ext uri="{BB962C8B-B14F-4D97-AF65-F5344CB8AC3E}">
        <p14:creationId xmlns:p14="http://schemas.microsoft.com/office/powerpoint/2010/main" val="733906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4457" y="4350204"/>
            <a:ext cx="6400800" cy="4320540"/>
          </a:xfrm>
        </p:spPr>
        <p:txBody>
          <a:bodyPr/>
          <a:lstStyle/>
          <a:p>
            <a:pPr algn="just"/>
            <a:r>
              <a:rPr lang="en-US" dirty="0"/>
              <a:t>Next, </a:t>
            </a:r>
            <a:r>
              <a:rPr lang="en-US" sz="1200" dirty="0"/>
              <a:t>the application of the preceding requirements to a noncomposite I-section in positive bending during construction and to composite I-sections in negative bending at the strength limit state within critical unbraced lengths of a straight I-girder bridge will be illustrated using excerpts from NSBA Steel Bridge Design Handbook Design Example 1.</a:t>
            </a:r>
          </a:p>
          <a:p>
            <a:pPr algn="just"/>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67</a:t>
            </a:fld>
            <a:endParaRPr lang="en-US" altLang="en-US" dirty="0"/>
          </a:p>
        </p:txBody>
      </p:sp>
    </p:spTree>
    <p:extLst>
      <p:ext uri="{BB962C8B-B14F-4D97-AF65-F5344CB8AC3E}">
        <p14:creationId xmlns:p14="http://schemas.microsoft.com/office/powerpoint/2010/main" val="18029398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4662" y="4313918"/>
            <a:ext cx="6383338" cy="4111719"/>
          </a:xfrm>
        </p:spPr>
        <p:txBody>
          <a:bodyPr/>
          <a:lstStyle/>
          <a:p>
            <a:pPr algn="just"/>
            <a:r>
              <a:rPr lang="en-US" dirty="0"/>
              <a:t>In this example, the flexural resistance of the noncomposite steel section shown on this slide, within the critical unbraced length shown on the next slide, will be checked during construction (i.e., during the deck placement). The section shown is taken from Design Example 1 of the NSBA Steel Bridge Design Handbook (SBDH). The girder is an exterior girder, and the section is in a positive moment region in the end span of the three-span continuous girder (at 0.4L). </a:t>
            </a:r>
            <a:r>
              <a:rPr lang="en-US" altLang="en-US" dirty="0"/>
              <a:t>Unshored construction is assumed. The section is a homogeneous section with a specified minimum yield strength of the tension (bottom) flange, F</a:t>
            </a:r>
            <a:r>
              <a:rPr lang="en-US" altLang="en-US" baseline="-25000" dirty="0"/>
              <a:t>yt</a:t>
            </a:r>
            <a:r>
              <a:rPr lang="en-US" altLang="en-US" dirty="0"/>
              <a:t>, of 50 ksi.  The specified minimum yield strength of the compression (top) flange and the web is also 50 ksi. The elastic depth of the web in compression, D</a:t>
            </a:r>
            <a:r>
              <a:rPr lang="en-US" altLang="en-US" baseline="-25000" dirty="0"/>
              <a:t>c</a:t>
            </a:r>
            <a:r>
              <a:rPr lang="en-US" altLang="en-US" dirty="0"/>
              <a:t>, for the noncomposite steel section alone is determined from the elastic section property calculations for this section given previously on Slide 17 of Lesson 6; i.e., (d</a:t>
            </a:r>
            <a:r>
              <a:rPr lang="en-US" altLang="en-US" baseline="-25000" dirty="0"/>
              <a:t>top of steel </a:t>
            </a:r>
            <a:r>
              <a:rPr lang="en-US" altLang="en-US" dirty="0"/>
              <a:t>– t</a:t>
            </a:r>
            <a:r>
              <a:rPr lang="en-US" altLang="en-US" baseline="-25000" dirty="0"/>
              <a:t>fc</a:t>
            </a:r>
            <a:r>
              <a:rPr lang="en-US" altLang="en-US" dirty="0"/>
              <a:t>) = (42.26 in. – 1.0 in.) = 41.26 in.</a:t>
            </a:r>
          </a:p>
          <a:p>
            <a:pPr algn="just"/>
            <a:endParaRPr lang="en-US" dirty="0"/>
          </a:p>
          <a:p>
            <a:pPr algn="just"/>
            <a:r>
              <a:rPr lang="en-US" dirty="0"/>
              <a:t>A load factor of 1.4 will be applied to the loads during the deck placement. </a:t>
            </a:r>
            <a:r>
              <a:rPr lang="en-US" i="1" dirty="0"/>
              <a:t>AASHTO LRFD </a:t>
            </a:r>
            <a:r>
              <a:rPr lang="en-US" dirty="0"/>
              <a:t>Article 3.4.2.1 specifies that in addition to the applicable strength load combinations, primary steel superstructure components are to be investigated for an additional load combination equal to 1.4 times the component dead loads, DC, and any construction loads that are applied to the fully erected steelwork (refer to Slide 15 in Lesson 7). The load modifier </a:t>
            </a:r>
            <a:r>
              <a:rPr lang="en-US" dirty="0">
                <a:sym typeface="Symbol"/>
              </a:rPr>
              <a:t></a:t>
            </a:r>
            <a:r>
              <a:rPr lang="en-US" dirty="0"/>
              <a:t> is assumed to be 1.0. This load combination controlled over the Strength I and Strength III load combinations that were investigated separately for this case – refer to NSBA SBDH Design Example 1 for those calculations. </a:t>
            </a:r>
          </a:p>
        </p:txBody>
      </p:sp>
      <p:sp>
        <p:nvSpPr>
          <p:cNvPr id="4" name="Slide Number Placeholder 3">
            <a:extLst>
              <a:ext uri="{FF2B5EF4-FFF2-40B4-BE49-F238E27FC236}">
                <a16:creationId xmlns:a16="http://schemas.microsoft.com/office/drawing/2014/main" id="{0593ED7B-09F5-7481-152F-D54A7034E1C3}"/>
              </a:ext>
            </a:extLst>
          </p:cNvPr>
          <p:cNvSpPr>
            <a:spLocks noGrp="1"/>
          </p:cNvSpPr>
          <p:nvPr>
            <p:ph type="sldNum" sz="quarter" idx="5"/>
          </p:nvPr>
        </p:nvSpPr>
        <p:spPr/>
        <p:txBody>
          <a:bodyPr/>
          <a:lstStyle/>
          <a:p>
            <a:fld id="{CBCC8EBC-06C6-4656-87A1-0AF013F9A67E}" type="slidenum">
              <a:rPr lang="en-US" altLang="en-US" smtClean="0"/>
              <a:pPr/>
              <a:t>68</a:t>
            </a:fld>
            <a:endParaRPr lang="en-US" altLang="en-US" dirty="0"/>
          </a:p>
        </p:txBody>
      </p:sp>
    </p:spTree>
    <p:extLst>
      <p:ext uri="{BB962C8B-B14F-4D97-AF65-F5344CB8AC3E}">
        <p14:creationId xmlns:p14="http://schemas.microsoft.com/office/powerpoint/2010/main" val="13245700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13918"/>
            <a:ext cx="6400800" cy="4111719"/>
          </a:xfrm>
        </p:spPr>
        <p:txBody>
          <a:bodyPr/>
          <a:lstStyle/>
          <a:p>
            <a:pPr algn="just"/>
            <a:r>
              <a:rPr lang="en-US" dirty="0"/>
              <a:t>A plan view of the framing plan for the example bridge is shown at the top of this slide. The bridge has four girders in the cross section spaced at 12′-0</a:t>
            </a:r>
            <a:r>
              <a:rPr lang="en-US" dirty="0">
                <a:sym typeface="MT Extra" panose="05050102010205020202" pitchFamily="18" charset="2"/>
              </a:rPr>
              <a:t>”. The framing plan shown is symmetrical about the centerline of Span 2. The top lateral bracing members adjacent to Pier 1 are shown only for reference in the NSBA Design Example and were not included in the final design. The critical unbraced length of interest in the end span (Span 1) is indicated; the unbraced length, L</a:t>
            </a:r>
            <a:r>
              <a:rPr lang="en-US" baseline="-25000" dirty="0">
                <a:sym typeface="MT Extra" panose="05050102010205020202" pitchFamily="18" charset="2"/>
              </a:rPr>
              <a:t>b</a:t>
            </a:r>
            <a:r>
              <a:rPr lang="en-US" dirty="0">
                <a:sym typeface="MT Extra" panose="05050102010205020202" pitchFamily="18" charset="2"/>
              </a:rPr>
              <a:t>, or distance between the cross-frames is 24′-0”. As pointed out in the partial girder elevation of the end span shown at the bottom of this slide, the girder is prismatic within this unbraced length; i.e., the member cross-section does not vary within the unbraced length. </a:t>
            </a:r>
          </a:p>
          <a:p>
            <a:pPr algn="just"/>
            <a:endParaRPr lang="en-US" dirty="0">
              <a:sym typeface="MT Extra" panose="05050102010205020202" pitchFamily="18" charset="2"/>
            </a:endParaRPr>
          </a:p>
          <a:p>
            <a:pPr algn="just"/>
            <a:r>
              <a:rPr lang="en-US" dirty="0">
                <a:sym typeface="MT Extra" panose="05050102010205020202" pitchFamily="18" charset="2"/>
              </a:rPr>
              <a:t>The maximum factored major-axis bending stresses, f</a:t>
            </a:r>
            <a:r>
              <a:rPr lang="en-US" baseline="-25000" dirty="0">
                <a:sym typeface="MT Extra" panose="05050102010205020202" pitchFamily="18" charset="2"/>
              </a:rPr>
              <a:t>bu</a:t>
            </a:r>
            <a:r>
              <a:rPr lang="en-US" dirty="0">
                <a:sym typeface="MT Extra" panose="05050102010205020202" pitchFamily="18" charset="2"/>
              </a:rPr>
              <a:t>, in the top (compression) and bottom (tension) flanges of the noncomposite steel section during the deck placement are shown. These stresses were computed previously in Slide 35 of Lesson 7. The factored compressive stress in the top flange is -29.74 ksi and the factored tensile stress in the bottom flange is 20.75 ksi. The maximum factored first-order flange lateral bending stresses, f</a:t>
            </a:r>
            <a:r>
              <a:rPr lang="en-US" baseline="-25000" dirty="0">
                <a:sym typeface="MT Extra" panose="05050102010205020202" pitchFamily="18" charset="2"/>
              </a:rPr>
              <a:t>1</a:t>
            </a:r>
            <a:r>
              <a:rPr lang="en-US" dirty="0">
                <a:sym typeface="MT Extra" panose="05050102010205020202" pitchFamily="18" charset="2"/>
              </a:rPr>
              <a:t>, at the cross-frames at each end of this unbraced length due to the deck overhang loads are also shown. The computation of the factored top-flange first-order lateral bending stress was illustrated previously in Lesson 6 (Slides 94 to 99) and was computed to be 8.26 ksi. The computation of the factored bottom-flange first-order lateral bending stress is similar and is computed separately to be 3.73 ksi, as the bottom flange is wider (and larger) than the top flange. </a:t>
            </a:r>
            <a:endParaRPr lang="en-US" dirty="0"/>
          </a:p>
        </p:txBody>
      </p:sp>
      <p:sp>
        <p:nvSpPr>
          <p:cNvPr id="4" name="Slide Number Placeholder 3">
            <a:extLst>
              <a:ext uri="{FF2B5EF4-FFF2-40B4-BE49-F238E27FC236}">
                <a16:creationId xmlns:a16="http://schemas.microsoft.com/office/drawing/2014/main" id="{F5CAC36E-92DD-36AE-8C14-206C2F148E9F}"/>
              </a:ext>
            </a:extLst>
          </p:cNvPr>
          <p:cNvSpPr>
            <a:spLocks noGrp="1"/>
          </p:cNvSpPr>
          <p:nvPr>
            <p:ph type="sldNum" sz="quarter" idx="5"/>
          </p:nvPr>
        </p:nvSpPr>
        <p:spPr/>
        <p:txBody>
          <a:bodyPr/>
          <a:lstStyle/>
          <a:p>
            <a:fld id="{CBCC8EBC-06C6-4656-87A1-0AF013F9A67E}" type="slidenum">
              <a:rPr lang="en-US" altLang="en-US" smtClean="0"/>
              <a:pPr/>
              <a:t>69</a:t>
            </a:fld>
            <a:endParaRPr lang="en-US" altLang="en-US" dirty="0"/>
          </a:p>
        </p:txBody>
      </p:sp>
    </p:spTree>
    <p:extLst>
      <p:ext uri="{BB962C8B-B14F-4D97-AF65-F5344CB8AC3E}">
        <p14:creationId xmlns:p14="http://schemas.microsoft.com/office/powerpoint/2010/main" val="170579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dirty="0"/>
              <a:t>The next topic in this lesson will discuss the section classifications for noncomposite I-sections during construction and at the strength limit state and composite I-sections in negative bending at the strength limit state. The maximum potential flexural resistance, F</a:t>
            </a:r>
            <a:r>
              <a:rPr lang="en-US" baseline="-25000" dirty="0"/>
              <a:t>max</a:t>
            </a:r>
            <a:r>
              <a:rPr lang="en-US" dirty="0"/>
              <a:t> or M</a:t>
            </a:r>
            <a:r>
              <a:rPr lang="en-US" baseline="-25000" dirty="0"/>
              <a:t>max</a:t>
            </a:r>
            <a:r>
              <a:rPr lang="en-US" dirty="0"/>
              <a:t>, for each of these section classifications will also be discussed. The section classification also determines which provisions in the </a:t>
            </a:r>
            <a:r>
              <a:rPr lang="en-US" i="1" dirty="0"/>
              <a:t>AASHTO LRFD </a:t>
            </a:r>
            <a:r>
              <a:rPr lang="en-US" dirty="0"/>
              <a:t>BDS (i.e., Article 6.10.8. or Appendix A6) may be employed in determining the nominal flexural resistance. Terms such as ‘compact’, ‘noncompact’, and ‘slender’ will be used to characterize aspects of slenderness for webs, flanges, and bracing spacing. The degree of slenderness will be shown to have a significant influence on the calculated resistance of the section with the resistance decreasing as slenderness increases.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a:t>
            </a:fld>
            <a:endParaRPr lang="en-US" altLang="en-US" dirty="0"/>
          </a:p>
        </p:txBody>
      </p:sp>
    </p:spTree>
    <p:extLst>
      <p:ext uri="{BB962C8B-B14F-4D97-AF65-F5344CB8AC3E}">
        <p14:creationId xmlns:p14="http://schemas.microsoft.com/office/powerpoint/2010/main" val="9134905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dirty="0">
                <a:sym typeface="MT Extra" panose="05050102010205020202" pitchFamily="18" charset="2"/>
              </a:rPr>
              <a:t>The first step is to determine the section classification. The web slenderness, 2D</a:t>
            </a:r>
            <a:r>
              <a:rPr lang="en-US" baseline="-25000" dirty="0">
                <a:sym typeface="MT Extra" panose="05050102010205020202" pitchFamily="18" charset="2"/>
              </a:rPr>
              <a:t>c</a:t>
            </a:r>
            <a:r>
              <a:rPr lang="en-US" dirty="0">
                <a:sym typeface="MT Extra" panose="05050102010205020202" pitchFamily="18" charset="2"/>
              </a:rPr>
              <a:t>/t</a:t>
            </a:r>
            <a:r>
              <a:rPr lang="en-US" baseline="-25000" dirty="0">
                <a:sym typeface="MT Extra" panose="05050102010205020202" pitchFamily="18" charset="2"/>
              </a:rPr>
              <a:t>w</a:t>
            </a:r>
            <a:r>
              <a:rPr lang="en-US" dirty="0">
                <a:sym typeface="MT Extra" panose="05050102010205020202" pitchFamily="18" charset="2"/>
              </a:rPr>
              <a:t>, of the noncomposite section will be checked against the noncompact slenderness limit, </a:t>
            </a:r>
            <a:r>
              <a:rPr lang="el-GR" dirty="0">
                <a:sym typeface="MT Extra" panose="05050102010205020202" pitchFamily="18" charset="2"/>
              </a:rPr>
              <a:t>λ</a:t>
            </a:r>
            <a:r>
              <a:rPr lang="en-US" baseline="-25000" dirty="0">
                <a:sym typeface="MT Extra" panose="05050102010205020202" pitchFamily="18" charset="2"/>
              </a:rPr>
              <a:t>rw</a:t>
            </a:r>
            <a:r>
              <a:rPr lang="en-US" dirty="0">
                <a:sym typeface="MT Extra" panose="05050102010205020202" pitchFamily="18" charset="2"/>
              </a:rPr>
              <a:t>, given by the equation shown at the top of this slide (refer to Slide 11 in this lesson). The calculated edge coefficient, k</a:t>
            </a:r>
            <a:r>
              <a:rPr lang="en-US" baseline="-25000" dirty="0">
                <a:sym typeface="MT Extra" panose="05050102010205020202" pitchFamily="18" charset="2"/>
              </a:rPr>
              <a:t>e</a:t>
            </a:r>
            <a:r>
              <a:rPr lang="en-US" dirty="0">
                <a:sym typeface="MT Extra" panose="05050102010205020202" pitchFamily="18" charset="2"/>
              </a:rPr>
              <a:t>, in this case is computed to be 5.04, which is in-between the limits on k</a:t>
            </a:r>
            <a:r>
              <a:rPr lang="en-US" baseline="-25000" dirty="0">
                <a:sym typeface="MT Extra" panose="05050102010205020202" pitchFamily="18" charset="2"/>
              </a:rPr>
              <a:t>e</a:t>
            </a:r>
            <a:r>
              <a:rPr lang="en-US" dirty="0">
                <a:sym typeface="MT Extra" panose="05050102010205020202" pitchFamily="18" charset="2"/>
              </a:rPr>
              <a:t> of 4.6 and 5.7. Therefore, the noncompact web slenderness limit, </a:t>
            </a:r>
            <a:r>
              <a:rPr lang="el-GR" dirty="0">
                <a:sym typeface="MT Extra" panose="05050102010205020202" pitchFamily="18" charset="2"/>
              </a:rPr>
              <a:t>λ</a:t>
            </a:r>
            <a:r>
              <a:rPr lang="en-US" baseline="-25000" dirty="0">
                <a:sym typeface="MT Extra" panose="05050102010205020202" pitchFamily="18" charset="2"/>
              </a:rPr>
              <a:t>rw</a:t>
            </a:r>
            <a:r>
              <a:rPr lang="en-US" dirty="0">
                <a:sym typeface="MT Extra" panose="05050102010205020202" pitchFamily="18" charset="2"/>
              </a:rPr>
              <a:t>, based on k</a:t>
            </a:r>
            <a:r>
              <a:rPr lang="en-US" baseline="-25000" dirty="0">
                <a:sym typeface="MT Extra" panose="05050102010205020202" pitchFamily="18" charset="2"/>
              </a:rPr>
              <a:t>e</a:t>
            </a:r>
            <a:r>
              <a:rPr lang="en-US" dirty="0">
                <a:sym typeface="MT Extra" panose="05050102010205020202" pitchFamily="18" charset="2"/>
              </a:rPr>
              <a:t> = 5.04 is equal to 121.4. The calculated value of 2D</a:t>
            </a:r>
            <a:r>
              <a:rPr lang="en-US" baseline="-25000" dirty="0">
                <a:sym typeface="MT Extra" panose="05050102010205020202" pitchFamily="18" charset="2"/>
              </a:rPr>
              <a:t>c</a:t>
            </a:r>
            <a:r>
              <a:rPr lang="en-US" dirty="0">
                <a:sym typeface="MT Extra" panose="05050102010205020202" pitchFamily="18" charset="2"/>
              </a:rPr>
              <a:t>/t</a:t>
            </a:r>
            <a:r>
              <a:rPr lang="en-US" baseline="-25000" dirty="0">
                <a:sym typeface="MT Extra" panose="05050102010205020202" pitchFamily="18" charset="2"/>
              </a:rPr>
              <a:t>w</a:t>
            </a:r>
            <a:r>
              <a:rPr lang="en-US" dirty="0">
                <a:sym typeface="MT Extra" panose="05050102010205020202" pitchFamily="18" charset="2"/>
              </a:rPr>
              <a:t> for the noncomposite section is 165.0, which is greater than </a:t>
            </a:r>
            <a:r>
              <a:rPr lang="el-GR" dirty="0">
                <a:sym typeface="MT Extra" panose="05050102010205020202" pitchFamily="18" charset="2"/>
              </a:rPr>
              <a:t>λ</a:t>
            </a:r>
            <a:r>
              <a:rPr lang="en-US" baseline="-25000" dirty="0">
                <a:sym typeface="MT Extra" panose="05050102010205020202" pitchFamily="18" charset="2"/>
              </a:rPr>
              <a:t>rw </a:t>
            </a:r>
            <a:r>
              <a:rPr lang="en-US" dirty="0">
                <a:sym typeface="MT Extra" panose="05050102010205020202" pitchFamily="18" charset="2"/>
              </a:rPr>
              <a:t>=121.4. Thus, the section is a slender-web section.   </a:t>
            </a:r>
          </a:p>
          <a:p>
            <a:pPr algn="just"/>
            <a:endParaRPr lang="en-US" dirty="0">
              <a:sym typeface="MT Extra" panose="05050102010205020202" pitchFamily="18" charset="2"/>
            </a:endParaRPr>
          </a:p>
          <a:p>
            <a:pPr algn="just"/>
            <a:r>
              <a:rPr lang="en-US" dirty="0">
                <a:sym typeface="MT Extra" panose="05050102010205020202" pitchFamily="18" charset="2"/>
              </a:rPr>
              <a:t>As a result, for the discretely braced top (compression) flange within this unbraced length, the LTB resistance of the unbraced length must be computed using the provisions of Article 6.10.8.2.3, the nominal yielding check given by the 1</a:t>
            </a:r>
            <a:r>
              <a:rPr lang="en-US" baseline="30000" dirty="0">
                <a:sym typeface="MT Extra" panose="05050102010205020202" pitchFamily="18" charset="2"/>
              </a:rPr>
              <a:t>st</a:t>
            </a:r>
            <a:r>
              <a:rPr lang="en-US" dirty="0">
                <a:sym typeface="MT Extra" panose="05050102010205020202" pitchFamily="18" charset="2"/>
              </a:rPr>
              <a:t> equation on Slide 62 of this lesson must be made since the top-flange lateral bending stress, f</a:t>
            </a:r>
            <a:r>
              <a:rPr lang="en-US" baseline="-25000" dirty="0">
                <a:sym typeface="MT Extra" panose="05050102010205020202" pitchFamily="18" charset="2"/>
              </a:rPr>
              <a:t>1</a:t>
            </a:r>
            <a:r>
              <a:rPr lang="en-US" dirty="0">
                <a:sym typeface="MT Extra" panose="05050102010205020202" pitchFamily="18" charset="2"/>
              </a:rPr>
              <a:t>, is greater than zero, and web bend-buckling must also be checked since the section is a slender-web section (refer to Slides 64 and 65 in Lesson 7 for an illustration of this check).</a:t>
            </a:r>
            <a:endParaRPr lang="en-US" baseline="-25000" dirty="0">
              <a:sym typeface="MT Extra" panose="05050102010205020202" pitchFamily="18" charset="2"/>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70</a:t>
            </a:fld>
            <a:endParaRPr lang="en-US" altLang="en-US" dirty="0"/>
          </a:p>
        </p:txBody>
      </p:sp>
    </p:spTree>
    <p:extLst>
      <p:ext uri="{BB962C8B-B14F-4D97-AF65-F5344CB8AC3E}">
        <p14:creationId xmlns:p14="http://schemas.microsoft.com/office/powerpoint/2010/main" val="40625400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dirty="0">
                <a:sym typeface="MT Extra" panose="05050102010205020202" pitchFamily="18" charset="2"/>
              </a:rPr>
              <a:t>Next, the top-flange local buckling resistance, (F</a:t>
            </a:r>
            <a:r>
              <a:rPr lang="en-US" baseline="-25000" dirty="0">
                <a:sym typeface="MT Extra" panose="05050102010205020202" pitchFamily="18" charset="2"/>
              </a:rPr>
              <a:t>nc</a:t>
            </a:r>
            <a:r>
              <a:rPr lang="en-US" dirty="0">
                <a:sym typeface="MT Extra" panose="05050102010205020202" pitchFamily="18" charset="2"/>
              </a:rPr>
              <a:t>)</a:t>
            </a:r>
            <a:r>
              <a:rPr lang="en-US" baseline="-25000" dirty="0">
                <a:sym typeface="MT Extra" panose="05050102010205020202" pitchFamily="18" charset="2"/>
              </a:rPr>
              <a:t>FLB</a:t>
            </a:r>
            <a:r>
              <a:rPr lang="en-US" dirty="0">
                <a:sym typeface="MT Extra" panose="05050102010205020202" pitchFamily="18" charset="2"/>
              </a:rPr>
              <a:t>, will be determined. The projecting slenderness, </a:t>
            </a:r>
            <a:r>
              <a:rPr lang="el-GR" dirty="0">
                <a:sym typeface="MT Extra" panose="05050102010205020202" pitchFamily="18" charset="2"/>
              </a:rPr>
              <a:t>λ</a:t>
            </a:r>
            <a:r>
              <a:rPr lang="en-US" baseline="-25000" dirty="0">
                <a:sym typeface="MT Extra" panose="05050102010205020202" pitchFamily="18" charset="2"/>
              </a:rPr>
              <a:t>f</a:t>
            </a:r>
            <a:r>
              <a:rPr lang="en-US" dirty="0">
                <a:sym typeface="MT Extra" panose="05050102010205020202" pitchFamily="18" charset="2"/>
              </a:rPr>
              <a:t>, of the top (compression) flange is computed to be 8.0. The limiting slenderness for a compact flange, </a:t>
            </a:r>
            <a:r>
              <a:rPr lang="el-GR" dirty="0">
                <a:sym typeface="MT Extra" panose="05050102010205020202" pitchFamily="18" charset="2"/>
              </a:rPr>
              <a:t>λ</a:t>
            </a:r>
            <a:r>
              <a:rPr lang="en-US" baseline="-25000" dirty="0">
                <a:sym typeface="MT Extra" panose="05050102010205020202" pitchFamily="18" charset="2"/>
              </a:rPr>
              <a:t>pf </a:t>
            </a:r>
            <a:r>
              <a:rPr lang="en-US" dirty="0">
                <a:sym typeface="MT Extra" panose="05050102010205020202" pitchFamily="18" charset="2"/>
              </a:rPr>
              <a:t>(refer to Slide 27 of this lesson), is computed to be 9.2 (Anchor Point 1). Since </a:t>
            </a:r>
            <a:r>
              <a:rPr lang="el-GR" dirty="0">
                <a:sym typeface="MT Extra" panose="05050102010205020202" pitchFamily="18" charset="2"/>
              </a:rPr>
              <a:t>λ</a:t>
            </a:r>
            <a:r>
              <a:rPr lang="en-US" baseline="-25000" dirty="0">
                <a:sym typeface="MT Extra" panose="05050102010205020202" pitchFamily="18" charset="2"/>
              </a:rPr>
              <a:t>f </a:t>
            </a:r>
            <a:r>
              <a:rPr lang="en-US" dirty="0">
                <a:sym typeface="MT Extra" panose="05050102010205020202" pitchFamily="18" charset="2"/>
              </a:rPr>
              <a:t>is less than </a:t>
            </a:r>
            <a:r>
              <a:rPr lang="el-GR" dirty="0">
                <a:sym typeface="MT Extra" panose="05050102010205020202" pitchFamily="18" charset="2"/>
              </a:rPr>
              <a:t>λ</a:t>
            </a:r>
            <a:r>
              <a:rPr lang="en-US" baseline="-25000" dirty="0">
                <a:sym typeface="MT Extra" panose="05050102010205020202" pitchFamily="18" charset="2"/>
              </a:rPr>
              <a:t>pf</a:t>
            </a:r>
            <a:r>
              <a:rPr lang="en-US" dirty="0">
                <a:sym typeface="MT Extra" panose="05050102010205020202" pitchFamily="18" charset="2"/>
              </a:rPr>
              <a:t>, the FLB resistance is equal to the plateau strength, F</a:t>
            </a:r>
            <a:r>
              <a:rPr lang="en-US" baseline="-25000" dirty="0">
                <a:sym typeface="MT Extra" panose="05050102010205020202" pitchFamily="18" charset="2"/>
              </a:rPr>
              <a:t>max</a:t>
            </a:r>
            <a:r>
              <a:rPr lang="en-US" dirty="0">
                <a:sym typeface="MT Extra" panose="05050102010205020202" pitchFamily="18" charset="2"/>
              </a:rPr>
              <a:t>, given as R</a:t>
            </a:r>
            <a:r>
              <a:rPr lang="en-US" baseline="-25000" dirty="0">
                <a:sym typeface="MT Extra" panose="05050102010205020202" pitchFamily="18" charset="2"/>
              </a:rPr>
              <a:t>b</a:t>
            </a:r>
            <a:r>
              <a:rPr lang="en-US" dirty="0">
                <a:sym typeface="MT Extra" panose="05050102010205020202" pitchFamily="18" charset="2"/>
              </a:rPr>
              <a:t>R</a:t>
            </a:r>
            <a:r>
              <a:rPr lang="en-US" baseline="-25000" dirty="0">
                <a:sym typeface="MT Extra" panose="05050102010205020202" pitchFamily="18" charset="2"/>
              </a:rPr>
              <a:t>h</a:t>
            </a:r>
            <a:r>
              <a:rPr lang="en-US" dirty="0">
                <a:sym typeface="MT Extra" panose="05050102010205020202" pitchFamily="18" charset="2"/>
              </a:rPr>
              <a:t>F</a:t>
            </a:r>
            <a:r>
              <a:rPr lang="en-US" baseline="-25000" dirty="0">
                <a:sym typeface="MT Extra" panose="05050102010205020202" pitchFamily="18" charset="2"/>
              </a:rPr>
              <a:t>yc</a:t>
            </a:r>
            <a:r>
              <a:rPr lang="en-US" dirty="0">
                <a:sym typeface="MT Extra" panose="05050102010205020202" pitchFamily="18" charset="2"/>
              </a:rPr>
              <a:t> (refer to the figure at the bottom of this slide). The top flange is a compact flange for FLB. </a:t>
            </a:r>
          </a:p>
          <a:p>
            <a:pPr algn="just"/>
            <a:endParaRPr lang="en-US" dirty="0">
              <a:sym typeface="MT Extra" panose="05050102010205020202" pitchFamily="18" charset="2"/>
            </a:endParaRPr>
          </a:p>
          <a:p>
            <a:pPr algn="just"/>
            <a:r>
              <a:rPr lang="en-US" dirty="0">
                <a:sym typeface="MT Extra" panose="05050102010205020202" pitchFamily="18" charset="2"/>
              </a:rPr>
              <a:t>Since a  separate explicit check is made to prevent web bend-buckling during construction (Lesson 7), the web load-shedding factor, R</a:t>
            </a:r>
            <a:r>
              <a:rPr lang="en-US" baseline="-25000" dirty="0">
                <a:sym typeface="MT Extra" panose="05050102010205020202" pitchFamily="18" charset="2"/>
              </a:rPr>
              <a:t>b</a:t>
            </a:r>
            <a:r>
              <a:rPr lang="en-US" dirty="0">
                <a:sym typeface="MT Extra" panose="05050102010205020202" pitchFamily="18" charset="2"/>
              </a:rPr>
              <a:t>, is always taken equal to 1.0 for the constructibility checks in the </a:t>
            </a:r>
            <a:r>
              <a:rPr lang="en-US" i="1" dirty="0">
                <a:sym typeface="MT Extra" panose="05050102010205020202" pitchFamily="18" charset="2"/>
              </a:rPr>
              <a:t>AASHTO LRFD </a:t>
            </a:r>
            <a:r>
              <a:rPr lang="en-US" dirty="0">
                <a:sym typeface="MT Extra" panose="05050102010205020202" pitchFamily="18" charset="2"/>
              </a:rPr>
              <a:t>BDS since if web bend-buckling is prevented, there can be no shedding of the web compressive stresses to the compression flange. The section is homogeneous and so the hybrid factor, R</a:t>
            </a:r>
            <a:r>
              <a:rPr lang="en-US" baseline="-25000" dirty="0">
                <a:sym typeface="MT Extra" panose="05050102010205020202" pitchFamily="18" charset="2"/>
              </a:rPr>
              <a:t>h</a:t>
            </a:r>
            <a:r>
              <a:rPr lang="en-US" dirty="0">
                <a:sym typeface="MT Extra" panose="05050102010205020202" pitchFamily="18" charset="2"/>
              </a:rPr>
              <a:t> is also equal to 1.0. Therefore, the top-flange local buckling resistance, (F</a:t>
            </a:r>
            <a:r>
              <a:rPr lang="en-US" baseline="-25000" dirty="0">
                <a:sym typeface="MT Extra" panose="05050102010205020202" pitchFamily="18" charset="2"/>
              </a:rPr>
              <a:t>nc</a:t>
            </a:r>
            <a:r>
              <a:rPr lang="en-US" dirty="0">
                <a:sym typeface="MT Extra" panose="05050102010205020202" pitchFamily="18" charset="2"/>
              </a:rPr>
              <a:t>)</a:t>
            </a:r>
            <a:r>
              <a:rPr lang="en-US" baseline="-25000" dirty="0">
                <a:sym typeface="MT Extra" panose="05050102010205020202" pitchFamily="18" charset="2"/>
              </a:rPr>
              <a:t>FLB</a:t>
            </a:r>
            <a:r>
              <a:rPr lang="en-US" dirty="0">
                <a:sym typeface="MT Extra" panose="05050102010205020202" pitchFamily="18" charset="2"/>
              </a:rPr>
              <a:t>, computed from the equation for the plateau strength given in Article 6.10.8.2.2 is equal to F</a:t>
            </a:r>
            <a:r>
              <a:rPr lang="en-US" baseline="-25000" dirty="0">
                <a:sym typeface="MT Extra" panose="05050102010205020202" pitchFamily="18" charset="2"/>
              </a:rPr>
              <a:t>max</a:t>
            </a:r>
            <a:r>
              <a:rPr lang="en-US" dirty="0">
                <a:sym typeface="MT Extra" panose="05050102010205020202" pitchFamily="18" charset="2"/>
              </a:rPr>
              <a:t> = 50.0 ksi. </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71</a:t>
            </a:fld>
            <a:endParaRPr lang="en-US" altLang="en-US" dirty="0"/>
          </a:p>
        </p:txBody>
      </p:sp>
    </p:spTree>
    <p:extLst>
      <p:ext uri="{BB962C8B-B14F-4D97-AF65-F5344CB8AC3E}">
        <p14:creationId xmlns:p14="http://schemas.microsoft.com/office/powerpoint/2010/main" val="13052433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dirty="0">
                <a:sym typeface="MT Extra" panose="05050102010205020202" pitchFamily="18" charset="2"/>
              </a:rPr>
              <a:t>Next, determine the lateral-torsional buckling resistance, (F</a:t>
            </a:r>
            <a:r>
              <a:rPr lang="en-US" baseline="-25000" dirty="0">
                <a:sym typeface="MT Extra" panose="05050102010205020202" pitchFamily="18" charset="2"/>
              </a:rPr>
              <a:t>nc</a:t>
            </a:r>
            <a:r>
              <a:rPr lang="en-US" dirty="0">
                <a:sym typeface="MT Extra" panose="05050102010205020202" pitchFamily="18" charset="2"/>
              </a:rPr>
              <a:t>)</a:t>
            </a:r>
            <a:r>
              <a:rPr lang="en-US" baseline="-25000" dirty="0">
                <a:sym typeface="MT Extra" panose="05050102010205020202" pitchFamily="18" charset="2"/>
              </a:rPr>
              <a:t>LTB</a:t>
            </a:r>
            <a:r>
              <a:rPr lang="en-US" dirty="0">
                <a:sym typeface="MT Extra" panose="05050102010205020202" pitchFamily="18" charset="2"/>
              </a:rPr>
              <a:t>, of the unbraced length. As mentioned previously, the unbraced length under consideration is prismatic. Therefore, compute the radius of gyration for LTB, r</a:t>
            </a:r>
            <a:r>
              <a:rPr lang="en-US" baseline="-25000" dirty="0">
                <a:sym typeface="MT Extra" panose="05050102010205020202" pitchFamily="18" charset="2"/>
              </a:rPr>
              <a:t>t</a:t>
            </a:r>
            <a:r>
              <a:rPr lang="en-US" dirty="0">
                <a:sym typeface="MT Extra" panose="05050102010205020202" pitchFamily="18" charset="2"/>
              </a:rPr>
              <a:t>, from the top equation shown on this slide (refer to Slide 33 of this lesson), which is equal to 3.86 in. Given r</a:t>
            </a:r>
            <a:r>
              <a:rPr lang="en-US" baseline="-25000" dirty="0">
                <a:sym typeface="MT Extra" panose="05050102010205020202" pitchFamily="18" charset="2"/>
              </a:rPr>
              <a:t>t</a:t>
            </a:r>
            <a:r>
              <a:rPr lang="en-US" dirty="0">
                <a:sym typeface="MT Extra" panose="05050102010205020202" pitchFamily="18" charset="2"/>
              </a:rPr>
              <a:t>, t</a:t>
            </a:r>
            <a:r>
              <a:rPr lang="en-US" sz="1200" dirty="0"/>
              <a:t>he limiting unbraced length to achieve the maximum potential flexural resistance for LTB under uniform bending, L</a:t>
            </a:r>
            <a:r>
              <a:rPr lang="en-US" sz="1200" baseline="-25000" dirty="0"/>
              <a:t>p</a:t>
            </a:r>
            <a:r>
              <a:rPr lang="en-US" dirty="0"/>
              <a:t> (refer also to Slide 33), is computed to be 7.75 feet (Anchor Point 1).</a:t>
            </a:r>
          </a:p>
          <a:p>
            <a:pPr algn="just"/>
            <a:endParaRPr lang="en-US" dirty="0"/>
          </a:p>
          <a:p>
            <a:pPr algn="just"/>
            <a:r>
              <a:rPr lang="en-US" sz="1200" dirty="0"/>
              <a:t>The compression flange stress at the nominal onset of yielding, F</a:t>
            </a:r>
            <a:r>
              <a:rPr lang="en-US" sz="1200" baseline="-25000" dirty="0"/>
              <a:t>yr</a:t>
            </a:r>
            <a:r>
              <a:rPr lang="en-US" dirty="0"/>
              <a:t>, is taken as 0.7F</a:t>
            </a:r>
            <a:r>
              <a:rPr lang="en-US" baseline="-25000" dirty="0"/>
              <a:t>yc</a:t>
            </a:r>
            <a:r>
              <a:rPr lang="en-US" dirty="0"/>
              <a:t> (refer to Slide 35 of this lesson) or 35.0 ksi. Given r</a:t>
            </a:r>
            <a:r>
              <a:rPr lang="en-US" baseline="-25000" dirty="0"/>
              <a:t>t </a:t>
            </a:r>
            <a:r>
              <a:rPr lang="en-US" dirty="0"/>
              <a:t>and F</a:t>
            </a:r>
            <a:r>
              <a:rPr lang="en-US" baseline="-25000" dirty="0"/>
              <a:t>yr</a:t>
            </a:r>
            <a:r>
              <a:rPr lang="en-US" dirty="0"/>
              <a:t>, </a:t>
            </a:r>
            <a:r>
              <a:rPr lang="en-US" sz="1200" dirty="0"/>
              <a:t>the limiting unbraced length corresponding to the nominal onset of yielding effects under uniform bending with consideration of compression-flange residual stresses and geometric imperfections, L</a:t>
            </a:r>
            <a:r>
              <a:rPr lang="en-US" sz="1200" baseline="-25000" dirty="0"/>
              <a:t>r</a:t>
            </a:r>
            <a:r>
              <a:rPr lang="en-US" sz="1200" dirty="0"/>
              <a:t> (refer also to Slide 35), is computed to be 29.09 feet (Anchor Point 2). </a:t>
            </a:r>
            <a:r>
              <a:rPr lang="en-US" dirty="0"/>
              <a:t> </a:t>
            </a:r>
          </a:p>
          <a:p>
            <a:pPr algn="just"/>
            <a:endParaRPr lang="en-US" dirty="0"/>
          </a:p>
          <a:p>
            <a:pPr algn="just"/>
            <a:r>
              <a:rPr lang="en-US" dirty="0"/>
              <a:t>Assuming for this example that the effective length factor for LTB, K, is equal to 1.0 (which is typically done), KL</a:t>
            </a:r>
            <a:r>
              <a:rPr lang="en-US" baseline="-25000" dirty="0"/>
              <a:t>b</a:t>
            </a:r>
            <a:r>
              <a:rPr lang="en-US" dirty="0"/>
              <a:t> of 24 feet falls in-between the two anchor points, L</a:t>
            </a:r>
            <a:r>
              <a:rPr lang="en-US" baseline="-25000" dirty="0"/>
              <a:t>p</a:t>
            </a:r>
            <a:r>
              <a:rPr lang="en-US" dirty="0"/>
              <a:t> and L</a:t>
            </a:r>
            <a:r>
              <a:rPr lang="en-US" baseline="-25000" dirty="0"/>
              <a:t>r</a:t>
            </a:r>
            <a:r>
              <a:rPr lang="en-US" dirty="0"/>
              <a:t>, indicating that the unbraced length is a noncompact unbraced length, as shown graphically on the next slide.  </a:t>
            </a:r>
          </a:p>
          <a:p>
            <a:pPr algn="just"/>
            <a:endParaRPr lang="en-US" dirty="0">
              <a:sym typeface="MT Extra" panose="05050102010205020202" pitchFamily="18" charset="2"/>
            </a:endParaRPr>
          </a:p>
          <a:p>
            <a:pPr algn="just"/>
            <a:endParaRPr lang="en-US" dirty="0">
              <a:sym typeface="MT Extra" panose="05050102010205020202" pitchFamily="18" charset="2"/>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72</a:t>
            </a:fld>
            <a:endParaRPr lang="en-US" altLang="en-US" dirty="0"/>
          </a:p>
        </p:txBody>
      </p:sp>
    </p:spTree>
    <p:extLst>
      <p:ext uri="{BB962C8B-B14F-4D97-AF65-F5344CB8AC3E}">
        <p14:creationId xmlns:p14="http://schemas.microsoft.com/office/powerpoint/2010/main" val="27735326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4783785"/>
          </a:xfrm>
        </p:spPr>
        <p:txBody>
          <a:bodyPr/>
          <a:lstStyle/>
          <a:p>
            <a:pPr algn="just"/>
            <a:r>
              <a:rPr lang="en-US" dirty="0">
                <a:sym typeface="MT Extra" panose="05050102010205020202" pitchFamily="18" charset="2"/>
              </a:rPr>
              <a:t>Referring to the figure shown on this slide, the unbraced length, KL</a:t>
            </a:r>
            <a:r>
              <a:rPr lang="en-US" baseline="-25000" dirty="0">
                <a:sym typeface="MT Extra" panose="05050102010205020202" pitchFamily="18" charset="2"/>
              </a:rPr>
              <a:t>b</a:t>
            </a:r>
            <a:r>
              <a:rPr lang="en-US" dirty="0">
                <a:sym typeface="MT Extra" panose="05050102010205020202" pitchFamily="18" charset="2"/>
              </a:rPr>
              <a:t> = 24.0 feet, falls in-between the two anchor points, L</a:t>
            </a:r>
            <a:r>
              <a:rPr lang="en-US" baseline="-25000" dirty="0">
                <a:sym typeface="MT Extra" panose="05050102010205020202" pitchFamily="18" charset="2"/>
              </a:rPr>
              <a:t>p</a:t>
            </a:r>
            <a:r>
              <a:rPr lang="en-US" dirty="0">
                <a:sym typeface="MT Extra" panose="05050102010205020202" pitchFamily="18" charset="2"/>
              </a:rPr>
              <a:t> and L</a:t>
            </a:r>
            <a:r>
              <a:rPr lang="en-US" baseline="-25000" dirty="0">
                <a:sym typeface="MT Extra" panose="05050102010205020202" pitchFamily="18" charset="2"/>
              </a:rPr>
              <a:t>r</a:t>
            </a:r>
            <a:r>
              <a:rPr lang="en-US" dirty="0">
                <a:sym typeface="MT Extra" panose="05050102010205020202" pitchFamily="18" charset="2"/>
              </a:rPr>
              <a:t>. Therefore, the unbraced length is a noncompact unbraced length </a:t>
            </a:r>
            <a:r>
              <a:rPr lang="en-US" dirty="0">
                <a:effectLst/>
                <a:ea typeface="Times New Roman" panose="02020603050405020304" pitchFamily="18" charset="0"/>
                <a:cs typeface="Times New Roman" panose="02020603050405020304" pitchFamily="18" charset="0"/>
              </a:rPr>
              <a:t>for which residual stresses and initial imperfections give rise to inelastic lateral-torsional buckling, represented in the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BDS by a linear transition curve. </a:t>
            </a:r>
          </a:p>
          <a:p>
            <a:pPr algn="just"/>
            <a:endParaRPr lang="en-US" dirty="0">
              <a:cs typeface="Times New Roman" panose="02020603050405020304" pitchFamily="18" charset="0"/>
              <a:sym typeface="MT Extra" panose="05050102010205020202" pitchFamily="18" charset="2"/>
            </a:endParaRPr>
          </a:p>
          <a:p>
            <a:pPr algn="just"/>
            <a:r>
              <a:rPr lang="en-US" dirty="0">
                <a:cs typeface="Times New Roman" panose="02020603050405020304" pitchFamily="18" charset="0"/>
                <a:sym typeface="MT Extra" panose="05050102010205020202" pitchFamily="18" charset="2"/>
              </a:rPr>
              <a:t>For this example, since the unbraced length under consideration contains the section of maximum positive moment during the deck placement, the factored major-axis bending stress at the middle of the unbraced length, f</a:t>
            </a:r>
            <a:r>
              <a:rPr lang="en-US" baseline="-25000" dirty="0">
                <a:cs typeface="Times New Roman" panose="02020603050405020304" pitchFamily="18" charset="0"/>
                <a:sym typeface="MT Extra" panose="05050102010205020202" pitchFamily="18" charset="2"/>
              </a:rPr>
              <a:t>mid</a:t>
            </a:r>
            <a:r>
              <a:rPr lang="en-US" dirty="0">
                <a:cs typeface="Times New Roman" panose="02020603050405020304" pitchFamily="18" charset="0"/>
                <a:sym typeface="MT Extra" panose="05050102010205020202" pitchFamily="18" charset="2"/>
              </a:rPr>
              <a:t>, is greater than the larger compressive stress at either end of the unbraced length, f</a:t>
            </a:r>
            <a:r>
              <a:rPr lang="en-US" baseline="-25000" dirty="0">
                <a:cs typeface="Times New Roman" panose="02020603050405020304" pitchFamily="18" charset="0"/>
                <a:sym typeface="MT Extra" panose="05050102010205020202" pitchFamily="18" charset="2"/>
              </a:rPr>
              <a:t>2</a:t>
            </a:r>
            <a:r>
              <a:rPr lang="en-US" dirty="0">
                <a:cs typeface="Times New Roman" panose="02020603050405020304" pitchFamily="18" charset="0"/>
                <a:sym typeface="MT Extra" panose="05050102010205020202" pitchFamily="18" charset="2"/>
              </a:rPr>
              <a:t>, by inspection. Therefore, as specified in Article 6.10.8.2.3, C</a:t>
            </a:r>
            <a:r>
              <a:rPr lang="en-US" baseline="-25000" dirty="0">
                <a:cs typeface="Times New Roman" panose="02020603050405020304" pitchFamily="18" charset="0"/>
                <a:sym typeface="MT Extra" panose="05050102010205020202" pitchFamily="18" charset="2"/>
              </a:rPr>
              <a:t>b</a:t>
            </a:r>
            <a:r>
              <a:rPr lang="en-US" dirty="0">
                <a:cs typeface="Times New Roman" panose="02020603050405020304" pitchFamily="18" charset="0"/>
                <a:sym typeface="MT Extra" panose="05050102010205020202" pitchFamily="18" charset="2"/>
              </a:rPr>
              <a:t> for this unbraced length is to be taken equal to 1.0 (refer to Slide 39 in this lesson). Since C</a:t>
            </a:r>
            <a:r>
              <a:rPr lang="en-US" baseline="-25000" dirty="0">
                <a:cs typeface="Times New Roman" panose="02020603050405020304" pitchFamily="18" charset="0"/>
                <a:sym typeface="MT Extra" panose="05050102010205020202" pitchFamily="18" charset="2"/>
              </a:rPr>
              <a:t>b</a:t>
            </a:r>
            <a:r>
              <a:rPr lang="en-US" dirty="0">
                <a:cs typeface="Times New Roman" panose="02020603050405020304" pitchFamily="18" charset="0"/>
                <a:sym typeface="MT Extra" panose="05050102010205020202" pitchFamily="18" charset="2"/>
              </a:rPr>
              <a:t> is taken equal to 1.0, the equivalent procedures of Article D6.4.1 (discussed on Slide 38 of this lesson) will provide no increase in the LTB resistance. </a:t>
            </a:r>
          </a:p>
          <a:p>
            <a:pPr algn="just"/>
            <a:endParaRPr lang="en-US" dirty="0">
              <a:cs typeface="Times New Roman" panose="02020603050405020304" pitchFamily="18" charset="0"/>
              <a:sym typeface="MT Extra" panose="05050102010205020202" pitchFamily="18" charset="2"/>
            </a:endParaRPr>
          </a:p>
          <a:p>
            <a:pPr algn="just"/>
            <a:r>
              <a:rPr lang="en-US" dirty="0">
                <a:sym typeface="MT Extra" panose="05050102010205020202" pitchFamily="18" charset="2"/>
              </a:rPr>
              <a:t>Again, since a separate explicit check is made to prevent web bend-buckling during construction (Lesson 7), the web load-shedding factor, R</a:t>
            </a:r>
            <a:r>
              <a:rPr lang="en-US" baseline="-25000" dirty="0">
                <a:sym typeface="MT Extra" panose="05050102010205020202" pitchFamily="18" charset="2"/>
              </a:rPr>
              <a:t>b</a:t>
            </a:r>
            <a:r>
              <a:rPr lang="en-US" dirty="0">
                <a:sym typeface="MT Extra" panose="05050102010205020202" pitchFamily="18" charset="2"/>
              </a:rPr>
              <a:t>, is always taken equal to 1.0 for the constructibility checks in the </a:t>
            </a:r>
            <a:r>
              <a:rPr lang="en-US" i="1" dirty="0">
                <a:sym typeface="MT Extra" panose="05050102010205020202" pitchFamily="18" charset="2"/>
              </a:rPr>
              <a:t>AASHTO LRFD </a:t>
            </a:r>
            <a:r>
              <a:rPr lang="en-US" dirty="0">
                <a:sym typeface="MT Extra" panose="05050102010205020202" pitchFamily="18" charset="2"/>
              </a:rPr>
              <a:t>BDS. The section is homogeneous and so the hybrid factor, R</a:t>
            </a:r>
            <a:r>
              <a:rPr lang="en-US" baseline="-25000" dirty="0">
                <a:sym typeface="MT Extra" panose="05050102010205020202" pitchFamily="18" charset="2"/>
              </a:rPr>
              <a:t>h</a:t>
            </a:r>
            <a:r>
              <a:rPr lang="en-US" dirty="0">
                <a:sym typeface="MT Extra" panose="05050102010205020202" pitchFamily="18" charset="2"/>
              </a:rPr>
              <a:t> is also equal to 1.0. Therefore, the lateral-torsional buckling resistance of this unbraced length, computed from the linear equation given in Article 6.10.8.2.3 (refer to Slide 41 in this lesson) is computed to be 38.58 ksi.</a:t>
            </a:r>
          </a:p>
          <a:p>
            <a:pPr algn="just"/>
            <a:endParaRPr lang="en-US" dirty="0">
              <a:sym typeface="MT Extra" panose="05050102010205020202" pitchFamily="18" charset="2"/>
            </a:endParaRPr>
          </a:p>
          <a:p>
            <a:pPr algn="just"/>
            <a:r>
              <a:rPr lang="en-US" dirty="0">
                <a:sym typeface="MT Extra" panose="05050102010205020202" pitchFamily="18" charset="2"/>
              </a:rPr>
              <a:t>(Note that the LTB resistance for this unbraced length computed using the revised provisions in the 10</a:t>
            </a:r>
            <a:r>
              <a:rPr lang="en-US" baseline="30000" dirty="0">
                <a:sym typeface="MT Extra" panose="05050102010205020202" pitchFamily="18" charset="2"/>
              </a:rPr>
              <a:t>th</a:t>
            </a:r>
            <a:r>
              <a:rPr lang="en-US" dirty="0">
                <a:sym typeface="MT Extra" panose="05050102010205020202" pitchFamily="18" charset="2"/>
              </a:rPr>
              <a:t> Edition </a:t>
            </a:r>
            <a:r>
              <a:rPr lang="en-US" i="1" dirty="0">
                <a:sym typeface="MT Extra" panose="05050102010205020202" pitchFamily="18" charset="2"/>
              </a:rPr>
              <a:t>AASHTO LRFD </a:t>
            </a:r>
            <a:r>
              <a:rPr lang="en-US" dirty="0">
                <a:sym typeface="MT Extra" panose="05050102010205020202" pitchFamily="18" charset="2"/>
              </a:rPr>
              <a:t>Specifications that were described previously in this lesson is (F</a:t>
            </a:r>
            <a:r>
              <a:rPr lang="en-US" baseline="-25000" dirty="0">
                <a:sym typeface="MT Extra" panose="05050102010205020202" pitchFamily="18" charset="2"/>
              </a:rPr>
              <a:t>nc</a:t>
            </a:r>
            <a:r>
              <a:rPr lang="en-US" dirty="0">
                <a:sym typeface="MT Extra" panose="05050102010205020202" pitchFamily="18" charset="2"/>
              </a:rPr>
              <a:t>)</a:t>
            </a:r>
            <a:r>
              <a:rPr lang="en-US" baseline="-25000" dirty="0">
                <a:sym typeface="MT Extra" panose="05050102010205020202" pitchFamily="18" charset="2"/>
              </a:rPr>
              <a:t>LTB</a:t>
            </a:r>
            <a:r>
              <a:rPr lang="en-US" dirty="0">
                <a:sym typeface="MT Extra" panose="05050102010205020202" pitchFamily="18" charset="2"/>
              </a:rPr>
              <a:t> = 35.74 ksi. The difference is primarily due to the changes in the values of L</a:t>
            </a:r>
            <a:r>
              <a:rPr lang="en-US" baseline="-25000" dirty="0">
                <a:sym typeface="MT Extra" panose="05050102010205020202" pitchFamily="18" charset="2"/>
              </a:rPr>
              <a:t>p </a:t>
            </a:r>
            <a:r>
              <a:rPr lang="en-US" dirty="0">
                <a:sym typeface="MT Extra" panose="05050102010205020202" pitchFamily="18" charset="2"/>
              </a:rPr>
              <a:t>and F</a:t>
            </a:r>
            <a:r>
              <a:rPr lang="en-US" baseline="-25000" dirty="0">
                <a:sym typeface="MT Extra" panose="05050102010205020202" pitchFamily="18" charset="2"/>
              </a:rPr>
              <a:t>yr</a:t>
            </a:r>
            <a:r>
              <a:rPr lang="en-US" dirty="0">
                <a:sym typeface="MT Extra" panose="05050102010205020202" pitchFamily="18" charset="2"/>
              </a:rPr>
              <a:t> to be implemented in the 10</a:t>
            </a:r>
            <a:r>
              <a:rPr lang="en-US" baseline="30000" dirty="0">
                <a:sym typeface="MT Extra" panose="05050102010205020202" pitchFamily="18" charset="2"/>
              </a:rPr>
              <a:t>th</a:t>
            </a:r>
            <a:r>
              <a:rPr lang="en-US" dirty="0">
                <a:sym typeface="MT Extra" panose="05050102010205020202" pitchFamily="18" charset="2"/>
              </a:rPr>
              <a:t> Edition.)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73</a:t>
            </a:fld>
            <a:endParaRPr lang="en-US" altLang="en-US" dirty="0"/>
          </a:p>
        </p:txBody>
      </p:sp>
    </p:spTree>
    <p:extLst>
      <p:ext uri="{BB962C8B-B14F-4D97-AF65-F5344CB8AC3E}">
        <p14:creationId xmlns:p14="http://schemas.microsoft.com/office/powerpoint/2010/main" val="30541503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dirty="0">
                <a:cs typeface="Arial" panose="020B0604020202020204" pitchFamily="34" charset="0"/>
                <a:sym typeface="MT Extra" panose="05050102010205020202" pitchFamily="18" charset="2"/>
              </a:rPr>
              <a:t>Next, determine if amplification of the first-order flange lateral bending stresses in the discretely braced top (compression) flange due to the deck overhang loads is required. Referring to Slide 47 in this lesson, the limiting unbraced length above which amplification of the first-order flange lateral bending stresses, f</a:t>
            </a:r>
            <a:r>
              <a:rPr lang="en-US" baseline="-25000" dirty="0">
                <a:cs typeface="Arial" panose="020B0604020202020204" pitchFamily="34" charset="0"/>
                <a:sym typeface="MT Extra" panose="05050102010205020202" pitchFamily="18" charset="2"/>
              </a:rPr>
              <a:t>1</a:t>
            </a:r>
            <a:r>
              <a:rPr lang="en-US" dirty="0">
                <a:cs typeface="Arial" panose="020B0604020202020204" pitchFamily="34" charset="0"/>
                <a:sym typeface="MT Extra" panose="05050102010205020202" pitchFamily="18" charset="2"/>
              </a:rPr>
              <a:t>, is required f</a:t>
            </a:r>
            <a:r>
              <a:rPr lang="en-US" dirty="0">
                <a:cs typeface="Arial" panose="020B0604020202020204" pitchFamily="34" charset="0"/>
              </a:rPr>
              <a:t>or unbraced lengths where Article 6.10.8.2.3 is applied to determine the LTB resistance </a:t>
            </a:r>
            <a:r>
              <a:rPr lang="en-US" dirty="0">
                <a:cs typeface="Arial" panose="020B0604020202020204" pitchFamily="34" charset="0"/>
                <a:sym typeface="MT Extra" panose="05050102010205020202" pitchFamily="18" charset="2"/>
              </a:rPr>
              <a:t>is given by the top equation on this slide (Article 6.10.1.6). In the equation, f</a:t>
            </a:r>
            <a:r>
              <a:rPr lang="en-US" baseline="-25000" dirty="0">
                <a:cs typeface="Arial" panose="020B0604020202020204" pitchFamily="34" charset="0"/>
                <a:sym typeface="MT Extra" panose="05050102010205020202" pitchFamily="18" charset="2"/>
              </a:rPr>
              <a:t>bu</a:t>
            </a:r>
            <a:r>
              <a:rPr lang="en-US" dirty="0">
                <a:cs typeface="Arial" panose="020B0604020202020204" pitchFamily="34" charset="0"/>
                <a:sym typeface="MT Extra" panose="05050102010205020202" pitchFamily="18" charset="2"/>
              </a:rPr>
              <a:t> is to be taken </a:t>
            </a:r>
            <a:r>
              <a:rPr lang="en-US" sz="1200" dirty="0">
                <a:cs typeface="Arial" panose="020B0604020202020204" pitchFamily="34" charset="0"/>
              </a:rPr>
              <a:t>as the largest value throughout the unbraced length, including the end cross-sections (i.e., the ‘governing cross-section’), which in this case is at the section of maximum positive moment during the deck placement; therefore, f</a:t>
            </a:r>
            <a:r>
              <a:rPr lang="en-US" sz="1200" baseline="-25000" dirty="0">
                <a:cs typeface="Arial" panose="020B0604020202020204" pitchFamily="34" charset="0"/>
              </a:rPr>
              <a:t>bu</a:t>
            </a:r>
            <a:r>
              <a:rPr lang="en-US" sz="1200" dirty="0">
                <a:cs typeface="Arial" panose="020B0604020202020204" pitchFamily="34" charset="0"/>
              </a:rPr>
              <a:t> = -29.74 ksi (refer to Slide 69 in this lesson). Substituting in the remaining values computed previously in this example, the limiting unbraced length is 12.06 ft, which is less than the unbraced length, L</a:t>
            </a:r>
            <a:r>
              <a:rPr lang="en-US" sz="1200" baseline="-25000" dirty="0">
                <a:cs typeface="Arial" panose="020B0604020202020204" pitchFamily="34" charset="0"/>
              </a:rPr>
              <a:t>b</a:t>
            </a:r>
            <a:r>
              <a:rPr lang="en-US" sz="1200" dirty="0">
                <a:cs typeface="Arial" panose="020B0604020202020204" pitchFamily="34" charset="0"/>
              </a:rPr>
              <a:t>, of 24.0 ft; therefore, amplification of the first-order top-flange lateral bending stresses is required. </a:t>
            </a:r>
          </a:p>
          <a:p>
            <a:pPr algn="just"/>
            <a:endParaRPr lang="en-US" dirty="0">
              <a:cs typeface="Arial" panose="020B0604020202020204" pitchFamily="34" charset="0"/>
              <a:sym typeface="MT Extra" panose="05050102010205020202" pitchFamily="18" charset="2"/>
            </a:endParaRPr>
          </a:p>
          <a:p>
            <a:pPr algn="just"/>
            <a:r>
              <a:rPr lang="en-US" dirty="0">
                <a:cs typeface="Arial" panose="020B0604020202020204" pitchFamily="34" charset="0"/>
                <a:sym typeface="MT Extra" panose="05050102010205020202" pitchFamily="18" charset="2"/>
              </a:rPr>
              <a:t>Referring to Slide 48 in this lesson, the amplification factor for unbraced lengths where Article 6.10.8.2.3 is applied to determine the LTB resistance is given by the parenthetical expression within the equation shown in the middle of this slide (Article 6.10.1.6). F</a:t>
            </a:r>
            <a:r>
              <a:rPr lang="en-US" baseline="-25000" dirty="0">
                <a:cs typeface="Arial" panose="020B0604020202020204" pitchFamily="34" charset="0"/>
                <a:sym typeface="MT Extra" panose="05050102010205020202" pitchFamily="18" charset="2"/>
              </a:rPr>
              <a:t>cr</a:t>
            </a:r>
            <a:r>
              <a:rPr lang="en-US" dirty="0">
                <a:cs typeface="Arial" panose="020B0604020202020204" pitchFamily="34" charset="0"/>
                <a:sym typeface="MT Extra" panose="05050102010205020202" pitchFamily="18" charset="2"/>
              </a:rPr>
              <a:t> is the elastic lateral-torsional buckling stress given by the equation shown at the bottom left of this slide (refer to Slide 36 in this lesson). Substituting into this equation gives F</a:t>
            </a:r>
            <a:r>
              <a:rPr lang="en-US" baseline="-25000" dirty="0">
                <a:cs typeface="Arial" panose="020B0604020202020204" pitchFamily="34" charset="0"/>
                <a:sym typeface="MT Extra" panose="05050102010205020202" pitchFamily="18" charset="2"/>
              </a:rPr>
              <a:t>cr</a:t>
            </a:r>
            <a:r>
              <a:rPr lang="en-US" dirty="0">
                <a:cs typeface="Arial" panose="020B0604020202020204" pitchFamily="34" charset="0"/>
                <a:sym typeface="MT Extra" panose="05050102010205020202" pitchFamily="18" charset="2"/>
              </a:rPr>
              <a:t> equal to 51.41 ksi, which exceeds R</a:t>
            </a:r>
            <a:r>
              <a:rPr lang="en-US" baseline="-25000" dirty="0">
                <a:cs typeface="Arial" panose="020B0604020202020204" pitchFamily="34" charset="0"/>
                <a:sym typeface="MT Extra" panose="05050102010205020202" pitchFamily="18" charset="2"/>
              </a:rPr>
              <a:t>b</a:t>
            </a:r>
            <a:r>
              <a:rPr lang="en-US" dirty="0">
                <a:cs typeface="Arial" panose="020B0604020202020204" pitchFamily="34" charset="0"/>
                <a:sym typeface="MT Extra" panose="05050102010205020202" pitchFamily="18" charset="2"/>
              </a:rPr>
              <a:t>R</a:t>
            </a:r>
            <a:r>
              <a:rPr lang="en-US" baseline="-25000" dirty="0">
                <a:cs typeface="Arial" panose="020B0604020202020204" pitchFamily="34" charset="0"/>
                <a:sym typeface="MT Extra" panose="05050102010205020202" pitchFamily="18" charset="2"/>
              </a:rPr>
              <a:t>h</a:t>
            </a:r>
            <a:r>
              <a:rPr lang="en-US" dirty="0">
                <a:cs typeface="Arial" panose="020B0604020202020204" pitchFamily="34" charset="0"/>
                <a:sym typeface="MT Extra" panose="05050102010205020202" pitchFamily="18" charset="2"/>
              </a:rPr>
              <a:t>F</a:t>
            </a:r>
            <a:r>
              <a:rPr lang="en-US" baseline="-25000" dirty="0">
                <a:cs typeface="Arial" panose="020B0604020202020204" pitchFamily="34" charset="0"/>
                <a:sym typeface="MT Extra" panose="05050102010205020202" pitchFamily="18" charset="2"/>
              </a:rPr>
              <a:t>yc </a:t>
            </a:r>
            <a:r>
              <a:rPr lang="en-US" dirty="0">
                <a:cs typeface="Arial" panose="020B0604020202020204" pitchFamily="34" charset="0"/>
                <a:sym typeface="MT Extra" panose="05050102010205020202" pitchFamily="18" charset="2"/>
              </a:rPr>
              <a:t>equal to 50 ksi.  However, as discussed previously in this lesson, when computing the amplification factor, F</a:t>
            </a:r>
            <a:r>
              <a:rPr lang="en-US" baseline="-25000" dirty="0">
                <a:cs typeface="Arial" panose="020B0604020202020204" pitchFamily="34" charset="0"/>
                <a:sym typeface="MT Extra" panose="05050102010205020202" pitchFamily="18" charset="2"/>
              </a:rPr>
              <a:t>cr</a:t>
            </a:r>
            <a:r>
              <a:rPr lang="en-US" dirty="0">
                <a:cs typeface="Arial" panose="020B0604020202020204" pitchFamily="34" charset="0"/>
                <a:sym typeface="MT Extra" panose="05050102010205020202" pitchFamily="18" charset="2"/>
              </a:rPr>
              <a:t> is not limited to R</a:t>
            </a:r>
            <a:r>
              <a:rPr lang="en-US" baseline="-25000" dirty="0">
                <a:cs typeface="Arial" panose="020B0604020202020204" pitchFamily="34" charset="0"/>
                <a:sym typeface="MT Extra" panose="05050102010205020202" pitchFamily="18" charset="2"/>
              </a:rPr>
              <a:t>b</a:t>
            </a:r>
            <a:r>
              <a:rPr lang="en-US" dirty="0">
                <a:cs typeface="Arial" panose="020B0604020202020204" pitchFamily="34" charset="0"/>
                <a:sym typeface="MT Extra" panose="05050102010205020202" pitchFamily="18" charset="2"/>
              </a:rPr>
              <a:t>R</a:t>
            </a:r>
            <a:r>
              <a:rPr lang="en-US" baseline="-25000" dirty="0">
                <a:cs typeface="Arial" panose="020B0604020202020204" pitchFamily="34" charset="0"/>
                <a:sym typeface="MT Extra" panose="05050102010205020202" pitchFamily="18" charset="2"/>
              </a:rPr>
              <a:t>h</a:t>
            </a:r>
            <a:r>
              <a:rPr lang="en-US" dirty="0">
                <a:cs typeface="Arial" panose="020B0604020202020204" pitchFamily="34" charset="0"/>
                <a:sym typeface="MT Extra" panose="05050102010205020202" pitchFamily="18" charset="2"/>
              </a:rPr>
              <a:t>F</a:t>
            </a:r>
            <a:r>
              <a:rPr lang="en-US" baseline="-25000" dirty="0">
                <a:cs typeface="Arial" panose="020B0604020202020204" pitchFamily="34" charset="0"/>
                <a:sym typeface="MT Extra" panose="05050102010205020202" pitchFamily="18" charset="2"/>
              </a:rPr>
              <a:t>yc</a:t>
            </a:r>
            <a:r>
              <a:rPr lang="en-US" sz="1200" dirty="0">
                <a:effectLst/>
                <a:ea typeface="Times New Roman" panose="02020603050405020304" pitchFamily="18" charset="0"/>
                <a:cs typeface="Arial" panose="020B0604020202020204" pitchFamily="34" charset="0"/>
              </a:rPr>
              <a:t> as it would be when calculating the elastic LTB resistance for the design of the compression flange</a:t>
            </a:r>
            <a:r>
              <a:rPr lang="en-US" dirty="0">
                <a:cs typeface="Arial" panose="020B0604020202020204" pitchFamily="34" charset="0"/>
                <a:sym typeface="MT Extra" panose="05050102010205020202" pitchFamily="18" charset="2"/>
              </a:rPr>
              <a:t>.</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74</a:t>
            </a:fld>
            <a:endParaRPr lang="en-US" altLang="en-US" dirty="0"/>
          </a:p>
        </p:txBody>
      </p:sp>
    </p:spTree>
    <p:extLst>
      <p:ext uri="{BB962C8B-B14F-4D97-AF65-F5344CB8AC3E}">
        <p14:creationId xmlns:p14="http://schemas.microsoft.com/office/powerpoint/2010/main" val="32475795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544786"/>
          </a:xfrm>
        </p:spPr>
        <p:txBody>
          <a:bodyPr/>
          <a:lstStyle/>
          <a:p>
            <a:pPr algn="just"/>
            <a:r>
              <a:rPr lang="en-US" dirty="0">
                <a:cs typeface="Arial" panose="020B0604020202020204" pitchFamily="34" charset="0"/>
                <a:sym typeface="MT Extra" panose="05050102010205020202" pitchFamily="18" charset="2"/>
              </a:rPr>
              <a:t>Substituting the values of f</a:t>
            </a:r>
            <a:r>
              <a:rPr lang="en-US" baseline="-25000" dirty="0">
                <a:cs typeface="Arial" panose="020B0604020202020204" pitchFamily="34" charset="0"/>
                <a:sym typeface="MT Extra" panose="05050102010205020202" pitchFamily="18" charset="2"/>
              </a:rPr>
              <a:t>bu </a:t>
            </a:r>
            <a:r>
              <a:rPr lang="en-US" dirty="0">
                <a:cs typeface="Arial" panose="020B0604020202020204" pitchFamily="34" charset="0"/>
                <a:sym typeface="MT Extra" panose="05050102010205020202" pitchFamily="18" charset="2"/>
              </a:rPr>
              <a:t>and F</a:t>
            </a:r>
            <a:r>
              <a:rPr lang="en-US" baseline="-25000" dirty="0">
                <a:cs typeface="Arial" panose="020B0604020202020204" pitchFamily="34" charset="0"/>
                <a:sym typeface="MT Extra" panose="05050102010205020202" pitchFamily="18" charset="2"/>
              </a:rPr>
              <a:t>cr</a:t>
            </a:r>
            <a:r>
              <a:rPr lang="en-US" dirty="0">
                <a:cs typeface="Arial" panose="020B0604020202020204" pitchFamily="34" charset="0"/>
                <a:sym typeface="MT Extra" panose="05050102010205020202" pitchFamily="18" charset="2"/>
              </a:rPr>
              <a:t> into the equation for the amplification factor, AF, shown on the previous slide gives an amplification factor of 2.02. This factor will be applied to the first-order flange lateral bending stresses in the discretely braced top (compression) flange due to the overhang bracket loads. Since the bottom flange within this unbraced length is a discretely braced tension flange, amplification of the bottom-flange first-order lateral bending stresses due to the deck overhang loads is not required as discussed previously in this lesson (i.e., AF = 1.0).</a:t>
            </a:r>
          </a:p>
          <a:p>
            <a:pPr algn="just"/>
            <a:endParaRPr lang="en-US" dirty="0">
              <a:cs typeface="Arial" panose="020B0604020202020204" pitchFamily="34" charset="0"/>
              <a:sym typeface="MT Extra" panose="05050102010205020202" pitchFamily="18" charset="2"/>
            </a:endParaRPr>
          </a:p>
          <a:p>
            <a:pPr algn="just"/>
            <a:r>
              <a:rPr lang="en-US" dirty="0">
                <a:cs typeface="Arial" panose="020B0604020202020204" pitchFamily="34" charset="0"/>
                <a:sym typeface="MT Extra" panose="05050102010205020202" pitchFamily="18" charset="2"/>
              </a:rPr>
              <a:t>For the FLB flexural resistance checks, f</a:t>
            </a:r>
            <a:r>
              <a:rPr lang="en-US" baseline="-25000" dirty="0">
                <a:cs typeface="Arial" panose="020B0604020202020204" pitchFamily="34" charset="0"/>
                <a:sym typeface="MT Extra" panose="05050102010205020202" pitchFamily="18" charset="2"/>
              </a:rPr>
              <a:t>1</a:t>
            </a:r>
            <a:r>
              <a:rPr lang="en-US" dirty="0">
                <a:cs typeface="Arial" panose="020B0604020202020204" pitchFamily="34" charset="0"/>
                <a:sym typeface="MT Extra" panose="05050102010205020202" pitchFamily="18" charset="2"/>
              </a:rPr>
              <a:t> may be taken as the first-order flange lateral bending stress at the section under consideration. However, in this example, f</a:t>
            </a:r>
            <a:r>
              <a:rPr lang="en-US" baseline="-25000" dirty="0">
                <a:cs typeface="Arial" panose="020B0604020202020204" pitchFamily="34" charset="0"/>
                <a:sym typeface="MT Extra" panose="05050102010205020202" pitchFamily="18" charset="2"/>
              </a:rPr>
              <a:t>1 </a:t>
            </a:r>
            <a:r>
              <a:rPr lang="en-US" dirty="0">
                <a:cs typeface="Arial" panose="020B0604020202020204" pitchFamily="34" charset="0"/>
                <a:sym typeface="MT Extra" panose="05050102010205020202" pitchFamily="18" charset="2"/>
              </a:rPr>
              <a:t>will conservatively be taken as the maximum value within the unbraced length, which is at the cross-frames. The maximum value of f</a:t>
            </a:r>
            <a:r>
              <a:rPr lang="en-US" baseline="-25000" dirty="0">
                <a:cs typeface="Arial" panose="020B0604020202020204" pitchFamily="34" charset="0"/>
                <a:sym typeface="MT Extra" panose="05050102010205020202" pitchFamily="18" charset="2"/>
              </a:rPr>
              <a:t>1 </a:t>
            </a:r>
            <a:r>
              <a:rPr lang="en-US" dirty="0">
                <a:cs typeface="Arial" panose="020B0604020202020204" pitchFamily="34" charset="0"/>
                <a:sym typeface="MT Extra" panose="05050102010205020202" pitchFamily="18" charset="2"/>
              </a:rPr>
              <a:t>must be used for the LTB flexural resistance checks.</a:t>
            </a:r>
          </a:p>
          <a:p>
            <a:pPr algn="just"/>
            <a:endParaRPr lang="en-US" dirty="0">
              <a:cs typeface="Arial" panose="020B0604020202020204" pitchFamily="34" charset="0"/>
              <a:sym typeface="MT Extra" panose="05050102010205020202" pitchFamily="18" charset="2"/>
            </a:endParaRPr>
          </a:p>
          <a:p>
            <a:pPr algn="just"/>
            <a:r>
              <a:rPr lang="en-US" dirty="0">
                <a:cs typeface="Arial" panose="020B0604020202020204" pitchFamily="34" charset="0"/>
                <a:sym typeface="MT Extra" panose="05050102010205020202" pitchFamily="18" charset="2"/>
              </a:rPr>
              <a:t>The calculation of the amplified flange lateral bending stress in each flange, f</a:t>
            </a:r>
            <a:r>
              <a:rPr lang="en-US" baseline="-25000" dirty="0">
                <a:cs typeface="Arial" panose="020B0604020202020204" pitchFamily="34" charset="0"/>
                <a:sym typeface="MT Extra" panose="05050102010205020202" pitchFamily="18" charset="2"/>
              </a:rPr>
              <a:t></a:t>
            </a:r>
            <a:r>
              <a:rPr lang="en-US" dirty="0">
                <a:cs typeface="Arial" panose="020B0604020202020204" pitchFamily="34" charset="0"/>
                <a:sym typeface="MT Extra" panose="05050102010205020202" pitchFamily="18" charset="2"/>
              </a:rPr>
              <a:t>, due to the deck overhang loads for the flexural resistance checks is shown at the bottom of the slide. The amplified f</a:t>
            </a:r>
            <a:r>
              <a:rPr lang="en-US" baseline="-25000" dirty="0">
                <a:cs typeface="Arial" panose="020B0604020202020204" pitchFamily="34" charset="0"/>
                <a:sym typeface="MT Extra" panose="05050102010205020202" pitchFamily="18" charset="2"/>
              </a:rPr>
              <a:t></a:t>
            </a:r>
            <a:r>
              <a:rPr lang="en-US" dirty="0">
                <a:cs typeface="Arial" panose="020B0604020202020204" pitchFamily="34" charset="0"/>
                <a:sym typeface="MT Extra" panose="05050102010205020202" pitchFamily="18" charset="2"/>
              </a:rPr>
              <a:t> in the top (compression) flange is equal to 16.69 ksi and the amplified f</a:t>
            </a:r>
            <a:r>
              <a:rPr lang="en-US" baseline="-25000" dirty="0">
                <a:cs typeface="Arial" panose="020B0604020202020204" pitchFamily="34" charset="0"/>
                <a:sym typeface="MT Extra" panose="05050102010205020202" pitchFamily="18" charset="2"/>
              </a:rPr>
              <a:t></a:t>
            </a:r>
            <a:r>
              <a:rPr lang="en-US" dirty="0">
                <a:cs typeface="Arial" panose="020B0604020202020204" pitchFamily="34" charset="0"/>
                <a:sym typeface="MT Extra" panose="05050102010205020202" pitchFamily="18" charset="2"/>
              </a:rPr>
              <a:t> in the bottom (tension) flange is equal to 3.73 ksi. Both of these amplified flange lateral bending stresses are less than the specified upper limit on f</a:t>
            </a:r>
            <a:r>
              <a:rPr lang="en-US" baseline="-25000" dirty="0">
                <a:cs typeface="Arial" panose="020B0604020202020204" pitchFamily="34" charset="0"/>
                <a:sym typeface="MT Extra" panose="05050102010205020202" pitchFamily="18" charset="2"/>
              </a:rPr>
              <a:t></a:t>
            </a:r>
            <a:r>
              <a:rPr lang="en-US" dirty="0">
                <a:cs typeface="Arial" panose="020B0604020202020204" pitchFamily="34" charset="0"/>
                <a:sym typeface="MT Extra" panose="05050102010205020202" pitchFamily="18" charset="2"/>
              </a:rPr>
              <a:t> of 0.6F</a:t>
            </a:r>
            <a:r>
              <a:rPr lang="en-US" baseline="-25000" dirty="0">
                <a:cs typeface="Arial" panose="020B0604020202020204" pitchFamily="34" charset="0"/>
                <a:sym typeface="MT Extra" panose="05050102010205020202" pitchFamily="18" charset="2"/>
              </a:rPr>
              <a:t>yf</a:t>
            </a:r>
            <a:r>
              <a:rPr lang="en-US" dirty="0">
                <a:cs typeface="Arial" panose="020B0604020202020204" pitchFamily="34" charset="0"/>
                <a:sym typeface="MT Extra" panose="05050102010205020202" pitchFamily="18" charset="2"/>
              </a:rPr>
              <a:t> = 30.00 ksi (Article 6.10.1.6 – refer to Slide 63 in this lesson). As discussed previously, this represents a practical upper limit on f</a:t>
            </a:r>
            <a:r>
              <a:rPr lang="en-US" baseline="-25000" dirty="0">
                <a:cs typeface="Arial" panose="020B0604020202020204" pitchFamily="34" charset="0"/>
                <a:sym typeface="MT Extra" panose="05050102010205020202" pitchFamily="18" charset="2"/>
              </a:rPr>
              <a:t></a:t>
            </a:r>
            <a:r>
              <a:rPr lang="en-US" dirty="0">
                <a:cs typeface="Arial" panose="020B0604020202020204" pitchFamily="34" charset="0"/>
                <a:sym typeface="MT Extra" panose="05050102010205020202" pitchFamily="18" charset="2"/>
              </a:rPr>
              <a:t> for the use of the approximate one-third rule equations for determining the flexural resistance under combined major-axis and lateral bending.</a:t>
            </a:r>
          </a:p>
          <a:p>
            <a:pPr algn="just"/>
            <a:endParaRPr lang="en-US" dirty="0">
              <a:cs typeface="Arial" panose="020B0604020202020204" pitchFamily="34" charset="0"/>
              <a:sym typeface="MT Extra" panose="05050102010205020202" pitchFamily="18" charset="2"/>
            </a:endParaRPr>
          </a:p>
          <a:p>
            <a:pPr algn="just"/>
            <a:endParaRPr lang="en-US" dirty="0">
              <a:cs typeface="Arial" panose="020B0604020202020204" pitchFamily="34" charset="0"/>
              <a:sym typeface="MT Extra" panose="05050102010205020202" pitchFamily="18" charset="2"/>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75</a:t>
            </a:fld>
            <a:endParaRPr lang="en-US" altLang="en-US" dirty="0"/>
          </a:p>
        </p:txBody>
      </p:sp>
    </p:spTree>
    <p:extLst>
      <p:ext uri="{BB962C8B-B14F-4D97-AF65-F5344CB8AC3E}">
        <p14:creationId xmlns:p14="http://schemas.microsoft.com/office/powerpoint/2010/main" val="7055658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dirty="0">
                <a:cs typeface="Arial" panose="020B0604020202020204" pitchFamily="34" charset="0"/>
                <a:sym typeface="MT Extra" panose="05050102010205020202" pitchFamily="18" charset="2"/>
              </a:rPr>
              <a:t>With all the data now assembled, check the flexural resistance of the noncomposite section during the deck placement (refer to Slide 62 in this lesson). The discretely braced top (compression) flange will be checked first. In this case, the maximum values of f</a:t>
            </a:r>
            <a:r>
              <a:rPr lang="en-US" baseline="-25000" dirty="0">
                <a:cs typeface="Arial" panose="020B0604020202020204" pitchFamily="34" charset="0"/>
                <a:sym typeface="MT Extra" panose="05050102010205020202" pitchFamily="18" charset="2"/>
              </a:rPr>
              <a:t>bu</a:t>
            </a:r>
            <a:r>
              <a:rPr lang="en-US" dirty="0">
                <a:cs typeface="Arial" panose="020B0604020202020204" pitchFamily="34" charset="0"/>
                <a:sym typeface="MT Extra" panose="05050102010205020202" pitchFamily="18" charset="2"/>
              </a:rPr>
              <a:t> and f</a:t>
            </a:r>
            <a:r>
              <a:rPr lang="en-US" baseline="-25000" dirty="0">
                <a:cs typeface="Arial" panose="020B0604020202020204" pitchFamily="34" charset="0"/>
                <a:sym typeface="MT Extra" panose="05050102010205020202" pitchFamily="18" charset="2"/>
              </a:rPr>
              <a:t></a:t>
            </a:r>
            <a:r>
              <a:rPr lang="en-US" dirty="0">
                <a:cs typeface="Arial" panose="020B0604020202020204" pitchFamily="34" charset="0"/>
                <a:sym typeface="MT Extra" panose="05050102010205020202" pitchFamily="18" charset="2"/>
              </a:rPr>
              <a:t> within the unbraced length are conservatively used in all of the checks, including in the FLB and nominal yielding and tension flange yielding (TFY) checks. The size of the top flange and the cross-frame spacing in regions of positive bending is typically controlled by these constructibility checks.</a:t>
            </a:r>
          </a:p>
          <a:p>
            <a:pPr algn="just"/>
            <a:endParaRPr lang="en-US" dirty="0">
              <a:cs typeface="Arial" panose="020B0604020202020204" pitchFamily="34" charset="0"/>
              <a:sym typeface="MT Extra" panose="05050102010205020202" pitchFamily="18" charset="2"/>
            </a:endParaRPr>
          </a:p>
          <a:p>
            <a:pPr algn="just"/>
            <a:r>
              <a:rPr lang="en-US" dirty="0">
                <a:cs typeface="Arial" panose="020B0604020202020204" pitchFamily="34" charset="0"/>
                <a:sym typeface="MT Extra" panose="05050102010205020202" pitchFamily="18" charset="2"/>
              </a:rPr>
              <a:t>The nominal yielding check ensures that the factored tip stress in the flange due to the combined major-axis bending stress from the sequential deck placement plus the amplified flange lateral bending stress due to the deck overhang loads does not exceed the specified minimum yield strength of the flange, F</a:t>
            </a:r>
            <a:r>
              <a:rPr lang="en-US" baseline="-25000" dirty="0">
                <a:cs typeface="Arial" panose="020B0604020202020204" pitchFamily="34" charset="0"/>
                <a:sym typeface="MT Extra" panose="05050102010205020202" pitchFamily="18" charset="2"/>
              </a:rPr>
              <a:t>yc</a:t>
            </a:r>
            <a:r>
              <a:rPr lang="en-US" dirty="0">
                <a:cs typeface="Arial" panose="020B0604020202020204" pitchFamily="34" charset="0"/>
                <a:sym typeface="MT Extra" panose="05050102010205020202" pitchFamily="18" charset="2"/>
              </a:rPr>
              <a:t>, times the hybrid factor, R</a:t>
            </a:r>
            <a:r>
              <a:rPr lang="en-US" baseline="-25000" dirty="0">
                <a:cs typeface="Arial" panose="020B0604020202020204" pitchFamily="34" charset="0"/>
                <a:sym typeface="MT Extra" panose="05050102010205020202" pitchFamily="18" charset="2"/>
              </a:rPr>
              <a:t>h</a:t>
            </a:r>
            <a:r>
              <a:rPr lang="en-US" dirty="0">
                <a:cs typeface="Arial" panose="020B0604020202020204" pitchFamily="34" charset="0"/>
                <a:sym typeface="MT Extra" panose="05050102010205020202" pitchFamily="18" charset="2"/>
              </a:rPr>
              <a:t>. The resistance factor for flexure, </a:t>
            </a:r>
            <a:r>
              <a:rPr lang="en-US" dirty="0">
                <a:cs typeface="Arial" panose="020B0604020202020204" pitchFamily="34" charset="0"/>
                <a:sym typeface="Symbol" panose="05050102010706020507" pitchFamily="18" charset="2"/>
              </a:rPr>
              <a:t></a:t>
            </a:r>
            <a:r>
              <a:rPr lang="en-US" baseline="-25000" dirty="0">
                <a:cs typeface="Arial" panose="020B0604020202020204" pitchFamily="34" charset="0"/>
                <a:sym typeface="Symbol" panose="05050102010706020507" pitchFamily="18" charset="2"/>
              </a:rPr>
              <a:t>f</a:t>
            </a:r>
            <a:r>
              <a:rPr lang="en-US" dirty="0">
                <a:cs typeface="Arial" panose="020B0604020202020204" pitchFamily="34" charset="0"/>
                <a:sym typeface="Symbol" panose="05050102010706020507" pitchFamily="18" charset="2"/>
              </a:rPr>
              <a:t>, is equal to 1.0 (</a:t>
            </a:r>
            <a:r>
              <a:rPr lang="en-US" i="1" dirty="0">
                <a:cs typeface="Arial" panose="020B0604020202020204" pitchFamily="34" charset="0"/>
                <a:sym typeface="Symbol" panose="05050102010706020507" pitchFamily="18" charset="2"/>
              </a:rPr>
              <a:t>AASHTO LRFD </a:t>
            </a:r>
            <a:r>
              <a:rPr lang="en-US" dirty="0">
                <a:cs typeface="Arial" panose="020B0604020202020204" pitchFamily="34" charset="0"/>
                <a:sym typeface="Symbol" panose="05050102010706020507" pitchFamily="18" charset="2"/>
              </a:rPr>
              <a:t>Article 6.5.4.2). Since f</a:t>
            </a:r>
            <a:r>
              <a:rPr lang="en-US" baseline="-25000" dirty="0">
                <a:cs typeface="Arial" panose="020B0604020202020204" pitchFamily="34" charset="0"/>
                <a:sym typeface="MT Extra" panose="05050102010205020202" pitchFamily="18" charset="2"/>
              </a:rPr>
              <a:t></a:t>
            </a:r>
            <a:r>
              <a:rPr lang="en-US" dirty="0">
                <a:cs typeface="Arial" panose="020B0604020202020204" pitchFamily="34" charset="0"/>
                <a:sym typeface="MT Extra" panose="05050102010205020202" pitchFamily="18" charset="2"/>
              </a:rPr>
              <a:t> is greater than zero in this case, this equation must be checked. The flange tip stress is compression on one tip and tension on the other tip, but the magnitude of the stresses is the same; therefore, the absolute value of the stresses may be summed. The factored tip stress of 46.43 ksi is less than </a:t>
            </a:r>
            <a:r>
              <a:rPr lang="en-US" dirty="0">
                <a:cs typeface="Arial" panose="020B0604020202020204" pitchFamily="34" charset="0"/>
                <a:sym typeface="Symbol" panose="05050102010706020507" pitchFamily="18" charset="2"/>
              </a:rPr>
              <a:t></a:t>
            </a:r>
            <a:r>
              <a:rPr lang="en-US" baseline="-25000" dirty="0">
                <a:cs typeface="Arial" panose="020B0604020202020204" pitchFamily="34" charset="0"/>
                <a:sym typeface="Symbol" panose="05050102010706020507" pitchFamily="18" charset="2"/>
              </a:rPr>
              <a:t>f</a:t>
            </a:r>
            <a:r>
              <a:rPr lang="en-US" dirty="0">
                <a:cs typeface="Arial" panose="020B0604020202020204" pitchFamily="34" charset="0"/>
                <a:sym typeface="Symbol" panose="05050102010706020507" pitchFamily="18" charset="2"/>
              </a:rPr>
              <a:t>R</a:t>
            </a:r>
            <a:r>
              <a:rPr lang="en-US" baseline="-25000" dirty="0">
                <a:cs typeface="Arial" panose="020B0604020202020204" pitchFamily="34" charset="0"/>
                <a:sym typeface="Symbol" panose="05050102010706020507" pitchFamily="18" charset="2"/>
              </a:rPr>
              <a:t>h</a:t>
            </a:r>
            <a:r>
              <a:rPr lang="en-US" dirty="0">
                <a:cs typeface="Arial" panose="020B0604020202020204" pitchFamily="34" charset="0"/>
                <a:sym typeface="Symbol" panose="05050102010706020507" pitchFamily="18" charset="2"/>
              </a:rPr>
              <a:t>F</a:t>
            </a:r>
            <a:r>
              <a:rPr lang="en-US" baseline="-25000" dirty="0">
                <a:cs typeface="Arial" panose="020B0604020202020204" pitchFamily="34" charset="0"/>
                <a:sym typeface="Symbol" panose="05050102010706020507" pitchFamily="18" charset="2"/>
              </a:rPr>
              <a:t>yc </a:t>
            </a:r>
            <a:r>
              <a:rPr lang="en-US" dirty="0">
                <a:cs typeface="Arial" panose="020B0604020202020204" pitchFamily="34" charset="0"/>
                <a:sym typeface="Symbol" panose="05050102010706020507" pitchFamily="18" charset="2"/>
              </a:rPr>
              <a:t>equal to 50 ksi.</a:t>
            </a:r>
          </a:p>
          <a:p>
            <a:pPr algn="just"/>
            <a:endParaRPr lang="en-US" dirty="0">
              <a:cs typeface="Arial" panose="020B0604020202020204" pitchFamily="34" charset="0"/>
              <a:sym typeface="Symbol" panose="05050102010706020507" pitchFamily="18" charset="2"/>
            </a:endParaRPr>
          </a:p>
          <a:p>
            <a:pPr algn="just"/>
            <a:r>
              <a:rPr lang="en-US" dirty="0">
                <a:cs typeface="Arial" panose="020B0604020202020204" pitchFamily="34" charset="0"/>
                <a:sym typeface="Symbol" panose="05050102010706020507" pitchFamily="18" charset="2"/>
              </a:rPr>
              <a:t>The strength check for FLB and LTB uses the stress-based form of the one-third rule equation. For FLB, the factored major-axis bending stress due to the sequential deck placement plus one-third of the factored amplified flange lateral bending stress due to the deck overhang loads of 35.30 ksi is less than </a:t>
            </a:r>
            <a:r>
              <a:rPr lang="en-US" baseline="-25000" dirty="0">
                <a:cs typeface="Arial" panose="020B0604020202020204" pitchFamily="34" charset="0"/>
                <a:sym typeface="Symbol" panose="05050102010706020507" pitchFamily="18" charset="2"/>
              </a:rPr>
              <a:t>f</a:t>
            </a:r>
            <a:r>
              <a:rPr lang="en-US" dirty="0">
                <a:cs typeface="Arial" panose="020B0604020202020204" pitchFamily="34" charset="0"/>
                <a:sym typeface="Symbol" panose="05050102010706020507" pitchFamily="18" charset="2"/>
              </a:rPr>
              <a:t> times (F</a:t>
            </a:r>
            <a:r>
              <a:rPr lang="en-US" baseline="-25000" dirty="0">
                <a:cs typeface="Arial" panose="020B0604020202020204" pitchFamily="34" charset="0"/>
                <a:sym typeface="Symbol" panose="05050102010706020507" pitchFamily="18" charset="2"/>
              </a:rPr>
              <a:t>nc</a:t>
            </a:r>
            <a:r>
              <a:rPr lang="en-US" dirty="0">
                <a:cs typeface="Arial" panose="020B0604020202020204" pitchFamily="34" charset="0"/>
                <a:sym typeface="Symbol" panose="05050102010706020507" pitchFamily="18" charset="2"/>
              </a:rPr>
              <a:t>)</a:t>
            </a:r>
            <a:r>
              <a:rPr lang="en-US" baseline="-25000" dirty="0">
                <a:cs typeface="Arial" panose="020B0604020202020204" pitchFamily="34" charset="0"/>
                <a:sym typeface="Symbol" panose="05050102010706020507" pitchFamily="18" charset="2"/>
              </a:rPr>
              <a:t>FLB</a:t>
            </a:r>
            <a:r>
              <a:rPr lang="en-US" dirty="0">
                <a:cs typeface="Arial" panose="020B0604020202020204" pitchFamily="34" charset="0"/>
                <a:sym typeface="Symbol" panose="05050102010706020507" pitchFamily="18" charset="2"/>
              </a:rPr>
              <a:t> of 50.00 ksi (Slide 71 in this lesson). For LTB, the combined factored stress of 35.30 ksi is just below </a:t>
            </a:r>
            <a:r>
              <a:rPr lang="en-US" baseline="-25000" dirty="0">
                <a:cs typeface="Arial" panose="020B0604020202020204" pitchFamily="34" charset="0"/>
                <a:sym typeface="Symbol" panose="05050102010706020507" pitchFamily="18" charset="2"/>
              </a:rPr>
              <a:t>f</a:t>
            </a:r>
            <a:r>
              <a:rPr lang="en-US" dirty="0">
                <a:cs typeface="Arial" panose="020B0604020202020204" pitchFamily="34" charset="0"/>
                <a:sym typeface="Symbol" panose="05050102010706020507" pitchFamily="18" charset="2"/>
              </a:rPr>
              <a:t> times (F</a:t>
            </a:r>
            <a:r>
              <a:rPr lang="en-US" baseline="-25000" dirty="0">
                <a:cs typeface="Arial" panose="020B0604020202020204" pitchFamily="34" charset="0"/>
                <a:sym typeface="Symbol" panose="05050102010706020507" pitchFamily="18" charset="2"/>
              </a:rPr>
              <a:t>nc</a:t>
            </a:r>
            <a:r>
              <a:rPr lang="en-US" dirty="0">
                <a:cs typeface="Arial" panose="020B0604020202020204" pitchFamily="34" charset="0"/>
                <a:sym typeface="Symbol" panose="05050102010706020507" pitchFamily="18" charset="2"/>
              </a:rPr>
              <a:t>)</a:t>
            </a:r>
            <a:r>
              <a:rPr lang="en-US" baseline="-25000" dirty="0">
                <a:cs typeface="Arial" panose="020B0604020202020204" pitchFamily="34" charset="0"/>
                <a:sym typeface="Symbol" panose="05050102010706020507" pitchFamily="18" charset="2"/>
              </a:rPr>
              <a:t>LTB </a:t>
            </a:r>
            <a:r>
              <a:rPr lang="en-US" dirty="0">
                <a:cs typeface="Arial" panose="020B0604020202020204" pitchFamily="34" charset="0"/>
                <a:sym typeface="Symbol" panose="05050102010706020507" pitchFamily="18" charset="2"/>
              </a:rPr>
              <a:t>of 38.58 ksi (Slide 73 in this lesson). The discretely braced top flange satisfies the flexural resistance checks. </a:t>
            </a:r>
            <a:endParaRPr lang="en-US" dirty="0">
              <a:cs typeface="Arial" panose="020B0604020202020204" pitchFamily="34" charset="0"/>
              <a:sym typeface="MT Extra" panose="05050102010205020202" pitchFamily="18" charset="2"/>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76</a:t>
            </a:fld>
            <a:endParaRPr lang="en-US" altLang="en-US" dirty="0"/>
          </a:p>
        </p:txBody>
      </p:sp>
    </p:spTree>
    <p:extLst>
      <p:ext uri="{BB962C8B-B14F-4D97-AF65-F5344CB8AC3E}">
        <p14:creationId xmlns:p14="http://schemas.microsoft.com/office/powerpoint/2010/main" val="17744827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dirty="0">
                <a:cs typeface="Arial" panose="020B0604020202020204" pitchFamily="34" charset="0"/>
                <a:sym typeface="MT Extra" panose="05050102010205020202" pitchFamily="18" charset="2"/>
              </a:rPr>
              <a:t>The discretely braced bottom (tension) flange is subject only to a tension flange yielding (TFY) check (refer to Slide 62 in this lesson); FLB and LTB are not a consideration for tension flanges.  </a:t>
            </a:r>
          </a:p>
          <a:p>
            <a:pPr algn="just"/>
            <a:endParaRPr lang="en-US" dirty="0">
              <a:cs typeface="Arial" panose="020B0604020202020204" pitchFamily="34" charset="0"/>
              <a:sym typeface="MT Extra" panose="05050102010205020202" pitchFamily="18" charset="2"/>
            </a:endParaRPr>
          </a:p>
          <a:p>
            <a:pPr algn="just"/>
            <a:r>
              <a:rPr lang="en-US" dirty="0">
                <a:cs typeface="Arial" panose="020B0604020202020204" pitchFamily="34" charset="0"/>
                <a:sym typeface="MT Extra" panose="05050102010205020202" pitchFamily="18" charset="2"/>
              </a:rPr>
              <a:t>The factored tip stress in the bottom flange of 24.48 ksi is significantly less than </a:t>
            </a:r>
            <a:r>
              <a:rPr lang="en-US" dirty="0">
                <a:cs typeface="Arial" panose="020B0604020202020204" pitchFamily="34" charset="0"/>
                <a:sym typeface="Symbol" panose="05050102010706020507" pitchFamily="18" charset="2"/>
              </a:rPr>
              <a:t></a:t>
            </a:r>
            <a:r>
              <a:rPr lang="en-US" baseline="-25000" dirty="0">
                <a:cs typeface="Arial" panose="020B0604020202020204" pitchFamily="34" charset="0"/>
                <a:sym typeface="Symbol" panose="05050102010706020507" pitchFamily="18" charset="2"/>
              </a:rPr>
              <a:t>f</a:t>
            </a:r>
            <a:r>
              <a:rPr lang="en-US" dirty="0">
                <a:cs typeface="Arial" panose="020B0604020202020204" pitchFamily="34" charset="0"/>
                <a:sym typeface="Symbol" panose="05050102010706020507" pitchFamily="18" charset="2"/>
              </a:rPr>
              <a:t>R</a:t>
            </a:r>
            <a:r>
              <a:rPr lang="en-US" baseline="-25000" dirty="0">
                <a:cs typeface="Arial" panose="020B0604020202020204" pitchFamily="34" charset="0"/>
                <a:sym typeface="Symbol" panose="05050102010706020507" pitchFamily="18" charset="2"/>
              </a:rPr>
              <a:t>h</a:t>
            </a:r>
            <a:r>
              <a:rPr lang="en-US" dirty="0">
                <a:cs typeface="Arial" panose="020B0604020202020204" pitchFamily="34" charset="0"/>
                <a:sym typeface="Symbol" panose="05050102010706020507" pitchFamily="18" charset="2"/>
              </a:rPr>
              <a:t>F</a:t>
            </a:r>
            <a:r>
              <a:rPr lang="en-US" baseline="-25000" dirty="0">
                <a:cs typeface="Arial" panose="020B0604020202020204" pitchFamily="34" charset="0"/>
                <a:sym typeface="Symbol" panose="05050102010706020507" pitchFamily="18" charset="2"/>
              </a:rPr>
              <a:t>yt </a:t>
            </a:r>
            <a:r>
              <a:rPr lang="en-US" dirty="0">
                <a:cs typeface="Arial" panose="020B0604020202020204" pitchFamily="34" charset="0"/>
                <a:sym typeface="Symbol" panose="05050102010706020507" pitchFamily="18" charset="2"/>
              </a:rPr>
              <a:t>equal to 50 ksi.  The discretely braced bottom flange satisfies the flexural resistance check.  The bottom flange of the noncomposite section in positive bending regions typically does not control during construction. The bottom flange is generally wider (and larger) than the top flange in these regions, plus amplification of the first-order flange lateral bending stresses is not required for tension flanges. In straight I-girder bridges, the bottom flange size is typically controlled by service or fatigue limit state criteria (Lesson 7). </a:t>
            </a:r>
          </a:p>
          <a:p>
            <a:pPr algn="just"/>
            <a:endParaRPr lang="en-US" dirty="0">
              <a:cs typeface="Arial" panose="020B0604020202020204" pitchFamily="34" charset="0"/>
              <a:sym typeface="Symbol" panose="05050102010706020507" pitchFamily="18" charset="2"/>
            </a:endParaRPr>
          </a:p>
          <a:p>
            <a:pPr algn="just"/>
            <a:r>
              <a:rPr lang="en-US" dirty="0">
                <a:cs typeface="Arial" panose="020B0604020202020204" pitchFamily="34" charset="0"/>
                <a:sym typeface="Symbol" panose="05050102010706020507" pitchFamily="18" charset="2"/>
              </a:rPr>
              <a:t>Finally, for slender-web sections, web bend buckling during construction must also be checked (</a:t>
            </a:r>
            <a:r>
              <a:rPr lang="en-US" i="1" dirty="0">
                <a:cs typeface="Arial" panose="020B0604020202020204" pitchFamily="34" charset="0"/>
                <a:sym typeface="Symbol" panose="05050102010706020507" pitchFamily="18" charset="2"/>
              </a:rPr>
              <a:t>AASHTO LRFD </a:t>
            </a:r>
            <a:r>
              <a:rPr lang="en-US" dirty="0">
                <a:cs typeface="Arial" panose="020B0604020202020204" pitchFamily="34" charset="0"/>
                <a:sym typeface="Symbol" panose="05050102010706020507" pitchFamily="18" charset="2"/>
              </a:rPr>
              <a:t>Article 6.10.3.2.1). Web bend buckling does not need to be checked for compact-web and noncompact-web sections. Web shear buckling during construction must also be checked for all sections. These checks were demonstrated previously in Lesson 7. The noncomposite section in this example also satisfied both of these checks.</a:t>
            </a:r>
          </a:p>
          <a:p>
            <a:pPr algn="just"/>
            <a:r>
              <a:rPr lang="en-US" dirty="0">
                <a:cs typeface="Arial" panose="020B0604020202020204" pitchFamily="34" charset="0"/>
                <a:sym typeface="MT Extra" panose="05050102010205020202" pitchFamily="18" charset="2"/>
              </a:rPr>
              <a:t> </a:t>
            </a:r>
          </a:p>
          <a:p>
            <a:pPr algn="just"/>
            <a:endParaRPr lang="en-US" dirty="0">
              <a:cs typeface="Arial" panose="020B0604020202020204" pitchFamily="34" charset="0"/>
              <a:sym typeface="MT Extra" panose="05050102010205020202" pitchFamily="18" charset="2"/>
            </a:endParaRPr>
          </a:p>
          <a:p>
            <a:pPr algn="just"/>
            <a:endParaRPr lang="en-US" dirty="0">
              <a:cs typeface="Arial" panose="020B0604020202020204" pitchFamily="34" charset="0"/>
              <a:sym typeface="MT Extra" panose="05050102010205020202" pitchFamily="18" charset="2"/>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77</a:t>
            </a:fld>
            <a:endParaRPr lang="en-US" altLang="en-US" dirty="0"/>
          </a:p>
        </p:txBody>
      </p:sp>
    </p:spTree>
    <p:extLst>
      <p:ext uri="{BB962C8B-B14F-4D97-AF65-F5344CB8AC3E}">
        <p14:creationId xmlns:p14="http://schemas.microsoft.com/office/powerpoint/2010/main" val="8610387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224814"/>
          </a:xfrm>
        </p:spPr>
        <p:txBody>
          <a:bodyPr/>
          <a:lstStyle/>
          <a:p>
            <a:pPr algn="just"/>
            <a:r>
              <a:rPr lang="en-US" dirty="0"/>
              <a:t>In this example, the flexural resistance of the composite sections in negative bending within the critical unbraced length shown on the next slide, will be checked at the strength limit state. The sections are taken from Design Example 1 of the NSBA Steel Bridge Design Handbook (SBDH). The girder is an exterior girder, and the section shown on this slide is at an interior pier, which is in a negative moment region of a three-span continuous girder (at 1.0L). </a:t>
            </a:r>
            <a:r>
              <a:rPr lang="en-US" altLang="en-US" dirty="0"/>
              <a:t>Unshored construction is assumed. The section is a </a:t>
            </a:r>
            <a:r>
              <a:rPr lang="en-US" altLang="en-US" i="1" dirty="0"/>
              <a:t>hybrid section </a:t>
            </a:r>
            <a:r>
              <a:rPr lang="en-US" altLang="en-US" dirty="0"/>
              <a:t>with a specified minimum yield strength of the compression (bottom) flange, F</a:t>
            </a:r>
            <a:r>
              <a:rPr lang="en-US" altLang="en-US" baseline="-25000" dirty="0"/>
              <a:t>yc</a:t>
            </a:r>
            <a:r>
              <a:rPr lang="en-US" altLang="en-US" dirty="0"/>
              <a:t>, and tension (top) flange, F</a:t>
            </a:r>
            <a:r>
              <a:rPr lang="en-US" altLang="en-US" baseline="-25000" dirty="0"/>
              <a:t>yt</a:t>
            </a:r>
            <a:r>
              <a:rPr lang="en-US" altLang="en-US" dirty="0"/>
              <a:t>, of 70 ksi.</a:t>
            </a:r>
            <a:r>
              <a:rPr lang="en-US" dirty="0"/>
              <a:t>  The specified minimum yield strength of the web, F</a:t>
            </a:r>
            <a:r>
              <a:rPr lang="en-US" baseline="-25000" dirty="0"/>
              <a:t>yw</a:t>
            </a:r>
            <a:r>
              <a:rPr lang="en-US" dirty="0"/>
              <a:t>, is 50 ksi. The longitudinal reinforcement is included in the calculation of the composite section properties and the concrete in tension is ignored at the strength limit state. The area of the minimum 1 percent longitudinal reinforcement was computed previously to be 10.56 in.</a:t>
            </a:r>
            <a:r>
              <a:rPr lang="en-US" baseline="30000" dirty="0"/>
              <a:t>2</a:t>
            </a:r>
            <a:r>
              <a:rPr lang="en-US" dirty="0"/>
              <a:t>, and the centroid of the longitudinal reinforcement (assumed placed in two layers) was computed previously to be 4.63 in. from the bottom of the structural concrete deck (refer to Slide 34 of Lesson 6). </a:t>
            </a:r>
            <a:r>
              <a:rPr lang="en-US" altLang="en-US" dirty="0"/>
              <a:t>The elastic depth of the web in compression, D</a:t>
            </a:r>
            <a:r>
              <a:rPr lang="en-US" altLang="en-US" baseline="-25000" dirty="0"/>
              <a:t>c</a:t>
            </a:r>
            <a:r>
              <a:rPr lang="en-US" altLang="en-US" dirty="0"/>
              <a:t>, for the steel section plus the longitudinal reinforcement (which is to be used at the strength limit state – refer to Slide 54 of Lesson 6) is determined from the elastic section property calculations for this section given previously on Slide 36 of Lesson 6; i.e., (d</a:t>
            </a:r>
            <a:r>
              <a:rPr lang="en-US" altLang="en-US" baseline="-25000" dirty="0"/>
              <a:t>bot of steel </a:t>
            </a:r>
            <a:r>
              <a:rPr lang="en-US" altLang="en-US" dirty="0"/>
              <a:t>– t</a:t>
            </a:r>
            <a:r>
              <a:rPr lang="en-US" altLang="en-US" baseline="-25000" dirty="0"/>
              <a:t>fc</a:t>
            </a:r>
            <a:r>
              <a:rPr lang="en-US" altLang="en-US" dirty="0"/>
              <a:t>) = (38.96 in. – 2.0 in.) = 36.96 in.</a:t>
            </a:r>
          </a:p>
          <a:p>
            <a:pPr algn="just"/>
            <a:endParaRPr lang="en-US" dirty="0"/>
          </a:p>
          <a:p>
            <a:pPr algn="just"/>
            <a:r>
              <a:rPr lang="en-US" dirty="0"/>
              <a:t>The check will be made for the Strength I load combination. The load modifier </a:t>
            </a:r>
            <a:r>
              <a:rPr lang="en-US" dirty="0">
                <a:sym typeface="Symbol"/>
              </a:rPr>
              <a:t></a:t>
            </a:r>
            <a:r>
              <a:rPr lang="en-US" dirty="0"/>
              <a:t> is assumed to be 1.0. The Strength I load combination and load modifier were previously discussed in Lesson 3. This load combination controlled over the Strength III, Strength IV, and Strength V load combinations that were investigated separately for this case – refer to NSBA SBDH Design Example 1 for those calculations. </a:t>
            </a:r>
          </a:p>
          <a:p>
            <a:pPr algn="just"/>
            <a:endParaRPr lang="en-US" dirty="0"/>
          </a:p>
        </p:txBody>
      </p:sp>
      <p:sp>
        <p:nvSpPr>
          <p:cNvPr id="4" name="Slide Number Placeholder 3">
            <a:extLst>
              <a:ext uri="{FF2B5EF4-FFF2-40B4-BE49-F238E27FC236}">
                <a16:creationId xmlns:a16="http://schemas.microsoft.com/office/drawing/2014/main" id="{76172206-8EF9-BC70-BA92-24FA210813FC}"/>
              </a:ext>
            </a:extLst>
          </p:cNvPr>
          <p:cNvSpPr>
            <a:spLocks noGrp="1"/>
          </p:cNvSpPr>
          <p:nvPr>
            <p:ph type="sldNum" sz="quarter" idx="5"/>
          </p:nvPr>
        </p:nvSpPr>
        <p:spPr/>
        <p:txBody>
          <a:bodyPr/>
          <a:lstStyle/>
          <a:p>
            <a:fld id="{CBCC8EBC-06C6-4656-87A1-0AF013F9A67E}" type="slidenum">
              <a:rPr lang="en-US" altLang="en-US" smtClean="0"/>
              <a:pPr/>
              <a:t>78</a:t>
            </a:fld>
            <a:endParaRPr lang="en-US" altLang="en-US" dirty="0"/>
          </a:p>
        </p:txBody>
      </p:sp>
    </p:spTree>
    <p:extLst>
      <p:ext uri="{BB962C8B-B14F-4D97-AF65-F5344CB8AC3E}">
        <p14:creationId xmlns:p14="http://schemas.microsoft.com/office/powerpoint/2010/main" val="4792310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4"/>
            <a:ext cx="6400800" cy="4899025"/>
          </a:xfrm>
        </p:spPr>
        <p:txBody>
          <a:bodyPr/>
          <a:lstStyle/>
          <a:p>
            <a:pPr algn="just"/>
            <a:r>
              <a:rPr lang="en-US" dirty="0"/>
              <a:t>A plan view of the framing plan for the example bridge is shown at the top of this slide. The bridge has four girders in the cross section spaced at 12’-0”</a:t>
            </a:r>
            <a:r>
              <a:rPr lang="en-US" dirty="0">
                <a:sym typeface="MT Extra" panose="05050102010205020202" pitchFamily="18" charset="2"/>
              </a:rPr>
              <a:t>. The framing plan shown is symmetrical about the centerline of Span 2. The top lateral bracing members adjacent to Pier 1 are shown only for reference in the NSBA Design Example and were not included in the final design. The critical unbraced length of interest in the end span (Span 1) adjacent to the interior pier (Pier 1) is indicated; the unbraced length, L</a:t>
            </a:r>
            <a:r>
              <a:rPr lang="en-US" baseline="-25000" dirty="0">
                <a:sym typeface="MT Extra" panose="05050102010205020202" pitchFamily="18" charset="2"/>
              </a:rPr>
              <a:t>b</a:t>
            </a:r>
            <a:r>
              <a:rPr lang="en-US" dirty="0">
                <a:sym typeface="MT Extra" panose="05050102010205020202" pitchFamily="18" charset="2"/>
              </a:rPr>
              <a:t>, or distance between the cross-frames is 20′-0”. As pointed out in the partial girder elevation adjacent to Pier 1 on the right-hand side of this slide, the girder is nonprismatic within this unbraced length; i.e., a section change is located at 15′-0” from Pier 1. The bottom (compression) flange transitions from 2” x 20” to 1” x 20” and the top (tension) flange transitions from 2” x 18” to 1” x 18”. For constant-width flanges, the maximum 50 percent reduction in the flange thickness at the welded flange transitions is recommended.</a:t>
            </a:r>
          </a:p>
          <a:p>
            <a:pPr algn="just"/>
            <a:endParaRPr lang="en-US" dirty="0">
              <a:sym typeface="MT Extra" panose="05050102010205020202" pitchFamily="18" charset="2"/>
            </a:endParaRPr>
          </a:p>
          <a:p>
            <a:pPr algn="just"/>
            <a:r>
              <a:rPr lang="en-US" dirty="0">
                <a:sym typeface="MT Extra" panose="05050102010205020202" pitchFamily="18" charset="2"/>
              </a:rPr>
              <a:t>The factored major-axis bending stresses, f</a:t>
            </a:r>
            <a:r>
              <a:rPr lang="en-US" baseline="-25000" dirty="0">
                <a:sym typeface="MT Extra" panose="05050102010205020202" pitchFamily="18" charset="2"/>
              </a:rPr>
              <a:t>bu</a:t>
            </a:r>
            <a:r>
              <a:rPr lang="en-US" dirty="0">
                <a:sym typeface="MT Extra" panose="05050102010205020202" pitchFamily="18" charset="2"/>
              </a:rPr>
              <a:t>, in the bottom (compression) and top (tension) flanges of the composite section for the Strength I load combination at the interior pier (Pier 1) are shown, along with the section moduli to the bottom flange for the noncomposite steel section and the steel section plus the longitudinal reinforcement. The computation of the bottom-flange stress was illustrated previously on Slide 48 of Lesson 6. Similar computations were used to compute the top-flange stress. The factored compressive stress in the bottom flange is -55.25 ksi and the factored tensile stress in the top flange is 52.81 ksi. </a:t>
            </a:r>
          </a:p>
          <a:p>
            <a:pPr algn="just"/>
            <a:endParaRPr lang="en-US" dirty="0">
              <a:sym typeface="MT Extra" panose="05050102010205020202" pitchFamily="18" charset="2"/>
            </a:endParaRPr>
          </a:p>
          <a:p>
            <a:pPr algn="just"/>
            <a:r>
              <a:rPr lang="en-US" dirty="0">
                <a:sym typeface="MT Extra" panose="05050102010205020202" pitchFamily="18" charset="2"/>
              </a:rPr>
              <a:t>Since the cross-section transition is located further than 20 percent of the unbraced length from the brace point with the smaller moment in this case (i.e., 25 percent), as shown at the bottom right of this slide, t</a:t>
            </a:r>
            <a:r>
              <a:rPr lang="en-US" dirty="0">
                <a:cs typeface="Arial" panose="020B0604020202020204" pitchFamily="34" charset="0"/>
              </a:rPr>
              <a:t>he unbraced length must be designed for LTB as a prismatic unbraced length </a:t>
            </a:r>
            <a:r>
              <a:rPr lang="en-US" i="1" dirty="0">
                <a:cs typeface="Arial" panose="020B0604020202020204" pitchFamily="34" charset="0"/>
              </a:rPr>
              <a:t>using the smaller section</a:t>
            </a:r>
            <a:r>
              <a:rPr lang="en-US" dirty="0">
                <a:cs typeface="Arial" panose="020B0604020202020204" pitchFamily="34" charset="0"/>
              </a:rPr>
              <a:t>, with C</a:t>
            </a:r>
            <a:r>
              <a:rPr lang="en-US" baseline="-25000" dirty="0">
                <a:cs typeface="Arial" panose="020B0604020202020204" pitchFamily="34" charset="0"/>
              </a:rPr>
              <a:t>b</a:t>
            </a:r>
            <a:r>
              <a:rPr lang="en-US" dirty="0">
                <a:cs typeface="Arial" panose="020B0604020202020204" pitchFamily="34" charset="0"/>
              </a:rPr>
              <a:t> and K taken equal to 1.0 (refer to Slide 43 in this lesson). Therefore, it will be necessary to compute the section properties of the smaller section and the factored major-axis bending stresses in the smaller section at the flange transition. </a:t>
            </a:r>
            <a:endParaRPr lang="en-US" dirty="0"/>
          </a:p>
        </p:txBody>
      </p:sp>
      <p:sp>
        <p:nvSpPr>
          <p:cNvPr id="4" name="Slide Number Placeholder 3">
            <a:extLst>
              <a:ext uri="{FF2B5EF4-FFF2-40B4-BE49-F238E27FC236}">
                <a16:creationId xmlns:a16="http://schemas.microsoft.com/office/drawing/2014/main" id="{406FBDFA-89B1-8EB8-C262-FC371A484889}"/>
              </a:ext>
            </a:extLst>
          </p:cNvPr>
          <p:cNvSpPr>
            <a:spLocks noGrp="1"/>
          </p:cNvSpPr>
          <p:nvPr>
            <p:ph type="sldNum" sz="quarter" idx="5"/>
          </p:nvPr>
        </p:nvSpPr>
        <p:spPr/>
        <p:txBody>
          <a:bodyPr/>
          <a:lstStyle/>
          <a:p>
            <a:fld id="{CBCC8EBC-06C6-4656-87A1-0AF013F9A67E}" type="slidenum">
              <a:rPr lang="en-US" altLang="en-US" smtClean="0"/>
              <a:pPr/>
              <a:t>79</a:t>
            </a:fld>
            <a:endParaRPr lang="en-US" altLang="en-US" dirty="0"/>
          </a:p>
        </p:txBody>
      </p:sp>
    </p:spTree>
    <p:extLst>
      <p:ext uri="{BB962C8B-B14F-4D97-AF65-F5344CB8AC3E}">
        <p14:creationId xmlns:p14="http://schemas.microsoft.com/office/powerpoint/2010/main" val="2198303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eaLnBrk="1" hangingPunct="1">
              <a:spcBef>
                <a:spcPct val="30000"/>
              </a:spcBef>
            </a:pPr>
            <a:r>
              <a:rPr lang="en-US" altLang="en-US" sz="1200" i="0" dirty="0"/>
              <a:t>This slide presents the criteria used to determine the section classifications for noncomposite I-sections (see bottom right figure – section is assumed subject to positive bending during construction) and composite I-sections in negative bending (see top right figure – section is assumed subject to negative bending at the strength limit state).  </a:t>
            </a:r>
          </a:p>
          <a:p>
            <a:pPr algn="just" eaLnBrk="1" hangingPunct="1">
              <a:spcBef>
                <a:spcPct val="30000"/>
              </a:spcBef>
            </a:pPr>
            <a:endParaRPr lang="en-US" altLang="en-US" sz="1200" i="0" dirty="0"/>
          </a:p>
          <a:p>
            <a:pPr algn="just" eaLnBrk="1" hangingPunct="1"/>
            <a:r>
              <a:rPr lang="en-US" altLang="en-US" sz="1200" i="0" dirty="0"/>
              <a:t>Compact web sections, noncompact web sections, and slender web sections are defined based on the equations shown in the table on this slide. The terminology for compact web sections is defined as illustrated in the top figure. The terminology for noncompact and slender web sections is defined as illustrated in either figure, as applicable. D</a:t>
            </a:r>
            <a:r>
              <a:rPr lang="en-US" altLang="en-US" sz="1000" i="0" baseline="-25000" dirty="0"/>
              <a:t>cp</a:t>
            </a:r>
            <a:r>
              <a:rPr lang="en-US" altLang="en-US" sz="1200" i="0" dirty="0"/>
              <a:t> is the depth of the web in compression at the plastic moment, and D</a:t>
            </a:r>
            <a:r>
              <a:rPr lang="en-US" altLang="en-US" sz="1000" i="0" baseline="-25000" dirty="0"/>
              <a:t>c</a:t>
            </a:r>
            <a:r>
              <a:rPr lang="en-US" altLang="en-US" sz="1200" i="0" dirty="0"/>
              <a:t> is the elastic depth of the web in compression. The calculation of D</a:t>
            </a:r>
            <a:r>
              <a:rPr lang="en-US" altLang="en-US" sz="1200" i="0" baseline="-25000" dirty="0"/>
              <a:t>cp</a:t>
            </a:r>
            <a:r>
              <a:rPr lang="en-US" altLang="en-US" sz="1200" i="0" dirty="0"/>
              <a:t> and D</a:t>
            </a:r>
            <a:r>
              <a:rPr lang="en-US" altLang="en-US" sz="1200" i="0" baseline="-25000" dirty="0"/>
              <a:t>c</a:t>
            </a:r>
            <a:r>
              <a:rPr lang="en-US" altLang="en-US" sz="1200" i="0" dirty="0"/>
              <a:t> was discussed previously in Lesson 6. The </a:t>
            </a:r>
            <a:r>
              <a:rPr lang="el-GR" altLang="en-US" sz="1200" i="0" dirty="0"/>
              <a:t>λ</a:t>
            </a:r>
            <a:r>
              <a:rPr lang="en-US" altLang="en-US" sz="1200" i="0" dirty="0"/>
              <a:t> terms used in these equations will be defined on the next few slides.</a:t>
            </a:r>
          </a:p>
          <a:p>
            <a:pPr algn="just" eaLnBrk="1" hangingPunct="1">
              <a:spcBef>
                <a:spcPct val="30000"/>
              </a:spcBef>
            </a:pPr>
            <a:endParaRPr lang="en-US" altLang="en-US" dirty="0"/>
          </a:p>
          <a:p>
            <a:pPr algn="just"/>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a:t>
            </a:fld>
            <a:endParaRPr lang="en-US" altLang="en-US" dirty="0"/>
          </a:p>
        </p:txBody>
      </p:sp>
    </p:spTree>
    <p:extLst>
      <p:ext uri="{BB962C8B-B14F-4D97-AF65-F5344CB8AC3E}">
        <p14:creationId xmlns:p14="http://schemas.microsoft.com/office/powerpoint/2010/main" val="10498803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321175"/>
            <a:ext cx="6435725" cy="4224814"/>
          </a:xfrm>
        </p:spPr>
        <p:txBody>
          <a:bodyPr/>
          <a:lstStyle/>
          <a:p>
            <a:pPr algn="just"/>
            <a:r>
              <a:rPr lang="en-US" dirty="0"/>
              <a:t>The unfactored negative moments at the cross-section transition in Span 1 located 15′-0”</a:t>
            </a:r>
            <a:r>
              <a:rPr lang="en-US" dirty="0">
                <a:sym typeface="MT Extra" panose="05050102010205020202" pitchFamily="18" charset="2"/>
              </a:rPr>
              <a:t> from Pier 1 (or 125′-0” into Span 1 from Abutment 1) </a:t>
            </a:r>
            <a:r>
              <a:rPr lang="en-US" dirty="0"/>
              <a:t>are summarized on the slide. Also summarized are the section moduli to the bottom flange of the smaller section at this location for the noncomposite steel section and for the steel section plus the longitudinal reinforcement. The section property calculations are similar to those described previously on Slides 17 and 36 in Lesson 6. </a:t>
            </a:r>
          </a:p>
        </p:txBody>
      </p:sp>
      <p:sp>
        <p:nvSpPr>
          <p:cNvPr id="4" name="Slide Number Placeholder 3">
            <a:extLst>
              <a:ext uri="{FF2B5EF4-FFF2-40B4-BE49-F238E27FC236}">
                <a16:creationId xmlns:a16="http://schemas.microsoft.com/office/drawing/2014/main" id="{88532832-1610-ED37-3B4E-9D8A8C51989B}"/>
              </a:ext>
            </a:extLst>
          </p:cNvPr>
          <p:cNvSpPr>
            <a:spLocks noGrp="1"/>
          </p:cNvSpPr>
          <p:nvPr>
            <p:ph type="sldNum" sz="quarter" idx="5"/>
          </p:nvPr>
        </p:nvSpPr>
        <p:spPr/>
        <p:txBody>
          <a:bodyPr/>
          <a:lstStyle/>
          <a:p>
            <a:fld id="{CBCC8EBC-06C6-4656-87A1-0AF013F9A67E}" type="slidenum">
              <a:rPr lang="en-US" altLang="en-US" smtClean="0"/>
              <a:pPr/>
              <a:t>80</a:t>
            </a:fld>
            <a:endParaRPr lang="en-US" altLang="en-US" dirty="0"/>
          </a:p>
        </p:txBody>
      </p:sp>
    </p:spTree>
    <p:extLst>
      <p:ext uri="{BB962C8B-B14F-4D97-AF65-F5344CB8AC3E}">
        <p14:creationId xmlns:p14="http://schemas.microsoft.com/office/powerpoint/2010/main" val="5864834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224814"/>
          </a:xfrm>
        </p:spPr>
        <p:txBody>
          <a:bodyPr/>
          <a:lstStyle/>
          <a:p>
            <a:pPr algn="just"/>
            <a:r>
              <a:rPr lang="en-US" dirty="0"/>
              <a:t>The calculation of the maximum factored bending stress, f</a:t>
            </a:r>
            <a:r>
              <a:rPr lang="en-US" baseline="-25000" dirty="0"/>
              <a:t>bu</a:t>
            </a:r>
            <a:r>
              <a:rPr lang="en-US" dirty="0"/>
              <a:t>, in the bottom (compression) flange of the smaller section at the cross-section transition for the Strength I load combination is illustrated for each of the loads: DC</a:t>
            </a:r>
            <a:r>
              <a:rPr lang="en-US" baseline="-25000" dirty="0"/>
              <a:t>1</a:t>
            </a:r>
            <a:r>
              <a:rPr lang="en-US" dirty="0"/>
              <a:t>, DC</a:t>
            </a:r>
            <a:r>
              <a:rPr lang="en-US" baseline="-25000" dirty="0"/>
              <a:t>2</a:t>
            </a:r>
            <a:r>
              <a:rPr lang="en-US" dirty="0"/>
              <a:t>, DW and +LL+IM. The stress is equal to the moment divided by the appropriate section modulus to the bottom of the girder. Again, the load modifier, </a:t>
            </a:r>
            <a:r>
              <a:rPr lang="en-US" dirty="0">
                <a:sym typeface="Symbol"/>
              </a:rPr>
              <a:t>, in each case is taken equal to 1.0. For the Strength I load combination, the load factor for DC</a:t>
            </a:r>
            <a:r>
              <a:rPr lang="en-US" baseline="-25000" dirty="0">
                <a:sym typeface="Symbol"/>
              </a:rPr>
              <a:t>1</a:t>
            </a:r>
            <a:r>
              <a:rPr lang="en-US" dirty="0">
                <a:sym typeface="Symbol"/>
              </a:rPr>
              <a:t> and DC</a:t>
            </a:r>
            <a:r>
              <a:rPr lang="en-US" baseline="-25000" dirty="0">
                <a:sym typeface="Symbol"/>
              </a:rPr>
              <a:t>2</a:t>
            </a:r>
            <a:r>
              <a:rPr lang="en-US" dirty="0">
                <a:sym typeface="Symbol"/>
              </a:rPr>
              <a:t> is taken equal to 1.25, the load factor for DW is taken equal to 1.50, and the load factor for +LL+IM is taken equal to 1.75. The DC</a:t>
            </a:r>
            <a:r>
              <a:rPr lang="en-US" baseline="-25000" dirty="0">
                <a:sym typeface="Symbol"/>
              </a:rPr>
              <a:t>1</a:t>
            </a:r>
            <a:r>
              <a:rPr lang="en-US" dirty="0">
                <a:sym typeface="Symbol"/>
              </a:rPr>
              <a:t> moment is applied to the noncomposite steel section, and the DC</a:t>
            </a:r>
            <a:r>
              <a:rPr lang="en-US" baseline="-25000" dirty="0">
                <a:sym typeface="Symbol"/>
              </a:rPr>
              <a:t>2</a:t>
            </a:r>
            <a:r>
              <a:rPr lang="en-US" dirty="0">
                <a:sym typeface="Symbol"/>
              </a:rPr>
              <a:t>, DW, and LL+IM moments are each applied in this case to the composite section consisting of only the steel section plus the longitudinal reinforcement; the concrete in tension is assumed cracked and ineffective at the strength limit state. The ‘(12)’ included in each equation provides for a unit conversion to ‘ksi’.  The factored stresses sum to a compressive stress of -56.02 ksi, which is less than the specified minimum yield strength of the compression (bottom) flange of 70 ksi.  Therefore, it is appropriate to sum the factored stresses. From separate (similar) calculations, the factored Strength I tensile stress in the top flange at the cross-section transition is 49.67 ksi.      </a:t>
            </a:r>
            <a:r>
              <a:rPr lang="en-US" dirty="0"/>
              <a:t> </a:t>
            </a:r>
          </a:p>
          <a:p>
            <a:pPr algn="just"/>
            <a:endParaRPr lang="en-US" dirty="0"/>
          </a:p>
          <a:p>
            <a:pPr algn="just"/>
            <a:r>
              <a:rPr lang="en-US" altLang="en-US" dirty="0"/>
              <a:t>The elastic depth of the web in compression, D</a:t>
            </a:r>
            <a:r>
              <a:rPr lang="en-US" altLang="en-US" baseline="-25000" dirty="0"/>
              <a:t>c</a:t>
            </a:r>
            <a:r>
              <a:rPr lang="en-US" altLang="en-US" dirty="0"/>
              <a:t>, for the smaller steel section plus the longitudinal reinforcement at the cross-section transition is determined from the elastic section property calculations for this section; i.e., (d</a:t>
            </a:r>
            <a:r>
              <a:rPr lang="en-US" altLang="en-US" baseline="-25000" dirty="0"/>
              <a:t>bot of steel </a:t>
            </a:r>
            <a:r>
              <a:rPr lang="en-US" altLang="en-US" dirty="0"/>
              <a:t>– t</a:t>
            </a:r>
            <a:r>
              <a:rPr lang="en-US" altLang="en-US" baseline="-25000" dirty="0"/>
              <a:t>fc</a:t>
            </a:r>
            <a:r>
              <a:rPr lang="en-US" altLang="en-US" dirty="0"/>
              <a:t>) = (39.85 in. – 1.0 in.) = 38.85 in.</a:t>
            </a:r>
          </a:p>
          <a:p>
            <a:pPr algn="just"/>
            <a:endParaRPr lang="en-US" dirty="0"/>
          </a:p>
        </p:txBody>
      </p:sp>
      <p:sp>
        <p:nvSpPr>
          <p:cNvPr id="4" name="Slide Number Placeholder 3">
            <a:extLst>
              <a:ext uri="{FF2B5EF4-FFF2-40B4-BE49-F238E27FC236}">
                <a16:creationId xmlns:a16="http://schemas.microsoft.com/office/drawing/2014/main" id="{824940A8-F910-8FC9-C19B-686C22CE897D}"/>
              </a:ext>
            </a:extLst>
          </p:cNvPr>
          <p:cNvSpPr>
            <a:spLocks noGrp="1"/>
          </p:cNvSpPr>
          <p:nvPr>
            <p:ph type="sldNum" sz="quarter" idx="5"/>
          </p:nvPr>
        </p:nvSpPr>
        <p:spPr/>
        <p:txBody>
          <a:bodyPr/>
          <a:lstStyle/>
          <a:p>
            <a:fld id="{CBCC8EBC-06C6-4656-87A1-0AF013F9A67E}" type="slidenum">
              <a:rPr lang="en-US" altLang="en-US" smtClean="0"/>
              <a:pPr/>
              <a:t>81</a:t>
            </a:fld>
            <a:endParaRPr lang="en-US" altLang="en-US" dirty="0"/>
          </a:p>
        </p:txBody>
      </p:sp>
    </p:spTree>
    <p:extLst>
      <p:ext uri="{BB962C8B-B14F-4D97-AF65-F5344CB8AC3E}">
        <p14:creationId xmlns:p14="http://schemas.microsoft.com/office/powerpoint/2010/main" val="28591877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dirty="0">
                <a:sym typeface="MT Extra" panose="05050102010205020202" pitchFamily="18" charset="2"/>
              </a:rPr>
              <a:t>The first step is to determine the section classification for the smaller section at the cross-section transition. The web slenderness, 2D</a:t>
            </a:r>
            <a:r>
              <a:rPr lang="en-US" baseline="-25000" dirty="0">
                <a:sym typeface="MT Extra" panose="05050102010205020202" pitchFamily="18" charset="2"/>
              </a:rPr>
              <a:t>c</a:t>
            </a:r>
            <a:r>
              <a:rPr lang="en-US" dirty="0">
                <a:sym typeface="MT Extra" panose="05050102010205020202" pitchFamily="18" charset="2"/>
              </a:rPr>
              <a:t>/t</a:t>
            </a:r>
            <a:r>
              <a:rPr lang="en-US" baseline="-25000" dirty="0">
                <a:sym typeface="MT Extra" panose="05050102010205020202" pitchFamily="18" charset="2"/>
              </a:rPr>
              <a:t>w</a:t>
            </a:r>
            <a:r>
              <a:rPr lang="en-US" dirty="0">
                <a:sym typeface="MT Extra" panose="05050102010205020202" pitchFamily="18" charset="2"/>
              </a:rPr>
              <a:t>, of the composite section will be checked against the noncompact slenderness limit, </a:t>
            </a:r>
            <a:r>
              <a:rPr lang="el-GR" dirty="0">
                <a:sym typeface="MT Extra" panose="05050102010205020202" pitchFamily="18" charset="2"/>
              </a:rPr>
              <a:t>λ</a:t>
            </a:r>
            <a:r>
              <a:rPr lang="en-US" baseline="-25000" dirty="0">
                <a:sym typeface="MT Extra" panose="05050102010205020202" pitchFamily="18" charset="2"/>
              </a:rPr>
              <a:t>rw</a:t>
            </a:r>
            <a:r>
              <a:rPr lang="en-US" dirty="0">
                <a:sym typeface="MT Extra" panose="05050102010205020202" pitchFamily="18" charset="2"/>
              </a:rPr>
              <a:t>, given by the equation shown at the top of this slide (refer to Slide 11 in this lesson). The calculated edge coefficient, k</a:t>
            </a:r>
            <a:r>
              <a:rPr lang="en-US" baseline="-25000" dirty="0">
                <a:sym typeface="MT Extra" panose="05050102010205020202" pitchFamily="18" charset="2"/>
              </a:rPr>
              <a:t>e</a:t>
            </a:r>
            <a:r>
              <a:rPr lang="en-US" dirty="0">
                <a:sym typeface="MT Extra" panose="05050102010205020202" pitchFamily="18" charset="2"/>
              </a:rPr>
              <a:t>, in this case is computed to be 5.39, which is in-between the upper limits on k</a:t>
            </a:r>
            <a:r>
              <a:rPr lang="en-US" baseline="-25000" dirty="0">
                <a:sym typeface="MT Extra" panose="05050102010205020202" pitchFamily="18" charset="2"/>
              </a:rPr>
              <a:t>e</a:t>
            </a:r>
            <a:r>
              <a:rPr lang="en-US" dirty="0">
                <a:sym typeface="MT Extra" panose="05050102010205020202" pitchFamily="18" charset="2"/>
              </a:rPr>
              <a:t> of 4.6 and 5.7. Therefore, the noncompact web slenderness limit, </a:t>
            </a:r>
            <a:r>
              <a:rPr lang="el-GR" dirty="0">
                <a:sym typeface="MT Extra" panose="05050102010205020202" pitchFamily="18" charset="2"/>
              </a:rPr>
              <a:t>λ</a:t>
            </a:r>
            <a:r>
              <a:rPr lang="en-US" baseline="-25000" dirty="0">
                <a:sym typeface="MT Extra" panose="05050102010205020202" pitchFamily="18" charset="2"/>
              </a:rPr>
              <a:t>rw</a:t>
            </a:r>
            <a:r>
              <a:rPr lang="en-US" dirty="0">
                <a:sym typeface="MT Extra" panose="05050102010205020202" pitchFamily="18" charset="2"/>
              </a:rPr>
              <a:t>, based on k</a:t>
            </a:r>
            <a:r>
              <a:rPr lang="en-US" baseline="-25000" dirty="0">
                <a:sym typeface="MT Extra" panose="05050102010205020202" pitchFamily="18" charset="2"/>
              </a:rPr>
              <a:t>e</a:t>
            </a:r>
            <a:r>
              <a:rPr lang="en-US" dirty="0">
                <a:sym typeface="MT Extra" panose="05050102010205020202" pitchFamily="18" charset="2"/>
              </a:rPr>
              <a:t> = 5.39 is equal to 109.7. The calculated value of 2D</a:t>
            </a:r>
            <a:r>
              <a:rPr lang="en-US" baseline="-25000" dirty="0">
                <a:sym typeface="MT Extra" panose="05050102010205020202" pitchFamily="18" charset="2"/>
              </a:rPr>
              <a:t>c</a:t>
            </a:r>
            <a:r>
              <a:rPr lang="en-US" dirty="0">
                <a:sym typeface="MT Extra" panose="05050102010205020202" pitchFamily="18" charset="2"/>
              </a:rPr>
              <a:t>/t</a:t>
            </a:r>
            <a:r>
              <a:rPr lang="en-US" baseline="-25000" dirty="0">
                <a:sym typeface="MT Extra" panose="05050102010205020202" pitchFamily="18" charset="2"/>
              </a:rPr>
              <a:t>w</a:t>
            </a:r>
            <a:r>
              <a:rPr lang="en-US" dirty="0">
                <a:sym typeface="MT Extra" panose="05050102010205020202" pitchFamily="18" charset="2"/>
              </a:rPr>
              <a:t> for the composite section is 138.1, which is greater than </a:t>
            </a:r>
            <a:r>
              <a:rPr lang="el-GR" dirty="0">
                <a:sym typeface="MT Extra" panose="05050102010205020202" pitchFamily="18" charset="2"/>
              </a:rPr>
              <a:t>λ</a:t>
            </a:r>
            <a:r>
              <a:rPr lang="en-US" baseline="-25000" dirty="0">
                <a:sym typeface="MT Extra" panose="05050102010205020202" pitchFamily="18" charset="2"/>
              </a:rPr>
              <a:t>rw </a:t>
            </a:r>
            <a:r>
              <a:rPr lang="en-US" dirty="0">
                <a:sym typeface="MT Extra" panose="05050102010205020202" pitchFamily="18" charset="2"/>
              </a:rPr>
              <a:t>= 109.7. Thus, the section is a slender-web section. Separate calculations show that the section at the interior pier is also a slender-web section (refer to Slide 110 of Lesson 6).  </a:t>
            </a:r>
          </a:p>
          <a:p>
            <a:pPr algn="just"/>
            <a:endParaRPr lang="en-US" dirty="0">
              <a:sym typeface="MT Extra" panose="05050102010205020202" pitchFamily="18" charset="2"/>
            </a:endParaRPr>
          </a:p>
          <a:p>
            <a:pPr algn="just"/>
            <a:r>
              <a:rPr lang="en-US" dirty="0">
                <a:sym typeface="MT Extra" panose="05050102010205020202" pitchFamily="18" charset="2"/>
              </a:rPr>
              <a:t>As a result, the flexural resistance of the discretely braced bottom (compression) flange and continuously braced top (tension) flange within this unbraced length at the strength limit state must be computed using the provisions of </a:t>
            </a:r>
            <a:r>
              <a:rPr lang="en-US" i="1" dirty="0">
                <a:sym typeface="MT Extra" panose="05050102010205020202" pitchFamily="18" charset="2"/>
              </a:rPr>
              <a:t>AASHTO LRFD </a:t>
            </a:r>
            <a:r>
              <a:rPr lang="en-US" dirty="0">
                <a:sym typeface="MT Extra" panose="05050102010205020202" pitchFamily="18" charset="2"/>
              </a:rPr>
              <a:t>Article 6.10.8; i.e., the stress-based form of the one-third rule equations. The provisions of </a:t>
            </a:r>
            <a:r>
              <a:rPr lang="en-US" i="1" dirty="0">
                <a:sym typeface="MT Extra" panose="05050102010205020202" pitchFamily="18" charset="2"/>
              </a:rPr>
              <a:t>AASHTO LRFD </a:t>
            </a:r>
            <a:r>
              <a:rPr lang="en-US" dirty="0">
                <a:sym typeface="MT Extra" panose="05050102010205020202" pitchFamily="18" charset="2"/>
              </a:rPr>
              <a:t>Appendix A6 cannot be used.</a:t>
            </a:r>
            <a:endParaRPr lang="en-US" baseline="-25000" dirty="0">
              <a:sym typeface="MT Extra" panose="05050102010205020202" pitchFamily="18" charset="2"/>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82</a:t>
            </a:fld>
            <a:endParaRPr lang="en-US" altLang="en-US" dirty="0"/>
          </a:p>
        </p:txBody>
      </p:sp>
    </p:spTree>
    <p:extLst>
      <p:ext uri="{BB962C8B-B14F-4D97-AF65-F5344CB8AC3E}">
        <p14:creationId xmlns:p14="http://schemas.microsoft.com/office/powerpoint/2010/main" val="12826876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6" y="4345226"/>
            <a:ext cx="6511924" cy="4224814"/>
          </a:xfrm>
        </p:spPr>
        <p:txBody>
          <a:bodyPr/>
          <a:lstStyle/>
          <a:p>
            <a:pPr algn="just"/>
            <a:r>
              <a:rPr lang="en-US" dirty="0"/>
              <a:t>Next, calculate the hybrid factor, R</a:t>
            </a:r>
            <a:r>
              <a:rPr lang="en-US" baseline="-25000" dirty="0"/>
              <a:t>h</a:t>
            </a:r>
            <a:r>
              <a:rPr lang="en-US" dirty="0"/>
              <a:t>, for the smaller section at the cross-section transition (refer to Slides 101 through 106 of Lesson 6). First, calculate D</a:t>
            </a:r>
            <a:r>
              <a:rPr lang="en-US" baseline="-25000" dirty="0"/>
              <a:t>n</a:t>
            </a:r>
            <a:r>
              <a:rPr lang="en-US" dirty="0"/>
              <a:t> or the larger of the distances from the elastic neutral axis of the cross-section to the inside face of either flange. For composite sections in negative flexure at the strength limit state, use the section consisting of the steel girder plus the longitudinal reinforcement to calculate D</a:t>
            </a:r>
            <a:r>
              <a:rPr lang="en-US" baseline="-25000" dirty="0"/>
              <a:t>n</a:t>
            </a:r>
            <a:r>
              <a:rPr lang="en-US" dirty="0"/>
              <a:t>. From separate section property calculations for this section similar to those illustrated in Lesson 6, the distance from the neutral axis to the inside face of the top flange is 30.15 in. and to the inside face of the bottom flange is 38.85 in. Therefore, D</a:t>
            </a:r>
            <a:r>
              <a:rPr lang="en-US" baseline="-25000" dirty="0"/>
              <a:t>n</a:t>
            </a:r>
            <a:r>
              <a:rPr lang="en-US" dirty="0"/>
              <a:t> is 38.85 in. </a:t>
            </a:r>
          </a:p>
          <a:p>
            <a:pPr algn="just"/>
            <a:endParaRPr lang="en-US" dirty="0"/>
          </a:p>
          <a:p>
            <a:pPr algn="just"/>
            <a:r>
              <a:rPr lang="en-US" dirty="0">
                <a:effectLst/>
                <a:ea typeface="Times New Roman" panose="02020603050405020304" pitchFamily="18" charset="0"/>
                <a:cs typeface="Times New Roman" panose="02020603050405020304" pitchFamily="18" charset="0"/>
              </a:rPr>
              <a:t>Next, calculate A</a:t>
            </a:r>
            <a:r>
              <a:rPr lang="en-US" baseline="-25000" dirty="0">
                <a:effectLst/>
                <a:ea typeface="Times New Roman" panose="02020603050405020304" pitchFamily="18" charset="0"/>
                <a:cs typeface="Times New Roman" panose="02020603050405020304" pitchFamily="18" charset="0"/>
              </a:rPr>
              <a:t>fn</a:t>
            </a:r>
            <a:r>
              <a:rPr lang="en-US" dirty="0">
                <a:effectLst/>
                <a:ea typeface="Times New Roman" panose="02020603050405020304" pitchFamily="18" charset="0"/>
                <a:cs typeface="Times New Roman" panose="02020603050405020304" pitchFamily="18" charset="0"/>
              </a:rPr>
              <a:t> or the sum of the area of the flange elements on the side of the neutral axis corresponding to D</a:t>
            </a:r>
            <a:r>
              <a:rPr lang="en-US" baseline="-25000" dirty="0">
                <a:effectLst/>
                <a:ea typeface="Times New Roman" panose="02020603050405020304" pitchFamily="18" charset="0"/>
                <a:cs typeface="Times New Roman" panose="02020603050405020304" pitchFamily="18" charset="0"/>
              </a:rPr>
              <a:t>n</a:t>
            </a:r>
            <a:r>
              <a:rPr lang="en-US" dirty="0">
                <a:effectLst/>
                <a:ea typeface="Times New Roman" panose="02020603050405020304" pitchFamily="18" charset="0"/>
                <a:cs typeface="Times New Roman" panose="02020603050405020304" pitchFamily="18" charset="0"/>
              </a:rPr>
              <a:t>. Since there are no cover plates and D</a:t>
            </a:r>
            <a:r>
              <a:rPr lang="en-US" baseline="-25000" dirty="0">
                <a:effectLst/>
                <a:ea typeface="Times New Roman" panose="02020603050405020304" pitchFamily="18" charset="0"/>
                <a:cs typeface="Times New Roman" panose="02020603050405020304" pitchFamily="18" charset="0"/>
              </a:rPr>
              <a:t>n</a:t>
            </a:r>
            <a:r>
              <a:rPr lang="en-US" dirty="0">
                <a:effectLst/>
                <a:ea typeface="Times New Roman" panose="02020603050405020304" pitchFamily="18" charset="0"/>
                <a:cs typeface="Times New Roman" panose="02020603050405020304" pitchFamily="18" charset="0"/>
              </a:rPr>
              <a:t> is measured to the bottom flange, the only flange element contributing to A</a:t>
            </a:r>
            <a:r>
              <a:rPr lang="en-US" baseline="-25000" dirty="0">
                <a:effectLst/>
                <a:ea typeface="Times New Roman" panose="02020603050405020304" pitchFamily="18" charset="0"/>
                <a:cs typeface="Times New Roman" panose="02020603050405020304" pitchFamily="18" charset="0"/>
              </a:rPr>
              <a:t>fn</a:t>
            </a:r>
            <a:r>
              <a:rPr lang="en-US" dirty="0">
                <a:effectLst/>
                <a:ea typeface="Times New Roman" panose="02020603050405020304" pitchFamily="18" charset="0"/>
                <a:cs typeface="Times New Roman" panose="02020603050405020304" pitchFamily="18" charset="0"/>
              </a:rPr>
              <a:t> is the bottom flange. Therefore, A</a:t>
            </a:r>
            <a:r>
              <a:rPr lang="en-US" baseline="-25000" dirty="0">
                <a:effectLst/>
                <a:ea typeface="Times New Roman" panose="02020603050405020304" pitchFamily="18" charset="0"/>
                <a:cs typeface="Times New Roman" panose="02020603050405020304" pitchFamily="18" charset="0"/>
              </a:rPr>
              <a:t>fn</a:t>
            </a:r>
            <a:r>
              <a:rPr lang="en-US" dirty="0">
                <a:effectLst/>
                <a:ea typeface="Times New Roman" panose="02020603050405020304" pitchFamily="18" charset="0"/>
                <a:cs typeface="Times New Roman" panose="02020603050405020304" pitchFamily="18" charset="0"/>
              </a:rPr>
              <a:t> = 20(1) = 20.0 in</a:t>
            </a:r>
            <a:r>
              <a:rPr lang="en-US" baseline="30000" dirty="0">
                <a:effectLst/>
                <a:ea typeface="Times New Roman" panose="02020603050405020304" pitchFamily="18" charset="0"/>
                <a:cs typeface="Times New Roman" panose="02020603050405020304" pitchFamily="18" charset="0"/>
              </a:rPr>
              <a:t>2</a:t>
            </a:r>
            <a:r>
              <a:rPr lang="en-US" dirty="0">
                <a:effectLst/>
                <a:ea typeface="Times New Roman" panose="02020603050405020304" pitchFamily="18" charset="0"/>
                <a:cs typeface="Times New Roman" panose="02020603050405020304" pitchFamily="18" charset="0"/>
              </a:rPr>
              <a:t>. </a:t>
            </a:r>
            <a:r>
              <a:rPr lang="el-GR" dirty="0">
                <a:effectLst/>
                <a:ea typeface="Times New Roman" panose="02020603050405020304" pitchFamily="18" charset="0"/>
                <a:cs typeface="Times New Roman" panose="02020603050405020304" pitchFamily="18" charset="0"/>
              </a:rPr>
              <a:t>β</a:t>
            </a:r>
            <a:r>
              <a:rPr lang="en-US" dirty="0">
                <a:effectLst/>
                <a:ea typeface="Times New Roman" panose="02020603050405020304" pitchFamily="18" charset="0"/>
                <a:cs typeface="Times New Roman" panose="02020603050405020304" pitchFamily="18" charset="0"/>
              </a:rPr>
              <a:t> is then calculated to be 2.185.</a:t>
            </a:r>
          </a:p>
          <a:p>
            <a:pPr algn="just"/>
            <a:endParaRPr lang="en-US" dirty="0">
              <a:ea typeface="Times New Roman" panose="02020603050405020304" pitchFamily="18" charset="0"/>
              <a:cs typeface="Times New Roman" panose="02020603050405020304" pitchFamily="18" charset="0"/>
            </a:endParaRPr>
          </a:p>
          <a:p>
            <a:pPr algn="just"/>
            <a:r>
              <a:rPr lang="en-US" dirty="0">
                <a:effectLst/>
                <a:ea typeface="Times New Roman" panose="02020603050405020304" pitchFamily="18" charset="0"/>
                <a:cs typeface="Arial" panose="020B0604020202020204" pitchFamily="34" charset="0"/>
              </a:rPr>
              <a:t>Since the flanges are the same yield strength, nominal yielding will occur first on the side of the neutral axis corresponding to D</a:t>
            </a:r>
            <a:r>
              <a:rPr lang="en-US" baseline="-25000" dirty="0">
                <a:effectLst/>
                <a:ea typeface="Times New Roman" panose="02020603050405020304" pitchFamily="18" charset="0"/>
                <a:cs typeface="Arial" panose="020B0604020202020204" pitchFamily="34" charset="0"/>
              </a:rPr>
              <a:t>n </a:t>
            </a:r>
            <a:r>
              <a:rPr lang="en-US" dirty="0">
                <a:effectLst/>
                <a:ea typeface="Times New Roman" panose="02020603050405020304" pitchFamily="18" charset="0"/>
                <a:cs typeface="Arial" panose="020B0604020202020204" pitchFamily="34" charset="0"/>
              </a:rPr>
              <a:t>(separate calculations show that the 60-ksi longitudinal reinforcement does not yield first). For sections where nominal yielding occurs first in a flange element on the side of the neutral axis corresponding to D</a:t>
            </a:r>
            <a:r>
              <a:rPr lang="en-US" baseline="-25000" dirty="0">
                <a:effectLst/>
                <a:ea typeface="Times New Roman" panose="02020603050405020304" pitchFamily="18" charset="0"/>
                <a:cs typeface="Arial" panose="020B0604020202020204" pitchFamily="34" charset="0"/>
              </a:rPr>
              <a:t>n</a:t>
            </a:r>
            <a:r>
              <a:rPr lang="en-US" dirty="0">
                <a:effectLst/>
                <a:ea typeface="Times New Roman" panose="02020603050405020304" pitchFamily="18" charset="0"/>
                <a:cs typeface="Arial" panose="020B0604020202020204" pitchFamily="34" charset="0"/>
              </a:rPr>
              <a:t>, f</a:t>
            </a:r>
            <a:r>
              <a:rPr lang="en-US" baseline="-25000" dirty="0">
                <a:effectLst/>
                <a:ea typeface="Times New Roman" panose="02020603050405020304" pitchFamily="18" charset="0"/>
                <a:cs typeface="Arial" panose="020B0604020202020204" pitchFamily="34" charset="0"/>
              </a:rPr>
              <a:t>n</a:t>
            </a:r>
            <a:r>
              <a:rPr lang="en-US" dirty="0">
                <a:effectLst/>
                <a:ea typeface="Times New Roman" panose="02020603050405020304" pitchFamily="18" charset="0"/>
                <a:cs typeface="Arial" panose="020B0604020202020204" pitchFamily="34" charset="0"/>
              </a:rPr>
              <a:t> is taken as the largest of the specified minimum yield strengths of each flange element included in the calculation of A</a:t>
            </a:r>
            <a:r>
              <a:rPr lang="en-US" baseline="-25000" dirty="0">
                <a:effectLst/>
                <a:ea typeface="Times New Roman" panose="02020603050405020304" pitchFamily="18" charset="0"/>
                <a:cs typeface="Arial" panose="020B0604020202020204" pitchFamily="34" charset="0"/>
              </a:rPr>
              <a:t>fn</a:t>
            </a:r>
            <a:r>
              <a:rPr lang="en-US" dirty="0">
                <a:effectLst/>
                <a:ea typeface="Times New Roman" panose="02020603050405020304" pitchFamily="18" charset="0"/>
                <a:cs typeface="Arial" panose="020B0604020202020204" pitchFamily="34" charset="0"/>
              </a:rPr>
              <a:t>. Therefore, f</a:t>
            </a:r>
            <a:r>
              <a:rPr lang="en-US" baseline="-25000" dirty="0">
                <a:effectLst/>
                <a:ea typeface="Times New Roman" panose="02020603050405020304" pitchFamily="18" charset="0"/>
                <a:cs typeface="Arial" panose="020B0604020202020204" pitchFamily="34" charset="0"/>
              </a:rPr>
              <a:t>n</a:t>
            </a:r>
            <a:r>
              <a:rPr lang="en-US" i="1" dirty="0">
                <a:effectLst/>
                <a:ea typeface="Times New Roman" panose="02020603050405020304" pitchFamily="18" charset="0"/>
                <a:cs typeface="Arial" panose="020B0604020202020204" pitchFamily="34" charset="0"/>
              </a:rPr>
              <a:t> </a:t>
            </a:r>
            <a:r>
              <a:rPr lang="en-US" dirty="0">
                <a:effectLst/>
                <a:ea typeface="Times New Roman" panose="02020603050405020304" pitchFamily="18" charset="0"/>
                <a:cs typeface="Arial" panose="020B0604020202020204" pitchFamily="34" charset="0"/>
              </a:rPr>
              <a:t>= 70.0 ksi. </a:t>
            </a:r>
            <a:r>
              <a:rPr lang="el-GR" dirty="0">
                <a:ea typeface="Times New Roman" panose="02020603050405020304" pitchFamily="18" charset="0"/>
                <a:cs typeface="Arial" panose="020B0604020202020204" pitchFamily="34" charset="0"/>
              </a:rPr>
              <a:t>ρ</a:t>
            </a:r>
            <a:r>
              <a:rPr lang="en-US" dirty="0">
                <a:ea typeface="Times New Roman" panose="02020603050405020304" pitchFamily="18" charset="0"/>
                <a:cs typeface="Arial" panose="020B0604020202020204" pitchFamily="34" charset="0"/>
              </a:rPr>
              <a:t> is then calculated to be 0.714 and R</a:t>
            </a:r>
            <a:r>
              <a:rPr lang="en-US" baseline="-25000" dirty="0">
                <a:ea typeface="Times New Roman" panose="02020603050405020304" pitchFamily="18" charset="0"/>
                <a:cs typeface="Arial" panose="020B0604020202020204" pitchFamily="34" charset="0"/>
              </a:rPr>
              <a:t>h</a:t>
            </a:r>
            <a:r>
              <a:rPr lang="en-US" dirty="0">
                <a:ea typeface="Times New Roman" panose="02020603050405020304" pitchFamily="18" charset="0"/>
                <a:cs typeface="Arial" panose="020B0604020202020204" pitchFamily="34" charset="0"/>
              </a:rPr>
              <a:t> is calculated to be 0.970.</a:t>
            </a:r>
            <a:endParaRPr lang="en-US" dirty="0">
              <a:effectLst/>
              <a:ea typeface="Times New Roman" panose="02020603050405020304" pitchFamily="18" charset="0"/>
              <a:cs typeface="Times New Roman" panose="02020603050405020304" pitchFamily="18" charset="0"/>
            </a:endParaRPr>
          </a:p>
          <a:p>
            <a:pPr algn="just"/>
            <a:endParaRPr lang="en-US" dirty="0">
              <a:effectLst/>
              <a:ea typeface="Times New Roman" panose="02020603050405020304" pitchFamily="18" charset="0"/>
              <a:cs typeface="Times New Roman" panose="02020603050405020304" pitchFamily="18" charset="0"/>
            </a:endParaRPr>
          </a:p>
          <a:p>
            <a:pPr algn="just"/>
            <a:endParaRPr lang="en-US" dirty="0"/>
          </a:p>
        </p:txBody>
      </p:sp>
      <p:sp>
        <p:nvSpPr>
          <p:cNvPr id="4" name="Slide Number Placeholder 3">
            <a:extLst>
              <a:ext uri="{FF2B5EF4-FFF2-40B4-BE49-F238E27FC236}">
                <a16:creationId xmlns:a16="http://schemas.microsoft.com/office/drawing/2014/main" id="{33D45491-DC8D-AFAC-0E49-1111C9EBD782}"/>
              </a:ext>
            </a:extLst>
          </p:cNvPr>
          <p:cNvSpPr>
            <a:spLocks noGrp="1"/>
          </p:cNvSpPr>
          <p:nvPr>
            <p:ph type="sldNum" sz="quarter" idx="5"/>
          </p:nvPr>
        </p:nvSpPr>
        <p:spPr/>
        <p:txBody>
          <a:bodyPr/>
          <a:lstStyle/>
          <a:p>
            <a:fld id="{CBCC8EBC-06C6-4656-87A1-0AF013F9A67E}" type="slidenum">
              <a:rPr lang="en-US" altLang="en-US" smtClean="0"/>
              <a:pPr/>
              <a:t>83</a:t>
            </a:fld>
            <a:endParaRPr lang="en-US" altLang="en-US" dirty="0"/>
          </a:p>
        </p:txBody>
      </p:sp>
    </p:spTree>
    <p:extLst>
      <p:ext uri="{BB962C8B-B14F-4D97-AF65-F5344CB8AC3E}">
        <p14:creationId xmlns:p14="http://schemas.microsoft.com/office/powerpoint/2010/main" val="34600437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6" y="4345226"/>
            <a:ext cx="6400800" cy="4224814"/>
          </a:xfrm>
        </p:spPr>
        <p:txBody>
          <a:bodyPr/>
          <a:lstStyle/>
          <a:p>
            <a:pPr algn="just"/>
            <a:r>
              <a:rPr lang="en-US" dirty="0"/>
              <a:t>Next, calculate the web load-shedding factor, R</a:t>
            </a:r>
            <a:r>
              <a:rPr lang="en-US" baseline="-25000" dirty="0"/>
              <a:t>b</a:t>
            </a:r>
            <a:r>
              <a:rPr lang="en-US" dirty="0"/>
              <a:t>, for the smaller section at the cross-section transition (refer to Slides 107 through 110 of Lesson 6). It was previously determined that this section is a slender-web section (refer to Slide 82 in this lesson); therefore, the web load-shedding factor, R</a:t>
            </a:r>
            <a:r>
              <a:rPr lang="en-US" baseline="-25000" dirty="0"/>
              <a:t>b</a:t>
            </a:r>
            <a:r>
              <a:rPr lang="en-US" dirty="0"/>
              <a:t>, must be calculated. a</a:t>
            </a:r>
            <a:r>
              <a:rPr lang="en-US" baseline="-25000" dirty="0"/>
              <a:t>wc</a:t>
            </a:r>
            <a:r>
              <a:rPr lang="en-US" dirty="0"/>
              <a:t> is the ratio of two times the area of the web in compression to the area of the compression flange and was previously determined to be 2.185 for this section. The web slenderness based on the elastic depth of the web in compression, 2D</a:t>
            </a:r>
            <a:r>
              <a:rPr lang="en-US" baseline="-25000" dirty="0"/>
              <a:t>c</a:t>
            </a:r>
            <a:r>
              <a:rPr lang="en-US" dirty="0"/>
              <a:t>/t</a:t>
            </a:r>
            <a:r>
              <a:rPr lang="en-US" baseline="-25000" dirty="0"/>
              <a:t>w</a:t>
            </a:r>
            <a:r>
              <a:rPr lang="en-US" dirty="0"/>
              <a:t>, was previously determined to be 138.1, which exceeds the noncompact web slenderness limit for this section, </a:t>
            </a:r>
            <a:r>
              <a:rPr lang="el-GR" dirty="0"/>
              <a:t>λ</a:t>
            </a:r>
            <a:r>
              <a:rPr lang="en-US" baseline="-25000" dirty="0"/>
              <a:t>rw</a:t>
            </a:r>
            <a:r>
              <a:rPr lang="en-US" dirty="0"/>
              <a:t> = 109.7. Substituting the previously calculated values of a</a:t>
            </a:r>
            <a:r>
              <a:rPr lang="en-US" baseline="-25000" dirty="0"/>
              <a:t>wc</a:t>
            </a:r>
            <a:r>
              <a:rPr lang="en-US" dirty="0"/>
              <a:t>, 2D</a:t>
            </a:r>
            <a:r>
              <a:rPr lang="en-US" baseline="-25000" dirty="0"/>
              <a:t>c</a:t>
            </a:r>
            <a:r>
              <a:rPr lang="en-US" dirty="0"/>
              <a:t>/t</a:t>
            </a:r>
            <a:r>
              <a:rPr lang="en-US" baseline="-25000" dirty="0"/>
              <a:t>w</a:t>
            </a:r>
            <a:r>
              <a:rPr lang="en-US" dirty="0"/>
              <a:t>, and </a:t>
            </a:r>
            <a:r>
              <a:rPr lang="el-GR" dirty="0"/>
              <a:t>λ</a:t>
            </a:r>
            <a:r>
              <a:rPr lang="en-US" baseline="-25000" dirty="0"/>
              <a:t>rw</a:t>
            </a:r>
            <a:r>
              <a:rPr lang="en-US" dirty="0"/>
              <a:t> (Slide 82) into the expression for R</a:t>
            </a:r>
            <a:r>
              <a:rPr lang="en-US" baseline="-25000" dirty="0"/>
              <a:t>b</a:t>
            </a:r>
            <a:r>
              <a:rPr lang="en-US" dirty="0"/>
              <a:t> gives an R</a:t>
            </a:r>
            <a:r>
              <a:rPr lang="en-US" baseline="-25000" dirty="0"/>
              <a:t>b</a:t>
            </a:r>
            <a:r>
              <a:rPr lang="en-US" dirty="0"/>
              <a:t> equal to 0.967.</a:t>
            </a:r>
          </a:p>
          <a:p>
            <a:pPr algn="just"/>
            <a:endParaRPr lang="en-US" baseline="-25000" dirty="0"/>
          </a:p>
          <a:p>
            <a:pPr algn="just"/>
            <a:r>
              <a:rPr lang="en-US" sz="1200" dirty="0">
                <a:ea typeface="Times New Roman" panose="02020603050405020304" pitchFamily="18" charset="0"/>
                <a:cs typeface="Times New Roman" panose="02020603050405020304" pitchFamily="18" charset="0"/>
              </a:rPr>
              <a:t>For the larger section at the interior pier (Pier 1), the hybrid factor, R</a:t>
            </a:r>
            <a:r>
              <a:rPr lang="en-US" sz="1200" baseline="-25000" dirty="0">
                <a:ea typeface="Times New Roman" panose="02020603050405020304" pitchFamily="18" charset="0"/>
                <a:cs typeface="Times New Roman" panose="02020603050405020304" pitchFamily="18" charset="0"/>
              </a:rPr>
              <a:t>h</a:t>
            </a:r>
            <a:r>
              <a:rPr lang="en-US" sz="1200" dirty="0">
                <a:ea typeface="Times New Roman" panose="02020603050405020304" pitchFamily="18" charset="0"/>
                <a:cs typeface="Times New Roman" panose="02020603050405020304" pitchFamily="18" charset="0"/>
              </a:rPr>
              <a:t>, was computed on Slide 106 of Lesson 6 to be 0.984, and the web load-shedding factor, R</a:t>
            </a:r>
            <a:r>
              <a:rPr lang="en-US" sz="1200" baseline="-25000" dirty="0">
                <a:ea typeface="Times New Roman" panose="02020603050405020304" pitchFamily="18" charset="0"/>
                <a:cs typeface="Times New Roman" panose="02020603050405020304" pitchFamily="18" charset="0"/>
              </a:rPr>
              <a:t>b</a:t>
            </a:r>
            <a:r>
              <a:rPr lang="en-US" sz="1200" dirty="0">
                <a:ea typeface="Times New Roman" panose="02020603050405020304" pitchFamily="18" charset="0"/>
                <a:cs typeface="Times New Roman" panose="02020603050405020304" pitchFamily="18" charset="0"/>
              </a:rPr>
              <a:t>, was computed on Slide 110 of Lesson 6 to be 0.989.</a:t>
            </a:r>
            <a:endParaRPr lang="en-US" sz="1200" dirty="0">
              <a:effectLst/>
              <a:ea typeface="Times New Roman" panose="02020603050405020304" pitchFamily="18" charset="0"/>
              <a:cs typeface="Times New Roman" panose="02020603050405020304" pitchFamily="18" charset="0"/>
            </a:endParaRPr>
          </a:p>
          <a:p>
            <a:pPr algn="just"/>
            <a:endParaRPr lang="en-US" baseline="-25000" dirty="0"/>
          </a:p>
        </p:txBody>
      </p:sp>
      <p:sp>
        <p:nvSpPr>
          <p:cNvPr id="4" name="Slide Number Placeholder 3">
            <a:extLst>
              <a:ext uri="{FF2B5EF4-FFF2-40B4-BE49-F238E27FC236}">
                <a16:creationId xmlns:a16="http://schemas.microsoft.com/office/drawing/2014/main" id="{69D3E897-2DCF-462E-A765-68E9B6812741}"/>
              </a:ext>
            </a:extLst>
          </p:cNvPr>
          <p:cNvSpPr>
            <a:spLocks noGrp="1"/>
          </p:cNvSpPr>
          <p:nvPr>
            <p:ph type="sldNum" sz="quarter" idx="5"/>
          </p:nvPr>
        </p:nvSpPr>
        <p:spPr/>
        <p:txBody>
          <a:bodyPr/>
          <a:lstStyle/>
          <a:p>
            <a:fld id="{CBCC8EBC-06C6-4656-87A1-0AF013F9A67E}" type="slidenum">
              <a:rPr lang="en-US" altLang="en-US" smtClean="0"/>
              <a:pPr/>
              <a:t>84</a:t>
            </a:fld>
            <a:endParaRPr lang="en-US" altLang="en-US" dirty="0"/>
          </a:p>
        </p:txBody>
      </p:sp>
    </p:spTree>
    <p:extLst>
      <p:ext uri="{BB962C8B-B14F-4D97-AF65-F5344CB8AC3E}">
        <p14:creationId xmlns:p14="http://schemas.microsoft.com/office/powerpoint/2010/main" val="41754625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dirty="0">
                <a:sym typeface="MT Extra" panose="05050102010205020202" pitchFamily="18" charset="2"/>
              </a:rPr>
              <a:t>Next, the local buckling resistance, (F</a:t>
            </a:r>
            <a:r>
              <a:rPr lang="en-US" baseline="-25000" dirty="0">
                <a:sym typeface="MT Extra" panose="05050102010205020202" pitchFamily="18" charset="2"/>
              </a:rPr>
              <a:t>nc</a:t>
            </a:r>
            <a:r>
              <a:rPr lang="en-US" dirty="0">
                <a:sym typeface="MT Extra" panose="05050102010205020202" pitchFamily="18" charset="2"/>
              </a:rPr>
              <a:t>)</a:t>
            </a:r>
            <a:r>
              <a:rPr lang="en-US" baseline="-25000" dirty="0">
                <a:sym typeface="MT Extra" panose="05050102010205020202" pitchFamily="18" charset="2"/>
              </a:rPr>
              <a:t>FLB</a:t>
            </a:r>
            <a:r>
              <a:rPr lang="en-US" dirty="0">
                <a:sym typeface="MT Extra" panose="05050102010205020202" pitchFamily="18" charset="2"/>
              </a:rPr>
              <a:t>, of the smaller bottom (compression) flange at the cross-section transition will be determined. The projecting slenderness, </a:t>
            </a:r>
            <a:r>
              <a:rPr lang="el-GR" dirty="0">
                <a:sym typeface="MT Extra" panose="05050102010205020202" pitchFamily="18" charset="2"/>
              </a:rPr>
              <a:t>λ</a:t>
            </a:r>
            <a:r>
              <a:rPr lang="en-US" baseline="-25000" dirty="0">
                <a:sym typeface="MT Extra" panose="05050102010205020202" pitchFamily="18" charset="2"/>
              </a:rPr>
              <a:t>f</a:t>
            </a:r>
            <a:r>
              <a:rPr lang="en-US" dirty="0">
                <a:sym typeface="MT Extra" panose="05050102010205020202" pitchFamily="18" charset="2"/>
              </a:rPr>
              <a:t>, of the 1” x 20” bottom (compression) flange is computed to be 10.0. The limiting slenderness for a compact flange, </a:t>
            </a:r>
            <a:r>
              <a:rPr lang="el-GR" dirty="0">
                <a:sym typeface="MT Extra" panose="05050102010205020202" pitchFamily="18" charset="2"/>
              </a:rPr>
              <a:t>λ</a:t>
            </a:r>
            <a:r>
              <a:rPr lang="en-US" baseline="-25000" dirty="0">
                <a:sym typeface="MT Extra" panose="05050102010205020202" pitchFamily="18" charset="2"/>
              </a:rPr>
              <a:t>pf </a:t>
            </a:r>
            <a:r>
              <a:rPr lang="en-US" dirty="0">
                <a:sym typeface="MT Extra" panose="05050102010205020202" pitchFamily="18" charset="2"/>
              </a:rPr>
              <a:t>(refer to Slide 27 of this lesson), is computed to be 7.73 (Anchor Point 1). Since </a:t>
            </a:r>
            <a:r>
              <a:rPr lang="el-GR" dirty="0">
                <a:sym typeface="MT Extra" panose="05050102010205020202" pitchFamily="18" charset="2"/>
              </a:rPr>
              <a:t>λ</a:t>
            </a:r>
            <a:r>
              <a:rPr lang="en-US" baseline="-25000" dirty="0">
                <a:sym typeface="MT Extra" panose="05050102010205020202" pitchFamily="18" charset="2"/>
              </a:rPr>
              <a:t>f </a:t>
            </a:r>
            <a:r>
              <a:rPr lang="en-US" dirty="0">
                <a:sym typeface="MT Extra" panose="05050102010205020202" pitchFamily="18" charset="2"/>
              </a:rPr>
              <a:t>is greater than </a:t>
            </a:r>
            <a:r>
              <a:rPr lang="el-GR" dirty="0">
                <a:sym typeface="MT Extra" panose="05050102010205020202" pitchFamily="18" charset="2"/>
              </a:rPr>
              <a:t>λ</a:t>
            </a:r>
            <a:r>
              <a:rPr lang="en-US" baseline="-25000" dirty="0">
                <a:sym typeface="MT Extra" panose="05050102010205020202" pitchFamily="18" charset="2"/>
              </a:rPr>
              <a:t>pf</a:t>
            </a:r>
            <a:r>
              <a:rPr lang="en-US" dirty="0">
                <a:sym typeface="MT Extra" panose="05050102010205020202" pitchFamily="18" charset="2"/>
              </a:rPr>
              <a:t>, the limiting slenderness for a noncompact flange, </a:t>
            </a:r>
            <a:r>
              <a:rPr lang="el-GR" dirty="0">
                <a:sym typeface="MT Extra" panose="05050102010205020202" pitchFamily="18" charset="2"/>
              </a:rPr>
              <a:t>λ</a:t>
            </a:r>
            <a:r>
              <a:rPr lang="en-US" baseline="-25000" dirty="0">
                <a:sym typeface="MT Extra" panose="05050102010205020202" pitchFamily="18" charset="2"/>
              </a:rPr>
              <a:t>rf</a:t>
            </a:r>
            <a:r>
              <a:rPr lang="en-US" dirty="0">
                <a:sym typeface="MT Extra" panose="05050102010205020202" pitchFamily="18" charset="2"/>
              </a:rPr>
              <a:t>, must be computed (refer to Slide 28 of this lesson).  To calculate </a:t>
            </a:r>
            <a:r>
              <a:rPr lang="el-GR" dirty="0">
                <a:sym typeface="MT Extra" panose="05050102010205020202" pitchFamily="18" charset="2"/>
              </a:rPr>
              <a:t>λ</a:t>
            </a:r>
            <a:r>
              <a:rPr lang="en-US" baseline="-25000" dirty="0">
                <a:sym typeface="MT Extra" panose="05050102010205020202" pitchFamily="18" charset="2"/>
              </a:rPr>
              <a:t>rf</a:t>
            </a:r>
            <a:r>
              <a:rPr lang="en-US" dirty="0">
                <a:sym typeface="MT Extra" panose="05050102010205020202" pitchFamily="18" charset="2"/>
              </a:rPr>
              <a:t>, t</a:t>
            </a:r>
            <a:r>
              <a:rPr lang="en-US" sz="1200" dirty="0"/>
              <a:t>he compression flange stress at the nominal onset of yielding, F</a:t>
            </a:r>
            <a:r>
              <a:rPr lang="en-US" sz="1200" baseline="-25000" dirty="0"/>
              <a:t>yr</a:t>
            </a:r>
            <a:r>
              <a:rPr lang="en-US" dirty="0"/>
              <a:t>, must first be computed (refer to Slide 28). As shown on this slide, F</a:t>
            </a:r>
            <a:r>
              <a:rPr lang="en-US" baseline="-25000" dirty="0"/>
              <a:t>yr</a:t>
            </a:r>
            <a:r>
              <a:rPr lang="en-US" dirty="0"/>
              <a:t> is computed to be 49.0 ksi, which results in a value of </a:t>
            </a:r>
            <a:r>
              <a:rPr lang="el-GR" dirty="0">
                <a:sym typeface="MT Extra" panose="05050102010205020202" pitchFamily="18" charset="2"/>
              </a:rPr>
              <a:t>λ</a:t>
            </a:r>
            <a:r>
              <a:rPr lang="en-US" baseline="-25000" dirty="0">
                <a:sym typeface="MT Extra" panose="05050102010205020202" pitchFamily="18" charset="2"/>
              </a:rPr>
              <a:t>rf </a:t>
            </a:r>
            <a:r>
              <a:rPr lang="en-US" dirty="0">
                <a:sym typeface="MT Extra" panose="05050102010205020202" pitchFamily="18" charset="2"/>
              </a:rPr>
              <a:t> equal to 13.62 (Anchor Point 2). Since </a:t>
            </a:r>
            <a:r>
              <a:rPr lang="el-GR" dirty="0">
                <a:sym typeface="MT Extra" panose="05050102010205020202" pitchFamily="18" charset="2"/>
              </a:rPr>
              <a:t>λ</a:t>
            </a:r>
            <a:r>
              <a:rPr lang="en-US" baseline="-25000" dirty="0">
                <a:sym typeface="MT Extra" panose="05050102010205020202" pitchFamily="18" charset="2"/>
              </a:rPr>
              <a:t>f</a:t>
            </a:r>
            <a:r>
              <a:rPr lang="en-US" dirty="0">
                <a:sym typeface="MT Extra" panose="05050102010205020202" pitchFamily="18" charset="2"/>
              </a:rPr>
              <a:t> is in-between </a:t>
            </a:r>
            <a:r>
              <a:rPr lang="el-GR" dirty="0">
                <a:sym typeface="MT Extra" panose="05050102010205020202" pitchFamily="18" charset="2"/>
              </a:rPr>
              <a:t>λ</a:t>
            </a:r>
            <a:r>
              <a:rPr lang="en-US" baseline="-25000" dirty="0">
                <a:sym typeface="MT Extra" panose="05050102010205020202" pitchFamily="18" charset="2"/>
              </a:rPr>
              <a:t>pf</a:t>
            </a:r>
            <a:r>
              <a:rPr lang="en-US" dirty="0">
                <a:sym typeface="MT Extra" panose="05050102010205020202" pitchFamily="18" charset="2"/>
              </a:rPr>
              <a:t> and </a:t>
            </a:r>
            <a:r>
              <a:rPr lang="el-GR" dirty="0">
                <a:sym typeface="MT Extra" panose="05050102010205020202" pitchFamily="18" charset="2"/>
              </a:rPr>
              <a:t>λ</a:t>
            </a:r>
            <a:r>
              <a:rPr lang="en-US" baseline="-25000" dirty="0">
                <a:sym typeface="MT Extra" panose="05050102010205020202" pitchFamily="18" charset="2"/>
              </a:rPr>
              <a:t>rf</a:t>
            </a:r>
            <a:r>
              <a:rPr lang="en-US" dirty="0">
                <a:sym typeface="MT Extra" panose="05050102010205020202" pitchFamily="18" charset="2"/>
              </a:rPr>
              <a:t> (refer to the graph on this slide), the smaller bottom flange at the cross-section transition is a noncompact flange for FLB. </a:t>
            </a:r>
          </a:p>
          <a:p>
            <a:pPr algn="just"/>
            <a:endParaRPr lang="en-US" dirty="0">
              <a:sym typeface="MT Extra" panose="05050102010205020202" pitchFamily="18" charset="2"/>
            </a:endParaRPr>
          </a:p>
          <a:p>
            <a:pPr algn="just"/>
            <a:r>
              <a:rPr lang="en-US" dirty="0">
                <a:effectLst/>
                <a:ea typeface="Times New Roman" panose="02020603050405020304" pitchFamily="18" charset="0"/>
                <a:cs typeface="Times New Roman" panose="02020603050405020304" pitchFamily="18" charset="0"/>
              </a:rPr>
              <a:t>For a noncompact flange, residual stresses and initial imperfections give rise to inelastic local buckling, represented in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6.10.8.2.2 by the linear transition equation shown on this slide.</a:t>
            </a:r>
            <a:r>
              <a:rPr lang="en-US" dirty="0">
                <a:sym typeface="MT Extra" panose="05050102010205020202" pitchFamily="18" charset="2"/>
              </a:rPr>
              <a:t> Substituting the appropriate values into this equation, (F</a:t>
            </a:r>
            <a:r>
              <a:rPr lang="en-US" baseline="-25000" dirty="0">
                <a:sym typeface="MT Extra" panose="05050102010205020202" pitchFamily="18" charset="2"/>
              </a:rPr>
              <a:t>nc</a:t>
            </a:r>
            <a:r>
              <a:rPr lang="en-US" dirty="0">
                <a:sym typeface="MT Extra" panose="05050102010205020202" pitchFamily="18" charset="2"/>
              </a:rPr>
              <a:t>)</a:t>
            </a:r>
            <a:r>
              <a:rPr lang="en-US" baseline="-25000" dirty="0">
                <a:sym typeface="MT Extra" panose="05050102010205020202" pitchFamily="18" charset="2"/>
              </a:rPr>
              <a:t>FLB</a:t>
            </a:r>
            <a:r>
              <a:rPr lang="en-US" dirty="0">
                <a:sym typeface="MT Extra" panose="05050102010205020202" pitchFamily="18" charset="2"/>
              </a:rPr>
              <a:t>, is equal 58.62 ksi. </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85</a:t>
            </a:fld>
            <a:endParaRPr lang="en-US" altLang="en-US" dirty="0"/>
          </a:p>
        </p:txBody>
      </p:sp>
    </p:spTree>
    <p:extLst>
      <p:ext uri="{BB962C8B-B14F-4D97-AF65-F5344CB8AC3E}">
        <p14:creationId xmlns:p14="http://schemas.microsoft.com/office/powerpoint/2010/main" val="33631650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dirty="0">
                <a:sym typeface="MT Extra" panose="05050102010205020202" pitchFamily="18" charset="2"/>
              </a:rPr>
              <a:t>Next, the local buckling resistance, (F</a:t>
            </a:r>
            <a:r>
              <a:rPr lang="en-US" baseline="-25000" dirty="0">
                <a:sym typeface="MT Extra" panose="05050102010205020202" pitchFamily="18" charset="2"/>
              </a:rPr>
              <a:t>nc</a:t>
            </a:r>
            <a:r>
              <a:rPr lang="en-US" dirty="0">
                <a:sym typeface="MT Extra" panose="05050102010205020202" pitchFamily="18" charset="2"/>
              </a:rPr>
              <a:t>)</a:t>
            </a:r>
            <a:r>
              <a:rPr lang="en-US" baseline="-25000" dirty="0">
                <a:sym typeface="MT Extra" panose="05050102010205020202" pitchFamily="18" charset="2"/>
              </a:rPr>
              <a:t>FLB</a:t>
            </a:r>
            <a:r>
              <a:rPr lang="en-US" dirty="0">
                <a:sym typeface="MT Extra" panose="05050102010205020202" pitchFamily="18" charset="2"/>
              </a:rPr>
              <a:t>, of the larger bottom (compression) flange at Pier 1 will be determined. The projecting slenderness, </a:t>
            </a:r>
            <a:r>
              <a:rPr lang="el-GR" dirty="0">
                <a:sym typeface="MT Extra" panose="05050102010205020202" pitchFamily="18" charset="2"/>
              </a:rPr>
              <a:t>λ</a:t>
            </a:r>
            <a:r>
              <a:rPr lang="en-US" baseline="-25000" dirty="0">
                <a:sym typeface="MT Extra" panose="05050102010205020202" pitchFamily="18" charset="2"/>
              </a:rPr>
              <a:t>f</a:t>
            </a:r>
            <a:r>
              <a:rPr lang="en-US" dirty="0">
                <a:sym typeface="MT Extra" panose="05050102010205020202" pitchFamily="18" charset="2"/>
              </a:rPr>
              <a:t>, of the 2” x 20” bottom (compression) flange is computed to be 5.0. The limiting slenderness for a compact flange, </a:t>
            </a:r>
            <a:r>
              <a:rPr lang="el-GR" dirty="0">
                <a:sym typeface="MT Extra" panose="05050102010205020202" pitchFamily="18" charset="2"/>
              </a:rPr>
              <a:t>λ</a:t>
            </a:r>
            <a:r>
              <a:rPr lang="en-US" baseline="-25000" dirty="0">
                <a:sym typeface="MT Extra" panose="05050102010205020202" pitchFamily="18" charset="2"/>
              </a:rPr>
              <a:t>pf </a:t>
            </a:r>
            <a:r>
              <a:rPr lang="en-US" dirty="0">
                <a:sym typeface="MT Extra" panose="05050102010205020202" pitchFamily="18" charset="2"/>
              </a:rPr>
              <a:t>(refer to Slide 27 of this lesson), is computed to be 7.73 (Anchor Point 1). Since </a:t>
            </a:r>
            <a:r>
              <a:rPr lang="el-GR" dirty="0">
                <a:sym typeface="MT Extra" panose="05050102010205020202" pitchFamily="18" charset="2"/>
              </a:rPr>
              <a:t>λ</a:t>
            </a:r>
            <a:r>
              <a:rPr lang="en-US" baseline="-25000" dirty="0">
                <a:sym typeface="MT Extra" panose="05050102010205020202" pitchFamily="18" charset="2"/>
              </a:rPr>
              <a:t>f </a:t>
            </a:r>
            <a:r>
              <a:rPr lang="en-US" dirty="0">
                <a:sym typeface="MT Extra" panose="05050102010205020202" pitchFamily="18" charset="2"/>
              </a:rPr>
              <a:t>is less than </a:t>
            </a:r>
            <a:r>
              <a:rPr lang="el-GR" dirty="0">
                <a:sym typeface="MT Extra" panose="05050102010205020202" pitchFamily="18" charset="2"/>
              </a:rPr>
              <a:t>λ</a:t>
            </a:r>
            <a:r>
              <a:rPr lang="en-US" baseline="-25000" dirty="0">
                <a:sym typeface="MT Extra" panose="05050102010205020202" pitchFamily="18" charset="2"/>
              </a:rPr>
              <a:t>pf</a:t>
            </a:r>
            <a:r>
              <a:rPr lang="en-US" dirty="0">
                <a:sym typeface="MT Extra" panose="05050102010205020202" pitchFamily="18" charset="2"/>
              </a:rPr>
              <a:t>, the FLB resistance is equal to the plateau strength, F</a:t>
            </a:r>
            <a:r>
              <a:rPr lang="en-US" baseline="-25000" dirty="0">
                <a:sym typeface="MT Extra" panose="05050102010205020202" pitchFamily="18" charset="2"/>
              </a:rPr>
              <a:t>max</a:t>
            </a:r>
            <a:r>
              <a:rPr lang="en-US" dirty="0">
                <a:sym typeface="MT Extra" panose="05050102010205020202" pitchFamily="18" charset="2"/>
              </a:rPr>
              <a:t>, given as R</a:t>
            </a:r>
            <a:r>
              <a:rPr lang="en-US" baseline="-25000" dirty="0">
                <a:sym typeface="MT Extra" panose="05050102010205020202" pitchFamily="18" charset="2"/>
              </a:rPr>
              <a:t>b</a:t>
            </a:r>
            <a:r>
              <a:rPr lang="en-US" dirty="0">
                <a:sym typeface="MT Extra" panose="05050102010205020202" pitchFamily="18" charset="2"/>
              </a:rPr>
              <a:t>R</a:t>
            </a:r>
            <a:r>
              <a:rPr lang="en-US" baseline="-25000" dirty="0">
                <a:sym typeface="MT Extra" panose="05050102010205020202" pitchFamily="18" charset="2"/>
              </a:rPr>
              <a:t>h</a:t>
            </a:r>
            <a:r>
              <a:rPr lang="en-US" dirty="0">
                <a:sym typeface="MT Extra" panose="05050102010205020202" pitchFamily="18" charset="2"/>
              </a:rPr>
              <a:t>F</a:t>
            </a:r>
            <a:r>
              <a:rPr lang="en-US" baseline="-25000" dirty="0">
                <a:sym typeface="MT Extra" panose="05050102010205020202" pitchFamily="18" charset="2"/>
              </a:rPr>
              <a:t>yc</a:t>
            </a:r>
            <a:r>
              <a:rPr lang="en-US" dirty="0">
                <a:sym typeface="MT Extra" panose="05050102010205020202" pitchFamily="18" charset="2"/>
              </a:rPr>
              <a:t> (refer to the figure at the bottom of this slide). The larger bottom flange at Pier 1 is a compact flange for FLB. </a:t>
            </a:r>
          </a:p>
          <a:p>
            <a:pPr algn="just"/>
            <a:endParaRPr lang="en-US" dirty="0">
              <a:sym typeface="MT Extra" panose="05050102010205020202" pitchFamily="18" charset="2"/>
            </a:endParaRPr>
          </a:p>
          <a:p>
            <a:pPr algn="just"/>
            <a:r>
              <a:rPr lang="en-US" dirty="0">
                <a:sym typeface="MT Extra" panose="05050102010205020202" pitchFamily="18" charset="2"/>
              </a:rPr>
              <a:t>Substituting the appropriate values into the equation for the plateau strength given in </a:t>
            </a:r>
            <a:r>
              <a:rPr lang="en-US" i="1" dirty="0">
                <a:sym typeface="MT Extra" panose="05050102010205020202" pitchFamily="18" charset="2"/>
              </a:rPr>
              <a:t>AASHTO LRFD </a:t>
            </a:r>
            <a:r>
              <a:rPr lang="en-US" dirty="0">
                <a:sym typeface="MT Extra" panose="05050102010205020202" pitchFamily="18" charset="2"/>
              </a:rPr>
              <a:t>Article 6.10.8.2.2 as shown on this slide, (F</a:t>
            </a:r>
            <a:r>
              <a:rPr lang="en-US" baseline="-25000" dirty="0">
                <a:sym typeface="MT Extra" panose="05050102010205020202" pitchFamily="18" charset="2"/>
              </a:rPr>
              <a:t>nc</a:t>
            </a:r>
            <a:r>
              <a:rPr lang="en-US" dirty="0">
                <a:sym typeface="MT Extra" panose="05050102010205020202" pitchFamily="18" charset="2"/>
              </a:rPr>
              <a:t>)</a:t>
            </a:r>
            <a:r>
              <a:rPr lang="en-US" baseline="-25000" dirty="0">
                <a:sym typeface="MT Extra" panose="05050102010205020202" pitchFamily="18" charset="2"/>
              </a:rPr>
              <a:t>FLB </a:t>
            </a:r>
            <a:r>
              <a:rPr lang="en-US" dirty="0">
                <a:sym typeface="MT Extra" panose="05050102010205020202" pitchFamily="18" charset="2"/>
              </a:rPr>
              <a:t>is equal to F</a:t>
            </a:r>
            <a:r>
              <a:rPr lang="en-US" baseline="-25000" dirty="0">
                <a:sym typeface="MT Extra" panose="05050102010205020202" pitchFamily="18" charset="2"/>
              </a:rPr>
              <a:t>max</a:t>
            </a:r>
            <a:r>
              <a:rPr lang="en-US" dirty="0">
                <a:sym typeface="MT Extra" panose="05050102010205020202" pitchFamily="18" charset="2"/>
              </a:rPr>
              <a:t> = 68.12 ksi. </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86</a:t>
            </a:fld>
            <a:endParaRPr lang="en-US" altLang="en-US" dirty="0"/>
          </a:p>
        </p:txBody>
      </p:sp>
    </p:spTree>
    <p:extLst>
      <p:ext uri="{BB962C8B-B14F-4D97-AF65-F5344CB8AC3E}">
        <p14:creationId xmlns:p14="http://schemas.microsoft.com/office/powerpoint/2010/main" val="7574688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dirty="0">
                <a:sym typeface="MT Extra" panose="05050102010205020202" pitchFamily="18" charset="2"/>
              </a:rPr>
              <a:t>Next, determine the lateral-torsional buckling resistance, (F</a:t>
            </a:r>
            <a:r>
              <a:rPr lang="en-US" baseline="-25000" dirty="0">
                <a:sym typeface="MT Extra" panose="05050102010205020202" pitchFamily="18" charset="2"/>
              </a:rPr>
              <a:t>nc</a:t>
            </a:r>
            <a:r>
              <a:rPr lang="en-US" dirty="0">
                <a:sym typeface="MT Extra" panose="05050102010205020202" pitchFamily="18" charset="2"/>
              </a:rPr>
              <a:t>)</a:t>
            </a:r>
            <a:r>
              <a:rPr lang="en-US" baseline="-25000" dirty="0">
                <a:sym typeface="MT Extra" panose="05050102010205020202" pitchFamily="18" charset="2"/>
              </a:rPr>
              <a:t>LTB</a:t>
            </a:r>
            <a:r>
              <a:rPr lang="en-US" dirty="0">
                <a:sym typeface="MT Extra" panose="05050102010205020202" pitchFamily="18" charset="2"/>
              </a:rPr>
              <a:t>, of the unbraced length using the smaller section at the cross-section transition assuming the unbraced length under consideration is prismatic (refer to Slide 43 in this lesson). Compute the radius of gyration for LTB, r</a:t>
            </a:r>
            <a:r>
              <a:rPr lang="en-US" baseline="-25000" dirty="0">
                <a:sym typeface="MT Extra" panose="05050102010205020202" pitchFamily="18" charset="2"/>
              </a:rPr>
              <a:t>t</a:t>
            </a:r>
            <a:r>
              <a:rPr lang="en-US" dirty="0">
                <a:sym typeface="MT Extra" panose="05050102010205020202" pitchFamily="18" charset="2"/>
              </a:rPr>
              <a:t>, from the top equation shown on this slide (refer to Slide 33 in this lesson), which is equal to 4.94 in. Given r</a:t>
            </a:r>
            <a:r>
              <a:rPr lang="en-US" baseline="-25000" dirty="0">
                <a:sym typeface="MT Extra" panose="05050102010205020202" pitchFamily="18" charset="2"/>
              </a:rPr>
              <a:t>t</a:t>
            </a:r>
            <a:r>
              <a:rPr lang="en-US" dirty="0">
                <a:sym typeface="MT Extra" panose="05050102010205020202" pitchFamily="18" charset="2"/>
              </a:rPr>
              <a:t>, t</a:t>
            </a:r>
            <a:r>
              <a:rPr lang="en-US" sz="1200" dirty="0"/>
              <a:t>he limiting unbraced length to achieve the maximum potential flexural resistance for LTB under uniform bending, L</a:t>
            </a:r>
            <a:r>
              <a:rPr lang="en-US" sz="1200" baseline="-25000" dirty="0"/>
              <a:t>p</a:t>
            </a:r>
            <a:r>
              <a:rPr lang="en-US" dirty="0"/>
              <a:t> (refer also to Slide 33), is computed to be 8.36 feet (Anchor Point 1).</a:t>
            </a:r>
          </a:p>
          <a:p>
            <a:pPr algn="just"/>
            <a:endParaRPr lang="en-US" dirty="0"/>
          </a:p>
          <a:p>
            <a:pPr algn="just"/>
            <a:r>
              <a:rPr lang="en-US" sz="1200" dirty="0"/>
              <a:t>The compression flange stress at the nominal onset of yielding, F</a:t>
            </a:r>
            <a:r>
              <a:rPr lang="en-US" sz="1200" baseline="-25000" dirty="0"/>
              <a:t>yr</a:t>
            </a:r>
            <a:r>
              <a:rPr lang="en-US" dirty="0"/>
              <a:t>, is taken as 0.7F</a:t>
            </a:r>
            <a:r>
              <a:rPr lang="en-US" baseline="-25000" dirty="0"/>
              <a:t>yc</a:t>
            </a:r>
            <a:r>
              <a:rPr lang="en-US" dirty="0"/>
              <a:t> (refer to Slide 35 in this lesson) or 49.0 ksi. Given r</a:t>
            </a:r>
            <a:r>
              <a:rPr lang="en-US" baseline="-25000" dirty="0"/>
              <a:t>t </a:t>
            </a:r>
            <a:r>
              <a:rPr lang="en-US" dirty="0"/>
              <a:t>and F</a:t>
            </a:r>
            <a:r>
              <a:rPr lang="en-US" baseline="-25000" dirty="0"/>
              <a:t>yr</a:t>
            </a:r>
            <a:r>
              <a:rPr lang="en-US" dirty="0"/>
              <a:t>, </a:t>
            </a:r>
            <a:r>
              <a:rPr lang="en-US" sz="1200" dirty="0"/>
              <a:t>the limiting unbraced length corresponding to the nominal onset of yielding effects under uniform bending with consideration of compression-flange residual stresses and geometric imperfections, L</a:t>
            </a:r>
            <a:r>
              <a:rPr lang="en-US" sz="1200" baseline="-25000" dirty="0"/>
              <a:t>r</a:t>
            </a:r>
            <a:r>
              <a:rPr lang="en-US" sz="1200" dirty="0"/>
              <a:t> (refer also to Slide 35), is computed to be 31.46 feet (Anchor Point 2). </a:t>
            </a:r>
            <a:r>
              <a:rPr lang="en-US" dirty="0"/>
              <a:t> </a:t>
            </a:r>
          </a:p>
          <a:p>
            <a:pPr algn="just"/>
            <a:endParaRPr lang="en-US" dirty="0"/>
          </a:p>
          <a:p>
            <a:pPr algn="just"/>
            <a:r>
              <a:rPr lang="en-US" sz="1200" dirty="0">
                <a:cs typeface="Times New Roman" panose="02020603050405020304" pitchFamily="18" charset="0"/>
                <a:sym typeface="MT Extra" panose="05050102010205020202" pitchFamily="18" charset="2"/>
              </a:rPr>
              <a:t>As shown on Slide 43 in this lesson, when the unbraced length under consideration is designed for LTB as a prismatic unbraced length using the smaller section, the effective length factor for LTB, K, must be taken equal to 1.0.</a:t>
            </a:r>
            <a:r>
              <a:rPr lang="en-US" dirty="0"/>
              <a:t> Therefore, KL</a:t>
            </a:r>
            <a:r>
              <a:rPr lang="en-US" baseline="-25000" dirty="0"/>
              <a:t>b</a:t>
            </a:r>
            <a:r>
              <a:rPr lang="en-US" dirty="0"/>
              <a:t> of 20 feet falls in-between the two anchor points, L</a:t>
            </a:r>
            <a:r>
              <a:rPr lang="en-US" baseline="-25000" dirty="0"/>
              <a:t>p</a:t>
            </a:r>
            <a:r>
              <a:rPr lang="en-US" dirty="0"/>
              <a:t> and L</a:t>
            </a:r>
            <a:r>
              <a:rPr lang="en-US" baseline="-25000" dirty="0"/>
              <a:t>r</a:t>
            </a:r>
            <a:r>
              <a:rPr lang="en-US" dirty="0"/>
              <a:t>, indicating that the unbraced length is a noncompact unbraced length, as shown graphically on the next slide.  </a:t>
            </a:r>
          </a:p>
          <a:p>
            <a:pPr algn="just"/>
            <a:endParaRPr lang="en-US" dirty="0">
              <a:sym typeface="MT Extra" panose="05050102010205020202" pitchFamily="18" charset="2"/>
            </a:endParaRPr>
          </a:p>
          <a:p>
            <a:pPr algn="just"/>
            <a:endParaRPr lang="en-US" dirty="0">
              <a:sym typeface="MT Extra" panose="05050102010205020202" pitchFamily="18" charset="2"/>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87</a:t>
            </a:fld>
            <a:endParaRPr lang="en-US" altLang="en-US" dirty="0"/>
          </a:p>
        </p:txBody>
      </p:sp>
    </p:spTree>
    <p:extLst>
      <p:ext uri="{BB962C8B-B14F-4D97-AF65-F5344CB8AC3E}">
        <p14:creationId xmlns:p14="http://schemas.microsoft.com/office/powerpoint/2010/main" val="2697985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4783785"/>
          </a:xfrm>
        </p:spPr>
        <p:txBody>
          <a:bodyPr/>
          <a:lstStyle/>
          <a:p>
            <a:pPr algn="just"/>
            <a:r>
              <a:rPr lang="en-US" dirty="0">
                <a:sym typeface="MT Extra" panose="05050102010205020202" pitchFamily="18" charset="2"/>
              </a:rPr>
              <a:t>Referring to the figure shown on this slide, the unbraced length, KL</a:t>
            </a:r>
            <a:r>
              <a:rPr lang="en-US" baseline="-25000" dirty="0">
                <a:sym typeface="MT Extra" panose="05050102010205020202" pitchFamily="18" charset="2"/>
              </a:rPr>
              <a:t>b</a:t>
            </a:r>
            <a:r>
              <a:rPr lang="en-US" dirty="0">
                <a:sym typeface="MT Extra" panose="05050102010205020202" pitchFamily="18" charset="2"/>
              </a:rPr>
              <a:t> = 20.0 feet, falls in-between the two anchor points, L</a:t>
            </a:r>
            <a:r>
              <a:rPr lang="en-US" baseline="-25000" dirty="0">
                <a:sym typeface="MT Extra" panose="05050102010205020202" pitchFamily="18" charset="2"/>
              </a:rPr>
              <a:t>p</a:t>
            </a:r>
            <a:r>
              <a:rPr lang="en-US" dirty="0">
                <a:sym typeface="MT Extra" panose="05050102010205020202" pitchFamily="18" charset="2"/>
              </a:rPr>
              <a:t> and L</a:t>
            </a:r>
            <a:r>
              <a:rPr lang="en-US" baseline="-25000" dirty="0">
                <a:sym typeface="MT Extra" panose="05050102010205020202" pitchFamily="18" charset="2"/>
              </a:rPr>
              <a:t>r</a:t>
            </a:r>
            <a:r>
              <a:rPr lang="en-US" dirty="0">
                <a:sym typeface="MT Extra" panose="05050102010205020202" pitchFamily="18" charset="2"/>
              </a:rPr>
              <a:t>. Therefore, the unbraced length is a noncompact unbraced length </a:t>
            </a:r>
            <a:r>
              <a:rPr lang="en-US" dirty="0">
                <a:effectLst/>
                <a:ea typeface="Times New Roman" panose="02020603050405020304" pitchFamily="18" charset="0"/>
                <a:cs typeface="Times New Roman" panose="02020603050405020304" pitchFamily="18" charset="0"/>
              </a:rPr>
              <a:t>for which residual stresses and initial imperfections give rise to inelastic lateral-torsional buckling, represented in the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BDS by a linear transition curve. </a:t>
            </a:r>
          </a:p>
          <a:p>
            <a:pPr algn="just"/>
            <a:endParaRPr lang="en-US" dirty="0">
              <a:cs typeface="Times New Roman" panose="02020603050405020304" pitchFamily="18" charset="0"/>
              <a:sym typeface="MT Extra" panose="05050102010205020202" pitchFamily="18" charset="2"/>
            </a:endParaRPr>
          </a:p>
          <a:p>
            <a:pPr algn="just"/>
            <a:r>
              <a:rPr lang="en-US" dirty="0">
                <a:cs typeface="Times New Roman" panose="02020603050405020304" pitchFamily="18" charset="0"/>
                <a:sym typeface="MT Extra" panose="05050102010205020202" pitchFamily="18" charset="2"/>
              </a:rPr>
              <a:t>As shown on Slide 43 in this lesson, when the unbraced length under consideration is designed for LTB as a prismatic unbraced length using the smaller section, the moment-gradient modifier, C</a:t>
            </a:r>
            <a:r>
              <a:rPr lang="en-US" baseline="-25000" dirty="0">
                <a:cs typeface="Times New Roman" panose="02020603050405020304" pitchFamily="18" charset="0"/>
                <a:sym typeface="MT Extra" panose="05050102010205020202" pitchFamily="18" charset="2"/>
              </a:rPr>
              <a:t>b</a:t>
            </a:r>
            <a:r>
              <a:rPr lang="en-US" dirty="0">
                <a:cs typeface="Times New Roman" panose="02020603050405020304" pitchFamily="18" charset="0"/>
                <a:sym typeface="MT Extra" panose="05050102010205020202" pitchFamily="18" charset="2"/>
              </a:rPr>
              <a:t>, must be taken equal to 1.0. Since C</a:t>
            </a:r>
            <a:r>
              <a:rPr lang="en-US" baseline="-25000" dirty="0">
                <a:cs typeface="Times New Roman" panose="02020603050405020304" pitchFamily="18" charset="0"/>
                <a:sym typeface="MT Extra" panose="05050102010205020202" pitchFamily="18" charset="2"/>
              </a:rPr>
              <a:t>b</a:t>
            </a:r>
            <a:r>
              <a:rPr lang="en-US" dirty="0">
                <a:cs typeface="Times New Roman" panose="02020603050405020304" pitchFamily="18" charset="0"/>
                <a:sym typeface="MT Extra" panose="05050102010205020202" pitchFamily="18" charset="2"/>
              </a:rPr>
              <a:t> is taken equal to 1.0, the equivalent procedures of Article D6.4.1 (discussed on Slide 38 of this lesson) will provide no increase in the LTB resistance. </a:t>
            </a:r>
          </a:p>
          <a:p>
            <a:pPr algn="just"/>
            <a:endParaRPr lang="en-US" dirty="0">
              <a:cs typeface="Times New Roman" panose="02020603050405020304" pitchFamily="18" charset="0"/>
              <a:sym typeface="MT Extra" panose="05050102010205020202" pitchFamily="18" charset="2"/>
            </a:endParaRPr>
          </a:p>
          <a:p>
            <a:pPr algn="just"/>
            <a:r>
              <a:rPr lang="en-US" dirty="0">
                <a:sym typeface="MT Extra" panose="05050102010205020202" pitchFamily="18" charset="2"/>
              </a:rPr>
              <a:t>Substituting in the appropriate values from the preceding slides, the lateral-torsional buckling resistance of this unbraced length, computed from the linear equation given in Article 6.10.8.2.3 (refer to Slide 41 in this lesson) is computed to be 56.46 ksi.  </a:t>
            </a:r>
          </a:p>
          <a:p>
            <a:pPr algn="just"/>
            <a:endParaRPr lang="en-US" dirty="0">
              <a:sym typeface="MT Extra" panose="05050102010205020202" pitchFamily="18" charset="2"/>
            </a:endParaRPr>
          </a:p>
          <a:p>
            <a:pPr algn="just"/>
            <a:r>
              <a:rPr lang="en-US" dirty="0">
                <a:sym typeface="MT Extra" panose="05050102010205020202" pitchFamily="18" charset="2"/>
              </a:rPr>
              <a:t>(Note that the LTB resistance for this unbraced length computed using the preceding approximate approach in conjunction with the revised provisions in the 10</a:t>
            </a:r>
            <a:r>
              <a:rPr lang="en-US" baseline="30000" dirty="0">
                <a:sym typeface="MT Extra" panose="05050102010205020202" pitchFamily="18" charset="2"/>
              </a:rPr>
              <a:t>th</a:t>
            </a:r>
            <a:r>
              <a:rPr lang="en-US" dirty="0">
                <a:sym typeface="MT Extra" panose="05050102010205020202" pitchFamily="18" charset="2"/>
              </a:rPr>
              <a:t> Edition </a:t>
            </a:r>
            <a:r>
              <a:rPr lang="en-US" i="1" dirty="0">
                <a:sym typeface="MT Extra" panose="05050102010205020202" pitchFamily="18" charset="2"/>
              </a:rPr>
              <a:t>AASHTO LRFD </a:t>
            </a:r>
            <a:r>
              <a:rPr lang="en-US" dirty="0">
                <a:sym typeface="MT Extra" panose="05050102010205020202" pitchFamily="18" charset="2"/>
              </a:rPr>
              <a:t>Specifications for prismatic unbraced lengths that were described previously in this lesson is (F</a:t>
            </a:r>
            <a:r>
              <a:rPr lang="en-US" baseline="-25000" dirty="0">
                <a:sym typeface="MT Extra" panose="05050102010205020202" pitchFamily="18" charset="2"/>
              </a:rPr>
              <a:t>nc</a:t>
            </a:r>
            <a:r>
              <a:rPr lang="en-US" dirty="0">
                <a:sym typeface="MT Extra" panose="05050102010205020202" pitchFamily="18" charset="2"/>
              </a:rPr>
              <a:t>)</a:t>
            </a:r>
            <a:r>
              <a:rPr lang="en-US" baseline="-25000" dirty="0">
                <a:sym typeface="MT Extra" panose="05050102010205020202" pitchFamily="18" charset="2"/>
              </a:rPr>
              <a:t>LTB</a:t>
            </a:r>
            <a:r>
              <a:rPr lang="en-US" dirty="0">
                <a:sym typeface="MT Extra" panose="05050102010205020202" pitchFamily="18" charset="2"/>
              </a:rPr>
              <a:t> = 53.42 ksi. The  difference is primarily due to the changes in the values of L</a:t>
            </a:r>
            <a:r>
              <a:rPr lang="en-US" baseline="-25000" dirty="0">
                <a:sym typeface="MT Extra" panose="05050102010205020202" pitchFamily="18" charset="2"/>
              </a:rPr>
              <a:t>p </a:t>
            </a:r>
            <a:r>
              <a:rPr lang="en-US" dirty="0">
                <a:sym typeface="MT Extra" panose="05050102010205020202" pitchFamily="18" charset="2"/>
              </a:rPr>
              <a:t>and F</a:t>
            </a:r>
            <a:r>
              <a:rPr lang="en-US" baseline="-25000" dirty="0">
                <a:sym typeface="MT Extra" panose="05050102010205020202" pitchFamily="18" charset="2"/>
              </a:rPr>
              <a:t>yr</a:t>
            </a:r>
            <a:r>
              <a:rPr lang="en-US" dirty="0">
                <a:sym typeface="MT Extra" panose="05050102010205020202" pitchFamily="18" charset="2"/>
              </a:rPr>
              <a:t> to be implemented in the 10</a:t>
            </a:r>
            <a:r>
              <a:rPr lang="en-US" baseline="30000" dirty="0">
                <a:sym typeface="MT Extra" panose="05050102010205020202" pitchFamily="18" charset="2"/>
              </a:rPr>
              <a:t>th</a:t>
            </a:r>
            <a:r>
              <a:rPr lang="en-US" dirty="0">
                <a:sym typeface="MT Extra" panose="05050102010205020202" pitchFamily="18" charset="2"/>
              </a:rPr>
              <a:t> Edition. The use of the 10</a:t>
            </a:r>
            <a:r>
              <a:rPr lang="en-US" baseline="30000" dirty="0">
                <a:sym typeface="MT Extra" panose="05050102010205020202" pitchFamily="18" charset="2"/>
              </a:rPr>
              <a:t>th</a:t>
            </a:r>
            <a:r>
              <a:rPr lang="en-US" dirty="0">
                <a:sym typeface="MT Extra" panose="05050102010205020202" pitchFamily="18" charset="2"/>
              </a:rPr>
              <a:t> Edition provisions for directly computing the LTB resistance of nonprismatic unbraced lengths that violate the conditions listed on Slide 43 of this lesson, that were briefly described on Slides 44 and 45, should provide a more accurate estimate of the LTB resistance of this unbraced length than the approximate approach utilized in this example.)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88</a:t>
            </a:fld>
            <a:endParaRPr lang="en-US" altLang="en-US" dirty="0"/>
          </a:p>
        </p:txBody>
      </p:sp>
    </p:spTree>
    <p:extLst>
      <p:ext uri="{BB962C8B-B14F-4D97-AF65-F5344CB8AC3E}">
        <p14:creationId xmlns:p14="http://schemas.microsoft.com/office/powerpoint/2010/main" val="259596361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4960711"/>
          </a:xfrm>
        </p:spPr>
        <p:txBody>
          <a:bodyPr/>
          <a:lstStyle/>
          <a:p>
            <a:pPr algn="just"/>
            <a:r>
              <a:rPr lang="en-US" sz="1150" dirty="0">
                <a:cs typeface="Arial" panose="020B0604020202020204" pitchFamily="34" charset="0"/>
                <a:sym typeface="MT Extra" panose="05050102010205020202" pitchFamily="18" charset="2"/>
              </a:rPr>
              <a:t>For illustration purposes, assume the cross-section transition was located 17′-0” from Pier 1 instead of 15′-0”. </a:t>
            </a:r>
            <a:r>
              <a:rPr lang="en-US" sz="1150" dirty="0">
                <a:sym typeface="MT Extra" panose="05050102010205020202" pitchFamily="18" charset="2"/>
              </a:rPr>
              <a:t>Since: 1) the cross-section transition is now located less than 20 percent of the unbraced length from the brace point with the smaller moment in this case (i.e., 15 percent), as shown at the top of this slide; 2) the lateral moment of inertia of the flanges of the smaller section at the cross-section transition, I</a:t>
            </a:r>
            <a:r>
              <a:rPr lang="en-US" sz="1150" baseline="-25000" dirty="0">
                <a:sym typeface="MT Extra" panose="05050102010205020202" pitchFamily="18" charset="2"/>
              </a:rPr>
              <a:t>y2</a:t>
            </a:r>
            <a:r>
              <a:rPr lang="en-US" sz="1150" dirty="0">
                <a:sym typeface="MT Extra" panose="05050102010205020202" pitchFamily="18" charset="2"/>
              </a:rPr>
              <a:t>, is equal to 0.5 times the lateral moment of inertia of the flanges of the larger section, I</a:t>
            </a:r>
            <a:r>
              <a:rPr lang="en-US" sz="1150" baseline="-25000" dirty="0">
                <a:sym typeface="MT Extra" panose="05050102010205020202" pitchFamily="18" charset="2"/>
              </a:rPr>
              <a:t>y1</a:t>
            </a:r>
            <a:r>
              <a:rPr lang="en-US" sz="1150" dirty="0">
                <a:sym typeface="MT Extra" panose="05050102010205020202" pitchFamily="18" charset="2"/>
              </a:rPr>
              <a:t>; and 3) </a:t>
            </a:r>
            <a:r>
              <a:rPr lang="en-US" sz="1150" dirty="0">
                <a:cs typeface="Arial" panose="020B0604020202020204" pitchFamily="34" charset="0"/>
              </a:rPr>
              <a:t>the larger magnitude of moment occurs within the section with the largest resistance, </a:t>
            </a:r>
            <a:r>
              <a:rPr lang="en-US" sz="1150" dirty="0">
                <a:sym typeface="MT Extra" panose="05050102010205020202" pitchFamily="18" charset="2"/>
              </a:rPr>
              <a:t>t</a:t>
            </a:r>
            <a:r>
              <a:rPr lang="en-US" sz="1150" dirty="0">
                <a:cs typeface="Arial" panose="020B0604020202020204" pitchFamily="34" charset="0"/>
              </a:rPr>
              <a:t>he cross-section transition may be ignored and the unbraced length may be designed for LTB as a prismatic unbraced length </a:t>
            </a:r>
            <a:r>
              <a:rPr lang="en-US" sz="1150" i="1" dirty="0">
                <a:cs typeface="Arial" panose="020B0604020202020204" pitchFamily="34" charset="0"/>
              </a:rPr>
              <a:t>using the larger section.</a:t>
            </a:r>
            <a:r>
              <a:rPr lang="en-US" sz="1150" dirty="0">
                <a:cs typeface="Arial" panose="020B0604020202020204" pitchFamily="34" charset="0"/>
              </a:rPr>
              <a:t> Also, C</a:t>
            </a:r>
            <a:r>
              <a:rPr lang="en-US" sz="1150" baseline="-25000" dirty="0">
                <a:cs typeface="Arial" panose="020B0604020202020204" pitchFamily="34" charset="0"/>
              </a:rPr>
              <a:t>b</a:t>
            </a:r>
            <a:r>
              <a:rPr lang="en-US" sz="1150" dirty="0">
                <a:cs typeface="Arial" panose="020B0604020202020204" pitchFamily="34" charset="0"/>
              </a:rPr>
              <a:t> &gt; 1.0 and K &lt; 1.0 may be used if desired (refer to Slide 43 in this lesson). </a:t>
            </a:r>
          </a:p>
          <a:p>
            <a:pPr algn="just"/>
            <a:endParaRPr lang="en-US" sz="1150" dirty="0">
              <a:cs typeface="Arial" panose="020B0604020202020204" pitchFamily="34" charset="0"/>
            </a:endParaRPr>
          </a:p>
          <a:p>
            <a:pPr algn="just"/>
            <a:r>
              <a:rPr lang="en-US" sz="1150" dirty="0">
                <a:cs typeface="Arial" panose="020B0604020202020204" pitchFamily="34" charset="0"/>
              </a:rPr>
              <a:t>The effective length factor for LTB, K, will be assumed equal to 1.0 (which is typically done).  However, the moment-gradient modifier, C</a:t>
            </a:r>
            <a:r>
              <a:rPr lang="en-US" sz="1150" baseline="-25000" dirty="0">
                <a:cs typeface="Arial" panose="020B0604020202020204" pitchFamily="34" charset="0"/>
              </a:rPr>
              <a:t>b</a:t>
            </a:r>
            <a:r>
              <a:rPr lang="en-US" sz="1150" dirty="0">
                <a:cs typeface="Arial" panose="020B0604020202020204" pitchFamily="34" charset="0"/>
              </a:rPr>
              <a:t>, will be calculated using the equation given on Slide 39 of this lesson that is used when the variation in moment along the entire unbraced length is concave in shape, which is the case for this unbraced length. In this equation, f</a:t>
            </a:r>
            <a:r>
              <a:rPr lang="en-US" sz="1150" baseline="-25000" dirty="0">
                <a:cs typeface="Arial" panose="020B0604020202020204" pitchFamily="34" charset="0"/>
              </a:rPr>
              <a:t>2</a:t>
            </a:r>
            <a:r>
              <a:rPr lang="en-US" sz="1150" dirty="0">
                <a:cs typeface="Arial" panose="020B0604020202020204" pitchFamily="34" charset="0"/>
              </a:rPr>
              <a:t> is the </a:t>
            </a:r>
            <a:r>
              <a:rPr lang="en-US" sz="1150" dirty="0">
                <a:effectLst/>
                <a:ea typeface="Times New Roman" panose="02020603050405020304" pitchFamily="18" charset="0"/>
                <a:cs typeface="Arial" panose="020B0604020202020204" pitchFamily="34" charset="0"/>
              </a:rPr>
              <a:t>largest factored compressive stress without consideration of lateral bending at either end of the unbraced length of the flange under consideration, calculated from the critical moment envelope value. The bottom-flange stress at the end of the unbraced length at Pier 1 is the largest factored compressive stress, which was given previously on Slide 79 of this lesson as 55.25 ksi. f</a:t>
            </a:r>
            <a:r>
              <a:rPr lang="en-US" sz="1150" baseline="-25000" dirty="0">
                <a:effectLst/>
                <a:ea typeface="Times New Roman" panose="02020603050405020304" pitchFamily="18" charset="0"/>
                <a:cs typeface="Arial" panose="020B0604020202020204" pitchFamily="34" charset="0"/>
              </a:rPr>
              <a:t>0</a:t>
            </a:r>
            <a:r>
              <a:rPr lang="en-US" sz="1150" dirty="0">
                <a:effectLst/>
                <a:ea typeface="Times New Roman" panose="02020603050405020304" pitchFamily="18" charset="0"/>
                <a:cs typeface="Arial" panose="020B0604020202020204" pitchFamily="34" charset="0"/>
              </a:rPr>
              <a:t> is the</a:t>
            </a:r>
            <a:r>
              <a:rPr lang="en-US" sz="1150" kern="1100" dirty="0">
                <a:effectLst/>
                <a:ea typeface="Times New Roman" panose="02020603050405020304" pitchFamily="18" charset="0"/>
                <a:cs typeface="Arial" panose="020B0604020202020204" pitchFamily="34" charset="0"/>
              </a:rPr>
              <a:t> factored stress without consideration of lateral bending at the brace point opposite to the one corresponding to f</a:t>
            </a:r>
            <a:r>
              <a:rPr lang="en-US" sz="1150" kern="1100" baseline="-25000" dirty="0">
                <a:effectLst/>
                <a:ea typeface="Times New Roman" panose="02020603050405020304" pitchFamily="18" charset="0"/>
                <a:cs typeface="Arial" panose="020B0604020202020204" pitchFamily="34" charset="0"/>
              </a:rPr>
              <a:t>2</a:t>
            </a:r>
            <a:r>
              <a:rPr lang="en-US" sz="1150" kern="1100" dirty="0">
                <a:effectLst/>
                <a:ea typeface="Times New Roman" panose="02020603050405020304" pitchFamily="18" charset="0"/>
                <a:cs typeface="Arial" panose="020B0604020202020204" pitchFamily="34" charset="0"/>
              </a:rPr>
              <a:t>. From separate calculations, using the section properties of the larger section within the </a:t>
            </a:r>
            <a:r>
              <a:rPr lang="en-US" sz="1150" kern="1100" dirty="0">
                <a:ea typeface="Times New Roman" panose="02020603050405020304" pitchFamily="18" charset="0"/>
                <a:cs typeface="Arial" panose="020B0604020202020204" pitchFamily="34" charset="0"/>
              </a:rPr>
              <a:t>unbraced length given on Slide</a:t>
            </a:r>
            <a:r>
              <a:rPr lang="en-US" sz="1150" dirty="0">
                <a:effectLst/>
                <a:ea typeface="Times New Roman" panose="02020603050405020304" pitchFamily="18" charset="0"/>
                <a:cs typeface="Arial" panose="020B0604020202020204" pitchFamily="34" charset="0"/>
              </a:rPr>
              <a:t> 79 and the bending moments at the first brace point away from Pier 1 in Span 1 (120 ft from the end support) taken from the moment diagram on Slide 80 of this lesson, the factored compressive stress, f</a:t>
            </a:r>
            <a:r>
              <a:rPr lang="en-US" sz="1150" baseline="-25000" dirty="0">
                <a:effectLst/>
                <a:ea typeface="Times New Roman" panose="02020603050405020304" pitchFamily="18" charset="0"/>
                <a:cs typeface="Arial" panose="020B0604020202020204" pitchFamily="34" charset="0"/>
              </a:rPr>
              <a:t>0</a:t>
            </a:r>
            <a:r>
              <a:rPr lang="en-US" sz="1150" dirty="0">
                <a:effectLst/>
                <a:ea typeface="Times New Roman" panose="02020603050405020304" pitchFamily="18" charset="0"/>
                <a:cs typeface="Arial" panose="020B0604020202020204" pitchFamily="34" charset="0"/>
              </a:rPr>
              <a:t>, is computed to be 31.09 ksi.  The compressive stresses, f</a:t>
            </a:r>
            <a:r>
              <a:rPr lang="en-US" sz="1150" baseline="-25000" dirty="0">
                <a:effectLst/>
                <a:ea typeface="Times New Roman" panose="02020603050405020304" pitchFamily="18" charset="0"/>
                <a:cs typeface="Arial" panose="020B0604020202020204" pitchFamily="34" charset="0"/>
              </a:rPr>
              <a:t>2</a:t>
            </a:r>
            <a:r>
              <a:rPr lang="en-US" sz="1150" dirty="0">
                <a:effectLst/>
                <a:ea typeface="Times New Roman" panose="02020603050405020304" pitchFamily="18" charset="0"/>
                <a:cs typeface="Arial" panose="020B0604020202020204" pitchFamily="34" charset="0"/>
              </a:rPr>
              <a:t> and f</a:t>
            </a:r>
            <a:r>
              <a:rPr lang="en-US" sz="1150" baseline="-25000" dirty="0">
                <a:effectLst/>
                <a:ea typeface="Times New Roman" panose="02020603050405020304" pitchFamily="18" charset="0"/>
                <a:cs typeface="Arial" panose="020B0604020202020204" pitchFamily="34" charset="0"/>
              </a:rPr>
              <a:t>0</a:t>
            </a:r>
            <a:r>
              <a:rPr lang="en-US" sz="1150" dirty="0">
                <a:effectLst/>
                <a:ea typeface="Times New Roman" panose="02020603050405020304" pitchFamily="18" charset="0"/>
                <a:cs typeface="Arial" panose="020B0604020202020204" pitchFamily="34" charset="0"/>
              </a:rPr>
              <a:t>, are to both be taken as positive for application in this form of the C</a:t>
            </a:r>
            <a:r>
              <a:rPr lang="en-US" sz="1150" baseline="-25000" dirty="0">
                <a:effectLst/>
                <a:ea typeface="Times New Roman" panose="02020603050405020304" pitchFamily="18" charset="0"/>
                <a:cs typeface="Arial" panose="020B0604020202020204" pitchFamily="34" charset="0"/>
              </a:rPr>
              <a:t>b</a:t>
            </a:r>
            <a:r>
              <a:rPr lang="en-US" sz="1150" dirty="0">
                <a:effectLst/>
                <a:ea typeface="Times New Roman" panose="02020603050405020304" pitchFamily="18" charset="0"/>
                <a:cs typeface="Arial" panose="020B0604020202020204" pitchFamily="34" charset="0"/>
              </a:rPr>
              <a:t> equation. Substituting the values of f</a:t>
            </a:r>
            <a:r>
              <a:rPr lang="en-US" sz="1150" baseline="-25000" dirty="0">
                <a:effectLst/>
                <a:ea typeface="Times New Roman" panose="02020603050405020304" pitchFamily="18" charset="0"/>
                <a:cs typeface="Arial" panose="020B0604020202020204" pitchFamily="34" charset="0"/>
              </a:rPr>
              <a:t>2</a:t>
            </a:r>
            <a:r>
              <a:rPr lang="en-US" sz="1150" dirty="0">
                <a:effectLst/>
                <a:ea typeface="Times New Roman" panose="02020603050405020304" pitchFamily="18" charset="0"/>
                <a:cs typeface="Arial" panose="020B0604020202020204" pitchFamily="34" charset="0"/>
              </a:rPr>
              <a:t> and f</a:t>
            </a:r>
            <a:r>
              <a:rPr lang="en-US" sz="1150" baseline="-25000" dirty="0">
                <a:effectLst/>
                <a:ea typeface="Times New Roman" panose="02020603050405020304" pitchFamily="18" charset="0"/>
                <a:cs typeface="Arial" panose="020B0604020202020204" pitchFamily="34" charset="0"/>
              </a:rPr>
              <a:t>0</a:t>
            </a:r>
            <a:r>
              <a:rPr lang="en-US" sz="1150" dirty="0">
                <a:effectLst/>
                <a:ea typeface="Times New Roman" panose="02020603050405020304" pitchFamily="18" charset="0"/>
                <a:cs typeface="Arial" panose="020B0604020202020204" pitchFamily="34" charset="0"/>
              </a:rPr>
              <a:t> into the equation </a:t>
            </a:r>
            <a:r>
              <a:rPr lang="en-US" sz="1150" dirty="0">
                <a:ea typeface="Times New Roman" panose="02020603050405020304" pitchFamily="18" charset="0"/>
                <a:cs typeface="Arial" panose="020B0604020202020204" pitchFamily="34" charset="0"/>
              </a:rPr>
              <a:t>gives a C</a:t>
            </a:r>
            <a:r>
              <a:rPr lang="en-US" sz="1150" baseline="-25000" dirty="0">
                <a:ea typeface="Times New Roman" panose="02020603050405020304" pitchFamily="18" charset="0"/>
                <a:cs typeface="Arial" panose="020B0604020202020204" pitchFamily="34" charset="0"/>
              </a:rPr>
              <a:t>b</a:t>
            </a:r>
            <a:r>
              <a:rPr lang="en-US" sz="1150" dirty="0">
                <a:ea typeface="Times New Roman" panose="02020603050405020304" pitchFamily="18" charset="0"/>
                <a:cs typeface="Arial" panose="020B0604020202020204" pitchFamily="34" charset="0"/>
              </a:rPr>
              <a:t> of 1.25, which is less than the upper limit of 2.3. </a:t>
            </a:r>
          </a:p>
          <a:p>
            <a:pPr algn="just"/>
            <a:endParaRPr lang="en-US" sz="1150" dirty="0">
              <a:cs typeface="Arial" panose="020B0604020202020204" pitchFamily="34" charset="0"/>
            </a:endParaRPr>
          </a:p>
          <a:p>
            <a:pPr algn="just"/>
            <a:r>
              <a:rPr lang="en-US" sz="1150" dirty="0">
                <a:cs typeface="Arial" panose="020B0604020202020204" pitchFamily="34" charset="0"/>
              </a:rPr>
              <a:t>(Note that the quarter-point formula for C</a:t>
            </a:r>
            <a:r>
              <a:rPr lang="en-US" sz="1150" baseline="-25000" dirty="0">
                <a:cs typeface="Arial" panose="020B0604020202020204" pitchFamily="34" charset="0"/>
              </a:rPr>
              <a:t>b</a:t>
            </a:r>
            <a:r>
              <a:rPr lang="en-US" sz="1150" dirty="0">
                <a:cs typeface="Arial" panose="020B0604020202020204" pitchFamily="34" charset="0"/>
              </a:rPr>
              <a:t> to be introduced in the 10</a:t>
            </a:r>
            <a:r>
              <a:rPr lang="en-US" sz="1150" baseline="30000" dirty="0">
                <a:cs typeface="Arial" panose="020B0604020202020204" pitchFamily="34" charset="0"/>
              </a:rPr>
              <a:t>th</a:t>
            </a:r>
            <a:r>
              <a:rPr lang="en-US" sz="1150" dirty="0">
                <a:cs typeface="Arial" panose="020B0604020202020204" pitchFamily="34" charset="0"/>
              </a:rPr>
              <a:t> Edition </a:t>
            </a:r>
            <a:r>
              <a:rPr lang="en-US" sz="1150" i="1" dirty="0">
                <a:cs typeface="Arial" panose="020B0604020202020204" pitchFamily="34" charset="0"/>
              </a:rPr>
              <a:t>AASHTO LRFD </a:t>
            </a:r>
            <a:r>
              <a:rPr lang="en-US" sz="1150" dirty="0">
                <a:cs typeface="Arial" panose="020B0604020202020204" pitchFamily="34" charset="0"/>
              </a:rPr>
              <a:t>BDS – Slide 40 of this lesson – gives a C</a:t>
            </a:r>
            <a:r>
              <a:rPr lang="en-US" sz="1150" baseline="-25000" dirty="0">
                <a:cs typeface="Arial" panose="020B0604020202020204" pitchFamily="34" charset="0"/>
              </a:rPr>
              <a:t>b</a:t>
            </a:r>
            <a:r>
              <a:rPr lang="en-US" sz="1150" dirty="0">
                <a:cs typeface="Arial" panose="020B0604020202020204" pitchFamily="34" charset="0"/>
              </a:rPr>
              <a:t> value of 1.28 for this case.)</a:t>
            </a:r>
          </a:p>
          <a:p>
            <a:pPr algn="just"/>
            <a:endParaRPr lang="en-US" dirty="0">
              <a:cs typeface="Arial" panose="020B0604020202020204" pitchFamily="34" charset="0"/>
              <a:sym typeface="MT Extra" panose="05050102010205020202" pitchFamily="18" charset="2"/>
            </a:endParaRPr>
          </a:p>
          <a:p>
            <a:pPr algn="just"/>
            <a:endParaRPr lang="en-US" dirty="0">
              <a:cs typeface="Arial" panose="020B0604020202020204" pitchFamily="34" charset="0"/>
              <a:sym typeface="MT Extra" panose="05050102010205020202" pitchFamily="18" charset="2"/>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89</a:t>
            </a:fld>
            <a:endParaRPr lang="en-US" altLang="en-US" dirty="0"/>
          </a:p>
        </p:txBody>
      </p:sp>
    </p:spTree>
    <p:extLst>
      <p:ext uri="{BB962C8B-B14F-4D97-AF65-F5344CB8AC3E}">
        <p14:creationId xmlns:p14="http://schemas.microsoft.com/office/powerpoint/2010/main" val="3851185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4783786"/>
          </a:xfrm>
        </p:spPr>
        <p:txBody>
          <a:bodyPr>
            <a:noAutofit/>
          </a:bodyPr>
          <a:lstStyle/>
          <a:p>
            <a:pPr algn="just"/>
            <a:r>
              <a:rPr lang="en-US" sz="1050" dirty="0">
                <a:cs typeface="Arial" panose="020B0604020202020204" pitchFamily="34" charset="0"/>
              </a:rPr>
              <a:t>A compact web section is defined as </a:t>
            </a:r>
            <a:r>
              <a:rPr lang="en-US" sz="1050" dirty="0">
                <a:effectLst/>
                <a:ea typeface="Times New Roman" panose="02020603050405020304" pitchFamily="18" charset="0"/>
                <a:cs typeface="Times New Roman" panose="02020603050405020304" pitchFamily="18" charset="0"/>
              </a:rPr>
              <a:t>a noncomposite section or a composite section in negative bending that has a web with a slenderness at or below which the section can achieve a maximum flexural resistance, M</a:t>
            </a:r>
            <a:r>
              <a:rPr lang="en-US" sz="1050" baseline="-25000" dirty="0">
                <a:effectLst/>
                <a:ea typeface="Times New Roman" panose="02020603050405020304" pitchFamily="18" charset="0"/>
                <a:cs typeface="Times New Roman" panose="02020603050405020304" pitchFamily="18" charset="0"/>
              </a:rPr>
              <a:t>max</a:t>
            </a:r>
            <a:r>
              <a:rPr lang="en-US" sz="1050" dirty="0">
                <a:effectLst/>
                <a:ea typeface="Times New Roman" panose="02020603050405020304" pitchFamily="18" charset="0"/>
                <a:cs typeface="Times New Roman" panose="02020603050405020304" pitchFamily="18" charset="0"/>
              </a:rPr>
              <a:t>, equal to the plastic moment, M</a:t>
            </a:r>
            <a:r>
              <a:rPr lang="en-US" sz="1050" baseline="-25000" dirty="0">
                <a:effectLst/>
                <a:ea typeface="Times New Roman" panose="02020603050405020304" pitchFamily="18" charset="0"/>
                <a:cs typeface="Times New Roman" panose="02020603050405020304" pitchFamily="18" charset="0"/>
              </a:rPr>
              <a:t>p</a:t>
            </a:r>
            <a:r>
              <a:rPr lang="en-US" sz="1050" dirty="0">
                <a:effectLst/>
                <a:ea typeface="Times New Roman" panose="02020603050405020304" pitchFamily="18" charset="0"/>
                <a:cs typeface="Times New Roman" panose="02020603050405020304" pitchFamily="18" charset="0"/>
              </a:rPr>
              <a:t>, prior to web bend buckling having a statistically significant influence on the response. Sections with compact webs are able to develop M</a:t>
            </a:r>
            <a:r>
              <a:rPr lang="en-US" sz="1050" baseline="-25000" dirty="0">
                <a:effectLst/>
                <a:ea typeface="Times New Roman" panose="02020603050405020304" pitchFamily="18" charset="0"/>
                <a:cs typeface="Times New Roman" panose="02020603050405020304" pitchFamily="18" charset="0"/>
              </a:rPr>
              <a:t>max</a:t>
            </a:r>
            <a:r>
              <a:rPr lang="en-US" sz="1050" dirty="0">
                <a:effectLst/>
                <a:ea typeface="Times New Roman" panose="02020603050405020304" pitchFamily="18" charset="0"/>
                <a:cs typeface="Times New Roman" panose="02020603050405020304" pitchFamily="18" charset="0"/>
              </a:rPr>
              <a:t> equal to M</a:t>
            </a:r>
            <a:r>
              <a:rPr lang="en-US" sz="1050" baseline="-25000" dirty="0">
                <a:effectLst/>
                <a:ea typeface="Times New Roman" panose="02020603050405020304" pitchFamily="18" charset="0"/>
                <a:cs typeface="Times New Roman" panose="02020603050405020304" pitchFamily="18" charset="0"/>
              </a:rPr>
              <a:t>p</a:t>
            </a:r>
            <a:r>
              <a:rPr lang="en-US" sz="1050" dirty="0">
                <a:effectLst/>
                <a:ea typeface="Times New Roman" panose="02020603050405020304" pitchFamily="18" charset="0"/>
                <a:cs typeface="Times New Roman" panose="02020603050405020304" pitchFamily="18" charset="0"/>
              </a:rPr>
              <a:t> provided that specific steel grade, ductility, flange and web slenderness and lateral bracing requirements are satisfied (to be discussed later in this lesson).</a:t>
            </a:r>
          </a:p>
          <a:p>
            <a:pPr algn="just"/>
            <a:endParaRPr lang="en-US" sz="1050" dirty="0">
              <a:ea typeface="Times New Roman" panose="02020603050405020304" pitchFamily="18" charset="0"/>
              <a:cs typeface="Times New Roman" panose="02020603050405020304" pitchFamily="18" charset="0"/>
            </a:endParaRPr>
          </a:p>
          <a:p>
            <a:pPr algn="just"/>
            <a:r>
              <a:rPr lang="en-US" sz="1050" dirty="0">
                <a:effectLst/>
                <a:ea typeface="Times New Roman" panose="02020603050405020304" pitchFamily="18" charset="0"/>
                <a:cs typeface="Times New Roman" panose="02020603050405020304" pitchFamily="18" charset="0"/>
              </a:rPr>
              <a:t>To qualify as a compact web section, the web slenderness, 2D</a:t>
            </a:r>
            <a:r>
              <a:rPr lang="en-US" sz="1050" baseline="-25000" dirty="0">
                <a:effectLst/>
                <a:ea typeface="Times New Roman" panose="02020603050405020304" pitchFamily="18" charset="0"/>
                <a:cs typeface="Times New Roman" panose="02020603050405020304" pitchFamily="18" charset="0"/>
              </a:rPr>
              <a:t>cp</a:t>
            </a:r>
            <a:r>
              <a:rPr lang="en-US" sz="1050" dirty="0">
                <a:effectLst/>
                <a:ea typeface="Times New Roman" panose="02020603050405020304" pitchFamily="18" charset="0"/>
                <a:cs typeface="Times New Roman" panose="02020603050405020304" pitchFamily="18" charset="0"/>
              </a:rPr>
              <a:t>/t</a:t>
            </a:r>
            <a:r>
              <a:rPr lang="en-US" sz="1050" baseline="-25000" dirty="0">
                <a:effectLst/>
                <a:ea typeface="Times New Roman" panose="02020603050405020304" pitchFamily="18" charset="0"/>
                <a:cs typeface="Times New Roman" panose="02020603050405020304" pitchFamily="18" charset="0"/>
              </a:rPr>
              <a:t>w</a:t>
            </a:r>
            <a:r>
              <a:rPr lang="en-US" sz="1050" dirty="0">
                <a:effectLst/>
                <a:ea typeface="Times New Roman" panose="02020603050405020304" pitchFamily="18" charset="0"/>
                <a:cs typeface="Times New Roman" panose="02020603050405020304" pitchFamily="18" charset="0"/>
              </a:rPr>
              <a:t>, based on the depth of the web in compression at the plastic moment, D</a:t>
            </a:r>
            <a:r>
              <a:rPr lang="en-US" sz="1050" baseline="-25000" dirty="0">
                <a:effectLst/>
                <a:ea typeface="Times New Roman" panose="02020603050405020304" pitchFamily="18" charset="0"/>
                <a:cs typeface="Times New Roman" panose="02020603050405020304" pitchFamily="18" charset="0"/>
              </a:rPr>
              <a:t>cp</a:t>
            </a:r>
            <a:r>
              <a:rPr lang="en-US" sz="1050" dirty="0">
                <a:ea typeface="Times New Roman" panose="02020603050405020304" pitchFamily="18" charset="0"/>
                <a:cs typeface="Times New Roman" panose="02020603050405020304" pitchFamily="18" charset="0"/>
              </a:rPr>
              <a:t> (Lesson 6), must not exceed the limiting value, </a:t>
            </a:r>
            <a:r>
              <a:rPr lang="el-GR" sz="1050" dirty="0">
                <a:ea typeface="Times New Roman" panose="02020603050405020304" pitchFamily="18" charset="0"/>
                <a:cs typeface="Times New Roman" panose="02020603050405020304" pitchFamily="18" charset="0"/>
              </a:rPr>
              <a:t>λ</a:t>
            </a:r>
            <a:r>
              <a:rPr lang="en-US" sz="1050" baseline="-25000" dirty="0">
                <a:ea typeface="Times New Roman" panose="02020603050405020304" pitchFamily="18" charset="0"/>
                <a:cs typeface="Times New Roman" panose="02020603050405020304" pitchFamily="18" charset="0"/>
              </a:rPr>
              <a:t>pw(Dcp)</a:t>
            </a:r>
            <a:r>
              <a:rPr lang="en-US" sz="1050" dirty="0">
                <a:ea typeface="Times New Roman" panose="02020603050405020304" pitchFamily="18" charset="0"/>
                <a:cs typeface="Times New Roman" panose="02020603050405020304" pitchFamily="18" charset="0"/>
              </a:rPr>
              <a:t>, given by the equation shown on this slide, which is found in </a:t>
            </a:r>
            <a:r>
              <a:rPr lang="en-US" sz="1050" i="1" dirty="0">
                <a:ea typeface="Times New Roman" panose="02020603050405020304" pitchFamily="18" charset="0"/>
                <a:cs typeface="Times New Roman" panose="02020603050405020304" pitchFamily="18" charset="0"/>
              </a:rPr>
              <a:t>AASHTO LRFD</a:t>
            </a:r>
            <a:r>
              <a:rPr lang="en-US" sz="1050" dirty="0">
                <a:ea typeface="Times New Roman" panose="02020603050405020304" pitchFamily="18" charset="0"/>
                <a:cs typeface="Times New Roman" panose="02020603050405020304" pitchFamily="18" charset="0"/>
              </a:rPr>
              <a:t> Article A6.2.1 (Appendix A6). This equation </a:t>
            </a:r>
            <a:r>
              <a:rPr lang="en-US" sz="1050" dirty="0"/>
              <a:t>accounts for the larger demands on the web required to develop the cross-section plastic moment in singly symmetric cross sections with larger shape factors, or ratios of M</a:t>
            </a:r>
            <a:r>
              <a:rPr lang="en-US" sz="1050" baseline="-25000" dirty="0"/>
              <a:t>p</a:t>
            </a:r>
            <a:r>
              <a:rPr lang="en-US" sz="1050" dirty="0"/>
              <a:t>/M</a:t>
            </a:r>
            <a:r>
              <a:rPr lang="en-US" sz="1050" baseline="-25000" dirty="0"/>
              <a:t>y</a:t>
            </a:r>
            <a:r>
              <a:rPr lang="en-US" sz="1050" dirty="0"/>
              <a:t>. Because the use of compact web sections is fairly uncommon for most new steel bridge designs, the provisions for the strength design of sections with compact webs have been placed in an Appendix (i.e., </a:t>
            </a:r>
            <a:r>
              <a:rPr lang="en-US" sz="1050" i="1" dirty="0"/>
              <a:t>AASHTO LRFD </a:t>
            </a:r>
            <a:r>
              <a:rPr lang="en-US" sz="1050" dirty="0"/>
              <a:t>Appendix A6).</a:t>
            </a:r>
          </a:p>
          <a:p>
            <a:pPr algn="just"/>
            <a:endParaRPr lang="en-US" sz="1050" dirty="0"/>
          </a:p>
          <a:p>
            <a:pPr algn="just"/>
            <a:r>
              <a:rPr lang="en-US" sz="1050" dirty="0"/>
              <a:t>The table on this slide shows the limiting value of </a:t>
            </a:r>
            <a:r>
              <a:rPr lang="el-GR" sz="1050" dirty="0">
                <a:ea typeface="Times New Roman" panose="02020603050405020304" pitchFamily="18" charset="0"/>
                <a:cs typeface="Times New Roman" panose="02020603050405020304" pitchFamily="18" charset="0"/>
              </a:rPr>
              <a:t>λ</a:t>
            </a:r>
            <a:r>
              <a:rPr lang="en-US" sz="1050" baseline="-25000" dirty="0">
                <a:ea typeface="Times New Roman" panose="02020603050405020304" pitchFamily="18" charset="0"/>
                <a:cs typeface="Times New Roman" panose="02020603050405020304" pitchFamily="18" charset="0"/>
              </a:rPr>
              <a:t>pw(Dcp)</a:t>
            </a:r>
            <a:r>
              <a:rPr lang="en-US" sz="1050" dirty="0">
                <a:ea typeface="Times New Roman" panose="02020603050405020304" pitchFamily="18" charset="0"/>
                <a:cs typeface="Times New Roman" panose="02020603050405020304" pitchFamily="18" charset="0"/>
              </a:rPr>
              <a:t> for different yield strengths, F</a:t>
            </a:r>
            <a:r>
              <a:rPr lang="en-US" sz="1050" baseline="-25000" dirty="0">
                <a:ea typeface="Times New Roman" panose="02020603050405020304" pitchFamily="18" charset="0"/>
                <a:cs typeface="Times New Roman" panose="02020603050405020304" pitchFamily="18" charset="0"/>
              </a:rPr>
              <a:t>y</a:t>
            </a:r>
            <a:r>
              <a:rPr lang="en-US" sz="1050" dirty="0">
                <a:ea typeface="Times New Roman" panose="02020603050405020304" pitchFamily="18" charset="0"/>
                <a:cs typeface="Times New Roman" panose="02020603050405020304" pitchFamily="18" charset="0"/>
              </a:rPr>
              <a:t>, and f</a:t>
            </a:r>
            <a:r>
              <a:rPr lang="en-US" sz="1050" dirty="0">
                <a:effectLst/>
                <a:ea typeface="Times New Roman" panose="02020603050405020304" pitchFamily="18" charset="0"/>
                <a:cs typeface="Times New Roman" panose="02020603050405020304" pitchFamily="18" charset="0"/>
              </a:rPr>
              <a:t>or a shape factor equal to 1.12, which is the typical shape factor for a doubly symmetric rolled beam section, and for a shape factor equal to 1.30, which is representative of the shape factor for a singly symmetric composite welded </a:t>
            </a:r>
            <a:r>
              <a:rPr lang="en-US" sz="1050" dirty="0">
                <a:ea typeface="Times New Roman" panose="02020603050405020304" pitchFamily="18" charset="0"/>
                <a:cs typeface="Times New Roman" panose="02020603050405020304" pitchFamily="18" charset="0"/>
              </a:rPr>
              <a:t>I-girder section with proportions similar to a rolled beam section</a:t>
            </a:r>
            <a:r>
              <a:rPr lang="en-US" sz="1050" dirty="0">
                <a:effectLst/>
                <a:ea typeface="Times New Roman" panose="02020603050405020304" pitchFamily="18" charset="0"/>
                <a:cs typeface="Times New Roman" panose="02020603050405020304" pitchFamily="18" charset="0"/>
              </a:rPr>
              <a:t>. Homogeneous sections are assumed (i.e., the hybrid factor, R</a:t>
            </a:r>
            <a:r>
              <a:rPr lang="en-US" sz="1050" baseline="-25000" dirty="0">
                <a:effectLst/>
                <a:ea typeface="Times New Roman" panose="02020603050405020304" pitchFamily="18" charset="0"/>
                <a:cs typeface="Times New Roman" panose="02020603050405020304" pitchFamily="18" charset="0"/>
              </a:rPr>
              <a:t>h</a:t>
            </a:r>
            <a:r>
              <a:rPr lang="en-US" sz="1050" dirty="0">
                <a:effectLst/>
                <a:ea typeface="Times New Roman" panose="02020603050405020304" pitchFamily="18" charset="0"/>
                <a:cs typeface="Times New Roman" panose="02020603050405020304" pitchFamily="18" charset="0"/>
              </a:rPr>
              <a:t> (Lesson 6), is assumed equal to 1.0). The values for F</a:t>
            </a:r>
            <a:r>
              <a:rPr lang="en-US" sz="1050" baseline="-25000" dirty="0">
                <a:effectLst/>
                <a:ea typeface="Times New Roman" panose="02020603050405020304" pitchFamily="18" charset="0"/>
                <a:cs typeface="Times New Roman" panose="02020603050405020304" pitchFamily="18" charset="0"/>
              </a:rPr>
              <a:t>y</a:t>
            </a:r>
            <a:r>
              <a:rPr lang="en-US" sz="1050" dirty="0">
                <a:effectLst/>
                <a:ea typeface="Times New Roman" panose="02020603050405020304" pitchFamily="18" charset="0"/>
                <a:cs typeface="Times New Roman" panose="02020603050405020304" pitchFamily="18" charset="0"/>
              </a:rPr>
              <a:t> equal to 50 ksi are shaded in gray. Compact web sections are typically shallower sections with thicker webs; that is, rolled beams and welded girder sections with proportions similar to rolled beams that are typically used on bridges with shorter spans (i.e., spans less than or equal to about 100 feet).  </a:t>
            </a:r>
            <a:endParaRPr lang="en-US" sz="1050" dirty="0"/>
          </a:p>
          <a:p>
            <a:pPr algn="just"/>
            <a:endParaRPr lang="en-US" sz="1050" dirty="0">
              <a:cs typeface="Arial" panose="020B0604020202020204" pitchFamily="34" charset="0"/>
            </a:endParaRPr>
          </a:p>
          <a:p>
            <a:pPr algn="just"/>
            <a:r>
              <a:rPr lang="en-US" sz="1050" dirty="0">
                <a:effectLst/>
                <a:ea typeface="Times New Roman" panose="02020603050405020304" pitchFamily="18" charset="0"/>
                <a:cs typeface="Arial" panose="020B0604020202020204" pitchFamily="34" charset="0"/>
              </a:rPr>
              <a:t>The upper limit of </a:t>
            </a:r>
            <a:r>
              <a:rPr lang="en-US" sz="1050" dirty="0">
                <a:effectLst/>
                <a:ea typeface="Times New Roman" panose="02020603050405020304" pitchFamily="18" charset="0"/>
                <a:cs typeface="Arial" panose="020B0604020202020204" pitchFamily="34" charset="0"/>
                <a:sym typeface="Symbol" panose="05050102010706020507" pitchFamily="18" charset="2"/>
              </a:rPr>
              <a:t></a:t>
            </a:r>
            <a:r>
              <a:rPr lang="en-US" sz="1050" baseline="-25000" dirty="0">
                <a:effectLst/>
                <a:ea typeface="Times New Roman" panose="02020603050405020304" pitchFamily="18" charset="0"/>
                <a:cs typeface="Arial" panose="020B0604020202020204" pitchFamily="34" charset="0"/>
              </a:rPr>
              <a:t>rw</a:t>
            </a:r>
            <a:r>
              <a:rPr lang="en-US" sz="1050" dirty="0">
                <a:effectLst/>
                <a:ea typeface="Times New Roman" panose="02020603050405020304" pitchFamily="18" charset="0"/>
                <a:cs typeface="Arial" panose="020B0604020202020204" pitchFamily="34" charset="0"/>
              </a:rPr>
              <a:t>(D</a:t>
            </a:r>
            <a:r>
              <a:rPr lang="en-US" sz="1050" baseline="-25000" dirty="0">
                <a:effectLst/>
                <a:ea typeface="Times New Roman" panose="02020603050405020304" pitchFamily="18" charset="0"/>
                <a:cs typeface="Arial" panose="020B0604020202020204" pitchFamily="34" charset="0"/>
              </a:rPr>
              <a:t>cp</a:t>
            </a:r>
            <a:r>
              <a:rPr lang="en-US" sz="1050" dirty="0">
                <a:effectLst/>
                <a:ea typeface="Times New Roman" panose="02020603050405020304" pitchFamily="18" charset="0"/>
                <a:cs typeface="Arial" panose="020B0604020202020204" pitchFamily="34" charset="0"/>
              </a:rPr>
              <a:t>/D</a:t>
            </a:r>
            <a:r>
              <a:rPr lang="en-US" sz="1050" baseline="-25000" dirty="0">
                <a:effectLst/>
                <a:ea typeface="Times New Roman" panose="02020603050405020304" pitchFamily="18" charset="0"/>
                <a:cs typeface="Arial" panose="020B0604020202020204" pitchFamily="34" charset="0"/>
              </a:rPr>
              <a:t>c</a:t>
            </a:r>
            <a:r>
              <a:rPr lang="en-US" sz="1050" dirty="0">
                <a:effectLst/>
                <a:ea typeface="Times New Roman" panose="02020603050405020304" pitchFamily="18" charset="0"/>
                <a:cs typeface="Arial" panose="020B0604020202020204" pitchFamily="34" charset="0"/>
              </a:rPr>
              <a:t>) in the equation is to protect against extreme cases with a large compression flange where D</a:t>
            </a:r>
            <a:r>
              <a:rPr lang="en-US" sz="1050" baseline="-25000" dirty="0">
                <a:effectLst/>
                <a:ea typeface="Times New Roman" panose="02020603050405020304" pitchFamily="18" charset="0"/>
                <a:cs typeface="Arial" panose="020B0604020202020204" pitchFamily="34" charset="0"/>
              </a:rPr>
              <a:t>c</a:t>
            </a:r>
            <a:r>
              <a:rPr lang="en-US" sz="1050" dirty="0">
                <a:effectLst/>
                <a:ea typeface="Times New Roman" panose="02020603050405020304" pitchFamily="18" charset="0"/>
                <a:cs typeface="Arial" panose="020B0604020202020204" pitchFamily="34" charset="0"/>
              </a:rPr>
              <a:t>/D is significantly less than 0.5. In such cases, D</a:t>
            </a:r>
            <a:r>
              <a:rPr lang="en-US" sz="1050" baseline="-25000" dirty="0">
                <a:effectLst/>
                <a:ea typeface="Times New Roman" panose="02020603050405020304" pitchFamily="18" charset="0"/>
                <a:cs typeface="Arial" panose="020B0604020202020204" pitchFamily="34" charset="0"/>
              </a:rPr>
              <a:t>cp</a:t>
            </a:r>
            <a:r>
              <a:rPr lang="en-US" sz="1050" dirty="0">
                <a:effectLst/>
                <a:ea typeface="Times New Roman" panose="02020603050405020304" pitchFamily="18" charset="0"/>
                <a:cs typeface="Arial" panose="020B0604020202020204" pitchFamily="34" charset="0"/>
              </a:rPr>
              <a:t>/D is typically smaller than D</a:t>
            </a:r>
            <a:r>
              <a:rPr lang="en-US" sz="1050" baseline="-25000" dirty="0">
                <a:effectLst/>
                <a:ea typeface="Times New Roman" panose="02020603050405020304" pitchFamily="18" charset="0"/>
                <a:cs typeface="Arial" panose="020B0604020202020204" pitchFamily="34" charset="0"/>
              </a:rPr>
              <a:t>c</a:t>
            </a:r>
            <a:r>
              <a:rPr lang="en-US" sz="1050" dirty="0">
                <a:effectLst/>
                <a:ea typeface="Times New Roman" panose="02020603050405020304" pitchFamily="18" charset="0"/>
                <a:cs typeface="Arial" panose="020B0604020202020204" pitchFamily="34" charset="0"/>
              </a:rPr>
              <a:t>/D</a:t>
            </a:r>
            <a:r>
              <a:rPr lang="en-US" sz="1050" i="1" dirty="0">
                <a:effectLst/>
                <a:ea typeface="Times New Roman" panose="02020603050405020304" pitchFamily="18" charset="0"/>
                <a:cs typeface="Arial" panose="020B0604020202020204" pitchFamily="34" charset="0"/>
              </a:rPr>
              <a:t>. </a:t>
            </a:r>
            <a:r>
              <a:rPr lang="en-US" sz="1050" dirty="0">
                <a:effectLst/>
                <a:ea typeface="Times New Roman" panose="02020603050405020304" pitchFamily="18" charset="0"/>
                <a:cs typeface="Arial" panose="020B0604020202020204" pitchFamily="34" charset="0"/>
              </a:rPr>
              <a:t>As such, in certain situations, the web slenderness associated with the elastic cross-section, 2D</a:t>
            </a:r>
            <a:r>
              <a:rPr lang="en-US" sz="1050" baseline="-25000" dirty="0">
                <a:effectLst/>
                <a:ea typeface="Times New Roman" panose="02020603050405020304" pitchFamily="18" charset="0"/>
                <a:cs typeface="Arial" panose="020B0604020202020204" pitchFamily="34" charset="0"/>
              </a:rPr>
              <a:t>c</a:t>
            </a:r>
            <a:r>
              <a:rPr lang="en-US" sz="1050" dirty="0">
                <a:effectLst/>
                <a:ea typeface="Times New Roman" panose="02020603050405020304" pitchFamily="18" charset="0"/>
                <a:cs typeface="Arial" panose="020B0604020202020204" pitchFamily="34" charset="0"/>
              </a:rPr>
              <a:t>/t</a:t>
            </a:r>
            <a:r>
              <a:rPr lang="en-US" sz="1050" baseline="-25000" dirty="0">
                <a:effectLst/>
                <a:ea typeface="Times New Roman" panose="02020603050405020304" pitchFamily="18" charset="0"/>
                <a:cs typeface="Arial" panose="020B0604020202020204" pitchFamily="34" charset="0"/>
              </a:rPr>
              <a:t>w</a:t>
            </a:r>
            <a:r>
              <a:rPr lang="en-US" sz="1050" dirty="0">
                <a:effectLst/>
                <a:ea typeface="Times New Roman" panose="02020603050405020304" pitchFamily="18" charset="0"/>
                <a:cs typeface="Arial" panose="020B0604020202020204" pitchFamily="34" charset="0"/>
              </a:rPr>
              <a:t>, may be larger than </a:t>
            </a:r>
            <a:r>
              <a:rPr lang="en-US" sz="1050" dirty="0">
                <a:effectLst/>
                <a:ea typeface="Times New Roman" panose="02020603050405020304" pitchFamily="18" charset="0"/>
                <a:cs typeface="Arial" panose="020B0604020202020204" pitchFamily="34" charset="0"/>
                <a:sym typeface="Symbol" panose="05050102010706020507" pitchFamily="18" charset="2"/>
              </a:rPr>
              <a:t></a:t>
            </a:r>
            <a:r>
              <a:rPr lang="en-US" sz="1050" baseline="-25000" dirty="0">
                <a:effectLst/>
                <a:ea typeface="Times New Roman" panose="02020603050405020304" pitchFamily="18" charset="0"/>
                <a:cs typeface="Arial" panose="020B0604020202020204" pitchFamily="34" charset="0"/>
              </a:rPr>
              <a:t>rw </a:t>
            </a:r>
            <a:r>
              <a:rPr lang="en-US" sz="1050" dirty="0">
                <a:effectLst/>
                <a:ea typeface="Times New Roman" panose="02020603050405020304" pitchFamily="18" charset="0"/>
                <a:cs typeface="Arial" panose="020B0604020202020204" pitchFamily="34" charset="0"/>
              </a:rPr>
              <a:t>(refer to Slide 11 in this lesson), while the slenderness associated with the plastic cross-section, 2D</a:t>
            </a:r>
            <a:r>
              <a:rPr lang="en-US" sz="1050" baseline="-25000" dirty="0">
                <a:effectLst/>
                <a:ea typeface="Times New Roman" panose="02020603050405020304" pitchFamily="18" charset="0"/>
                <a:cs typeface="Arial" panose="020B0604020202020204" pitchFamily="34" charset="0"/>
              </a:rPr>
              <a:t>cp</a:t>
            </a:r>
            <a:r>
              <a:rPr lang="en-US" sz="1050" dirty="0">
                <a:effectLst/>
                <a:ea typeface="Times New Roman" panose="02020603050405020304" pitchFamily="18" charset="0"/>
                <a:cs typeface="Arial" panose="020B0604020202020204" pitchFamily="34" charset="0"/>
              </a:rPr>
              <a:t>/t</a:t>
            </a:r>
            <a:r>
              <a:rPr lang="en-US" sz="1050" baseline="-25000" dirty="0">
                <a:effectLst/>
                <a:ea typeface="Times New Roman" panose="02020603050405020304" pitchFamily="18" charset="0"/>
                <a:cs typeface="Arial" panose="020B0604020202020204" pitchFamily="34" charset="0"/>
              </a:rPr>
              <a:t>w</a:t>
            </a:r>
            <a:r>
              <a:rPr lang="en-US" sz="1050" dirty="0">
                <a:effectLst/>
                <a:ea typeface="Times New Roman" panose="02020603050405020304" pitchFamily="18" charset="0"/>
                <a:cs typeface="Arial" panose="020B0604020202020204" pitchFamily="34" charset="0"/>
              </a:rPr>
              <a:t>, may be smaller than </a:t>
            </a:r>
            <a:r>
              <a:rPr lang="el-GR" sz="1050" dirty="0">
                <a:ea typeface="Times New Roman" panose="02020603050405020304" pitchFamily="18" charset="0"/>
                <a:cs typeface="Times New Roman" panose="02020603050405020304" pitchFamily="18" charset="0"/>
              </a:rPr>
              <a:t>λ</a:t>
            </a:r>
            <a:r>
              <a:rPr lang="en-US" sz="1050" baseline="-25000" dirty="0">
                <a:ea typeface="Times New Roman" panose="02020603050405020304" pitchFamily="18" charset="0"/>
                <a:cs typeface="Times New Roman" panose="02020603050405020304" pitchFamily="18" charset="0"/>
              </a:rPr>
              <a:t>pw(Dcp)</a:t>
            </a:r>
            <a:r>
              <a:rPr lang="en-US" sz="1050" dirty="0">
                <a:effectLst/>
                <a:ea typeface="Times New Roman" panose="02020603050405020304" pitchFamily="18" charset="0"/>
                <a:cs typeface="Arial" panose="020B0604020202020204" pitchFamily="34" charset="0"/>
              </a:rPr>
              <a:t>. In other words, the elastic web would be classified as slender at the same time the plastic web would be classified as compact. To guard against such situations and the possibility of theoretical bend buckling of the web prior to reaching M</a:t>
            </a:r>
            <a:r>
              <a:rPr lang="en-US" sz="1050" baseline="-25000" dirty="0">
                <a:effectLst/>
                <a:ea typeface="Times New Roman" panose="02020603050405020304" pitchFamily="18" charset="0"/>
                <a:cs typeface="Arial" panose="020B0604020202020204" pitchFamily="34" charset="0"/>
              </a:rPr>
              <a:t>p</a:t>
            </a:r>
            <a:r>
              <a:rPr lang="en-US" sz="1050" dirty="0">
                <a:effectLst/>
                <a:ea typeface="Times New Roman" panose="02020603050405020304" pitchFamily="18" charset="0"/>
                <a:cs typeface="Arial" panose="020B0604020202020204" pitchFamily="34" charset="0"/>
              </a:rPr>
              <a:t>, the upper limit of </a:t>
            </a:r>
            <a:r>
              <a:rPr lang="en-US" sz="1050" dirty="0">
                <a:effectLst/>
                <a:ea typeface="Times New Roman" panose="02020603050405020304" pitchFamily="18" charset="0"/>
                <a:cs typeface="Arial" panose="020B0604020202020204" pitchFamily="34" charset="0"/>
                <a:sym typeface="Symbol" panose="05050102010706020507" pitchFamily="18" charset="2"/>
              </a:rPr>
              <a:t></a:t>
            </a:r>
            <a:r>
              <a:rPr lang="en-US" sz="1050" baseline="-25000" dirty="0">
                <a:effectLst/>
                <a:ea typeface="Times New Roman" panose="02020603050405020304" pitchFamily="18" charset="0"/>
                <a:cs typeface="Arial" panose="020B0604020202020204" pitchFamily="34" charset="0"/>
              </a:rPr>
              <a:t>rw</a:t>
            </a:r>
            <a:r>
              <a:rPr lang="en-US" sz="1050" dirty="0">
                <a:effectLst/>
                <a:ea typeface="Times New Roman" panose="02020603050405020304" pitchFamily="18" charset="0"/>
                <a:cs typeface="Arial" panose="020B0604020202020204" pitchFamily="34" charset="0"/>
              </a:rPr>
              <a:t>(D</a:t>
            </a:r>
            <a:r>
              <a:rPr lang="en-US" sz="1050" baseline="-25000" dirty="0">
                <a:effectLst/>
                <a:ea typeface="Times New Roman" panose="02020603050405020304" pitchFamily="18" charset="0"/>
                <a:cs typeface="Arial" panose="020B0604020202020204" pitchFamily="34" charset="0"/>
              </a:rPr>
              <a:t>cp</a:t>
            </a:r>
            <a:r>
              <a:rPr lang="en-US" sz="1050" dirty="0">
                <a:effectLst/>
                <a:ea typeface="Times New Roman" panose="02020603050405020304" pitchFamily="18" charset="0"/>
                <a:cs typeface="Arial" panose="020B0604020202020204" pitchFamily="34" charset="0"/>
              </a:rPr>
              <a:t>/D</a:t>
            </a:r>
            <a:r>
              <a:rPr lang="en-US" sz="1050" baseline="-25000" dirty="0">
                <a:effectLst/>
                <a:ea typeface="Times New Roman" panose="02020603050405020304" pitchFamily="18" charset="0"/>
                <a:cs typeface="Arial" panose="020B0604020202020204" pitchFamily="34" charset="0"/>
              </a:rPr>
              <a:t>c</a:t>
            </a:r>
            <a:r>
              <a:rPr lang="en-US" sz="1050" dirty="0">
                <a:effectLst/>
                <a:ea typeface="Times New Roman" panose="02020603050405020304" pitchFamily="18" charset="0"/>
                <a:cs typeface="Arial" panose="020B0604020202020204" pitchFamily="34" charset="0"/>
              </a:rPr>
              <a:t>) is placed on </a:t>
            </a:r>
            <a:r>
              <a:rPr lang="el-GR" sz="1050" dirty="0">
                <a:ea typeface="Times New Roman" panose="02020603050405020304" pitchFamily="18" charset="0"/>
                <a:cs typeface="Times New Roman" panose="02020603050405020304" pitchFamily="18" charset="0"/>
              </a:rPr>
              <a:t>λ</a:t>
            </a:r>
            <a:r>
              <a:rPr lang="en-US" sz="1050" baseline="-25000" dirty="0">
                <a:ea typeface="Times New Roman" panose="02020603050405020304" pitchFamily="18" charset="0"/>
                <a:cs typeface="Times New Roman" panose="02020603050405020304" pitchFamily="18" charset="0"/>
              </a:rPr>
              <a:t>pw(Dcp)</a:t>
            </a:r>
            <a:r>
              <a:rPr lang="en-US" sz="1050" dirty="0">
                <a:effectLst/>
                <a:ea typeface="Times New Roman" panose="02020603050405020304" pitchFamily="18" charset="0"/>
                <a:cs typeface="Arial" panose="020B0604020202020204" pitchFamily="34" charset="0"/>
              </a:rPr>
              <a:t>.</a:t>
            </a:r>
            <a:endParaRPr lang="en-US" sz="1050" dirty="0">
              <a:effectLst/>
              <a:ea typeface="Times New Roman" panose="02020603050405020304" pitchFamily="18" charset="0"/>
              <a:cs typeface="Times New Roman" panose="02020603050405020304" pitchFamily="18" charset="0"/>
            </a:endParaRPr>
          </a:p>
          <a:p>
            <a:pPr algn="just"/>
            <a:endParaRPr lang="en-US" sz="140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9</a:t>
            </a:fld>
            <a:endParaRPr lang="en-US" altLang="en-US" dirty="0"/>
          </a:p>
        </p:txBody>
      </p:sp>
    </p:spTree>
    <p:extLst>
      <p:ext uri="{BB962C8B-B14F-4D97-AF65-F5344CB8AC3E}">
        <p14:creationId xmlns:p14="http://schemas.microsoft.com/office/powerpoint/2010/main" val="13356081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dirty="0">
                <a:sym typeface="MT Extra" panose="05050102010205020202" pitchFamily="18" charset="2"/>
              </a:rPr>
              <a:t>Next, determine the lateral-torsional buckling resistance, (F</a:t>
            </a:r>
            <a:r>
              <a:rPr lang="en-US" baseline="-25000" dirty="0">
                <a:sym typeface="MT Extra" panose="05050102010205020202" pitchFamily="18" charset="2"/>
              </a:rPr>
              <a:t>nc</a:t>
            </a:r>
            <a:r>
              <a:rPr lang="en-US" dirty="0">
                <a:sym typeface="MT Extra" panose="05050102010205020202" pitchFamily="18" charset="2"/>
              </a:rPr>
              <a:t>)</a:t>
            </a:r>
            <a:r>
              <a:rPr lang="en-US" baseline="-25000" dirty="0">
                <a:sym typeface="MT Extra" panose="05050102010205020202" pitchFamily="18" charset="2"/>
              </a:rPr>
              <a:t>LTB</a:t>
            </a:r>
            <a:r>
              <a:rPr lang="en-US" dirty="0">
                <a:sym typeface="MT Extra" panose="05050102010205020202" pitchFamily="18" charset="2"/>
              </a:rPr>
              <a:t>, of the unbraced length using the larger section at the cross-section transition assuming the unbraced length under consideration is prismatic (refer to Slide 43 of this lesson). Compute the radius of gyration for LTB, r</a:t>
            </a:r>
            <a:r>
              <a:rPr lang="en-US" baseline="-25000" dirty="0">
                <a:sym typeface="MT Extra" panose="05050102010205020202" pitchFamily="18" charset="2"/>
              </a:rPr>
              <a:t>t</a:t>
            </a:r>
            <a:r>
              <a:rPr lang="en-US" dirty="0">
                <a:sym typeface="MT Extra" panose="05050102010205020202" pitchFamily="18" charset="2"/>
              </a:rPr>
              <a:t>, from the top equation shown on this slide (refer to Slide 33 of this lesson), which is equal to 5.33 in. The elastic depth of the web in compression, D</a:t>
            </a:r>
            <a:r>
              <a:rPr lang="en-US" baseline="-25000" dirty="0">
                <a:sym typeface="MT Extra" panose="05050102010205020202" pitchFamily="18" charset="2"/>
              </a:rPr>
              <a:t>c</a:t>
            </a:r>
            <a:r>
              <a:rPr lang="en-US" dirty="0">
                <a:sym typeface="MT Extra" panose="05050102010205020202" pitchFamily="18" charset="2"/>
              </a:rPr>
              <a:t>, for this section was given on Slide 78 of this lesson (D</a:t>
            </a:r>
            <a:r>
              <a:rPr lang="en-US" baseline="-25000" dirty="0">
                <a:sym typeface="MT Extra" panose="05050102010205020202" pitchFamily="18" charset="2"/>
              </a:rPr>
              <a:t>c</a:t>
            </a:r>
            <a:r>
              <a:rPr lang="en-US" dirty="0">
                <a:sym typeface="MT Extra" panose="05050102010205020202" pitchFamily="18" charset="2"/>
              </a:rPr>
              <a:t> = 36.96 in.). Given r</a:t>
            </a:r>
            <a:r>
              <a:rPr lang="en-US" baseline="-25000" dirty="0">
                <a:sym typeface="MT Extra" panose="05050102010205020202" pitchFamily="18" charset="2"/>
              </a:rPr>
              <a:t>t</a:t>
            </a:r>
            <a:r>
              <a:rPr lang="en-US" dirty="0">
                <a:sym typeface="MT Extra" panose="05050102010205020202" pitchFamily="18" charset="2"/>
              </a:rPr>
              <a:t>, t</a:t>
            </a:r>
            <a:r>
              <a:rPr lang="en-US" sz="1200" dirty="0"/>
              <a:t>he limiting unbraced length to achieve the maximum potential flexural resistance for LTB under uniform bending, L</a:t>
            </a:r>
            <a:r>
              <a:rPr lang="en-US" sz="1200" baseline="-25000" dirty="0"/>
              <a:t>p</a:t>
            </a:r>
            <a:r>
              <a:rPr lang="en-US" dirty="0"/>
              <a:t> (refer also to Slide 33), is computed to be 9.04 feet (Anchor Point 1).</a:t>
            </a:r>
          </a:p>
          <a:p>
            <a:pPr algn="just"/>
            <a:endParaRPr lang="en-US" dirty="0"/>
          </a:p>
          <a:p>
            <a:pPr algn="just"/>
            <a:r>
              <a:rPr lang="en-US" sz="1200" dirty="0"/>
              <a:t>The compression flange stress at the nominal onset of yielding, F</a:t>
            </a:r>
            <a:r>
              <a:rPr lang="en-US" sz="1200" baseline="-25000" dirty="0"/>
              <a:t>yr</a:t>
            </a:r>
            <a:r>
              <a:rPr lang="en-US" dirty="0"/>
              <a:t>, is taken as 0.7F</a:t>
            </a:r>
            <a:r>
              <a:rPr lang="en-US" baseline="-25000" dirty="0"/>
              <a:t>yc</a:t>
            </a:r>
            <a:r>
              <a:rPr lang="en-US" dirty="0"/>
              <a:t> (refer to Slide 35 in this lesson) or 49.0 ksi. Given r</a:t>
            </a:r>
            <a:r>
              <a:rPr lang="en-US" baseline="-25000" dirty="0"/>
              <a:t>t </a:t>
            </a:r>
            <a:r>
              <a:rPr lang="en-US" dirty="0"/>
              <a:t>and F</a:t>
            </a:r>
            <a:r>
              <a:rPr lang="en-US" baseline="-25000" dirty="0"/>
              <a:t>yr</a:t>
            </a:r>
            <a:r>
              <a:rPr lang="en-US" dirty="0"/>
              <a:t>, </a:t>
            </a:r>
            <a:r>
              <a:rPr lang="en-US" sz="1200" dirty="0"/>
              <a:t>the limiting unbraced length corresponding to the nominal onset of yielding effects under uniform bending with consideration of compression-flange residual stresses and geometric imperfections, L</a:t>
            </a:r>
            <a:r>
              <a:rPr lang="en-US" sz="1200" baseline="-25000" dirty="0"/>
              <a:t>r</a:t>
            </a:r>
            <a:r>
              <a:rPr lang="en-US" sz="1200" dirty="0"/>
              <a:t> (refer also to Slide 35), is computed to be 33.95 feet (Anchor Point 2). </a:t>
            </a:r>
            <a:r>
              <a:rPr lang="en-US" dirty="0"/>
              <a:t> </a:t>
            </a:r>
          </a:p>
          <a:p>
            <a:pPr algn="just"/>
            <a:endParaRPr lang="en-US" dirty="0"/>
          </a:p>
          <a:p>
            <a:pPr algn="just"/>
            <a:r>
              <a:rPr lang="en-US" dirty="0"/>
              <a:t>Assuming for this example that the effective length factor for LTB, K, is equal to 1.0 (which is typically done), KL</a:t>
            </a:r>
            <a:r>
              <a:rPr lang="en-US" baseline="-25000" dirty="0"/>
              <a:t>b</a:t>
            </a:r>
            <a:r>
              <a:rPr lang="en-US" dirty="0"/>
              <a:t> of 20 feet falls in-between the two anchor points, L</a:t>
            </a:r>
            <a:r>
              <a:rPr lang="en-US" baseline="-25000" dirty="0"/>
              <a:t>p</a:t>
            </a:r>
            <a:r>
              <a:rPr lang="en-US" dirty="0"/>
              <a:t> and L</a:t>
            </a:r>
            <a:r>
              <a:rPr lang="en-US" baseline="-25000" dirty="0"/>
              <a:t>r</a:t>
            </a:r>
            <a:r>
              <a:rPr lang="en-US" dirty="0"/>
              <a:t>, indicating that the unbraced length is a noncompact unbraced length, as shown graphically on the next slide.  </a:t>
            </a:r>
          </a:p>
          <a:p>
            <a:pPr algn="just"/>
            <a:endParaRPr lang="en-US" dirty="0">
              <a:sym typeface="MT Extra" panose="05050102010205020202" pitchFamily="18" charset="2"/>
            </a:endParaRPr>
          </a:p>
          <a:p>
            <a:pPr algn="just"/>
            <a:endParaRPr lang="en-US" dirty="0">
              <a:sym typeface="MT Extra" panose="05050102010205020202" pitchFamily="18" charset="2"/>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90</a:t>
            </a:fld>
            <a:endParaRPr lang="en-US" altLang="en-US" dirty="0"/>
          </a:p>
        </p:txBody>
      </p:sp>
    </p:spTree>
    <p:extLst>
      <p:ext uri="{BB962C8B-B14F-4D97-AF65-F5344CB8AC3E}">
        <p14:creationId xmlns:p14="http://schemas.microsoft.com/office/powerpoint/2010/main" val="517695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8"/>
            <a:ext cx="6400800" cy="5113112"/>
          </a:xfrm>
        </p:spPr>
        <p:txBody>
          <a:bodyPr/>
          <a:lstStyle/>
          <a:p>
            <a:pPr algn="just"/>
            <a:r>
              <a:rPr lang="en-US" dirty="0">
                <a:sym typeface="MT Extra" panose="05050102010205020202" pitchFamily="18" charset="2"/>
              </a:rPr>
              <a:t>Referring to the figure shown on this slide, the unbraced length, KL</a:t>
            </a:r>
            <a:r>
              <a:rPr lang="en-US" baseline="-25000" dirty="0">
                <a:sym typeface="MT Extra" panose="05050102010205020202" pitchFamily="18" charset="2"/>
              </a:rPr>
              <a:t>b</a:t>
            </a:r>
            <a:r>
              <a:rPr lang="en-US" dirty="0">
                <a:sym typeface="MT Extra" panose="05050102010205020202" pitchFamily="18" charset="2"/>
              </a:rPr>
              <a:t> = 20.0 feet, falls in-between the two anchor points, L</a:t>
            </a:r>
            <a:r>
              <a:rPr lang="en-US" baseline="-25000" dirty="0">
                <a:sym typeface="MT Extra" panose="05050102010205020202" pitchFamily="18" charset="2"/>
              </a:rPr>
              <a:t>p</a:t>
            </a:r>
            <a:r>
              <a:rPr lang="en-US" dirty="0">
                <a:sym typeface="MT Extra" panose="05050102010205020202" pitchFamily="18" charset="2"/>
              </a:rPr>
              <a:t> and L</a:t>
            </a:r>
            <a:r>
              <a:rPr lang="en-US" baseline="-25000" dirty="0">
                <a:sym typeface="MT Extra" panose="05050102010205020202" pitchFamily="18" charset="2"/>
              </a:rPr>
              <a:t>r</a:t>
            </a:r>
            <a:r>
              <a:rPr lang="en-US" dirty="0">
                <a:sym typeface="MT Extra" panose="05050102010205020202" pitchFamily="18" charset="2"/>
              </a:rPr>
              <a:t>. Therefore, the unbraced length is a noncompact unbraced length </a:t>
            </a:r>
            <a:r>
              <a:rPr lang="en-US" dirty="0">
                <a:effectLst/>
                <a:ea typeface="Times New Roman" panose="02020603050405020304" pitchFamily="18" charset="0"/>
                <a:cs typeface="Times New Roman" panose="02020603050405020304" pitchFamily="18" charset="0"/>
              </a:rPr>
              <a:t>for which residual stresses and initial imperfections give rise to inelastic lateral-torsional buckling, represented in the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BDS by a linear transition curve. </a:t>
            </a:r>
          </a:p>
          <a:p>
            <a:pPr algn="just"/>
            <a:endParaRPr lang="en-US" dirty="0">
              <a:cs typeface="Times New Roman" panose="02020603050405020304" pitchFamily="18" charset="0"/>
              <a:sym typeface="MT Extra" panose="05050102010205020202" pitchFamily="18" charset="2"/>
            </a:endParaRPr>
          </a:p>
          <a:p>
            <a:pPr algn="just"/>
            <a:r>
              <a:rPr lang="en-US" dirty="0">
                <a:cs typeface="Times New Roman" panose="02020603050405020304" pitchFamily="18" charset="0"/>
                <a:sym typeface="MT Extra" panose="05050102010205020202" pitchFamily="18" charset="2"/>
              </a:rPr>
              <a:t>As shown on Slide 43 in this lesson, when the unbraced length under consideration is designed for LTB as a prismatic unbraced length using the larger section, the moment-gradient modifier, C</a:t>
            </a:r>
            <a:r>
              <a:rPr lang="en-US" baseline="-25000" dirty="0">
                <a:cs typeface="Times New Roman" panose="02020603050405020304" pitchFamily="18" charset="0"/>
                <a:sym typeface="MT Extra" panose="05050102010205020202" pitchFamily="18" charset="2"/>
              </a:rPr>
              <a:t>b</a:t>
            </a:r>
            <a:r>
              <a:rPr lang="en-US" dirty="0">
                <a:cs typeface="Times New Roman" panose="02020603050405020304" pitchFamily="18" charset="0"/>
                <a:sym typeface="MT Extra" panose="05050102010205020202" pitchFamily="18" charset="2"/>
              </a:rPr>
              <a:t>, may be applied. For this unbraced length, C</a:t>
            </a:r>
            <a:r>
              <a:rPr lang="en-US" baseline="-25000" dirty="0">
                <a:cs typeface="Times New Roman" panose="02020603050405020304" pitchFamily="18" charset="0"/>
                <a:sym typeface="MT Extra" panose="05050102010205020202" pitchFamily="18" charset="2"/>
              </a:rPr>
              <a:t>b</a:t>
            </a:r>
            <a:r>
              <a:rPr lang="en-US" dirty="0">
                <a:cs typeface="Times New Roman" panose="02020603050405020304" pitchFamily="18" charset="0"/>
                <a:sym typeface="MT Extra" panose="05050102010205020202" pitchFamily="18" charset="2"/>
              </a:rPr>
              <a:t> was computed previously on Slide 89 of this lesson to be 1.25. </a:t>
            </a:r>
          </a:p>
          <a:p>
            <a:pPr algn="just"/>
            <a:endParaRPr lang="en-US" dirty="0">
              <a:cs typeface="Times New Roman" panose="02020603050405020304" pitchFamily="18" charset="0"/>
              <a:sym typeface="MT Extra" panose="05050102010205020202" pitchFamily="18" charset="2"/>
            </a:endParaRPr>
          </a:p>
          <a:p>
            <a:pPr algn="just"/>
            <a:r>
              <a:rPr lang="en-US" dirty="0">
                <a:cs typeface="Arial" panose="020B0604020202020204" pitchFamily="34" charset="0"/>
                <a:sym typeface="MT Extra" panose="05050102010205020202" pitchFamily="18" charset="2"/>
              </a:rPr>
              <a:t>Substituting in the appropriate values from the preceding slides, the lateral-torsional buckling resistance of this unbraced length, computed from the linear equation given in Article 6.10.8.2.3 (refer to Slide 41 in this lesson) is computed to be 74.34 ksi.  However, this value exceeds the computed plateau strength, F</a:t>
            </a:r>
            <a:r>
              <a:rPr lang="en-US" baseline="-25000" dirty="0">
                <a:cs typeface="Arial" panose="020B0604020202020204" pitchFamily="34" charset="0"/>
                <a:sym typeface="MT Extra" panose="05050102010205020202" pitchFamily="18" charset="2"/>
              </a:rPr>
              <a:t>max</a:t>
            </a:r>
            <a:r>
              <a:rPr lang="en-US" dirty="0">
                <a:cs typeface="Arial" panose="020B0604020202020204" pitchFamily="34" charset="0"/>
                <a:sym typeface="MT Extra" panose="05050102010205020202" pitchFamily="18" charset="2"/>
              </a:rPr>
              <a:t> = R</a:t>
            </a:r>
            <a:r>
              <a:rPr lang="en-US" baseline="-25000" dirty="0">
                <a:cs typeface="Arial" panose="020B0604020202020204" pitchFamily="34" charset="0"/>
                <a:sym typeface="MT Extra" panose="05050102010205020202" pitchFamily="18" charset="2"/>
              </a:rPr>
              <a:t>b</a:t>
            </a:r>
            <a:r>
              <a:rPr lang="en-US" dirty="0">
                <a:cs typeface="Arial" panose="020B0604020202020204" pitchFamily="34" charset="0"/>
                <a:sym typeface="MT Extra" panose="05050102010205020202" pitchFamily="18" charset="2"/>
              </a:rPr>
              <a:t>R</a:t>
            </a:r>
            <a:r>
              <a:rPr lang="en-US" baseline="-25000" dirty="0">
                <a:cs typeface="Arial" panose="020B0604020202020204" pitchFamily="34" charset="0"/>
                <a:sym typeface="MT Extra" panose="05050102010205020202" pitchFamily="18" charset="2"/>
              </a:rPr>
              <a:t>h</a:t>
            </a:r>
            <a:r>
              <a:rPr lang="en-US" dirty="0">
                <a:cs typeface="Arial" panose="020B0604020202020204" pitchFamily="34" charset="0"/>
                <a:sym typeface="MT Extra" panose="05050102010205020202" pitchFamily="18" charset="2"/>
              </a:rPr>
              <a:t>F</a:t>
            </a:r>
            <a:r>
              <a:rPr lang="en-US" baseline="-25000" dirty="0">
                <a:cs typeface="Arial" panose="020B0604020202020204" pitchFamily="34" charset="0"/>
                <a:sym typeface="MT Extra" panose="05050102010205020202" pitchFamily="18" charset="2"/>
              </a:rPr>
              <a:t>yc</a:t>
            </a:r>
            <a:r>
              <a:rPr lang="en-US" dirty="0">
                <a:cs typeface="Arial" panose="020B0604020202020204" pitchFamily="34" charset="0"/>
                <a:sym typeface="MT Extra" panose="05050102010205020202" pitchFamily="18" charset="2"/>
              </a:rPr>
              <a:t> = 68.12 ksi. Therefore, (F</a:t>
            </a:r>
            <a:r>
              <a:rPr lang="en-US" baseline="-25000" dirty="0">
                <a:cs typeface="Arial" panose="020B0604020202020204" pitchFamily="34" charset="0"/>
                <a:sym typeface="MT Extra" panose="05050102010205020202" pitchFamily="18" charset="2"/>
              </a:rPr>
              <a:t>nc</a:t>
            </a:r>
            <a:r>
              <a:rPr lang="en-US" dirty="0">
                <a:cs typeface="Arial" panose="020B0604020202020204" pitchFamily="34" charset="0"/>
                <a:sym typeface="MT Extra" panose="05050102010205020202" pitchFamily="18" charset="2"/>
              </a:rPr>
              <a:t>)</a:t>
            </a:r>
            <a:r>
              <a:rPr lang="en-US" baseline="-25000" dirty="0">
                <a:cs typeface="Arial" panose="020B0604020202020204" pitchFamily="34" charset="0"/>
                <a:sym typeface="MT Extra" panose="05050102010205020202" pitchFamily="18" charset="2"/>
              </a:rPr>
              <a:t>LTB</a:t>
            </a:r>
            <a:r>
              <a:rPr lang="en-US" dirty="0">
                <a:cs typeface="Arial" panose="020B0604020202020204" pitchFamily="34" charset="0"/>
                <a:sym typeface="MT Extra" panose="05050102010205020202" pitchFamily="18" charset="2"/>
              </a:rPr>
              <a:t> for this unbraced length is equal to the plateau strength, F</a:t>
            </a:r>
            <a:r>
              <a:rPr lang="en-US" baseline="-25000" dirty="0">
                <a:cs typeface="Arial" panose="020B0604020202020204" pitchFamily="34" charset="0"/>
                <a:sym typeface="MT Extra" panose="05050102010205020202" pitchFamily="18" charset="2"/>
              </a:rPr>
              <a:t>max</a:t>
            </a:r>
            <a:r>
              <a:rPr lang="en-US" dirty="0">
                <a:cs typeface="Arial" panose="020B0604020202020204" pitchFamily="34" charset="0"/>
                <a:sym typeface="MT Extra" panose="05050102010205020202" pitchFamily="18" charset="2"/>
              </a:rPr>
              <a:t>, or 68.12 ksi (refer to the dashed curve on the plot on this slide). </a:t>
            </a:r>
            <a:r>
              <a:rPr lang="en-US" dirty="0">
                <a:effectLst/>
                <a:ea typeface="Times New Roman" panose="02020603050405020304" pitchFamily="18" charset="0"/>
                <a:cs typeface="Arial" panose="020B0604020202020204" pitchFamily="34" charset="0"/>
              </a:rPr>
              <a:t>For values of C</a:t>
            </a:r>
            <a:r>
              <a:rPr lang="en-US" baseline="-25000" dirty="0">
                <a:effectLst/>
                <a:ea typeface="Times New Roman" panose="02020603050405020304" pitchFamily="18" charset="0"/>
                <a:cs typeface="Arial" panose="020B0604020202020204" pitchFamily="34" charset="0"/>
              </a:rPr>
              <a:t>b</a:t>
            </a:r>
            <a:r>
              <a:rPr lang="en-US" dirty="0">
                <a:effectLst/>
                <a:ea typeface="Times New Roman" panose="02020603050405020304" pitchFamily="18" charset="0"/>
                <a:cs typeface="Arial" panose="020B0604020202020204" pitchFamily="34" charset="0"/>
              </a:rPr>
              <a:t> greater than 1.0, the equivalent procedures of </a:t>
            </a:r>
            <a:r>
              <a:rPr lang="en-US" i="1" dirty="0">
                <a:effectLst/>
                <a:ea typeface="Times New Roman" panose="02020603050405020304" pitchFamily="18" charset="0"/>
                <a:cs typeface="Arial" panose="020B0604020202020204" pitchFamily="34" charset="0"/>
              </a:rPr>
              <a:t>AASHTO LRFD</a:t>
            </a:r>
            <a:r>
              <a:rPr lang="en-US" dirty="0">
                <a:effectLst/>
                <a:ea typeface="Times New Roman" panose="02020603050405020304" pitchFamily="18" charset="0"/>
                <a:cs typeface="Arial" panose="020B0604020202020204" pitchFamily="34" charset="0"/>
              </a:rPr>
              <a:t> Article D6.4.1 (Appendix D6) allow the maximum lateral torsional buckling resistance, F</a:t>
            </a:r>
            <a:r>
              <a:rPr lang="en-US" baseline="-25000" dirty="0">
                <a:effectLst/>
                <a:ea typeface="Times New Roman" panose="02020603050405020304" pitchFamily="18" charset="0"/>
                <a:cs typeface="Arial" panose="020B0604020202020204" pitchFamily="34" charset="0"/>
              </a:rPr>
              <a:t>nc</a:t>
            </a:r>
            <a:r>
              <a:rPr lang="en-US" dirty="0">
                <a:effectLst/>
                <a:ea typeface="Times New Roman" panose="02020603050405020304" pitchFamily="18" charset="0"/>
                <a:cs typeface="Arial" panose="020B0604020202020204" pitchFamily="34" charset="0"/>
              </a:rPr>
              <a:t> = F</a:t>
            </a:r>
            <a:r>
              <a:rPr lang="en-US" baseline="-25000" dirty="0">
                <a:effectLst/>
                <a:ea typeface="Times New Roman" panose="02020603050405020304" pitchFamily="18" charset="0"/>
                <a:cs typeface="Arial" panose="020B0604020202020204" pitchFamily="34" charset="0"/>
              </a:rPr>
              <a:t>max</a:t>
            </a:r>
            <a:r>
              <a:rPr lang="en-US" dirty="0">
                <a:effectLst/>
                <a:ea typeface="Times New Roman" panose="02020603050405020304" pitchFamily="18" charset="0"/>
                <a:cs typeface="Arial" panose="020B0604020202020204" pitchFamily="34" charset="0"/>
              </a:rPr>
              <a:t> = R</a:t>
            </a:r>
            <a:r>
              <a:rPr lang="en-US" baseline="-25000" dirty="0">
                <a:effectLst/>
                <a:ea typeface="Times New Roman" panose="02020603050405020304" pitchFamily="18" charset="0"/>
                <a:cs typeface="Arial" panose="020B0604020202020204" pitchFamily="34" charset="0"/>
              </a:rPr>
              <a:t>b</a:t>
            </a:r>
            <a:r>
              <a:rPr lang="en-US" dirty="0">
                <a:effectLst/>
                <a:ea typeface="Times New Roman" panose="02020603050405020304" pitchFamily="18" charset="0"/>
                <a:cs typeface="Arial" panose="020B0604020202020204" pitchFamily="34" charset="0"/>
              </a:rPr>
              <a:t>R</a:t>
            </a:r>
            <a:r>
              <a:rPr lang="en-US" baseline="-25000" dirty="0">
                <a:effectLst/>
                <a:ea typeface="Times New Roman" panose="02020603050405020304" pitchFamily="18" charset="0"/>
                <a:cs typeface="Arial" panose="020B0604020202020204" pitchFamily="34" charset="0"/>
              </a:rPr>
              <a:t>h</a:t>
            </a:r>
            <a:r>
              <a:rPr lang="en-US" dirty="0">
                <a:effectLst/>
                <a:ea typeface="Times New Roman" panose="02020603050405020304" pitchFamily="18" charset="0"/>
                <a:cs typeface="Arial" panose="020B0604020202020204" pitchFamily="34" charset="0"/>
              </a:rPr>
              <a:t>F</a:t>
            </a:r>
            <a:r>
              <a:rPr lang="en-US" baseline="-25000" dirty="0">
                <a:effectLst/>
                <a:ea typeface="Times New Roman" panose="02020603050405020304" pitchFamily="18" charset="0"/>
                <a:cs typeface="Arial" panose="020B0604020202020204" pitchFamily="34" charset="0"/>
              </a:rPr>
              <a:t>yc</a:t>
            </a:r>
            <a:r>
              <a:rPr lang="en-US" dirty="0">
                <a:effectLst/>
                <a:ea typeface="Times New Roman" panose="02020603050405020304" pitchFamily="18" charset="0"/>
                <a:cs typeface="Arial" panose="020B0604020202020204" pitchFamily="34" charset="0"/>
              </a:rPr>
              <a:t>, to be reached at larger unbraced lengths. However, as shown by the dashed curve, since F</a:t>
            </a:r>
            <a:r>
              <a:rPr lang="en-US" baseline="-25000" dirty="0">
                <a:effectLst/>
                <a:ea typeface="Times New Roman" panose="02020603050405020304" pitchFamily="18" charset="0"/>
                <a:cs typeface="Arial" panose="020B0604020202020204" pitchFamily="34" charset="0"/>
              </a:rPr>
              <a:t>max</a:t>
            </a:r>
            <a:r>
              <a:rPr lang="en-US" dirty="0">
                <a:effectLst/>
                <a:ea typeface="Times New Roman" panose="02020603050405020304" pitchFamily="18" charset="0"/>
                <a:cs typeface="Arial" panose="020B0604020202020204" pitchFamily="34" charset="0"/>
              </a:rPr>
              <a:t> is already reached at L</a:t>
            </a:r>
            <a:r>
              <a:rPr lang="en-US" baseline="-25000" dirty="0">
                <a:effectLst/>
                <a:ea typeface="Times New Roman" panose="02020603050405020304" pitchFamily="18" charset="0"/>
                <a:cs typeface="Arial" panose="020B0604020202020204" pitchFamily="34" charset="0"/>
              </a:rPr>
              <a:t>b</a:t>
            </a:r>
            <a:r>
              <a:rPr lang="en-US" dirty="0">
                <a:effectLst/>
                <a:ea typeface="Times New Roman" panose="02020603050405020304" pitchFamily="18" charset="0"/>
                <a:cs typeface="Arial" panose="020B0604020202020204" pitchFamily="34" charset="0"/>
              </a:rPr>
              <a:t> = 20.0 feet in this case, it is not necessary to utilize these provisions.</a:t>
            </a:r>
          </a:p>
          <a:p>
            <a:pPr algn="just"/>
            <a:endParaRPr lang="en-US" dirty="0">
              <a:ea typeface="Times New Roman" panose="02020603050405020304" pitchFamily="18" charset="0"/>
              <a:cs typeface="Arial" panose="020B0604020202020204" pitchFamily="34" charset="0"/>
            </a:endParaRPr>
          </a:p>
          <a:p>
            <a:pPr algn="just"/>
            <a:r>
              <a:rPr lang="en-US" dirty="0">
                <a:effectLst/>
                <a:ea typeface="Times New Roman" panose="02020603050405020304" pitchFamily="18" charset="0"/>
                <a:cs typeface="Arial" panose="020B0604020202020204" pitchFamily="34" charset="0"/>
              </a:rPr>
              <a:t>As indicated in this illustration, locating the cross-section transition just 2 feet closer to the brace point with the lower moment resulted in an approximately 21 percent increase in the LTB resistance of the unbraced length in this case (i.e., 56.46 ksi to 68.12 ksi).  As a result, the flange sizes in this unbraced length could potentially be reduced. As mentioned previously, locating cross-section transitions within 20 percent of the unbraced length from the brace point with the smaller moment is recommended for new designs, along with ensuring that </a:t>
            </a:r>
            <a:r>
              <a:rPr lang="en-US" dirty="0">
                <a:ea typeface="Times New Roman" panose="02020603050405020304" pitchFamily="18" charset="0"/>
                <a:cs typeface="Arial" panose="020B0604020202020204" pitchFamily="34" charset="0"/>
              </a:rPr>
              <a:t>for the adjacent flanges at the transition, </a:t>
            </a:r>
            <a:r>
              <a:rPr lang="en-US" dirty="0">
                <a:effectLst/>
                <a:ea typeface="Times New Roman" panose="02020603050405020304" pitchFamily="18" charset="0"/>
                <a:cs typeface="Arial" panose="020B0604020202020204" pitchFamily="34" charset="0"/>
              </a:rPr>
              <a:t>I</a:t>
            </a:r>
            <a:r>
              <a:rPr lang="en-US" baseline="-25000" dirty="0">
                <a:effectLst/>
                <a:ea typeface="Times New Roman" panose="02020603050405020304" pitchFamily="18" charset="0"/>
                <a:cs typeface="Arial" panose="020B0604020202020204" pitchFamily="34" charset="0"/>
              </a:rPr>
              <a:t>y2</a:t>
            </a:r>
            <a:r>
              <a:rPr lang="en-US" dirty="0">
                <a:effectLst/>
                <a:ea typeface="Times New Roman" panose="02020603050405020304" pitchFamily="18" charset="0"/>
                <a:cs typeface="Arial" panose="020B0604020202020204" pitchFamily="34" charset="0"/>
              </a:rPr>
              <a:t> ≥ I</a:t>
            </a:r>
            <a:r>
              <a:rPr lang="en-US" baseline="-25000" dirty="0">
                <a:effectLst/>
                <a:ea typeface="Times New Roman" panose="02020603050405020304" pitchFamily="18" charset="0"/>
                <a:cs typeface="Arial" panose="020B0604020202020204" pitchFamily="34" charset="0"/>
              </a:rPr>
              <a:t>y1</a:t>
            </a:r>
            <a:r>
              <a:rPr lang="en-US" dirty="0">
                <a:ea typeface="Times New Roman" panose="02020603050405020304" pitchFamily="18" charset="0"/>
                <a:cs typeface="Arial" panose="020B0604020202020204" pitchFamily="34" charset="0"/>
              </a:rPr>
              <a:t> (Slide 43), particularly in negative bending regions.</a:t>
            </a:r>
            <a:endParaRPr lang="en-US" dirty="0">
              <a:effectLst/>
              <a:ea typeface="Times New Roman" panose="02020603050405020304" pitchFamily="18" charset="0"/>
              <a:cs typeface="Arial" panose="020B0604020202020204" pitchFamily="34" charset="0"/>
            </a:endParaRPr>
          </a:p>
          <a:p>
            <a:pPr algn="just"/>
            <a:endParaRPr lang="en-US" dirty="0">
              <a:sym typeface="MT Extra" panose="05050102010205020202" pitchFamily="18" charset="2"/>
            </a:endParaRPr>
          </a:p>
          <a:p>
            <a:pPr algn="just"/>
            <a:endParaRPr lang="en-US" dirty="0">
              <a:sym typeface="MT Extra" panose="05050102010205020202" pitchFamily="18" charset="2"/>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91</a:t>
            </a:fld>
            <a:endParaRPr lang="en-US" altLang="en-US" dirty="0"/>
          </a:p>
        </p:txBody>
      </p:sp>
    </p:spTree>
    <p:extLst>
      <p:ext uri="{BB962C8B-B14F-4D97-AF65-F5344CB8AC3E}">
        <p14:creationId xmlns:p14="http://schemas.microsoft.com/office/powerpoint/2010/main" val="10425607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dirty="0">
                <a:cs typeface="Arial" panose="020B0604020202020204" pitchFamily="34" charset="0"/>
                <a:sym typeface="MT Extra" panose="05050102010205020202" pitchFamily="18" charset="2"/>
              </a:rPr>
              <a:t>With all the data now assembled, check the flexural resistance of the composite sections in negative bending within the unbraced length under consideration at the strength limit state. The discretely braced bottom (compression) flange will be checked first. For the FLB checks at the flange transition and at Pier 1, the value of f</a:t>
            </a:r>
            <a:r>
              <a:rPr lang="en-US" baseline="-25000" dirty="0">
                <a:cs typeface="Arial" panose="020B0604020202020204" pitchFamily="34" charset="0"/>
                <a:sym typeface="MT Extra" panose="05050102010205020202" pitchFamily="18" charset="2"/>
              </a:rPr>
              <a:t>bu</a:t>
            </a:r>
            <a:r>
              <a:rPr lang="en-US" dirty="0">
                <a:cs typeface="Arial" panose="020B0604020202020204" pitchFamily="34" charset="0"/>
                <a:sym typeface="MT Extra" panose="05050102010205020202" pitchFamily="18" charset="2"/>
              </a:rPr>
              <a:t> at the section under consideration is used in the checks (refer to Slide 66 in this lesson). For the LTB check, the maximum value of f</a:t>
            </a:r>
            <a:r>
              <a:rPr lang="en-US" baseline="-25000" dirty="0">
                <a:cs typeface="Arial" panose="020B0604020202020204" pitchFamily="34" charset="0"/>
                <a:sym typeface="MT Extra" panose="05050102010205020202" pitchFamily="18" charset="2"/>
              </a:rPr>
              <a:t>bu</a:t>
            </a:r>
            <a:r>
              <a:rPr lang="en-US" dirty="0">
                <a:cs typeface="Arial" panose="020B0604020202020204" pitchFamily="34" charset="0"/>
                <a:sym typeface="MT Extra" panose="05050102010205020202" pitchFamily="18" charset="2"/>
              </a:rPr>
              <a:t> within the unbraced length is used in the check (refer to Slide 64 in this lesson), which in this case the factored compressive stress in the smaller bottom flange at the cross-section transition. The size of the bottom flange in regions of negative bending is typically controlled by these strength limit state checks.</a:t>
            </a:r>
          </a:p>
          <a:p>
            <a:pPr algn="just"/>
            <a:endParaRPr lang="en-US" dirty="0">
              <a:cs typeface="Arial" panose="020B0604020202020204" pitchFamily="34" charset="0"/>
              <a:sym typeface="MT Extra" panose="05050102010205020202" pitchFamily="18" charset="2"/>
            </a:endParaRPr>
          </a:p>
          <a:p>
            <a:pPr algn="just"/>
            <a:r>
              <a:rPr lang="en-US" dirty="0">
                <a:cs typeface="Arial" panose="020B0604020202020204" pitchFamily="34" charset="0"/>
                <a:sym typeface="Symbol" panose="05050102010706020507" pitchFamily="18" charset="2"/>
              </a:rPr>
              <a:t>The flange lateral bending stress, f</a:t>
            </a:r>
            <a:r>
              <a:rPr lang="en-US" baseline="-25000" dirty="0">
                <a:cs typeface="Arial" panose="020B0604020202020204" pitchFamily="34" charset="0"/>
                <a:sym typeface="MT Extra" panose="05050102010205020202" pitchFamily="18" charset="2"/>
              </a:rPr>
              <a:t></a:t>
            </a:r>
            <a:r>
              <a:rPr lang="en-US" dirty="0">
                <a:cs typeface="Arial" panose="020B0604020202020204" pitchFamily="34" charset="0"/>
                <a:sym typeface="MT Extra" panose="05050102010205020202" pitchFamily="18" charset="2"/>
              </a:rPr>
              <a:t>, is not a consideration in the checks. There is no torsion due to horizontal curvature or skew in this case, and the flange lateral bending stress due to wind load is not a consideration for the Strength I load combination (Lesson 3). Also, the effect of torsion due to deck overhang brackets during construction is not a consideration at the strength limit state.</a:t>
            </a:r>
          </a:p>
          <a:p>
            <a:pPr algn="just"/>
            <a:endParaRPr lang="en-US" dirty="0">
              <a:cs typeface="Arial" panose="020B0604020202020204" pitchFamily="34" charset="0"/>
              <a:sym typeface="Symbol" panose="05050102010706020507" pitchFamily="18" charset="2"/>
            </a:endParaRPr>
          </a:p>
          <a:p>
            <a:pPr algn="just"/>
            <a:r>
              <a:rPr lang="en-US" dirty="0">
                <a:cs typeface="Arial" panose="020B0604020202020204" pitchFamily="34" charset="0"/>
                <a:sym typeface="Symbol" panose="05050102010706020507" pitchFamily="18" charset="2"/>
              </a:rPr>
              <a:t>The strength check for FLB and LTB uses the stress-based form of the one-third rule equation (refer to Slide 55 in this lesson). </a:t>
            </a:r>
            <a:r>
              <a:rPr lang="en-US" dirty="0">
                <a:cs typeface="Arial" panose="020B0604020202020204" pitchFamily="34" charset="0"/>
                <a:sym typeface="MT Extra" panose="05050102010205020202" pitchFamily="18" charset="2"/>
              </a:rPr>
              <a:t>The resistance factor for flexure, </a:t>
            </a:r>
            <a:r>
              <a:rPr lang="en-US" dirty="0">
                <a:cs typeface="Arial" panose="020B0604020202020204" pitchFamily="34" charset="0"/>
                <a:sym typeface="Symbol" panose="05050102010706020507" pitchFamily="18" charset="2"/>
              </a:rPr>
              <a:t></a:t>
            </a:r>
            <a:r>
              <a:rPr lang="en-US" baseline="-25000" dirty="0">
                <a:cs typeface="Arial" panose="020B0604020202020204" pitchFamily="34" charset="0"/>
                <a:sym typeface="Symbol" panose="05050102010706020507" pitchFamily="18" charset="2"/>
              </a:rPr>
              <a:t>f</a:t>
            </a:r>
            <a:r>
              <a:rPr lang="en-US" dirty="0">
                <a:cs typeface="Arial" panose="020B0604020202020204" pitchFamily="34" charset="0"/>
                <a:sym typeface="Symbol" panose="05050102010706020507" pitchFamily="18" charset="2"/>
              </a:rPr>
              <a:t>, is equal to 1.0 (</a:t>
            </a:r>
            <a:r>
              <a:rPr lang="en-US" i="1" dirty="0">
                <a:cs typeface="Arial" panose="020B0604020202020204" pitchFamily="34" charset="0"/>
                <a:sym typeface="Symbol" panose="05050102010706020507" pitchFamily="18" charset="2"/>
              </a:rPr>
              <a:t>AASHTO LRFD </a:t>
            </a:r>
            <a:r>
              <a:rPr lang="en-US" dirty="0">
                <a:cs typeface="Arial" panose="020B0604020202020204" pitchFamily="34" charset="0"/>
                <a:sym typeface="Symbol" panose="05050102010706020507" pitchFamily="18" charset="2"/>
              </a:rPr>
              <a:t>Article 6.5.4.2). For FLB of the smaller bottom flange at the cross-section transition, the absolute value of f</a:t>
            </a:r>
            <a:r>
              <a:rPr lang="en-US" baseline="-25000" dirty="0">
                <a:cs typeface="Arial" panose="020B0604020202020204" pitchFamily="34" charset="0"/>
                <a:sym typeface="Symbol" panose="05050102010706020507" pitchFamily="18" charset="2"/>
              </a:rPr>
              <a:t>bu</a:t>
            </a:r>
            <a:r>
              <a:rPr lang="en-US" dirty="0">
                <a:cs typeface="Arial" panose="020B0604020202020204" pitchFamily="34" charset="0"/>
                <a:sym typeface="Symbol" panose="05050102010706020507" pitchFamily="18" charset="2"/>
              </a:rPr>
              <a:t> = 56.02 ksi in the smaller flange at the transition is less than </a:t>
            </a:r>
            <a:r>
              <a:rPr lang="en-US" baseline="-25000" dirty="0">
                <a:cs typeface="Arial" panose="020B0604020202020204" pitchFamily="34" charset="0"/>
                <a:sym typeface="Symbol" panose="05050102010706020507" pitchFamily="18" charset="2"/>
              </a:rPr>
              <a:t>f</a:t>
            </a:r>
            <a:r>
              <a:rPr lang="en-US" dirty="0">
                <a:cs typeface="Arial" panose="020B0604020202020204" pitchFamily="34" charset="0"/>
                <a:sym typeface="Symbol" panose="05050102010706020507" pitchFamily="18" charset="2"/>
              </a:rPr>
              <a:t> times (F</a:t>
            </a:r>
            <a:r>
              <a:rPr lang="en-US" baseline="-25000" dirty="0">
                <a:cs typeface="Arial" panose="020B0604020202020204" pitchFamily="34" charset="0"/>
                <a:sym typeface="Symbol" panose="05050102010706020507" pitchFamily="18" charset="2"/>
              </a:rPr>
              <a:t>nc</a:t>
            </a:r>
            <a:r>
              <a:rPr lang="en-US" dirty="0">
                <a:cs typeface="Arial" panose="020B0604020202020204" pitchFamily="34" charset="0"/>
                <a:sym typeface="Symbol" panose="05050102010706020507" pitchFamily="18" charset="2"/>
              </a:rPr>
              <a:t>)</a:t>
            </a:r>
            <a:r>
              <a:rPr lang="en-US" baseline="-25000" dirty="0">
                <a:cs typeface="Arial" panose="020B0604020202020204" pitchFamily="34" charset="0"/>
                <a:sym typeface="Symbol" panose="05050102010706020507" pitchFamily="18" charset="2"/>
              </a:rPr>
              <a:t>FLB</a:t>
            </a:r>
            <a:r>
              <a:rPr lang="en-US" dirty="0">
                <a:cs typeface="Arial" panose="020B0604020202020204" pitchFamily="34" charset="0"/>
                <a:sym typeface="Symbol" panose="05050102010706020507" pitchFamily="18" charset="2"/>
              </a:rPr>
              <a:t> of 58.62 ksi (Slide 85 in this lesson). For FLB of the larger bottom flange at Pier 1, the absolute value of f</a:t>
            </a:r>
            <a:r>
              <a:rPr lang="en-US" baseline="-25000" dirty="0">
                <a:cs typeface="Arial" panose="020B0604020202020204" pitchFamily="34" charset="0"/>
                <a:sym typeface="Symbol" panose="05050102010706020507" pitchFamily="18" charset="2"/>
              </a:rPr>
              <a:t>bu</a:t>
            </a:r>
            <a:r>
              <a:rPr lang="en-US" dirty="0">
                <a:cs typeface="Arial" panose="020B0604020202020204" pitchFamily="34" charset="0"/>
                <a:sym typeface="Symbol" panose="05050102010706020507" pitchFamily="18" charset="2"/>
              </a:rPr>
              <a:t> = 55.25 ksi in the flange at Pier 1 is less than </a:t>
            </a:r>
            <a:r>
              <a:rPr lang="en-US" baseline="-25000" dirty="0">
                <a:cs typeface="Arial" panose="020B0604020202020204" pitchFamily="34" charset="0"/>
                <a:sym typeface="Symbol" panose="05050102010706020507" pitchFamily="18" charset="2"/>
              </a:rPr>
              <a:t>f</a:t>
            </a:r>
            <a:r>
              <a:rPr lang="en-US" dirty="0">
                <a:cs typeface="Arial" panose="020B0604020202020204" pitchFamily="34" charset="0"/>
                <a:sym typeface="Symbol" panose="05050102010706020507" pitchFamily="18" charset="2"/>
              </a:rPr>
              <a:t> times (F</a:t>
            </a:r>
            <a:r>
              <a:rPr lang="en-US" baseline="-25000" dirty="0">
                <a:cs typeface="Arial" panose="020B0604020202020204" pitchFamily="34" charset="0"/>
                <a:sym typeface="Symbol" panose="05050102010706020507" pitchFamily="18" charset="2"/>
              </a:rPr>
              <a:t>nc</a:t>
            </a:r>
            <a:r>
              <a:rPr lang="en-US" dirty="0">
                <a:cs typeface="Arial" panose="020B0604020202020204" pitchFamily="34" charset="0"/>
                <a:sym typeface="Symbol" panose="05050102010706020507" pitchFamily="18" charset="2"/>
              </a:rPr>
              <a:t>)</a:t>
            </a:r>
            <a:r>
              <a:rPr lang="en-US" baseline="-25000" dirty="0">
                <a:cs typeface="Arial" panose="020B0604020202020204" pitchFamily="34" charset="0"/>
                <a:sym typeface="Symbol" panose="05050102010706020507" pitchFamily="18" charset="2"/>
              </a:rPr>
              <a:t>FLB</a:t>
            </a:r>
            <a:r>
              <a:rPr lang="en-US" dirty="0">
                <a:cs typeface="Arial" panose="020B0604020202020204" pitchFamily="34" charset="0"/>
                <a:sym typeface="Symbol" panose="05050102010706020507" pitchFamily="18" charset="2"/>
              </a:rPr>
              <a:t> of 68.12 ksi (Slide 86 in this lesson). For LTB, the absolute value of the maximum f</a:t>
            </a:r>
            <a:r>
              <a:rPr lang="en-US" baseline="-25000" dirty="0">
                <a:cs typeface="Arial" panose="020B0604020202020204" pitchFamily="34" charset="0"/>
                <a:sym typeface="Symbol" panose="05050102010706020507" pitchFamily="18" charset="2"/>
              </a:rPr>
              <a:t>bu </a:t>
            </a:r>
            <a:r>
              <a:rPr lang="en-US" dirty="0">
                <a:cs typeface="Arial" panose="020B0604020202020204" pitchFamily="34" charset="0"/>
                <a:sym typeface="Symbol" panose="05050102010706020507" pitchFamily="18" charset="2"/>
              </a:rPr>
              <a:t>= 56.02 ksi within the unbraced length (in the smaller bottom flange at the cross-section transition) is just below </a:t>
            </a:r>
            <a:r>
              <a:rPr lang="en-US" baseline="-25000" dirty="0">
                <a:cs typeface="Arial" panose="020B0604020202020204" pitchFamily="34" charset="0"/>
                <a:sym typeface="Symbol" panose="05050102010706020507" pitchFamily="18" charset="2"/>
              </a:rPr>
              <a:t>f</a:t>
            </a:r>
            <a:r>
              <a:rPr lang="en-US" dirty="0">
                <a:cs typeface="Arial" panose="020B0604020202020204" pitchFamily="34" charset="0"/>
                <a:sym typeface="Symbol" panose="05050102010706020507" pitchFamily="18" charset="2"/>
              </a:rPr>
              <a:t> times (F</a:t>
            </a:r>
            <a:r>
              <a:rPr lang="en-US" baseline="-25000" dirty="0">
                <a:cs typeface="Arial" panose="020B0604020202020204" pitchFamily="34" charset="0"/>
                <a:sym typeface="Symbol" panose="05050102010706020507" pitchFamily="18" charset="2"/>
              </a:rPr>
              <a:t>nc</a:t>
            </a:r>
            <a:r>
              <a:rPr lang="en-US" dirty="0">
                <a:cs typeface="Arial" panose="020B0604020202020204" pitchFamily="34" charset="0"/>
                <a:sym typeface="Symbol" panose="05050102010706020507" pitchFamily="18" charset="2"/>
              </a:rPr>
              <a:t>)</a:t>
            </a:r>
            <a:r>
              <a:rPr lang="en-US" baseline="-25000" dirty="0">
                <a:cs typeface="Arial" panose="020B0604020202020204" pitchFamily="34" charset="0"/>
                <a:sym typeface="Symbol" panose="05050102010706020507" pitchFamily="18" charset="2"/>
              </a:rPr>
              <a:t>LTB </a:t>
            </a:r>
            <a:r>
              <a:rPr lang="en-US" dirty="0">
                <a:cs typeface="Arial" panose="020B0604020202020204" pitchFamily="34" charset="0"/>
                <a:sym typeface="Symbol" panose="05050102010706020507" pitchFamily="18" charset="2"/>
              </a:rPr>
              <a:t>of 56.46 ksi (Slide 88 in this lesson). The discretely braced bottom flange satisfies the flexural resistance checks. </a:t>
            </a:r>
            <a:endParaRPr lang="en-US" dirty="0">
              <a:cs typeface="Arial" panose="020B0604020202020204" pitchFamily="34" charset="0"/>
              <a:sym typeface="MT Extra" panose="05050102010205020202" pitchFamily="18" charset="2"/>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92</a:t>
            </a:fld>
            <a:endParaRPr lang="en-US" altLang="en-US" dirty="0"/>
          </a:p>
        </p:txBody>
      </p:sp>
    </p:spTree>
    <p:extLst>
      <p:ext uri="{BB962C8B-B14F-4D97-AF65-F5344CB8AC3E}">
        <p14:creationId xmlns:p14="http://schemas.microsoft.com/office/powerpoint/2010/main" val="32678107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5689"/>
            <a:ext cx="6400800" cy="4320540"/>
          </a:xfrm>
        </p:spPr>
        <p:txBody>
          <a:bodyPr/>
          <a:lstStyle/>
          <a:p>
            <a:pPr algn="just"/>
            <a:r>
              <a:rPr lang="en-US" dirty="0">
                <a:cs typeface="Arial" panose="020B0604020202020204" pitchFamily="34" charset="0"/>
                <a:sym typeface="MT Extra" panose="05050102010205020202" pitchFamily="18" charset="2"/>
              </a:rPr>
              <a:t>The continuously braced top (tension) flange is only subject to a nominal yielding check; FLB, LTB, and flange lateral bending are not a consideration for continuously braced flanges (refer to Slides 53 and 61 in this lesson). </a:t>
            </a:r>
            <a:r>
              <a:rPr lang="en-US" sz="1200" dirty="0">
                <a:cs typeface="Arial" panose="020B0604020202020204" pitchFamily="34" charset="0"/>
                <a:sym typeface="MT Extra" panose="05050102010205020202" pitchFamily="18" charset="2"/>
              </a:rPr>
              <a:t>For the nominal yielding checks at the flange transition and at Pier 1, the value of f</a:t>
            </a:r>
            <a:r>
              <a:rPr lang="en-US" sz="1200" baseline="-25000" dirty="0">
                <a:cs typeface="Arial" panose="020B0604020202020204" pitchFamily="34" charset="0"/>
                <a:sym typeface="MT Extra" panose="05050102010205020202" pitchFamily="18" charset="2"/>
              </a:rPr>
              <a:t>bu</a:t>
            </a:r>
            <a:r>
              <a:rPr lang="en-US" sz="1200" dirty="0">
                <a:cs typeface="Arial" panose="020B0604020202020204" pitchFamily="34" charset="0"/>
                <a:sym typeface="MT Extra" panose="05050102010205020202" pitchFamily="18" charset="2"/>
              </a:rPr>
              <a:t> at the section under consideration is used in the checks (refer to Slide 66 in this lesson). </a:t>
            </a:r>
            <a:endParaRPr lang="en-US" dirty="0">
              <a:cs typeface="Arial" panose="020B0604020202020204" pitchFamily="34" charset="0"/>
              <a:sym typeface="MT Extra" panose="05050102010205020202" pitchFamily="18" charset="2"/>
            </a:endParaRPr>
          </a:p>
          <a:p>
            <a:pPr algn="just"/>
            <a:endParaRPr lang="en-US" dirty="0">
              <a:cs typeface="Arial" panose="020B0604020202020204" pitchFamily="34" charset="0"/>
              <a:sym typeface="MT Extra" panose="05050102010205020202" pitchFamily="18" charset="2"/>
            </a:endParaRPr>
          </a:p>
          <a:p>
            <a:pPr algn="just"/>
            <a:r>
              <a:rPr lang="en-US" dirty="0">
                <a:cs typeface="Arial" panose="020B0604020202020204" pitchFamily="34" charset="0"/>
                <a:sym typeface="MT Extra" panose="05050102010205020202" pitchFamily="18" charset="2"/>
              </a:rPr>
              <a:t>At the flange transition, the factored tensile stress, f</a:t>
            </a:r>
            <a:r>
              <a:rPr lang="en-US" baseline="-25000" dirty="0">
                <a:cs typeface="Arial" panose="020B0604020202020204" pitchFamily="34" charset="0"/>
                <a:sym typeface="MT Extra" panose="05050102010205020202" pitchFamily="18" charset="2"/>
              </a:rPr>
              <a:t>bu</a:t>
            </a:r>
            <a:r>
              <a:rPr lang="en-US" dirty="0">
                <a:cs typeface="Arial" panose="020B0604020202020204" pitchFamily="34" charset="0"/>
                <a:sym typeface="MT Extra" panose="05050102010205020202" pitchFamily="18" charset="2"/>
              </a:rPr>
              <a:t>, of 49.67 ksi (Slide 81 of this lesson) in the top flange of the smaller section at the cross-section transition is significantly less than </a:t>
            </a:r>
            <a:r>
              <a:rPr lang="en-US" dirty="0">
                <a:cs typeface="Arial" panose="020B0604020202020204" pitchFamily="34" charset="0"/>
                <a:sym typeface="Symbol" panose="05050102010706020507" pitchFamily="18" charset="2"/>
              </a:rPr>
              <a:t></a:t>
            </a:r>
            <a:r>
              <a:rPr lang="en-US" baseline="-25000" dirty="0">
                <a:cs typeface="Arial" panose="020B0604020202020204" pitchFamily="34" charset="0"/>
                <a:sym typeface="Symbol" panose="05050102010706020507" pitchFamily="18" charset="2"/>
              </a:rPr>
              <a:t>f</a:t>
            </a:r>
            <a:r>
              <a:rPr lang="en-US" dirty="0">
                <a:cs typeface="Arial" panose="020B0604020202020204" pitchFamily="34" charset="0"/>
                <a:sym typeface="Symbol" panose="05050102010706020507" pitchFamily="18" charset="2"/>
              </a:rPr>
              <a:t>R</a:t>
            </a:r>
            <a:r>
              <a:rPr lang="en-US" baseline="-25000" dirty="0">
                <a:cs typeface="Arial" panose="020B0604020202020204" pitchFamily="34" charset="0"/>
                <a:sym typeface="Symbol" panose="05050102010706020507" pitchFamily="18" charset="2"/>
              </a:rPr>
              <a:t>h</a:t>
            </a:r>
            <a:r>
              <a:rPr lang="en-US" dirty="0">
                <a:cs typeface="Arial" panose="020B0604020202020204" pitchFamily="34" charset="0"/>
                <a:sym typeface="Symbol" panose="05050102010706020507" pitchFamily="18" charset="2"/>
              </a:rPr>
              <a:t>F</a:t>
            </a:r>
            <a:r>
              <a:rPr lang="en-US" baseline="-25000" dirty="0">
                <a:cs typeface="Arial" panose="020B0604020202020204" pitchFamily="34" charset="0"/>
                <a:sym typeface="Symbol" panose="05050102010706020507" pitchFamily="18" charset="2"/>
              </a:rPr>
              <a:t>yf </a:t>
            </a:r>
            <a:r>
              <a:rPr lang="en-US" dirty="0">
                <a:cs typeface="Arial" panose="020B0604020202020204" pitchFamily="34" charset="0"/>
                <a:sym typeface="Symbol" panose="05050102010706020507" pitchFamily="18" charset="2"/>
              </a:rPr>
              <a:t>equal to 67.90 ksi.  At Pier 1, the factored tensile stress, f</a:t>
            </a:r>
            <a:r>
              <a:rPr lang="en-US" baseline="-25000" dirty="0">
                <a:cs typeface="Arial" panose="020B0604020202020204" pitchFamily="34" charset="0"/>
                <a:sym typeface="Symbol" panose="05050102010706020507" pitchFamily="18" charset="2"/>
              </a:rPr>
              <a:t>bu</a:t>
            </a:r>
            <a:r>
              <a:rPr lang="en-US" dirty="0">
                <a:cs typeface="Arial" panose="020B0604020202020204" pitchFamily="34" charset="0"/>
                <a:sym typeface="Symbol" panose="05050102010706020507" pitchFamily="18" charset="2"/>
              </a:rPr>
              <a:t>, of 52.81 ksi (Slide 79 of this lesson) in the top flange at Pier 1 is also significantly less than </a:t>
            </a:r>
            <a:r>
              <a:rPr lang="en-US" baseline="-25000" dirty="0">
                <a:cs typeface="Arial" panose="020B0604020202020204" pitchFamily="34" charset="0"/>
                <a:sym typeface="Symbol" panose="05050102010706020507" pitchFamily="18" charset="2"/>
              </a:rPr>
              <a:t>f</a:t>
            </a:r>
            <a:r>
              <a:rPr lang="en-US" dirty="0">
                <a:cs typeface="Arial" panose="020B0604020202020204" pitchFamily="34" charset="0"/>
                <a:sym typeface="Symbol" panose="05050102010706020507" pitchFamily="18" charset="2"/>
              </a:rPr>
              <a:t>R</a:t>
            </a:r>
            <a:r>
              <a:rPr lang="en-US" baseline="-25000" dirty="0">
                <a:cs typeface="Arial" panose="020B0604020202020204" pitchFamily="34" charset="0"/>
                <a:sym typeface="Symbol" panose="05050102010706020507" pitchFamily="18" charset="2"/>
              </a:rPr>
              <a:t>h</a:t>
            </a:r>
            <a:r>
              <a:rPr lang="en-US" dirty="0">
                <a:cs typeface="Arial" panose="020B0604020202020204" pitchFamily="34" charset="0"/>
                <a:sym typeface="Symbol" panose="05050102010706020507" pitchFamily="18" charset="2"/>
              </a:rPr>
              <a:t>F</a:t>
            </a:r>
            <a:r>
              <a:rPr lang="en-US" baseline="-25000" dirty="0">
                <a:cs typeface="Arial" panose="020B0604020202020204" pitchFamily="34" charset="0"/>
                <a:sym typeface="Symbol" panose="05050102010706020507" pitchFamily="18" charset="2"/>
              </a:rPr>
              <a:t>yf </a:t>
            </a:r>
            <a:r>
              <a:rPr lang="en-US" dirty="0">
                <a:cs typeface="Arial" panose="020B0604020202020204" pitchFamily="34" charset="0"/>
                <a:sym typeface="Symbol" panose="05050102010706020507" pitchFamily="18" charset="2"/>
              </a:rPr>
              <a:t>equal to 68.88 ksi. The continuously braced top flange satisfies the flexural resistance checks. </a:t>
            </a:r>
            <a:endParaRPr lang="en-US" dirty="0">
              <a:cs typeface="Arial" panose="020B0604020202020204" pitchFamily="34" charset="0"/>
              <a:sym typeface="MT Extra" panose="05050102010205020202" pitchFamily="18" charset="2"/>
            </a:endParaRPr>
          </a:p>
          <a:p>
            <a:pPr algn="just"/>
            <a:endParaRPr lang="en-US" dirty="0">
              <a:cs typeface="Arial" panose="020B0604020202020204" pitchFamily="34" charset="0"/>
              <a:sym typeface="MT Extra" panose="05050102010205020202" pitchFamily="18" charset="2"/>
            </a:endParaRPr>
          </a:p>
          <a:p>
            <a:pPr algn="just"/>
            <a:endParaRPr lang="en-US" dirty="0">
              <a:cs typeface="Arial" panose="020B0604020202020204" pitchFamily="34" charset="0"/>
              <a:sym typeface="MT Extra" panose="05050102010205020202" pitchFamily="18" charset="2"/>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93</a:t>
            </a:fld>
            <a:endParaRPr lang="en-US" altLang="en-US" dirty="0"/>
          </a:p>
        </p:txBody>
      </p:sp>
    </p:spTree>
    <p:extLst>
      <p:ext uri="{BB962C8B-B14F-4D97-AF65-F5344CB8AC3E}">
        <p14:creationId xmlns:p14="http://schemas.microsoft.com/office/powerpoint/2010/main" val="29998910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321175"/>
            <a:ext cx="6435725" cy="4224814"/>
          </a:xfrm>
        </p:spPr>
        <p:txBody>
          <a:bodyPr/>
          <a:lstStyle/>
          <a:p>
            <a:pPr algn="just"/>
            <a:r>
              <a:rPr lang="en-US" dirty="0"/>
              <a:t>This slide summarizes the various topics that were covered in Lesson 8. This lesson covered the flexural design requirements for noncomposite I-sections during construction and at the strength limit state and composite I-sections in negative bending (i.e., composite I-sections in negative bending regions of continuous spans) at the strength limit state. The topics that were covered in this lesson included: 1) an introduction to the </a:t>
            </a:r>
            <a:r>
              <a:rPr lang="en-US" sz="1200" dirty="0"/>
              <a:t>flexural resistance components for determining the resistance of noncomposite sections during construction and at the strength limit state, and composite sections subject to negative bending at the strength limit state; 2) the section classifications for noncomposite I-sections and composite I-sections in negative bending, which determine the maximum potential flexural resistance, F</a:t>
            </a:r>
            <a:r>
              <a:rPr lang="en-US" sz="1200" baseline="-25000" dirty="0"/>
              <a:t>max</a:t>
            </a:r>
            <a:r>
              <a:rPr lang="en-US" sz="1200" dirty="0"/>
              <a:t> or M</a:t>
            </a:r>
            <a:r>
              <a:rPr lang="en-US" sz="1200" baseline="-25000" dirty="0"/>
              <a:t>max</a:t>
            </a:r>
            <a:r>
              <a:rPr lang="en-US" sz="1200" dirty="0"/>
              <a:t>, of the section and also which design provisions in the </a:t>
            </a:r>
            <a:r>
              <a:rPr lang="en-US" sz="1200" i="1" dirty="0"/>
              <a:t>AASHTO LRFD</a:t>
            </a:r>
            <a:r>
              <a:rPr lang="en-US" sz="1200" dirty="0"/>
              <a:t> Specification may be used to determine the nominal flexural resistance of the section; 3)  the distinction between discrete and continuous bracing of a flange; 4) the computation of the nominal flexural resistance for discretely and continuously braced flanges (subject to compression or tension); and 5) the checking of the flexural resistance of the section for the combined effects of I-girder major-axis bending, minor-axis bending, and torsion (i.e., flange lateral bending) due to any source using the so-called ‘one-third rule equations’.</a:t>
            </a:r>
          </a:p>
          <a:p>
            <a:pPr algn="just"/>
            <a:endParaRPr lang="en-US" sz="1200" dirty="0"/>
          </a:p>
          <a:p>
            <a:pPr algn="just"/>
            <a:r>
              <a:rPr lang="en-US" sz="1200" dirty="0"/>
              <a:t>Lastly, the application of the various requirements to a noncomposite I-section in positive bending during construction and to composite I-sections in negative bending at the strength limit state within critical unbraced lengths of a straight I-girder bridge were illustrated using excerpts from NSBA Steel Bridge Design Handbook Design Example 1.</a:t>
            </a:r>
          </a:p>
          <a:p>
            <a:pPr algn="just"/>
            <a:r>
              <a:rPr lang="en-US" sz="1200" dirty="0"/>
              <a:t>. </a:t>
            </a:r>
          </a:p>
          <a:p>
            <a:pPr algn="just"/>
            <a:endParaRPr lang="en-US" dirty="0"/>
          </a:p>
          <a:p>
            <a:pPr algn="just"/>
            <a:endParaRPr lang="en-US" dirty="0"/>
          </a:p>
        </p:txBody>
      </p:sp>
      <p:sp>
        <p:nvSpPr>
          <p:cNvPr id="4" name="Slide Number Placeholder 3">
            <a:extLst>
              <a:ext uri="{FF2B5EF4-FFF2-40B4-BE49-F238E27FC236}">
                <a16:creationId xmlns:a16="http://schemas.microsoft.com/office/drawing/2014/main" id="{427F9932-6A77-879A-24D1-FAF449D89BB7}"/>
              </a:ext>
            </a:extLst>
          </p:cNvPr>
          <p:cNvSpPr>
            <a:spLocks noGrp="1"/>
          </p:cNvSpPr>
          <p:nvPr>
            <p:ph type="sldNum" sz="quarter" idx="5"/>
          </p:nvPr>
        </p:nvSpPr>
        <p:spPr/>
        <p:txBody>
          <a:bodyPr/>
          <a:lstStyle/>
          <a:p>
            <a:fld id="{CBCC8EBC-06C6-4656-87A1-0AF013F9A67E}" type="slidenum">
              <a:rPr lang="en-US" altLang="en-US" smtClean="0"/>
              <a:pPr/>
              <a:t>94</a:t>
            </a:fld>
            <a:endParaRPr lang="en-US" altLang="en-US" dirty="0"/>
          </a:p>
        </p:txBody>
      </p:sp>
    </p:spTree>
    <p:extLst>
      <p:ext uri="{BB962C8B-B14F-4D97-AF65-F5344CB8AC3E}">
        <p14:creationId xmlns:p14="http://schemas.microsoft.com/office/powerpoint/2010/main" val="42325432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95</a:t>
            </a:fld>
            <a:endParaRPr lang="en-US" altLang="en-US" dirty="0"/>
          </a:p>
        </p:txBody>
      </p:sp>
    </p:spTree>
    <p:extLst>
      <p:ext uri="{BB962C8B-B14F-4D97-AF65-F5344CB8AC3E}">
        <p14:creationId xmlns:p14="http://schemas.microsoft.com/office/powerpoint/2010/main" val="3137253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1" y="4800600"/>
            <a:ext cx="9141619" cy="342900"/>
          </a:xfrm>
          <a:prstGeom prst="rect">
            <a:avLst/>
          </a:prstGeom>
          <a:solidFill>
            <a:srgbClr val="0055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4750742"/>
            <a:ext cx="9141604" cy="57001"/>
          </a:xfrm>
          <a:prstGeom prst="rect">
            <a:avLst/>
          </a:prstGeom>
          <a:solidFill>
            <a:srgbClr val="6E83A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205979"/>
            <a:ext cx="6172200" cy="2454618"/>
          </a:xfrm>
          <a:prstGeom prst="rect">
            <a:avLst/>
          </a:prstGeom>
        </p:spPr>
        <p:txBody>
          <a:bodyPr vert="horz" lIns="91440" tIns="45720" rIns="91440" bIns="45720" rtlCol="0" anchor="ctr">
            <a:normAutofit/>
          </a:bodyPr>
          <a:lstStyle>
            <a:lvl1pPr algn="ctr" defTabSz="457189"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42900" y="2774599"/>
            <a:ext cx="6172200" cy="1088444"/>
          </a:xfrm>
          <a:prstGeom prst="rect">
            <a:avLst/>
          </a:prstGeom>
        </p:spPr>
        <p:txBody>
          <a:bodyPr vert="horz" lIns="91440" tIns="45720" rIns="91440" bIns="45720" rtlCol="0">
            <a:normAutofit/>
          </a:bodyPr>
          <a:lstStyle>
            <a:lvl1pPr marL="0" indent="0" algn="l" defTabSz="457189" rtl="0" eaLnBrk="1" latinLnBrk="0" hangingPunct="1">
              <a:spcBef>
                <a:spcPct val="20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57188"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2pPr>
            <a:lvl3pPr marL="914377"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3pPr>
            <a:lvl4pPr marL="1371566"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4pPr>
            <a:lvl5pPr marL="1828755"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Click to edit Master text styles</a:t>
            </a:r>
          </a:p>
        </p:txBody>
      </p:sp>
      <p:cxnSp>
        <p:nvCxnSpPr>
          <p:cNvPr id="9" name="Straight Connector 8"/>
          <p:cNvCxnSpPr/>
          <p:nvPr userDrawn="1"/>
        </p:nvCxnSpPr>
        <p:spPr>
          <a:xfrm>
            <a:off x="298064" y="2724740"/>
            <a:ext cx="806500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Blue text on a black background&#10;&#10;Description automatically generated">
            <a:extLst>
              <a:ext uri="{FF2B5EF4-FFF2-40B4-BE49-F238E27FC236}">
                <a16:creationId xmlns:a16="http://schemas.microsoft.com/office/drawing/2014/main" id="{E17DF8FD-7A0C-5E64-877E-64266368FE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2301" y="3950026"/>
            <a:ext cx="2209800" cy="616773"/>
          </a:xfrm>
          <a:prstGeom prst="rect">
            <a:avLst/>
          </a:prstGeom>
        </p:spPr>
      </p:pic>
    </p:spTree>
    <p:extLst>
      <p:ext uri="{BB962C8B-B14F-4D97-AF65-F5344CB8AC3E}">
        <p14:creationId xmlns:p14="http://schemas.microsoft.com/office/powerpoint/2010/main" val="338269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04919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811343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over Text thre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8229600" cy="786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half" idx="10"/>
          </p:nvPr>
        </p:nvSpPr>
        <p:spPr>
          <a:xfrm>
            <a:off x="419100" y="2114551"/>
            <a:ext cx="8229600" cy="786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half" idx="11"/>
          </p:nvPr>
        </p:nvSpPr>
        <p:spPr>
          <a:xfrm>
            <a:off x="423041" y="3143250"/>
            <a:ext cx="8229600" cy="786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sz="half" idx="12"/>
          </p:nvPr>
        </p:nvSpPr>
        <p:spPr>
          <a:xfrm>
            <a:off x="457200" y="4114801"/>
            <a:ext cx="8229600" cy="786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Box 5"/>
          <p:cNvSpPr txBox="1">
            <a:spLocks noChangeArrowheads="1"/>
          </p:cNvSpPr>
          <p:nvPr userDrawn="1"/>
        </p:nvSpPr>
        <p:spPr bwMode="auto">
          <a:xfrm>
            <a:off x="8153400" y="4786313"/>
            <a:ext cx="1143000" cy="3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574" tIns="34288" rIns="68574" bIns="34288">
            <a:spAutoFit/>
          </a:bodyPr>
          <a:lstStyle>
            <a:defPPr>
              <a:defRPr lang="en-US"/>
            </a:defPPr>
            <a:lvl1pPr algn="l" rtl="0" fontAlgn="base">
              <a:spcBef>
                <a:spcPct val="50000"/>
              </a:spcBef>
              <a:spcAft>
                <a:spcPct val="0"/>
              </a:spcAft>
              <a:defRPr sz="1200" kern="1200">
                <a:solidFill>
                  <a:schemeClr val="tx1"/>
                </a:solidFill>
                <a:latin typeface="Times New Roman" pitchFamily="18" charset="0"/>
                <a:ea typeface="+mn-ea"/>
                <a:cs typeface="+mn-cs"/>
              </a:defRPr>
            </a:lvl1pPr>
            <a:lvl2pPr marL="457200" algn="l" rtl="0" fontAlgn="base">
              <a:spcBef>
                <a:spcPct val="50000"/>
              </a:spcBef>
              <a:spcAft>
                <a:spcPct val="0"/>
              </a:spcAft>
              <a:defRPr sz="1200" kern="1200">
                <a:solidFill>
                  <a:schemeClr val="tx1"/>
                </a:solidFill>
                <a:latin typeface="Times New Roman" pitchFamily="18" charset="0"/>
                <a:ea typeface="+mn-ea"/>
                <a:cs typeface="+mn-cs"/>
              </a:defRPr>
            </a:lvl2pPr>
            <a:lvl3pPr marL="914400" algn="l" rtl="0" fontAlgn="base">
              <a:spcBef>
                <a:spcPct val="50000"/>
              </a:spcBef>
              <a:spcAft>
                <a:spcPct val="0"/>
              </a:spcAft>
              <a:defRPr sz="1200" kern="1200">
                <a:solidFill>
                  <a:schemeClr val="tx1"/>
                </a:solidFill>
                <a:latin typeface="Times New Roman" pitchFamily="18" charset="0"/>
                <a:ea typeface="+mn-ea"/>
                <a:cs typeface="+mn-cs"/>
              </a:defRPr>
            </a:lvl3pPr>
            <a:lvl4pPr marL="1371600" algn="l" rtl="0" fontAlgn="base">
              <a:spcBef>
                <a:spcPct val="50000"/>
              </a:spcBef>
              <a:spcAft>
                <a:spcPct val="0"/>
              </a:spcAft>
              <a:defRPr sz="1200" kern="1200">
                <a:solidFill>
                  <a:schemeClr val="tx1"/>
                </a:solidFill>
                <a:latin typeface="Times New Roman" pitchFamily="18" charset="0"/>
                <a:ea typeface="+mn-ea"/>
                <a:cs typeface="+mn-cs"/>
              </a:defRPr>
            </a:lvl4pPr>
            <a:lvl5pPr marL="1828800" algn="l" rtl="0" fontAlgn="base">
              <a:spcBef>
                <a:spcPct val="5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sz="1500" i="0" dirty="0">
                <a:latin typeface="Arial" charset="0"/>
              </a:rPr>
              <a:t>3.2.</a:t>
            </a:r>
            <a:fld id="{80067046-ADEF-4C8D-A1EE-26F30817359A}" type="slidenum">
              <a:rPr lang="en-US" sz="1500" i="0" smtClean="0">
                <a:latin typeface="Arial" charset="0"/>
              </a:rPr>
              <a:pPr>
                <a:defRPr/>
              </a:pPr>
              <a:t>‹#›</a:t>
            </a:fld>
            <a:endParaRPr lang="en-US" sz="1500" i="0" dirty="0">
              <a:latin typeface="Arial" charset="0"/>
            </a:endParaRPr>
          </a:p>
        </p:txBody>
      </p:sp>
    </p:spTree>
    <p:extLst>
      <p:ext uri="{BB962C8B-B14F-4D97-AF65-F5344CB8AC3E}">
        <p14:creationId xmlns:p14="http://schemas.microsoft.com/office/powerpoint/2010/main" val="373338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55472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69088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272991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lstStyle/>
          <a:p>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39179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4637"/>
          </a:xfrm>
          <a:prstGeom prst="rect">
            <a:avLst/>
          </a:prstGeom>
        </p:spPr>
        <p:txBody>
          <a:bodyPr/>
          <a:lstStyle/>
          <a:p>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80706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86405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27260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82224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userDrawn="1">
            <p:ph type="sldNum" sz="quarter" idx="4"/>
          </p:nvPr>
        </p:nvSpPr>
        <p:spPr>
          <a:xfrm>
            <a:off x="6934200" y="4767263"/>
            <a:ext cx="2133600" cy="274637"/>
          </a:xfrm>
          <a:prstGeom prst="rect">
            <a:avLst/>
          </a:prstGeom>
        </p:spPr>
        <p:txBody>
          <a:bodyPr/>
          <a:lstStyle>
            <a:lvl1pPr algn="r">
              <a:defRPr sz="1200">
                <a:solidFill>
                  <a:srgbClr val="898989"/>
                </a:solidFill>
              </a:defRPr>
            </a:lvl1pPr>
          </a:lstStyle>
          <a:p>
            <a:fld id="{BA98D948-1207-4CB8-9C03-80C63F72A5E7}" type="slidenum">
              <a:rPr lang="en-US" smtClean="0"/>
              <a:pPr/>
              <a:t>‹#›</a:t>
            </a:fld>
            <a:endParaRPr lang="en-US" dirty="0"/>
          </a:p>
        </p:txBody>
      </p:sp>
      <p:pic>
        <p:nvPicPr>
          <p:cNvPr id="5" name="Picture 4">
            <a:extLst>
              <a:ext uri="{FF2B5EF4-FFF2-40B4-BE49-F238E27FC236}">
                <a16:creationId xmlns:a16="http://schemas.microsoft.com/office/drawing/2014/main" id="{BD0A170C-C58D-474C-8EAE-8978262E02AE}"/>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76200" y="4445523"/>
            <a:ext cx="603504" cy="603504"/>
          </a:xfrm>
          <a:prstGeom prst="rect">
            <a:avLst/>
          </a:prstGeom>
        </p:spPr>
      </p:pic>
    </p:spTree>
    <p:extLst>
      <p:ext uri="{BB962C8B-B14F-4D97-AF65-F5344CB8AC3E}">
        <p14:creationId xmlns:p14="http://schemas.microsoft.com/office/powerpoint/2010/main" val="3691420066"/>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1.wmf"/><Relationship Id="rId7" Type="http://schemas.openxmlformats.org/officeDocument/2006/relationships/image" Target="../media/image18.wmf"/><Relationship Id="rId12" Type="http://schemas.openxmlformats.org/officeDocument/2006/relationships/oleObject" Target="../embeddings/oleObject16.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20.wmf"/><Relationship Id="rId5" Type="http://schemas.openxmlformats.org/officeDocument/2006/relationships/image" Target="../media/image19.png"/><Relationship Id="rId15" Type="http://schemas.openxmlformats.org/officeDocument/2006/relationships/image" Target="../media/image22.wmf"/><Relationship Id="rId10" Type="http://schemas.openxmlformats.org/officeDocument/2006/relationships/oleObject" Target="../embeddings/oleObject15.bin"/><Relationship Id="rId9" Type="http://schemas.openxmlformats.org/officeDocument/2006/relationships/image" Target="../media/image19.wmf"/><Relationship Id="rId1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8.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2.bin"/><Relationship Id="rId14" Type="http://schemas.openxmlformats.org/officeDocument/2006/relationships/image" Target="../media/image29.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21.wmf"/><Relationship Id="rId7" Type="http://schemas.openxmlformats.org/officeDocument/2006/relationships/image" Target="../media/image18.wmf"/><Relationship Id="rId12" Type="http://schemas.openxmlformats.org/officeDocument/2006/relationships/oleObject" Target="../embeddings/oleObject28.bin"/><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oleObject" Target="../embeddings/oleObject25.bin"/><Relationship Id="rId11" Type="http://schemas.openxmlformats.org/officeDocument/2006/relationships/image" Target="../media/image20.wmf"/><Relationship Id="rId5" Type="http://schemas.openxmlformats.org/officeDocument/2006/relationships/image" Target="../media/image29.png"/><Relationship Id="rId15" Type="http://schemas.openxmlformats.org/officeDocument/2006/relationships/image" Target="../media/image22.wmf"/><Relationship Id="rId10" Type="http://schemas.openxmlformats.org/officeDocument/2006/relationships/oleObject" Target="../embeddings/oleObject27.bin"/><Relationship Id="rId9" Type="http://schemas.openxmlformats.org/officeDocument/2006/relationships/image" Target="../media/image19.wmf"/><Relationship Id="rId1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oleObject" Target="../embeddings/oleObject31.bin"/></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oleObject" Target="../embeddings/oleObject32.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oleObject" Target="../embeddings/oleObject34.bin"/><Relationship Id="rId4" Type="http://schemas.openxmlformats.org/officeDocument/2006/relationships/image" Target="../media/image39.wmf"/></Relationships>
</file>

<file path=ppt/slides/_rels/slide28.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40.bin"/><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46.w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3.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38.bin"/><Relationship Id="rId14" Type="http://schemas.openxmlformats.org/officeDocument/2006/relationships/image" Target="../media/image47.wmf"/></Relationships>
</file>

<file path=ppt/slides/_rels/slide29.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8.wmf"/><Relationship Id="rId5" Type="http://schemas.openxmlformats.org/officeDocument/2006/relationships/oleObject" Target="../embeddings/oleObject42.bin"/><Relationship Id="rId4" Type="http://schemas.openxmlformats.org/officeDocument/2006/relationships/image" Target="../media/image44.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6.wmf"/><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oleObject" Target="../embeddings/oleObject49.bin"/><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3.wmf"/><Relationship Id="rId11" Type="http://schemas.openxmlformats.org/officeDocument/2006/relationships/image" Target="../media/image55.wmf"/><Relationship Id="rId5" Type="http://schemas.openxmlformats.org/officeDocument/2006/relationships/oleObject" Target="../embeddings/oleObject45.bin"/><Relationship Id="rId10" Type="http://schemas.openxmlformats.org/officeDocument/2006/relationships/oleObject" Target="../embeddings/oleObject48.bin"/><Relationship Id="rId4" Type="http://schemas.openxmlformats.org/officeDocument/2006/relationships/image" Target="../media/image52.wmf"/><Relationship Id="rId9" Type="http://schemas.openxmlformats.org/officeDocument/2006/relationships/oleObject" Target="../embeddings/oleObject47.bin"/></Relationships>
</file>

<file path=ppt/slides/_rels/slide3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emf"/></Relationships>
</file>

<file path=ppt/slides/_rels/slide33.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1.wmf"/><Relationship Id="rId5" Type="http://schemas.openxmlformats.org/officeDocument/2006/relationships/oleObject" Target="../embeddings/oleObject51.bin"/><Relationship Id="rId4" Type="http://schemas.openxmlformats.org/officeDocument/2006/relationships/image" Target="../media/image60.wmf"/></Relationships>
</file>

<file path=ppt/slides/_rels/slide34.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4.wmf"/><Relationship Id="rId5" Type="http://schemas.openxmlformats.org/officeDocument/2006/relationships/oleObject" Target="../embeddings/oleObject54.bin"/><Relationship Id="rId10" Type="http://schemas.openxmlformats.org/officeDocument/2006/relationships/image" Target="../media/image46.wmf"/><Relationship Id="rId4" Type="http://schemas.openxmlformats.org/officeDocument/2006/relationships/image" Target="../media/image63.wmf"/><Relationship Id="rId9" Type="http://schemas.openxmlformats.org/officeDocument/2006/relationships/oleObject" Target="../embeddings/oleObject39.bin"/></Relationships>
</file>

<file path=ppt/slides/_rels/slide35.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56.bin"/><Relationship Id="rId7" Type="http://schemas.openxmlformats.org/officeDocument/2006/relationships/oleObject" Target="../embeddings/oleObject41.bin"/><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7.wmf"/><Relationship Id="rId5" Type="http://schemas.openxmlformats.org/officeDocument/2006/relationships/oleObject" Target="../embeddings/oleObject57.bin"/><Relationship Id="rId4" Type="http://schemas.openxmlformats.org/officeDocument/2006/relationships/image" Target="../media/image66.wmf"/></Relationships>
</file>

<file path=ppt/slides/_rels/slide36.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9.wmf"/><Relationship Id="rId5" Type="http://schemas.openxmlformats.org/officeDocument/2006/relationships/oleObject" Target="../embeddings/oleObject59.bin"/><Relationship Id="rId4" Type="http://schemas.openxmlformats.org/officeDocument/2006/relationships/image" Target="../media/image68.wmf"/></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2.wmf"/><Relationship Id="rId5" Type="http://schemas.openxmlformats.org/officeDocument/2006/relationships/oleObject" Target="../embeddings/oleObject62.bin"/><Relationship Id="rId4" Type="http://schemas.openxmlformats.org/officeDocument/2006/relationships/image" Target="../media/image71.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4.wmf"/></Relationships>
</file>

<file path=ppt/slides/_rels/slide41.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70.bin"/><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78.w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3.wmf"/><Relationship Id="rId11" Type="http://schemas.openxmlformats.org/officeDocument/2006/relationships/oleObject" Target="../embeddings/oleObject69.bin"/><Relationship Id="rId5" Type="http://schemas.openxmlformats.org/officeDocument/2006/relationships/oleObject" Target="../embeddings/oleObject66.bin"/><Relationship Id="rId10" Type="http://schemas.openxmlformats.org/officeDocument/2006/relationships/image" Target="../media/image77.wmf"/><Relationship Id="rId4" Type="http://schemas.openxmlformats.org/officeDocument/2006/relationships/image" Target="../media/image75.wmf"/><Relationship Id="rId9" Type="http://schemas.openxmlformats.org/officeDocument/2006/relationships/oleObject" Target="../embeddings/oleObject68.bin"/><Relationship Id="rId14" Type="http://schemas.openxmlformats.org/officeDocument/2006/relationships/image" Target="../media/image79.wmf"/></Relationships>
</file>

<file path=ppt/slides/_rels/slide42.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oleObject" Target="../embeddings/oleObject76.bin"/><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78.w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80.wmf"/><Relationship Id="rId11" Type="http://schemas.openxmlformats.org/officeDocument/2006/relationships/oleObject" Target="../embeddings/oleObject75.bin"/><Relationship Id="rId5" Type="http://schemas.openxmlformats.org/officeDocument/2006/relationships/oleObject" Target="../embeddings/oleObject72.bin"/><Relationship Id="rId10" Type="http://schemas.openxmlformats.org/officeDocument/2006/relationships/image" Target="../media/image77.wmf"/><Relationship Id="rId4" Type="http://schemas.openxmlformats.org/officeDocument/2006/relationships/image" Target="../media/image75.wmf"/><Relationship Id="rId9" Type="http://schemas.openxmlformats.org/officeDocument/2006/relationships/oleObject" Target="../embeddings/oleObject74.bin"/><Relationship Id="rId14" Type="http://schemas.openxmlformats.org/officeDocument/2006/relationships/image" Target="../media/image82.wmf"/></Relationships>
</file>

<file path=ppt/slides/_rels/slide43.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image" Target="../media/image84.emf"/><Relationship Id="rId7" Type="http://schemas.openxmlformats.org/officeDocument/2006/relationships/oleObject" Target="../embeddings/oleObject78.bin"/><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6.wmf"/><Relationship Id="rId5" Type="http://schemas.openxmlformats.org/officeDocument/2006/relationships/oleObject" Target="../embeddings/oleObject77.bin"/><Relationship Id="rId10" Type="http://schemas.openxmlformats.org/officeDocument/2006/relationships/image" Target="../media/image88.wmf"/><Relationship Id="rId4" Type="http://schemas.openxmlformats.org/officeDocument/2006/relationships/image" Target="../media/image85.emf"/><Relationship Id="rId9" Type="http://schemas.openxmlformats.org/officeDocument/2006/relationships/oleObject" Target="../embeddings/oleObject79.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91.wmf"/><Relationship Id="rId5" Type="http://schemas.openxmlformats.org/officeDocument/2006/relationships/oleObject" Target="../embeddings/oleObject81.bin"/><Relationship Id="rId4" Type="http://schemas.openxmlformats.org/officeDocument/2006/relationships/image" Target="../media/image90.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93.wmf"/><Relationship Id="rId5" Type="http://schemas.openxmlformats.org/officeDocument/2006/relationships/oleObject" Target="../embeddings/oleObject83.bin"/><Relationship Id="rId4" Type="http://schemas.openxmlformats.org/officeDocument/2006/relationships/image" Target="../media/image92.wmf"/></Relationships>
</file>

<file path=ppt/slides/_rels/slide49.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96.wmf"/><Relationship Id="rId5" Type="http://schemas.openxmlformats.org/officeDocument/2006/relationships/oleObject" Target="../embeddings/oleObject85.bin"/><Relationship Id="rId4" Type="http://schemas.openxmlformats.org/officeDocument/2006/relationships/image" Target="../media/image95.w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86.bin"/><Relationship Id="rId7" Type="http://schemas.openxmlformats.org/officeDocument/2006/relationships/oleObject" Target="../embeddings/oleObject88.bin"/><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98.wmf"/><Relationship Id="rId5" Type="http://schemas.openxmlformats.org/officeDocument/2006/relationships/oleObject" Target="../embeddings/oleObject87.bin"/><Relationship Id="rId4" Type="http://schemas.openxmlformats.org/officeDocument/2006/relationships/image" Target="../media/image97.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00.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01.w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image" Target="../media/image102.emf"/><Relationship Id="rId7" Type="http://schemas.openxmlformats.org/officeDocument/2006/relationships/image" Target="../media/image104.wmf"/><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oleObject" Target="../embeddings/oleObject92.bin"/><Relationship Id="rId11" Type="http://schemas.openxmlformats.org/officeDocument/2006/relationships/image" Target="../media/image106.wmf"/><Relationship Id="rId5" Type="http://schemas.openxmlformats.org/officeDocument/2006/relationships/image" Target="../media/image103.wmf"/><Relationship Id="rId10" Type="http://schemas.openxmlformats.org/officeDocument/2006/relationships/oleObject" Target="../embeddings/oleObject94.bin"/><Relationship Id="rId4" Type="http://schemas.openxmlformats.org/officeDocument/2006/relationships/oleObject" Target="../embeddings/oleObject91.bin"/><Relationship Id="rId9" Type="http://schemas.openxmlformats.org/officeDocument/2006/relationships/image" Target="../media/image105.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97.bin"/><Relationship Id="rId3" Type="http://schemas.openxmlformats.org/officeDocument/2006/relationships/image" Target="../media/image102.emf"/><Relationship Id="rId7" Type="http://schemas.openxmlformats.org/officeDocument/2006/relationships/image" Target="../media/image108.wmf"/><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oleObject" Target="../embeddings/oleObject96.bin"/><Relationship Id="rId11" Type="http://schemas.openxmlformats.org/officeDocument/2006/relationships/image" Target="../media/image110.wmf"/><Relationship Id="rId5" Type="http://schemas.openxmlformats.org/officeDocument/2006/relationships/image" Target="../media/image107.wmf"/><Relationship Id="rId10" Type="http://schemas.openxmlformats.org/officeDocument/2006/relationships/oleObject" Target="../embeddings/oleObject98.bin"/><Relationship Id="rId4" Type="http://schemas.openxmlformats.org/officeDocument/2006/relationships/oleObject" Target="../embeddings/oleObject95.bin"/><Relationship Id="rId9" Type="http://schemas.openxmlformats.org/officeDocument/2006/relationships/image" Target="../media/image109.wmf"/></Relationships>
</file>

<file path=ppt/slides/_rels/slide59.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image" Target="../media/image111.png"/><Relationship Id="rId7" Type="http://schemas.openxmlformats.org/officeDocument/2006/relationships/oleObject" Target="../embeddings/oleObject100.bin"/><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13.emf"/><Relationship Id="rId5" Type="http://schemas.openxmlformats.org/officeDocument/2006/relationships/image" Target="../media/image112.wmf"/><Relationship Id="rId4" Type="http://schemas.openxmlformats.org/officeDocument/2006/relationships/oleObject" Target="../embeddings/oleObject99.bin"/></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notesSlide" Target="../notesSlides/notesSlide6.xml"/><Relationship Id="rId16" Type="http://schemas.openxmlformats.org/officeDocument/2006/relationships/image" Target="../media/image10.wmf"/><Relationship Id="rId1" Type="http://schemas.openxmlformats.org/officeDocument/2006/relationships/slideLayout" Target="../slideLayouts/slideLayout2.x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 Id="rId14" Type="http://schemas.openxmlformats.org/officeDocument/2006/relationships/image" Target="../media/image9.wmf"/></Relationships>
</file>

<file path=ppt/slides/_rels/slide60.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01.wmf"/><Relationship Id="rId5" Type="http://schemas.openxmlformats.org/officeDocument/2006/relationships/oleObject" Target="../embeddings/oleObject90.bin"/><Relationship Id="rId4" Type="http://schemas.openxmlformats.org/officeDocument/2006/relationships/image" Target="../media/image100.wmf"/></Relationships>
</file>

<file path=ppt/slides/_rels/slide62.x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oleObject" Target="../embeddings/oleObject102.bin"/><Relationship Id="rId7" Type="http://schemas.openxmlformats.org/officeDocument/2006/relationships/oleObject" Target="../embeddings/oleObject104.bin"/><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17.wmf"/><Relationship Id="rId5" Type="http://schemas.openxmlformats.org/officeDocument/2006/relationships/oleObject" Target="../embeddings/oleObject103.bin"/><Relationship Id="rId4" Type="http://schemas.openxmlformats.org/officeDocument/2006/relationships/image" Target="../media/image116.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20.wmf"/><Relationship Id="rId5" Type="http://schemas.openxmlformats.org/officeDocument/2006/relationships/oleObject" Target="../embeddings/oleObject106.bin"/><Relationship Id="rId4" Type="http://schemas.openxmlformats.org/officeDocument/2006/relationships/image" Target="../media/image119.w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12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10.bin"/><Relationship Id="rId18" Type="http://schemas.openxmlformats.org/officeDocument/2006/relationships/image" Target="../media/image129.wmf"/><Relationship Id="rId3" Type="http://schemas.openxmlformats.org/officeDocument/2006/relationships/oleObject" Target="../embeddings/oleObject107.bin"/><Relationship Id="rId7" Type="http://schemas.openxmlformats.org/officeDocument/2006/relationships/oleObject" Target="../embeddings/oleObject14.bin"/><Relationship Id="rId12" Type="http://schemas.openxmlformats.org/officeDocument/2006/relationships/image" Target="../media/image126.wmf"/><Relationship Id="rId17" Type="http://schemas.openxmlformats.org/officeDocument/2006/relationships/oleObject" Target="../embeddings/oleObject112.bin"/><Relationship Id="rId2" Type="http://schemas.openxmlformats.org/officeDocument/2006/relationships/notesSlide" Target="../notesSlides/notesSlide70.xml"/><Relationship Id="rId16" Type="http://schemas.openxmlformats.org/officeDocument/2006/relationships/image" Target="../media/image128.wmf"/><Relationship Id="rId1" Type="http://schemas.openxmlformats.org/officeDocument/2006/relationships/slideLayout" Target="../slideLayouts/slideLayout2.xml"/><Relationship Id="rId6" Type="http://schemas.openxmlformats.org/officeDocument/2006/relationships/image" Target="../media/image18.wmf"/><Relationship Id="rId11" Type="http://schemas.openxmlformats.org/officeDocument/2006/relationships/oleObject" Target="../embeddings/oleObject109.bin"/><Relationship Id="rId5" Type="http://schemas.openxmlformats.org/officeDocument/2006/relationships/oleObject" Target="../embeddings/oleObject13.bin"/><Relationship Id="rId15" Type="http://schemas.openxmlformats.org/officeDocument/2006/relationships/oleObject" Target="../embeddings/oleObject111.bin"/><Relationship Id="rId10" Type="http://schemas.openxmlformats.org/officeDocument/2006/relationships/image" Target="../media/image125.wmf"/><Relationship Id="rId4" Type="http://schemas.openxmlformats.org/officeDocument/2006/relationships/image" Target="../media/image124.wmf"/><Relationship Id="rId9" Type="http://schemas.openxmlformats.org/officeDocument/2006/relationships/oleObject" Target="../embeddings/oleObject108.bin"/><Relationship Id="rId14" Type="http://schemas.openxmlformats.org/officeDocument/2006/relationships/image" Target="../media/image127.wmf"/></Relationships>
</file>

<file path=ppt/slides/_rels/slide71.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oleObject" Target="../embeddings/oleObject113.bin"/><Relationship Id="rId7" Type="http://schemas.openxmlformats.org/officeDocument/2006/relationships/oleObject" Target="../embeddings/oleObject115.bin"/><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131.wmf"/><Relationship Id="rId5" Type="http://schemas.openxmlformats.org/officeDocument/2006/relationships/oleObject" Target="../embeddings/oleObject114.bin"/><Relationship Id="rId4" Type="http://schemas.openxmlformats.org/officeDocument/2006/relationships/image" Target="../media/image130.wmf"/><Relationship Id="rId9" Type="http://schemas.openxmlformats.org/officeDocument/2006/relationships/image" Target="../media/image36.jpg"/></Relationships>
</file>

<file path=ppt/slides/_rels/slide72.x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oleObject" Target="../embeddings/oleObject116.bin"/><Relationship Id="rId7" Type="http://schemas.openxmlformats.org/officeDocument/2006/relationships/oleObject" Target="../embeddings/oleObject118.bin"/><Relationship Id="rId12" Type="http://schemas.openxmlformats.org/officeDocument/2006/relationships/image" Target="../media/image137.wmf"/><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134.wmf"/><Relationship Id="rId11" Type="http://schemas.openxmlformats.org/officeDocument/2006/relationships/oleObject" Target="../embeddings/oleObject120.bin"/><Relationship Id="rId5" Type="http://schemas.openxmlformats.org/officeDocument/2006/relationships/oleObject" Target="../embeddings/oleObject117.bin"/><Relationship Id="rId15" Type="http://schemas.openxmlformats.org/officeDocument/2006/relationships/image" Target="../media/image212.png"/><Relationship Id="rId10" Type="http://schemas.openxmlformats.org/officeDocument/2006/relationships/image" Target="../media/image136.wmf"/><Relationship Id="rId4" Type="http://schemas.openxmlformats.org/officeDocument/2006/relationships/image" Target="../media/image133.wmf"/><Relationship Id="rId9" Type="http://schemas.openxmlformats.org/officeDocument/2006/relationships/oleObject" Target="../embeddings/oleObject119.bin"/></Relationships>
</file>

<file path=ppt/slides/_rels/slide73.xml.rels><?xml version="1.0" encoding="UTF-8" standalone="yes"?>
<Relationships xmlns="http://schemas.openxmlformats.org/package/2006/relationships"><Relationship Id="rId8" Type="http://schemas.openxmlformats.org/officeDocument/2006/relationships/image" Target="../media/image214.png"/><Relationship Id="rId3" Type="http://schemas.openxmlformats.org/officeDocument/2006/relationships/image" Target="../media/image36.jp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138.wmf"/><Relationship Id="rId4" Type="http://schemas.openxmlformats.org/officeDocument/2006/relationships/oleObject" Target="../embeddings/oleObject121.bin"/></Relationships>
</file>

<file path=ppt/slides/_rels/slide74.xml.rels><?xml version="1.0" encoding="UTF-8" standalone="yes"?>
<Relationships xmlns="http://schemas.openxmlformats.org/package/2006/relationships"><Relationship Id="rId8" Type="http://schemas.openxmlformats.org/officeDocument/2006/relationships/image" Target="../media/image141.wmf"/><Relationship Id="rId3" Type="http://schemas.openxmlformats.org/officeDocument/2006/relationships/oleObject" Target="../embeddings/oleObject122.bin"/><Relationship Id="rId7" Type="http://schemas.openxmlformats.org/officeDocument/2006/relationships/oleObject" Target="../embeddings/oleObject124.bin"/><Relationship Id="rId12" Type="http://schemas.openxmlformats.org/officeDocument/2006/relationships/image" Target="../media/image143.wmf"/><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140.wmf"/><Relationship Id="rId11" Type="http://schemas.openxmlformats.org/officeDocument/2006/relationships/oleObject" Target="../embeddings/oleObject126.bin"/><Relationship Id="rId5" Type="http://schemas.openxmlformats.org/officeDocument/2006/relationships/oleObject" Target="../embeddings/oleObject123.bin"/><Relationship Id="rId10" Type="http://schemas.openxmlformats.org/officeDocument/2006/relationships/image" Target="../media/image142.wmf"/><Relationship Id="rId4" Type="http://schemas.openxmlformats.org/officeDocument/2006/relationships/image" Target="../media/image139.wmf"/><Relationship Id="rId9" Type="http://schemas.openxmlformats.org/officeDocument/2006/relationships/oleObject" Target="../embeddings/oleObject125.bin"/></Relationships>
</file>

<file path=ppt/slides/_rels/slide75.xml.rels><?xml version="1.0" encoding="UTF-8" standalone="yes"?>
<Relationships xmlns="http://schemas.openxmlformats.org/package/2006/relationships"><Relationship Id="rId8" Type="http://schemas.openxmlformats.org/officeDocument/2006/relationships/image" Target="../media/image146.wmf"/><Relationship Id="rId3" Type="http://schemas.openxmlformats.org/officeDocument/2006/relationships/oleObject" Target="../embeddings/oleObject127.bin"/><Relationship Id="rId7" Type="http://schemas.openxmlformats.org/officeDocument/2006/relationships/oleObject" Target="../embeddings/oleObject129.bin"/><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45.wmf"/><Relationship Id="rId5" Type="http://schemas.openxmlformats.org/officeDocument/2006/relationships/oleObject" Target="../embeddings/oleObject128.bin"/><Relationship Id="rId10" Type="http://schemas.openxmlformats.org/officeDocument/2006/relationships/image" Target="../media/image147.wmf"/><Relationship Id="rId4" Type="http://schemas.openxmlformats.org/officeDocument/2006/relationships/image" Target="../media/image144.wmf"/><Relationship Id="rId9" Type="http://schemas.openxmlformats.org/officeDocument/2006/relationships/oleObject" Target="../embeddings/oleObject130.bin"/></Relationships>
</file>

<file path=ppt/slides/_rels/slide76.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oleObject" Target="../embeddings/oleObject131.bin"/><Relationship Id="rId7" Type="http://schemas.openxmlformats.org/officeDocument/2006/relationships/oleObject" Target="../embeddings/oleObject133.bin"/><Relationship Id="rId12" Type="http://schemas.openxmlformats.org/officeDocument/2006/relationships/image" Target="../media/image150.wmf"/><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148.wmf"/><Relationship Id="rId11" Type="http://schemas.openxmlformats.org/officeDocument/2006/relationships/oleObject" Target="../embeddings/oleObject135.bin"/><Relationship Id="rId5" Type="http://schemas.openxmlformats.org/officeDocument/2006/relationships/oleObject" Target="../embeddings/oleObject132.bin"/><Relationship Id="rId10" Type="http://schemas.openxmlformats.org/officeDocument/2006/relationships/image" Target="../media/image149.wmf"/><Relationship Id="rId4" Type="http://schemas.openxmlformats.org/officeDocument/2006/relationships/image" Target="../media/image117.wmf"/><Relationship Id="rId9" Type="http://schemas.openxmlformats.org/officeDocument/2006/relationships/oleObject" Target="../embeddings/oleObject134.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152.wmf"/><Relationship Id="rId5" Type="http://schemas.openxmlformats.org/officeDocument/2006/relationships/oleObject" Target="../embeddings/oleObject137.bin"/><Relationship Id="rId4" Type="http://schemas.openxmlformats.org/officeDocument/2006/relationships/image" Target="../media/image151.wmf"/></Relationships>
</file>

<file path=ppt/slides/_rels/slide78.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79.xml"/><Relationship Id="rId1" Type="http://schemas.openxmlformats.org/officeDocument/2006/relationships/slideLayout" Target="../slideLayouts/slideLayout4.xml"/><Relationship Id="rId4" Type="http://schemas.openxmlformats.org/officeDocument/2006/relationships/image" Target="../media/image154.jpg"/></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oleObject" Target="../embeddings/oleObject9.bin"/><Relationship Id="rId10" Type="http://schemas.openxmlformats.org/officeDocument/2006/relationships/image" Target="../media/image15.png"/><Relationship Id="rId4" Type="http://schemas.openxmlformats.org/officeDocument/2006/relationships/image" Target="../media/image11.wmf"/><Relationship Id="rId9"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image" Target="../media/image155.jp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8" Type="http://schemas.openxmlformats.org/officeDocument/2006/relationships/image" Target="../media/image158.wmf"/><Relationship Id="rId13" Type="http://schemas.openxmlformats.org/officeDocument/2006/relationships/image" Target="../media/image161.jpeg"/><Relationship Id="rId3" Type="http://schemas.openxmlformats.org/officeDocument/2006/relationships/oleObject" Target="../embeddings/oleObject138.bin"/><Relationship Id="rId7" Type="http://schemas.openxmlformats.org/officeDocument/2006/relationships/oleObject" Target="../embeddings/oleObject140.bin"/><Relationship Id="rId12" Type="http://schemas.openxmlformats.org/officeDocument/2006/relationships/image" Target="../media/image160.wmf"/><Relationship Id="rId2" Type="http://schemas.openxmlformats.org/officeDocument/2006/relationships/notesSlide" Target="../notesSlides/notesSlide81.xml"/><Relationship Id="rId1" Type="http://schemas.openxmlformats.org/officeDocument/2006/relationships/slideLayout" Target="../slideLayouts/slideLayout4.xml"/><Relationship Id="rId6" Type="http://schemas.openxmlformats.org/officeDocument/2006/relationships/image" Target="../media/image157.wmf"/><Relationship Id="rId11" Type="http://schemas.openxmlformats.org/officeDocument/2006/relationships/oleObject" Target="../embeddings/oleObject142.bin"/><Relationship Id="rId5" Type="http://schemas.openxmlformats.org/officeDocument/2006/relationships/oleObject" Target="../embeddings/oleObject139.bin"/><Relationship Id="rId10" Type="http://schemas.openxmlformats.org/officeDocument/2006/relationships/image" Target="../media/image159.wmf"/><Relationship Id="rId4" Type="http://schemas.openxmlformats.org/officeDocument/2006/relationships/image" Target="../media/image156.wmf"/><Relationship Id="rId9" Type="http://schemas.openxmlformats.org/officeDocument/2006/relationships/oleObject" Target="../embeddings/oleObject141.bin"/></Relationships>
</file>

<file path=ppt/slides/_rels/slide82.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48.bin"/><Relationship Id="rId18" Type="http://schemas.openxmlformats.org/officeDocument/2006/relationships/image" Target="../media/image166.wmf"/><Relationship Id="rId3" Type="http://schemas.openxmlformats.org/officeDocument/2006/relationships/oleObject" Target="../embeddings/oleObject143.bin"/><Relationship Id="rId7" Type="http://schemas.openxmlformats.org/officeDocument/2006/relationships/oleObject" Target="../embeddings/oleObject145.bin"/><Relationship Id="rId12" Type="http://schemas.openxmlformats.org/officeDocument/2006/relationships/image" Target="../media/image163.wmf"/><Relationship Id="rId17" Type="http://schemas.openxmlformats.org/officeDocument/2006/relationships/oleObject" Target="../embeddings/oleObject150.bin"/><Relationship Id="rId2" Type="http://schemas.openxmlformats.org/officeDocument/2006/relationships/notesSlide" Target="../notesSlides/notesSlide82.xml"/><Relationship Id="rId16" Type="http://schemas.openxmlformats.org/officeDocument/2006/relationships/image" Target="../media/image165.wmf"/><Relationship Id="rId1" Type="http://schemas.openxmlformats.org/officeDocument/2006/relationships/slideLayout" Target="../slideLayouts/slideLayout2.xml"/><Relationship Id="rId6" Type="http://schemas.openxmlformats.org/officeDocument/2006/relationships/image" Target="../media/image18.wmf"/><Relationship Id="rId11" Type="http://schemas.openxmlformats.org/officeDocument/2006/relationships/oleObject" Target="../embeddings/oleObject147.bin"/><Relationship Id="rId5" Type="http://schemas.openxmlformats.org/officeDocument/2006/relationships/oleObject" Target="../embeddings/oleObject144.bin"/><Relationship Id="rId15" Type="http://schemas.openxmlformats.org/officeDocument/2006/relationships/oleObject" Target="../embeddings/oleObject149.bin"/><Relationship Id="rId10" Type="http://schemas.openxmlformats.org/officeDocument/2006/relationships/image" Target="../media/image162.wmf"/><Relationship Id="rId4" Type="http://schemas.openxmlformats.org/officeDocument/2006/relationships/image" Target="../media/image124.wmf"/><Relationship Id="rId9" Type="http://schemas.openxmlformats.org/officeDocument/2006/relationships/oleObject" Target="../embeddings/oleObject146.bin"/><Relationship Id="rId14" Type="http://schemas.openxmlformats.org/officeDocument/2006/relationships/image" Target="../media/image164.wmf"/></Relationships>
</file>

<file path=ppt/slides/_rels/slide83.xml.rels><?xml version="1.0" encoding="UTF-8" standalone="yes"?>
<Relationships xmlns="http://schemas.openxmlformats.org/package/2006/relationships"><Relationship Id="rId8" Type="http://schemas.openxmlformats.org/officeDocument/2006/relationships/image" Target="../media/image169.wmf"/><Relationship Id="rId3" Type="http://schemas.openxmlformats.org/officeDocument/2006/relationships/oleObject" Target="../embeddings/oleObject151.bin"/><Relationship Id="rId7" Type="http://schemas.openxmlformats.org/officeDocument/2006/relationships/oleObject" Target="../embeddings/oleObject153.bin"/><Relationship Id="rId12" Type="http://schemas.openxmlformats.org/officeDocument/2006/relationships/image" Target="../media/image171.wmf"/><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168.wmf"/><Relationship Id="rId11" Type="http://schemas.openxmlformats.org/officeDocument/2006/relationships/oleObject" Target="../embeddings/oleObject155.bin"/><Relationship Id="rId5" Type="http://schemas.openxmlformats.org/officeDocument/2006/relationships/oleObject" Target="../embeddings/oleObject152.bin"/><Relationship Id="rId10" Type="http://schemas.openxmlformats.org/officeDocument/2006/relationships/image" Target="../media/image170.wmf"/><Relationship Id="rId4" Type="http://schemas.openxmlformats.org/officeDocument/2006/relationships/image" Target="../media/image167.wmf"/><Relationship Id="rId9" Type="http://schemas.openxmlformats.org/officeDocument/2006/relationships/oleObject" Target="../embeddings/oleObject154.bin"/></Relationships>
</file>

<file path=ppt/slides/_rels/slide84.xml.rels><?xml version="1.0" encoding="UTF-8" standalone="yes"?>
<Relationships xmlns="http://schemas.openxmlformats.org/package/2006/relationships"><Relationship Id="rId8" Type="http://schemas.openxmlformats.org/officeDocument/2006/relationships/image" Target="../media/image174.wmf"/><Relationship Id="rId3" Type="http://schemas.openxmlformats.org/officeDocument/2006/relationships/oleObject" Target="../embeddings/oleObject156.bin"/><Relationship Id="rId7" Type="http://schemas.openxmlformats.org/officeDocument/2006/relationships/oleObject" Target="../embeddings/oleObject158.bin"/><Relationship Id="rId12" Type="http://schemas.openxmlformats.org/officeDocument/2006/relationships/image" Target="../media/image176.wmf"/><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173.wmf"/><Relationship Id="rId11" Type="http://schemas.openxmlformats.org/officeDocument/2006/relationships/oleObject" Target="../embeddings/oleObject160.bin"/><Relationship Id="rId5" Type="http://schemas.openxmlformats.org/officeDocument/2006/relationships/oleObject" Target="../embeddings/oleObject157.bin"/><Relationship Id="rId10" Type="http://schemas.openxmlformats.org/officeDocument/2006/relationships/image" Target="../media/image175.wmf"/><Relationship Id="rId4" Type="http://schemas.openxmlformats.org/officeDocument/2006/relationships/image" Target="../media/image172.wmf"/><Relationship Id="rId9" Type="http://schemas.openxmlformats.org/officeDocument/2006/relationships/oleObject" Target="../embeddings/oleObject159.bin"/></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163.bin"/><Relationship Id="rId18" Type="http://schemas.openxmlformats.org/officeDocument/2006/relationships/image" Target="../media/image182.wmf"/><Relationship Id="rId3" Type="http://schemas.openxmlformats.org/officeDocument/2006/relationships/image" Target="../media/image36.jpg"/><Relationship Id="rId7" Type="http://schemas.openxmlformats.org/officeDocument/2006/relationships/image" Target="../media/image178.wmf"/><Relationship Id="rId17" Type="http://schemas.openxmlformats.org/officeDocument/2006/relationships/oleObject" Target="../embeddings/oleObject166.bin"/><Relationship Id="rId2" Type="http://schemas.openxmlformats.org/officeDocument/2006/relationships/notesSlide" Target="../notesSlides/notesSlide85.xml"/><Relationship Id="rId16" Type="http://schemas.openxmlformats.org/officeDocument/2006/relationships/image" Target="../media/image181.wmf"/><Relationship Id="rId1" Type="http://schemas.openxmlformats.org/officeDocument/2006/relationships/slideLayout" Target="../slideLayouts/slideLayout2.xml"/><Relationship Id="rId6" Type="http://schemas.openxmlformats.org/officeDocument/2006/relationships/oleObject" Target="../embeddings/oleObject162.bin"/><Relationship Id="rId11" Type="http://schemas.openxmlformats.org/officeDocument/2006/relationships/image" Target="../media/image180.wmf"/><Relationship Id="rId5" Type="http://schemas.openxmlformats.org/officeDocument/2006/relationships/image" Target="../media/image177.wmf"/><Relationship Id="rId15" Type="http://schemas.openxmlformats.org/officeDocument/2006/relationships/oleObject" Target="../embeddings/oleObject165.bin"/><Relationship Id="rId10" Type="http://schemas.openxmlformats.org/officeDocument/2006/relationships/oleObject" Target="../embeddings/oleObject164.bin"/><Relationship Id="rId4" Type="http://schemas.openxmlformats.org/officeDocument/2006/relationships/oleObject" Target="../embeddings/oleObject161.bin"/><Relationship Id="rId9" Type="http://schemas.openxmlformats.org/officeDocument/2006/relationships/image" Target="../media/image179.wmf"/><Relationship Id="rId14" Type="http://schemas.openxmlformats.org/officeDocument/2006/relationships/image" Target="../media/image180.png"/></Relationships>
</file>

<file path=ppt/slides/_rels/slide86.xml.rels><?xml version="1.0" encoding="UTF-8" standalone="yes"?>
<Relationships xmlns="http://schemas.openxmlformats.org/package/2006/relationships"><Relationship Id="rId8" Type="http://schemas.openxmlformats.org/officeDocument/2006/relationships/image" Target="../media/image185.wmf"/><Relationship Id="rId3" Type="http://schemas.openxmlformats.org/officeDocument/2006/relationships/oleObject" Target="../embeddings/oleObject167.bin"/><Relationship Id="rId7" Type="http://schemas.openxmlformats.org/officeDocument/2006/relationships/oleObject" Target="../embeddings/oleObject169.bin"/><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184.wmf"/><Relationship Id="rId5" Type="http://schemas.openxmlformats.org/officeDocument/2006/relationships/oleObject" Target="../embeddings/oleObject168.bin"/><Relationship Id="rId4" Type="http://schemas.openxmlformats.org/officeDocument/2006/relationships/image" Target="../media/image183.wmf"/><Relationship Id="rId9" Type="http://schemas.openxmlformats.org/officeDocument/2006/relationships/image" Target="../media/image36.jpg"/></Relationships>
</file>

<file path=ppt/slides/_rels/slide87.xml.rels><?xml version="1.0" encoding="UTF-8" standalone="yes"?>
<Relationships xmlns="http://schemas.openxmlformats.org/package/2006/relationships"><Relationship Id="rId8" Type="http://schemas.openxmlformats.org/officeDocument/2006/relationships/image" Target="../media/image188.wmf"/><Relationship Id="rId13" Type="http://schemas.openxmlformats.org/officeDocument/2006/relationships/oleObject" Target="../embeddings/oleObject174.bin"/><Relationship Id="rId3" Type="http://schemas.openxmlformats.org/officeDocument/2006/relationships/oleObject" Target="../embeddings/oleObject170.bin"/><Relationship Id="rId7" Type="http://schemas.openxmlformats.org/officeDocument/2006/relationships/oleObject" Target="../embeddings/oleObject172.bin"/><Relationship Id="rId12" Type="http://schemas.openxmlformats.org/officeDocument/2006/relationships/image" Target="../media/image189.wmf"/><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187.wmf"/><Relationship Id="rId11" Type="http://schemas.openxmlformats.org/officeDocument/2006/relationships/oleObject" Target="../embeddings/oleObject173.bin"/><Relationship Id="rId5" Type="http://schemas.openxmlformats.org/officeDocument/2006/relationships/oleObject" Target="../embeddings/oleObject171.bin"/><Relationship Id="rId10" Type="http://schemas.openxmlformats.org/officeDocument/2006/relationships/image" Target="../media/image136.wmf"/><Relationship Id="rId4" Type="http://schemas.openxmlformats.org/officeDocument/2006/relationships/image" Target="../media/image186.wmf"/><Relationship Id="rId9" Type="http://schemas.openxmlformats.org/officeDocument/2006/relationships/oleObject" Target="../embeddings/oleObject119.bin"/><Relationship Id="rId14" Type="http://schemas.openxmlformats.org/officeDocument/2006/relationships/image" Target="../media/image190.wmf"/></Relationships>
</file>

<file path=ppt/slides/_rels/slide88.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91.wmf"/><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oleObject" Target="../embeddings/oleObject175.bin"/><Relationship Id="rId5" Type="http://schemas.openxmlformats.org/officeDocument/2006/relationships/image" Target="../media/image138.wmf"/><Relationship Id="rId4" Type="http://schemas.openxmlformats.org/officeDocument/2006/relationships/oleObject" Target="../embeddings/oleObject121.bin"/></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193.wmf"/><Relationship Id="rId5" Type="http://schemas.openxmlformats.org/officeDocument/2006/relationships/oleObject" Target="../embeddings/oleObject177.bin"/><Relationship Id="rId4" Type="http://schemas.openxmlformats.org/officeDocument/2006/relationships/image" Target="../media/image19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90.xml.rels><?xml version="1.0" encoding="UTF-8" standalone="yes"?>
<Relationships xmlns="http://schemas.openxmlformats.org/package/2006/relationships"><Relationship Id="rId8" Type="http://schemas.openxmlformats.org/officeDocument/2006/relationships/image" Target="../media/image196.wmf"/><Relationship Id="rId13" Type="http://schemas.openxmlformats.org/officeDocument/2006/relationships/oleObject" Target="../embeddings/oleObject182.bin"/><Relationship Id="rId3" Type="http://schemas.openxmlformats.org/officeDocument/2006/relationships/oleObject" Target="../embeddings/oleObject178.bin"/><Relationship Id="rId7" Type="http://schemas.openxmlformats.org/officeDocument/2006/relationships/oleObject" Target="../embeddings/oleObject180.bin"/><Relationship Id="rId12" Type="http://schemas.openxmlformats.org/officeDocument/2006/relationships/image" Target="../media/image197.wmf"/><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195.wmf"/><Relationship Id="rId11" Type="http://schemas.openxmlformats.org/officeDocument/2006/relationships/oleObject" Target="../embeddings/oleObject181.bin"/><Relationship Id="rId5" Type="http://schemas.openxmlformats.org/officeDocument/2006/relationships/oleObject" Target="../embeddings/oleObject179.bin"/><Relationship Id="rId10" Type="http://schemas.openxmlformats.org/officeDocument/2006/relationships/image" Target="../media/image136.wmf"/><Relationship Id="rId4" Type="http://schemas.openxmlformats.org/officeDocument/2006/relationships/image" Target="../media/image194.wmf"/><Relationship Id="rId9" Type="http://schemas.openxmlformats.org/officeDocument/2006/relationships/oleObject" Target="../embeddings/oleObject119.bin"/><Relationship Id="rId14" Type="http://schemas.openxmlformats.org/officeDocument/2006/relationships/image" Target="../media/image198.wmf"/></Relationships>
</file>

<file path=ppt/slides/_rels/slide9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99.wmf"/><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oleObject" Target="../embeddings/oleObject183.bin"/><Relationship Id="rId5" Type="http://schemas.openxmlformats.org/officeDocument/2006/relationships/image" Target="../media/image138.wmf"/><Relationship Id="rId4" Type="http://schemas.openxmlformats.org/officeDocument/2006/relationships/oleObject" Target="../embeddings/oleObject121.bin"/></Relationships>
</file>

<file path=ppt/slides/_rels/slide92.xml.rels><?xml version="1.0" encoding="UTF-8" standalone="yes"?>
<Relationships xmlns="http://schemas.openxmlformats.org/package/2006/relationships"><Relationship Id="rId8" Type="http://schemas.openxmlformats.org/officeDocument/2006/relationships/image" Target="../media/image201.wmf"/><Relationship Id="rId3" Type="http://schemas.openxmlformats.org/officeDocument/2006/relationships/oleObject" Target="../embeddings/oleObject133.bin"/><Relationship Id="rId7" Type="http://schemas.openxmlformats.org/officeDocument/2006/relationships/oleObject" Target="../embeddings/oleObject185.bin"/><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200.wmf"/><Relationship Id="rId5" Type="http://schemas.openxmlformats.org/officeDocument/2006/relationships/oleObject" Target="../embeddings/oleObject184.bin"/><Relationship Id="rId10" Type="http://schemas.openxmlformats.org/officeDocument/2006/relationships/image" Target="../media/image202.wmf"/><Relationship Id="rId4" Type="http://schemas.openxmlformats.org/officeDocument/2006/relationships/image" Target="../media/image116.wmf"/><Relationship Id="rId9" Type="http://schemas.openxmlformats.org/officeDocument/2006/relationships/oleObject" Target="../embeddings/oleObject186.bin"/></Relationships>
</file>

<file path=ppt/slides/_rels/slide93.xml.rels><?xml version="1.0" encoding="UTF-8" standalone="yes"?>
<Relationships xmlns="http://schemas.openxmlformats.org/package/2006/relationships"><Relationship Id="rId8" Type="http://schemas.openxmlformats.org/officeDocument/2006/relationships/image" Target="../media/image205.wmf"/><Relationship Id="rId3" Type="http://schemas.openxmlformats.org/officeDocument/2006/relationships/oleObject" Target="../embeddings/oleObject187.bin"/><Relationship Id="rId7" Type="http://schemas.openxmlformats.org/officeDocument/2006/relationships/oleObject" Target="../embeddings/oleObject189.bin"/><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204.wmf"/><Relationship Id="rId5" Type="http://schemas.openxmlformats.org/officeDocument/2006/relationships/oleObject" Target="../embeddings/oleObject188.bin"/><Relationship Id="rId4" Type="http://schemas.openxmlformats.org/officeDocument/2006/relationships/image" Target="../media/image203.wmf"/></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6AC2FB-98B1-43D4-8406-320C7BBBB981}"/>
              </a:ext>
            </a:extLst>
          </p:cNvPr>
          <p:cNvSpPr>
            <a:spLocks noGrp="1"/>
          </p:cNvSpPr>
          <p:nvPr>
            <p:ph type="ctrTitle"/>
          </p:nvPr>
        </p:nvSpPr>
        <p:spPr>
          <a:xfrm>
            <a:off x="304800" y="117132"/>
            <a:ext cx="8077200" cy="2454618"/>
          </a:xfrm>
        </p:spPr>
        <p:txBody>
          <a:bodyPr>
            <a:normAutofit/>
          </a:bodyPr>
          <a:lstStyle/>
          <a:p>
            <a:r>
              <a:rPr lang="en-US" sz="2800" dirty="0"/>
              <a:t>Fundamentals of Steel Bridge Engineering</a:t>
            </a:r>
          </a:p>
        </p:txBody>
      </p:sp>
      <p:sp>
        <p:nvSpPr>
          <p:cNvPr id="7" name="Subtitle 6">
            <a:extLst>
              <a:ext uri="{FF2B5EF4-FFF2-40B4-BE49-F238E27FC236}">
                <a16:creationId xmlns:a16="http://schemas.microsoft.com/office/drawing/2014/main" id="{F7C61BD8-82CB-4034-B54B-70E5AFD42AE6}"/>
              </a:ext>
            </a:extLst>
          </p:cNvPr>
          <p:cNvSpPr>
            <a:spLocks noGrp="1"/>
          </p:cNvSpPr>
          <p:nvPr>
            <p:ph type="subTitle" idx="1"/>
          </p:nvPr>
        </p:nvSpPr>
        <p:spPr>
          <a:xfrm>
            <a:off x="342900" y="2774599"/>
            <a:ext cx="8724900" cy="1088444"/>
          </a:xfrm>
        </p:spPr>
        <p:txBody>
          <a:bodyPr>
            <a:normAutofit fontScale="92500" lnSpcReduction="10000"/>
          </a:bodyPr>
          <a:lstStyle/>
          <a:p>
            <a:r>
              <a:rPr lang="en-US" dirty="0"/>
              <a:t>Lesson 8 – Flexure Part 3</a:t>
            </a:r>
          </a:p>
          <a:p>
            <a:pPr marL="346075" indent="-346075"/>
            <a:r>
              <a:rPr lang="en-US" dirty="0"/>
              <a:t>    Strength Limit State: Noncomposite Sections and Composite  Sections in Negative Bending</a:t>
            </a:r>
          </a:p>
        </p:txBody>
      </p:sp>
      <p:sp>
        <p:nvSpPr>
          <p:cNvPr id="2" name="Slide Number Placeholder 1"/>
          <p:cNvSpPr>
            <a:spLocks noGrp="1"/>
          </p:cNvSpPr>
          <p:nvPr>
            <p:ph type="sldNum" sz="quarter" idx="4294967295"/>
          </p:nvPr>
        </p:nvSpPr>
        <p:spPr>
          <a:xfrm>
            <a:off x="7010400" y="4767263"/>
            <a:ext cx="2133600" cy="274637"/>
          </a:xfrm>
        </p:spPr>
        <p:txBody>
          <a:bodyPr/>
          <a:lstStyle/>
          <a:p>
            <a:fld id="{9ACB4FE1-E2EE-419D-89EA-61F711D9E7AD}"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197109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3400" dirty="0"/>
              <a:t>Section Classifications – Compact Web Sections</a:t>
            </a:r>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10</a:t>
            </a:fld>
            <a:endParaRPr lang="en-US" dirty="0"/>
          </a:p>
        </p:txBody>
      </p:sp>
      <p:sp>
        <p:nvSpPr>
          <p:cNvPr id="11" name="Rectangle 7">
            <a:extLst>
              <a:ext uri="{FF2B5EF4-FFF2-40B4-BE49-F238E27FC236}">
                <a16:creationId xmlns:a16="http://schemas.microsoft.com/office/drawing/2014/main" id="{E5AC2CC9-9F36-7514-B302-5369D3793ACB}"/>
              </a:ext>
            </a:extLst>
          </p:cNvPr>
          <p:cNvSpPr>
            <a:spLocks noChangeArrowheads="1"/>
          </p:cNvSpPr>
          <p:nvPr/>
        </p:nvSpPr>
        <p:spPr bwMode="auto">
          <a:xfrm>
            <a:off x="6146800" y="331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a:extLst>
              <a:ext uri="{FF2B5EF4-FFF2-40B4-BE49-F238E27FC236}">
                <a16:creationId xmlns:a16="http://schemas.microsoft.com/office/drawing/2014/main" id="{B03AF6B8-A36C-4F42-9467-1129CF6734E1}"/>
              </a:ext>
            </a:extLst>
          </p:cNvPr>
          <p:cNvSpPr>
            <a:spLocks noChangeArrowheads="1"/>
          </p:cNvSpPr>
          <p:nvPr/>
        </p:nvSpPr>
        <p:spPr bwMode="auto">
          <a:xfrm>
            <a:off x="1819275" y="8739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descr="Figure 6.5.6.2.2.1.2-1 Bending Moment versus Rotation for a Homogenous Compact Web Section. Graph of bending moment versus rotation including stages of stress on a I-girder cross section, and yield and plastic moment values.">
            <a:extLst>
              <a:ext uri="{FF2B5EF4-FFF2-40B4-BE49-F238E27FC236}">
                <a16:creationId xmlns:a16="http://schemas.microsoft.com/office/drawing/2014/main" id="{F34296BE-E535-BCB6-0D78-F83376695F8A}"/>
              </a:ext>
            </a:extLst>
          </p:cNvPr>
          <p:cNvGraphicFramePr>
            <a:graphicFrameLocks noChangeAspect="1"/>
          </p:cNvGraphicFramePr>
          <p:nvPr>
            <p:extLst>
              <p:ext uri="{D42A27DB-BD31-4B8C-83A1-F6EECF244321}">
                <p14:modId xmlns:p14="http://schemas.microsoft.com/office/powerpoint/2010/main" val="1760327253"/>
              </p:ext>
            </p:extLst>
          </p:nvPr>
        </p:nvGraphicFramePr>
        <p:xfrm>
          <a:off x="1819275" y="873957"/>
          <a:ext cx="5505450" cy="4159250"/>
        </p:xfrm>
        <a:graphic>
          <a:graphicData uri="http://schemas.openxmlformats.org/presentationml/2006/ole">
            <mc:AlternateContent xmlns:mc="http://schemas.openxmlformats.org/markup-compatibility/2006">
              <mc:Choice xmlns:v="urn:schemas-microsoft-com:vml" Requires="v">
                <p:oleObj r:id="rId3" imgW="9710853" imgH="7272281" progId="Visio.Drawing.11">
                  <p:embed/>
                </p:oleObj>
              </mc:Choice>
              <mc:Fallback>
                <p:oleObj r:id="rId3" imgW="9710853" imgH="7272281" progId="Visio.Drawing.11">
                  <p:embed/>
                  <p:pic>
                    <p:nvPicPr>
                      <p:cNvPr id="6" name="Object 5" descr="Figure 6.5.6.2.2.1.2-1 Bending Moment versus Rotation for a Homogenous Compact Web Section. Graph of bending moment versus rotation including stages of stress on a I-girder cross section, and yield and plastic moment values.">
                        <a:extLst>
                          <a:ext uri="{FF2B5EF4-FFF2-40B4-BE49-F238E27FC236}">
                            <a16:creationId xmlns:a16="http://schemas.microsoft.com/office/drawing/2014/main" id="{F34296BE-E535-BCB6-0D78-F83376695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275" y="873957"/>
                        <a:ext cx="5505450" cy="415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a:extLst>
              <a:ext uri="{FF2B5EF4-FFF2-40B4-BE49-F238E27FC236}">
                <a16:creationId xmlns:a16="http://schemas.microsoft.com/office/drawing/2014/main" id="{85A4C1DF-AC8B-AD60-65D4-AF0EACC8B252}"/>
              </a:ext>
            </a:extLst>
          </p:cNvPr>
          <p:cNvCxnSpPr/>
          <p:nvPr/>
        </p:nvCxnSpPr>
        <p:spPr>
          <a:xfrm>
            <a:off x="4495800" y="1733550"/>
            <a:ext cx="152400" cy="152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1712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3600" dirty="0"/>
              <a:t>Section Classifications</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741516"/>
            <a:ext cx="8229600" cy="3965575"/>
          </a:xfrm>
        </p:spPr>
        <p:txBody>
          <a:bodyPr/>
          <a:lstStyle/>
          <a:p>
            <a:r>
              <a:rPr lang="en-US" sz="2400" dirty="0"/>
              <a:t>Noncompact Web Sections (</a:t>
            </a:r>
            <a:r>
              <a:rPr lang="en-US" sz="2400" b="1" u="sng" dirty="0"/>
              <a:t>Appendix A6</a:t>
            </a:r>
            <a:r>
              <a:rPr lang="en-US" sz="2400" dirty="0"/>
              <a:t>):</a:t>
            </a:r>
          </a:p>
          <a:p>
            <a:pPr marL="346075" indent="-346075" algn="just">
              <a:buNone/>
            </a:pPr>
            <a:r>
              <a:rPr lang="en-US" sz="2400" dirty="0"/>
              <a:t>     </a:t>
            </a:r>
            <a:r>
              <a:rPr lang="en-US" sz="1600" u="sng" dirty="0"/>
              <a:t>Definition</a:t>
            </a:r>
            <a:r>
              <a:rPr lang="en-US" sz="1600" dirty="0"/>
              <a:t>―</a:t>
            </a:r>
            <a:r>
              <a:rPr lang="en-US" sz="1600" dirty="0">
                <a:effectLst/>
                <a:ea typeface="Times New Roman" panose="02020603050405020304" pitchFamily="18" charset="0"/>
                <a:cs typeface="Times New Roman" panose="02020603050405020304" pitchFamily="18" charset="0"/>
              </a:rPr>
              <a:t>a noncomposite section or a composite section in negative bending that has a web satisfying specific steel grade requirements and with a slenderness at or below which theoretical web bend-buckling does not occur at elastic stress levels, computed according to beam theory, smaller than the maximum flexural resistance.</a:t>
            </a:r>
            <a:endParaRPr lang="en-US" sz="16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11</a:t>
            </a:fld>
            <a:endParaRPr lang="en-US" dirty="0"/>
          </a:p>
        </p:txBody>
      </p:sp>
      <p:sp>
        <p:nvSpPr>
          <p:cNvPr id="11" name="Rectangle 7">
            <a:extLst>
              <a:ext uri="{FF2B5EF4-FFF2-40B4-BE49-F238E27FC236}">
                <a16:creationId xmlns:a16="http://schemas.microsoft.com/office/drawing/2014/main" id="{E5AC2CC9-9F36-7514-B302-5369D3793ACB}"/>
              </a:ext>
            </a:extLst>
          </p:cNvPr>
          <p:cNvSpPr>
            <a:spLocks noChangeArrowheads="1"/>
          </p:cNvSpPr>
          <p:nvPr/>
        </p:nvSpPr>
        <p:spPr bwMode="auto">
          <a:xfrm>
            <a:off x="6146800" y="331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4" name="Table 13">
            <a:extLst>
              <a:ext uri="{FF2B5EF4-FFF2-40B4-BE49-F238E27FC236}">
                <a16:creationId xmlns:a16="http://schemas.microsoft.com/office/drawing/2014/main" id="{99990B94-A9DD-6ABF-AC24-A92CB2F35F20}"/>
              </a:ext>
            </a:extLst>
          </p:cNvPr>
          <p:cNvGraphicFramePr>
            <a:graphicFrameLocks noGrp="1"/>
          </p:cNvGraphicFramePr>
          <p:nvPr>
            <p:extLst>
              <p:ext uri="{D42A27DB-BD31-4B8C-83A1-F6EECF244321}">
                <p14:modId xmlns:p14="http://schemas.microsoft.com/office/powerpoint/2010/main" val="226770667"/>
              </p:ext>
            </p:extLst>
          </p:nvPr>
        </p:nvGraphicFramePr>
        <p:xfrm>
          <a:off x="4743450" y="2419350"/>
          <a:ext cx="3943350" cy="1611207"/>
        </p:xfrm>
        <a:graphic>
          <a:graphicData uri="http://schemas.openxmlformats.org/drawingml/2006/table">
            <a:tbl>
              <a:tblPr firstRow="1" firstCol="1" bandRow="1">
                <a:tableStyleId>{5C22544A-7EE6-4342-B048-85BDC9FD1C3A}</a:tableStyleId>
              </a:tblPr>
              <a:tblGrid>
                <a:gridCol w="1047750">
                  <a:extLst>
                    <a:ext uri="{9D8B030D-6E8A-4147-A177-3AD203B41FA5}">
                      <a16:colId xmlns:a16="http://schemas.microsoft.com/office/drawing/2014/main" val="293011616"/>
                    </a:ext>
                  </a:extLst>
                </a:gridCol>
                <a:gridCol w="1447800">
                  <a:extLst>
                    <a:ext uri="{9D8B030D-6E8A-4147-A177-3AD203B41FA5}">
                      <a16:colId xmlns:a16="http://schemas.microsoft.com/office/drawing/2014/main" val="1175327498"/>
                    </a:ext>
                  </a:extLst>
                </a:gridCol>
                <a:gridCol w="1447800">
                  <a:extLst>
                    <a:ext uri="{9D8B030D-6E8A-4147-A177-3AD203B41FA5}">
                      <a16:colId xmlns:a16="http://schemas.microsoft.com/office/drawing/2014/main" val="2462724393"/>
                    </a:ext>
                  </a:extLst>
                </a:gridCol>
              </a:tblGrid>
              <a:tr h="421017">
                <a:tc>
                  <a:txBody>
                    <a:bodyPr/>
                    <a:lstStyle/>
                    <a:p>
                      <a:pPr marL="228600" marR="228600" algn="ctr">
                        <a:lnSpc>
                          <a:spcPct val="110000"/>
                        </a:lnSpc>
                        <a:spcBef>
                          <a:spcPts val="0"/>
                        </a:spcBef>
                        <a:spcAft>
                          <a:spcPts val="0"/>
                        </a:spcAft>
                      </a:pPr>
                      <a:r>
                        <a:rPr lang="en-US" sz="1150" dirty="0">
                          <a:solidFill>
                            <a:schemeClr val="tx1"/>
                          </a:solidFill>
                          <a:effectLst/>
                        </a:rPr>
                        <a:t>F</a:t>
                      </a:r>
                      <a:r>
                        <a:rPr lang="en-US" sz="1150" baseline="-25000" dirty="0">
                          <a:solidFill>
                            <a:schemeClr val="tx1"/>
                          </a:solidFill>
                          <a:effectLst/>
                        </a:rPr>
                        <a:t>yc</a:t>
                      </a:r>
                      <a:r>
                        <a:rPr lang="en-US" sz="1150" dirty="0">
                          <a:solidFill>
                            <a:schemeClr val="tx1"/>
                          </a:solidFill>
                          <a:effectLst/>
                        </a:rPr>
                        <a:t> (ksi)</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1427762"/>
                  </a:ext>
                </a:extLst>
              </a:tr>
              <a:tr h="259722">
                <a:tc>
                  <a:txBody>
                    <a:bodyPr/>
                    <a:lstStyle/>
                    <a:p>
                      <a:pPr marL="228600" marR="228600" algn="ctr">
                        <a:lnSpc>
                          <a:spcPct val="110000"/>
                        </a:lnSpc>
                        <a:spcBef>
                          <a:spcPts val="0"/>
                        </a:spcBef>
                        <a:spcAft>
                          <a:spcPts val="0"/>
                        </a:spcAft>
                      </a:pPr>
                      <a:r>
                        <a:rPr lang="en-US" sz="1150" dirty="0">
                          <a:solidFill>
                            <a:schemeClr val="tx1"/>
                          </a:solidFill>
                          <a:effectLst/>
                        </a:rPr>
                        <a:t>36</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130</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162</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316508"/>
                  </a:ext>
                </a:extLst>
              </a:tr>
              <a:tr h="227303">
                <a:tc>
                  <a:txBody>
                    <a:bodyPr/>
                    <a:lstStyle/>
                    <a:p>
                      <a:pPr marL="228600" marR="228600" algn="ctr">
                        <a:lnSpc>
                          <a:spcPct val="110000"/>
                        </a:lnSpc>
                        <a:spcBef>
                          <a:spcPts val="0"/>
                        </a:spcBef>
                        <a:spcAft>
                          <a:spcPts val="0"/>
                        </a:spcAft>
                      </a:pPr>
                      <a:r>
                        <a:rPr lang="en-US" sz="1150" dirty="0">
                          <a:solidFill>
                            <a:schemeClr val="tx1"/>
                          </a:solidFill>
                          <a:effectLst/>
                        </a:rPr>
                        <a:t>50</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228600" marR="228600" algn="ctr">
                        <a:lnSpc>
                          <a:spcPct val="110000"/>
                        </a:lnSpc>
                        <a:spcBef>
                          <a:spcPts val="0"/>
                        </a:spcBef>
                        <a:spcAft>
                          <a:spcPts val="0"/>
                        </a:spcAft>
                      </a:pPr>
                      <a:r>
                        <a:rPr lang="en-US" sz="1150" dirty="0">
                          <a:effectLst/>
                        </a:rPr>
                        <a:t>111</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228600" marR="228600" algn="ctr">
                        <a:lnSpc>
                          <a:spcPct val="110000"/>
                        </a:lnSpc>
                        <a:spcBef>
                          <a:spcPts val="0"/>
                        </a:spcBef>
                        <a:spcAft>
                          <a:spcPts val="0"/>
                        </a:spcAft>
                      </a:pPr>
                      <a:r>
                        <a:rPr lang="en-US" sz="1150" dirty="0">
                          <a:effectLst/>
                        </a:rPr>
                        <a:t>137</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63514571"/>
                  </a:ext>
                </a:extLst>
              </a:tr>
              <a:tr h="227303">
                <a:tc>
                  <a:txBody>
                    <a:bodyPr/>
                    <a:lstStyle/>
                    <a:p>
                      <a:pPr marL="228600" marR="228600" algn="ctr">
                        <a:lnSpc>
                          <a:spcPct val="110000"/>
                        </a:lnSpc>
                        <a:spcBef>
                          <a:spcPts val="0"/>
                        </a:spcBef>
                        <a:spcAft>
                          <a:spcPts val="0"/>
                        </a:spcAft>
                      </a:pPr>
                      <a:r>
                        <a:rPr lang="en-US" sz="1150" dirty="0">
                          <a:solidFill>
                            <a:schemeClr val="tx1"/>
                          </a:solidFill>
                          <a:effectLst/>
                        </a:rPr>
                        <a:t>70</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94</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116</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3985583"/>
                  </a:ext>
                </a:extLst>
              </a:tr>
              <a:tr h="227303">
                <a:tc>
                  <a:txBody>
                    <a:bodyPr/>
                    <a:lstStyle/>
                    <a:p>
                      <a:pPr marL="228600" marR="228600" algn="ctr">
                        <a:lnSpc>
                          <a:spcPct val="110000"/>
                        </a:lnSpc>
                        <a:spcBef>
                          <a:spcPts val="0"/>
                        </a:spcBef>
                        <a:spcAft>
                          <a:spcPts val="0"/>
                        </a:spcAft>
                      </a:pPr>
                      <a:r>
                        <a:rPr lang="en-US" sz="1150" dirty="0">
                          <a:solidFill>
                            <a:schemeClr val="tx1"/>
                          </a:solidFill>
                          <a:effectLst/>
                        </a:rPr>
                        <a:t>90</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82</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102</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9608112"/>
                  </a:ext>
                </a:extLst>
              </a:tr>
              <a:tr h="248559">
                <a:tc>
                  <a:txBody>
                    <a:bodyPr/>
                    <a:lstStyle/>
                    <a:p>
                      <a:pPr marL="228600" marR="228600" algn="ctr">
                        <a:lnSpc>
                          <a:spcPct val="110000"/>
                        </a:lnSpc>
                        <a:spcBef>
                          <a:spcPts val="0"/>
                        </a:spcBef>
                        <a:spcAft>
                          <a:spcPts val="0"/>
                        </a:spcAft>
                      </a:pPr>
                      <a:r>
                        <a:rPr lang="en-US" sz="1150" dirty="0">
                          <a:solidFill>
                            <a:schemeClr val="tx1"/>
                          </a:solidFill>
                          <a:effectLst/>
                        </a:rPr>
                        <a:t>100</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78</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97</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5854355"/>
                  </a:ext>
                </a:extLst>
              </a:tr>
            </a:tbl>
          </a:graphicData>
        </a:graphic>
      </p:graphicFrame>
      <mc:AlternateContent xmlns:mc="http://schemas.openxmlformats.org/markup-compatibility/2006" xmlns:a14="http://schemas.microsoft.com/office/drawing/2010/main">
        <mc:Choice Requires="a14">
          <p:sp>
            <p:nvSpPr>
              <p:cNvPr id="9" name="Object 8">
                <a:extLst>
                  <a:ext uri="{FF2B5EF4-FFF2-40B4-BE49-F238E27FC236}">
                    <a16:creationId xmlns:a16="http://schemas.microsoft.com/office/drawing/2014/main" id="{6CE30C43-9CBB-EBA0-25E2-ED5D6CF4ED42}"/>
                  </a:ext>
                </a:extLst>
              </p:cNvPr>
              <p:cNvSpPr txBox="1"/>
              <p:nvPr/>
            </p:nvSpPr>
            <p:spPr bwMode="auto">
              <a:xfrm>
                <a:off x="1374774" y="2424113"/>
                <a:ext cx="2282825" cy="661987"/>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f>
                        <m:fPr>
                          <m:ctrlPr>
                            <a:rPr lang="en-US" sz="1400" i="1">
                              <a:solidFill>
                                <a:srgbClr val="000000"/>
                              </a:solidFill>
                              <a:latin typeface="Cambria Math" panose="02040503050406030204" pitchFamily="18" charset="0"/>
                            </a:rPr>
                          </m:ctrlPr>
                        </m:fPr>
                        <m:num>
                          <m:r>
                            <a:rPr lang="en-US" sz="1400" i="0">
                              <a:solidFill>
                                <a:srgbClr val="000000"/>
                              </a:solidFill>
                              <a:latin typeface="Cambria Math" panose="02040503050406030204" pitchFamily="18" charset="0"/>
                            </a:rPr>
                            <m:t>2</m:t>
                          </m:r>
                          <m:sSub>
                            <m:sSubPr>
                              <m:ctrlPr>
                                <a:rPr lang="en-US" sz="1400" i="1">
                                  <a:solidFill>
                                    <a:srgbClr val="000000"/>
                                  </a:solidFill>
                                  <a:latin typeface="Cambria Math" panose="02040503050406030204" pitchFamily="18" charset="0"/>
                                </a:rPr>
                              </m:ctrlPr>
                            </m:sSubPr>
                            <m:e>
                              <m:r>
                                <m:rPr>
                                  <m:sty m:val="p"/>
                                </m:rPr>
                                <a:rPr lang="en-US" sz="1400" i="0">
                                  <a:solidFill>
                                    <a:srgbClr val="000000"/>
                                  </a:solidFill>
                                  <a:latin typeface="Cambria Math" panose="02040503050406030204" pitchFamily="18" charset="0"/>
                                </a:rPr>
                                <m:t>D</m:t>
                              </m:r>
                            </m:e>
                            <m:sub>
                              <m:r>
                                <m:rPr>
                                  <m:sty m:val="p"/>
                                </m:rPr>
                                <a:rPr lang="en-US" sz="1400" i="0">
                                  <a:solidFill>
                                    <a:srgbClr val="000000"/>
                                  </a:solidFill>
                                  <a:latin typeface="Cambria Math" panose="02040503050406030204" pitchFamily="18" charset="0"/>
                                </a:rPr>
                                <m:t>c</m:t>
                              </m:r>
                            </m:sub>
                          </m:sSub>
                        </m:num>
                        <m:den>
                          <m:sSub>
                            <m:sSubPr>
                              <m:ctrlPr>
                                <a:rPr lang="en-US" sz="1400" i="1">
                                  <a:solidFill>
                                    <a:srgbClr val="000000"/>
                                  </a:solidFill>
                                  <a:latin typeface="Cambria Math" panose="02040503050406030204" pitchFamily="18" charset="0"/>
                                </a:rPr>
                              </m:ctrlPr>
                            </m:sSubPr>
                            <m:e>
                              <m:r>
                                <m:rPr>
                                  <m:sty m:val="p"/>
                                </m:rPr>
                                <a:rPr lang="en-US" sz="1400" i="0">
                                  <a:solidFill>
                                    <a:srgbClr val="000000"/>
                                  </a:solidFill>
                                  <a:latin typeface="Cambria Math" panose="02040503050406030204" pitchFamily="18" charset="0"/>
                                </a:rPr>
                                <m:t>t</m:t>
                              </m:r>
                            </m:e>
                            <m:sub>
                              <m:r>
                                <m:rPr>
                                  <m:sty m:val="p"/>
                                </m:rPr>
                                <a:rPr lang="en-US" sz="1400" i="0">
                                  <a:solidFill>
                                    <a:srgbClr val="000000"/>
                                  </a:solidFill>
                                  <a:latin typeface="Cambria Math" panose="02040503050406030204" pitchFamily="18" charset="0"/>
                                </a:rPr>
                                <m:t>w</m:t>
                              </m:r>
                            </m:sub>
                          </m:sSub>
                        </m:den>
                      </m:f>
                      <m:r>
                        <a:rPr lang="en-US" sz="1400" i="0" smtClean="0">
                          <a:solidFill>
                            <a:schemeClr val="tx1"/>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m:rPr>
                              <m:sty m:val="p"/>
                            </m:rPr>
                            <a:rPr lang="en-US" sz="1400" i="0">
                              <a:solidFill>
                                <a:srgbClr val="000000"/>
                              </a:solidFill>
                              <a:latin typeface="Cambria Math" panose="02040503050406030204" pitchFamily="18" charset="0"/>
                            </a:rPr>
                            <m:t>λ</m:t>
                          </m:r>
                        </m:e>
                        <m:sub>
                          <m:r>
                            <m:rPr>
                              <m:sty m:val="p"/>
                            </m:rPr>
                            <a:rPr lang="en-US" sz="1400" i="0">
                              <a:solidFill>
                                <a:srgbClr val="000000"/>
                              </a:solidFill>
                              <a:latin typeface="Cambria Math" panose="02040503050406030204" pitchFamily="18" charset="0"/>
                            </a:rPr>
                            <m:t>rw</m:t>
                          </m:r>
                        </m:sub>
                      </m:sSub>
                      <m:r>
                        <a:rPr lang="en-US" sz="1400" i="0">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m:rPr>
                              <m:sty m:val="p"/>
                            </m:rPr>
                            <a:rPr lang="en-US" sz="1400" i="0">
                              <a:solidFill>
                                <a:srgbClr val="000000"/>
                              </a:solidFill>
                              <a:latin typeface="Cambria Math" panose="02040503050406030204" pitchFamily="18" charset="0"/>
                            </a:rPr>
                            <m:t>k</m:t>
                          </m:r>
                        </m:e>
                        <m:sub>
                          <m:r>
                            <m:rPr>
                              <m:sty m:val="p"/>
                            </m:rPr>
                            <a:rPr lang="en-US" sz="1400" i="0">
                              <a:solidFill>
                                <a:srgbClr val="000000"/>
                              </a:solidFill>
                              <a:latin typeface="Cambria Math" panose="02040503050406030204" pitchFamily="18" charset="0"/>
                            </a:rPr>
                            <m:t>e</m:t>
                          </m:r>
                        </m:sub>
                      </m:sSub>
                      <m:rad>
                        <m:radPr>
                          <m:degHide m:val="on"/>
                          <m:ctrlPr>
                            <a:rPr lang="en-US" sz="1400" i="1">
                              <a:solidFill>
                                <a:srgbClr val="000000"/>
                              </a:solidFill>
                              <a:latin typeface="Cambria Math" panose="02040503050406030204" pitchFamily="18" charset="0"/>
                            </a:rPr>
                          </m:ctrlPr>
                        </m:radPr>
                        <m:deg/>
                        <m:e>
                          <m:f>
                            <m:fPr>
                              <m:ctrlPr>
                                <a:rPr lang="en-US" sz="1400" i="1">
                                  <a:solidFill>
                                    <a:srgbClr val="000000"/>
                                  </a:solidFill>
                                  <a:latin typeface="Cambria Math" panose="02040503050406030204" pitchFamily="18" charset="0"/>
                                </a:rPr>
                              </m:ctrlPr>
                            </m:fPr>
                            <m:num>
                              <m:r>
                                <m:rPr>
                                  <m:sty m:val="p"/>
                                </m:rPr>
                                <a:rPr lang="en-US" sz="1400" i="0">
                                  <a:solidFill>
                                    <a:srgbClr val="000000"/>
                                  </a:solidFill>
                                  <a:latin typeface="Cambria Math" panose="02040503050406030204" pitchFamily="18" charset="0"/>
                                </a:rPr>
                                <m:t>E</m:t>
                              </m:r>
                            </m:num>
                            <m:den>
                              <m:sSub>
                                <m:sSubPr>
                                  <m:ctrlPr>
                                    <a:rPr lang="en-US" sz="1400" i="1">
                                      <a:solidFill>
                                        <a:srgbClr val="000000"/>
                                      </a:solidFill>
                                      <a:latin typeface="Cambria Math" panose="02040503050406030204" pitchFamily="18" charset="0"/>
                                    </a:rPr>
                                  </m:ctrlPr>
                                </m:sSubPr>
                                <m:e>
                                  <m:r>
                                    <m:rPr>
                                      <m:sty m:val="p"/>
                                    </m:rPr>
                                    <a:rPr lang="en-US" sz="1400" i="0">
                                      <a:solidFill>
                                        <a:srgbClr val="000000"/>
                                      </a:solidFill>
                                      <a:latin typeface="Cambria Math" panose="02040503050406030204" pitchFamily="18" charset="0"/>
                                    </a:rPr>
                                    <m:t>F</m:t>
                                  </m:r>
                                </m:e>
                                <m:sub>
                                  <m:r>
                                    <m:rPr>
                                      <m:sty m:val="p"/>
                                    </m:rPr>
                                    <a:rPr lang="en-US" sz="1400" i="0">
                                      <a:solidFill>
                                        <a:srgbClr val="000000"/>
                                      </a:solidFill>
                                      <a:latin typeface="Cambria Math" panose="02040503050406030204" pitchFamily="18" charset="0"/>
                                    </a:rPr>
                                    <m:t>yc</m:t>
                                  </m:r>
                                </m:sub>
                              </m:sSub>
                            </m:den>
                          </m:f>
                        </m:e>
                      </m:rad>
                    </m:oMath>
                  </m:oMathPara>
                </a14:m>
                <a:endParaRPr lang="en-US" sz="1400" dirty="0"/>
              </a:p>
            </p:txBody>
          </p:sp>
        </mc:Choice>
        <mc:Fallback xmlns="">
          <p:sp>
            <p:nvSpPr>
              <p:cNvPr id="9" name="Object 8">
                <a:extLst>
                  <a:ext uri="{FF2B5EF4-FFF2-40B4-BE49-F238E27FC236}">
                    <a16:creationId xmlns:a16="http://schemas.microsoft.com/office/drawing/2014/main" id="{6CE30C43-9CBB-EBA0-25E2-ED5D6CF4ED42}"/>
                  </a:ext>
                </a:extLst>
              </p:cNvPr>
              <p:cNvSpPr txBox="1">
                <a:spLocks noRot="1" noChangeAspect="1" noMove="1" noResize="1" noEditPoints="1" noAdjustHandles="1" noChangeArrowheads="1" noChangeShapeType="1" noTextEdit="1"/>
              </p:cNvSpPr>
              <p:nvPr/>
            </p:nvSpPr>
            <p:spPr bwMode="auto">
              <a:xfrm>
                <a:off x="1374774" y="2424113"/>
                <a:ext cx="2282825" cy="661987"/>
              </a:xfrm>
              <a:prstGeom prst="rect">
                <a:avLst/>
              </a:prstGeom>
              <a:blipFill>
                <a:blip r:embed="rId5"/>
                <a:stretch>
                  <a:fillRect b="-2778"/>
                </a:stretch>
              </a:blipFill>
            </p:spPr>
            <p:txBody>
              <a:bodyPr/>
              <a:lstStyle/>
              <a:p>
                <a:r>
                  <a:rPr lang="en-US">
                    <a:noFill/>
                  </a:rPr>
                  <a:t> </a:t>
                </a:r>
              </a:p>
            </p:txBody>
          </p:sp>
        </mc:Fallback>
      </mc:AlternateContent>
      <p:graphicFrame>
        <p:nvGraphicFramePr>
          <p:cNvPr id="12" name="Object 11">
            <a:extLst>
              <a:ext uri="{FF2B5EF4-FFF2-40B4-BE49-F238E27FC236}">
                <a16:creationId xmlns:a16="http://schemas.microsoft.com/office/drawing/2014/main" id="{5892129A-1A95-70B4-0836-DF2C87A61F95}"/>
              </a:ext>
            </a:extLst>
          </p:cNvPr>
          <p:cNvGraphicFramePr>
            <a:graphicFrameLocks noChangeAspect="1"/>
          </p:cNvGraphicFramePr>
          <p:nvPr>
            <p:extLst>
              <p:ext uri="{D42A27DB-BD31-4B8C-83A1-F6EECF244321}">
                <p14:modId xmlns:p14="http://schemas.microsoft.com/office/powerpoint/2010/main" val="813260704"/>
              </p:ext>
            </p:extLst>
          </p:nvPr>
        </p:nvGraphicFramePr>
        <p:xfrm>
          <a:off x="915764" y="3334268"/>
          <a:ext cx="3290888" cy="577850"/>
        </p:xfrm>
        <a:graphic>
          <a:graphicData uri="http://schemas.openxmlformats.org/presentationml/2006/ole">
            <mc:AlternateContent xmlns:mc="http://schemas.openxmlformats.org/markup-compatibility/2006">
              <mc:Choice xmlns:v="urn:schemas-microsoft-com:vml" Requires="v">
                <p:oleObj name="Equation" r:id="rId6" imgW="2501640" imgH="419040" progId="Equation.DSMT4">
                  <p:embed/>
                </p:oleObj>
              </mc:Choice>
              <mc:Fallback>
                <p:oleObj name="Equation" r:id="rId6" imgW="2501640" imgH="419040" progId="Equation.DSMT4">
                  <p:embed/>
                  <p:pic>
                    <p:nvPicPr>
                      <p:cNvPr id="12" name="Object 11">
                        <a:extLst>
                          <a:ext uri="{FF2B5EF4-FFF2-40B4-BE49-F238E27FC236}">
                            <a16:creationId xmlns:a16="http://schemas.microsoft.com/office/drawing/2014/main" id="{5892129A-1A95-70B4-0836-DF2C87A61F95}"/>
                          </a:ext>
                        </a:extLst>
                      </p:cNvPr>
                      <p:cNvPicPr>
                        <a:picLocks noChangeAspect="1" noChangeArrowheads="1"/>
                      </p:cNvPicPr>
                      <p:nvPr/>
                    </p:nvPicPr>
                    <p:blipFill>
                      <a:blip r:embed="rId7"/>
                      <a:srcRect/>
                      <a:stretch>
                        <a:fillRect/>
                      </a:stretch>
                    </p:blipFill>
                    <p:spPr bwMode="auto">
                      <a:xfrm>
                        <a:off x="915764" y="3334268"/>
                        <a:ext cx="3290888" cy="577850"/>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FB93AB92-48B9-657F-1F69-CD903DC401F0}"/>
              </a:ext>
            </a:extLst>
          </p:cNvPr>
          <p:cNvGraphicFramePr>
            <a:graphicFrameLocks noChangeAspect="1"/>
          </p:cNvGraphicFramePr>
          <p:nvPr>
            <p:extLst>
              <p:ext uri="{D42A27DB-BD31-4B8C-83A1-F6EECF244321}">
                <p14:modId xmlns:p14="http://schemas.microsoft.com/office/powerpoint/2010/main" val="3235363620"/>
              </p:ext>
            </p:extLst>
          </p:nvPr>
        </p:nvGraphicFramePr>
        <p:xfrm>
          <a:off x="915764" y="3891174"/>
          <a:ext cx="1052513" cy="261938"/>
        </p:xfrm>
        <a:graphic>
          <a:graphicData uri="http://schemas.openxmlformats.org/presentationml/2006/ole">
            <mc:AlternateContent xmlns:mc="http://schemas.openxmlformats.org/markup-compatibility/2006">
              <mc:Choice xmlns:v="urn:schemas-microsoft-com:vml" Requires="v">
                <p:oleObj name="Equation" r:id="rId8" imgW="799920" imgH="190440" progId="Equation.DSMT4">
                  <p:embed/>
                </p:oleObj>
              </mc:Choice>
              <mc:Fallback>
                <p:oleObj name="Equation" r:id="rId8" imgW="799920" imgH="190440" progId="Equation.DSMT4">
                  <p:embed/>
                  <p:pic>
                    <p:nvPicPr>
                      <p:cNvPr id="15" name="Object 14">
                        <a:extLst>
                          <a:ext uri="{FF2B5EF4-FFF2-40B4-BE49-F238E27FC236}">
                            <a16:creationId xmlns:a16="http://schemas.microsoft.com/office/drawing/2014/main" id="{FB93AB92-48B9-657F-1F69-CD903DC401F0}"/>
                          </a:ext>
                        </a:extLst>
                      </p:cNvPr>
                      <p:cNvPicPr>
                        <a:picLocks noChangeAspect="1" noChangeArrowheads="1"/>
                      </p:cNvPicPr>
                      <p:nvPr/>
                    </p:nvPicPr>
                    <p:blipFill>
                      <a:blip r:embed="rId9"/>
                      <a:srcRect/>
                      <a:stretch>
                        <a:fillRect/>
                      </a:stretch>
                    </p:blipFill>
                    <p:spPr bwMode="auto">
                      <a:xfrm>
                        <a:off x="915764" y="3891174"/>
                        <a:ext cx="1052513" cy="261938"/>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E3E06D73-C9CC-6AAB-089E-FDC3AF2C4385}"/>
              </a:ext>
            </a:extLst>
          </p:cNvPr>
          <p:cNvSpPr txBox="1"/>
          <p:nvPr/>
        </p:nvSpPr>
        <p:spPr>
          <a:xfrm>
            <a:off x="843123" y="3093274"/>
            <a:ext cx="1357313" cy="338554"/>
          </a:xfrm>
          <a:prstGeom prst="rect">
            <a:avLst/>
          </a:prstGeom>
          <a:noFill/>
        </p:spPr>
        <p:txBody>
          <a:bodyPr wrap="square" rtlCol="0">
            <a:spAutoFit/>
          </a:bodyPr>
          <a:lstStyle/>
          <a:p>
            <a:r>
              <a:rPr lang="en-US" sz="1600" dirty="0">
                <a:latin typeface="+mn-lt"/>
              </a:rPr>
              <a:t>in which:</a:t>
            </a:r>
          </a:p>
        </p:txBody>
      </p:sp>
      <p:graphicFrame>
        <p:nvGraphicFramePr>
          <p:cNvPr id="17" name="Object 16"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679AAEEC-9A25-4B1C-2684-495B044A897E}"/>
              </a:ext>
            </a:extLst>
          </p:cNvPr>
          <p:cNvGraphicFramePr>
            <a:graphicFrameLocks noChangeAspect="1"/>
          </p:cNvGraphicFramePr>
          <p:nvPr>
            <p:extLst>
              <p:ext uri="{D42A27DB-BD31-4B8C-83A1-F6EECF244321}">
                <p14:modId xmlns:p14="http://schemas.microsoft.com/office/powerpoint/2010/main" val="301267142"/>
              </p:ext>
            </p:extLst>
          </p:nvPr>
        </p:nvGraphicFramePr>
        <p:xfrm>
          <a:off x="902447" y="4220340"/>
          <a:ext cx="8004175" cy="884237"/>
        </p:xfrm>
        <a:graphic>
          <a:graphicData uri="http://schemas.openxmlformats.org/presentationml/2006/ole">
            <mc:AlternateContent xmlns:mc="http://schemas.openxmlformats.org/markup-compatibility/2006">
              <mc:Choice xmlns:v="urn:schemas-microsoft-com:vml" Requires="v">
                <p:oleObj name="Equation" r:id="rId10" imgW="6502320" imgH="685800" progId="Equation.DSMT4">
                  <p:embed/>
                </p:oleObj>
              </mc:Choice>
              <mc:Fallback>
                <p:oleObj name="Equation" r:id="rId10" imgW="6502320" imgH="685800" progId="Equation.DSMT4">
                  <p:embed/>
                  <p:pic>
                    <p:nvPicPr>
                      <p:cNvPr id="17" name="Object 16"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679AAEEC-9A25-4B1C-2684-495B044A897E}"/>
                          </a:ext>
                        </a:extLst>
                      </p:cNvPr>
                      <p:cNvPicPr>
                        <a:picLocks noChangeAspect="1" noChangeArrowheads="1"/>
                      </p:cNvPicPr>
                      <p:nvPr/>
                    </p:nvPicPr>
                    <p:blipFill>
                      <a:blip r:embed="rId11"/>
                      <a:srcRect/>
                      <a:stretch>
                        <a:fillRect/>
                      </a:stretch>
                    </p:blipFill>
                    <p:spPr bwMode="auto">
                      <a:xfrm>
                        <a:off x="902447" y="4220340"/>
                        <a:ext cx="8004175" cy="884237"/>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795D0069-C048-CF0F-9C3C-940F35C826EF}"/>
              </a:ext>
            </a:extLst>
          </p:cNvPr>
          <p:cNvGraphicFramePr>
            <a:graphicFrameLocks noChangeAspect="1"/>
          </p:cNvGraphicFramePr>
          <p:nvPr>
            <p:extLst>
              <p:ext uri="{D42A27DB-BD31-4B8C-83A1-F6EECF244321}">
                <p14:modId xmlns:p14="http://schemas.microsoft.com/office/powerpoint/2010/main" val="335099765"/>
              </p:ext>
            </p:extLst>
          </p:nvPr>
        </p:nvGraphicFramePr>
        <p:xfrm>
          <a:off x="5945188" y="2470150"/>
          <a:ext cx="1201737" cy="331788"/>
        </p:xfrm>
        <a:graphic>
          <a:graphicData uri="http://schemas.openxmlformats.org/presentationml/2006/ole">
            <mc:AlternateContent xmlns:mc="http://schemas.openxmlformats.org/markup-compatibility/2006">
              <mc:Choice xmlns:v="urn:schemas-microsoft-com:vml" Requires="v">
                <p:oleObj name="Equation" r:id="rId12" imgW="914400" imgH="241200" progId="Equation.DSMT4">
                  <p:embed/>
                </p:oleObj>
              </mc:Choice>
              <mc:Fallback>
                <p:oleObj name="Equation" r:id="rId12" imgW="914400" imgH="241200" progId="Equation.DSMT4">
                  <p:embed/>
                  <p:pic>
                    <p:nvPicPr>
                      <p:cNvPr id="18" name="Object 17">
                        <a:extLst>
                          <a:ext uri="{FF2B5EF4-FFF2-40B4-BE49-F238E27FC236}">
                            <a16:creationId xmlns:a16="http://schemas.microsoft.com/office/drawing/2014/main" id="{795D0069-C048-CF0F-9C3C-940F35C826EF}"/>
                          </a:ext>
                        </a:extLst>
                      </p:cNvPr>
                      <p:cNvPicPr>
                        <a:picLocks noChangeAspect="1" noChangeArrowheads="1"/>
                      </p:cNvPicPr>
                      <p:nvPr/>
                    </p:nvPicPr>
                    <p:blipFill>
                      <a:blip r:embed="rId13"/>
                      <a:srcRect/>
                      <a:stretch>
                        <a:fillRect/>
                      </a:stretch>
                    </p:blipFill>
                    <p:spPr bwMode="auto">
                      <a:xfrm>
                        <a:off x="5945188" y="2470150"/>
                        <a:ext cx="1201737" cy="331788"/>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C16EDF34-69E9-2B5F-EEC7-C8D53AE4A877}"/>
              </a:ext>
            </a:extLst>
          </p:cNvPr>
          <p:cNvGraphicFramePr>
            <a:graphicFrameLocks noChangeAspect="1"/>
          </p:cNvGraphicFramePr>
          <p:nvPr>
            <p:extLst>
              <p:ext uri="{D42A27DB-BD31-4B8C-83A1-F6EECF244321}">
                <p14:modId xmlns:p14="http://schemas.microsoft.com/office/powerpoint/2010/main" val="2969702942"/>
              </p:ext>
            </p:extLst>
          </p:nvPr>
        </p:nvGraphicFramePr>
        <p:xfrm>
          <a:off x="7343367" y="2467769"/>
          <a:ext cx="1201737" cy="331788"/>
        </p:xfrm>
        <a:graphic>
          <a:graphicData uri="http://schemas.openxmlformats.org/presentationml/2006/ole">
            <mc:AlternateContent xmlns:mc="http://schemas.openxmlformats.org/markup-compatibility/2006">
              <mc:Choice xmlns:v="urn:schemas-microsoft-com:vml" Requires="v">
                <p:oleObj name="Equation" r:id="rId14" imgW="914400" imgH="241200" progId="Equation.DSMT4">
                  <p:embed/>
                </p:oleObj>
              </mc:Choice>
              <mc:Fallback>
                <p:oleObj name="Equation" r:id="rId14" imgW="914400" imgH="241200" progId="Equation.DSMT4">
                  <p:embed/>
                  <p:pic>
                    <p:nvPicPr>
                      <p:cNvPr id="19" name="Object 18">
                        <a:extLst>
                          <a:ext uri="{FF2B5EF4-FFF2-40B4-BE49-F238E27FC236}">
                            <a16:creationId xmlns:a16="http://schemas.microsoft.com/office/drawing/2014/main" id="{C16EDF34-69E9-2B5F-EEC7-C8D53AE4A877}"/>
                          </a:ext>
                        </a:extLst>
                      </p:cNvPr>
                      <p:cNvPicPr>
                        <a:picLocks noChangeAspect="1" noChangeArrowheads="1"/>
                      </p:cNvPicPr>
                      <p:nvPr/>
                    </p:nvPicPr>
                    <p:blipFill>
                      <a:blip r:embed="rId15"/>
                      <a:srcRect/>
                      <a:stretch>
                        <a:fillRect/>
                      </a:stretch>
                    </p:blipFill>
                    <p:spPr bwMode="auto">
                      <a:xfrm>
                        <a:off x="7343367" y="2467769"/>
                        <a:ext cx="1201737" cy="331788"/>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268FF4F7-0DB5-C5C8-FA44-C9AF835936A1}"/>
              </a:ext>
            </a:extLst>
          </p:cNvPr>
          <p:cNvSpPr txBox="1"/>
          <p:nvPr/>
        </p:nvSpPr>
        <p:spPr>
          <a:xfrm>
            <a:off x="2446488" y="4485425"/>
            <a:ext cx="6540723" cy="584775"/>
          </a:xfrm>
          <a:prstGeom prst="rect">
            <a:avLst/>
          </a:prstGeom>
          <a:noFill/>
        </p:spPr>
        <p:txBody>
          <a:bodyPr wrap="square">
            <a:spAutoFit/>
          </a:bodyPr>
          <a:lstStyle/>
          <a:p>
            <a:r>
              <a:rPr lang="en-US" sz="1600" dirty="0">
                <a:latin typeface="+mn-lt"/>
                <a:cs typeface="Times New Roman" panose="02020603050405020304" pitchFamily="18" charset="0"/>
              </a:rPr>
              <a:t>Noncompact web sections are typically sections of intermediate depth used over a fairly broad range of spans. </a:t>
            </a:r>
            <a:endParaRPr lang="en-US" sz="1600" dirty="0">
              <a:latin typeface="+mn-lt"/>
            </a:endParaRPr>
          </a:p>
        </p:txBody>
      </p:sp>
    </p:spTree>
    <p:extLst>
      <p:ext uri="{BB962C8B-B14F-4D97-AF65-F5344CB8AC3E}">
        <p14:creationId xmlns:p14="http://schemas.microsoft.com/office/powerpoint/2010/main" val="3358261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p:txBody>
          <a:bodyPr/>
          <a:lstStyle/>
          <a:p>
            <a:r>
              <a:rPr lang="en-US" dirty="0"/>
              <a:t>Appendix A6</a:t>
            </a:r>
          </a:p>
        </p:txBody>
      </p:sp>
      <p:sp>
        <p:nvSpPr>
          <p:cNvPr id="6" name="Content Placeholder 5">
            <a:extLst>
              <a:ext uri="{FF2B5EF4-FFF2-40B4-BE49-F238E27FC236}">
                <a16:creationId xmlns:a16="http://schemas.microsoft.com/office/drawing/2014/main" id="{6B7D7201-03A7-4367-B8CC-AEA6BFCEE87E}"/>
              </a:ext>
            </a:extLst>
          </p:cNvPr>
          <p:cNvSpPr>
            <a:spLocks noGrp="1"/>
          </p:cNvSpPr>
          <p:nvPr>
            <p:ph idx="1"/>
          </p:nvPr>
        </p:nvSpPr>
        <p:spPr>
          <a:xfrm>
            <a:off x="491971" y="971550"/>
            <a:ext cx="8458200" cy="3394075"/>
          </a:xfrm>
        </p:spPr>
        <p:txBody>
          <a:bodyPr/>
          <a:lstStyle/>
          <a:p>
            <a:r>
              <a:rPr lang="en-US" sz="2400" dirty="0"/>
              <a:t>Accounts for the ability of I-sections with nonslender webs (i.e., compact or noncompact webs) to develop flexural resistances exceeding M</a:t>
            </a:r>
            <a:r>
              <a:rPr lang="en-US" sz="2400" baseline="-25000" dirty="0"/>
              <a:t>y </a:t>
            </a:r>
            <a:r>
              <a:rPr lang="en-US" sz="2400" dirty="0"/>
              <a:t>and potentially reaching M</a:t>
            </a:r>
            <a:r>
              <a:rPr lang="en-US" sz="2400" baseline="-25000" dirty="0"/>
              <a:t>p</a:t>
            </a:r>
            <a:r>
              <a:rPr lang="en-US" sz="2400" dirty="0"/>
              <a:t>.</a:t>
            </a:r>
            <a:endParaRPr lang="en-US" sz="1200" dirty="0"/>
          </a:p>
          <a:p>
            <a:r>
              <a:rPr lang="en-US" sz="2400" dirty="0"/>
              <a:t>Flexural resistance is expressed in terms of bending moment rather than stress.</a:t>
            </a:r>
            <a:endParaRPr lang="en-US" sz="2400" baseline="30000" dirty="0"/>
          </a:p>
          <a:p>
            <a:r>
              <a:rPr lang="en-US" sz="2400" dirty="0"/>
              <a:t>Applies to all spans, but most efficiently and economically applies to shorter span straight steel rolled beam and welded I-girder bridges.</a:t>
            </a:r>
            <a:endParaRPr lang="en-US" sz="2400" baseline="-25000" dirty="0">
              <a:cs typeface="Arial" panose="020B0604020202020204" pitchFamily="34" charset="0"/>
            </a:endParaRPr>
          </a:p>
          <a:p>
            <a:r>
              <a:rPr lang="en-US" sz="2400" dirty="0">
                <a:cs typeface="Arial" panose="020B0604020202020204" pitchFamily="34" charset="0"/>
              </a:rPr>
              <a:t>The web load-shedding factor, R</a:t>
            </a:r>
            <a:r>
              <a:rPr lang="en-US" sz="2400" baseline="-25000" dirty="0">
                <a:cs typeface="Arial" panose="020B0604020202020204" pitchFamily="34" charset="0"/>
              </a:rPr>
              <a:t>b</a:t>
            </a:r>
            <a:r>
              <a:rPr lang="en-US" sz="2400" dirty="0">
                <a:cs typeface="Arial" panose="020B0604020202020204" pitchFamily="34" charset="0"/>
              </a:rPr>
              <a:t>, is equal to 1.0 for all sections with nonslender webs.</a:t>
            </a:r>
          </a:p>
          <a:p>
            <a:pPr marL="0" indent="0">
              <a:buNone/>
            </a:pPr>
            <a:endParaRPr lang="en-US" sz="2800" baseline="-25000" dirty="0">
              <a:cs typeface="Arial" panose="020B0604020202020204" pitchFamily="34" charset="0"/>
            </a:endParaRPr>
          </a:p>
          <a:p>
            <a:pPr marL="0" indent="0">
              <a:buNone/>
            </a:pPr>
            <a:endParaRPr lang="en-US" sz="2800" baseline="-25000" dirty="0">
              <a:cs typeface="Arial" panose="020B0604020202020204" pitchFamily="34" charset="0"/>
            </a:endParaRPr>
          </a:p>
          <a:p>
            <a:pPr marL="0" indent="0">
              <a:buNone/>
            </a:pPr>
            <a:endParaRPr lang="en-US" sz="2800" baseline="-25000" dirty="0">
              <a:cs typeface="Arial" panose="020B0604020202020204" pitchFamily="34" charset="0"/>
            </a:endParaRPr>
          </a:p>
          <a:p>
            <a:endParaRPr lang="en-US" sz="2800" baseline="-25000" dirty="0">
              <a:cs typeface="Arial" panose="020B0604020202020204" pitchFamily="34" charset="0"/>
            </a:endParaRPr>
          </a:p>
          <a:p>
            <a:pPr>
              <a:buClr>
                <a:schemeClr val="tx1"/>
              </a:buClr>
            </a:pPr>
            <a:endParaRPr lang="en-US" sz="2800" baseline="-25000" dirty="0">
              <a:cs typeface="Arial" panose="020B0604020202020204" pitchFamily="34" charset="0"/>
            </a:endParaRPr>
          </a:p>
          <a:p>
            <a:endParaRPr lang="en-US" sz="2800" baseline="-25000" dirty="0">
              <a:cs typeface="Arial" panose="020B0604020202020204" pitchFamily="34" charset="0"/>
            </a:endParaRPr>
          </a:p>
          <a:p>
            <a:endParaRPr lang="en-US" sz="2800" baseline="-25000" dirty="0"/>
          </a:p>
          <a:p>
            <a:endParaRPr lang="en-US"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12</a:t>
            </a:fld>
            <a:endParaRPr lang="en-US" dirty="0"/>
          </a:p>
        </p:txBody>
      </p:sp>
    </p:spTree>
    <p:extLst>
      <p:ext uri="{BB962C8B-B14F-4D97-AF65-F5344CB8AC3E}">
        <p14:creationId xmlns:p14="http://schemas.microsoft.com/office/powerpoint/2010/main" val="1825908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p:txBody>
          <a:bodyPr/>
          <a:lstStyle/>
          <a:p>
            <a:r>
              <a:rPr lang="en-US" dirty="0"/>
              <a:t>Appendix A6 Requirements</a:t>
            </a:r>
          </a:p>
        </p:txBody>
      </p:sp>
      <p:sp>
        <p:nvSpPr>
          <p:cNvPr id="6" name="Content Placeholder 5">
            <a:extLst>
              <a:ext uri="{FF2B5EF4-FFF2-40B4-BE49-F238E27FC236}">
                <a16:creationId xmlns:a16="http://schemas.microsoft.com/office/drawing/2014/main" id="{6B7D7201-03A7-4367-B8CC-AEA6BFCEE87E}"/>
              </a:ext>
            </a:extLst>
          </p:cNvPr>
          <p:cNvSpPr>
            <a:spLocks noGrp="1"/>
          </p:cNvSpPr>
          <p:nvPr>
            <p:ph idx="1"/>
          </p:nvPr>
        </p:nvSpPr>
        <p:spPr>
          <a:xfrm>
            <a:off x="304800" y="1075158"/>
            <a:ext cx="9067800" cy="3394075"/>
          </a:xfrm>
        </p:spPr>
        <p:txBody>
          <a:bodyPr/>
          <a:lstStyle/>
          <a:p>
            <a:r>
              <a:rPr lang="en-US" sz="2400" dirty="0"/>
              <a:t>2D</a:t>
            </a:r>
            <a:r>
              <a:rPr lang="en-US" sz="2400" baseline="-25000" dirty="0"/>
              <a:t>c</a:t>
            </a:r>
            <a:r>
              <a:rPr lang="en-US" sz="2400" dirty="0"/>
              <a:t>/t</a:t>
            </a:r>
            <a:r>
              <a:rPr lang="en-US" sz="2400" baseline="-25000" dirty="0"/>
              <a:t>w</a:t>
            </a:r>
            <a:r>
              <a:rPr lang="en-US" sz="2400" dirty="0"/>
              <a:t> </a:t>
            </a:r>
            <a:r>
              <a:rPr lang="en-US" sz="2400" dirty="0">
                <a:cs typeface="Arial" panose="020B0604020202020204" pitchFamily="34" charset="0"/>
              </a:rPr>
              <a:t>≤ </a:t>
            </a:r>
            <a:r>
              <a:rPr lang="el-GR" sz="2400" dirty="0">
                <a:cs typeface="Arial" panose="020B0604020202020204" pitchFamily="34" charset="0"/>
              </a:rPr>
              <a:t>λ</a:t>
            </a:r>
            <a:r>
              <a:rPr lang="en-US" sz="2400" baseline="-25000" dirty="0">
                <a:cs typeface="Arial" panose="020B0604020202020204" pitchFamily="34" charset="0"/>
              </a:rPr>
              <a:t>rw</a:t>
            </a:r>
            <a:r>
              <a:rPr lang="en-US" sz="2400" dirty="0">
                <a:cs typeface="Arial" panose="020B0604020202020204" pitchFamily="34" charset="0"/>
              </a:rPr>
              <a:t>; i.e., compact or noncompact web section</a:t>
            </a:r>
            <a:endParaRPr lang="en-US" sz="2400" baseline="-25000" dirty="0">
              <a:cs typeface="Arial" panose="020B0604020202020204" pitchFamily="34" charset="0"/>
            </a:endParaRPr>
          </a:p>
          <a:p>
            <a:pPr marL="0" indent="0">
              <a:buNone/>
            </a:pPr>
            <a:endParaRPr lang="en-US" sz="1200" dirty="0"/>
          </a:p>
          <a:p>
            <a:r>
              <a:rPr lang="en-US" sz="2400" dirty="0"/>
              <a:t>Girders are straight I-girders; Supports are skewed </a:t>
            </a:r>
            <a:r>
              <a:rPr lang="en-US" sz="2400" dirty="0">
                <a:cs typeface="Arial" panose="020B0604020202020204" pitchFamily="34" charset="0"/>
              </a:rPr>
              <a:t>≤ 20</a:t>
            </a:r>
            <a:r>
              <a:rPr lang="en-US" sz="2400" baseline="30000" dirty="0">
                <a:cs typeface="Arial" panose="020B0604020202020204" pitchFamily="34" charset="0"/>
              </a:rPr>
              <a:t>○</a:t>
            </a:r>
            <a:r>
              <a:rPr lang="en-US" sz="2400" dirty="0">
                <a:cs typeface="Arial" panose="020B0604020202020204" pitchFamily="34" charset="0"/>
              </a:rPr>
              <a:t> from normal; Cross-frames are contiguous</a:t>
            </a:r>
          </a:p>
          <a:p>
            <a:pPr marL="0" indent="0">
              <a:buNone/>
            </a:pPr>
            <a:endParaRPr lang="en-US" sz="2400" baseline="30000" dirty="0"/>
          </a:p>
          <a:p>
            <a:r>
              <a:rPr lang="en-US" sz="2400" dirty="0"/>
              <a:t>Flange strengths, F</a:t>
            </a:r>
            <a:r>
              <a:rPr lang="en-US" sz="2400" baseline="-25000" dirty="0"/>
              <a:t>y</a:t>
            </a:r>
            <a:r>
              <a:rPr lang="en-US" sz="2400" dirty="0"/>
              <a:t> </a:t>
            </a:r>
            <a:r>
              <a:rPr lang="en-US" sz="2400" dirty="0">
                <a:latin typeface="Arial" panose="020B0604020202020204" pitchFamily="34" charset="0"/>
                <a:cs typeface="Arial" panose="020B0604020202020204" pitchFamily="34" charset="0"/>
              </a:rPr>
              <a:t>≤</a:t>
            </a:r>
            <a:r>
              <a:rPr lang="en-US" sz="2400" dirty="0"/>
              <a:t> 70 ksi</a:t>
            </a:r>
            <a:endParaRPr lang="en-US" sz="2000" dirty="0"/>
          </a:p>
          <a:p>
            <a:endParaRPr lang="en-US" sz="2400" baseline="-25000" dirty="0">
              <a:cs typeface="Arial" panose="020B0604020202020204" pitchFamily="34" charset="0"/>
            </a:endParaRPr>
          </a:p>
          <a:p>
            <a:r>
              <a:rPr lang="en-US" sz="2400" dirty="0">
                <a:cs typeface="Arial" panose="020B0604020202020204" pitchFamily="34" charset="0"/>
              </a:rPr>
              <a:t>Flanges satisfy,               , where I</a:t>
            </a:r>
            <a:r>
              <a:rPr lang="en-US" sz="2400" baseline="-25000" dirty="0">
                <a:cs typeface="Arial" panose="020B0604020202020204" pitchFamily="34" charset="0"/>
              </a:rPr>
              <a:t>yc</a:t>
            </a:r>
            <a:r>
              <a:rPr lang="en-US" sz="2400" dirty="0">
                <a:cs typeface="Arial" panose="020B0604020202020204" pitchFamily="34" charset="0"/>
              </a:rPr>
              <a:t> = t</a:t>
            </a:r>
            <a:r>
              <a:rPr lang="en-US" sz="2400" baseline="-25000" dirty="0">
                <a:cs typeface="Arial" panose="020B0604020202020204" pitchFamily="34" charset="0"/>
              </a:rPr>
              <a:t>fc</a:t>
            </a:r>
            <a:r>
              <a:rPr lang="en-US" sz="2400" dirty="0">
                <a:cs typeface="Arial" panose="020B0604020202020204" pitchFamily="34" charset="0"/>
              </a:rPr>
              <a:t>b</a:t>
            </a:r>
            <a:r>
              <a:rPr lang="en-US" sz="2400" baseline="-25000" dirty="0">
                <a:cs typeface="Arial" panose="020B0604020202020204" pitchFamily="34" charset="0"/>
              </a:rPr>
              <a:t>fc</a:t>
            </a:r>
            <a:r>
              <a:rPr lang="en-US" sz="2400" baseline="30000" dirty="0">
                <a:cs typeface="Arial" panose="020B0604020202020204" pitchFamily="34" charset="0"/>
              </a:rPr>
              <a:t>3</a:t>
            </a:r>
            <a:r>
              <a:rPr lang="en-US" sz="2400" dirty="0">
                <a:cs typeface="Arial" panose="020B0604020202020204" pitchFamily="34" charset="0"/>
              </a:rPr>
              <a:t>/12 and I</a:t>
            </a:r>
            <a:r>
              <a:rPr lang="en-US" sz="2400" baseline="-25000" dirty="0">
                <a:cs typeface="Arial" panose="020B0604020202020204" pitchFamily="34" charset="0"/>
              </a:rPr>
              <a:t>yt</a:t>
            </a:r>
            <a:r>
              <a:rPr lang="en-US" sz="2400" dirty="0">
                <a:cs typeface="Arial" panose="020B0604020202020204" pitchFamily="34" charset="0"/>
              </a:rPr>
              <a:t> = t</a:t>
            </a:r>
            <a:r>
              <a:rPr lang="en-US" sz="2400" baseline="-25000" dirty="0">
                <a:cs typeface="Arial" panose="020B0604020202020204" pitchFamily="34" charset="0"/>
              </a:rPr>
              <a:t>ft</a:t>
            </a:r>
            <a:r>
              <a:rPr lang="en-US" sz="2400" dirty="0">
                <a:cs typeface="Arial" panose="020B0604020202020204" pitchFamily="34" charset="0"/>
              </a:rPr>
              <a:t>b</a:t>
            </a:r>
            <a:r>
              <a:rPr lang="en-US" sz="2400" baseline="-25000" dirty="0">
                <a:cs typeface="Arial" panose="020B0604020202020204" pitchFamily="34" charset="0"/>
              </a:rPr>
              <a:t>ft</a:t>
            </a:r>
            <a:r>
              <a:rPr lang="en-US" sz="2400" baseline="30000" dirty="0">
                <a:cs typeface="Arial" panose="020B0604020202020204" pitchFamily="34" charset="0"/>
              </a:rPr>
              <a:t>3</a:t>
            </a:r>
            <a:r>
              <a:rPr lang="en-US" sz="2400" dirty="0">
                <a:cs typeface="Arial" panose="020B0604020202020204" pitchFamily="34" charset="0"/>
              </a:rPr>
              <a:t>/12 </a:t>
            </a:r>
          </a:p>
          <a:p>
            <a:pPr marL="0" indent="0">
              <a:buNone/>
            </a:pPr>
            <a:endParaRPr lang="en-US" sz="2800" baseline="-25000" dirty="0">
              <a:cs typeface="Arial" panose="020B0604020202020204" pitchFamily="34" charset="0"/>
            </a:endParaRPr>
          </a:p>
          <a:p>
            <a:pPr marL="0" indent="0">
              <a:buNone/>
            </a:pPr>
            <a:endParaRPr lang="en-US" sz="2800" baseline="-25000" dirty="0">
              <a:cs typeface="Arial" panose="020B0604020202020204" pitchFamily="34" charset="0"/>
            </a:endParaRPr>
          </a:p>
          <a:p>
            <a:pPr marL="0" indent="0">
              <a:buNone/>
            </a:pPr>
            <a:endParaRPr lang="en-US" sz="2800" baseline="-25000" dirty="0">
              <a:cs typeface="Arial" panose="020B0604020202020204" pitchFamily="34" charset="0"/>
            </a:endParaRPr>
          </a:p>
          <a:p>
            <a:endParaRPr lang="en-US" sz="2800" baseline="-25000" dirty="0">
              <a:cs typeface="Arial" panose="020B0604020202020204" pitchFamily="34" charset="0"/>
            </a:endParaRPr>
          </a:p>
          <a:p>
            <a:pPr>
              <a:buClr>
                <a:schemeClr val="tx1"/>
              </a:buClr>
            </a:pPr>
            <a:endParaRPr lang="en-US" sz="2800" baseline="-25000" dirty="0">
              <a:cs typeface="Arial" panose="020B0604020202020204" pitchFamily="34" charset="0"/>
            </a:endParaRPr>
          </a:p>
          <a:p>
            <a:endParaRPr lang="en-US" sz="2800" baseline="-25000" dirty="0">
              <a:cs typeface="Arial" panose="020B0604020202020204" pitchFamily="34" charset="0"/>
            </a:endParaRPr>
          </a:p>
          <a:p>
            <a:endParaRPr lang="en-US" sz="2800" baseline="-25000" dirty="0"/>
          </a:p>
          <a:p>
            <a:endParaRPr lang="en-US"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13</a:t>
            </a:fld>
            <a:endParaRPr lang="en-US" dirty="0"/>
          </a:p>
        </p:txBody>
      </p:sp>
      <p:graphicFrame>
        <p:nvGraphicFramePr>
          <p:cNvPr id="7" name="Object 6">
            <a:extLst>
              <a:ext uri="{FF2B5EF4-FFF2-40B4-BE49-F238E27FC236}">
                <a16:creationId xmlns:a16="http://schemas.microsoft.com/office/drawing/2014/main" id="{B7C2CF6C-61B7-4E15-A69D-AA20923F77C4}"/>
              </a:ext>
            </a:extLst>
          </p:cNvPr>
          <p:cNvGraphicFramePr>
            <a:graphicFrameLocks noChangeAspect="1"/>
          </p:cNvGraphicFramePr>
          <p:nvPr/>
        </p:nvGraphicFramePr>
        <p:xfrm>
          <a:off x="2514600" y="3440531"/>
          <a:ext cx="977582" cy="785145"/>
        </p:xfrm>
        <a:graphic>
          <a:graphicData uri="http://schemas.openxmlformats.org/presentationml/2006/ole">
            <mc:AlternateContent xmlns:mc="http://schemas.openxmlformats.org/markup-compatibility/2006">
              <mc:Choice xmlns:v="urn:schemas-microsoft-com:vml" Requires="v">
                <p:oleObj name="Equation" r:id="rId3" imgW="495000" imgH="406080" progId="Equation.DSMT4">
                  <p:embed/>
                </p:oleObj>
              </mc:Choice>
              <mc:Fallback>
                <p:oleObj name="Equation" r:id="rId3" imgW="495000" imgH="406080" progId="Equation.DSMT4">
                  <p:embed/>
                  <p:pic>
                    <p:nvPicPr>
                      <p:cNvPr id="7" name="Object 6">
                        <a:extLst>
                          <a:ext uri="{FF2B5EF4-FFF2-40B4-BE49-F238E27FC236}">
                            <a16:creationId xmlns:a16="http://schemas.microsoft.com/office/drawing/2014/main" id="{B7C2CF6C-61B7-4E15-A69D-AA20923F77C4}"/>
                          </a:ext>
                        </a:extLst>
                      </p:cNvPr>
                      <p:cNvPicPr>
                        <a:picLocks noChangeAspect="1" noChangeArrowheads="1"/>
                      </p:cNvPicPr>
                      <p:nvPr/>
                    </p:nvPicPr>
                    <p:blipFill>
                      <a:blip r:embed="rId4"/>
                      <a:srcRect/>
                      <a:stretch>
                        <a:fillRect/>
                      </a:stretch>
                    </p:blipFill>
                    <p:spPr bwMode="auto">
                      <a:xfrm>
                        <a:off x="2514600" y="3440531"/>
                        <a:ext cx="977582" cy="785145"/>
                      </a:xfrm>
                      <a:prstGeom prst="rect">
                        <a:avLst/>
                      </a:prstGeom>
                      <a:noFill/>
                    </p:spPr>
                  </p:pic>
                </p:oleObj>
              </mc:Fallback>
            </mc:AlternateContent>
          </a:graphicData>
        </a:graphic>
      </p:graphicFrame>
    </p:spTree>
    <p:extLst>
      <p:ext uri="{BB962C8B-B14F-4D97-AF65-F5344CB8AC3E}">
        <p14:creationId xmlns:p14="http://schemas.microsoft.com/office/powerpoint/2010/main" val="2310200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CC5FA-6133-2861-EC9A-656B8FCF875F}"/>
              </a:ext>
            </a:extLst>
          </p:cNvPr>
          <p:cNvSpPr>
            <a:spLocks noGrp="1"/>
          </p:cNvSpPr>
          <p:nvPr>
            <p:ph type="title"/>
          </p:nvPr>
        </p:nvSpPr>
        <p:spPr/>
        <p:txBody>
          <a:bodyPr/>
          <a:lstStyle/>
          <a:p>
            <a:r>
              <a:rPr lang="en-US" sz="3600" dirty="0"/>
              <a:t>Appendix A6 - Web Plastification Factors</a:t>
            </a:r>
          </a:p>
        </p:txBody>
      </p:sp>
      <p:sp>
        <p:nvSpPr>
          <p:cNvPr id="4" name="Slide Number Placeholder 3">
            <a:extLst>
              <a:ext uri="{FF2B5EF4-FFF2-40B4-BE49-F238E27FC236}">
                <a16:creationId xmlns:a16="http://schemas.microsoft.com/office/drawing/2014/main" id="{0467EF3D-5A3A-17BB-82E9-6D4313683E57}"/>
              </a:ext>
            </a:extLst>
          </p:cNvPr>
          <p:cNvSpPr>
            <a:spLocks noGrp="1"/>
          </p:cNvSpPr>
          <p:nvPr>
            <p:ph type="sldNum" sz="quarter" idx="12"/>
          </p:nvPr>
        </p:nvSpPr>
        <p:spPr/>
        <p:txBody>
          <a:bodyPr/>
          <a:lstStyle/>
          <a:p>
            <a:fld id="{BA98D948-1207-4CB8-9C03-80C63F72A5E7}" type="slidenum">
              <a:rPr lang="en-US" smtClean="0"/>
              <a:t>14</a:t>
            </a:fld>
            <a:endParaRPr lang="en-US" dirty="0"/>
          </a:p>
        </p:txBody>
      </p:sp>
      <p:sp>
        <p:nvSpPr>
          <p:cNvPr id="5" name="TextBox 4">
            <a:extLst>
              <a:ext uri="{FF2B5EF4-FFF2-40B4-BE49-F238E27FC236}">
                <a16:creationId xmlns:a16="http://schemas.microsoft.com/office/drawing/2014/main" id="{075E9814-85A4-EFEE-8968-AC7958FBA921}"/>
              </a:ext>
            </a:extLst>
          </p:cNvPr>
          <p:cNvSpPr txBox="1"/>
          <p:nvPr/>
        </p:nvSpPr>
        <p:spPr>
          <a:xfrm>
            <a:off x="838200" y="1200150"/>
            <a:ext cx="506534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Compact Web Sections (Article A6.2.1):</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Noncompact Web Sections (Article A6.2.2)</a:t>
            </a:r>
          </a:p>
        </p:txBody>
      </p:sp>
      <p:graphicFrame>
        <p:nvGraphicFramePr>
          <p:cNvPr id="6" name="Object 5">
            <a:extLst>
              <a:ext uri="{FF2B5EF4-FFF2-40B4-BE49-F238E27FC236}">
                <a16:creationId xmlns:a16="http://schemas.microsoft.com/office/drawing/2014/main" id="{3F75545E-A0E1-42AB-3E9E-C04E7C513194}"/>
              </a:ext>
            </a:extLst>
          </p:cNvPr>
          <p:cNvGraphicFramePr>
            <a:graphicFrameLocks noChangeAspect="1"/>
          </p:cNvGraphicFramePr>
          <p:nvPr/>
        </p:nvGraphicFramePr>
        <p:xfrm>
          <a:off x="7030092" y="3257550"/>
          <a:ext cx="904325" cy="589895"/>
        </p:xfrm>
        <a:graphic>
          <a:graphicData uri="http://schemas.openxmlformats.org/presentationml/2006/ole">
            <mc:AlternateContent xmlns:mc="http://schemas.openxmlformats.org/markup-compatibility/2006">
              <mc:Choice xmlns:v="urn:schemas-microsoft-com:vml" Requires="v">
                <p:oleObj name="Equation" r:id="rId3" imgW="571320" imgH="380880" progId="Equation.DSMT4">
                  <p:embed/>
                </p:oleObj>
              </mc:Choice>
              <mc:Fallback>
                <p:oleObj name="Equation" r:id="rId3" imgW="571320" imgH="380880" progId="Equation.DSMT4">
                  <p:embed/>
                  <p:pic>
                    <p:nvPicPr>
                      <p:cNvPr id="6" name="Object 5">
                        <a:extLst>
                          <a:ext uri="{FF2B5EF4-FFF2-40B4-BE49-F238E27FC236}">
                            <a16:creationId xmlns:a16="http://schemas.microsoft.com/office/drawing/2014/main" id="{3F75545E-A0E1-42AB-3E9E-C04E7C513194}"/>
                          </a:ext>
                        </a:extLst>
                      </p:cNvPr>
                      <p:cNvPicPr>
                        <a:picLocks noChangeAspect="1" noChangeArrowheads="1"/>
                      </p:cNvPicPr>
                      <p:nvPr/>
                    </p:nvPicPr>
                    <p:blipFill>
                      <a:blip r:embed="rId4"/>
                      <a:srcRect/>
                      <a:stretch>
                        <a:fillRect/>
                      </a:stretch>
                    </p:blipFill>
                    <p:spPr bwMode="auto">
                      <a:xfrm>
                        <a:off x="7030092" y="3257550"/>
                        <a:ext cx="904325" cy="58989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C20AF865-156C-37FD-B780-8D98EDE9B1C7}"/>
              </a:ext>
            </a:extLst>
          </p:cNvPr>
          <p:cNvGraphicFramePr>
            <a:graphicFrameLocks noChangeAspect="1"/>
          </p:cNvGraphicFramePr>
          <p:nvPr/>
        </p:nvGraphicFramePr>
        <p:xfrm>
          <a:off x="2971800" y="1629577"/>
          <a:ext cx="1020763" cy="742950"/>
        </p:xfrm>
        <a:graphic>
          <a:graphicData uri="http://schemas.openxmlformats.org/presentationml/2006/ole">
            <mc:AlternateContent xmlns:mc="http://schemas.openxmlformats.org/markup-compatibility/2006">
              <mc:Choice xmlns:v="urn:schemas-microsoft-com:vml" Requires="v">
                <p:oleObj name="Equation" r:id="rId5" imgW="545760" imgH="406080" progId="Equation.DSMT4">
                  <p:embed/>
                </p:oleObj>
              </mc:Choice>
              <mc:Fallback>
                <p:oleObj name="Equation" r:id="rId5" imgW="545760" imgH="406080" progId="Equation.DSMT4">
                  <p:embed/>
                  <p:pic>
                    <p:nvPicPr>
                      <p:cNvPr id="7" name="Object 6">
                        <a:extLst>
                          <a:ext uri="{FF2B5EF4-FFF2-40B4-BE49-F238E27FC236}">
                            <a16:creationId xmlns:a16="http://schemas.microsoft.com/office/drawing/2014/main" id="{C20AF865-156C-37FD-B780-8D98EDE9B1C7}"/>
                          </a:ext>
                        </a:extLst>
                      </p:cNvPr>
                      <p:cNvPicPr>
                        <a:picLocks noChangeAspect="1" noChangeArrowheads="1"/>
                      </p:cNvPicPr>
                      <p:nvPr/>
                    </p:nvPicPr>
                    <p:blipFill>
                      <a:blip r:embed="rId6"/>
                      <a:srcRect/>
                      <a:stretch>
                        <a:fillRect/>
                      </a:stretch>
                    </p:blipFill>
                    <p:spPr bwMode="auto">
                      <a:xfrm>
                        <a:off x="2971800" y="1629577"/>
                        <a:ext cx="1020763" cy="742950"/>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D9E4A879-A813-9F04-C6E5-62F8FB1381DC}"/>
              </a:ext>
            </a:extLst>
          </p:cNvPr>
          <p:cNvGraphicFramePr>
            <a:graphicFrameLocks noChangeAspect="1"/>
          </p:cNvGraphicFramePr>
          <p:nvPr/>
        </p:nvGraphicFramePr>
        <p:xfrm>
          <a:off x="1219200" y="3069289"/>
          <a:ext cx="4938713" cy="858838"/>
        </p:xfrm>
        <a:graphic>
          <a:graphicData uri="http://schemas.openxmlformats.org/presentationml/2006/ole">
            <mc:AlternateContent xmlns:mc="http://schemas.openxmlformats.org/markup-compatibility/2006">
              <mc:Choice xmlns:v="urn:schemas-microsoft-com:vml" Requires="v">
                <p:oleObj name="Equation" r:id="rId7" imgW="2641320" imgH="469800" progId="Equation.DSMT4">
                  <p:embed/>
                </p:oleObj>
              </mc:Choice>
              <mc:Fallback>
                <p:oleObj name="Equation" r:id="rId7" imgW="2641320" imgH="469800" progId="Equation.DSMT4">
                  <p:embed/>
                  <p:pic>
                    <p:nvPicPr>
                      <p:cNvPr id="8" name="Object 7">
                        <a:extLst>
                          <a:ext uri="{FF2B5EF4-FFF2-40B4-BE49-F238E27FC236}">
                            <a16:creationId xmlns:a16="http://schemas.microsoft.com/office/drawing/2014/main" id="{D9E4A879-A813-9F04-C6E5-62F8FB1381DC}"/>
                          </a:ext>
                        </a:extLst>
                      </p:cNvPr>
                      <p:cNvPicPr>
                        <a:picLocks noChangeAspect="1" noChangeArrowheads="1"/>
                      </p:cNvPicPr>
                      <p:nvPr/>
                    </p:nvPicPr>
                    <p:blipFill>
                      <a:blip r:embed="rId8"/>
                      <a:srcRect/>
                      <a:stretch>
                        <a:fillRect/>
                      </a:stretch>
                    </p:blipFill>
                    <p:spPr bwMode="auto">
                      <a:xfrm>
                        <a:off x="1219200" y="3069289"/>
                        <a:ext cx="4938713" cy="858838"/>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E5A3C343-F6B5-3A08-C216-FDC49866A64A}"/>
              </a:ext>
            </a:extLst>
          </p:cNvPr>
          <p:cNvGraphicFramePr>
            <a:graphicFrameLocks noChangeAspect="1"/>
          </p:cNvGraphicFramePr>
          <p:nvPr/>
        </p:nvGraphicFramePr>
        <p:xfrm>
          <a:off x="1219200" y="3948772"/>
          <a:ext cx="4819650" cy="858837"/>
        </p:xfrm>
        <a:graphic>
          <a:graphicData uri="http://schemas.openxmlformats.org/presentationml/2006/ole">
            <mc:AlternateContent xmlns:mc="http://schemas.openxmlformats.org/markup-compatibility/2006">
              <mc:Choice xmlns:v="urn:schemas-microsoft-com:vml" Requires="v">
                <p:oleObj name="Equation" r:id="rId9" imgW="2577960" imgH="469800" progId="Equation.DSMT4">
                  <p:embed/>
                </p:oleObj>
              </mc:Choice>
              <mc:Fallback>
                <p:oleObj name="Equation" r:id="rId9" imgW="2577960" imgH="469800" progId="Equation.DSMT4">
                  <p:embed/>
                  <p:pic>
                    <p:nvPicPr>
                      <p:cNvPr id="9" name="Object 8">
                        <a:extLst>
                          <a:ext uri="{FF2B5EF4-FFF2-40B4-BE49-F238E27FC236}">
                            <a16:creationId xmlns:a16="http://schemas.microsoft.com/office/drawing/2014/main" id="{E5A3C343-F6B5-3A08-C216-FDC49866A64A}"/>
                          </a:ext>
                        </a:extLst>
                      </p:cNvPr>
                      <p:cNvPicPr>
                        <a:picLocks noChangeAspect="1" noChangeArrowheads="1"/>
                      </p:cNvPicPr>
                      <p:nvPr/>
                    </p:nvPicPr>
                    <p:blipFill>
                      <a:blip r:embed="rId10"/>
                      <a:srcRect/>
                      <a:stretch>
                        <a:fillRect/>
                      </a:stretch>
                    </p:blipFill>
                    <p:spPr bwMode="auto">
                      <a:xfrm>
                        <a:off x="1219200" y="3948772"/>
                        <a:ext cx="4819650" cy="858837"/>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C75B796F-CCE7-CE1D-9B91-3A694614F1D1}"/>
              </a:ext>
            </a:extLst>
          </p:cNvPr>
          <p:cNvGraphicFramePr>
            <a:graphicFrameLocks noChangeAspect="1"/>
          </p:cNvGraphicFramePr>
          <p:nvPr/>
        </p:nvGraphicFramePr>
        <p:xfrm>
          <a:off x="6400800" y="3946058"/>
          <a:ext cx="2435131" cy="696914"/>
        </p:xfrm>
        <a:graphic>
          <a:graphicData uri="http://schemas.openxmlformats.org/presentationml/2006/ole">
            <mc:AlternateContent xmlns:mc="http://schemas.openxmlformats.org/markup-compatibility/2006">
              <mc:Choice xmlns:v="urn:schemas-microsoft-com:vml" Requires="v">
                <p:oleObj name="Equation" r:id="rId11" imgW="1523880" imgH="444240" progId="Equation.DSMT4">
                  <p:embed/>
                </p:oleObj>
              </mc:Choice>
              <mc:Fallback>
                <p:oleObj name="Equation" r:id="rId11" imgW="1523880" imgH="444240" progId="Equation.DSMT4">
                  <p:embed/>
                  <p:pic>
                    <p:nvPicPr>
                      <p:cNvPr id="10" name="Object 9">
                        <a:extLst>
                          <a:ext uri="{FF2B5EF4-FFF2-40B4-BE49-F238E27FC236}">
                            <a16:creationId xmlns:a16="http://schemas.microsoft.com/office/drawing/2014/main" id="{C75B796F-CCE7-CE1D-9B91-3A694614F1D1}"/>
                          </a:ext>
                        </a:extLst>
                      </p:cNvPr>
                      <p:cNvPicPr>
                        <a:picLocks noChangeAspect="1" noChangeArrowheads="1"/>
                      </p:cNvPicPr>
                      <p:nvPr/>
                    </p:nvPicPr>
                    <p:blipFill>
                      <a:blip r:embed="rId12"/>
                      <a:srcRect/>
                      <a:stretch>
                        <a:fillRect/>
                      </a:stretch>
                    </p:blipFill>
                    <p:spPr bwMode="auto">
                      <a:xfrm>
                        <a:off x="6400800" y="3946058"/>
                        <a:ext cx="2435131" cy="696914"/>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F6734C0E-5B52-4BF2-C81E-CBBBDA68D904}"/>
              </a:ext>
            </a:extLst>
          </p:cNvPr>
          <p:cNvGraphicFramePr>
            <a:graphicFrameLocks noChangeAspect="1"/>
          </p:cNvGraphicFramePr>
          <p:nvPr/>
        </p:nvGraphicFramePr>
        <p:xfrm>
          <a:off x="1219200" y="1629577"/>
          <a:ext cx="1092200" cy="742950"/>
        </p:xfrm>
        <a:graphic>
          <a:graphicData uri="http://schemas.openxmlformats.org/presentationml/2006/ole">
            <mc:AlternateContent xmlns:mc="http://schemas.openxmlformats.org/markup-compatibility/2006">
              <mc:Choice xmlns:v="urn:schemas-microsoft-com:vml" Requires="v">
                <p:oleObj name="Equation" r:id="rId13" imgW="583920" imgH="406080" progId="Equation.DSMT4">
                  <p:embed/>
                </p:oleObj>
              </mc:Choice>
              <mc:Fallback>
                <p:oleObj name="Equation" r:id="rId13" imgW="583920" imgH="406080" progId="Equation.DSMT4">
                  <p:embed/>
                  <p:pic>
                    <p:nvPicPr>
                      <p:cNvPr id="11" name="Object 10">
                        <a:extLst>
                          <a:ext uri="{FF2B5EF4-FFF2-40B4-BE49-F238E27FC236}">
                            <a16:creationId xmlns:a16="http://schemas.microsoft.com/office/drawing/2014/main" id="{F6734C0E-5B52-4BF2-C81E-CBBBDA68D904}"/>
                          </a:ext>
                        </a:extLst>
                      </p:cNvPr>
                      <p:cNvPicPr>
                        <a:picLocks noChangeAspect="1" noChangeArrowheads="1"/>
                      </p:cNvPicPr>
                      <p:nvPr/>
                    </p:nvPicPr>
                    <p:blipFill>
                      <a:blip r:embed="rId14"/>
                      <a:srcRect/>
                      <a:stretch>
                        <a:fillRect/>
                      </a:stretch>
                    </p:blipFill>
                    <p:spPr bwMode="auto">
                      <a:xfrm>
                        <a:off x="1219200" y="1629577"/>
                        <a:ext cx="1092200" cy="742950"/>
                      </a:xfrm>
                      <a:prstGeom prst="rect">
                        <a:avLst/>
                      </a:prstGeom>
                      <a:noFill/>
                    </p:spPr>
                  </p:pic>
                </p:oleObj>
              </mc:Fallback>
            </mc:AlternateContent>
          </a:graphicData>
        </a:graphic>
      </p:graphicFrame>
    </p:spTree>
    <p:extLst>
      <p:ext uri="{BB962C8B-B14F-4D97-AF65-F5344CB8AC3E}">
        <p14:creationId xmlns:p14="http://schemas.microsoft.com/office/powerpoint/2010/main" val="344384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3600" dirty="0"/>
              <a:t>Section Classifications</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741516"/>
            <a:ext cx="8229600" cy="3965575"/>
          </a:xfrm>
        </p:spPr>
        <p:txBody>
          <a:bodyPr/>
          <a:lstStyle/>
          <a:p>
            <a:r>
              <a:rPr lang="en-US" sz="2400" dirty="0"/>
              <a:t>Slender Web Sections (</a:t>
            </a:r>
            <a:r>
              <a:rPr lang="en-US" sz="2400" b="1" u="sng" dirty="0"/>
              <a:t>Article  6.10.8</a:t>
            </a:r>
            <a:r>
              <a:rPr lang="en-US" sz="2400" dirty="0"/>
              <a:t>)</a:t>
            </a:r>
          </a:p>
          <a:p>
            <a:pPr marL="346075" indent="-346075" algn="just">
              <a:buNone/>
            </a:pPr>
            <a:r>
              <a:rPr lang="en-US" sz="2400" dirty="0"/>
              <a:t>     </a:t>
            </a:r>
            <a:r>
              <a:rPr lang="en-US" sz="1600" u="sng" dirty="0"/>
              <a:t>Definition</a:t>
            </a:r>
            <a:r>
              <a:rPr lang="en-US" sz="1600" dirty="0"/>
              <a:t>―</a:t>
            </a:r>
            <a:r>
              <a:rPr lang="en-US" sz="1600" dirty="0">
                <a:effectLst/>
                <a:ea typeface="Times New Roman" panose="02020603050405020304" pitchFamily="18" charset="0"/>
                <a:cs typeface="Times New Roman" panose="02020603050405020304" pitchFamily="18" charset="0"/>
              </a:rPr>
              <a:t>a noncomposite section or a composite section in negative bending that has a web with a slenderness at or above which the theoretical bend-buckling stress is reached in the web prior to reaching the yield moment, M</a:t>
            </a:r>
            <a:r>
              <a:rPr lang="en-US" sz="1600" baseline="-25000" dirty="0">
                <a:effectLst/>
                <a:ea typeface="Times New Roman" panose="02020603050405020304" pitchFamily="18" charset="0"/>
                <a:cs typeface="Times New Roman" panose="02020603050405020304" pitchFamily="18" charset="0"/>
              </a:rPr>
              <a:t>y</a:t>
            </a:r>
            <a:r>
              <a:rPr lang="en-US" sz="1600" dirty="0">
                <a:effectLst/>
                <a:ea typeface="Times New Roman" panose="02020603050405020304" pitchFamily="18" charset="0"/>
                <a:cs typeface="Times New Roman" panose="02020603050405020304" pitchFamily="18" charset="0"/>
              </a:rPr>
              <a:t>.</a:t>
            </a:r>
          </a:p>
          <a:p>
            <a:pPr marL="346075" indent="-346075" algn="just">
              <a:buNone/>
            </a:pPr>
            <a:endParaRPr lang="en-US" sz="16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15</a:t>
            </a:fld>
            <a:endParaRPr lang="en-US" dirty="0"/>
          </a:p>
        </p:txBody>
      </p:sp>
      <p:sp>
        <p:nvSpPr>
          <p:cNvPr id="11" name="Rectangle 7">
            <a:extLst>
              <a:ext uri="{FF2B5EF4-FFF2-40B4-BE49-F238E27FC236}">
                <a16:creationId xmlns:a16="http://schemas.microsoft.com/office/drawing/2014/main" id="{E5AC2CC9-9F36-7514-B302-5369D3793ACB}"/>
              </a:ext>
            </a:extLst>
          </p:cNvPr>
          <p:cNvSpPr>
            <a:spLocks noChangeArrowheads="1"/>
          </p:cNvSpPr>
          <p:nvPr/>
        </p:nvSpPr>
        <p:spPr bwMode="auto">
          <a:xfrm>
            <a:off x="6146800" y="331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4" name="Table 13">
            <a:extLst>
              <a:ext uri="{FF2B5EF4-FFF2-40B4-BE49-F238E27FC236}">
                <a16:creationId xmlns:a16="http://schemas.microsoft.com/office/drawing/2014/main" id="{99990B94-A9DD-6ABF-AC24-A92CB2F35F20}"/>
              </a:ext>
            </a:extLst>
          </p:cNvPr>
          <p:cNvGraphicFramePr>
            <a:graphicFrameLocks noGrp="1"/>
          </p:cNvGraphicFramePr>
          <p:nvPr>
            <p:extLst>
              <p:ext uri="{D42A27DB-BD31-4B8C-83A1-F6EECF244321}">
                <p14:modId xmlns:p14="http://schemas.microsoft.com/office/powerpoint/2010/main" val="559426045"/>
              </p:ext>
            </p:extLst>
          </p:nvPr>
        </p:nvGraphicFramePr>
        <p:xfrm>
          <a:off x="4743450" y="2419350"/>
          <a:ext cx="3943350" cy="1611207"/>
        </p:xfrm>
        <a:graphic>
          <a:graphicData uri="http://schemas.openxmlformats.org/drawingml/2006/table">
            <a:tbl>
              <a:tblPr firstRow="1" firstCol="1" bandRow="1">
                <a:tableStyleId>{5C22544A-7EE6-4342-B048-85BDC9FD1C3A}</a:tableStyleId>
              </a:tblPr>
              <a:tblGrid>
                <a:gridCol w="1047750">
                  <a:extLst>
                    <a:ext uri="{9D8B030D-6E8A-4147-A177-3AD203B41FA5}">
                      <a16:colId xmlns:a16="http://schemas.microsoft.com/office/drawing/2014/main" val="293011616"/>
                    </a:ext>
                  </a:extLst>
                </a:gridCol>
                <a:gridCol w="1447800">
                  <a:extLst>
                    <a:ext uri="{9D8B030D-6E8A-4147-A177-3AD203B41FA5}">
                      <a16:colId xmlns:a16="http://schemas.microsoft.com/office/drawing/2014/main" val="1175327498"/>
                    </a:ext>
                  </a:extLst>
                </a:gridCol>
                <a:gridCol w="1447800">
                  <a:extLst>
                    <a:ext uri="{9D8B030D-6E8A-4147-A177-3AD203B41FA5}">
                      <a16:colId xmlns:a16="http://schemas.microsoft.com/office/drawing/2014/main" val="2462724393"/>
                    </a:ext>
                  </a:extLst>
                </a:gridCol>
              </a:tblGrid>
              <a:tr h="421017">
                <a:tc>
                  <a:txBody>
                    <a:bodyPr/>
                    <a:lstStyle/>
                    <a:p>
                      <a:pPr marL="228600" marR="228600" algn="ctr">
                        <a:lnSpc>
                          <a:spcPct val="110000"/>
                        </a:lnSpc>
                        <a:spcBef>
                          <a:spcPts val="0"/>
                        </a:spcBef>
                        <a:spcAft>
                          <a:spcPts val="0"/>
                        </a:spcAft>
                      </a:pPr>
                      <a:r>
                        <a:rPr lang="en-US" sz="1150" dirty="0">
                          <a:solidFill>
                            <a:schemeClr val="tx1"/>
                          </a:solidFill>
                          <a:effectLst/>
                        </a:rPr>
                        <a:t>F</a:t>
                      </a:r>
                      <a:r>
                        <a:rPr lang="en-US" sz="1150" baseline="-25000" dirty="0">
                          <a:solidFill>
                            <a:schemeClr val="tx1"/>
                          </a:solidFill>
                          <a:effectLst/>
                        </a:rPr>
                        <a:t>yc</a:t>
                      </a:r>
                      <a:r>
                        <a:rPr lang="en-US" sz="1150" dirty="0">
                          <a:solidFill>
                            <a:schemeClr val="tx1"/>
                          </a:solidFill>
                          <a:effectLst/>
                        </a:rPr>
                        <a:t> (ksi)</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1427762"/>
                  </a:ext>
                </a:extLst>
              </a:tr>
              <a:tr h="259722">
                <a:tc>
                  <a:txBody>
                    <a:bodyPr/>
                    <a:lstStyle/>
                    <a:p>
                      <a:pPr marL="228600" marR="228600" algn="ctr">
                        <a:lnSpc>
                          <a:spcPct val="110000"/>
                        </a:lnSpc>
                        <a:spcBef>
                          <a:spcPts val="0"/>
                        </a:spcBef>
                        <a:spcAft>
                          <a:spcPts val="0"/>
                        </a:spcAft>
                      </a:pPr>
                      <a:r>
                        <a:rPr lang="en-US" sz="1150" dirty="0">
                          <a:solidFill>
                            <a:schemeClr val="tx1"/>
                          </a:solidFill>
                          <a:effectLst/>
                        </a:rPr>
                        <a:t>36</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130</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162</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316508"/>
                  </a:ext>
                </a:extLst>
              </a:tr>
              <a:tr h="227303">
                <a:tc>
                  <a:txBody>
                    <a:bodyPr/>
                    <a:lstStyle/>
                    <a:p>
                      <a:pPr marL="228600" marR="228600" algn="ctr">
                        <a:lnSpc>
                          <a:spcPct val="110000"/>
                        </a:lnSpc>
                        <a:spcBef>
                          <a:spcPts val="0"/>
                        </a:spcBef>
                        <a:spcAft>
                          <a:spcPts val="0"/>
                        </a:spcAft>
                      </a:pPr>
                      <a:r>
                        <a:rPr lang="en-US" sz="1150" dirty="0">
                          <a:solidFill>
                            <a:schemeClr val="tx1"/>
                          </a:solidFill>
                          <a:effectLst/>
                        </a:rPr>
                        <a:t>50</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228600" marR="228600" algn="ctr">
                        <a:lnSpc>
                          <a:spcPct val="110000"/>
                        </a:lnSpc>
                        <a:spcBef>
                          <a:spcPts val="0"/>
                        </a:spcBef>
                        <a:spcAft>
                          <a:spcPts val="0"/>
                        </a:spcAft>
                      </a:pPr>
                      <a:r>
                        <a:rPr lang="en-US" sz="1150" dirty="0">
                          <a:effectLst/>
                        </a:rPr>
                        <a:t>111</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228600" marR="228600" algn="ctr">
                        <a:lnSpc>
                          <a:spcPct val="110000"/>
                        </a:lnSpc>
                        <a:spcBef>
                          <a:spcPts val="0"/>
                        </a:spcBef>
                        <a:spcAft>
                          <a:spcPts val="0"/>
                        </a:spcAft>
                      </a:pPr>
                      <a:r>
                        <a:rPr lang="en-US" sz="1150" dirty="0">
                          <a:effectLst/>
                        </a:rPr>
                        <a:t>137</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63514571"/>
                  </a:ext>
                </a:extLst>
              </a:tr>
              <a:tr h="227303">
                <a:tc>
                  <a:txBody>
                    <a:bodyPr/>
                    <a:lstStyle/>
                    <a:p>
                      <a:pPr marL="228600" marR="228600" algn="ctr">
                        <a:lnSpc>
                          <a:spcPct val="110000"/>
                        </a:lnSpc>
                        <a:spcBef>
                          <a:spcPts val="0"/>
                        </a:spcBef>
                        <a:spcAft>
                          <a:spcPts val="0"/>
                        </a:spcAft>
                      </a:pPr>
                      <a:r>
                        <a:rPr lang="en-US" sz="1150" dirty="0">
                          <a:solidFill>
                            <a:schemeClr val="tx1"/>
                          </a:solidFill>
                          <a:effectLst/>
                        </a:rPr>
                        <a:t>70</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94</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116</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3985583"/>
                  </a:ext>
                </a:extLst>
              </a:tr>
              <a:tr h="227303">
                <a:tc>
                  <a:txBody>
                    <a:bodyPr/>
                    <a:lstStyle/>
                    <a:p>
                      <a:pPr marL="228600" marR="228600" algn="ctr">
                        <a:lnSpc>
                          <a:spcPct val="110000"/>
                        </a:lnSpc>
                        <a:spcBef>
                          <a:spcPts val="0"/>
                        </a:spcBef>
                        <a:spcAft>
                          <a:spcPts val="0"/>
                        </a:spcAft>
                      </a:pPr>
                      <a:r>
                        <a:rPr lang="en-US" sz="1150" dirty="0">
                          <a:solidFill>
                            <a:schemeClr val="tx1"/>
                          </a:solidFill>
                          <a:effectLst/>
                        </a:rPr>
                        <a:t>90</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82</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102</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9608112"/>
                  </a:ext>
                </a:extLst>
              </a:tr>
              <a:tr h="248559">
                <a:tc>
                  <a:txBody>
                    <a:bodyPr/>
                    <a:lstStyle/>
                    <a:p>
                      <a:pPr marL="228600" marR="228600" algn="ctr">
                        <a:lnSpc>
                          <a:spcPct val="110000"/>
                        </a:lnSpc>
                        <a:spcBef>
                          <a:spcPts val="0"/>
                        </a:spcBef>
                        <a:spcAft>
                          <a:spcPts val="0"/>
                        </a:spcAft>
                      </a:pPr>
                      <a:r>
                        <a:rPr lang="en-US" sz="1150" dirty="0">
                          <a:solidFill>
                            <a:schemeClr val="tx1"/>
                          </a:solidFill>
                          <a:effectLst/>
                        </a:rPr>
                        <a:t>100</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78</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97</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5854355"/>
                  </a:ext>
                </a:extLst>
              </a:tr>
            </a:tbl>
          </a:graphicData>
        </a:graphic>
      </p:graphicFrame>
      <mc:AlternateContent xmlns:mc="http://schemas.openxmlformats.org/markup-compatibility/2006" xmlns:a14="http://schemas.microsoft.com/office/drawing/2010/main">
        <mc:Choice Requires="a14">
          <p:sp>
            <p:nvSpPr>
              <p:cNvPr id="9" name="Object 8">
                <a:extLst>
                  <a:ext uri="{FF2B5EF4-FFF2-40B4-BE49-F238E27FC236}">
                    <a16:creationId xmlns:a16="http://schemas.microsoft.com/office/drawing/2014/main" id="{6CE30C43-9CBB-EBA0-25E2-ED5D6CF4ED42}"/>
                  </a:ext>
                </a:extLst>
              </p:cNvPr>
              <p:cNvSpPr txBox="1"/>
              <p:nvPr/>
            </p:nvSpPr>
            <p:spPr bwMode="auto">
              <a:xfrm>
                <a:off x="1374774" y="2246313"/>
                <a:ext cx="2282825" cy="661987"/>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f>
                        <m:fPr>
                          <m:ctrlPr>
                            <a:rPr lang="en-US" sz="1400" i="1">
                              <a:solidFill>
                                <a:srgbClr val="000000"/>
                              </a:solidFill>
                              <a:latin typeface="Cambria Math" panose="02040503050406030204" pitchFamily="18" charset="0"/>
                            </a:rPr>
                          </m:ctrlPr>
                        </m:fPr>
                        <m:num>
                          <m:r>
                            <a:rPr lang="en-US" sz="1400" i="0">
                              <a:solidFill>
                                <a:srgbClr val="000000"/>
                              </a:solidFill>
                              <a:latin typeface="Cambria Math" panose="02040503050406030204" pitchFamily="18" charset="0"/>
                            </a:rPr>
                            <m:t>2</m:t>
                          </m:r>
                          <m:sSub>
                            <m:sSubPr>
                              <m:ctrlPr>
                                <a:rPr lang="en-US" sz="1400" i="1">
                                  <a:solidFill>
                                    <a:srgbClr val="000000"/>
                                  </a:solidFill>
                                  <a:latin typeface="Cambria Math" panose="02040503050406030204" pitchFamily="18" charset="0"/>
                                </a:rPr>
                              </m:ctrlPr>
                            </m:sSubPr>
                            <m:e>
                              <m:r>
                                <m:rPr>
                                  <m:sty m:val="p"/>
                                </m:rPr>
                                <a:rPr lang="en-US" sz="1400" i="0">
                                  <a:solidFill>
                                    <a:srgbClr val="000000"/>
                                  </a:solidFill>
                                  <a:latin typeface="Cambria Math" panose="02040503050406030204" pitchFamily="18" charset="0"/>
                                </a:rPr>
                                <m:t>D</m:t>
                              </m:r>
                            </m:e>
                            <m:sub>
                              <m:r>
                                <m:rPr>
                                  <m:sty m:val="p"/>
                                </m:rPr>
                                <a:rPr lang="en-US" sz="1400" i="0">
                                  <a:solidFill>
                                    <a:srgbClr val="000000"/>
                                  </a:solidFill>
                                  <a:latin typeface="Cambria Math" panose="02040503050406030204" pitchFamily="18" charset="0"/>
                                </a:rPr>
                                <m:t>c</m:t>
                              </m:r>
                            </m:sub>
                          </m:sSub>
                        </m:num>
                        <m:den>
                          <m:sSub>
                            <m:sSubPr>
                              <m:ctrlPr>
                                <a:rPr lang="en-US" sz="1400" i="1">
                                  <a:solidFill>
                                    <a:srgbClr val="000000"/>
                                  </a:solidFill>
                                  <a:latin typeface="Cambria Math" panose="02040503050406030204" pitchFamily="18" charset="0"/>
                                </a:rPr>
                              </m:ctrlPr>
                            </m:sSubPr>
                            <m:e>
                              <m:r>
                                <m:rPr>
                                  <m:sty m:val="p"/>
                                </m:rPr>
                                <a:rPr lang="en-US" sz="1400" i="0">
                                  <a:solidFill>
                                    <a:srgbClr val="000000"/>
                                  </a:solidFill>
                                  <a:latin typeface="Cambria Math" panose="02040503050406030204" pitchFamily="18" charset="0"/>
                                </a:rPr>
                                <m:t>t</m:t>
                              </m:r>
                            </m:e>
                            <m:sub>
                              <m:r>
                                <m:rPr>
                                  <m:sty m:val="p"/>
                                </m:rPr>
                                <a:rPr lang="en-US" sz="1400" i="0">
                                  <a:solidFill>
                                    <a:srgbClr val="000000"/>
                                  </a:solidFill>
                                  <a:latin typeface="Cambria Math" panose="02040503050406030204" pitchFamily="18" charset="0"/>
                                </a:rPr>
                                <m:t>w</m:t>
                              </m:r>
                            </m:sub>
                          </m:sSub>
                        </m:den>
                      </m:f>
                      <m:r>
                        <a:rPr lang="en-US" sz="1400" i="0" smtClean="0">
                          <a:solidFill>
                            <a:schemeClr val="tx1"/>
                          </a:solidFill>
                          <a:latin typeface="Cambria Math" panose="02040503050406030204" pitchFamily="18" charset="0"/>
                        </a:rPr>
                        <m:t>&gt;</m:t>
                      </m:r>
                      <m:sSub>
                        <m:sSubPr>
                          <m:ctrlPr>
                            <a:rPr lang="en-US" sz="1400" i="1">
                              <a:solidFill>
                                <a:srgbClr val="000000"/>
                              </a:solidFill>
                              <a:latin typeface="Cambria Math" panose="02040503050406030204" pitchFamily="18" charset="0"/>
                            </a:rPr>
                          </m:ctrlPr>
                        </m:sSubPr>
                        <m:e>
                          <m:r>
                            <m:rPr>
                              <m:sty m:val="p"/>
                            </m:rPr>
                            <a:rPr lang="en-US" sz="1400" i="0">
                              <a:solidFill>
                                <a:srgbClr val="000000"/>
                              </a:solidFill>
                              <a:latin typeface="Cambria Math" panose="02040503050406030204" pitchFamily="18" charset="0"/>
                            </a:rPr>
                            <m:t>λ</m:t>
                          </m:r>
                        </m:e>
                        <m:sub>
                          <m:r>
                            <m:rPr>
                              <m:sty m:val="p"/>
                            </m:rPr>
                            <a:rPr lang="en-US" sz="1400" i="0">
                              <a:solidFill>
                                <a:srgbClr val="000000"/>
                              </a:solidFill>
                              <a:latin typeface="Cambria Math" panose="02040503050406030204" pitchFamily="18" charset="0"/>
                            </a:rPr>
                            <m:t>rw</m:t>
                          </m:r>
                        </m:sub>
                      </m:sSub>
                      <m:r>
                        <a:rPr lang="en-US" sz="1400" i="0">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m:rPr>
                              <m:sty m:val="p"/>
                            </m:rPr>
                            <a:rPr lang="en-US" sz="1400" i="0">
                              <a:solidFill>
                                <a:srgbClr val="000000"/>
                              </a:solidFill>
                              <a:latin typeface="Cambria Math" panose="02040503050406030204" pitchFamily="18" charset="0"/>
                            </a:rPr>
                            <m:t>k</m:t>
                          </m:r>
                        </m:e>
                        <m:sub>
                          <m:r>
                            <m:rPr>
                              <m:sty m:val="p"/>
                            </m:rPr>
                            <a:rPr lang="en-US" sz="1400" i="0">
                              <a:solidFill>
                                <a:srgbClr val="000000"/>
                              </a:solidFill>
                              <a:latin typeface="Cambria Math" panose="02040503050406030204" pitchFamily="18" charset="0"/>
                            </a:rPr>
                            <m:t>e</m:t>
                          </m:r>
                        </m:sub>
                      </m:sSub>
                      <m:rad>
                        <m:radPr>
                          <m:degHide m:val="on"/>
                          <m:ctrlPr>
                            <a:rPr lang="en-US" sz="1400" i="1">
                              <a:solidFill>
                                <a:srgbClr val="000000"/>
                              </a:solidFill>
                              <a:latin typeface="Cambria Math" panose="02040503050406030204" pitchFamily="18" charset="0"/>
                            </a:rPr>
                          </m:ctrlPr>
                        </m:radPr>
                        <m:deg/>
                        <m:e>
                          <m:f>
                            <m:fPr>
                              <m:ctrlPr>
                                <a:rPr lang="en-US" sz="1400" i="1">
                                  <a:solidFill>
                                    <a:srgbClr val="000000"/>
                                  </a:solidFill>
                                  <a:latin typeface="Cambria Math" panose="02040503050406030204" pitchFamily="18" charset="0"/>
                                </a:rPr>
                              </m:ctrlPr>
                            </m:fPr>
                            <m:num>
                              <m:r>
                                <m:rPr>
                                  <m:sty m:val="p"/>
                                </m:rPr>
                                <a:rPr lang="en-US" sz="1400" i="0">
                                  <a:solidFill>
                                    <a:srgbClr val="000000"/>
                                  </a:solidFill>
                                  <a:latin typeface="Cambria Math" panose="02040503050406030204" pitchFamily="18" charset="0"/>
                                </a:rPr>
                                <m:t>E</m:t>
                              </m:r>
                            </m:num>
                            <m:den>
                              <m:sSub>
                                <m:sSubPr>
                                  <m:ctrlPr>
                                    <a:rPr lang="en-US" sz="1400" i="1">
                                      <a:solidFill>
                                        <a:srgbClr val="000000"/>
                                      </a:solidFill>
                                      <a:latin typeface="Cambria Math" panose="02040503050406030204" pitchFamily="18" charset="0"/>
                                    </a:rPr>
                                  </m:ctrlPr>
                                </m:sSubPr>
                                <m:e>
                                  <m:r>
                                    <m:rPr>
                                      <m:sty m:val="p"/>
                                    </m:rPr>
                                    <a:rPr lang="en-US" sz="1400" i="0">
                                      <a:solidFill>
                                        <a:srgbClr val="000000"/>
                                      </a:solidFill>
                                      <a:latin typeface="Cambria Math" panose="02040503050406030204" pitchFamily="18" charset="0"/>
                                    </a:rPr>
                                    <m:t>F</m:t>
                                  </m:r>
                                </m:e>
                                <m:sub>
                                  <m:r>
                                    <m:rPr>
                                      <m:sty m:val="p"/>
                                    </m:rPr>
                                    <a:rPr lang="en-US" sz="1400" i="0">
                                      <a:solidFill>
                                        <a:srgbClr val="000000"/>
                                      </a:solidFill>
                                      <a:latin typeface="Cambria Math" panose="02040503050406030204" pitchFamily="18" charset="0"/>
                                    </a:rPr>
                                    <m:t>yc</m:t>
                                  </m:r>
                                </m:sub>
                              </m:sSub>
                            </m:den>
                          </m:f>
                        </m:e>
                      </m:rad>
                    </m:oMath>
                  </m:oMathPara>
                </a14:m>
                <a:endParaRPr lang="en-US" sz="1400" dirty="0"/>
              </a:p>
            </p:txBody>
          </p:sp>
        </mc:Choice>
        <mc:Fallback xmlns="">
          <p:sp>
            <p:nvSpPr>
              <p:cNvPr id="9" name="Object 8">
                <a:extLst>
                  <a:ext uri="{FF2B5EF4-FFF2-40B4-BE49-F238E27FC236}">
                    <a16:creationId xmlns:a16="http://schemas.microsoft.com/office/drawing/2014/main" id="{6CE30C43-9CBB-EBA0-25E2-ED5D6CF4ED42}"/>
                  </a:ext>
                </a:extLst>
              </p:cNvPr>
              <p:cNvSpPr txBox="1">
                <a:spLocks noRot="1" noChangeAspect="1" noMove="1" noResize="1" noEditPoints="1" noAdjustHandles="1" noChangeArrowheads="1" noChangeShapeType="1" noTextEdit="1"/>
              </p:cNvSpPr>
              <p:nvPr/>
            </p:nvSpPr>
            <p:spPr bwMode="auto">
              <a:xfrm>
                <a:off x="1374774" y="2246313"/>
                <a:ext cx="2282825" cy="661987"/>
              </a:xfrm>
              <a:prstGeom prst="rect">
                <a:avLst/>
              </a:prstGeom>
              <a:blipFill>
                <a:blip r:embed="rId5"/>
                <a:stretch>
                  <a:fillRect b="-1835"/>
                </a:stretch>
              </a:blipFill>
            </p:spPr>
            <p:txBody>
              <a:bodyPr/>
              <a:lstStyle/>
              <a:p>
                <a:r>
                  <a:rPr lang="en-US">
                    <a:noFill/>
                  </a:rPr>
                  <a:t> </a:t>
                </a:r>
              </a:p>
            </p:txBody>
          </p:sp>
        </mc:Fallback>
      </mc:AlternateContent>
      <p:graphicFrame>
        <p:nvGraphicFramePr>
          <p:cNvPr id="12" name="Object 11">
            <a:extLst>
              <a:ext uri="{FF2B5EF4-FFF2-40B4-BE49-F238E27FC236}">
                <a16:creationId xmlns:a16="http://schemas.microsoft.com/office/drawing/2014/main" id="{5892129A-1A95-70B4-0836-DF2C87A61F95}"/>
              </a:ext>
            </a:extLst>
          </p:cNvPr>
          <p:cNvGraphicFramePr>
            <a:graphicFrameLocks noChangeAspect="1"/>
          </p:cNvGraphicFramePr>
          <p:nvPr>
            <p:extLst>
              <p:ext uri="{D42A27DB-BD31-4B8C-83A1-F6EECF244321}">
                <p14:modId xmlns:p14="http://schemas.microsoft.com/office/powerpoint/2010/main" val="3317377926"/>
              </p:ext>
            </p:extLst>
          </p:nvPr>
        </p:nvGraphicFramePr>
        <p:xfrm>
          <a:off x="899927" y="3245434"/>
          <a:ext cx="3290888" cy="577850"/>
        </p:xfrm>
        <a:graphic>
          <a:graphicData uri="http://schemas.openxmlformats.org/presentationml/2006/ole">
            <mc:AlternateContent xmlns:mc="http://schemas.openxmlformats.org/markup-compatibility/2006">
              <mc:Choice xmlns:v="urn:schemas-microsoft-com:vml" Requires="v">
                <p:oleObj name="Equation" r:id="rId6" imgW="2501640" imgH="419040" progId="Equation.DSMT4">
                  <p:embed/>
                </p:oleObj>
              </mc:Choice>
              <mc:Fallback>
                <p:oleObj name="Equation" r:id="rId6" imgW="2501640" imgH="419040" progId="Equation.DSMT4">
                  <p:embed/>
                  <p:pic>
                    <p:nvPicPr>
                      <p:cNvPr id="12" name="Object 11">
                        <a:extLst>
                          <a:ext uri="{FF2B5EF4-FFF2-40B4-BE49-F238E27FC236}">
                            <a16:creationId xmlns:a16="http://schemas.microsoft.com/office/drawing/2014/main" id="{5892129A-1A95-70B4-0836-DF2C87A61F95}"/>
                          </a:ext>
                        </a:extLst>
                      </p:cNvPr>
                      <p:cNvPicPr>
                        <a:picLocks noChangeAspect="1" noChangeArrowheads="1"/>
                      </p:cNvPicPr>
                      <p:nvPr/>
                    </p:nvPicPr>
                    <p:blipFill>
                      <a:blip r:embed="rId7"/>
                      <a:srcRect/>
                      <a:stretch>
                        <a:fillRect/>
                      </a:stretch>
                    </p:blipFill>
                    <p:spPr bwMode="auto">
                      <a:xfrm>
                        <a:off x="899927" y="3245434"/>
                        <a:ext cx="3290888" cy="577850"/>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FB93AB92-48B9-657F-1F69-CD903DC401F0}"/>
              </a:ext>
            </a:extLst>
          </p:cNvPr>
          <p:cNvGraphicFramePr>
            <a:graphicFrameLocks noChangeAspect="1"/>
          </p:cNvGraphicFramePr>
          <p:nvPr>
            <p:extLst>
              <p:ext uri="{D42A27DB-BD31-4B8C-83A1-F6EECF244321}">
                <p14:modId xmlns:p14="http://schemas.microsoft.com/office/powerpoint/2010/main" val="111650400"/>
              </p:ext>
            </p:extLst>
          </p:nvPr>
        </p:nvGraphicFramePr>
        <p:xfrm>
          <a:off x="915764" y="3829216"/>
          <a:ext cx="1052513" cy="261938"/>
        </p:xfrm>
        <a:graphic>
          <a:graphicData uri="http://schemas.openxmlformats.org/presentationml/2006/ole">
            <mc:AlternateContent xmlns:mc="http://schemas.openxmlformats.org/markup-compatibility/2006">
              <mc:Choice xmlns:v="urn:schemas-microsoft-com:vml" Requires="v">
                <p:oleObj name="Equation" r:id="rId8" imgW="799920" imgH="190440" progId="Equation.DSMT4">
                  <p:embed/>
                </p:oleObj>
              </mc:Choice>
              <mc:Fallback>
                <p:oleObj name="Equation" r:id="rId8" imgW="799920" imgH="190440" progId="Equation.DSMT4">
                  <p:embed/>
                  <p:pic>
                    <p:nvPicPr>
                      <p:cNvPr id="15" name="Object 14">
                        <a:extLst>
                          <a:ext uri="{FF2B5EF4-FFF2-40B4-BE49-F238E27FC236}">
                            <a16:creationId xmlns:a16="http://schemas.microsoft.com/office/drawing/2014/main" id="{FB93AB92-48B9-657F-1F69-CD903DC401F0}"/>
                          </a:ext>
                        </a:extLst>
                      </p:cNvPr>
                      <p:cNvPicPr>
                        <a:picLocks noChangeAspect="1" noChangeArrowheads="1"/>
                      </p:cNvPicPr>
                      <p:nvPr/>
                    </p:nvPicPr>
                    <p:blipFill>
                      <a:blip r:embed="rId9"/>
                      <a:srcRect/>
                      <a:stretch>
                        <a:fillRect/>
                      </a:stretch>
                    </p:blipFill>
                    <p:spPr bwMode="auto">
                      <a:xfrm>
                        <a:off x="915764" y="3829216"/>
                        <a:ext cx="1052513" cy="261938"/>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E3E06D73-C9CC-6AAB-089E-FDC3AF2C4385}"/>
              </a:ext>
            </a:extLst>
          </p:cNvPr>
          <p:cNvSpPr txBox="1"/>
          <p:nvPr/>
        </p:nvSpPr>
        <p:spPr>
          <a:xfrm>
            <a:off x="832765" y="2995714"/>
            <a:ext cx="1357313" cy="338554"/>
          </a:xfrm>
          <a:prstGeom prst="rect">
            <a:avLst/>
          </a:prstGeom>
          <a:noFill/>
        </p:spPr>
        <p:txBody>
          <a:bodyPr wrap="square" rtlCol="0">
            <a:spAutoFit/>
          </a:bodyPr>
          <a:lstStyle/>
          <a:p>
            <a:r>
              <a:rPr lang="en-US" sz="1600" dirty="0">
                <a:latin typeface="+mn-lt"/>
              </a:rPr>
              <a:t>in which:</a:t>
            </a:r>
          </a:p>
        </p:txBody>
      </p:sp>
      <p:graphicFrame>
        <p:nvGraphicFramePr>
          <p:cNvPr id="17" name="Object 16"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679AAEEC-9A25-4B1C-2684-495B044A897E}"/>
              </a:ext>
            </a:extLst>
          </p:cNvPr>
          <p:cNvGraphicFramePr>
            <a:graphicFrameLocks noChangeAspect="1"/>
          </p:cNvGraphicFramePr>
          <p:nvPr>
            <p:extLst>
              <p:ext uri="{D42A27DB-BD31-4B8C-83A1-F6EECF244321}">
                <p14:modId xmlns:p14="http://schemas.microsoft.com/office/powerpoint/2010/main" val="2254182030"/>
              </p:ext>
            </p:extLst>
          </p:nvPr>
        </p:nvGraphicFramePr>
        <p:xfrm>
          <a:off x="913244" y="4165601"/>
          <a:ext cx="8004175" cy="884237"/>
        </p:xfrm>
        <a:graphic>
          <a:graphicData uri="http://schemas.openxmlformats.org/presentationml/2006/ole">
            <mc:AlternateContent xmlns:mc="http://schemas.openxmlformats.org/markup-compatibility/2006">
              <mc:Choice xmlns:v="urn:schemas-microsoft-com:vml" Requires="v">
                <p:oleObj name="Equation" r:id="rId10" imgW="6502320" imgH="685800" progId="Equation.DSMT4">
                  <p:embed/>
                </p:oleObj>
              </mc:Choice>
              <mc:Fallback>
                <p:oleObj name="Equation" r:id="rId10" imgW="6502320" imgH="685800" progId="Equation.DSMT4">
                  <p:embed/>
                  <p:pic>
                    <p:nvPicPr>
                      <p:cNvPr id="17" name="Object 16"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679AAEEC-9A25-4B1C-2684-495B044A897E}"/>
                          </a:ext>
                        </a:extLst>
                      </p:cNvPr>
                      <p:cNvPicPr>
                        <a:picLocks noChangeAspect="1" noChangeArrowheads="1"/>
                      </p:cNvPicPr>
                      <p:nvPr/>
                    </p:nvPicPr>
                    <p:blipFill>
                      <a:blip r:embed="rId11"/>
                      <a:srcRect/>
                      <a:stretch>
                        <a:fillRect/>
                      </a:stretch>
                    </p:blipFill>
                    <p:spPr bwMode="auto">
                      <a:xfrm>
                        <a:off x="913244" y="4165601"/>
                        <a:ext cx="8004175" cy="884237"/>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795D0069-C048-CF0F-9C3C-940F35C826EF}"/>
              </a:ext>
            </a:extLst>
          </p:cNvPr>
          <p:cNvGraphicFramePr>
            <a:graphicFrameLocks noChangeAspect="1"/>
          </p:cNvGraphicFramePr>
          <p:nvPr/>
        </p:nvGraphicFramePr>
        <p:xfrm>
          <a:off x="5945188" y="2470150"/>
          <a:ext cx="1201737" cy="331788"/>
        </p:xfrm>
        <a:graphic>
          <a:graphicData uri="http://schemas.openxmlformats.org/presentationml/2006/ole">
            <mc:AlternateContent xmlns:mc="http://schemas.openxmlformats.org/markup-compatibility/2006">
              <mc:Choice xmlns:v="urn:schemas-microsoft-com:vml" Requires="v">
                <p:oleObj name="Equation" r:id="rId12" imgW="914400" imgH="241200" progId="Equation.DSMT4">
                  <p:embed/>
                </p:oleObj>
              </mc:Choice>
              <mc:Fallback>
                <p:oleObj name="Equation" r:id="rId12" imgW="914400" imgH="241200" progId="Equation.DSMT4">
                  <p:embed/>
                  <p:pic>
                    <p:nvPicPr>
                      <p:cNvPr id="18" name="Object 17">
                        <a:extLst>
                          <a:ext uri="{FF2B5EF4-FFF2-40B4-BE49-F238E27FC236}">
                            <a16:creationId xmlns:a16="http://schemas.microsoft.com/office/drawing/2014/main" id="{795D0069-C048-CF0F-9C3C-940F35C826EF}"/>
                          </a:ext>
                        </a:extLst>
                      </p:cNvPr>
                      <p:cNvPicPr>
                        <a:picLocks noChangeAspect="1" noChangeArrowheads="1"/>
                      </p:cNvPicPr>
                      <p:nvPr/>
                    </p:nvPicPr>
                    <p:blipFill>
                      <a:blip r:embed="rId13"/>
                      <a:srcRect/>
                      <a:stretch>
                        <a:fillRect/>
                      </a:stretch>
                    </p:blipFill>
                    <p:spPr bwMode="auto">
                      <a:xfrm>
                        <a:off x="5945188" y="2470150"/>
                        <a:ext cx="1201737" cy="331788"/>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C16EDF34-69E9-2B5F-EEC7-C8D53AE4A877}"/>
              </a:ext>
            </a:extLst>
          </p:cNvPr>
          <p:cNvGraphicFramePr>
            <a:graphicFrameLocks noChangeAspect="1"/>
          </p:cNvGraphicFramePr>
          <p:nvPr/>
        </p:nvGraphicFramePr>
        <p:xfrm>
          <a:off x="7343367" y="2467769"/>
          <a:ext cx="1201737" cy="331788"/>
        </p:xfrm>
        <a:graphic>
          <a:graphicData uri="http://schemas.openxmlformats.org/presentationml/2006/ole">
            <mc:AlternateContent xmlns:mc="http://schemas.openxmlformats.org/markup-compatibility/2006">
              <mc:Choice xmlns:v="urn:schemas-microsoft-com:vml" Requires="v">
                <p:oleObj name="Equation" r:id="rId14" imgW="914400" imgH="241200" progId="Equation.DSMT4">
                  <p:embed/>
                </p:oleObj>
              </mc:Choice>
              <mc:Fallback>
                <p:oleObj name="Equation" r:id="rId14" imgW="914400" imgH="241200" progId="Equation.DSMT4">
                  <p:embed/>
                  <p:pic>
                    <p:nvPicPr>
                      <p:cNvPr id="19" name="Object 18">
                        <a:extLst>
                          <a:ext uri="{FF2B5EF4-FFF2-40B4-BE49-F238E27FC236}">
                            <a16:creationId xmlns:a16="http://schemas.microsoft.com/office/drawing/2014/main" id="{C16EDF34-69E9-2B5F-EEC7-C8D53AE4A877}"/>
                          </a:ext>
                        </a:extLst>
                      </p:cNvPr>
                      <p:cNvPicPr>
                        <a:picLocks noChangeAspect="1" noChangeArrowheads="1"/>
                      </p:cNvPicPr>
                      <p:nvPr/>
                    </p:nvPicPr>
                    <p:blipFill>
                      <a:blip r:embed="rId15"/>
                      <a:srcRect/>
                      <a:stretch>
                        <a:fillRect/>
                      </a:stretch>
                    </p:blipFill>
                    <p:spPr bwMode="auto">
                      <a:xfrm>
                        <a:off x="7343367" y="2467769"/>
                        <a:ext cx="1201737" cy="331788"/>
                      </a:xfrm>
                      <a:prstGeom prst="rect">
                        <a:avLst/>
                      </a:prstGeom>
                      <a:noFill/>
                    </p:spPr>
                  </p:pic>
                </p:oleObj>
              </mc:Fallback>
            </mc:AlternateContent>
          </a:graphicData>
        </a:graphic>
      </p:graphicFrame>
      <p:sp>
        <p:nvSpPr>
          <p:cNvPr id="20" name="TextBox 19">
            <a:extLst>
              <a:ext uri="{FF2B5EF4-FFF2-40B4-BE49-F238E27FC236}">
                <a16:creationId xmlns:a16="http://schemas.microsoft.com/office/drawing/2014/main" id="{7A67B8FD-7A96-39B2-03C0-890E413240BB}"/>
              </a:ext>
            </a:extLst>
          </p:cNvPr>
          <p:cNvSpPr txBox="1"/>
          <p:nvPr/>
        </p:nvSpPr>
        <p:spPr>
          <a:xfrm>
            <a:off x="2218304" y="4502643"/>
            <a:ext cx="6631419" cy="584775"/>
          </a:xfrm>
          <a:prstGeom prst="rect">
            <a:avLst/>
          </a:prstGeom>
          <a:noFill/>
        </p:spPr>
        <p:txBody>
          <a:bodyPr wrap="square">
            <a:spAutoFit/>
          </a:bodyPr>
          <a:lstStyle/>
          <a:p>
            <a:pPr algn="just"/>
            <a:r>
              <a:rPr lang="en-US" sz="1600" dirty="0">
                <a:effectLst/>
                <a:latin typeface="+mn-lt"/>
                <a:ea typeface="Times New Roman" panose="02020603050405020304" pitchFamily="18" charset="0"/>
                <a:cs typeface="Times New Roman" panose="02020603050405020304" pitchFamily="18" charset="0"/>
              </a:rPr>
              <a:t>The majority of steel bridge I-sections utilize either slender webs or noncompact webs that approach the slenderness limit, </a:t>
            </a:r>
            <a:r>
              <a:rPr lang="en-US" sz="1600" i="1" dirty="0">
                <a:effectLst/>
                <a:latin typeface="+mn-lt"/>
                <a:ea typeface="Times New Roman" panose="02020603050405020304" pitchFamily="18" charset="0"/>
                <a:cs typeface="Times New Roman" panose="02020603050405020304" pitchFamily="18" charset="0"/>
                <a:sym typeface="Symbol" panose="05050102010706020507" pitchFamily="18" charset="2"/>
              </a:rPr>
              <a:t></a:t>
            </a:r>
            <a:r>
              <a:rPr lang="en-US" sz="1600" i="1" baseline="-25000" dirty="0">
                <a:effectLst/>
                <a:latin typeface="+mn-lt"/>
                <a:ea typeface="Times New Roman" panose="02020603050405020304" pitchFamily="18" charset="0"/>
                <a:cs typeface="Times New Roman" panose="02020603050405020304" pitchFamily="18" charset="0"/>
              </a:rPr>
              <a:t>rw</a:t>
            </a:r>
            <a:r>
              <a:rPr lang="en-US" sz="1600" dirty="0">
                <a:effectLst/>
                <a:latin typeface="+mn-lt"/>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03759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3400" dirty="0"/>
              <a:t>Section Classifications – Slender Web Sections</a:t>
            </a:r>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16</a:t>
            </a:fld>
            <a:endParaRPr lang="en-US" dirty="0"/>
          </a:p>
        </p:txBody>
      </p:sp>
      <p:sp>
        <p:nvSpPr>
          <p:cNvPr id="11" name="Rectangle 7">
            <a:extLst>
              <a:ext uri="{FF2B5EF4-FFF2-40B4-BE49-F238E27FC236}">
                <a16:creationId xmlns:a16="http://schemas.microsoft.com/office/drawing/2014/main" id="{E5AC2CC9-9F36-7514-B302-5369D3793ACB}"/>
              </a:ext>
            </a:extLst>
          </p:cNvPr>
          <p:cNvSpPr>
            <a:spLocks noChangeArrowheads="1"/>
          </p:cNvSpPr>
          <p:nvPr/>
        </p:nvSpPr>
        <p:spPr bwMode="auto">
          <a:xfrm>
            <a:off x="6146800" y="331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a:extLst>
              <a:ext uri="{FF2B5EF4-FFF2-40B4-BE49-F238E27FC236}">
                <a16:creationId xmlns:a16="http://schemas.microsoft.com/office/drawing/2014/main" id="{B03AF6B8-A36C-4F42-9467-1129CF6734E1}"/>
              </a:ext>
            </a:extLst>
          </p:cNvPr>
          <p:cNvSpPr>
            <a:spLocks noChangeArrowheads="1"/>
          </p:cNvSpPr>
          <p:nvPr/>
        </p:nvSpPr>
        <p:spPr bwMode="auto">
          <a:xfrm>
            <a:off x="1819275" y="8739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8" name="Object 7" descr="Figure 6.5.6.2.2.1.4-1 Moment versus Curvature for a Homogenous Slender Web Section. Graph shows max moment on the curve">
            <a:extLst>
              <a:ext uri="{FF2B5EF4-FFF2-40B4-BE49-F238E27FC236}">
                <a16:creationId xmlns:a16="http://schemas.microsoft.com/office/drawing/2014/main" id="{69AC2A7F-8474-7F1E-F50D-3587F604A09F}"/>
              </a:ext>
            </a:extLst>
          </p:cNvPr>
          <p:cNvGraphicFramePr>
            <a:graphicFrameLocks noChangeAspect="1"/>
          </p:cNvGraphicFramePr>
          <p:nvPr>
            <p:extLst>
              <p:ext uri="{D42A27DB-BD31-4B8C-83A1-F6EECF244321}">
                <p14:modId xmlns:p14="http://schemas.microsoft.com/office/powerpoint/2010/main" val="4090928698"/>
              </p:ext>
            </p:extLst>
          </p:nvPr>
        </p:nvGraphicFramePr>
        <p:xfrm>
          <a:off x="1747838" y="865525"/>
          <a:ext cx="5486400" cy="4071600"/>
        </p:xfrm>
        <a:graphic>
          <a:graphicData uri="http://schemas.openxmlformats.org/presentationml/2006/ole">
            <mc:AlternateContent xmlns:mc="http://schemas.openxmlformats.org/markup-compatibility/2006">
              <mc:Choice xmlns:v="urn:schemas-microsoft-com:vml" Requires="v">
                <p:oleObj r:id="rId3" imgW="6021571" imgH="4496554" progId="Visio.Drawing.11">
                  <p:embed/>
                </p:oleObj>
              </mc:Choice>
              <mc:Fallback>
                <p:oleObj r:id="rId3" imgW="6021571" imgH="4496554" progId="Visio.Drawing.11">
                  <p:embed/>
                  <p:pic>
                    <p:nvPicPr>
                      <p:cNvPr id="8" name="Object 7" descr="Figure 6.5.6.2.2.1.4-1 Moment versus Curvature for a Homogenous Slender Web Section. Graph shows max moment on the curve">
                        <a:extLst>
                          <a:ext uri="{FF2B5EF4-FFF2-40B4-BE49-F238E27FC236}">
                            <a16:creationId xmlns:a16="http://schemas.microsoft.com/office/drawing/2014/main" id="{69AC2A7F-8474-7F1E-F50D-3587F604A0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838" y="865525"/>
                        <a:ext cx="5486400" cy="4071600"/>
                      </a:xfrm>
                      <a:prstGeom prst="rect">
                        <a:avLst/>
                      </a:prstGeom>
                      <a:noFill/>
                    </p:spPr>
                  </p:pic>
                </p:oleObj>
              </mc:Fallback>
            </mc:AlternateContent>
          </a:graphicData>
        </a:graphic>
      </p:graphicFrame>
    </p:spTree>
    <p:extLst>
      <p:ext uri="{BB962C8B-B14F-4D97-AF65-F5344CB8AC3E}">
        <p14:creationId xmlns:p14="http://schemas.microsoft.com/office/powerpoint/2010/main" val="1408971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3200" dirty="0"/>
              <a:t>Section Classifications – Variation of M</a:t>
            </a:r>
            <a:r>
              <a:rPr lang="en-US" sz="3200" baseline="-25000" dirty="0"/>
              <a:t>max</a:t>
            </a:r>
            <a:r>
              <a:rPr lang="en-US" sz="3200" dirty="0"/>
              <a:t> vs. 2D</a:t>
            </a:r>
            <a:r>
              <a:rPr lang="en-US" sz="3200" baseline="-25000" dirty="0"/>
              <a:t>c</a:t>
            </a:r>
            <a:r>
              <a:rPr lang="en-US" sz="3200" dirty="0"/>
              <a:t>/t</a:t>
            </a:r>
            <a:r>
              <a:rPr lang="en-US" sz="3200" baseline="-25000" dirty="0"/>
              <a:t>w</a:t>
            </a:r>
          </a:p>
        </p:txBody>
      </p:sp>
      <p:pic>
        <p:nvPicPr>
          <p:cNvPr id="9" name="Content Placeholder 8" descr="Diagram&#10;&#10;Description automatically generated">
            <a:extLst>
              <a:ext uri="{FF2B5EF4-FFF2-40B4-BE49-F238E27FC236}">
                <a16:creationId xmlns:a16="http://schemas.microsoft.com/office/drawing/2014/main" id="{CAD722DD-8A6F-8F60-3C73-6477B064DDAC}"/>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95325" y="756350"/>
            <a:ext cx="6629400" cy="4422941"/>
          </a:xfrm>
        </p:spPr>
      </p:pic>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17</a:t>
            </a:fld>
            <a:endParaRPr lang="en-US" dirty="0"/>
          </a:p>
        </p:txBody>
      </p:sp>
      <p:sp>
        <p:nvSpPr>
          <p:cNvPr id="11" name="Rectangle 7">
            <a:extLst>
              <a:ext uri="{FF2B5EF4-FFF2-40B4-BE49-F238E27FC236}">
                <a16:creationId xmlns:a16="http://schemas.microsoft.com/office/drawing/2014/main" id="{E5AC2CC9-9F36-7514-B302-5369D3793ACB}"/>
              </a:ext>
            </a:extLst>
          </p:cNvPr>
          <p:cNvSpPr>
            <a:spLocks noChangeArrowheads="1"/>
          </p:cNvSpPr>
          <p:nvPr/>
        </p:nvSpPr>
        <p:spPr bwMode="auto">
          <a:xfrm>
            <a:off x="6146800" y="331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a:extLst>
              <a:ext uri="{FF2B5EF4-FFF2-40B4-BE49-F238E27FC236}">
                <a16:creationId xmlns:a16="http://schemas.microsoft.com/office/drawing/2014/main" id="{B03AF6B8-A36C-4F42-9467-1129CF6734E1}"/>
              </a:ext>
            </a:extLst>
          </p:cNvPr>
          <p:cNvSpPr>
            <a:spLocks noChangeArrowheads="1"/>
          </p:cNvSpPr>
          <p:nvPr/>
        </p:nvSpPr>
        <p:spPr bwMode="auto">
          <a:xfrm>
            <a:off x="1819275" y="8739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8" name="Object 7">
            <a:extLst>
              <a:ext uri="{FF2B5EF4-FFF2-40B4-BE49-F238E27FC236}">
                <a16:creationId xmlns:a16="http://schemas.microsoft.com/office/drawing/2014/main" id="{AFD03B7F-1B49-019E-4809-5BE8D732360C}"/>
              </a:ext>
            </a:extLst>
          </p:cNvPr>
          <p:cNvGraphicFramePr>
            <a:graphicFrameLocks noChangeAspect="1"/>
          </p:cNvGraphicFramePr>
          <p:nvPr>
            <p:extLst>
              <p:ext uri="{D42A27DB-BD31-4B8C-83A1-F6EECF244321}">
                <p14:modId xmlns:p14="http://schemas.microsoft.com/office/powerpoint/2010/main" val="1989656828"/>
              </p:ext>
            </p:extLst>
          </p:nvPr>
        </p:nvGraphicFramePr>
        <p:xfrm>
          <a:off x="6581869" y="3342480"/>
          <a:ext cx="2435131" cy="696914"/>
        </p:xfrm>
        <a:graphic>
          <a:graphicData uri="http://schemas.openxmlformats.org/presentationml/2006/ole">
            <mc:AlternateContent xmlns:mc="http://schemas.openxmlformats.org/markup-compatibility/2006">
              <mc:Choice xmlns:v="urn:schemas-microsoft-com:vml" Requires="v">
                <p:oleObj name="Equation" r:id="rId4" imgW="1523880" imgH="444240" progId="Equation.DSMT4">
                  <p:embed/>
                </p:oleObj>
              </mc:Choice>
              <mc:Fallback>
                <p:oleObj name="Equation" r:id="rId4" imgW="1523880" imgH="444240" progId="Equation.DSMT4">
                  <p:embed/>
                  <p:pic>
                    <p:nvPicPr>
                      <p:cNvPr id="8" name="Object 7">
                        <a:extLst>
                          <a:ext uri="{FF2B5EF4-FFF2-40B4-BE49-F238E27FC236}">
                            <a16:creationId xmlns:a16="http://schemas.microsoft.com/office/drawing/2014/main" id="{AFD03B7F-1B49-019E-4809-5BE8D732360C}"/>
                          </a:ext>
                        </a:extLst>
                      </p:cNvPr>
                      <p:cNvPicPr>
                        <a:picLocks noChangeAspect="1" noChangeArrowheads="1"/>
                      </p:cNvPicPr>
                      <p:nvPr/>
                    </p:nvPicPr>
                    <p:blipFill>
                      <a:blip r:embed="rId5"/>
                      <a:srcRect/>
                      <a:stretch>
                        <a:fillRect/>
                      </a:stretch>
                    </p:blipFill>
                    <p:spPr bwMode="auto">
                      <a:xfrm>
                        <a:off x="6581869" y="3342480"/>
                        <a:ext cx="2435131" cy="696914"/>
                      </a:xfrm>
                      <a:prstGeom prst="rect">
                        <a:avLst/>
                      </a:prstGeom>
                      <a:noFill/>
                    </p:spPr>
                  </p:pic>
                </p:oleObj>
              </mc:Fallback>
            </mc:AlternateContent>
          </a:graphicData>
        </a:graphic>
      </p:graphicFrame>
      <p:cxnSp>
        <p:nvCxnSpPr>
          <p:cNvPr id="6" name="Straight Arrow Connector 5">
            <a:extLst>
              <a:ext uri="{FF2B5EF4-FFF2-40B4-BE49-F238E27FC236}">
                <a16:creationId xmlns:a16="http://schemas.microsoft.com/office/drawing/2014/main" id="{CCA22C6A-E4D1-0E42-18BD-B2DCF9002D7C}"/>
              </a:ext>
            </a:extLst>
          </p:cNvPr>
          <p:cNvCxnSpPr/>
          <p:nvPr/>
        </p:nvCxnSpPr>
        <p:spPr>
          <a:xfrm flipH="1">
            <a:off x="4041869" y="4070345"/>
            <a:ext cx="2514600" cy="82211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E512000-E467-61EB-980D-573CAF130E6E}"/>
              </a:ext>
            </a:extLst>
          </p:cNvPr>
          <p:cNvSpPr/>
          <p:nvPr/>
        </p:nvSpPr>
        <p:spPr>
          <a:xfrm>
            <a:off x="6556469" y="3311524"/>
            <a:ext cx="2435131" cy="758821"/>
          </a:xfrm>
          <a:custGeom>
            <a:avLst/>
            <a:gdLst>
              <a:gd name="connsiteX0" fmla="*/ 0 w 2435131"/>
              <a:gd name="connsiteY0" fmla="*/ 0 h 758821"/>
              <a:gd name="connsiteX1" fmla="*/ 584431 w 2435131"/>
              <a:gd name="connsiteY1" fmla="*/ 0 h 758821"/>
              <a:gd name="connsiteX2" fmla="*/ 1120160 w 2435131"/>
              <a:gd name="connsiteY2" fmla="*/ 0 h 758821"/>
              <a:gd name="connsiteX3" fmla="*/ 1777646 w 2435131"/>
              <a:gd name="connsiteY3" fmla="*/ 0 h 758821"/>
              <a:gd name="connsiteX4" fmla="*/ 2435131 w 2435131"/>
              <a:gd name="connsiteY4" fmla="*/ 0 h 758821"/>
              <a:gd name="connsiteX5" fmla="*/ 2435131 w 2435131"/>
              <a:gd name="connsiteY5" fmla="*/ 371822 h 758821"/>
              <a:gd name="connsiteX6" fmla="*/ 2435131 w 2435131"/>
              <a:gd name="connsiteY6" fmla="*/ 758821 h 758821"/>
              <a:gd name="connsiteX7" fmla="*/ 1826348 w 2435131"/>
              <a:gd name="connsiteY7" fmla="*/ 758821 h 758821"/>
              <a:gd name="connsiteX8" fmla="*/ 1168863 w 2435131"/>
              <a:gd name="connsiteY8" fmla="*/ 758821 h 758821"/>
              <a:gd name="connsiteX9" fmla="*/ 633134 w 2435131"/>
              <a:gd name="connsiteY9" fmla="*/ 758821 h 758821"/>
              <a:gd name="connsiteX10" fmla="*/ 0 w 2435131"/>
              <a:gd name="connsiteY10" fmla="*/ 758821 h 758821"/>
              <a:gd name="connsiteX11" fmla="*/ 0 w 2435131"/>
              <a:gd name="connsiteY11" fmla="*/ 379411 h 758821"/>
              <a:gd name="connsiteX12" fmla="*/ 0 w 2435131"/>
              <a:gd name="connsiteY12" fmla="*/ 0 h 75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5131" h="758821" extrusionOk="0">
                <a:moveTo>
                  <a:pt x="0" y="0"/>
                </a:moveTo>
                <a:cubicBezTo>
                  <a:pt x="215116" y="-4237"/>
                  <a:pt x="339559" y="27189"/>
                  <a:pt x="584431" y="0"/>
                </a:cubicBezTo>
                <a:cubicBezTo>
                  <a:pt x="829303" y="-27189"/>
                  <a:pt x="983013" y="-23698"/>
                  <a:pt x="1120160" y="0"/>
                </a:cubicBezTo>
                <a:cubicBezTo>
                  <a:pt x="1257307" y="23698"/>
                  <a:pt x="1529135" y="-1414"/>
                  <a:pt x="1777646" y="0"/>
                </a:cubicBezTo>
                <a:cubicBezTo>
                  <a:pt x="2026157" y="1414"/>
                  <a:pt x="2229363" y="5682"/>
                  <a:pt x="2435131" y="0"/>
                </a:cubicBezTo>
                <a:cubicBezTo>
                  <a:pt x="2435216" y="122059"/>
                  <a:pt x="2428269" y="293470"/>
                  <a:pt x="2435131" y="371822"/>
                </a:cubicBezTo>
                <a:cubicBezTo>
                  <a:pt x="2441993" y="450174"/>
                  <a:pt x="2423513" y="568984"/>
                  <a:pt x="2435131" y="758821"/>
                </a:cubicBezTo>
                <a:cubicBezTo>
                  <a:pt x="2261106" y="785583"/>
                  <a:pt x="2110232" y="728963"/>
                  <a:pt x="1826348" y="758821"/>
                </a:cubicBezTo>
                <a:cubicBezTo>
                  <a:pt x="1542464" y="788679"/>
                  <a:pt x="1486284" y="754835"/>
                  <a:pt x="1168863" y="758821"/>
                </a:cubicBezTo>
                <a:cubicBezTo>
                  <a:pt x="851443" y="762807"/>
                  <a:pt x="773479" y="743293"/>
                  <a:pt x="633134" y="758821"/>
                </a:cubicBezTo>
                <a:cubicBezTo>
                  <a:pt x="492789" y="774349"/>
                  <a:pt x="144997" y="751016"/>
                  <a:pt x="0" y="758821"/>
                </a:cubicBezTo>
                <a:cubicBezTo>
                  <a:pt x="17893" y="658433"/>
                  <a:pt x="-6899" y="499126"/>
                  <a:pt x="0" y="379411"/>
                </a:cubicBezTo>
                <a:cubicBezTo>
                  <a:pt x="6899" y="259696"/>
                  <a:pt x="13424" y="111100"/>
                  <a:pt x="0" y="0"/>
                </a:cubicBezTo>
                <a:close/>
              </a:path>
            </a:pathLst>
          </a:custGeom>
          <a:noFill/>
          <a:ln w="38100">
            <a:solidFill>
              <a:srgbClr val="0070C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8834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3200" dirty="0"/>
              <a:t>Section Classifications – Variation of M</a:t>
            </a:r>
            <a:r>
              <a:rPr lang="en-US" sz="3200" baseline="-25000" dirty="0"/>
              <a:t>max</a:t>
            </a:r>
            <a:r>
              <a:rPr lang="en-US" sz="3200" dirty="0"/>
              <a:t> vs. 2D</a:t>
            </a:r>
            <a:r>
              <a:rPr lang="en-US" sz="3200" baseline="-25000" dirty="0"/>
              <a:t>c</a:t>
            </a:r>
            <a:r>
              <a:rPr lang="en-US" sz="3200" dirty="0"/>
              <a:t>/t</a:t>
            </a:r>
            <a:r>
              <a:rPr lang="en-US" sz="3200" baseline="-25000" dirty="0"/>
              <a:t>w</a:t>
            </a:r>
          </a:p>
        </p:txBody>
      </p:sp>
      <p:pic>
        <p:nvPicPr>
          <p:cNvPr id="9" name="Content Placeholder 8" descr="Diagram&#10;&#10;Description automatically generated">
            <a:extLst>
              <a:ext uri="{FF2B5EF4-FFF2-40B4-BE49-F238E27FC236}">
                <a16:creationId xmlns:a16="http://schemas.microsoft.com/office/drawing/2014/main" id="{CAD722DD-8A6F-8F60-3C73-6477B064DDAC}"/>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57300" y="720559"/>
            <a:ext cx="6629400" cy="4422941"/>
          </a:xfrm>
        </p:spPr>
      </p:pic>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18</a:t>
            </a:fld>
            <a:endParaRPr lang="en-US" dirty="0"/>
          </a:p>
        </p:txBody>
      </p:sp>
      <p:sp>
        <p:nvSpPr>
          <p:cNvPr id="11" name="Rectangle 7">
            <a:extLst>
              <a:ext uri="{FF2B5EF4-FFF2-40B4-BE49-F238E27FC236}">
                <a16:creationId xmlns:a16="http://schemas.microsoft.com/office/drawing/2014/main" id="{E5AC2CC9-9F36-7514-B302-5369D3793ACB}"/>
              </a:ext>
            </a:extLst>
          </p:cNvPr>
          <p:cNvSpPr>
            <a:spLocks noChangeArrowheads="1"/>
          </p:cNvSpPr>
          <p:nvPr/>
        </p:nvSpPr>
        <p:spPr bwMode="auto">
          <a:xfrm>
            <a:off x="6146800" y="331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a:extLst>
              <a:ext uri="{FF2B5EF4-FFF2-40B4-BE49-F238E27FC236}">
                <a16:creationId xmlns:a16="http://schemas.microsoft.com/office/drawing/2014/main" id="{B03AF6B8-A36C-4F42-9467-1129CF6734E1}"/>
              </a:ext>
            </a:extLst>
          </p:cNvPr>
          <p:cNvSpPr>
            <a:spLocks noChangeArrowheads="1"/>
          </p:cNvSpPr>
          <p:nvPr/>
        </p:nvSpPr>
        <p:spPr bwMode="auto">
          <a:xfrm>
            <a:off x="1819275" y="8739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TextBox 2">
            <a:extLst>
              <a:ext uri="{FF2B5EF4-FFF2-40B4-BE49-F238E27FC236}">
                <a16:creationId xmlns:a16="http://schemas.microsoft.com/office/drawing/2014/main" id="{B4A59F1C-CD25-0CCC-FDC0-CE4B2CB933B7}"/>
              </a:ext>
            </a:extLst>
          </p:cNvPr>
          <p:cNvSpPr txBox="1"/>
          <p:nvPr/>
        </p:nvSpPr>
        <p:spPr>
          <a:xfrm>
            <a:off x="3962400" y="1063625"/>
            <a:ext cx="1752600" cy="369332"/>
          </a:xfrm>
          <a:prstGeom prst="rect">
            <a:avLst/>
          </a:prstGeom>
          <a:noFill/>
        </p:spPr>
        <p:txBody>
          <a:bodyPr wrap="square" rtlCol="0">
            <a:spAutoFit/>
          </a:bodyPr>
          <a:lstStyle/>
          <a:p>
            <a:r>
              <a:rPr lang="en-US" dirty="0"/>
              <a:t>Appendix A6</a:t>
            </a:r>
          </a:p>
        </p:txBody>
      </p:sp>
      <p:cxnSp>
        <p:nvCxnSpPr>
          <p:cNvPr id="8" name="Straight Arrow Connector 7">
            <a:extLst>
              <a:ext uri="{FF2B5EF4-FFF2-40B4-BE49-F238E27FC236}">
                <a16:creationId xmlns:a16="http://schemas.microsoft.com/office/drawing/2014/main" id="{DDACDB57-F1BD-F5C5-46B2-7CDAD0899E6A}"/>
              </a:ext>
            </a:extLst>
          </p:cNvPr>
          <p:cNvCxnSpPr>
            <a:cxnSpLocks/>
            <a:stCxn id="3" idx="1"/>
          </p:cNvCxnSpPr>
          <p:nvPr/>
        </p:nvCxnSpPr>
        <p:spPr>
          <a:xfrm flipH="1">
            <a:off x="3657600" y="1248291"/>
            <a:ext cx="304800" cy="3295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499B7975-403D-2D21-70DA-525C582C05C3}"/>
              </a:ext>
            </a:extLst>
          </p:cNvPr>
          <p:cNvCxnSpPr>
            <a:cxnSpLocks/>
            <a:stCxn id="3" idx="2"/>
          </p:cNvCxnSpPr>
          <p:nvPr/>
        </p:nvCxnSpPr>
        <p:spPr>
          <a:xfrm>
            <a:off x="4838700" y="1432957"/>
            <a:ext cx="38100" cy="3990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5EFD9CBD-044E-019F-5125-5DEDC5975695}"/>
              </a:ext>
            </a:extLst>
          </p:cNvPr>
          <p:cNvSpPr txBox="1"/>
          <p:nvPr/>
        </p:nvSpPr>
        <p:spPr>
          <a:xfrm>
            <a:off x="5943600" y="1432957"/>
            <a:ext cx="1600200" cy="369332"/>
          </a:xfrm>
          <a:prstGeom prst="rect">
            <a:avLst/>
          </a:prstGeom>
          <a:noFill/>
        </p:spPr>
        <p:txBody>
          <a:bodyPr wrap="square" rtlCol="0">
            <a:spAutoFit/>
          </a:bodyPr>
          <a:lstStyle/>
          <a:p>
            <a:r>
              <a:rPr lang="en-US" dirty="0"/>
              <a:t>Article 6.10.8</a:t>
            </a:r>
          </a:p>
        </p:txBody>
      </p:sp>
      <p:cxnSp>
        <p:nvCxnSpPr>
          <p:cNvPr id="17" name="Straight Arrow Connector 16">
            <a:extLst>
              <a:ext uri="{FF2B5EF4-FFF2-40B4-BE49-F238E27FC236}">
                <a16:creationId xmlns:a16="http://schemas.microsoft.com/office/drawing/2014/main" id="{232D63EE-2AE0-1D77-2A54-828EC9976F1A}"/>
              </a:ext>
            </a:extLst>
          </p:cNvPr>
          <p:cNvCxnSpPr>
            <a:stCxn id="13" idx="2"/>
          </p:cNvCxnSpPr>
          <p:nvPr/>
        </p:nvCxnSpPr>
        <p:spPr>
          <a:xfrm flipH="1">
            <a:off x="6629400" y="1802289"/>
            <a:ext cx="114300" cy="3884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6D2EF3C7-7B80-05E1-BF61-51C2C25B50D0}"/>
              </a:ext>
            </a:extLst>
          </p:cNvPr>
          <p:cNvCxnSpPr>
            <a:stCxn id="13" idx="1"/>
          </p:cNvCxnSpPr>
          <p:nvPr/>
        </p:nvCxnSpPr>
        <p:spPr>
          <a:xfrm flipH="1">
            <a:off x="4953000" y="1617623"/>
            <a:ext cx="990600" cy="4969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7299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152400" y="244069"/>
            <a:ext cx="8839200" cy="857250"/>
          </a:xfrm>
        </p:spPr>
        <p:txBody>
          <a:bodyPr/>
          <a:lstStyle/>
          <a:p>
            <a:r>
              <a:rPr lang="en-US" sz="2800" dirty="0"/>
              <a:t>Tension Flange Yielding (TFY) – Variation of M</a:t>
            </a:r>
            <a:r>
              <a:rPr lang="en-US" sz="2800" baseline="-25000" dirty="0"/>
              <a:t>max</a:t>
            </a:r>
            <a:r>
              <a:rPr lang="en-US" sz="2800" dirty="0"/>
              <a:t> vs. 2D</a:t>
            </a:r>
            <a:r>
              <a:rPr lang="en-US" sz="2800" baseline="-25000" dirty="0"/>
              <a:t>c</a:t>
            </a:r>
            <a:r>
              <a:rPr lang="en-US" sz="2800" dirty="0"/>
              <a:t>/t</a:t>
            </a:r>
            <a:r>
              <a:rPr lang="en-US" sz="2800" baseline="-25000" dirty="0"/>
              <a:t>w</a:t>
            </a:r>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19</a:t>
            </a:fld>
            <a:endParaRPr lang="en-US" dirty="0"/>
          </a:p>
        </p:txBody>
      </p:sp>
      <p:sp>
        <p:nvSpPr>
          <p:cNvPr id="11" name="Rectangle 7">
            <a:extLst>
              <a:ext uri="{FF2B5EF4-FFF2-40B4-BE49-F238E27FC236}">
                <a16:creationId xmlns:a16="http://schemas.microsoft.com/office/drawing/2014/main" id="{E5AC2CC9-9F36-7514-B302-5369D3793ACB}"/>
              </a:ext>
            </a:extLst>
          </p:cNvPr>
          <p:cNvSpPr>
            <a:spLocks noChangeArrowheads="1"/>
          </p:cNvSpPr>
          <p:nvPr/>
        </p:nvSpPr>
        <p:spPr bwMode="auto">
          <a:xfrm>
            <a:off x="6146800" y="331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 name="Content Placeholder 9" descr="Diagram&#10;&#10;Description automatically generated">
            <a:extLst>
              <a:ext uri="{FF2B5EF4-FFF2-40B4-BE49-F238E27FC236}">
                <a16:creationId xmlns:a16="http://schemas.microsoft.com/office/drawing/2014/main" id="{A3CEB104-4EEA-6854-DA16-430A0DF22A7B}"/>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371600" y="931539"/>
            <a:ext cx="6852566" cy="4130565"/>
          </a:xfrm>
        </p:spPr>
      </p:pic>
      <p:sp>
        <p:nvSpPr>
          <p:cNvPr id="13" name="TextBox 12">
            <a:extLst>
              <a:ext uri="{FF2B5EF4-FFF2-40B4-BE49-F238E27FC236}">
                <a16:creationId xmlns:a16="http://schemas.microsoft.com/office/drawing/2014/main" id="{E44A5220-C00F-174F-9E49-3E2F65F3719F}"/>
              </a:ext>
            </a:extLst>
          </p:cNvPr>
          <p:cNvSpPr txBox="1"/>
          <p:nvPr/>
        </p:nvSpPr>
        <p:spPr>
          <a:xfrm>
            <a:off x="3886200" y="972108"/>
            <a:ext cx="3657600" cy="369332"/>
          </a:xfrm>
          <a:prstGeom prst="rect">
            <a:avLst/>
          </a:prstGeom>
          <a:noFill/>
        </p:spPr>
        <p:txBody>
          <a:bodyPr wrap="square">
            <a:spAutoFit/>
          </a:bodyPr>
          <a:lstStyle/>
          <a:p>
            <a:r>
              <a:rPr lang="en-US" dirty="0"/>
              <a:t>Appendix A6</a:t>
            </a:r>
          </a:p>
        </p:txBody>
      </p:sp>
      <p:sp>
        <p:nvSpPr>
          <p:cNvPr id="15" name="TextBox 14">
            <a:extLst>
              <a:ext uri="{FF2B5EF4-FFF2-40B4-BE49-F238E27FC236}">
                <a16:creationId xmlns:a16="http://schemas.microsoft.com/office/drawing/2014/main" id="{D52AFA8A-2B21-2339-1C5D-2E3C3BBBC98C}"/>
              </a:ext>
            </a:extLst>
          </p:cNvPr>
          <p:cNvSpPr txBox="1"/>
          <p:nvPr/>
        </p:nvSpPr>
        <p:spPr>
          <a:xfrm>
            <a:off x="5867400" y="1474102"/>
            <a:ext cx="1899564" cy="369332"/>
          </a:xfrm>
          <a:prstGeom prst="rect">
            <a:avLst/>
          </a:prstGeom>
          <a:noFill/>
        </p:spPr>
        <p:txBody>
          <a:bodyPr wrap="square">
            <a:spAutoFit/>
          </a:bodyPr>
          <a:lstStyle/>
          <a:p>
            <a:r>
              <a:rPr lang="en-US" dirty="0"/>
              <a:t>Article 6.10.8</a:t>
            </a:r>
          </a:p>
        </p:txBody>
      </p:sp>
      <p:cxnSp>
        <p:nvCxnSpPr>
          <p:cNvPr id="17" name="Straight Arrow Connector 16">
            <a:extLst>
              <a:ext uri="{FF2B5EF4-FFF2-40B4-BE49-F238E27FC236}">
                <a16:creationId xmlns:a16="http://schemas.microsoft.com/office/drawing/2014/main" id="{C36C71DC-4210-31C0-AE02-757F02232105}"/>
              </a:ext>
            </a:extLst>
          </p:cNvPr>
          <p:cNvCxnSpPr>
            <a:cxnSpLocks/>
            <a:stCxn id="13" idx="1"/>
          </p:cNvCxnSpPr>
          <p:nvPr/>
        </p:nvCxnSpPr>
        <p:spPr>
          <a:xfrm flipH="1">
            <a:off x="3352800" y="1156774"/>
            <a:ext cx="533400" cy="4910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3AB622BF-EB04-4408-A907-46E1E535C23E}"/>
              </a:ext>
            </a:extLst>
          </p:cNvPr>
          <p:cNvCxnSpPr/>
          <p:nvPr/>
        </p:nvCxnSpPr>
        <p:spPr>
          <a:xfrm>
            <a:off x="4876800" y="1328680"/>
            <a:ext cx="0" cy="5032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A8531078-799F-FC04-6841-6958BED2248B}"/>
              </a:ext>
            </a:extLst>
          </p:cNvPr>
          <p:cNvCxnSpPr/>
          <p:nvPr/>
        </p:nvCxnSpPr>
        <p:spPr>
          <a:xfrm flipH="1">
            <a:off x="6477000" y="1831975"/>
            <a:ext cx="152400" cy="2825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4DC9930A-A0E4-FC09-FFB1-D23AD4ACDBDB}"/>
              </a:ext>
            </a:extLst>
          </p:cNvPr>
          <p:cNvCxnSpPr>
            <a:cxnSpLocks/>
            <a:stCxn id="15" idx="1"/>
          </p:cNvCxnSpPr>
          <p:nvPr/>
        </p:nvCxnSpPr>
        <p:spPr>
          <a:xfrm flipH="1">
            <a:off x="5029200" y="1658768"/>
            <a:ext cx="838200" cy="455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056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0" y="0"/>
            <a:ext cx="9144000" cy="857250"/>
          </a:xfrm>
        </p:spPr>
        <p:txBody>
          <a:bodyPr/>
          <a:lstStyle/>
          <a:p>
            <a:r>
              <a:rPr lang="en-US" sz="4000" dirty="0"/>
              <a:t>Lesson 8 Roadmap – Flexure Part 3</a:t>
            </a:r>
            <a:br>
              <a:rPr lang="en-US" sz="4000" dirty="0"/>
            </a:br>
            <a:r>
              <a:rPr lang="en-US" sz="2800" dirty="0"/>
              <a:t>Strength Limit State: Noncomposite Sections and Composite Sections in Negative Bending</a:t>
            </a:r>
            <a:br>
              <a:rPr lang="en-US" sz="2800" dirty="0"/>
            </a:br>
            <a:br>
              <a:rPr lang="en-US" sz="3200" dirty="0"/>
            </a:br>
            <a:endParaRPr lang="en-US" sz="3200" dirty="0"/>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685800" y="1521788"/>
            <a:ext cx="8229600" cy="3394075"/>
          </a:xfrm>
        </p:spPr>
        <p:txBody>
          <a:bodyPr>
            <a:normAutofit fontScale="92500" lnSpcReduction="10000"/>
          </a:bodyPr>
          <a:lstStyle/>
          <a:p>
            <a:r>
              <a:rPr lang="en-US" sz="2400" dirty="0"/>
              <a:t>Introduction</a:t>
            </a:r>
          </a:p>
          <a:p>
            <a:r>
              <a:rPr lang="en-US" sz="2400" dirty="0"/>
              <a:t>Section Classifications</a:t>
            </a:r>
          </a:p>
          <a:p>
            <a:r>
              <a:rPr lang="en-US" sz="2400" dirty="0"/>
              <a:t>Discrete vs. Continuous Bracing</a:t>
            </a:r>
          </a:p>
          <a:p>
            <a:r>
              <a:rPr lang="en-US" sz="2400" dirty="0"/>
              <a:t>Discretely Braced Compression Flanges</a:t>
            </a:r>
          </a:p>
          <a:p>
            <a:r>
              <a:rPr lang="en-US" sz="2400" dirty="0"/>
              <a:t>Discretely Braced Tension Flanges</a:t>
            </a:r>
          </a:p>
          <a:p>
            <a:r>
              <a:rPr lang="en-US" sz="2400" dirty="0"/>
              <a:t>Continuously Braced Flanges</a:t>
            </a:r>
          </a:p>
          <a:p>
            <a:r>
              <a:rPr lang="en-US" sz="2400" dirty="0"/>
              <a:t>Flexural Resistance: One-Third Rule Equations</a:t>
            </a:r>
          </a:p>
          <a:p>
            <a:r>
              <a:rPr lang="en-US" sz="2400" dirty="0"/>
              <a:t>Examples</a:t>
            </a:r>
          </a:p>
          <a:p>
            <a:pPr marL="0" indent="0" algn="ctr">
              <a:buNone/>
            </a:pPr>
            <a:r>
              <a:rPr lang="en-US" sz="2400" b="1" dirty="0"/>
              <a:t>Reference Materials – SBDH Vol 4 Sec 6.3.5</a:t>
            </a:r>
          </a:p>
          <a:p>
            <a:endParaRPr lang="en-US" sz="2400"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p:txBody>
          <a:bodyPr/>
          <a:lstStyle/>
          <a:p>
            <a:fld id="{BA98D948-1207-4CB8-9C03-80C63F72A5E7}" type="slidenum">
              <a:rPr lang="en-US" smtClean="0"/>
              <a:t>2</a:t>
            </a:fld>
            <a:endParaRPr lang="en-US" dirty="0"/>
          </a:p>
        </p:txBody>
      </p:sp>
    </p:spTree>
    <p:extLst>
      <p:ext uri="{BB962C8B-B14F-4D97-AF65-F5344CB8AC3E}">
        <p14:creationId xmlns:p14="http://schemas.microsoft.com/office/powerpoint/2010/main" val="2908024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Discrete vs. continuous bracing</a:t>
            </a:r>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fld id="{BA98D948-1207-4CB8-9C03-80C63F72A5E7}" type="slidenum">
              <a:rPr lang="en-US" smtClean="0"/>
              <a:t>20</a:t>
            </a:fld>
            <a:endParaRPr lang="en-US" dirty="0"/>
          </a:p>
        </p:txBody>
      </p:sp>
    </p:spTree>
    <p:extLst>
      <p:ext uri="{BB962C8B-B14F-4D97-AF65-F5344CB8AC3E}">
        <p14:creationId xmlns:p14="http://schemas.microsoft.com/office/powerpoint/2010/main" val="80729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09DFD-203F-418C-A581-E6B3F96C0F4B}"/>
              </a:ext>
            </a:extLst>
          </p:cNvPr>
          <p:cNvSpPr>
            <a:spLocks noGrp="1"/>
          </p:cNvSpPr>
          <p:nvPr>
            <p:ph type="title"/>
          </p:nvPr>
        </p:nvSpPr>
        <p:spPr/>
        <p:txBody>
          <a:bodyPr/>
          <a:lstStyle/>
          <a:p>
            <a:r>
              <a:rPr lang="en-US" dirty="0"/>
              <a:t>Discrete vs. Continuous Bracing</a:t>
            </a:r>
          </a:p>
        </p:txBody>
      </p:sp>
      <p:sp>
        <p:nvSpPr>
          <p:cNvPr id="4" name="Slide Number Placeholder 3">
            <a:extLst>
              <a:ext uri="{FF2B5EF4-FFF2-40B4-BE49-F238E27FC236}">
                <a16:creationId xmlns:a16="http://schemas.microsoft.com/office/drawing/2014/main" id="{B1211D24-1B3B-4F46-97EE-47EE0D78BE7A}"/>
              </a:ext>
            </a:extLst>
          </p:cNvPr>
          <p:cNvSpPr>
            <a:spLocks noGrp="1"/>
          </p:cNvSpPr>
          <p:nvPr>
            <p:ph type="sldNum" sz="quarter" idx="12"/>
          </p:nvPr>
        </p:nvSpPr>
        <p:spPr/>
        <p:txBody>
          <a:bodyPr/>
          <a:lstStyle/>
          <a:p>
            <a:fld id="{BA98D948-1207-4CB8-9C03-80C63F72A5E7}" type="slidenum">
              <a:rPr lang="en-US" smtClean="0"/>
              <a:t>21</a:t>
            </a:fld>
            <a:endParaRPr lang="en-US" dirty="0"/>
          </a:p>
        </p:txBody>
      </p:sp>
      <p:pic>
        <p:nvPicPr>
          <p:cNvPr id="5" name="Picture 1" descr="Is - Integral Steel Cap - wo Deck - 2.jpg">
            <a:extLst>
              <a:ext uri="{FF2B5EF4-FFF2-40B4-BE49-F238E27FC236}">
                <a16:creationId xmlns:a16="http://schemas.microsoft.com/office/drawing/2014/main" id="{DAF24272-F29A-79BD-7542-A17D9179E25A}"/>
              </a:ext>
            </a:extLst>
          </p:cNvPr>
          <p:cNvPicPr>
            <a:picLocks noGrp="1" noChangeAspect="1" noChangeArrowheads="1"/>
          </p:cNvPicPr>
          <p:nvPr>
            <p:ph idx="1"/>
          </p:nvPr>
        </p:nvPicPr>
        <p:blipFill>
          <a:blip r:embed="rId3" cstate="hqprint">
            <a:extLst>
              <a:ext uri="{28A0092B-C50C-407E-A947-70E740481C1C}">
                <a14:useLocalDpi xmlns:a14="http://schemas.microsoft.com/office/drawing/2010/main"/>
              </a:ext>
            </a:extLst>
          </a:blip>
          <a:srcRect/>
          <a:stretch>
            <a:fillRect/>
          </a:stretch>
        </p:blipFill>
        <p:spPr bwMode="auto">
          <a:xfrm>
            <a:off x="486052" y="1082150"/>
            <a:ext cx="2841622" cy="183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outdoor, city&#10;&#10;Description automatically generated">
            <a:extLst>
              <a:ext uri="{FF2B5EF4-FFF2-40B4-BE49-F238E27FC236}">
                <a16:creationId xmlns:a16="http://schemas.microsoft.com/office/drawing/2014/main" id="{B640192B-6AF0-4674-8893-4EC47145E6F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5449885" y="2571750"/>
            <a:ext cx="2968629" cy="2226472"/>
          </a:xfrm>
          <a:prstGeom prst="rect">
            <a:avLst/>
          </a:prstGeom>
        </p:spPr>
      </p:pic>
      <p:sp>
        <p:nvSpPr>
          <p:cNvPr id="9" name="TextBox 8">
            <a:extLst>
              <a:ext uri="{FF2B5EF4-FFF2-40B4-BE49-F238E27FC236}">
                <a16:creationId xmlns:a16="http://schemas.microsoft.com/office/drawing/2014/main" id="{E3B00FE6-33E5-90DB-72D5-8851D7AC5298}"/>
              </a:ext>
            </a:extLst>
          </p:cNvPr>
          <p:cNvSpPr txBox="1"/>
          <p:nvPr/>
        </p:nvSpPr>
        <p:spPr>
          <a:xfrm>
            <a:off x="838200" y="3458400"/>
            <a:ext cx="4419601" cy="369332"/>
          </a:xfrm>
          <a:prstGeom prst="rect">
            <a:avLst/>
          </a:prstGeom>
          <a:noFill/>
        </p:spPr>
        <p:txBody>
          <a:bodyPr wrap="square" rtlCol="0">
            <a:spAutoFit/>
          </a:bodyPr>
          <a:lstStyle/>
          <a:p>
            <a:r>
              <a:rPr lang="en-US" dirty="0"/>
              <a:t>Discretely braced compression flange</a:t>
            </a:r>
          </a:p>
        </p:txBody>
      </p:sp>
      <p:sp>
        <p:nvSpPr>
          <p:cNvPr id="15" name="TextBox 14">
            <a:extLst>
              <a:ext uri="{FF2B5EF4-FFF2-40B4-BE49-F238E27FC236}">
                <a16:creationId xmlns:a16="http://schemas.microsoft.com/office/drawing/2014/main" id="{46BFF782-5E3A-0AA9-E746-1BC5323BA1B0}"/>
              </a:ext>
            </a:extLst>
          </p:cNvPr>
          <p:cNvSpPr txBox="1"/>
          <p:nvPr/>
        </p:nvSpPr>
        <p:spPr>
          <a:xfrm>
            <a:off x="3825871" y="1402525"/>
            <a:ext cx="4572000" cy="369332"/>
          </a:xfrm>
          <a:prstGeom prst="rect">
            <a:avLst/>
          </a:prstGeom>
          <a:noFill/>
        </p:spPr>
        <p:txBody>
          <a:bodyPr wrap="square">
            <a:spAutoFit/>
          </a:bodyPr>
          <a:lstStyle/>
          <a:p>
            <a:r>
              <a:rPr lang="en-US" dirty="0"/>
              <a:t>Discretely braced tension flange</a:t>
            </a:r>
          </a:p>
        </p:txBody>
      </p:sp>
      <p:cxnSp>
        <p:nvCxnSpPr>
          <p:cNvPr id="31" name="Straight Arrow Connector 30">
            <a:extLst>
              <a:ext uri="{FF2B5EF4-FFF2-40B4-BE49-F238E27FC236}">
                <a16:creationId xmlns:a16="http://schemas.microsoft.com/office/drawing/2014/main" id="{97B45675-3936-A734-8353-2173E8360FD3}"/>
              </a:ext>
            </a:extLst>
          </p:cNvPr>
          <p:cNvCxnSpPr>
            <a:stCxn id="15" idx="1"/>
          </p:cNvCxnSpPr>
          <p:nvPr/>
        </p:nvCxnSpPr>
        <p:spPr>
          <a:xfrm flipH="1">
            <a:off x="2667000" y="1587191"/>
            <a:ext cx="1158871" cy="75595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3" name="Straight Arrow Connector 32">
            <a:extLst>
              <a:ext uri="{FF2B5EF4-FFF2-40B4-BE49-F238E27FC236}">
                <a16:creationId xmlns:a16="http://schemas.microsoft.com/office/drawing/2014/main" id="{D4315A2E-ADE2-A707-66C8-2DA9B320D5C3}"/>
              </a:ext>
            </a:extLst>
          </p:cNvPr>
          <p:cNvCxnSpPr>
            <a:stCxn id="9" idx="1"/>
          </p:cNvCxnSpPr>
          <p:nvPr/>
        </p:nvCxnSpPr>
        <p:spPr>
          <a:xfrm flipV="1">
            <a:off x="838200" y="2076346"/>
            <a:ext cx="914400" cy="156672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5" name="Straight Arrow Connector 34">
            <a:extLst>
              <a:ext uri="{FF2B5EF4-FFF2-40B4-BE49-F238E27FC236}">
                <a16:creationId xmlns:a16="http://schemas.microsoft.com/office/drawing/2014/main" id="{8A191E21-05A1-7B74-ABE1-085DE65F5E7D}"/>
              </a:ext>
            </a:extLst>
          </p:cNvPr>
          <p:cNvCxnSpPr>
            <a:stCxn id="9" idx="1"/>
          </p:cNvCxnSpPr>
          <p:nvPr/>
        </p:nvCxnSpPr>
        <p:spPr>
          <a:xfrm flipH="1" flipV="1">
            <a:off x="646116" y="1504950"/>
            <a:ext cx="192084" cy="213811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7" name="Straight Arrow Connector 36">
            <a:extLst>
              <a:ext uri="{FF2B5EF4-FFF2-40B4-BE49-F238E27FC236}">
                <a16:creationId xmlns:a16="http://schemas.microsoft.com/office/drawing/2014/main" id="{AEEF0DCA-C17D-AB13-1087-C437D765ABC1}"/>
              </a:ext>
            </a:extLst>
          </p:cNvPr>
          <p:cNvCxnSpPr/>
          <p:nvPr/>
        </p:nvCxnSpPr>
        <p:spPr>
          <a:xfrm>
            <a:off x="4800600" y="3643066"/>
            <a:ext cx="2133599" cy="60508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7" name="Straight Arrow Connector 16">
            <a:extLst>
              <a:ext uri="{FF2B5EF4-FFF2-40B4-BE49-F238E27FC236}">
                <a16:creationId xmlns:a16="http://schemas.microsoft.com/office/drawing/2014/main" id="{069619EA-EC86-A809-30A9-3EF8F191B7A0}"/>
              </a:ext>
            </a:extLst>
          </p:cNvPr>
          <p:cNvCxnSpPr>
            <a:stCxn id="15" idx="1"/>
          </p:cNvCxnSpPr>
          <p:nvPr/>
        </p:nvCxnSpPr>
        <p:spPr>
          <a:xfrm flipH="1">
            <a:off x="1371600" y="1587191"/>
            <a:ext cx="2454271" cy="18466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912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4676E3-E8B2-E2D8-31C2-07E4C134BD34}"/>
              </a:ext>
            </a:extLst>
          </p:cNvPr>
          <p:cNvPicPr>
            <a:picLocks noChangeAspect="1"/>
          </p:cNvPicPr>
          <p:nvPr/>
        </p:nvPicPr>
        <p:blipFill>
          <a:blip r:embed="rId3"/>
          <a:stretch>
            <a:fillRect/>
          </a:stretch>
        </p:blipFill>
        <p:spPr>
          <a:xfrm>
            <a:off x="533400" y="954634"/>
            <a:ext cx="5220524" cy="3486150"/>
          </a:xfrm>
          <a:prstGeom prst="rect">
            <a:avLst/>
          </a:prstGeom>
        </p:spPr>
      </p:pic>
      <p:sp>
        <p:nvSpPr>
          <p:cNvPr id="2" name="Title 1">
            <a:extLst>
              <a:ext uri="{FF2B5EF4-FFF2-40B4-BE49-F238E27FC236}">
                <a16:creationId xmlns:a16="http://schemas.microsoft.com/office/drawing/2014/main" id="{A4209DFD-203F-418C-A581-E6B3F96C0F4B}"/>
              </a:ext>
            </a:extLst>
          </p:cNvPr>
          <p:cNvSpPr>
            <a:spLocks noGrp="1"/>
          </p:cNvSpPr>
          <p:nvPr>
            <p:ph type="title"/>
          </p:nvPr>
        </p:nvSpPr>
        <p:spPr/>
        <p:txBody>
          <a:bodyPr/>
          <a:lstStyle/>
          <a:p>
            <a:r>
              <a:rPr lang="en-US" dirty="0"/>
              <a:t>Discrete vs. Continuous Bracing</a:t>
            </a:r>
          </a:p>
        </p:txBody>
      </p:sp>
      <p:sp>
        <p:nvSpPr>
          <p:cNvPr id="4" name="Slide Number Placeholder 3">
            <a:extLst>
              <a:ext uri="{FF2B5EF4-FFF2-40B4-BE49-F238E27FC236}">
                <a16:creationId xmlns:a16="http://schemas.microsoft.com/office/drawing/2014/main" id="{B1211D24-1B3B-4F46-97EE-47EE0D78BE7A}"/>
              </a:ext>
            </a:extLst>
          </p:cNvPr>
          <p:cNvSpPr>
            <a:spLocks noGrp="1"/>
          </p:cNvSpPr>
          <p:nvPr>
            <p:ph type="sldNum" sz="quarter" idx="12"/>
          </p:nvPr>
        </p:nvSpPr>
        <p:spPr/>
        <p:txBody>
          <a:bodyPr/>
          <a:lstStyle/>
          <a:p>
            <a:fld id="{BA98D948-1207-4CB8-9C03-80C63F72A5E7}" type="slidenum">
              <a:rPr lang="en-US" smtClean="0"/>
              <a:t>22</a:t>
            </a:fld>
            <a:endParaRPr lang="en-US" dirty="0"/>
          </a:p>
        </p:txBody>
      </p:sp>
      <p:sp>
        <p:nvSpPr>
          <p:cNvPr id="7" name="TextBox 6">
            <a:extLst>
              <a:ext uri="{FF2B5EF4-FFF2-40B4-BE49-F238E27FC236}">
                <a16:creationId xmlns:a16="http://schemas.microsoft.com/office/drawing/2014/main" id="{6B80DE62-F89B-523D-2374-0C7DE083C4F7}"/>
              </a:ext>
            </a:extLst>
          </p:cNvPr>
          <p:cNvSpPr txBox="1"/>
          <p:nvPr/>
        </p:nvSpPr>
        <p:spPr>
          <a:xfrm>
            <a:off x="6118860" y="3236095"/>
            <a:ext cx="2514600" cy="646331"/>
          </a:xfrm>
          <a:prstGeom prst="rect">
            <a:avLst/>
          </a:prstGeom>
          <a:noFill/>
        </p:spPr>
        <p:txBody>
          <a:bodyPr wrap="square">
            <a:spAutoFit/>
          </a:bodyPr>
          <a:lstStyle/>
          <a:p>
            <a:r>
              <a:rPr lang="en-US" dirty="0"/>
              <a:t>Discretely braced compression flange</a:t>
            </a:r>
          </a:p>
        </p:txBody>
      </p:sp>
      <p:cxnSp>
        <p:nvCxnSpPr>
          <p:cNvPr id="9" name="Straight Arrow Connector 8">
            <a:extLst>
              <a:ext uri="{FF2B5EF4-FFF2-40B4-BE49-F238E27FC236}">
                <a16:creationId xmlns:a16="http://schemas.microsoft.com/office/drawing/2014/main" id="{89AA6411-DBF9-9F7D-339B-A74D9840D4E5}"/>
              </a:ext>
            </a:extLst>
          </p:cNvPr>
          <p:cNvCxnSpPr>
            <a:cxnSpLocks/>
            <a:stCxn id="7" idx="1"/>
          </p:cNvCxnSpPr>
          <p:nvPr/>
        </p:nvCxnSpPr>
        <p:spPr>
          <a:xfrm flipH="1" flipV="1">
            <a:off x="3962400" y="3033698"/>
            <a:ext cx="2156460" cy="52556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1" name="TextBox 10">
            <a:extLst>
              <a:ext uri="{FF2B5EF4-FFF2-40B4-BE49-F238E27FC236}">
                <a16:creationId xmlns:a16="http://schemas.microsoft.com/office/drawing/2014/main" id="{C921DB41-07CE-D3A7-9F9D-9C30ECA4575E}"/>
              </a:ext>
            </a:extLst>
          </p:cNvPr>
          <p:cNvSpPr txBox="1"/>
          <p:nvPr/>
        </p:nvSpPr>
        <p:spPr>
          <a:xfrm>
            <a:off x="6169626" y="2097198"/>
            <a:ext cx="2362200" cy="646331"/>
          </a:xfrm>
          <a:prstGeom prst="rect">
            <a:avLst/>
          </a:prstGeom>
          <a:noFill/>
        </p:spPr>
        <p:txBody>
          <a:bodyPr wrap="square">
            <a:spAutoFit/>
          </a:bodyPr>
          <a:lstStyle/>
          <a:p>
            <a:r>
              <a:rPr lang="en-US" dirty="0"/>
              <a:t>Discretely braced tension flange</a:t>
            </a:r>
          </a:p>
        </p:txBody>
      </p:sp>
      <p:cxnSp>
        <p:nvCxnSpPr>
          <p:cNvPr id="13" name="Straight Arrow Connector 12">
            <a:extLst>
              <a:ext uri="{FF2B5EF4-FFF2-40B4-BE49-F238E27FC236}">
                <a16:creationId xmlns:a16="http://schemas.microsoft.com/office/drawing/2014/main" id="{9D9615DB-CEA1-9956-1F6D-0AD855B09A82}"/>
              </a:ext>
            </a:extLst>
          </p:cNvPr>
          <p:cNvCxnSpPr>
            <a:cxnSpLocks/>
            <a:stCxn id="11" idx="1"/>
          </p:cNvCxnSpPr>
          <p:nvPr/>
        </p:nvCxnSpPr>
        <p:spPr>
          <a:xfrm flipH="1" flipV="1">
            <a:off x="4343400" y="2042222"/>
            <a:ext cx="1826226" cy="37814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5" name="TextBox 14">
            <a:extLst>
              <a:ext uri="{FF2B5EF4-FFF2-40B4-BE49-F238E27FC236}">
                <a16:creationId xmlns:a16="http://schemas.microsoft.com/office/drawing/2014/main" id="{BDEFD5B5-CDA9-4ED0-E855-6BBAC4B64F93}"/>
              </a:ext>
            </a:extLst>
          </p:cNvPr>
          <p:cNvSpPr txBox="1"/>
          <p:nvPr/>
        </p:nvSpPr>
        <p:spPr>
          <a:xfrm>
            <a:off x="1238828" y="4495760"/>
            <a:ext cx="5980544" cy="369332"/>
          </a:xfrm>
          <a:prstGeom prst="rect">
            <a:avLst/>
          </a:prstGeom>
          <a:noFill/>
        </p:spPr>
        <p:txBody>
          <a:bodyPr wrap="square">
            <a:spAutoFit/>
          </a:bodyPr>
          <a:lstStyle/>
          <a:p>
            <a:r>
              <a:rPr lang="en-US" dirty="0"/>
              <a:t>Continuously braced flange</a:t>
            </a:r>
          </a:p>
        </p:txBody>
      </p:sp>
      <p:cxnSp>
        <p:nvCxnSpPr>
          <p:cNvPr id="21" name="Straight Arrow Connector 20">
            <a:extLst>
              <a:ext uri="{FF2B5EF4-FFF2-40B4-BE49-F238E27FC236}">
                <a16:creationId xmlns:a16="http://schemas.microsoft.com/office/drawing/2014/main" id="{00483BFF-2E79-92B5-AD14-C1A6CE47724A}"/>
              </a:ext>
            </a:extLst>
          </p:cNvPr>
          <p:cNvCxnSpPr>
            <a:cxnSpLocks/>
          </p:cNvCxnSpPr>
          <p:nvPr/>
        </p:nvCxnSpPr>
        <p:spPr>
          <a:xfrm flipV="1">
            <a:off x="3052222" y="1352550"/>
            <a:ext cx="1104076" cy="314321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07021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632C-53EA-4E8D-9C95-C9B800701859}"/>
              </a:ext>
            </a:extLst>
          </p:cNvPr>
          <p:cNvSpPr>
            <a:spLocks noGrp="1"/>
          </p:cNvSpPr>
          <p:nvPr>
            <p:ph type="title"/>
          </p:nvPr>
        </p:nvSpPr>
        <p:spPr/>
        <p:txBody>
          <a:bodyPr/>
          <a:lstStyle/>
          <a:p>
            <a:r>
              <a:rPr lang="en-US" dirty="0"/>
              <a:t>Limit States of Concern</a:t>
            </a:r>
          </a:p>
        </p:txBody>
      </p:sp>
      <p:sp>
        <p:nvSpPr>
          <p:cNvPr id="3" name="Content Placeholder 2">
            <a:extLst>
              <a:ext uri="{FF2B5EF4-FFF2-40B4-BE49-F238E27FC236}">
                <a16:creationId xmlns:a16="http://schemas.microsoft.com/office/drawing/2014/main" id="{85737A8A-C0E0-4659-AB8E-7341D85C18FA}"/>
              </a:ext>
            </a:extLst>
          </p:cNvPr>
          <p:cNvSpPr>
            <a:spLocks noGrp="1"/>
          </p:cNvSpPr>
          <p:nvPr>
            <p:ph idx="1"/>
          </p:nvPr>
        </p:nvSpPr>
        <p:spPr>
          <a:xfrm>
            <a:off x="990600" y="1087484"/>
            <a:ext cx="6019800" cy="3394075"/>
          </a:xfrm>
        </p:spPr>
        <p:txBody>
          <a:bodyPr/>
          <a:lstStyle/>
          <a:p>
            <a:r>
              <a:rPr lang="en-US" sz="2400" dirty="0"/>
              <a:t>Discretely Braced Compression Flanges</a:t>
            </a:r>
          </a:p>
          <a:p>
            <a:pPr lvl="1"/>
            <a:r>
              <a:rPr lang="en-US" sz="2000" dirty="0"/>
              <a:t>Flange local buckling (FLB)</a:t>
            </a:r>
          </a:p>
          <a:p>
            <a:pPr lvl="1"/>
            <a:r>
              <a:rPr lang="en-US" sz="2000" dirty="0"/>
              <a:t>Lateral-torsional buckling (LTB)</a:t>
            </a:r>
          </a:p>
          <a:p>
            <a:pPr lvl="1"/>
            <a:r>
              <a:rPr lang="en-US" sz="2000" dirty="0"/>
              <a:t>Flange lateral bending</a:t>
            </a:r>
          </a:p>
          <a:p>
            <a:r>
              <a:rPr lang="en-US" sz="2400" dirty="0"/>
              <a:t>Discretely Braced Tension Flanges</a:t>
            </a:r>
          </a:p>
          <a:p>
            <a:pPr lvl="1"/>
            <a:r>
              <a:rPr lang="en-US" sz="2000" dirty="0"/>
              <a:t>Tension flange yielding (TFY)</a:t>
            </a:r>
          </a:p>
          <a:p>
            <a:pPr lvl="1"/>
            <a:r>
              <a:rPr lang="en-US" sz="2000" dirty="0"/>
              <a:t>Flange lateral bending</a:t>
            </a:r>
          </a:p>
          <a:p>
            <a:r>
              <a:rPr lang="en-US" sz="2400" dirty="0"/>
              <a:t>Continuously Braced Flanges</a:t>
            </a:r>
          </a:p>
          <a:p>
            <a:pPr lvl="1"/>
            <a:r>
              <a:rPr lang="en-US" sz="2000" dirty="0"/>
              <a:t>Nominal flange yielding</a:t>
            </a:r>
          </a:p>
        </p:txBody>
      </p:sp>
      <p:sp>
        <p:nvSpPr>
          <p:cNvPr id="4" name="Slide Number Placeholder 3">
            <a:extLst>
              <a:ext uri="{FF2B5EF4-FFF2-40B4-BE49-F238E27FC236}">
                <a16:creationId xmlns:a16="http://schemas.microsoft.com/office/drawing/2014/main" id="{DD949A9D-E276-48FB-8097-F4C047A56475}"/>
              </a:ext>
            </a:extLst>
          </p:cNvPr>
          <p:cNvSpPr>
            <a:spLocks noGrp="1"/>
          </p:cNvSpPr>
          <p:nvPr>
            <p:ph type="sldNum" sz="quarter" idx="12"/>
          </p:nvPr>
        </p:nvSpPr>
        <p:spPr/>
        <p:txBody>
          <a:bodyPr/>
          <a:lstStyle/>
          <a:p>
            <a:fld id="{BA98D948-1207-4CB8-9C03-80C63F72A5E7}" type="slidenum">
              <a:rPr lang="en-US" smtClean="0"/>
              <a:t>23</a:t>
            </a:fld>
            <a:endParaRPr lang="en-US" dirty="0"/>
          </a:p>
        </p:txBody>
      </p:sp>
    </p:spTree>
    <p:extLst>
      <p:ext uri="{BB962C8B-B14F-4D97-AF65-F5344CB8AC3E}">
        <p14:creationId xmlns:p14="http://schemas.microsoft.com/office/powerpoint/2010/main" val="150868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DISCRETELY BRACED COMPRESSION FLANGES</a:t>
            </a:r>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fld id="{BA98D948-1207-4CB8-9C03-80C63F72A5E7}" type="slidenum">
              <a:rPr lang="en-US" smtClean="0"/>
              <a:t>24</a:t>
            </a:fld>
            <a:endParaRPr lang="en-US" dirty="0"/>
          </a:p>
        </p:txBody>
      </p:sp>
    </p:spTree>
    <p:extLst>
      <p:ext uri="{BB962C8B-B14F-4D97-AF65-F5344CB8AC3E}">
        <p14:creationId xmlns:p14="http://schemas.microsoft.com/office/powerpoint/2010/main" val="3033988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iagram&#10;&#10;Description automatically generated">
            <a:extLst>
              <a:ext uri="{FF2B5EF4-FFF2-40B4-BE49-F238E27FC236}">
                <a16:creationId xmlns:a16="http://schemas.microsoft.com/office/drawing/2014/main" id="{9C0D02D2-DC8E-7CD3-F940-41030C7192B5}"/>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600200" y="1206406"/>
            <a:ext cx="5867400" cy="3857345"/>
          </a:xfrm>
        </p:spPr>
      </p:pic>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152400" y="79749"/>
            <a:ext cx="8915400" cy="857250"/>
          </a:xfrm>
        </p:spPr>
        <p:txBody>
          <a:bodyPr/>
          <a:lstStyle/>
          <a:p>
            <a:r>
              <a:rPr lang="en-US" sz="2800" dirty="0"/>
              <a:t>Flange Local Buckling (FLB) &amp; Lateral-Torsional Buckling (LTB) Limit States</a:t>
            </a:r>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25</a:t>
            </a:fld>
            <a:endParaRPr lang="en-US" dirty="0"/>
          </a:p>
        </p:txBody>
      </p:sp>
      <p:sp>
        <p:nvSpPr>
          <p:cNvPr id="11" name="Rectangle 7">
            <a:extLst>
              <a:ext uri="{FF2B5EF4-FFF2-40B4-BE49-F238E27FC236}">
                <a16:creationId xmlns:a16="http://schemas.microsoft.com/office/drawing/2014/main" id="{E5AC2CC9-9F36-7514-B302-5369D3793ACB}"/>
              </a:ext>
            </a:extLst>
          </p:cNvPr>
          <p:cNvSpPr>
            <a:spLocks noChangeArrowheads="1"/>
          </p:cNvSpPr>
          <p:nvPr/>
        </p:nvSpPr>
        <p:spPr bwMode="auto">
          <a:xfrm>
            <a:off x="6146800" y="331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a:extLst>
              <a:ext uri="{FF2B5EF4-FFF2-40B4-BE49-F238E27FC236}">
                <a16:creationId xmlns:a16="http://schemas.microsoft.com/office/drawing/2014/main" id="{B03AF6B8-A36C-4F42-9467-1129CF6734E1}"/>
              </a:ext>
            </a:extLst>
          </p:cNvPr>
          <p:cNvSpPr>
            <a:spLocks noChangeArrowheads="1"/>
          </p:cNvSpPr>
          <p:nvPr/>
        </p:nvSpPr>
        <p:spPr bwMode="auto">
          <a:xfrm>
            <a:off x="1819275" y="8739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1">
            <a:extLst>
              <a:ext uri="{FF2B5EF4-FFF2-40B4-BE49-F238E27FC236}">
                <a16:creationId xmlns:a16="http://schemas.microsoft.com/office/drawing/2014/main" id="{14726366-6EE6-A5CE-CFB3-68EA804D6457}"/>
              </a:ext>
            </a:extLst>
          </p:cNvPr>
          <p:cNvSpPr/>
          <p:nvPr/>
        </p:nvSpPr>
        <p:spPr>
          <a:xfrm>
            <a:off x="2743200" y="1733550"/>
            <a:ext cx="1066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8468BF9-D5F3-7333-5C95-75FDD61C02E7}"/>
              </a:ext>
            </a:extLst>
          </p:cNvPr>
          <p:cNvSpPr/>
          <p:nvPr/>
        </p:nvSpPr>
        <p:spPr>
          <a:xfrm>
            <a:off x="5181600" y="2495550"/>
            <a:ext cx="1143000" cy="2285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61ADDB-4180-C30E-4CAF-45BBEA5B8909}"/>
              </a:ext>
            </a:extLst>
          </p:cNvPr>
          <p:cNvSpPr/>
          <p:nvPr/>
        </p:nvSpPr>
        <p:spPr>
          <a:xfrm>
            <a:off x="3048000" y="4552950"/>
            <a:ext cx="762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D25888A-DE3D-08C6-2B77-F2B8307D282D}"/>
              </a:ext>
            </a:extLst>
          </p:cNvPr>
          <p:cNvSpPr/>
          <p:nvPr/>
        </p:nvSpPr>
        <p:spPr>
          <a:xfrm>
            <a:off x="4419600" y="4552950"/>
            <a:ext cx="762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DE873EC-FE6C-962D-5477-78906B301EEE}"/>
              </a:ext>
            </a:extLst>
          </p:cNvPr>
          <p:cNvSpPr/>
          <p:nvPr/>
        </p:nvSpPr>
        <p:spPr>
          <a:xfrm>
            <a:off x="1676400" y="1962150"/>
            <a:ext cx="990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20501F7-9EB0-03A6-D5CE-4AF3F1BF095D}"/>
              </a:ext>
            </a:extLst>
          </p:cNvPr>
          <p:cNvSpPr/>
          <p:nvPr/>
        </p:nvSpPr>
        <p:spPr>
          <a:xfrm>
            <a:off x="1819275" y="2724147"/>
            <a:ext cx="771525" cy="5873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0318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68DE-76BA-1F82-DDDB-15592F79FF42}"/>
              </a:ext>
            </a:extLst>
          </p:cNvPr>
          <p:cNvSpPr>
            <a:spLocks noGrp="1"/>
          </p:cNvSpPr>
          <p:nvPr>
            <p:ph type="title"/>
          </p:nvPr>
        </p:nvSpPr>
        <p:spPr/>
        <p:txBody>
          <a:bodyPr/>
          <a:lstStyle/>
          <a:p>
            <a:r>
              <a:rPr lang="en-US" dirty="0"/>
              <a:t>Flange Local Buckling (FLB)</a:t>
            </a:r>
          </a:p>
        </p:txBody>
      </p:sp>
      <p:sp>
        <p:nvSpPr>
          <p:cNvPr id="4" name="Slide Number Placeholder 3">
            <a:extLst>
              <a:ext uri="{FF2B5EF4-FFF2-40B4-BE49-F238E27FC236}">
                <a16:creationId xmlns:a16="http://schemas.microsoft.com/office/drawing/2014/main" id="{B0975525-B80D-34B5-739E-9702A07471A5}"/>
              </a:ext>
            </a:extLst>
          </p:cNvPr>
          <p:cNvSpPr>
            <a:spLocks noGrp="1"/>
          </p:cNvSpPr>
          <p:nvPr>
            <p:ph type="sldNum" sz="quarter" idx="12"/>
          </p:nvPr>
        </p:nvSpPr>
        <p:spPr/>
        <p:txBody>
          <a:bodyPr/>
          <a:lstStyle/>
          <a:p>
            <a:fld id="{BA98D948-1207-4CB8-9C03-80C63F72A5E7}" type="slidenum">
              <a:rPr lang="en-US" smtClean="0"/>
              <a:t>26</a:t>
            </a:fld>
            <a:endParaRPr lang="en-US" dirty="0"/>
          </a:p>
        </p:txBody>
      </p:sp>
      <p:pic>
        <p:nvPicPr>
          <p:cNvPr id="5" name="Content Placeholder 4" descr="Figure 6.5.6.2.2.2.1-1 Local Buckling of Compression Flange. photo of i girder in use with the flange crumpled. ">
            <a:extLst>
              <a:ext uri="{FF2B5EF4-FFF2-40B4-BE49-F238E27FC236}">
                <a16:creationId xmlns:a16="http://schemas.microsoft.com/office/drawing/2014/main" id="{CE65B77B-5319-1A1B-B4EE-45B55339E102}"/>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rcRect l="22108" r="21885" b="16736"/>
          <a:stretch>
            <a:fillRect/>
          </a:stretch>
        </p:blipFill>
        <p:spPr bwMode="auto">
          <a:xfrm>
            <a:off x="1295400" y="1962150"/>
            <a:ext cx="3466727" cy="2590800"/>
          </a:xfrm>
          <a:prstGeom prst="rect">
            <a:avLst/>
          </a:prstGeom>
          <a:noFill/>
          <a:ln>
            <a:noFill/>
          </a:ln>
        </p:spPr>
      </p:pic>
      <p:sp>
        <p:nvSpPr>
          <p:cNvPr id="6" name="TextBox 5">
            <a:extLst>
              <a:ext uri="{FF2B5EF4-FFF2-40B4-BE49-F238E27FC236}">
                <a16:creationId xmlns:a16="http://schemas.microsoft.com/office/drawing/2014/main" id="{9A882F6F-42A1-1DD3-47F1-7C211E094302}"/>
              </a:ext>
            </a:extLst>
          </p:cNvPr>
          <p:cNvSpPr txBox="1"/>
          <p:nvPr/>
        </p:nvSpPr>
        <p:spPr>
          <a:xfrm>
            <a:off x="914400" y="886420"/>
            <a:ext cx="7315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FLB occurs when the width-to-thickness ratio of a discretely braced compression flange is such that the flange may buckle locally out of its original plane.</a:t>
            </a:r>
          </a:p>
        </p:txBody>
      </p:sp>
      <p:sp>
        <p:nvSpPr>
          <p:cNvPr id="7" name="TextBox 6">
            <a:extLst>
              <a:ext uri="{FF2B5EF4-FFF2-40B4-BE49-F238E27FC236}">
                <a16:creationId xmlns:a16="http://schemas.microsoft.com/office/drawing/2014/main" id="{3481A9DB-92D4-C2C4-7A1B-04C6FECFFDC3}"/>
              </a:ext>
            </a:extLst>
          </p:cNvPr>
          <p:cNvSpPr txBox="1"/>
          <p:nvPr/>
        </p:nvSpPr>
        <p:spPr>
          <a:xfrm>
            <a:off x="5143500" y="1709064"/>
            <a:ext cx="3581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 projecting compression- flange slenderness is the controlling parameter for FLB in a flexural member:</a:t>
            </a:r>
          </a:p>
        </p:txBody>
      </p:sp>
      <p:graphicFrame>
        <p:nvGraphicFramePr>
          <p:cNvPr id="8" name="Object 7">
            <a:extLst>
              <a:ext uri="{FF2B5EF4-FFF2-40B4-BE49-F238E27FC236}">
                <a16:creationId xmlns:a16="http://schemas.microsoft.com/office/drawing/2014/main" id="{CE5F6388-24BD-A364-1748-A92EA3C4D8CE}"/>
              </a:ext>
            </a:extLst>
          </p:cNvPr>
          <p:cNvGraphicFramePr>
            <a:graphicFrameLocks noChangeAspect="1"/>
          </p:cNvGraphicFramePr>
          <p:nvPr>
            <p:extLst>
              <p:ext uri="{D42A27DB-BD31-4B8C-83A1-F6EECF244321}">
                <p14:modId xmlns:p14="http://schemas.microsoft.com/office/powerpoint/2010/main" val="317286785"/>
              </p:ext>
            </p:extLst>
          </p:nvPr>
        </p:nvGraphicFramePr>
        <p:xfrm>
          <a:off x="5562600" y="3130797"/>
          <a:ext cx="973137" cy="696913"/>
        </p:xfrm>
        <a:graphic>
          <a:graphicData uri="http://schemas.openxmlformats.org/presentationml/2006/ole">
            <mc:AlternateContent xmlns:mc="http://schemas.openxmlformats.org/markup-compatibility/2006">
              <mc:Choice xmlns:v="urn:schemas-microsoft-com:vml" Requires="v">
                <p:oleObj name="Equation" r:id="rId4" imgW="520560" imgH="380880" progId="Equation.DSMT4">
                  <p:embed/>
                </p:oleObj>
              </mc:Choice>
              <mc:Fallback>
                <p:oleObj name="Equation" r:id="rId4" imgW="520560" imgH="380880" progId="Equation.DSMT4">
                  <p:embed/>
                  <p:pic>
                    <p:nvPicPr>
                      <p:cNvPr id="8" name="Object 7">
                        <a:extLst>
                          <a:ext uri="{FF2B5EF4-FFF2-40B4-BE49-F238E27FC236}">
                            <a16:creationId xmlns:a16="http://schemas.microsoft.com/office/drawing/2014/main" id="{CE5F6388-24BD-A364-1748-A92EA3C4D8CE}"/>
                          </a:ext>
                        </a:extLst>
                      </p:cNvPr>
                      <p:cNvPicPr>
                        <a:picLocks noChangeAspect="1" noChangeArrowheads="1"/>
                      </p:cNvPicPr>
                      <p:nvPr/>
                    </p:nvPicPr>
                    <p:blipFill>
                      <a:blip r:embed="rId5"/>
                      <a:srcRect/>
                      <a:stretch>
                        <a:fillRect/>
                      </a:stretch>
                    </p:blipFill>
                    <p:spPr bwMode="auto">
                      <a:xfrm>
                        <a:off x="5562600" y="3130797"/>
                        <a:ext cx="973137" cy="696913"/>
                      </a:xfrm>
                      <a:prstGeom prst="rect">
                        <a:avLst/>
                      </a:prstGeom>
                      <a:noFill/>
                    </p:spPr>
                  </p:pic>
                </p:oleObj>
              </mc:Fallback>
            </mc:AlternateContent>
          </a:graphicData>
        </a:graphic>
      </p:graphicFrame>
      <p:grpSp>
        <p:nvGrpSpPr>
          <p:cNvPr id="9" name="Group 8" descr="Schematic of I-girder">
            <a:extLst>
              <a:ext uri="{FF2B5EF4-FFF2-40B4-BE49-F238E27FC236}">
                <a16:creationId xmlns:a16="http://schemas.microsoft.com/office/drawing/2014/main" id="{E6B5ABDA-FD19-B6AE-0947-483B836C596A}"/>
              </a:ext>
            </a:extLst>
          </p:cNvPr>
          <p:cNvGrpSpPr/>
          <p:nvPr/>
        </p:nvGrpSpPr>
        <p:grpSpPr>
          <a:xfrm>
            <a:off x="7390830" y="3167742"/>
            <a:ext cx="444453" cy="904294"/>
            <a:chOff x="3902075" y="3933825"/>
            <a:chExt cx="1279525" cy="1598613"/>
          </a:xfrm>
          <a:solidFill>
            <a:schemeClr val="tx1"/>
          </a:solidFill>
        </p:grpSpPr>
        <p:sp>
          <p:nvSpPr>
            <p:cNvPr id="10" name="Line 113">
              <a:extLst>
                <a:ext uri="{FF2B5EF4-FFF2-40B4-BE49-F238E27FC236}">
                  <a16:creationId xmlns:a16="http://schemas.microsoft.com/office/drawing/2014/main" id="{514821DE-7383-A7D5-09A9-66CA8E3D2625}"/>
                </a:ext>
              </a:extLst>
            </p:cNvPr>
            <p:cNvSpPr>
              <a:spLocks noChangeShapeType="1"/>
            </p:cNvSpPr>
            <p:nvPr/>
          </p:nvSpPr>
          <p:spPr bwMode="auto">
            <a:xfrm>
              <a:off x="4541838" y="3933825"/>
              <a:ext cx="3175" cy="1598613"/>
            </a:xfrm>
            <a:prstGeom prst="line">
              <a:avLst/>
            </a:prstGeom>
            <a:grpFill/>
            <a:ln w="76200">
              <a:solidFill>
                <a:schemeClr val="tx1"/>
              </a:solidFill>
              <a:round/>
              <a:headEnd/>
              <a:tailEnd/>
            </a:ln>
          </p:spPr>
          <p:txBody>
            <a:bodyPr/>
            <a:lstStyle/>
            <a:p>
              <a:endParaRPr lang="en-US" dirty="0"/>
            </a:p>
          </p:txBody>
        </p:sp>
        <p:sp>
          <p:nvSpPr>
            <p:cNvPr id="11" name="Line 115">
              <a:extLst>
                <a:ext uri="{FF2B5EF4-FFF2-40B4-BE49-F238E27FC236}">
                  <a16:creationId xmlns:a16="http://schemas.microsoft.com/office/drawing/2014/main" id="{FC0B4D9B-C456-1C6B-AABE-3B9D55B23CC6}"/>
                </a:ext>
              </a:extLst>
            </p:cNvPr>
            <p:cNvSpPr>
              <a:spLocks noChangeShapeType="1"/>
            </p:cNvSpPr>
            <p:nvPr/>
          </p:nvSpPr>
          <p:spPr bwMode="auto">
            <a:xfrm>
              <a:off x="4030663" y="3933825"/>
              <a:ext cx="1022350" cy="1588"/>
            </a:xfrm>
            <a:prstGeom prst="line">
              <a:avLst/>
            </a:prstGeom>
            <a:grpFill/>
            <a:ln w="88900">
              <a:solidFill>
                <a:schemeClr val="tx1"/>
              </a:solidFill>
              <a:round/>
              <a:headEnd/>
              <a:tailEnd/>
            </a:ln>
          </p:spPr>
          <p:txBody>
            <a:bodyPr/>
            <a:lstStyle/>
            <a:p>
              <a:endParaRPr lang="en-US" dirty="0"/>
            </a:p>
          </p:txBody>
        </p:sp>
        <p:sp>
          <p:nvSpPr>
            <p:cNvPr id="12" name="Line 116">
              <a:extLst>
                <a:ext uri="{FF2B5EF4-FFF2-40B4-BE49-F238E27FC236}">
                  <a16:creationId xmlns:a16="http://schemas.microsoft.com/office/drawing/2014/main" id="{7154E1CB-B437-FF17-EC63-BD05659B3532}"/>
                </a:ext>
              </a:extLst>
            </p:cNvPr>
            <p:cNvSpPr>
              <a:spLocks noChangeShapeType="1"/>
            </p:cNvSpPr>
            <p:nvPr/>
          </p:nvSpPr>
          <p:spPr bwMode="auto">
            <a:xfrm>
              <a:off x="3902075" y="5532438"/>
              <a:ext cx="1279525" cy="0"/>
            </a:xfrm>
            <a:prstGeom prst="line">
              <a:avLst/>
            </a:prstGeom>
            <a:grpFill/>
            <a:ln w="88900">
              <a:solidFill>
                <a:schemeClr val="tx1"/>
              </a:solidFill>
              <a:round/>
              <a:headEnd/>
              <a:tailEnd/>
            </a:ln>
          </p:spPr>
          <p:txBody>
            <a:bodyPr/>
            <a:lstStyle/>
            <a:p>
              <a:endParaRPr lang="en-US" dirty="0"/>
            </a:p>
          </p:txBody>
        </p:sp>
      </p:grpSp>
      <p:sp>
        <p:nvSpPr>
          <p:cNvPr id="13" name="Freeform 106">
            <a:extLst>
              <a:ext uri="{FF2B5EF4-FFF2-40B4-BE49-F238E27FC236}">
                <a16:creationId xmlns:a16="http://schemas.microsoft.com/office/drawing/2014/main" id="{C0954C87-6120-DA3C-BF43-87CB012C516A}"/>
              </a:ext>
            </a:extLst>
          </p:cNvPr>
          <p:cNvSpPr>
            <a:spLocks noEditPoints="1"/>
          </p:cNvSpPr>
          <p:nvPr/>
        </p:nvSpPr>
        <p:spPr bwMode="auto">
          <a:xfrm>
            <a:off x="7576617" y="2971653"/>
            <a:ext cx="41325" cy="159144"/>
          </a:xfrm>
          <a:custGeom>
            <a:avLst/>
            <a:gdLst>
              <a:gd name="T0" fmla="*/ 23 w 47"/>
              <a:gd name="T1" fmla="*/ 0 h 181"/>
              <a:gd name="T2" fmla="*/ 0 w 47"/>
              <a:gd name="T3" fmla="*/ 0 h 181"/>
              <a:gd name="T4" fmla="*/ 0 w 47"/>
              <a:gd name="T5" fmla="*/ 9 h 181"/>
              <a:gd name="T6" fmla="*/ 7 w 47"/>
              <a:gd name="T7" fmla="*/ 9 h 181"/>
              <a:gd name="T8" fmla="*/ 7 w 47"/>
              <a:gd name="T9" fmla="*/ 181 h 181"/>
              <a:gd name="T10" fmla="*/ 39 w 47"/>
              <a:gd name="T11" fmla="*/ 181 h 181"/>
              <a:gd name="T12" fmla="*/ 39 w 47"/>
              <a:gd name="T13" fmla="*/ 9 h 181"/>
              <a:gd name="T14" fmla="*/ 47 w 47"/>
              <a:gd name="T15" fmla="*/ 9 h 181"/>
              <a:gd name="T16" fmla="*/ 47 w 47"/>
              <a:gd name="T17" fmla="*/ 0 h 181"/>
              <a:gd name="T18" fmla="*/ 23 w 47"/>
              <a:gd name="T19" fmla="*/ 0 h 181"/>
              <a:gd name="T20" fmla="*/ 7 w 47"/>
              <a:gd name="T21" fmla="*/ 9 h 181"/>
              <a:gd name="T22" fmla="*/ 39 w 47"/>
              <a:gd name="T23" fmla="*/ 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181">
                <a:moveTo>
                  <a:pt x="23" y="0"/>
                </a:moveTo>
                <a:lnTo>
                  <a:pt x="0" y="0"/>
                </a:lnTo>
                <a:lnTo>
                  <a:pt x="0" y="9"/>
                </a:lnTo>
                <a:lnTo>
                  <a:pt x="7" y="9"/>
                </a:lnTo>
                <a:lnTo>
                  <a:pt x="7" y="181"/>
                </a:lnTo>
                <a:lnTo>
                  <a:pt x="39" y="181"/>
                </a:lnTo>
                <a:lnTo>
                  <a:pt x="39" y="9"/>
                </a:lnTo>
                <a:lnTo>
                  <a:pt x="47" y="9"/>
                </a:lnTo>
                <a:lnTo>
                  <a:pt x="47" y="0"/>
                </a:lnTo>
                <a:lnTo>
                  <a:pt x="23" y="0"/>
                </a:lnTo>
                <a:moveTo>
                  <a:pt x="7" y="9"/>
                </a:moveTo>
                <a:lnTo>
                  <a:pt x="39" y="9"/>
                </a:lnTo>
              </a:path>
            </a:pathLst>
          </a:custGeom>
          <a:noFill/>
          <a:ln w="6350" cap="rnd">
            <a:solidFill>
              <a:srgbClr val="1A1A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 name="Freeform 106">
            <a:extLst>
              <a:ext uri="{FF2B5EF4-FFF2-40B4-BE49-F238E27FC236}">
                <a16:creationId xmlns:a16="http://schemas.microsoft.com/office/drawing/2014/main" id="{F779DA59-3061-E321-BBCC-CB2F4EE9EEDC}"/>
              </a:ext>
            </a:extLst>
          </p:cNvPr>
          <p:cNvSpPr>
            <a:spLocks noEditPoints="1"/>
          </p:cNvSpPr>
          <p:nvPr/>
        </p:nvSpPr>
        <p:spPr bwMode="auto">
          <a:xfrm>
            <a:off x="7677733" y="2971653"/>
            <a:ext cx="41325" cy="159144"/>
          </a:xfrm>
          <a:custGeom>
            <a:avLst/>
            <a:gdLst>
              <a:gd name="T0" fmla="*/ 23 w 47"/>
              <a:gd name="T1" fmla="*/ 0 h 181"/>
              <a:gd name="T2" fmla="*/ 0 w 47"/>
              <a:gd name="T3" fmla="*/ 0 h 181"/>
              <a:gd name="T4" fmla="*/ 0 w 47"/>
              <a:gd name="T5" fmla="*/ 9 h 181"/>
              <a:gd name="T6" fmla="*/ 7 w 47"/>
              <a:gd name="T7" fmla="*/ 9 h 181"/>
              <a:gd name="T8" fmla="*/ 7 w 47"/>
              <a:gd name="T9" fmla="*/ 181 h 181"/>
              <a:gd name="T10" fmla="*/ 39 w 47"/>
              <a:gd name="T11" fmla="*/ 181 h 181"/>
              <a:gd name="T12" fmla="*/ 39 w 47"/>
              <a:gd name="T13" fmla="*/ 9 h 181"/>
              <a:gd name="T14" fmla="*/ 47 w 47"/>
              <a:gd name="T15" fmla="*/ 9 h 181"/>
              <a:gd name="T16" fmla="*/ 47 w 47"/>
              <a:gd name="T17" fmla="*/ 0 h 181"/>
              <a:gd name="T18" fmla="*/ 23 w 47"/>
              <a:gd name="T19" fmla="*/ 0 h 181"/>
              <a:gd name="T20" fmla="*/ 7 w 47"/>
              <a:gd name="T21" fmla="*/ 9 h 181"/>
              <a:gd name="T22" fmla="*/ 39 w 47"/>
              <a:gd name="T23" fmla="*/ 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181">
                <a:moveTo>
                  <a:pt x="23" y="0"/>
                </a:moveTo>
                <a:lnTo>
                  <a:pt x="0" y="0"/>
                </a:lnTo>
                <a:lnTo>
                  <a:pt x="0" y="9"/>
                </a:lnTo>
                <a:lnTo>
                  <a:pt x="7" y="9"/>
                </a:lnTo>
                <a:lnTo>
                  <a:pt x="7" y="181"/>
                </a:lnTo>
                <a:lnTo>
                  <a:pt x="39" y="181"/>
                </a:lnTo>
                <a:lnTo>
                  <a:pt x="39" y="9"/>
                </a:lnTo>
                <a:lnTo>
                  <a:pt x="47" y="9"/>
                </a:lnTo>
                <a:lnTo>
                  <a:pt x="47" y="0"/>
                </a:lnTo>
                <a:lnTo>
                  <a:pt x="23" y="0"/>
                </a:lnTo>
                <a:moveTo>
                  <a:pt x="7" y="9"/>
                </a:moveTo>
                <a:lnTo>
                  <a:pt x="39" y="9"/>
                </a:lnTo>
              </a:path>
            </a:pathLst>
          </a:custGeom>
          <a:noFill/>
          <a:ln w="6350" cap="rnd">
            <a:solidFill>
              <a:srgbClr val="1A1A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 name="Freeform 106">
            <a:extLst>
              <a:ext uri="{FF2B5EF4-FFF2-40B4-BE49-F238E27FC236}">
                <a16:creationId xmlns:a16="http://schemas.microsoft.com/office/drawing/2014/main" id="{B7188795-7229-A457-E19D-A66E4CA68C8C}"/>
              </a:ext>
            </a:extLst>
          </p:cNvPr>
          <p:cNvSpPr>
            <a:spLocks noEditPoints="1"/>
          </p:cNvSpPr>
          <p:nvPr/>
        </p:nvSpPr>
        <p:spPr bwMode="auto">
          <a:xfrm>
            <a:off x="7475501" y="2971653"/>
            <a:ext cx="41325" cy="159144"/>
          </a:xfrm>
          <a:custGeom>
            <a:avLst/>
            <a:gdLst>
              <a:gd name="T0" fmla="*/ 23 w 47"/>
              <a:gd name="T1" fmla="*/ 0 h 181"/>
              <a:gd name="T2" fmla="*/ 0 w 47"/>
              <a:gd name="T3" fmla="*/ 0 h 181"/>
              <a:gd name="T4" fmla="*/ 0 w 47"/>
              <a:gd name="T5" fmla="*/ 9 h 181"/>
              <a:gd name="T6" fmla="*/ 7 w 47"/>
              <a:gd name="T7" fmla="*/ 9 h 181"/>
              <a:gd name="T8" fmla="*/ 7 w 47"/>
              <a:gd name="T9" fmla="*/ 181 h 181"/>
              <a:gd name="T10" fmla="*/ 39 w 47"/>
              <a:gd name="T11" fmla="*/ 181 h 181"/>
              <a:gd name="T12" fmla="*/ 39 w 47"/>
              <a:gd name="T13" fmla="*/ 9 h 181"/>
              <a:gd name="T14" fmla="*/ 47 w 47"/>
              <a:gd name="T15" fmla="*/ 9 h 181"/>
              <a:gd name="T16" fmla="*/ 47 w 47"/>
              <a:gd name="T17" fmla="*/ 0 h 181"/>
              <a:gd name="T18" fmla="*/ 23 w 47"/>
              <a:gd name="T19" fmla="*/ 0 h 181"/>
              <a:gd name="T20" fmla="*/ 7 w 47"/>
              <a:gd name="T21" fmla="*/ 9 h 181"/>
              <a:gd name="T22" fmla="*/ 39 w 47"/>
              <a:gd name="T23" fmla="*/ 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181">
                <a:moveTo>
                  <a:pt x="23" y="0"/>
                </a:moveTo>
                <a:lnTo>
                  <a:pt x="0" y="0"/>
                </a:lnTo>
                <a:lnTo>
                  <a:pt x="0" y="9"/>
                </a:lnTo>
                <a:lnTo>
                  <a:pt x="7" y="9"/>
                </a:lnTo>
                <a:lnTo>
                  <a:pt x="7" y="181"/>
                </a:lnTo>
                <a:lnTo>
                  <a:pt x="39" y="181"/>
                </a:lnTo>
                <a:lnTo>
                  <a:pt x="39" y="9"/>
                </a:lnTo>
                <a:lnTo>
                  <a:pt x="47" y="9"/>
                </a:lnTo>
                <a:lnTo>
                  <a:pt x="47" y="0"/>
                </a:lnTo>
                <a:lnTo>
                  <a:pt x="23" y="0"/>
                </a:lnTo>
                <a:moveTo>
                  <a:pt x="7" y="9"/>
                </a:moveTo>
                <a:lnTo>
                  <a:pt x="39" y="9"/>
                </a:lnTo>
              </a:path>
            </a:pathLst>
          </a:custGeom>
          <a:noFill/>
          <a:ln w="6350" cap="rnd">
            <a:solidFill>
              <a:srgbClr val="1A1A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cxnSp>
        <p:nvCxnSpPr>
          <p:cNvPr id="17" name="Straight Connector 16">
            <a:extLst>
              <a:ext uri="{FF2B5EF4-FFF2-40B4-BE49-F238E27FC236}">
                <a16:creationId xmlns:a16="http://schemas.microsoft.com/office/drawing/2014/main" id="{C31F44CD-B2F5-AE23-DD0A-1519D865E94B}"/>
              </a:ext>
            </a:extLst>
          </p:cNvPr>
          <p:cNvCxnSpPr/>
          <p:nvPr/>
        </p:nvCxnSpPr>
        <p:spPr>
          <a:xfrm>
            <a:off x="7613056" y="4072036"/>
            <a:ext cx="0" cy="176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45386D2-C919-94BF-38B0-F627BC81DCB4}"/>
              </a:ext>
            </a:extLst>
          </p:cNvPr>
          <p:cNvCxnSpPr/>
          <p:nvPr/>
        </p:nvCxnSpPr>
        <p:spPr>
          <a:xfrm>
            <a:off x="7390830" y="4204042"/>
            <a:ext cx="22222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37D8DED-9769-1331-E0C6-2660035A4E28}"/>
              </a:ext>
            </a:extLst>
          </p:cNvPr>
          <p:cNvSpPr txBox="1"/>
          <p:nvPr/>
        </p:nvSpPr>
        <p:spPr>
          <a:xfrm>
            <a:off x="7250268" y="4210878"/>
            <a:ext cx="755056" cy="338554"/>
          </a:xfrm>
          <a:prstGeom prst="rect">
            <a:avLst/>
          </a:prstGeom>
          <a:noFill/>
        </p:spPr>
        <p:txBody>
          <a:bodyPr wrap="square" rtlCol="0">
            <a:spAutoFit/>
          </a:bodyPr>
          <a:lstStyle/>
          <a:p>
            <a:r>
              <a:rPr lang="en-US" sz="1600" dirty="0"/>
              <a:t>b</a:t>
            </a:r>
            <a:r>
              <a:rPr lang="en-US" sz="1600" baseline="-25000" dirty="0"/>
              <a:t>fc</a:t>
            </a:r>
            <a:r>
              <a:rPr lang="en-US" sz="1600" dirty="0"/>
              <a:t>/2</a:t>
            </a:r>
          </a:p>
        </p:txBody>
      </p:sp>
      <p:sp>
        <p:nvSpPr>
          <p:cNvPr id="34" name="TextBox 33">
            <a:extLst>
              <a:ext uri="{FF2B5EF4-FFF2-40B4-BE49-F238E27FC236}">
                <a16:creationId xmlns:a16="http://schemas.microsoft.com/office/drawing/2014/main" id="{7C10F390-B68D-1BDC-3047-3CF1938D9149}"/>
              </a:ext>
            </a:extLst>
          </p:cNvPr>
          <p:cNvSpPr txBox="1"/>
          <p:nvPr/>
        </p:nvSpPr>
        <p:spPr>
          <a:xfrm>
            <a:off x="7089768" y="3893822"/>
            <a:ext cx="379897" cy="338554"/>
          </a:xfrm>
          <a:prstGeom prst="rect">
            <a:avLst/>
          </a:prstGeom>
          <a:noFill/>
        </p:spPr>
        <p:txBody>
          <a:bodyPr wrap="square">
            <a:spAutoFit/>
          </a:bodyPr>
          <a:lstStyle/>
          <a:p>
            <a:r>
              <a:rPr lang="en-US" sz="1600" dirty="0"/>
              <a:t>t</a:t>
            </a:r>
            <a:r>
              <a:rPr lang="en-US" sz="1600" baseline="-25000" dirty="0"/>
              <a:t>fc</a:t>
            </a:r>
            <a:endParaRPr lang="en-US" sz="1600" dirty="0"/>
          </a:p>
        </p:txBody>
      </p:sp>
      <p:cxnSp>
        <p:nvCxnSpPr>
          <p:cNvPr id="36" name="Straight Connector 35">
            <a:extLst>
              <a:ext uri="{FF2B5EF4-FFF2-40B4-BE49-F238E27FC236}">
                <a16:creationId xmlns:a16="http://schemas.microsoft.com/office/drawing/2014/main" id="{B416F48E-5BB7-08BE-EC25-58CCC435A96B}"/>
              </a:ext>
            </a:extLst>
          </p:cNvPr>
          <p:cNvCxnSpPr>
            <a:stCxn id="12" idx="0"/>
          </p:cNvCxnSpPr>
          <p:nvPr/>
        </p:nvCxnSpPr>
        <p:spPr>
          <a:xfrm>
            <a:off x="7390830" y="4072036"/>
            <a:ext cx="0" cy="17611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64994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68DE-76BA-1F82-DDDB-15592F79FF42}"/>
              </a:ext>
            </a:extLst>
          </p:cNvPr>
          <p:cNvSpPr>
            <a:spLocks noGrp="1"/>
          </p:cNvSpPr>
          <p:nvPr>
            <p:ph type="title"/>
          </p:nvPr>
        </p:nvSpPr>
        <p:spPr>
          <a:xfrm>
            <a:off x="-76200" y="198758"/>
            <a:ext cx="8229600" cy="857250"/>
          </a:xfrm>
        </p:spPr>
        <p:txBody>
          <a:bodyPr/>
          <a:lstStyle/>
          <a:p>
            <a:r>
              <a:rPr lang="en-US" dirty="0"/>
              <a:t>Flange Local Buckling (FLB)</a:t>
            </a:r>
          </a:p>
        </p:txBody>
      </p:sp>
      <p:sp>
        <p:nvSpPr>
          <p:cNvPr id="4" name="Slide Number Placeholder 3">
            <a:extLst>
              <a:ext uri="{FF2B5EF4-FFF2-40B4-BE49-F238E27FC236}">
                <a16:creationId xmlns:a16="http://schemas.microsoft.com/office/drawing/2014/main" id="{B0975525-B80D-34B5-739E-9702A07471A5}"/>
              </a:ext>
            </a:extLst>
          </p:cNvPr>
          <p:cNvSpPr>
            <a:spLocks noGrp="1"/>
          </p:cNvSpPr>
          <p:nvPr>
            <p:ph type="sldNum" sz="quarter" idx="12"/>
          </p:nvPr>
        </p:nvSpPr>
        <p:spPr/>
        <p:txBody>
          <a:bodyPr/>
          <a:lstStyle/>
          <a:p>
            <a:fld id="{BA98D948-1207-4CB8-9C03-80C63F72A5E7}" type="slidenum">
              <a:rPr lang="en-US" smtClean="0"/>
              <a:t>27</a:t>
            </a:fld>
            <a:endParaRPr lang="en-US" dirty="0"/>
          </a:p>
        </p:txBody>
      </p:sp>
      <p:sp>
        <p:nvSpPr>
          <p:cNvPr id="6" name="TextBox 5">
            <a:extLst>
              <a:ext uri="{FF2B5EF4-FFF2-40B4-BE49-F238E27FC236}">
                <a16:creationId xmlns:a16="http://schemas.microsoft.com/office/drawing/2014/main" id="{9A882F6F-42A1-1DD3-47F1-7C211E094302}"/>
              </a:ext>
            </a:extLst>
          </p:cNvPr>
          <p:cNvSpPr txBox="1"/>
          <p:nvPr/>
        </p:nvSpPr>
        <p:spPr>
          <a:xfrm>
            <a:off x="762000" y="943269"/>
            <a:ext cx="73152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Compact Flange:</a:t>
            </a:r>
          </a:p>
        </p:txBody>
      </p:sp>
      <p:sp>
        <p:nvSpPr>
          <p:cNvPr id="23" name="TextBox 22">
            <a:extLst>
              <a:ext uri="{FF2B5EF4-FFF2-40B4-BE49-F238E27FC236}">
                <a16:creationId xmlns:a16="http://schemas.microsoft.com/office/drawing/2014/main" id="{6FDD84FE-77EF-D363-CF4B-6C3C01209FDC}"/>
              </a:ext>
            </a:extLst>
          </p:cNvPr>
          <p:cNvSpPr txBox="1"/>
          <p:nvPr/>
        </p:nvSpPr>
        <p:spPr>
          <a:xfrm>
            <a:off x="762000" y="1411069"/>
            <a:ext cx="4953000" cy="2585323"/>
          </a:xfrm>
          <a:prstGeom prst="rect">
            <a:avLst/>
          </a:prstGeom>
          <a:noFill/>
        </p:spPr>
        <p:txBody>
          <a:bodyPr wrap="square">
            <a:spAutoFit/>
          </a:bodyPr>
          <a:lstStyle/>
          <a:p>
            <a:r>
              <a:rPr lang="en-US" sz="1600" u="sng" dirty="0">
                <a:latin typeface="Calibri" panose="020F0502020204030204" pitchFamily="34" charset="0"/>
                <a:cs typeface="Calibri" panose="020F0502020204030204" pitchFamily="34" charset="0"/>
              </a:rPr>
              <a:t>Definition</a:t>
            </a:r>
            <a:r>
              <a:rPr lang="en-US" sz="1600" dirty="0">
                <a:latin typeface="Calibri" panose="020F0502020204030204" pitchFamily="34" charset="0"/>
                <a:cs typeface="Calibri" panose="020F0502020204030204" pitchFamily="34" charset="0"/>
              </a:rPr>
              <a:t>―</a:t>
            </a:r>
            <a:r>
              <a:rPr lang="en-US" sz="1800" dirty="0">
                <a:effectLst/>
                <a:latin typeface="Times New Roman" panose="02020603050405020304" pitchFamily="18" charset="0"/>
                <a:ea typeface="Times New Roman" panose="02020603050405020304" pitchFamily="18"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for a noncomposite section or a composite section in negative bending, a discretely braced compression flange with a slenderness at or below which the flange can sustain sufficient strains such that the maximum potential flexural resistance is achieved prior to flange local buckling having a statistically significant influence on the response, provided that sufficient lateral bracing requirements are satisfied to develop the maximum potential flexural resistance.</a:t>
            </a:r>
          </a:p>
          <a:p>
            <a:endParaRPr lang="en-US" sz="1600" dirty="0">
              <a:latin typeface="Calibri" panose="020F0502020204030204" pitchFamily="34" charset="0"/>
              <a:cs typeface="Calibri" panose="020F0502020204030204" pitchFamily="34" charset="0"/>
            </a:endParaRPr>
          </a:p>
        </p:txBody>
      </p:sp>
      <p:graphicFrame>
        <p:nvGraphicFramePr>
          <p:cNvPr id="26" name="Object 25">
            <a:extLst>
              <a:ext uri="{FF2B5EF4-FFF2-40B4-BE49-F238E27FC236}">
                <a16:creationId xmlns:a16="http://schemas.microsoft.com/office/drawing/2014/main" id="{2513C45E-5632-93AE-9481-6D14367248FE}"/>
              </a:ext>
            </a:extLst>
          </p:cNvPr>
          <p:cNvGraphicFramePr>
            <a:graphicFrameLocks noChangeAspect="1"/>
          </p:cNvGraphicFramePr>
          <p:nvPr>
            <p:extLst>
              <p:ext uri="{D42A27DB-BD31-4B8C-83A1-F6EECF244321}">
                <p14:modId xmlns:p14="http://schemas.microsoft.com/office/powerpoint/2010/main" val="1521833750"/>
              </p:ext>
            </p:extLst>
          </p:nvPr>
        </p:nvGraphicFramePr>
        <p:xfrm>
          <a:off x="1364025" y="3926933"/>
          <a:ext cx="1157511" cy="519112"/>
        </p:xfrm>
        <a:graphic>
          <a:graphicData uri="http://schemas.openxmlformats.org/presentationml/2006/ole">
            <mc:AlternateContent xmlns:mc="http://schemas.openxmlformats.org/markup-compatibility/2006">
              <mc:Choice xmlns:v="urn:schemas-microsoft-com:vml" Requires="v">
                <p:oleObj name="Equation" r:id="rId3" imgW="444240" imgH="203040" progId="Equation.DSMT4">
                  <p:embed/>
                </p:oleObj>
              </mc:Choice>
              <mc:Fallback>
                <p:oleObj name="Equation" r:id="rId3" imgW="444240" imgH="203040" progId="Equation.DSMT4">
                  <p:embed/>
                  <p:pic>
                    <p:nvPicPr>
                      <p:cNvPr id="26" name="Object 25">
                        <a:extLst>
                          <a:ext uri="{FF2B5EF4-FFF2-40B4-BE49-F238E27FC236}">
                            <a16:creationId xmlns:a16="http://schemas.microsoft.com/office/drawing/2014/main" id="{2513C45E-5632-93AE-9481-6D14367248FE}"/>
                          </a:ext>
                        </a:extLst>
                      </p:cNvPr>
                      <p:cNvPicPr>
                        <a:picLocks noChangeAspect="1" noChangeArrowheads="1"/>
                      </p:cNvPicPr>
                      <p:nvPr/>
                    </p:nvPicPr>
                    <p:blipFill>
                      <a:blip r:embed="rId4"/>
                      <a:srcRect/>
                      <a:stretch>
                        <a:fillRect/>
                      </a:stretch>
                    </p:blipFill>
                    <p:spPr bwMode="auto">
                      <a:xfrm>
                        <a:off x="1364025" y="3926933"/>
                        <a:ext cx="1157511" cy="519112"/>
                      </a:xfrm>
                      <a:prstGeom prst="rect">
                        <a:avLst/>
                      </a:prstGeom>
                      <a:noFill/>
                    </p:spPr>
                  </p:pic>
                </p:oleObj>
              </mc:Fallback>
            </mc:AlternateContent>
          </a:graphicData>
        </a:graphic>
      </p:graphicFrame>
      <p:graphicFrame>
        <p:nvGraphicFramePr>
          <p:cNvPr id="27" name="Object 26">
            <a:extLst>
              <a:ext uri="{FF2B5EF4-FFF2-40B4-BE49-F238E27FC236}">
                <a16:creationId xmlns:a16="http://schemas.microsoft.com/office/drawing/2014/main" id="{0A9F5897-95A8-F495-C3E6-BE9A6248FA20}"/>
              </a:ext>
            </a:extLst>
          </p:cNvPr>
          <p:cNvGraphicFramePr>
            <a:graphicFrameLocks noChangeAspect="1"/>
          </p:cNvGraphicFramePr>
          <p:nvPr>
            <p:extLst>
              <p:ext uri="{D42A27DB-BD31-4B8C-83A1-F6EECF244321}">
                <p14:modId xmlns:p14="http://schemas.microsoft.com/office/powerpoint/2010/main" val="2583461524"/>
              </p:ext>
            </p:extLst>
          </p:nvPr>
        </p:nvGraphicFramePr>
        <p:xfrm>
          <a:off x="3200401" y="3718425"/>
          <a:ext cx="1966047" cy="963612"/>
        </p:xfrm>
        <a:graphic>
          <a:graphicData uri="http://schemas.openxmlformats.org/presentationml/2006/ole">
            <mc:AlternateContent xmlns:mc="http://schemas.openxmlformats.org/markup-compatibility/2006">
              <mc:Choice xmlns:v="urn:schemas-microsoft-com:vml" Requires="v">
                <p:oleObj name="Equation" r:id="rId5" imgW="863280" imgH="431640" progId="Equation.DSMT4">
                  <p:embed/>
                </p:oleObj>
              </mc:Choice>
              <mc:Fallback>
                <p:oleObj name="Equation" r:id="rId5" imgW="863280" imgH="431640" progId="Equation.DSMT4">
                  <p:embed/>
                  <p:pic>
                    <p:nvPicPr>
                      <p:cNvPr id="27" name="Object 26">
                        <a:extLst>
                          <a:ext uri="{FF2B5EF4-FFF2-40B4-BE49-F238E27FC236}">
                            <a16:creationId xmlns:a16="http://schemas.microsoft.com/office/drawing/2014/main" id="{0A9F5897-95A8-F495-C3E6-BE9A6248FA20}"/>
                          </a:ext>
                        </a:extLst>
                      </p:cNvPr>
                      <p:cNvPicPr>
                        <a:picLocks noChangeAspect="1" noChangeArrowheads="1"/>
                      </p:cNvPicPr>
                      <p:nvPr/>
                    </p:nvPicPr>
                    <p:blipFill>
                      <a:blip r:embed="rId6"/>
                      <a:srcRect/>
                      <a:stretch>
                        <a:fillRect/>
                      </a:stretch>
                    </p:blipFill>
                    <p:spPr bwMode="auto">
                      <a:xfrm>
                        <a:off x="3200401" y="3718425"/>
                        <a:ext cx="1966047" cy="963612"/>
                      </a:xfrm>
                      <a:prstGeom prst="rect">
                        <a:avLst/>
                      </a:prstGeom>
                      <a:noFill/>
                    </p:spPr>
                  </p:pic>
                </p:oleObj>
              </mc:Fallback>
            </mc:AlternateContent>
          </a:graphicData>
        </a:graphic>
      </p:graphicFrame>
      <p:sp>
        <p:nvSpPr>
          <p:cNvPr id="19" name="Arrow: Right 18">
            <a:extLst>
              <a:ext uri="{FF2B5EF4-FFF2-40B4-BE49-F238E27FC236}">
                <a16:creationId xmlns:a16="http://schemas.microsoft.com/office/drawing/2014/main" id="{A18CC793-3E47-85B8-E4EC-E1B889B2C683}"/>
              </a:ext>
            </a:extLst>
          </p:cNvPr>
          <p:cNvSpPr/>
          <p:nvPr/>
        </p:nvSpPr>
        <p:spPr>
          <a:xfrm>
            <a:off x="2735625" y="4050202"/>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1" name="Table 31">
            <a:extLst>
              <a:ext uri="{FF2B5EF4-FFF2-40B4-BE49-F238E27FC236}">
                <a16:creationId xmlns:a16="http://schemas.microsoft.com/office/drawing/2014/main" id="{65D2FC54-A202-154D-64DE-78FC9B22112D}"/>
              </a:ext>
            </a:extLst>
          </p:cNvPr>
          <p:cNvGraphicFramePr>
            <a:graphicFrameLocks noGrp="1"/>
          </p:cNvGraphicFramePr>
          <p:nvPr>
            <p:ph idx="1"/>
            <p:extLst>
              <p:ext uri="{D42A27DB-BD31-4B8C-83A1-F6EECF244321}">
                <p14:modId xmlns:p14="http://schemas.microsoft.com/office/powerpoint/2010/main" val="2820943604"/>
              </p:ext>
            </p:extLst>
          </p:nvPr>
        </p:nvGraphicFramePr>
        <p:xfrm>
          <a:off x="5943600" y="2742565"/>
          <a:ext cx="2286000" cy="219456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929132138"/>
                    </a:ext>
                  </a:extLst>
                </a:gridCol>
                <a:gridCol w="1143000">
                  <a:extLst>
                    <a:ext uri="{9D8B030D-6E8A-4147-A177-3AD203B41FA5}">
                      <a16:colId xmlns:a16="http://schemas.microsoft.com/office/drawing/2014/main" val="4200713953"/>
                    </a:ext>
                  </a:extLst>
                </a:gridCol>
              </a:tblGrid>
              <a:tr h="334275">
                <a:tc>
                  <a:txBody>
                    <a:bodyPr/>
                    <a:lstStyle/>
                    <a:p>
                      <a:pPr algn="ctr"/>
                      <a:r>
                        <a:rPr lang="en-US" b="1" dirty="0">
                          <a:solidFill>
                            <a:schemeClr val="tx1"/>
                          </a:solidFill>
                          <a:latin typeface="Arial" panose="020B0604020202020204" pitchFamily="34" charset="0"/>
                          <a:cs typeface="Arial" panose="020B0604020202020204" pitchFamily="34" charset="0"/>
                        </a:rPr>
                        <a:t>F</a:t>
                      </a:r>
                      <a:r>
                        <a:rPr lang="en-US" b="1" baseline="-25000" dirty="0">
                          <a:solidFill>
                            <a:schemeClr val="tx1"/>
                          </a:solidFill>
                          <a:latin typeface="Arial" panose="020B0604020202020204" pitchFamily="34" charset="0"/>
                          <a:cs typeface="Arial" panose="020B0604020202020204" pitchFamily="34" charset="0"/>
                        </a:rPr>
                        <a:t>yc</a:t>
                      </a:r>
                      <a:r>
                        <a:rPr lang="en-US" b="1" dirty="0">
                          <a:solidFill>
                            <a:schemeClr val="tx1"/>
                          </a:solidFill>
                          <a:latin typeface="Arial" panose="020B0604020202020204" pitchFamily="34" charset="0"/>
                          <a:cs typeface="Arial" panose="020B0604020202020204" pitchFamily="34" charset="0"/>
                        </a:rPr>
                        <a:t> (ksi)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b="1" dirty="0">
                          <a:solidFill>
                            <a:schemeClr val="tx1"/>
                          </a:solidFill>
                          <a:latin typeface="Arial" panose="020B0604020202020204" pitchFamily="34" charset="0"/>
                          <a:cs typeface="Arial" panose="020B0604020202020204" pitchFamily="34" charset="0"/>
                        </a:rPr>
                        <a:t>λ</a:t>
                      </a:r>
                      <a:r>
                        <a:rPr lang="en-US" b="1" baseline="-25000" dirty="0">
                          <a:solidFill>
                            <a:schemeClr val="tx1"/>
                          </a:solidFill>
                          <a:latin typeface="Arial" panose="020B0604020202020204" pitchFamily="34" charset="0"/>
                          <a:cs typeface="Arial" panose="020B0604020202020204" pitchFamily="34" charset="0"/>
                        </a:rPr>
                        <a:t>pf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377166"/>
                  </a:ext>
                </a:extLst>
              </a:tr>
              <a:tr h="337450">
                <a:tc>
                  <a:txBody>
                    <a:bodyPr/>
                    <a:lstStyle/>
                    <a:p>
                      <a:pPr algn="ctr"/>
                      <a:r>
                        <a:rPr lang="en-US" b="1" dirty="0">
                          <a:solidFill>
                            <a:schemeClr val="tx1"/>
                          </a:solidFill>
                          <a:latin typeface="Arial" panose="020B0604020202020204" pitchFamily="34" charset="0"/>
                          <a:cs typeface="Arial" panose="020B0604020202020204"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Arial" panose="020B0604020202020204" pitchFamily="34" charset="0"/>
                          <a:cs typeface="Arial" panose="020B0604020202020204" pitchFamily="34" charset="0"/>
                        </a:rPr>
                        <a:t>10.8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9389527"/>
                  </a:ext>
                </a:extLst>
              </a:tr>
              <a:tr h="337450">
                <a:tc>
                  <a:txBody>
                    <a:bodyPr/>
                    <a:lstStyle/>
                    <a:p>
                      <a:pPr algn="ctr"/>
                      <a:r>
                        <a:rPr lang="en-US" b="1" dirty="0">
                          <a:solidFill>
                            <a:schemeClr val="tx1"/>
                          </a:solidFill>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65059056"/>
                  </a:ext>
                </a:extLst>
              </a:tr>
              <a:tr h="337450">
                <a:tc>
                  <a:txBody>
                    <a:bodyPr/>
                    <a:lstStyle/>
                    <a:p>
                      <a:pPr algn="ctr"/>
                      <a:r>
                        <a:rPr lang="en-US" b="1" dirty="0">
                          <a:solidFill>
                            <a:schemeClr val="tx1"/>
                          </a:solidFill>
                          <a:latin typeface="Arial" panose="020B0604020202020204" pitchFamily="34" charset="0"/>
                          <a:cs typeface="Arial" panose="020B0604020202020204" pitchFamily="34"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Arial" panose="020B0604020202020204" pitchFamily="34" charset="0"/>
                          <a:cs typeface="Arial" panose="020B0604020202020204" pitchFamily="34" charset="0"/>
                        </a:rPr>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110997"/>
                  </a:ext>
                </a:extLst>
              </a:tr>
              <a:tr h="337450">
                <a:tc>
                  <a:txBody>
                    <a:bodyPr/>
                    <a:lstStyle/>
                    <a:p>
                      <a:pPr algn="ctr"/>
                      <a:r>
                        <a:rPr lang="en-US" b="1" dirty="0">
                          <a:solidFill>
                            <a:schemeClr val="tx1"/>
                          </a:solidFill>
                          <a:latin typeface="Arial" panose="020B0604020202020204" pitchFamily="34" charset="0"/>
                          <a:cs typeface="Arial" panose="020B0604020202020204" pitchFamily="34"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Arial" panose="020B0604020202020204" pitchFamily="34" charset="0"/>
                          <a:cs typeface="Arial" panose="020B0604020202020204" pitchFamily="34" charset="0"/>
                        </a:rPr>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6514611"/>
                  </a:ext>
                </a:extLst>
              </a:tr>
              <a:tr h="337450">
                <a:tc>
                  <a:txBody>
                    <a:bodyPr/>
                    <a:lstStyle/>
                    <a:p>
                      <a:pPr algn="ctr"/>
                      <a:r>
                        <a:rPr lang="en-US" b="1" dirty="0">
                          <a:solidFill>
                            <a:schemeClr val="tx1"/>
                          </a:solidFill>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latin typeface="Arial" panose="020B0604020202020204" pitchFamily="34" charset="0"/>
                          <a:cs typeface="Arial" panose="020B0604020202020204" pitchFamily="34" charset="0"/>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1389985"/>
                  </a:ext>
                </a:extLst>
              </a:tr>
            </a:tbl>
          </a:graphicData>
        </a:graphic>
      </p:graphicFrame>
      <p:pic>
        <p:nvPicPr>
          <p:cNvPr id="7" name="Picture 6">
            <a:extLst>
              <a:ext uri="{FF2B5EF4-FFF2-40B4-BE49-F238E27FC236}">
                <a16:creationId xmlns:a16="http://schemas.microsoft.com/office/drawing/2014/main" id="{35F03E37-1AB8-23F1-2040-77636D38A6E5}"/>
              </a:ext>
            </a:extLst>
          </p:cNvPr>
          <p:cNvPicPr>
            <a:picLocks noChangeAspect="1"/>
          </p:cNvPicPr>
          <p:nvPr/>
        </p:nvPicPr>
        <p:blipFill>
          <a:blip r:embed="rId7"/>
          <a:stretch>
            <a:fillRect/>
          </a:stretch>
        </p:blipFill>
        <p:spPr>
          <a:xfrm>
            <a:off x="5715000" y="198758"/>
            <a:ext cx="3409624" cy="2439032"/>
          </a:xfrm>
          <a:prstGeom prst="rect">
            <a:avLst/>
          </a:prstGeom>
        </p:spPr>
      </p:pic>
    </p:spTree>
    <p:extLst>
      <p:ext uri="{BB962C8B-B14F-4D97-AF65-F5344CB8AC3E}">
        <p14:creationId xmlns:p14="http://schemas.microsoft.com/office/powerpoint/2010/main" val="4202554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68DE-76BA-1F82-DDDB-15592F79FF42}"/>
              </a:ext>
            </a:extLst>
          </p:cNvPr>
          <p:cNvSpPr>
            <a:spLocks noGrp="1"/>
          </p:cNvSpPr>
          <p:nvPr>
            <p:ph type="title"/>
          </p:nvPr>
        </p:nvSpPr>
        <p:spPr/>
        <p:txBody>
          <a:bodyPr/>
          <a:lstStyle/>
          <a:p>
            <a:r>
              <a:rPr lang="en-US" dirty="0"/>
              <a:t>Flange Local Buckling (FLB)</a:t>
            </a:r>
          </a:p>
        </p:txBody>
      </p:sp>
      <p:sp>
        <p:nvSpPr>
          <p:cNvPr id="4" name="Slide Number Placeholder 3">
            <a:extLst>
              <a:ext uri="{FF2B5EF4-FFF2-40B4-BE49-F238E27FC236}">
                <a16:creationId xmlns:a16="http://schemas.microsoft.com/office/drawing/2014/main" id="{B0975525-B80D-34B5-739E-9702A07471A5}"/>
              </a:ext>
            </a:extLst>
          </p:cNvPr>
          <p:cNvSpPr>
            <a:spLocks noGrp="1"/>
          </p:cNvSpPr>
          <p:nvPr>
            <p:ph type="sldNum" sz="quarter" idx="12"/>
          </p:nvPr>
        </p:nvSpPr>
        <p:spPr/>
        <p:txBody>
          <a:bodyPr/>
          <a:lstStyle/>
          <a:p>
            <a:fld id="{BA98D948-1207-4CB8-9C03-80C63F72A5E7}" type="slidenum">
              <a:rPr lang="en-US" smtClean="0"/>
              <a:t>28</a:t>
            </a:fld>
            <a:endParaRPr lang="en-US" dirty="0"/>
          </a:p>
        </p:txBody>
      </p:sp>
      <p:sp>
        <p:nvSpPr>
          <p:cNvPr id="6" name="TextBox 5">
            <a:extLst>
              <a:ext uri="{FF2B5EF4-FFF2-40B4-BE49-F238E27FC236}">
                <a16:creationId xmlns:a16="http://schemas.microsoft.com/office/drawing/2014/main" id="{9A882F6F-42A1-1DD3-47F1-7C211E094302}"/>
              </a:ext>
            </a:extLst>
          </p:cNvPr>
          <p:cNvSpPr txBox="1"/>
          <p:nvPr/>
        </p:nvSpPr>
        <p:spPr>
          <a:xfrm>
            <a:off x="762000" y="943269"/>
            <a:ext cx="73152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Noncompact Flange:</a:t>
            </a:r>
          </a:p>
        </p:txBody>
      </p:sp>
      <p:sp>
        <p:nvSpPr>
          <p:cNvPr id="23" name="TextBox 22">
            <a:extLst>
              <a:ext uri="{FF2B5EF4-FFF2-40B4-BE49-F238E27FC236}">
                <a16:creationId xmlns:a16="http://schemas.microsoft.com/office/drawing/2014/main" id="{6FDD84FE-77EF-D363-CF4B-6C3C01209FDC}"/>
              </a:ext>
            </a:extLst>
          </p:cNvPr>
          <p:cNvSpPr txBox="1"/>
          <p:nvPr/>
        </p:nvSpPr>
        <p:spPr>
          <a:xfrm>
            <a:off x="762000" y="1411069"/>
            <a:ext cx="8107532" cy="1323439"/>
          </a:xfrm>
          <a:prstGeom prst="rect">
            <a:avLst/>
          </a:prstGeom>
          <a:noFill/>
        </p:spPr>
        <p:txBody>
          <a:bodyPr wrap="square">
            <a:spAutoFit/>
          </a:bodyPr>
          <a:lstStyle/>
          <a:p>
            <a:pPr marL="0" marR="0" algn="just">
              <a:spcBef>
                <a:spcPts val="0"/>
              </a:spcBef>
              <a:spcAft>
                <a:spcPts val="0"/>
              </a:spcAft>
              <a:tabLst>
                <a:tab pos="228600" algn="l"/>
              </a:tabLst>
            </a:pPr>
            <a:r>
              <a:rPr lang="en-US" sz="1600" u="sng" dirty="0">
                <a:latin typeface="+mn-lt"/>
                <a:cs typeface="Calibri" panose="020F0502020204030204" pitchFamily="34" charset="0"/>
              </a:rPr>
              <a:t>Definition</a:t>
            </a:r>
            <a:r>
              <a:rPr lang="en-US" sz="1600" dirty="0">
                <a:latin typeface="+mn-lt"/>
                <a:cs typeface="Calibri" panose="020F0502020204030204" pitchFamily="34" charset="0"/>
              </a:rPr>
              <a:t>―</a:t>
            </a:r>
            <a:r>
              <a:rPr lang="en-US" sz="1600" dirty="0">
                <a:effectLst/>
                <a:latin typeface="+mn-lt"/>
                <a:ea typeface="Times New Roman" panose="02020603050405020304" pitchFamily="18" charset="0"/>
              </a:rPr>
              <a:t> </a:t>
            </a:r>
            <a:r>
              <a:rPr lang="en-US" sz="1600" dirty="0">
                <a:effectLst/>
                <a:latin typeface="+mn-lt"/>
                <a:ea typeface="Times New Roman" panose="02020603050405020304" pitchFamily="18" charset="0"/>
                <a:cs typeface="Calibri" panose="020F0502020204030204" pitchFamily="34" charset="0"/>
              </a:rPr>
              <a:t>for a noncomposite section or a composite section in negative bending, </a:t>
            </a:r>
            <a:r>
              <a:rPr lang="en-US" sz="1600" dirty="0">
                <a:effectLst/>
                <a:latin typeface="+mn-lt"/>
                <a:ea typeface="Times New Roman" panose="02020603050405020304" pitchFamily="18" charset="0"/>
              </a:rPr>
              <a:t>a discretely braced compression flange with a slenderness at or below the limit at which localized yielding within the member cross-section associated with a hybrid web, residual stresses and/or cross-section monosymmetry has a statistically significant effect on the nominal flexural resistance.</a:t>
            </a:r>
          </a:p>
          <a:p>
            <a:endParaRPr lang="en-US" sz="1600" dirty="0">
              <a:latin typeface="Calibri" panose="020F0502020204030204" pitchFamily="34" charset="0"/>
              <a:cs typeface="Calibri" panose="020F0502020204030204" pitchFamily="34" charset="0"/>
            </a:endParaRPr>
          </a:p>
        </p:txBody>
      </p:sp>
      <p:graphicFrame>
        <p:nvGraphicFramePr>
          <p:cNvPr id="26" name="Object 25">
            <a:extLst>
              <a:ext uri="{FF2B5EF4-FFF2-40B4-BE49-F238E27FC236}">
                <a16:creationId xmlns:a16="http://schemas.microsoft.com/office/drawing/2014/main" id="{2513C45E-5632-93AE-9481-6D14367248FE}"/>
              </a:ext>
            </a:extLst>
          </p:cNvPr>
          <p:cNvGraphicFramePr>
            <a:graphicFrameLocks noChangeAspect="1"/>
          </p:cNvGraphicFramePr>
          <p:nvPr>
            <p:extLst>
              <p:ext uri="{D42A27DB-BD31-4B8C-83A1-F6EECF244321}">
                <p14:modId xmlns:p14="http://schemas.microsoft.com/office/powerpoint/2010/main" val="318769311"/>
              </p:ext>
            </p:extLst>
          </p:nvPr>
        </p:nvGraphicFramePr>
        <p:xfrm>
          <a:off x="3667082" y="2482149"/>
          <a:ext cx="1884362" cy="519113"/>
        </p:xfrm>
        <a:graphic>
          <a:graphicData uri="http://schemas.openxmlformats.org/presentationml/2006/ole">
            <mc:AlternateContent xmlns:mc="http://schemas.openxmlformats.org/markup-compatibility/2006">
              <mc:Choice xmlns:v="urn:schemas-microsoft-com:vml" Requires="v">
                <p:oleObj name="Equation" r:id="rId3" imgW="723600" imgH="203040" progId="Equation.DSMT4">
                  <p:embed/>
                </p:oleObj>
              </mc:Choice>
              <mc:Fallback>
                <p:oleObj name="Equation" r:id="rId3" imgW="723600" imgH="203040" progId="Equation.DSMT4">
                  <p:embed/>
                  <p:pic>
                    <p:nvPicPr>
                      <p:cNvPr id="26" name="Object 25">
                        <a:extLst>
                          <a:ext uri="{FF2B5EF4-FFF2-40B4-BE49-F238E27FC236}">
                            <a16:creationId xmlns:a16="http://schemas.microsoft.com/office/drawing/2014/main" id="{2513C45E-5632-93AE-9481-6D14367248FE}"/>
                          </a:ext>
                        </a:extLst>
                      </p:cNvPr>
                      <p:cNvPicPr>
                        <a:picLocks noChangeAspect="1" noChangeArrowheads="1"/>
                      </p:cNvPicPr>
                      <p:nvPr/>
                    </p:nvPicPr>
                    <p:blipFill>
                      <a:blip r:embed="rId4"/>
                      <a:srcRect/>
                      <a:stretch>
                        <a:fillRect/>
                      </a:stretch>
                    </p:blipFill>
                    <p:spPr bwMode="auto">
                      <a:xfrm>
                        <a:off x="3667082" y="2482149"/>
                        <a:ext cx="1884362" cy="519113"/>
                      </a:xfrm>
                      <a:prstGeom prst="rect">
                        <a:avLst/>
                      </a:prstGeom>
                      <a:noFill/>
                    </p:spPr>
                  </p:pic>
                </p:oleObj>
              </mc:Fallback>
            </mc:AlternateContent>
          </a:graphicData>
        </a:graphic>
      </p:graphicFrame>
      <p:graphicFrame>
        <p:nvGraphicFramePr>
          <p:cNvPr id="27" name="Object 26">
            <a:extLst>
              <a:ext uri="{FF2B5EF4-FFF2-40B4-BE49-F238E27FC236}">
                <a16:creationId xmlns:a16="http://schemas.microsoft.com/office/drawing/2014/main" id="{0A9F5897-95A8-F495-C3E6-BE9A6248FA20}"/>
              </a:ext>
            </a:extLst>
          </p:cNvPr>
          <p:cNvGraphicFramePr>
            <a:graphicFrameLocks noChangeAspect="1"/>
          </p:cNvGraphicFramePr>
          <p:nvPr>
            <p:extLst>
              <p:ext uri="{D42A27DB-BD31-4B8C-83A1-F6EECF244321}">
                <p14:modId xmlns:p14="http://schemas.microsoft.com/office/powerpoint/2010/main" val="948319527"/>
              </p:ext>
            </p:extLst>
          </p:nvPr>
        </p:nvGraphicFramePr>
        <p:xfrm>
          <a:off x="3182028" y="4149267"/>
          <a:ext cx="1535480" cy="787858"/>
        </p:xfrm>
        <a:graphic>
          <a:graphicData uri="http://schemas.openxmlformats.org/presentationml/2006/ole">
            <mc:AlternateContent xmlns:mc="http://schemas.openxmlformats.org/markup-compatibility/2006">
              <mc:Choice xmlns:v="urn:schemas-microsoft-com:vml" Requires="v">
                <p:oleObj name="Equation" r:id="rId5" imgW="825480" imgH="431640" progId="Equation.DSMT4">
                  <p:embed/>
                </p:oleObj>
              </mc:Choice>
              <mc:Fallback>
                <p:oleObj name="Equation" r:id="rId5" imgW="825480" imgH="431640" progId="Equation.DSMT4">
                  <p:embed/>
                  <p:pic>
                    <p:nvPicPr>
                      <p:cNvPr id="27" name="Object 26">
                        <a:extLst>
                          <a:ext uri="{FF2B5EF4-FFF2-40B4-BE49-F238E27FC236}">
                            <a16:creationId xmlns:a16="http://schemas.microsoft.com/office/drawing/2014/main" id="{0A9F5897-95A8-F495-C3E6-BE9A6248FA20}"/>
                          </a:ext>
                        </a:extLst>
                      </p:cNvPr>
                      <p:cNvPicPr>
                        <a:picLocks noChangeAspect="1" noChangeArrowheads="1"/>
                      </p:cNvPicPr>
                      <p:nvPr/>
                    </p:nvPicPr>
                    <p:blipFill>
                      <a:blip r:embed="rId6"/>
                      <a:srcRect/>
                      <a:stretch>
                        <a:fillRect/>
                      </a:stretch>
                    </p:blipFill>
                    <p:spPr bwMode="auto">
                      <a:xfrm>
                        <a:off x="3182028" y="4149267"/>
                        <a:ext cx="1535480" cy="787858"/>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EE3CA1CB-5A3F-A12C-529F-667F5909C3D0}"/>
              </a:ext>
            </a:extLst>
          </p:cNvPr>
          <p:cNvSpPr txBox="1"/>
          <p:nvPr/>
        </p:nvSpPr>
        <p:spPr>
          <a:xfrm>
            <a:off x="914400" y="4259250"/>
            <a:ext cx="2133600" cy="369332"/>
          </a:xfrm>
          <a:prstGeom prst="rect">
            <a:avLst/>
          </a:prstGeom>
          <a:noFill/>
        </p:spPr>
        <p:txBody>
          <a:bodyPr wrap="square" rtlCol="0">
            <a:spAutoFit/>
          </a:bodyPr>
          <a:lstStyle/>
          <a:p>
            <a:r>
              <a:rPr lang="en-US" u="sng" dirty="0"/>
              <a:t>Article 6.10.8.2.2:</a:t>
            </a:r>
          </a:p>
        </p:txBody>
      </p:sp>
      <p:graphicFrame>
        <p:nvGraphicFramePr>
          <p:cNvPr id="13" name="Object 12">
            <a:extLst>
              <a:ext uri="{FF2B5EF4-FFF2-40B4-BE49-F238E27FC236}">
                <a16:creationId xmlns:a16="http://schemas.microsoft.com/office/drawing/2014/main" id="{3C18772B-6787-E038-A5E2-1644E231E4B7}"/>
              </a:ext>
            </a:extLst>
          </p:cNvPr>
          <p:cNvGraphicFramePr>
            <a:graphicFrameLocks noChangeAspect="1"/>
          </p:cNvGraphicFramePr>
          <p:nvPr>
            <p:extLst>
              <p:ext uri="{D42A27DB-BD31-4B8C-83A1-F6EECF244321}">
                <p14:modId xmlns:p14="http://schemas.microsoft.com/office/powerpoint/2010/main" val="3889183877"/>
              </p:ext>
            </p:extLst>
          </p:nvPr>
        </p:nvGraphicFramePr>
        <p:xfrm>
          <a:off x="5181600" y="4337347"/>
          <a:ext cx="3025775" cy="371475"/>
        </p:xfrm>
        <a:graphic>
          <a:graphicData uri="http://schemas.openxmlformats.org/presentationml/2006/ole">
            <mc:AlternateContent xmlns:mc="http://schemas.openxmlformats.org/markup-compatibility/2006">
              <mc:Choice xmlns:v="urn:schemas-microsoft-com:vml" Requires="v">
                <p:oleObj name="Equation" r:id="rId7" imgW="1625400" imgH="203040" progId="Equation.DSMT4">
                  <p:embed/>
                </p:oleObj>
              </mc:Choice>
              <mc:Fallback>
                <p:oleObj name="Equation" r:id="rId7" imgW="1625400" imgH="203040" progId="Equation.DSMT4">
                  <p:embed/>
                  <p:pic>
                    <p:nvPicPr>
                      <p:cNvPr id="13" name="Object 12">
                        <a:extLst>
                          <a:ext uri="{FF2B5EF4-FFF2-40B4-BE49-F238E27FC236}">
                            <a16:creationId xmlns:a16="http://schemas.microsoft.com/office/drawing/2014/main" id="{3C18772B-6787-E038-A5E2-1644E231E4B7}"/>
                          </a:ext>
                        </a:extLst>
                      </p:cNvPr>
                      <p:cNvPicPr>
                        <a:picLocks noChangeAspect="1" noChangeArrowheads="1"/>
                      </p:cNvPicPr>
                      <p:nvPr/>
                    </p:nvPicPr>
                    <p:blipFill>
                      <a:blip r:embed="rId8"/>
                      <a:srcRect/>
                      <a:stretch>
                        <a:fillRect/>
                      </a:stretch>
                    </p:blipFill>
                    <p:spPr bwMode="auto">
                      <a:xfrm>
                        <a:off x="5181600" y="4337347"/>
                        <a:ext cx="3025775" cy="371475"/>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D9207675-92D4-C620-0D5C-5573C7753621}"/>
              </a:ext>
            </a:extLst>
          </p:cNvPr>
          <p:cNvGraphicFramePr>
            <a:graphicFrameLocks noChangeAspect="1"/>
          </p:cNvGraphicFramePr>
          <p:nvPr>
            <p:extLst>
              <p:ext uri="{D42A27DB-BD31-4B8C-83A1-F6EECF244321}">
                <p14:modId xmlns:p14="http://schemas.microsoft.com/office/powerpoint/2010/main" val="185381108"/>
              </p:ext>
            </p:extLst>
          </p:nvPr>
        </p:nvGraphicFramePr>
        <p:xfrm>
          <a:off x="3182028" y="3022810"/>
          <a:ext cx="1679575" cy="788987"/>
        </p:xfrm>
        <a:graphic>
          <a:graphicData uri="http://schemas.openxmlformats.org/presentationml/2006/ole">
            <mc:AlternateContent xmlns:mc="http://schemas.openxmlformats.org/markup-compatibility/2006">
              <mc:Choice xmlns:v="urn:schemas-microsoft-com:vml" Requires="v">
                <p:oleObj name="Equation" r:id="rId9" imgW="901440" imgH="431640" progId="Equation.DSMT4">
                  <p:embed/>
                </p:oleObj>
              </mc:Choice>
              <mc:Fallback>
                <p:oleObj name="Equation" r:id="rId9" imgW="901440" imgH="431640" progId="Equation.DSMT4">
                  <p:embed/>
                  <p:pic>
                    <p:nvPicPr>
                      <p:cNvPr id="14" name="Object 13">
                        <a:extLst>
                          <a:ext uri="{FF2B5EF4-FFF2-40B4-BE49-F238E27FC236}">
                            <a16:creationId xmlns:a16="http://schemas.microsoft.com/office/drawing/2014/main" id="{D9207675-92D4-C620-0D5C-5573C7753621}"/>
                          </a:ext>
                        </a:extLst>
                      </p:cNvPr>
                      <p:cNvPicPr>
                        <a:picLocks noChangeAspect="1" noChangeArrowheads="1"/>
                      </p:cNvPicPr>
                      <p:nvPr/>
                    </p:nvPicPr>
                    <p:blipFill>
                      <a:blip r:embed="rId10"/>
                      <a:srcRect/>
                      <a:stretch>
                        <a:fillRect/>
                      </a:stretch>
                    </p:blipFill>
                    <p:spPr bwMode="auto">
                      <a:xfrm>
                        <a:off x="3182028" y="3022810"/>
                        <a:ext cx="1679575" cy="78898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01858895-332C-22D3-F52E-727590AF6621}"/>
              </a:ext>
            </a:extLst>
          </p:cNvPr>
          <p:cNvSpPr txBox="1"/>
          <p:nvPr/>
        </p:nvSpPr>
        <p:spPr>
          <a:xfrm>
            <a:off x="1213497" y="3081952"/>
            <a:ext cx="1758303" cy="646331"/>
          </a:xfrm>
          <a:prstGeom prst="rect">
            <a:avLst/>
          </a:prstGeom>
          <a:noFill/>
        </p:spPr>
        <p:txBody>
          <a:bodyPr wrap="square">
            <a:spAutoFit/>
          </a:bodyPr>
          <a:lstStyle/>
          <a:p>
            <a:r>
              <a:rPr lang="en-US" dirty="0"/>
              <a:t>Article A6.3.2 </a:t>
            </a:r>
            <a:r>
              <a:rPr lang="en-US" u="sng" dirty="0"/>
              <a:t>(Appendix A6):</a:t>
            </a:r>
          </a:p>
        </p:txBody>
      </p:sp>
      <p:graphicFrame>
        <p:nvGraphicFramePr>
          <p:cNvPr id="20" name="Object 19">
            <a:extLst>
              <a:ext uri="{FF2B5EF4-FFF2-40B4-BE49-F238E27FC236}">
                <a16:creationId xmlns:a16="http://schemas.microsoft.com/office/drawing/2014/main" id="{70A28945-AB44-566F-FFFD-EA3F8971C13F}"/>
              </a:ext>
            </a:extLst>
          </p:cNvPr>
          <p:cNvGraphicFramePr>
            <a:graphicFrameLocks noChangeAspect="1"/>
          </p:cNvGraphicFramePr>
          <p:nvPr>
            <p:extLst>
              <p:ext uri="{D42A27DB-BD31-4B8C-83A1-F6EECF244321}">
                <p14:modId xmlns:p14="http://schemas.microsoft.com/office/powerpoint/2010/main" val="2973801444"/>
              </p:ext>
            </p:extLst>
          </p:nvPr>
        </p:nvGraphicFramePr>
        <p:xfrm>
          <a:off x="5064125" y="3055938"/>
          <a:ext cx="3995738" cy="696912"/>
        </p:xfrm>
        <a:graphic>
          <a:graphicData uri="http://schemas.openxmlformats.org/presentationml/2006/ole">
            <mc:AlternateContent xmlns:mc="http://schemas.openxmlformats.org/markup-compatibility/2006">
              <mc:Choice xmlns:v="urn:schemas-microsoft-com:vml" Requires="v">
                <p:oleObj name="Equation" r:id="rId11" imgW="2145960" imgH="380880" progId="Equation.DSMT4">
                  <p:embed/>
                </p:oleObj>
              </mc:Choice>
              <mc:Fallback>
                <p:oleObj name="Equation" r:id="rId11" imgW="2145960" imgH="380880" progId="Equation.DSMT4">
                  <p:embed/>
                  <p:pic>
                    <p:nvPicPr>
                      <p:cNvPr id="20" name="Object 19">
                        <a:extLst>
                          <a:ext uri="{FF2B5EF4-FFF2-40B4-BE49-F238E27FC236}">
                            <a16:creationId xmlns:a16="http://schemas.microsoft.com/office/drawing/2014/main" id="{70A28945-AB44-566F-FFFD-EA3F8971C13F}"/>
                          </a:ext>
                        </a:extLst>
                      </p:cNvPr>
                      <p:cNvPicPr>
                        <a:picLocks noChangeAspect="1" noChangeArrowheads="1"/>
                      </p:cNvPicPr>
                      <p:nvPr/>
                    </p:nvPicPr>
                    <p:blipFill>
                      <a:blip r:embed="rId12"/>
                      <a:srcRect/>
                      <a:stretch>
                        <a:fillRect/>
                      </a:stretch>
                    </p:blipFill>
                    <p:spPr bwMode="auto">
                      <a:xfrm>
                        <a:off x="5064125" y="3055938"/>
                        <a:ext cx="3995738" cy="696912"/>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3EBDDA2A-3FCB-07AE-2276-04137003186C}"/>
              </a:ext>
            </a:extLst>
          </p:cNvPr>
          <p:cNvGraphicFramePr>
            <a:graphicFrameLocks noChangeAspect="1"/>
          </p:cNvGraphicFramePr>
          <p:nvPr>
            <p:extLst>
              <p:ext uri="{D42A27DB-BD31-4B8C-83A1-F6EECF244321}">
                <p14:modId xmlns:p14="http://schemas.microsoft.com/office/powerpoint/2010/main" val="4049572929"/>
              </p:ext>
            </p:extLst>
          </p:nvPr>
        </p:nvGraphicFramePr>
        <p:xfrm>
          <a:off x="4348038" y="3779585"/>
          <a:ext cx="2371725" cy="317500"/>
        </p:xfrm>
        <a:graphic>
          <a:graphicData uri="http://schemas.openxmlformats.org/presentationml/2006/ole">
            <mc:AlternateContent xmlns:mc="http://schemas.openxmlformats.org/markup-compatibility/2006">
              <mc:Choice xmlns:v="urn:schemas-microsoft-com:vml" Requires="v">
                <p:oleObj name="Equation" r:id="rId13" imgW="1396800" imgH="190440" progId="Equation.DSMT4">
                  <p:embed/>
                </p:oleObj>
              </mc:Choice>
              <mc:Fallback>
                <p:oleObj name="Equation" r:id="rId13" imgW="1396800" imgH="190440" progId="Equation.DSMT4">
                  <p:embed/>
                  <p:pic>
                    <p:nvPicPr>
                      <p:cNvPr id="21" name="Object 20">
                        <a:extLst>
                          <a:ext uri="{FF2B5EF4-FFF2-40B4-BE49-F238E27FC236}">
                            <a16:creationId xmlns:a16="http://schemas.microsoft.com/office/drawing/2014/main" id="{3EBDDA2A-3FCB-07AE-2276-04137003186C}"/>
                          </a:ext>
                        </a:extLst>
                      </p:cNvPr>
                      <p:cNvPicPr>
                        <a:picLocks noChangeAspect="1" noChangeArrowheads="1"/>
                      </p:cNvPicPr>
                      <p:nvPr/>
                    </p:nvPicPr>
                    <p:blipFill>
                      <a:blip r:embed="rId14"/>
                      <a:srcRect/>
                      <a:stretch>
                        <a:fillRect/>
                      </a:stretch>
                    </p:blipFill>
                    <p:spPr bwMode="auto">
                      <a:xfrm>
                        <a:off x="4348038" y="3779585"/>
                        <a:ext cx="2371725" cy="317500"/>
                      </a:xfrm>
                      <a:prstGeom prst="rect">
                        <a:avLst/>
                      </a:prstGeom>
                      <a:noFill/>
                    </p:spPr>
                  </p:pic>
                </p:oleObj>
              </mc:Fallback>
            </mc:AlternateContent>
          </a:graphicData>
        </a:graphic>
      </p:graphicFrame>
      <p:sp>
        <p:nvSpPr>
          <p:cNvPr id="22" name="TextBox 21">
            <a:extLst>
              <a:ext uri="{FF2B5EF4-FFF2-40B4-BE49-F238E27FC236}">
                <a16:creationId xmlns:a16="http://schemas.microsoft.com/office/drawing/2014/main" id="{02679154-D616-07F1-1509-0EC82C51BFA9}"/>
              </a:ext>
            </a:extLst>
          </p:cNvPr>
          <p:cNvSpPr txBox="1"/>
          <p:nvPr/>
        </p:nvSpPr>
        <p:spPr>
          <a:xfrm>
            <a:off x="2745058" y="3792322"/>
            <a:ext cx="4873084" cy="307777"/>
          </a:xfrm>
          <a:prstGeom prst="rect">
            <a:avLst/>
          </a:prstGeom>
          <a:noFill/>
        </p:spPr>
        <p:txBody>
          <a:bodyPr wrap="square">
            <a:spAutoFit/>
          </a:bodyPr>
          <a:lstStyle/>
          <a:p>
            <a:r>
              <a:rPr lang="en-US" sz="1400" dirty="0"/>
              <a:t>Built-up Sections:</a:t>
            </a:r>
          </a:p>
        </p:txBody>
      </p:sp>
      <p:sp>
        <p:nvSpPr>
          <p:cNvPr id="24" name="TextBox 23">
            <a:extLst>
              <a:ext uri="{FF2B5EF4-FFF2-40B4-BE49-F238E27FC236}">
                <a16:creationId xmlns:a16="http://schemas.microsoft.com/office/drawing/2014/main" id="{EFD059D4-9C86-8A55-1F08-611E55572A0E}"/>
              </a:ext>
            </a:extLst>
          </p:cNvPr>
          <p:cNvSpPr txBox="1"/>
          <p:nvPr/>
        </p:nvSpPr>
        <p:spPr>
          <a:xfrm>
            <a:off x="6858000" y="3789308"/>
            <a:ext cx="2209800" cy="307777"/>
          </a:xfrm>
          <a:prstGeom prst="rect">
            <a:avLst/>
          </a:prstGeom>
          <a:noFill/>
        </p:spPr>
        <p:txBody>
          <a:bodyPr wrap="square">
            <a:spAutoFit/>
          </a:bodyPr>
          <a:lstStyle/>
          <a:p>
            <a:r>
              <a:rPr lang="en-US" sz="1400" dirty="0"/>
              <a:t>Rolled Shapes:  k</a:t>
            </a:r>
            <a:r>
              <a:rPr lang="en-US" sz="1400" baseline="-25000" dirty="0"/>
              <a:t>c</a:t>
            </a:r>
            <a:r>
              <a:rPr lang="en-US" sz="1400" dirty="0"/>
              <a:t> = 0.76</a:t>
            </a:r>
          </a:p>
        </p:txBody>
      </p:sp>
    </p:spTree>
    <p:extLst>
      <p:ext uri="{BB962C8B-B14F-4D97-AF65-F5344CB8AC3E}">
        <p14:creationId xmlns:p14="http://schemas.microsoft.com/office/powerpoint/2010/main" val="856217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68DE-76BA-1F82-DDDB-15592F79FF42}"/>
              </a:ext>
            </a:extLst>
          </p:cNvPr>
          <p:cNvSpPr>
            <a:spLocks noGrp="1"/>
          </p:cNvSpPr>
          <p:nvPr>
            <p:ph type="title"/>
          </p:nvPr>
        </p:nvSpPr>
        <p:spPr/>
        <p:txBody>
          <a:bodyPr/>
          <a:lstStyle/>
          <a:p>
            <a:r>
              <a:rPr lang="en-US" dirty="0"/>
              <a:t>Flange Local Buckling (FLB)</a:t>
            </a:r>
          </a:p>
        </p:txBody>
      </p:sp>
      <p:sp>
        <p:nvSpPr>
          <p:cNvPr id="4" name="Slide Number Placeholder 3">
            <a:extLst>
              <a:ext uri="{FF2B5EF4-FFF2-40B4-BE49-F238E27FC236}">
                <a16:creationId xmlns:a16="http://schemas.microsoft.com/office/drawing/2014/main" id="{B0975525-B80D-34B5-739E-9702A07471A5}"/>
              </a:ext>
            </a:extLst>
          </p:cNvPr>
          <p:cNvSpPr>
            <a:spLocks noGrp="1"/>
          </p:cNvSpPr>
          <p:nvPr>
            <p:ph type="sldNum" sz="quarter" idx="12"/>
          </p:nvPr>
        </p:nvSpPr>
        <p:spPr/>
        <p:txBody>
          <a:bodyPr/>
          <a:lstStyle/>
          <a:p>
            <a:fld id="{BA98D948-1207-4CB8-9C03-80C63F72A5E7}" type="slidenum">
              <a:rPr lang="en-US" smtClean="0"/>
              <a:t>29</a:t>
            </a:fld>
            <a:endParaRPr lang="en-US" dirty="0"/>
          </a:p>
        </p:txBody>
      </p:sp>
      <p:sp>
        <p:nvSpPr>
          <p:cNvPr id="7" name="TextBox 6">
            <a:extLst>
              <a:ext uri="{FF2B5EF4-FFF2-40B4-BE49-F238E27FC236}">
                <a16:creationId xmlns:a16="http://schemas.microsoft.com/office/drawing/2014/main" id="{EE3CA1CB-5A3F-A12C-529F-667F5909C3D0}"/>
              </a:ext>
            </a:extLst>
          </p:cNvPr>
          <p:cNvSpPr txBox="1"/>
          <p:nvPr/>
        </p:nvSpPr>
        <p:spPr>
          <a:xfrm>
            <a:off x="1524000" y="1899800"/>
            <a:ext cx="2133600" cy="369332"/>
          </a:xfrm>
          <a:prstGeom prst="rect">
            <a:avLst/>
          </a:prstGeom>
          <a:noFill/>
        </p:spPr>
        <p:txBody>
          <a:bodyPr wrap="square" rtlCol="0">
            <a:spAutoFit/>
          </a:bodyPr>
          <a:lstStyle/>
          <a:p>
            <a:r>
              <a:rPr lang="en-US" u="sng" dirty="0"/>
              <a:t>Article 6.10.8.2.2:</a:t>
            </a:r>
          </a:p>
        </p:txBody>
      </p:sp>
      <p:graphicFrame>
        <p:nvGraphicFramePr>
          <p:cNvPr id="13" name="Object 12">
            <a:extLst>
              <a:ext uri="{FF2B5EF4-FFF2-40B4-BE49-F238E27FC236}">
                <a16:creationId xmlns:a16="http://schemas.microsoft.com/office/drawing/2014/main" id="{3C18772B-6787-E038-A5E2-1644E231E4B7}"/>
              </a:ext>
            </a:extLst>
          </p:cNvPr>
          <p:cNvGraphicFramePr>
            <a:graphicFrameLocks noChangeAspect="1"/>
          </p:cNvGraphicFramePr>
          <p:nvPr>
            <p:extLst>
              <p:ext uri="{D42A27DB-BD31-4B8C-83A1-F6EECF244321}">
                <p14:modId xmlns:p14="http://schemas.microsoft.com/office/powerpoint/2010/main" val="575013124"/>
              </p:ext>
            </p:extLst>
          </p:nvPr>
        </p:nvGraphicFramePr>
        <p:xfrm>
          <a:off x="3810000" y="1898728"/>
          <a:ext cx="3025775" cy="371475"/>
        </p:xfrm>
        <a:graphic>
          <a:graphicData uri="http://schemas.openxmlformats.org/presentationml/2006/ole">
            <mc:AlternateContent xmlns:mc="http://schemas.openxmlformats.org/markup-compatibility/2006">
              <mc:Choice xmlns:v="urn:schemas-microsoft-com:vml" Requires="v">
                <p:oleObj name="Equation" r:id="rId3" imgW="1625400" imgH="203040" progId="Equation.DSMT4">
                  <p:embed/>
                </p:oleObj>
              </mc:Choice>
              <mc:Fallback>
                <p:oleObj name="Equation" r:id="rId3" imgW="1625400" imgH="203040" progId="Equation.DSMT4">
                  <p:embed/>
                  <p:pic>
                    <p:nvPicPr>
                      <p:cNvPr id="13" name="Object 12">
                        <a:extLst>
                          <a:ext uri="{FF2B5EF4-FFF2-40B4-BE49-F238E27FC236}">
                            <a16:creationId xmlns:a16="http://schemas.microsoft.com/office/drawing/2014/main" id="{3C18772B-6787-E038-A5E2-1644E231E4B7}"/>
                          </a:ext>
                        </a:extLst>
                      </p:cNvPr>
                      <p:cNvPicPr>
                        <a:picLocks noChangeAspect="1" noChangeArrowheads="1"/>
                      </p:cNvPicPr>
                      <p:nvPr/>
                    </p:nvPicPr>
                    <p:blipFill>
                      <a:blip r:embed="rId4"/>
                      <a:srcRect/>
                      <a:stretch>
                        <a:fillRect/>
                      </a:stretch>
                    </p:blipFill>
                    <p:spPr bwMode="auto">
                      <a:xfrm>
                        <a:off x="3810000" y="1898728"/>
                        <a:ext cx="3025775" cy="371475"/>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01858895-332C-22D3-F52E-727590AF6621}"/>
              </a:ext>
            </a:extLst>
          </p:cNvPr>
          <p:cNvSpPr txBox="1"/>
          <p:nvPr/>
        </p:nvSpPr>
        <p:spPr>
          <a:xfrm>
            <a:off x="1779783" y="1122818"/>
            <a:ext cx="2335017" cy="646331"/>
          </a:xfrm>
          <a:prstGeom prst="rect">
            <a:avLst/>
          </a:prstGeom>
          <a:noFill/>
        </p:spPr>
        <p:txBody>
          <a:bodyPr wrap="square">
            <a:spAutoFit/>
          </a:bodyPr>
          <a:lstStyle/>
          <a:p>
            <a:r>
              <a:rPr lang="en-US" dirty="0"/>
              <a:t>Article A6.3.2 </a:t>
            </a:r>
            <a:r>
              <a:rPr lang="en-US" u="sng" dirty="0"/>
              <a:t>(Appendix A6):</a:t>
            </a:r>
          </a:p>
        </p:txBody>
      </p:sp>
      <p:graphicFrame>
        <p:nvGraphicFramePr>
          <p:cNvPr id="20" name="Object 19">
            <a:extLst>
              <a:ext uri="{FF2B5EF4-FFF2-40B4-BE49-F238E27FC236}">
                <a16:creationId xmlns:a16="http://schemas.microsoft.com/office/drawing/2014/main" id="{70A28945-AB44-566F-FFFD-EA3F8971C13F}"/>
              </a:ext>
            </a:extLst>
          </p:cNvPr>
          <p:cNvGraphicFramePr>
            <a:graphicFrameLocks noChangeAspect="1"/>
          </p:cNvGraphicFramePr>
          <p:nvPr>
            <p:extLst>
              <p:ext uri="{D42A27DB-BD31-4B8C-83A1-F6EECF244321}">
                <p14:modId xmlns:p14="http://schemas.microsoft.com/office/powerpoint/2010/main" val="1866749296"/>
              </p:ext>
            </p:extLst>
          </p:nvPr>
        </p:nvGraphicFramePr>
        <p:xfrm>
          <a:off x="3692525" y="1096963"/>
          <a:ext cx="3995738" cy="696912"/>
        </p:xfrm>
        <a:graphic>
          <a:graphicData uri="http://schemas.openxmlformats.org/presentationml/2006/ole">
            <mc:AlternateContent xmlns:mc="http://schemas.openxmlformats.org/markup-compatibility/2006">
              <mc:Choice xmlns:v="urn:schemas-microsoft-com:vml" Requires="v">
                <p:oleObj name="Equation" r:id="rId5" imgW="2145960" imgH="380880" progId="Equation.DSMT4">
                  <p:embed/>
                </p:oleObj>
              </mc:Choice>
              <mc:Fallback>
                <p:oleObj name="Equation" r:id="rId5" imgW="2145960" imgH="380880" progId="Equation.DSMT4">
                  <p:embed/>
                  <p:pic>
                    <p:nvPicPr>
                      <p:cNvPr id="20" name="Object 19">
                        <a:extLst>
                          <a:ext uri="{FF2B5EF4-FFF2-40B4-BE49-F238E27FC236}">
                            <a16:creationId xmlns:a16="http://schemas.microsoft.com/office/drawing/2014/main" id="{70A28945-AB44-566F-FFFD-EA3F8971C13F}"/>
                          </a:ext>
                        </a:extLst>
                      </p:cNvPr>
                      <p:cNvPicPr>
                        <a:picLocks noChangeAspect="1" noChangeArrowheads="1"/>
                      </p:cNvPicPr>
                      <p:nvPr/>
                    </p:nvPicPr>
                    <p:blipFill>
                      <a:blip r:embed="rId6"/>
                      <a:srcRect/>
                      <a:stretch>
                        <a:fillRect/>
                      </a:stretch>
                    </p:blipFill>
                    <p:spPr bwMode="auto">
                      <a:xfrm>
                        <a:off x="3692525" y="1096963"/>
                        <a:ext cx="3995738" cy="696912"/>
                      </a:xfrm>
                      <a:prstGeom prst="rect">
                        <a:avLst/>
                      </a:prstGeom>
                      <a:noFill/>
                    </p:spPr>
                  </p:pic>
                </p:oleObj>
              </mc:Fallback>
            </mc:AlternateContent>
          </a:graphicData>
        </a:graphic>
      </p:graphicFrame>
      <p:sp>
        <p:nvSpPr>
          <p:cNvPr id="18" name="TextBox 17">
            <a:extLst>
              <a:ext uri="{FF2B5EF4-FFF2-40B4-BE49-F238E27FC236}">
                <a16:creationId xmlns:a16="http://schemas.microsoft.com/office/drawing/2014/main" id="{2C271156-8B2A-10B3-C51B-B5488EE69E71}"/>
              </a:ext>
            </a:extLst>
          </p:cNvPr>
          <p:cNvSpPr txBox="1"/>
          <p:nvPr/>
        </p:nvSpPr>
        <p:spPr>
          <a:xfrm>
            <a:off x="990600" y="2495946"/>
            <a:ext cx="7848600" cy="1908215"/>
          </a:xfrm>
          <a:prstGeom prst="rect">
            <a:avLst/>
          </a:prstGeom>
          <a:noFill/>
        </p:spPr>
        <p:txBody>
          <a:bodyPr wrap="square">
            <a:spAutoFit/>
          </a:bodyPr>
          <a:lstStyle/>
          <a:p>
            <a:pPr marL="285750" indent="-285750">
              <a:buFont typeface="Arial" panose="020B0604020202020204" pitchFamily="34" charset="0"/>
              <a:buChar char="•"/>
            </a:pPr>
            <a:r>
              <a:rPr lang="en-US" dirty="0"/>
              <a:t>Slender Flange:</a:t>
            </a:r>
          </a:p>
          <a:p>
            <a:pPr marL="285750" indent="-285750">
              <a:buFont typeface="Arial" panose="020B0604020202020204" pitchFamily="34" charset="0"/>
              <a:buChar char="•"/>
            </a:pPr>
            <a:endParaRPr lang="en-US" sz="1800" u="sng" dirty="0">
              <a:latin typeface="+mn-lt"/>
              <a:cs typeface="Calibri" panose="020F0502020204030204" pitchFamily="34" charset="0"/>
            </a:endParaRPr>
          </a:p>
          <a:p>
            <a:pPr marL="0" marR="0" algn="just">
              <a:spcBef>
                <a:spcPts val="0"/>
              </a:spcBef>
              <a:spcAft>
                <a:spcPts val="0"/>
              </a:spcAft>
              <a:tabLst>
                <a:tab pos="228600" algn="l"/>
              </a:tabLst>
            </a:pPr>
            <a:r>
              <a:rPr lang="en-US" sz="1600" u="sng" dirty="0">
                <a:latin typeface="+mn-lt"/>
                <a:cs typeface="Calibri" panose="020F0502020204030204" pitchFamily="34" charset="0"/>
              </a:rPr>
              <a:t>Definition</a:t>
            </a:r>
            <a:r>
              <a:rPr lang="en-US" sz="1600" dirty="0">
                <a:latin typeface="+mn-lt"/>
                <a:cs typeface="Calibri" panose="020F0502020204030204" pitchFamily="34" charset="0"/>
              </a:rPr>
              <a:t>―</a:t>
            </a:r>
            <a:r>
              <a:rPr lang="en-US" sz="1600" dirty="0">
                <a:effectLst/>
                <a:latin typeface="+mn-lt"/>
                <a:ea typeface="Times New Roman" panose="02020603050405020304" pitchFamily="18" charset="0"/>
              </a:rPr>
              <a:t> </a:t>
            </a:r>
            <a:r>
              <a:rPr lang="en-US" sz="1600" dirty="0">
                <a:effectLst/>
                <a:latin typeface="+mn-lt"/>
                <a:ea typeface="Times New Roman" panose="02020603050405020304" pitchFamily="18" charset="0"/>
                <a:cs typeface="Calibri" panose="020F0502020204030204" pitchFamily="34" charset="0"/>
              </a:rPr>
              <a:t>for a noncomposite section or a composite section in negative bending, </a:t>
            </a:r>
            <a:r>
              <a:rPr lang="en-US" sz="1600" dirty="0">
                <a:effectLst/>
                <a:latin typeface="+mn-lt"/>
                <a:ea typeface="Times New Roman" panose="02020603050405020304" pitchFamily="18" charset="0"/>
              </a:rPr>
              <a:t>a discretely braced compression flange with a slenderness at or above which the nominal flexural resistance is governed by elastic flange local buckling, provided that sufficient lateral bracing requirements are satisfied.</a:t>
            </a:r>
          </a:p>
          <a:p>
            <a:endParaRPr lang="en-US" dirty="0"/>
          </a:p>
        </p:txBody>
      </p:sp>
      <p:graphicFrame>
        <p:nvGraphicFramePr>
          <p:cNvPr id="19" name="Object 18">
            <a:extLst>
              <a:ext uri="{FF2B5EF4-FFF2-40B4-BE49-F238E27FC236}">
                <a16:creationId xmlns:a16="http://schemas.microsoft.com/office/drawing/2014/main" id="{1E4C7257-1FAA-BDFF-9CCB-3150172ED799}"/>
              </a:ext>
            </a:extLst>
          </p:cNvPr>
          <p:cNvGraphicFramePr>
            <a:graphicFrameLocks noChangeAspect="1"/>
          </p:cNvGraphicFramePr>
          <p:nvPr>
            <p:extLst>
              <p:ext uri="{D42A27DB-BD31-4B8C-83A1-F6EECF244321}">
                <p14:modId xmlns:p14="http://schemas.microsoft.com/office/powerpoint/2010/main" val="1492457986"/>
              </p:ext>
            </p:extLst>
          </p:nvPr>
        </p:nvGraphicFramePr>
        <p:xfrm>
          <a:off x="4038600" y="4160480"/>
          <a:ext cx="1123950" cy="487363"/>
        </p:xfrm>
        <a:graphic>
          <a:graphicData uri="http://schemas.openxmlformats.org/presentationml/2006/ole">
            <mc:AlternateContent xmlns:mc="http://schemas.openxmlformats.org/markup-compatibility/2006">
              <mc:Choice xmlns:v="urn:schemas-microsoft-com:vml" Requires="v">
                <p:oleObj name="Equation" r:id="rId7" imgW="431640" imgH="190440" progId="Equation.DSMT4">
                  <p:embed/>
                </p:oleObj>
              </mc:Choice>
              <mc:Fallback>
                <p:oleObj name="Equation" r:id="rId7" imgW="431640" imgH="190440" progId="Equation.DSMT4">
                  <p:embed/>
                  <p:pic>
                    <p:nvPicPr>
                      <p:cNvPr id="19" name="Object 18">
                        <a:extLst>
                          <a:ext uri="{FF2B5EF4-FFF2-40B4-BE49-F238E27FC236}">
                            <a16:creationId xmlns:a16="http://schemas.microsoft.com/office/drawing/2014/main" id="{1E4C7257-1FAA-BDFF-9CCB-3150172ED799}"/>
                          </a:ext>
                        </a:extLst>
                      </p:cNvPr>
                      <p:cNvPicPr>
                        <a:picLocks noChangeAspect="1" noChangeArrowheads="1"/>
                      </p:cNvPicPr>
                      <p:nvPr/>
                    </p:nvPicPr>
                    <p:blipFill>
                      <a:blip r:embed="rId8"/>
                      <a:srcRect/>
                      <a:stretch>
                        <a:fillRect/>
                      </a:stretch>
                    </p:blipFill>
                    <p:spPr bwMode="auto">
                      <a:xfrm>
                        <a:off x="4038600" y="4160480"/>
                        <a:ext cx="1123950" cy="487363"/>
                      </a:xfrm>
                      <a:prstGeom prst="rect">
                        <a:avLst/>
                      </a:prstGeom>
                      <a:noFill/>
                    </p:spPr>
                  </p:pic>
                </p:oleObj>
              </mc:Fallback>
            </mc:AlternateContent>
          </a:graphicData>
        </a:graphic>
      </p:graphicFrame>
    </p:spTree>
    <p:extLst>
      <p:ext uri="{BB962C8B-B14F-4D97-AF65-F5344CB8AC3E}">
        <p14:creationId xmlns:p14="http://schemas.microsoft.com/office/powerpoint/2010/main" val="108784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INTRODUCTION</a:t>
            </a:r>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fld id="{BA98D948-1207-4CB8-9C03-80C63F72A5E7}" type="slidenum">
              <a:rPr lang="en-US" smtClean="0"/>
              <a:t>3</a:t>
            </a:fld>
            <a:endParaRPr lang="en-US" dirty="0"/>
          </a:p>
        </p:txBody>
      </p:sp>
    </p:spTree>
    <p:extLst>
      <p:ext uri="{BB962C8B-B14F-4D97-AF65-F5344CB8AC3E}">
        <p14:creationId xmlns:p14="http://schemas.microsoft.com/office/powerpoint/2010/main" val="3336294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457200" y="206375"/>
            <a:ext cx="8229600" cy="857250"/>
          </a:xfrm>
        </p:spPr>
        <p:txBody>
          <a:bodyPr/>
          <a:lstStyle/>
          <a:p>
            <a:r>
              <a:rPr lang="en-US" dirty="0"/>
              <a:t>Flange Local Buckling (FLB)</a:t>
            </a:r>
          </a:p>
        </p:txBody>
      </p:sp>
      <p:pic>
        <p:nvPicPr>
          <p:cNvPr id="12" name="Content Placeholder 11">
            <a:extLst>
              <a:ext uri="{FF2B5EF4-FFF2-40B4-BE49-F238E27FC236}">
                <a16:creationId xmlns:a16="http://schemas.microsoft.com/office/drawing/2014/main" id="{821E012B-5737-7DD1-97F3-E46320E4D906}"/>
              </a:ext>
            </a:extLst>
          </p:cNvPr>
          <p:cNvPicPr>
            <a:picLocks noGrp="1" noChangeAspect="1"/>
          </p:cNvPicPr>
          <p:nvPr>
            <p:ph sz="half" idx="1"/>
          </p:nvPr>
        </p:nvPicPr>
        <p:blipFill>
          <a:blip r:embed="rId3"/>
          <a:stretch>
            <a:fillRect/>
          </a:stretch>
        </p:blipFill>
        <p:spPr>
          <a:xfrm>
            <a:off x="457200" y="1200158"/>
            <a:ext cx="4598358" cy="3025738"/>
          </a:xfrm>
        </p:spPr>
      </p:pic>
      <p:pic>
        <p:nvPicPr>
          <p:cNvPr id="13" name="Content Placeholder 12">
            <a:extLst>
              <a:ext uri="{FF2B5EF4-FFF2-40B4-BE49-F238E27FC236}">
                <a16:creationId xmlns:a16="http://schemas.microsoft.com/office/drawing/2014/main" id="{E4CF3348-3653-EEC7-2DA8-4872915B9691}"/>
              </a:ext>
            </a:extLst>
          </p:cNvPr>
          <p:cNvPicPr>
            <a:picLocks noGrp="1" noChangeAspect="1"/>
          </p:cNvPicPr>
          <p:nvPr>
            <p:ph sz="half" idx="2"/>
          </p:nvPr>
        </p:nvPicPr>
        <p:blipFill>
          <a:blip r:embed="rId4"/>
          <a:stretch>
            <a:fillRect/>
          </a:stretch>
        </p:blipFill>
        <p:spPr>
          <a:xfrm>
            <a:off x="4999306" y="1637585"/>
            <a:ext cx="3700746" cy="2401809"/>
          </a:xfrm>
        </p:spPr>
      </p:pic>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30</a:t>
            </a:fld>
            <a:endParaRPr lang="en-US" dirty="0"/>
          </a:p>
        </p:txBody>
      </p:sp>
      <p:sp>
        <p:nvSpPr>
          <p:cNvPr id="11" name="Rectangle 7">
            <a:extLst>
              <a:ext uri="{FF2B5EF4-FFF2-40B4-BE49-F238E27FC236}">
                <a16:creationId xmlns:a16="http://schemas.microsoft.com/office/drawing/2014/main" id="{E5AC2CC9-9F36-7514-B302-5369D3793ACB}"/>
              </a:ext>
            </a:extLst>
          </p:cNvPr>
          <p:cNvSpPr>
            <a:spLocks noChangeArrowheads="1"/>
          </p:cNvSpPr>
          <p:nvPr/>
        </p:nvSpPr>
        <p:spPr bwMode="auto">
          <a:xfrm>
            <a:off x="6146800" y="331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a:extLst>
              <a:ext uri="{FF2B5EF4-FFF2-40B4-BE49-F238E27FC236}">
                <a16:creationId xmlns:a16="http://schemas.microsoft.com/office/drawing/2014/main" id="{B03AF6B8-A36C-4F42-9467-1129CF6734E1}"/>
              </a:ext>
            </a:extLst>
          </p:cNvPr>
          <p:cNvSpPr>
            <a:spLocks noChangeArrowheads="1"/>
          </p:cNvSpPr>
          <p:nvPr/>
        </p:nvSpPr>
        <p:spPr bwMode="auto">
          <a:xfrm>
            <a:off x="1819275" y="8739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367400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152400" y="79749"/>
            <a:ext cx="8915400" cy="857250"/>
          </a:xfrm>
        </p:spPr>
        <p:txBody>
          <a:bodyPr/>
          <a:lstStyle/>
          <a:p>
            <a:r>
              <a:rPr lang="en-US" dirty="0"/>
              <a:t>Flange Local Buckling (FLB)</a:t>
            </a:r>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31</a:t>
            </a:fld>
            <a:endParaRPr lang="en-US" dirty="0"/>
          </a:p>
        </p:txBody>
      </p:sp>
      <p:sp>
        <p:nvSpPr>
          <p:cNvPr id="11" name="Rectangle 7">
            <a:extLst>
              <a:ext uri="{FF2B5EF4-FFF2-40B4-BE49-F238E27FC236}">
                <a16:creationId xmlns:a16="http://schemas.microsoft.com/office/drawing/2014/main" id="{E5AC2CC9-9F36-7514-B302-5369D3793ACB}"/>
              </a:ext>
            </a:extLst>
          </p:cNvPr>
          <p:cNvSpPr>
            <a:spLocks noChangeArrowheads="1"/>
          </p:cNvSpPr>
          <p:nvPr/>
        </p:nvSpPr>
        <p:spPr bwMode="auto">
          <a:xfrm>
            <a:off x="6146800" y="331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a:extLst>
              <a:ext uri="{FF2B5EF4-FFF2-40B4-BE49-F238E27FC236}">
                <a16:creationId xmlns:a16="http://schemas.microsoft.com/office/drawing/2014/main" id="{B03AF6B8-A36C-4F42-9467-1129CF6734E1}"/>
              </a:ext>
            </a:extLst>
          </p:cNvPr>
          <p:cNvSpPr>
            <a:spLocks noChangeArrowheads="1"/>
          </p:cNvSpPr>
          <p:nvPr/>
        </p:nvSpPr>
        <p:spPr bwMode="auto">
          <a:xfrm>
            <a:off x="1819275" y="8739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5C039898-B522-7C96-14D2-B92B0CB8454E}"/>
              </a:ext>
            </a:extLst>
          </p:cNvPr>
          <p:cNvSpPr txBox="1"/>
          <p:nvPr/>
        </p:nvSpPr>
        <p:spPr>
          <a:xfrm>
            <a:off x="914400" y="873957"/>
            <a:ext cx="2514600" cy="1477328"/>
          </a:xfrm>
          <a:prstGeom prst="rect">
            <a:avLst/>
          </a:prstGeom>
          <a:noFill/>
        </p:spPr>
        <p:txBody>
          <a:bodyPr wrap="square" rtlCol="0">
            <a:spAutoFit/>
          </a:bodyPr>
          <a:lstStyle/>
          <a:p>
            <a:r>
              <a:rPr lang="en-US" u="sng" dirty="0"/>
              <a:t>Article 6.10.8.2.2:</a:t>
            </a:r>
          </a:p>
          <a:p>
            <a:endParaRPr lang="en-US" u="sng" dirty="0"/>
          </a:p>
          <a:p>
            <a:pPr marL="285750" indent="-285750">
              <a:buFont typeface="Arial" panose="020B0604020202020204" pitchFamily="34" charset="0"/>
              <a:buChar char="•"/>
            </a:pPr>
            <a:r>
              <a:rPr lang="en-US" dirty="0"/>
              <a:t>If              , then: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Otherwise:</a:t>
            </a:r>
          </a:p>
        </p:txBody>
      </p:sp>
      <p:graphicFrame>
        <p:nvGraphicFramePr>
          <p:cNvPr id="19" name="Object 18">
            <a:extLst>
              <a:ext uri="{FF2B5EF4-FFF2-40B4-BE49-F238E27FC236}">
                <a16:creationId xmlns:a16="http://schemas.microsoft.com/office/drawing/2014/main" id="{A9AF901C-505C-B25F-974E-4E43C3F68938}"/>
              </a:ext>
            </a:extLst>
          </p:cNvPr>
          <p:cNvGraphicFramePr>
            <a:graphicFrameLocks noChangeAspect="1"/>
          </p:cNvGraphicFramePr>
          <p:nvPr>
            <p:extLst>
              <p:ext uri="{D42A27DB-BD31-4B8C-83A1-F6EECF244321}">
                <p14:modId xmlns:p14="http://schemas.microsoft.com/office/powerpoint/2010/main" val="1367583089"/>
              </p:ext>
            </p:extLst>
          </p:nvPr>
        </p:nvGraphicFramePr>
        <p:xfrm>
          <a:off x="1447800" y="1408673"/>
          <a:ext cx="960437" cy="485775"/>
        </p:xfrm>
        <a:graphic>
          <a:graphicData uri="http://schemas.openxmlformats.org/presentationml/2006/ole">
            <mc:AlternateContent xmlns:mc="http://schemas.openxmlformats.org/markup-compatibility/2006">
              <mc:Choice xmlns:v="urn:schemas-microsoft-com:vml" Requires="v">
                <p:oleObj name="Equation" r:id="rId3" imgW="368280" imgH="190440" progId="Equation.DSMT4">
                  <p:embed/>
                </p:oleObj>
              </mc:Choice>
              <mc:Fallback>
                <p:oleObj name="Equation" r:id="rId3" imgW="368280" imgH="190440" progId="Equation.DSMT4">
                  <p:embed/>
                  <p:pic>
                    <p:nvPicPr>
                      <p:cNvPr id="19" name="Object 18">
                        <a:extLst>
                          <a:ext uri="{FF2B5EF4-FFF2-40B4-BE49-F238E27FC236}">
                            <a16:creationId xmlns:a16="http://schemas.microsoft.com/office/drawing/2014/main" id="{A9AF901C-505C-B25F-974E-4E43C3F68938}"/>
                          </a:ext>
                        </a:extLst>
                      </p:cNvPr>
                      <p:cNvPicPr>
                        <a:picLocks noChangeAspect="1" noChangeArrowheads="1"/>
                      </p:cNvPicPr>
                      <p:nvPr/>
                    </p:nvPicPr>
                    <p:blipFill>
                      <a:blip r:embed="rId4"/>
                      <a:srcRect/>
                      <a:stretch>
                        <a:fillRect/>
                      </a:stretch>
                    </p:blipFill>
                    <p:spPr bwMode="auto">
                      <a:xfrm>
                        <a:off x="1447800" y="1408673"/>
                        <a:ext cx="960437" cy="485775"/>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6B377A33-C31E-F249-1A91-8FF225AE752C}"/>
              </a:ext>
            </a:extLst>
          </p:cNvPr>
          <p:cNvGraphicFramePr>
            <a:graphicFrameLocks noChangeAspect="1"/>
          </p:cNvGraphicFramePr>
          <p:nvPr>
            <p:extLst>
              <p:ext uri="{D42A27DB-BD31-4B8C-83A1-F6EECF244321}">
                <p14:modId xmlns:p14="http://schemas.microsoft.com/office/powerpoint/2010/main" val="2549347983"/>
              </p:ext>
            </p:extLst>
          </p:nvPr>
        </p:nvGraphicFramePr>
        <p:xfrm>
          <a:off x="3395662" y="1408672"/>
          <a:ext cx="1557337" cy="485775"/>
        </p:xfrm>
        <a:graphic>
          <a:graphicData uri="http://schemas.openxmlformats.org/presentationml/2006/ole">
            <mc:AlternateContent xmlns:mc="http://schemas.openxmlformats.org/markup-compatibility/2006">
              <mc:Choice xmlns:v="urn:schemas-microsoft-com:vml" Requires="v">
                <p:oleObj name="Equation" r:id="rId5" imgW="596880" imgH="190440" progId="Equation.DSMT4">
                  <p:embed/>
                </p:oleObj>
              </mc:Choice>
              <mc:Fallback>
                <p:oleObj name="Equation" r:id="rId5" imgW="596880" imgH="190440" progId="Equation.DSMT4">
                  <p:embed/>
                  <p:pic>
                    <p:nvPicPr>
                      <p:cNvPr id="20" name="Object 19">
                        <a:extLst>
                          <a:ext uri="{FF2B5EF4-FFF2-40B4-BE49-F238E27FC236}">
                            <a16:creationId xmlns:a16="http://schemas.microsoft.com/office/drawing/2014/main" id="{6B377A33-C31E-F249-1A91-8FF225AE752C}"/>
                          </a:ext>
                        </a:extLst>
                      </p:cNvPr>
                      <p:cNvPicPr>
                        <a:picLocks noChangeAspect="1" noChangeArrowheads="1"/>
                      </p:cNvPicPr>
                      <p:nvPr/>
                    </p:nvPicPr>
                    <p:blipFill>
                      <a:blip r:embed="rId6"/>
                      <a:srcRect/>
                      <a:stretch>
                        <a:fillRect/>
                      </a:stretch>
                    </p:blipFill>
                    <p:spPr bwMode="auto">
                      <a:xfrm>
                        <a:off x="3395662" y="1408672"/>
                        <a:ext cx="1557337" cy="485775"/>
                      </a:xfrm>
                      <a:prstGeom prst="rect">
                        <a:avLst/>
                      </a:prstGeom>
                      <a:noFill/>
                    </p:spPr>
                  </p:pic>
                </p:oleObj>
              </mc:Fallback>
            </mc:AlternateContent>
          </a:graphicData>
        </a:graphic>
      </p:graphicFrame>
      <p:graphicFrame>
        <p:nvGraphicFramePr>
          <p:cNvPr id="24" name="Object 23">
            <a:extLst>
              <a:ext uri="{FF2B5EF4-FFF2-40B4-BE49-F238E27FC236}">
                <a16:creationId xmlns:a16="http://schemas.microsoft.com/office/drawing/2014/main" id="{3D074AC4-9A85-9B68-84DA-0CC952820269}"/>
              </a:ext>
            </a:extLst>
          </p:cNvPr>
          <p:cNvGraphicFramePr>
            <a:graphicFrameLocks noChangeAspect="1"/>
          </p:cNvGraphicFramePr>
          <p:nvPr>
            <p:extLst>
              <p:ext uri="{D42A27DB-BD31-4B8C-83A1-F6EECF244321}">
                <p14:modId xmlns:p14="http://schemas.microsoft.com/office/powerpoint/2010/main" val="2791263116"/>
              </p:ext>
            </p:extLst>
          </p:nvPr>
        </p:nvGraphicFramePr>
        <p:xfrm>
          <a:off x="3394969" y="1820525"/>
          <a:ext cx="4638675" cy="971550"/>
        </p:xfrm>
        <a:graphic>
          <a:graphicData uri="http://schemas.openxmlformats.org/presentationml/2006/ole">
            <mc:AlternateContent xmlns:mc="http://schemas.openxmlformats.org/markup-compatibility/2006">
              <mc:Choice xmlns:v="urn:schemas-microsoft-com:vml" Requires="v">
                <p:oleObj name="Equation" r:id="rId7" imgW="1777680" imgH="380880" progId="Equation.DSMT4">
                  <p:embed/>
                </p:oleObj>
              </mc:Choice>
              <mc:Fallback>
                <p:oleObj name="Equation" r:id="rId7" imgW="1777680" imgH="380880" progId="Equation.DSMT4">
                  <p:embed/>
                  <p:pic>
                    <p:nvPicPr>
                      <p:cNvPr id="24" name="Object 23">
                        <a:extLst>
                          <a:ext uri="{FF2B5EF4-FFF2-40B4-BE49-F238E27FC236}">
                            <a16:creationId xmlns:a16="http://schemas.microsoft.com/office/drawing/2014/main" id="{3D074AC4-9A85-9B68-84DA-0CC952820269}"/>
                          </a:ext>
                        </a:extLst>
                      </p:cNvPr>
                      <p:cNvPicPr>
                        <a:picLocks noChangeAspect="1" noChangeArrowheads="1"/>
                      </p:cNvPicPr>
                      <p:nvPr/>
                    </p:nvPicPr>
                    <p:blipFill>
                      <a:blip r:embed="rId8"/>
                      <a:srcRect/>
                      <a:stretch>
                        <a:fillRect/>
                      </a:stretch>
                    </p:blipFill>
                    <p:spPr bwMode="auto">
                      <a:xfrm>
                        <a:off x="3394969" y="1820525"/>
                        <a:ext cx="4638675" cy="971550"/>
                      </a:xfrm>
                      <a:prstGeom prst="rect">
                        <a:avLst/>
                      </a:prstGeom>
                      <a:noFill/>
                    </p:spPr>
                  </p:pic>
                </p:oleObj>
              </mc:Fallback>
            </mc:AlternateContent>
          </a:graphicData>
        </a:graphic>
      </p:graphicFrame>
      <p:sp>
        <p:nvSpPr>
          <p:cNvPr id="25" name="TextBox 24">
            <a:extLst>
              <a:ext uri="{FF2B5EF4-FFF2-40B4-BE49-F238E27FC236}">
                <a16:creationId xmlns:a16="http://schemas.microsoft.com/office/drawing/2014/main" id="{C30FB71F-D11F-7072-FB20-EAAA80F629E7}"/>
              </a:ext>
            </a:extLst>
          </p:cNvPr>
          <p:cNvSpPr txBox="1"/>
          <p:nvPr/>
        </p:nvSpPr>
        <p:spPr>
          <a:xfrm>
            <a:off x="914608" y="2864409"/>
            <a:ext cx="5402062" cy="1477328"/>
          </a:xfrm>
          <a:prstGeom prst="rect">
            <a:avLst/>
          </a:prstGeom>
          <a:noFill/>
        </p:spPr>
        <p:txBody>
          <a:bodyPr wrap="square">
            <a:spAutoFit/>
          </a:bodyPr>
          <a:lstStyle/>
          <a:p>
            <a:r>
              <a:rPr lang="en-US" u="sng" dirty="0"/>
              <a:t>Article A6.3.2 (Appendix A6):</a:t>
            </a:r>
          </a:p>
          <a:p>
            <a:endParaRPr lang="en-US" u="sng" dirty="0"/>
          </a:p>
          <a:p>
            <a:pPr marL="285750" indent="-285750">
              <a:buFont typeface="Arial" panose="020B0604020202020204" pitchFamily="34" charset="0"/>
              <a:buChar char="•"/>
            </a:pPr>
            <a:r>
              <a:rPr lang="en-US" dirty="0"/>
              <a:t>If               , then: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Otherwise:</a:t>
            </a:r>
          </a:p>
        </p:txBody>
      </p:sp>
      <p:graphicFrame>
        <p:nvGraphicFramePr>
          <p:cNvPr id="26" name="Object 25">
            <a:extLst>
              <a:ext uri="{FF2B5EF4-FFF2-40B4-BE49-F238E27FC236}">
                <a16:creationId xmlns:a16="http://schemas.microsoft.com/office/drawing/2014/main" id="{665E0FDE-D78D-380F-DE93-07066267F2EF}"/>
              </a:ext>
            </a:extLst>
          </p:cNvPr>
          <p:cNvGraphicFramePr>
            <a:graphicFrameLocks noChangeAspect="1"/>
          </p:cNvGraphicFramePr>
          <p:nvPr>
            <p:extLst>
              <p:ext uri="{D42A27DB-BD31-4B8C-83A1-F6EECF244321}">
                <p14:modId xmlns:p14="http://schemas.microsoft.com/office/powerpoint/2010/main" val="1157095559"/>
              </p:ext>
            </p:extLst>
          </p:nvPr>
        </p:nvGraphicFramePr>
        <p:xfrm>
          <a:off x="1447799" y="3370155"/>
          <a:ext cx="960437" cy="485775"/>
        </p:xfrm>
        <a:graphic>
          <a:graphicData uri="http://schemas.openxmlformats.org/presentationml/2006/ole">
            <mc:AlternateContent xmlns:mc="http://schemas.openxmlformats.org/markup-compatibility/2006">
              <mc:Choice xmlns:v="urn:schemas-microsoft-com:vml" Requires="v">
                <p:oleObj name="Equation" r:id="rId9" imgW="368280" imgH="190440" progId="Equation.DSMT4">
                  <p:embed/>
                </p:oleObj>
              </mc:Choice>
              <mc:Fallback>
                <p:oleObj name="Equation" r:id="rId9" imgW="368280" imgH="190440" progId="Equation.DSMT4">
                  <p:embed/>
                  <p:pic>
                    <p:nvPicPr>
                      <p:cNvPr id="26" name="Object 25">
                        <a:extLst>
                          <a:ext uri="{FF2B5EF4-FFF2-40B4-BE49-F238E27FC236}">
                            <a16:creationId xmlns:a16="http://schemas.microsoft.com/office/drawing/2014/main" id="{665E0FDE-D78D-380F-DE93-07066267F2EF}"/>
                          </a:ext>
                        </a:extLst>
                      </p:cNvPr>
                      <p:cNvPicPr>
                        <a:picLocks noChangeAspect="1" noChangeArrowheads="1"/>
                      </p:cNvPicPr>
                      <p:nvPr/>
                    </p:nvPicPr>
                    <p:blipFill>
                      <a:blip r:embed="rId4"/>
                      <a:srcRect/>
                      <a:stretch>
                        <a:fillRect/>
                      </a:stretch>
                    </p:blipFill>
                    <p:spPr bwMode="auto">
                      <a:xfrm>
                        <a:off x="1447799" y="3370155"/>
                        <a:ext cx="960437" cy="485775"/>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id="{7449ED31-EBB8-7FDB-77F4-7593D04D0366}"/>
              </a:ext>
            </a:extLst>
          </p:cNvPr>
          <p:cNvGraphicFramePr>
            <a:graphicFrameLocks noChangeAspect="1"/>
          </p:cNvGraphicFramePr>
          <p:nvPr>
            <p:extLst>
              <p:ext uri="{D42A27DB-BD31-4B8C-83A1-F6EECF244321}">
                <p14:modId xmlns:p14="http://schemas.microsoft.com/office/powerpoint/2010/main" val="2757149143"/>
              </p:ext>
            </p:extLst>
          </p:nvPr>
        </p:nvGraphicFramePr>
        <p:xfrm>
          <a:off x="3395663" y="3314700"/>
          <a:ext cx="1557337" cy="517525"/>
        </p:xfrm>
        <a:graphic>
          <a:graphicData uri="http://schemas.openxmlformats.org/presentationml/2006/ole">
            <mc:AlternateContent xmlns:mc="http://schemas.openxmlformats.org/markup-compatibility/2006">
              <mc:Choice xmlns:v="urn:schemas-microsoft-com:vml" Requires="v">
                <p:oleObj name="Equation" r:id="rId10" imgW="596880" imgH="203040" progId="Equation.DSMT4">
                  <p:embed/>
                </p:oleObj>
              </mc:Choice>
              <mc:Fallback>
                <p:oleObj name="Equation" r:id="rId10" imgW="596880" imgH="203040" progId="Equation.DSMT4">
                  <p:embed/>
                  <p:pic>
                    <p:nvPicPr>
                      <p:cNvPr id="29" name="Object 28">
                        <a:extLst>
                          <a:ext uri="{FF2B5EF4-FFF2-40B4-BE49-F238E27FC236}">
                            <a16:creationId xmlns:a16="http://schemas.microsoft.com/office/drawing/2014/main" id="{7449ED31-EBB8-7FDB-77F4-7593D04D0366}"/>
                          </a:ext>
                        </a:extLst>
                      </p:cNvPr>
                      <p:cNvPicPr>
                        <a:picLocks noChangeAspect="1" noChangeArrowheads="1"/>
                      </p:cNvPicPr>
                      <p:nvPr/>
                    </p:nvPicPr>
                    <p:blipFill>
                      <a:blip r:embed="rId11"/>
                      <a:srcRect/>
                      <a:stretch>
                        <a:fillRect/>
                      </a:stretch>
                    </p:blipFill>
                    <p:spPr bwMode="auto">
                      <a:xfrm>
                        <a:off x="3395663" y="3314700"/>
                        <a:ext cx="1557337" cy="517525"/>
                      </a:xfrm>
                      <a:prstGeom prst="rect">
                        <a:avLst/>
                      </a:prstGeom>
                      <a:noFill/>
                    </p:spPr>
                  </p:pic>
                </p:oleObj>
              </mc:Fallback>
            </mc:AlternateContent>
          </a:graphicData>
        </a:graphic>
      </p:graphicFrame>
      <p:graphicFrame>
        <p:nvGraphicFramePr>
          <p:cNvPr id="30" name="Object 29">
            <a:extLst>
              <a:ext uri="{FF2B5EF4-FFF2-40B4-BE49-F238E27FC236}">
                <a16:creationId xmlns:a16="http://schemas.microsoft.com/office/drawing/2014/main" id="{0E6DE6B7-1AA3-26CB-9EBA-5157D6A6A829}"/>
              </a:ext>
            </a:extLst>
          </p:cNvPr>
          <p:cNvGraphicFramePr>
            <a:graphicFrameLocks noChangeAspect="1"/>
          </p:cNvGraphicFramePr>
          <p:nvPr>
            <p:extLst>
              <p:ext uri="{D42A27DB-BD31-4B8C-83A1-F6EECF244321}">
                <p14:modId xmlns:p14="http://schemas.microsoft.com/office/powerpoint/2010/main" val="3966910293"/>
              </p:ext>
            </p:extLst>
          </p:nvPr>
        </p:nvGraphicFramePr>
        <p:xfrm>
          <a:off x="3412331" y="3762037"/>
          <a:ext cx="4772025" cy="971550"/>
        </p:xfrm>
        <a:graphic>
          <a:graphicData uri="http://schemas.openxmlformats.org/presentationml/2006/ole">
            <mc:AlternateContent xmlns:mc="http://schemas.openxmlformats.org/markup-compatibility/2006">
              <mc:Choice xmlns:v="urn:schemas-microsoft-com:vml" Requires="v">
                <p:oleObj name="Equation" r:id="rId12" imgW="1828800" imgH="380880" progId="Equation.DSMT4">
                  <p:embed/>
                </p:oleObj>
              </mc:Choice>
              <mc:Fallback>
                <p:oleObj name="Equation" r:id="rId12" imgW="1828800" imgH="380880" progId="Equation.DSMT4">
                  <p:embed/>
                  <p:pic>
                    <p:nvPicPr>
                      <p:cNvPr id="30" name="Object 29">
                        <a:extLst>
                          <a:ext uri="{FF2B5EF4-FFF2-40B4-BE49-F238E27FC236}">
                            <a16:creationId xmlns:a16="http://schemas.microsoft.com/office/drawing/2014/main" id="{0E6DE6B7-1AA3-26CB-9EBA-5157D6A6A829}"/>
                          </a:ext>
                        </a:extLst>
                      </p:cNvPr>
                      <p:cNvPicPr>
                        <a:picLocks noChangeAspect="1" noChangeArrowheads="1"/>
                      </p:cNvPicPr>
                      <p:nvPr/>
                    </p:nvPicPr>
                    <p:blipFill>
                      <a:blip r:embed="rId13"/>
                      <a:srcRect/>
                      <a:stretch>
                        <a:fillRect/>
                      </a:stretch>
                    </p:blipFill>
                    <p:spPr bwMode="auto">
                      <a:xfrm>
                        <a:off x="3412331" y="3762037"/>
                        <a:ext cx="4772025" cy="971550"/>
                      </a:xfrm>
                      <a:prstGeom prst="rect">
                        <a:avLst/>
                      </a:prstGeom>
                      <a:noFill/>
                    </p:spPr>
                  </p:pic>
                </p:oleObj>
              </mc:Fallback>
            </mc:AlternateContent>
          </a:graphicData>
        </a:graphic>
      </p:graphicFrame>
    </p:spTree>
    <p:extLst>
      <p:ext uri="{BB962C8B-B14F-4D97-AF65-F5344CB8AC3E}">
        <p14:creationId xmlns:p14="http://schemas.microsoft.com/office/powerpoint/2010/main" val="117444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68DE-76BA-1F82-DDDB-15592F79FF42}"/>
              </a:ext>
            </a:extLst>
          </p:cNvPr>
          <p:cNvSpPr>
            <a:spLocks noGrp="1"/>
          </p:cNvSpPr>
          <p:nvPr>
            <p:ph type="title"/>
          </p:nvPr>
        </p:nvSpPr>
        <p:spPr/>
        <p:txBody>
          <a:bodyPr/>
          <a:lstStyle/>
          <a:p>
            <a:r>
              <a:rPr lang="en-US" dirty="0"/>
              <a:t>Lateral-Torsional Buckling (LTB)</a:t>
            </a:r>
          </a:p>
        </p:txBody>
      </p:sp>
      <p:sp>
        <p:nvSpPr>
          <p:cNvPr id="4" name="Slide Number Placeholder 3">
            <a:extLst>
              <a:ext uri="{FF2B5EF4-FFF2-40B4-BE49-F238E27FC236}">
                <a16:creationId xmlns:a16="http://schemas.microsoft.com/office/drawing/2014/main" id="{B0975525-B80D-34B5-739E-9702A07471A5}"/>
              </a:ext>
            </a:extLst>
          </p:cNvPr>
          <p:cNvSpPr>
            <a:spLocks noGrp="1"/>
          </p:cNvSpPr>
          <p:nvPr>
            <p:ph type="sldNum" sz="quarter" idx="12"/>
          </p:nvPr>
        </p:nvSpPr>
        <p:spPr/>
        <p:txBody>
          <a:bodyPr/>
          <a:lstStyle/>
          <a:p>
            <a:fld id="{BA98D948-1207-4CB8-9C03-80C63F72A5E7}" type="slidenum">
              <a:rPr lang="en-US" smtClean="0"/>
              <a:t>32</a:t>
            </a:fld>
            <a:endParaRPr lang="en-US" dirty="0"/>
          </a:p>
        </p:txBody>
      </p:sp>
      <p:sp>
        <p:nvSpPr>
          <p:cNvPr id="6" name="TextBox 5">
            <a:extLst>
              <a:ext uri="{FF2B5EF4-FFF2-40B4-BE49-F238E27FC236}">
                <a16:creationId xmlns:a16="http://schemas.microsoft.com/office/drawing/2014/main" id="{9A882F6F-42A1-1DD3-47F1-7C211E094302}"/>
              </a:ext>
            </a:extLst>
          </p:cNvPr>
          <p:cNvSpPr txBox="1"/>
          <p:nvPr/>
        </p:nvSpPr>
        <p:spPr>
          <a:xfrm>
            <a:off x="914400" y="886420"/>
            <a:ext cx="7315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LTB occurs when the lateral support of a discretely braced compression flange is such that lateral buckling of the flange is accompanied by the twisting of the entire cross section.</a:t>
            </a:r>
          </a:p>
        </p:txBody>
      </p:sp>
      <p:sp>
        <p:nvSpPr>
          <p:cNvPr id="7" name="TextBox 6">
            <a:extLst>
              <a:ext uri="{FF2B5EF4-FFF2-40B4-BE49-F238E27FC236}">
                <a16:creationId xmlns:a16="http://schemas.microsoft.com/office/drawing/2014/main" id="{3481A9DB-92D4-C2C4-7A1B-04C6FECFFDC3}"/>
              </a:ext>
            </a:extLst>
          </p:cNvPr>
          <p:cNvSpPr txBox="1"/>
          <p:nvPr/>
        </p:nvSpPr>
        <p:spPr>
          <a:xfrm>
            <a:off x="5143500" y="2088177"/>
            <a:ext cx="35814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unbraced length, L</a:t>
            </a:r>
            <a:r>
              <a:rPr lang="en-US" baseline="-25000" dirty="0"/>
              <a:t>b</a:t>
            </a:r>
            <a:r>
              <a:rPr lang="en-US" dirty="0"/>
              <a:t>, is the controlling parameter for LTB in a flexural member:</a:t>
            </a:r>
          </a:p>
        </p:txBody>
      </p:sp>
      <p:pic>
        <p:nvPicPr>
          <p:cNvPr id="22" name="Picture 21" descr="Figure 3.2.48 Lateral-Torsional Buckling of a Doubly Symmetric I-Section Member. sketch of beam with moments applied as well as section A A. ">
            <a:extLst>
              <a:ext uri="{FF2B5EF4-FFF2-40B4-BE49-F238E27FC236}">
                <a16:creationId xmlns:a16="http://schemas.microsoft.com/office/drawing/2014/main" id="{F0B8FFBC-6B72-6476-CE86-CD4385D89A47}"/>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2000" y="1934845"/>
            <a:ext cx="4215130" cy="1000760"/>
          </a:xfrm>
          <a:prstGeom prst="rect">
            <a:avLst/>
          </a:prstGeom>
          <a:noFill/>
          <a:ln>
            <a:noFill/>
          </a:ln>
        </p:spPr>
      </p:pic>
      <p:pic>
        <p:nvPicPr>
          <p:cNvPr id="23" name="Picture 22" descr="Figure 6.5.6.2.2.2.2-1 Lateral-Torsional Buckling of a Doubly Symmetric I-Section Member. sketch of i section distorted at an angle beta. ">
            <a:extLst>
              <a:ext uri="{FF2B5EF4-FFF2-40B4-BE49-F238E27FC236}">
                <a16:creationId xmlns:a16="http://schemas.microsoft.com/office/drawing/2014/main" id="{2B6F7D96-C80B-9E6F-C818-4D43D24A242D}"/>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2136831" y="2935605"/>
            <a:ext cx="1899920" cy="2028825"/>
          </a:xfrm>
          <a:prstGeom prst="rect">
            <a:avLst/>
          </a:prstGeom>
          <a:noFill/>
          <a:ln>
            <a:noFill/>
          </a:ln>
        </p:spPr>
      </p:pic>
      <p:pic>
        <p:nvPicPr>
          <p:cNvPr id="26" name="Picture 25" descr="Sketch of the framing plan for the I-girder bridge used in this design example.  There are four girders, spaced at 12.0 feet between the centerlines of the girders.  The spans are 140 feet, 175 feet, and 140 feet.  Cross frames are spaced at 24 feet in spans 1 and 3, and 27 feet in span 2, except for the cross frame on each side of the interior piers which are 20 feet from the centerline of the pier on each side of the pier.">
            <a:extLst>
              <a:ext uri="{FF2B5EF4-FFF2-40B4-BE49-F238E27FC236}">
                <a16:creationId xmlns:a16="http://schemas.microsoft.com/office/drawing/2014/main" id="{F2767257-B3C0-913A-E217-9FCF9AD5733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4724400" y="3279634"/>
            <a:ext cx="3831155" cy="1781162"/>
          </a:xfrm>
          <a:prstGeom prst="rect">
            <a:avLst/>
          </a:prstGeom>
        </p:spPr>
      </p:pic>
      <p:sp>
        <p:nvSpPr>
          <p:cNvPr id="19" name="TextBox 18">
            <a:extLst>
              <a:ext uri="{FF2B5EF4-FFF2-40B4-BE49-F238E27FC236}">
                <a16:creationId xmlns:a16="http://schemas.microsoft.com/office/drawing/2014/main" id="{2DBA4198-7121-7FCC-6C74-DFB33847164B}"/>
              </a:ext>
            </a:extLst>
          </p:cNvPr>
          <p:cNvSpPr txBox="1"/>
          <p:nvPr/>
        </p:nvSpPr>
        <p:spPr>
          <a:xfrm>
            <a:off x="6013142" y="3007726"/>
            <a:ext cx="609600" cy="369332"/>
          </a:xfrm>
          <a:prstGeom prst="rect">
            <a:avLst/>
          </a:prstGeom>
          <a:noFill/>
        </p:spPr>
        <p:txBody>
          <a:bodyPr wrap="square" rtlCol="0">
            <a:spAutoFit/>
          </a:bodyPr>
          <a:lstStyle/>
          <a:p>
            <a:r>
              <a:rPr lang="en-US" dirty="0"/>
              <a:t>L</a:t>
            </a:r>
            <a:r>
              <a:rPr lang="en-US" baseline="-25000" dirty="0"/>
              <a:t>b</a:t>
            </a:r>
          </a:p>
        </p:txBody>
      </p:sp>
      <p:cxnSp>
        <p:nvCxnSpPr>
          <p:cNvPr id="28" name="Straight Arrow Connector 27">
            <a:extLst>
              <a:ext uri="{FF2B5EF4-FFF2-40B4-BE49-F238E27FC236}">
                <a16:creationId xmlns:a16="http://schemas.microsoft.com/office/drawing/2014/main" id="{2076659F-CFF6-2697-5084-608EFBE65F99}"/>
              </a:ext>
            </a:extLst>
          </p:cNvPr>
          <p:cNvCxnSpPr/>
          <p:nvPr/>
        </p:nvCxnSpPr>
        <p:spPr>
          <a:xfrm flipH="1">
            <a:off x="5029200" y="3377058"/>
            <a:ext cx="1219200" cy="11758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Rectangle: Rounded Corners 29">
            <a:extLst>
              <a:ext uri="{FF2B5EF4-FFF2-40B4-BE49-F238E27FC236}">
                <a16:creationId xmlns:a16="http://schemas.microsoft.com/office/drawing/2014/main" id="{198E35B7-6DD5-5AED-A30C-0D1338C6556D}"/>
              </a:ext>
            </a:extLst>
          </p:cNvPr>
          <p:cNvSpPr/>
          <p:nvPr/>
        </p:nvSpPr>
        <p:spPr>
          <a:xfrm>
            <a:off x="4724400" y="4552950"/>
            <a:ext cx="419100" cy="21431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Arrow Connector 31">
            <a:extLst>
              <a:ext uri="{FF2B5EF4-FFF2-40B4-BE49-F238E27FC236}">
                <a16:creationId xmlns:a16="http://schemas.microsoft.com/office/drawing/2014/main" id="{ACFE137B-C2AF-5DE4-5B69-45FD7B46D73C}"/>
              </a:ext>
            </a:extLst>
          </p:cNvPr>
          <p:cNvCxnSpPr/>
          <p:nvPr/>
        </p:nvCxnSpPr>
        <p:spPr>
          <a:xfrm flipH="1">
            <a:off x="5943600" y="3377058"/>
            <a:ext cx="304800" cy="5662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1591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68DE-76BA-1F82-DDDB-15592F79FF42}"/>
              </a:ext>
            </a:extLst>
          </p:cNvPr>
          <p:cNvSpPr>
            <a:spLocks noGrp="1"/>
          </p:cNvSpPr>
          <p:nvPr>
            <p:ph type="title"/>
          </p:nvPr>
        </p:nvSpPr>
        <p:spPr/>
        <p:txBody>
          <a:bodyPr/>
          <a:lstStyle/>
          <a:p>
            <a:r>
              <a:rPr lang="en-US" dirty="0"/>
              <a:t>Lateral-Torsional Buckling (LTB)</a:t>
            </a:r>
          </a:p>
        </p:txBody>
      </p:sp>
      <p:sp>
        <p:nvSpPr>
          <p:cNvPr id="4" name="Slide Number Placeholder 3">
            <a:extLst>
              <a:ext uri="{FF2B5EF4-FFF2-40B4-BE49-F238E27FC236}">
                <a16:creationId xmlns:a16="http://schemas.microsoft.com/office/drawing/2014/main" id="{B0975525-B80D-34B5-739E-9702A07471A5}"/>
              </a:ext>
            </a:extLst>
          </p:cNvPr>
          <p:cNvSpPr>
            <a:spLocks noGrp="1"/>
          </p:cNvSpPr>
          <p:nvPr>
            <p:ph type="sldNum" sz="quarter" idx="12"/>
          </p:nvPr>
        </p:nvSpPr>
        <p:spPr/>
        <p:txBody>
          <a:bodyPr/>
          <a:lstStyle/>
          <a:p>
            <a:fld id="{BA98D948-1207-4CB8-9C03-80C63F72A5E7}" type="slidenum">
              <a:rPr lang="en-US" smtClean="0"/>
              <a:t>33</a:t>
            </a:fld>
            <a:endParaRPr lang="en-US" dirty="0"/>
          </a:p>
        </p:txBody>
      </p:sp>
      <p:sp>
        <p:nvSpPr>
          <p:cNvPr id="6" name="TextBox 5">
            <a:extLst>
              <a:ext uri="{FF2B5EF4-FFF2-40B4-BE49-F238E27FC236}">
                <a16:creationId xmlns:a16="http://schemas.microsoft.com/office/drawing/2014/main" id="{9A882F6F-42A1-1DD3-47F1-7C211E094302}"/>
              </a:ext>
            </a:extLst>
          </p:cNvPr>
          <p:cNvSpPr txBox="1"/>
          <p:nvPr/>
        </p:nvSpPr>
        <p:spPr>
          <a:xfrm>
            <a:off x="762000" y="943269"/>
            <a:ext cx="73152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Compact Unbraced Length (6.10.8.2.3):</a:t>
            </a:r>
          </a:p>
        </p:txBody>
      </p:sp>
      <p:sp>
        <p:nvSpPr>
          <p:cNvPr id="23" name="TextBox 22">
            <a:extLst>
              <a:ext uri="{FF2B5EF4-FFF2-40B4-BE49-F238E27FC236}">
                <a16:creationId xmlns:a16="http://schemas.microsoft.com/office/drawing/2014/main" id="{6FDD84FE-77EF-D363-CF4B-6C3C01209FDC}"/>
              </a:ext>
            </a:extLst>
          </p:cNvPr>
          <p:cNvSpPr txBox="1"/>
          <p:nvPr/>
        </p:nvSpPr>
        <p:spPr>
          <a:xfrm>
            <a:off x="762000" y="1411069"/>
            <a:ext cx="8107532" cy="1354217"/>
          </a:xfrm>
          <a:prstGeom prst="rect">
            <a:avLst/>
          </a:prstGeom>
          <a:noFill/>
        </p:spPr>
        <p:txBody>
          <a:bodyPr wrap="square">
            <a:spAutoFit/>
          </a:bodyPr>
          <a:lstStyle/>
          <a:p>
            <a:r>
              <a:rPr lang="en-US" sz="1600" u="sng" dirty="0">
                <a:latin typeface="Calibri" panose="020F0502020204030204" pitchFamily="34" charset="0"/>
                <a:cs typeface="Calibri" panose="020F0502020204030204" pitchFamily="34" charset="0"/>
              </a:rPr>
              <a:t>Definition</a:t>
            </a:r>
            <a:r>
              <a:rPr lang="en-US" sz="1600" dirty="0">
                <a:latin typeface="Calibri" panose="020F0502020204030204" pitchFamily="34" charset="0"/>
                <a:cs typeface="Calibri" panose="020F0502020204030204" pitchFamily="34" charset="0"/>
              </a:rPr>
              <a:t>―</a:t>
            </a:r>
            <a:r>
              <a:rPr lang="en-US" sz="1800" dirty="0">
                <a:effectLst/>
                <a:latin typeface="Times New Roman" panose="02020603050405020304" pitchFamily="18" charset="0"/>
                <a:ea typeface="Times New Roman" panose="02020603050405020304" pitchFamily="18" charset="0"/>
              </a:rPr>
              <a:t> </a:t>
            </a:r>
            <a:r>
              <a:rPr lang="en-US" sz="1600" dirty="0">
                <a:effectLst/>
                <a:latin typeface="+mn-lt"/>
                <a:ea typeface="Times New Roman" panose="02020603050405020304" pitchFamily="18" charset="0"/>
                <a:cs typeface="Calibri" panose="020F0502020204030204" pitchFamily="34" charset="0"/>
              </a:rPr>
              <a:t>for a noncomposite section or a composite section in negative bending, </a:t>
            </a:r>
            <a:r>
              <a:rPr lang="en-US" sz="1600" dirty="0">
                <a:effectLst/>
                <a:latin typeface="+mn-lt"/>
                <a:ea typeface="Times New Roman" panose="02020603050405020304" pitchFamily="18" charset="0"/>
              </a:rPr>
              <a:t>the limiting unbraced length of a discretely braced compression flange at or below which the maximum potential flexural resistance can be achieved prior to lateral–torsional buckling having a statistically significant influence on the response, provided that sufficient flange slenderness requirements are satisfied to develop the maximum potential flexural resistance. </a:t>
            </a:r>
            <a:endParaRPr lang="en-US" sz="1600" dirty="0">
              <a:latin typeface="+mn-lt"/>
              <a:cs typeface="Calibri" panose="020F0502020204030204" pitchFamily="34" charset="0"/>
            </a:endParaRPr>
          </a:p>
        </p:txBody>
      </p:sp>
      <p:graphicFrame>
        <p:nvGraphicFramePr>
          <p:cNvPr id="26" name="Object 25">
            <a:extLst>
              <a:ext uri="{FF2B5EF4-FFF2-40B4-BE49-F238E27FC236}">
                <a16:creationId xmlns:a16="http://schemas.microsoft.com/office/drawing/2014/main" id="{2513C45E-5632-93AE-9481-6D14367248FE}"/>
              </a:ext>
            </a:extLst>
          </p:cNvPr>
          <p:cNvGraphicFramePr>
            <a:graphicFrameLocks noChangeAspect="1"/>
          </p:cNvGraphicFramePr>
          <p:nvPr>
            <p:extLst>
              <p:ext uri="{D42A27DB-BD31-4B8C-83A1-F6EECF244321}">
                <p14:modId xmlns:p14="http://schemas.microsoft.com/office/powerpoint/2010/main" val="1381355307"/>
              </p:ext>
            </p:extLst>
          </p:nvPr>
        </p:nvGraphicFramePr>
        <p:xfrm>
          <a:off x="1302548" y="3112730"/>
          <a:ext cx="1320800" cy="519113"/>
        </p:xfrm>
        <a:graphic>
          <a:graphicData uri="http://schemas.openxmlformats.org/presentationml/2006/ole">
            <mc:AlternateContent xmlns:mc="http://schemas.openxmlformats.org/markup-compatibility/2006">
              <mc:Choice xmlns:v="urn:schemas-microsoft-com:vml" Requires="v">
                <p:oleObj name="Equation" r:id="rId3" imgW="507960" imgH="203040" progId="Equation.DSMT4">
                  <p:embed/>
                </p:oleObj>
              </mc:Choice>
              <mc:Fallback>
                <p:oleObj name="Equation" r:id="rId3" imgW="507960" imgH="203040" progId="Equation.DSMT4">
                  <p:embed/>
                  <p:pic>
                    <p:nvPicPr>
                      <p:cNvPr id="26" name="Object 25">
                        <a:extLst>
                          <a:ext uri="{FF2B5EF4-FFF2-40B4-BE49-F238E27FC236}">
                            <a16:creationId xmlns:a16="http://schemas.microsoft.com/office/drawing/2014/main" id="{2513C45E-5632-93AE-9481-6D14367248FE}"/>
                          </a:ext>
                        </a:extLst>
                      </p:cNvPr>
                      <p:cNvPicPr>
                        <a:picLocks noChangeAspect="1" noChangeArrowheads="1"/>
                      </p:cNvPicPr>
                      <p:nvPr/>
                    </p:nvPicPr>
                    <p:blipFill>
                      <a:blip r:embed="rId4"/>
                      <a:srcRect/>
                      <a:stretch>
                        <a:fillRect/>
                      </a:stretch>
                    </p:blipFill>
                    <p:spPr bwMode="auto">
                      <a:xfrm>
                        <a:off x="1302548" y="3112730"/>
                        <a:ext cx="1320800" cy="519113"/>
                      </a:xfrm>
                      <a:prstGeom prst="rect">
                        <a:avLst/>
                      </a:prstGeom>
                      <a:noFill/>
                    </p:spPr>
                  </p:pic>
                </p:oleObj>
              </mc:Fallback>
            </mc:AlternateContent>
          </a:graphicData>
        </a:graphic>
      </p:graphicFrame>
      <p:graphicFrame>
        <p:nvGraphicFramePr>
          <p:cNvPr id="27" name="Object 26">
            <a:extLst>
              <a:ext uri="{FF2B5EF4-FFF2-40B4-BE49-F238E27FC236}">
                <a16:creationId xmlns:a16="http://schemas.microsoft.com/office/drawing/2014/main" id="{0A9F5897-95A8-F495-C3E6-BE9A6248FA20}"/>
              </a:ext>
            </a:extLst>
          </p:cNvPr>
          <p:cNvGraphicFramePr>
            <a:graphicFrameLocks noChangeAspect="1"/>
          </p:cNvGraphicFramePr>
          <p:nvPr>
            <p:extLst>
              <p:ext uri="{D42A27DB-BD31-4B8C-83A1-F6EECF244321}">
                <p14:modId xmlns:p14="http://schemas.microsoft.com/office/powerpoint/2010/main" val="3226989594"/>
              </p:ext>
            </p:extLst>
          </p:nvPr>
        </p:nvGraphicFramePr>
        <p:xfrm>
          <a:off x="3393281" y="2919688"/>
          <a:ext cx="2052638" cy="963613"/>
        </p:xfrm>
        <a:graphic>
          <a:graphicData uri="http://schemas.openxmlformats.org/presentationml/2006/ole">
            <mc:AlternateContent xmlns:mc="http://schemas.openxmlformats.org/markup-compatibility/2006">
              <mc:Choice xmlns:v="urn:schemas-microsoft-com:vml" Requires="v">
                <p:oleObj name="Equation" r:id="rId5" imgW="901440" imgH="431640" progId="Equation.DSMT4">
                  <p:embed/>
                </p:oleObj>
              </mc:Choice>
              <mc:Fallback>
                <p:oleObj name="Equation" r:id="rId5" imgW="901440" imgH="431640" progId="Equation.DSMT4">
                  <p:embed/>
                  <p:pic>
                    <p:nvPicPr>
                      <p:cNvPr id="27" name="Object 26">
                        <a:extLst>
                          <a:ext uri="{FF2B5EF4-FFF2-40B4-BE49-F238E27FC236}">
                            <a16:creationId xmlns:a16="http://schemas.microsoft.com/office/drawing/2014/main" id="{0A9F5897-95A8-F495-C3E6-BE9A6248FA20}"/>
                          </a:ext>
                        </a:extLst>
                      </p:cNvPr>
                      <p:cNvPicPr>
                        <a:picLocks noChangeAspect="1" noChangeArrowheads="1"/>
                      </p:cNvPicPr>
                      <p:nvPr/>
                    </p:nvPicPr>
                    <p:blipFill>
                      <a:blip r:embed="rId6"/>
                      <a:srcRect/>
                      <a:stretch>
                        <a:fillRect/>
                      </a:stretch>
                    </p:blipFill>
                    <p:spPr bwMode="auto">
                      <a:xfrm>
                        <a:off x="3393281" y="2919688"/>
                        <a:ext cx="2052638" cy="963613"/>
                      </a:xfrm>
                      <a:prstGeom prst="rect">
                        <a:avLst/>
                      </a:prstGeom>
                      <a:noFill/>
                    </p:spPr>
                  </p:pic>
                </p:oleObj>
              </mc:Fallback>
            </mc:AlternateContent>
          </a:graphicData>
        </a:graphic>
      </p:graphicFrame>
      <p:sp>
        <p:nvSpPr>
          <p:cNvPr id="19" name="Arrow: Right 18">
            <a:extLst>
              <a:ext uri="{FF2B5EF4-FFF2-40B4-BE49-F238E27FC236}">
                <a16:creationId xmlns:a16="http://schemas.microsoft.com/office/drawing/2014/main" id="{A18CC793-3E47-85B8-E4EC-E1B889B2C683}"/>
              </a:ext>
            </a:extLst>
          </p:cNvPr>
          <p:cNvSpPr/>
          <p:nvPr/>
        </p:nvSpPr>
        <p:spPr>
          <a:xfrm>
            <a:off x="2797642" y="3219886"/>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Object 11">
            <a:extLst>
              <a:ext uri="{FF2B5EF4-FFF2-40B4-BE49-F238E27FC236}">
                <a16:creationId xmlns:a16="http://schemas.microsoft.com/office/drawing/2014/main" id="{FF08346E-10EC-58B5-F58B-C49678F2B130}"/>
              </a:ext>
            </a:extLst>
          </p:cNvPr>
          <p:cNvGraphicFramePr>
            <a:graphicFrameLocks noChangeAspect="1"/>
          </p:cNvGraphicFramePr>
          <p:nvPr>
            <p:extLst>
              <p:ext uri="{D42A27DB-BD31-4B8C-83A1-F6EECF244321}">
                <p14:modId xmlns:p14="http://schemas.microsoft.com/office/powerpoint/2010/main" val="113484357"/>
              </p:ext>
            </p:extLst>
          </p:nvPr>
        </p:nvGraphicFramePr>
        <p:xfrm>
          <a:off x="2431849" y="3768926"/>
          <a:ext cx="2210220" cy="1130300"/>
        </p:xfrm>
        <a:graphic>
          <a:graphicData uri="http://schemas.openxmlformats.org/presentationml/2006/ole">
            <mc:AlternateContent xmlns:mc="http://schemas.openxmlformats.org/markup-compatibility/2006">
              <mc:Choice xmlns:v="urn:schemas-microsoft-com:vml" Requires="v">
                <p:oleObj name="Equation" r:id="rId7" imgW="1193760" imgH="622080" progId="Equation.DSMT4">
                  <p:embed/>
                </p:oleObj>
              </mc:Choice>
              <mc:Fallback>
                <p:oleObj name="Equation" r:id="rId7" imgW="1193760" imgH="622080" progId="Equation.DSMT4">
                  <p:embed/>
                  <p:pic>
                    <p:nvPicPr>
                      <p:cNvPr id="12" name="Object 11">
                        <a:extLst>
                          <a:ext uri="{FF2B5EF4-FFF2-40B4-BE49-F238E27FC236}">
                            <a16:creationId xmlns:a16="http://schemas.microsoft.com/office/drawing/2014/main" id="{FF08346E-10EC-58B5-F58B-C49678F2B130}"/>
                          </a:ext>
                        </a:extLst>
                      </p:cNvPr>
                      <p:cNvPicPr>
                        <a:picLocks noChangeAspect="1" noChangeArrowheads="1"/>
                      </p:cNvPicPr>
                      <p:nvPr/>
                    </p:nvPicPr>
                    <p:blipFill>
                      <a:blip r:embed="rId8"/>
                      <a:srcRect/>
                      <a:stretch>
                        <a:fillRect/>
                      </a:stretch>
                    </p:blipFill>
                    <p:spPr bwMode="auto">
                      <a:xfrm>
                        <a:off x="2431849" y="3768926"/>
                        <a:ext cx="2210220" cy="1130300"/>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AFFC8071-BF85-A93A-93EE-F3A19209EA3F}"/>
              </a:ext>
            </a:extLst>
          </p:cNvPr>
          <p:cNvSpPr txBox="1"/>
          <p:nvPr/>
        </p:nvSpPr>
        <p:spPr>
          <a:xfrm>
            <a:off x="4745114" y="3951843"/>
            <a:ext cx="3865485" cy="369332"/>
          </a:xfrm>
          <a:prstGeom prst="rect">
            <a:avLst/>
          </a:prstGeom>
          <a:noFill/>
        </p:spPr>
        <p:txBody>
          <a:bodyPr wrap="square" rtlCol="0">
            <a:spAutoFit/>
          </a:bodyPr>
          <a:lstStyle/>
          <a:p>
            <a:r>
              <a:rPr lang="en-US" dirty="0"/>
              <a:t>for prismatic unbraced lengths only</a:t>
            </a:r>
          </a:p>
        </p:txBody>
      </p:sp>
      <p:sp>
        <p:nvSpPr>
          <p:cNvPr id="3" name="TextBox 2">
            <a:extLst>
              <a:ext uri="{FF2B5EF4-FFF2-40B4-BE49-F238E27FC236}">
                <a16:creationId xmlns:a16="http://schemas.microsoft.com/office/drawing/2014/main" id="{A8CEAE64-53E7-AAA0-545A-95C8E76DF610}"/>
              </a:ext>
            </a:extLst>
          </p:cNvPr>
          <p:cNvSpPr txBox="1"/>
          <p:nvPr/>
        </p:nvSpPr>
        <p:spPr>
          <a:xfrm>
            <a:off x="5638800" y="3219886"/>
            <a:ext cx="2743200" cy="369332"/>
          </a:xfrm>
          <a:prstGeom prst="rect">
            <a:avLst/>
          </a:prstGeom>
          <a:noFill/>
        </p:spPr>
        <p:txBody>
          <a:bodyPr wrap="square" rtlCol="0">
            <a:spAutoFit/>
          </a:bodyPr>
          <a:lstStyle/>
          <a:p>
            <a:r>
              <a:rPr lang="en-US" b="1" u="sng" dirty="0"/>
              <a:t>10</a:t>
            </a:r>
            <a:r>
              <a:rPr lang="en-US" b="1" u="sng" baseline="30000" dirty="0"/>
              <a:t>th</a:t>
            </a:r>
            <a:r>
              <a:rPr lang="en-US" b="1" u="sng" dirty="0"/>
              <a:t> Edition</a:t>
            </a:r>
            <a:r>
              <a:rPr lang="en-US" dirty="0"/>
              <a:t>: 1.0     1.1</a:t>
            </a:r>
            <a:endParaRPr lang="en-US" u="sng" dirty="0"/>
          </a:p>
        </p:txBody>
      </p:sp>
      <p:sp>
        <p:nvSpPr>
          <p:cNvPr id="8" name="Arrow: Right 7">
            <a:extLst>
              <a:ext uri="{FF2B5EF4-FFF2-40B4-BE49-F238E27FC236}">
                <a16:creationId xmlns:a16="http://schemas.microsoft.com/office/drawing/2014/main" id="{91D133DC-6835-A437-B62E-1A435C25882D}"/>
              </a:ext>
            </a:extLst>
          </p:cNvPr>
          <p:cNvSpPr/>
          <p:nvPr/>
        </p:nvSpPr>
        <p:spPr>
          <a:xfrm>
            <a:off x="7467600" y="3264174"/>
            <a:ext cx="228600" cy="274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4699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68DE-76BA-1F82-DDDB-15592F79FF42}"/>
              </a:ext>
            </a:extLst>
          </p:cNvPr>
          <p:cNvSpPr>
            <a:spLocks noGrp="1"/>
          </p:cNvSpPr>
          <p:nvPr>
            <p:ph type="title"/>
          </p:nvPr>
        </p:nvSpPr>
        <p:spPr/>
        <p:txBody>
          <a:bodyPr/>
          <a:lstStyle/>
          <a:p>
            <a:r>
              <a:rPr lang="en-US" dirty="0"/>
              <a:t>Lateral-Torsional Buckling (LTB)</a:t>
            </a:r>
          </a:p>
        </p:txBody>
      </p:sp>
      <p:sp>
        <p:nvSpPr>
          <p:cNvPr id="4" name="Slide Number Placeholder 3">
            <a:extLst>
              <a:ext uri="{FF2B5EF4-FFF2-40B4-BE49-F238E27FC236}">
                <a16:creationId xmlns:a16="http://schemas.microsoft.com/office/drawing/2014/main" id="{B0975525-B80D-34B5-739E-9702A07471A5}"/>
              </a:ext>
            </a:extLst>
          </p:cNvPr>
          <p:cNvSpPr>
            <a:spLocks noGrp="1"/>
          </p:cNvSpPr>
          <p:nvPr>
            <p:ph type="sldNum" sz="quarter" idx="12"/>
          </p:nvPr>
        </p:nvSpPr>
        <p:spPr/>
        <p:txBody>
          <a:bodyPr/>
          <a:lstStyle/>
          <a:p>
            <a:fld id="{BA98D948-1207-4CB8-9C03-80C63F72A5E7}" type="slidenum">
              <a:rPr lang="en-US" smtClean="0"/>
              <a:t>34</a:t>
            </a:fld>
            <a:endParaRPr lang="en-US" dirty="0"/>
          </a:p>
        </p:txBody>
      </p:sp>
      <p:sp>
        <p:nvSpPr>
          <p:cNvPr id="6" name="TextBox 5">
            <a:extLst>
              <a:ext uri="{FF2B5EF4-FFF2-40B4-BE49-F238E27FC236}">
                <a16:creationId xmlns:a16="http://schemas.microsoft.com/office/drawing/2014/main" id="{9A882F6F-42A1-1DD3-47F1-7C211E094302}"/>
              </a:ext>
            </a:extLst>
          </p:cNvPr>
          <p:cNvSpPr txBox="1"/>
          <p:nvPr/>
        </p:nvSpPr>
        <p:spPr>
          <a:xfrm>
            <a:off x="762000" y="943269"/>
            <a:ext cx="73152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Noncompact Unbraced Length:</a:t>
            </a:r>
          </a:p>
        </p:txBody>
      </p:sp>
      <p:sp>
        <p:nvSpPr>
          <p:cNvPr id="23" name="TextBox 22">
            <a:extLst>
              <a:ext uri="{FF2B5EF4-FFF2-40B4-BE49-F238E27FC236}">
                <a16:creationId xmlns:a16="http://schemas.microsoft.com/office/drawing/2014/main" id="{6FDD84FE-77EF-D363-CF4B-6C3C01209FDC}"/>
              </a:ext>
            </a:extLst>
          </p:cNvPr>
          <p:cNvSpPr txBox="1"/>
          <p:nvPr/>
        </p:nvSpPr>
        <p:spPr>
          <a:xfrm>
            <a:off x="762000" y="1411069"/>
            <a:ext cx="8107532" cy="1323439"/>
          </a:xfrm>
          <a:prstGeom prst="rect">
            <a:avLst/>
          </a:prstGeom>
          <a:noFill/>
        </p:spPr>
        <p:txBody>
          <a:bodyPr wrap="square">
            <a:spAutoFit/>
          </a:bodyPr>
          <a:lstStyle/>
          <a:p>
            <a:pPr marL="0" marR="0" algn="just">
              <a:spcBef>
                <a:spcPts val="0"/>
              </a:spcBef>
              <a:spcAft>
                <a:spcPts val="0"/>
              </a:spcAft>
              <a:tabLst>
                <a:tab pos="228600" algn="l"/>
              </a:tabLst>
            </a:pPr>
            <a:r>
              <a:rPr lang="en-US" sz="1600" u="sng" dirty="0">
                <a:latin typeface="+mn-lt"/>
                <a:cs typeface="Calibri" panose="020F0502020204030204" pitchFamily="34" charset="0"/>
              </a:rPr>
              <a:t>Definition</a:t>
            </a:r>
            <a:r>
              <a:rPr lang="en-US" sz="1600" dirty="0">
                <a:latin typeface="+mn-lt"/>
                <a:cs typeface="Calibri" panose="020F0502020204030204" pitchFamily="34" charset="0"/>
              </a:rPr>
              <a:t>―</a:t>
            </a:r>
            <a:r>
              <a:rPr lang="en-US" sz="1600" dirty="0">
                <a:effectLst/>
                <a:latin typeface="+mn-lt"/>
                <a:ea typeface="Times New Roman" panose="02020603050405020304" pitchFamily="18" charset="0"/>
              </a:rPr>
              <a:t> </a:t>
            </a:r>
            <a:r>
              <a:rPr lang="en-US" sz="1600" dirty="0">
                <a:effectLst/>
                <a:latin typeface="+mn-lt"/>
                <a:ea typeface="Times New Roman" panose="02020603050405020304" pitchFamily="18" charset="0"/>
                <a:cs typeface="Calibri" panose="020F0502020204030204" pitchFamily="34" charset="0"/>
              </a:rPr>
              <a:t>for a noncomposite section or a composite section in negative bending, </a:t>
            </a:r>
            <a:r>
              <a:rPr lang="en-US" sz="1600" dirty="0">
                <a:effectLst/>
                <a:latin typeface="+mn-lt"/>
                <a:ea typeface="Times New Roman" panose="02020603050405020304" pitchFamily="18" charset="0"/>
              </a:rPr>
              <a:t>the limiting unbraced length of a discretely braced compression flange at or below the limit at which the onset of yielding in either flange of the cross-section with consideration of compression–flange residual stress effects has a statistically significant effect on the nominal flexural resistance.</a:t>
            </a:r>
          </a:p>
          <a:p>
            <a:endParaRPr lang="en-US" sz="1600" dirty="0">
              <a:latin typeface="Calibri" panose="020F0502020204030204" pitchFamily="34" charset="0"/>
              <a:cs typeface="Calibri" panose="020F0502020204030204" pitchFamily="34" charset="0"/>
            </a:endParaRPr>
          </a:p>
        </p:txBody>
      </p:sp>
      <p:graphicFrame>
        <p:nvGraphicFramePr>
          <p:cNvPr id="26" name="Object 25">
            <a:extLst>
              <a:ext uri="{FF2B5EF4-FFF2-40B4-BE49-F238E27FC236}">
                <a16:creationId xmlns:a16="http://schemas.microsoft.com/office/drawing/2014/main" id="{2513C45E-5632-93AE-9481-6D14367248FE}"/>
              </a:ext>
            </a:extLst>
          </p:cNvPr>
          <p:cNvGraphicFramePr>
            <a:graphicFrameLocks noChangeAspect="1"/>
          </p:cNvGraphicFramePr>
          <p:nvPr>
            <p:extLst>
              <p:ext uri="{D42A27DB-BD31-4B8C-83A1-F6EECF244321}">
                <p14:modId xmlns:p14="http://schemas.microsoft.com/office/powerpoint/2010/main" val="3946171375"/>
              </p:ext>
            </p:extLst>
          </p:nvPr>
        </p:nvGraphicFramePr>
        <p:xfrm>
          <a:off x="3649663" y="2482850"/>
          <a:ext cx="1614487" cy="428625"/>
        </p:xfrm>
        <a:graphic>
          <a:graphicData uri="http://schemas.openxmlformats.org/presentationml/2006/ole">
            <mc:AlternateContent xmlns:mc="http://schemas.openxmlformats.org/markup-compatibility/2006">
              <mc:Choice xmlns:v="urn:schemas-microsoft-com:vml" Requires="v">
                <p:oleObj name="Equation" r:id="rId3" imgW="749160" imgH="203040" progId="Equation.DSMT4">
                  <p:embed/>
                </p:oleObj>
              </mc:Choice>
              <mc:Fallback>
                <p:oleObj name="Equation" r:id="rId3" imgW="749160" imgH="203040" progId="Equation.DSMT4">
                  <p:embed/>
                  <p:pic>
                    <p:nvPicPr>
                      <p:cNvPr id="26" name="Object 25">
                        <a:extLst>
                          <a:ext uri="{FF2B5EF4-FFF2-40B4-BE49-F238E27FC236}">
                            <a16:creationId xmlns:a16="http://schemas.microsoft.com/office/drawing/2014/main" id="{2513C45E-5632-93AE-9481-6D14367248FE}"/>
                          </a:ext>
                        </a:extLst>
                      </p:cNvPr>
                      <p:cNvPicPr>
                        <a:picLocks noChangeAspect="1" noChangeArrowheads="1"/>
                      </p:cNvPicPr>
                      <p:nvPr/>
                    </p:nvPicPr>
                    <p:blipFill>
                      <a:blip r:embed="rId4"/>
                      <a:srcRect/>
                      <a:stretch>
                        <a:fillRect/>
                      </a:stretch>
                    </p:blipFill>
                    <p:spPr bwMode="auto">
                      <a:xfrm>
                        <a:off x="3649663" y="2482850"/>
                        <a:ext cx="1614487" cy="428625"/>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EE3CA1CB-5A3F-A12C-529F-667F5909C3D0}"/>
              </a:ext>
            </a:extLst>
          </p:cNvPr>
          <p:cNvSpPr txBox="1"/>
          <p:nvPr/>
        </p:nvSpPr>
        <p:spPr>
          <a:xfrm>
            <a:off x="782715" y="2968934"/>
            <a:ext cx="2133600" cy="646331"/>
          </a:xfrm>
          <a:prstGeom prst="rect">
            <a:avLst/>
          </a:prstGeom>
          <a:noFill/>
        </p:spPr>
        <p:txBody>
          <a:bodyPr wrap="square" rtlCol="0">
            <a:spAutoFit/>
          </a:bodyPr>
          <a:lstStyle/>
          <a:p>
            <a:r>
              <a:rPr lang="en-US" dirty="0"/>
              <a:t>Article A6.3.3 </a:t>
            </a:r>
            <a:r>
              <a:rPr lang="en-US" u="sng" dirty="0"/>
              <a:t>(Appendix A6):</a:t>
            </a:r>
          </a:p>
        </p:txBody>
      </p:sp>
      <p:graphicFrame>
        <p:nvGraphicFramePr>
          <p:cNvPr id="17" name="Object 16">
            <a:extLst>
              <a:ext uri="{FF2B5EF4-FFF2-40B4-BE49-F238E27FC236}">
                <a16:creationId xmlns:a16="http://schemas.microsoft.com/office/drawing/2014/main" id="{DF389CAE-9CE8-29D7-D62A-7331DEEC5135}"/>
              </a:ext>
            </a:extLst>
          </p:cNvPr>
          <p:cNvGraphicFramePr>
            <a:graphicFrameLocks noChangeAspect="1"/>
          </p:cNvGraphicFramePr>
          <p:nvPr>
            <p:extLst>
              <p:ext uri="{D42A27DB-BD31-4B8C-83A1-F6EECF244321}">
                <p14:modId xmlns:p14="http://schemas.microsoft.com/office/powerpoint/2010/main" val="1294987663"/>
              </p:ext>
            </p:extLst>
          </p:nvPr>
        </p:nvGraphicFramePr>
        <p:xfrm>
          <a:off x="2850356" y="2873264"/>
          <a:ext cx="4827587" cy="950912"/>
        </p:xfrm>
        <a:graphic>
          <a:graphicData uri="http://schemas.openxmlformats.org/presentationml/2006/ole">
            <mc:AlternateContent xmlns:mc="http://schemas.openxmlformats.org/markup-compatibility/2006">
              <mc:Choice xmlns:v="urn:schemas-microsoft-com:vml" Requires="v">
                <p:oleObj name="Equation" r:id="rId5" imgW="2590560" imgH="520560" progId="Equation.DSMT4">
                  <p:embed/>
                </p:oleObj>
              </mc:Choice>
              <mc:Fallback>
                <p:oleObj name="Equation" r:id="rId5" imgW="2590560" imgH="520560" progId="Equation.DSMT4">
                  <p:embed/>
                  <p:pic>
                    <p:nvPicPr>
                      <p:cNvPr id="17" name="Object 16">
                        <a:extLst>
                          <a:ext uri="{FF2B5EF4-FFF2-40B4-BE49-F238E27FC236}">
                            <a16:creationId xmlns:a16="http://schemas.microsoft.com/office/drawing/2014/main" id="{DF389CAE-9CE8-29D7-D62A-7331DEEC5135}"/>
                          </a:ext>
                        </a:extLst>
                      </p:cNvPr>
                      <p:cNvPicPr>
                        <a:picLocks noChangeAspect="1" noChangeArrowheads="1"/>
                      </p:cNvPicPr>
                      <p:nvPr/>
                    </p:nvPicPr>
                    <p:blipFill>
                      <a:blip r:embed="rId6"/>
                      <a:srcRect/>
                      <a:stretch>
                        <a:fillRect/>
                      </a:stretch>
                    </p:blipFill>
                    <p:spPr bwMode="auto">
                      <a:xfrm>
                        <a:off x="2850356" y="2873264"/>
                        <a:ext cx="4827587" cy="950912"/>
                      </a:xfrm>
                      <a:prstGeom prst="rect">
                        <a:avLst/>
                      </a:prstGeom>
                      <a:noFill/>
                    </p:spPr>
                  </p:pic>
                </p:oleObj>
              </mc:Fallback>
            </mc:AlternateContent>
          </a:graphicData>
        </a:graphic>
      </p:graphicFrame>
      <p:sp>
        <p:nvSpPr>
          <p:cNvPr id="3" name="TextBox 2">
            <a:extLst>
              <a:ext uri="{FF2B5EF4-FFF2-40B4-BE49-F238E27FC236}">
                <a16:creationId xmlns:a16="http://schemas.microsoft.com/office/drawing/2014/main" id="{271C2274-D6F9-4CCB-B171-3E59DDEDEB4B}"/>
              </a:ext>
            </a:extLst>
          </p:cNvPr>
          <p:cNvSpPr txBox="1"/>
          <p:nvPr/>
        </p:nvSpPr>
        <p:spPr>
          <a:xfrm>
            <a:off x="5715001" y="4536120"/>
            <a:ext cx="2743200" cy="276999"/>
          </a:xfrm>
          <a:prstGeom prst="rect">
            <a:avLst/>
          </a:prstGeom>
          <a:noFill/>
        </p:spPr>
        <p:txBody>
          <a:bodyPr wrap="square" rtlCol="0">
            <a:spAutoFit/>
          </a:bodyPr>
          <a:lstStyle/>
          <a:p>
            <a:r>
              <a:rPr lang="en-US" sz="1200" dirty="0"/>
              <a:t>For welded sections:  F</a:t>
            </a:r>
            <a:r>
              <a:rPr lang="en-US" sz="1200" baseline="-25000" dirty="0"/>
              <a:t>yr</a:t>
            </a:r>
            <a:r>
              <a:rPr lang="en-US" sz="1200" dirty="0"/>
              <a:t> = 0.5F</a:t>
            </a:r>
            <a:r>
              <a:rPr lang="en-US" sz="1200" baseline="-25000" dirty="0"/>
              <a:t>yc</a:t>
            </a:r>
          </a:p>
        </p:txBody>
      </p:sp>
      <p:sp>
        <p:nvSpPr>
          <p:cNvPr id="25" name="TextBox 24">
            <a:extLst>
              <a:ext uri="{FF2B5EF4-FFF2-40B4-BE49-F238E27FC236}">
                <a16:creationId xmlns:a16="http://schemas.microsoft.com/office/drawing/2014/main" id="{DCD7D8EE-3288-1A63-E3FF-ABA27D23B10E}"/>
              </a:ext>
            </a:extLst>
          </p:cNvPr>
          <p:cNvSpPr txBox="1"/>
          <p:nvPr/>
        </p:nvSpPr>
        <p:spPr>
          <a:xfrm>
            <a:off x="5715000" y="4798625"/>
            <a:ext cx="2895601" cy="276999"/>
          </a:xfrm>
          <a:prstGeom prst="rect">
            <a:avLst/>
          </a:prstGeom>
          <a:noFill/>
        </p:spPr>
        <p:txBody>
          <a:bodyPr wrap="square">
            <a:spAutoFit/>
          </a:bodyPr>
          <a:lstStyle/>
          <a:p>
            <a:r>
              <a:rPr lang="en-US" sz="1200" dirty="0"/>
              <a:t>For rolled sections:     F</a:t>
            </a:r>
            <a:r>
              <a:rPr lang="en-US" sz="1200" baseline="-25000" dirty="0"/>
              <a:t>yr</a:t>
            </a:r>
            <a:r>
              <a:rPr lang="en-US" sz="1200" dirty="0"/>
              <a:t> = 0.7F</a:t>
            </a:r>
            <a:r>
              <a:rPr lang="en-US" sz="1200" baseline="-25000" dirty="0"/>
              <a:t>yc</a:t>
            </a:r>
          </a:p>
        </p:txBody>
      </p:sp>
      <p:graphicFrame>
        <p:nvGraphicFramePr>
          <p:cNvPr id="28" name="Object 27">
            <a:extLst>
              <a:ext uri="{FF2B5EF4-FFF2-40B4-BE49-F238E27FC236}">
                <a16:creationId xmlns:a16="http://schemas.microsoft.com/office/drawing/2014/main" id="{0A52B397-4088-B907-CC3B-E6F1B3A66680}"/>
              </a:ext>
            </a:extLst>
          </p:cNvPr>
          <p:cNvGraphicFramePr>
            <a:graphicFrameLocks noChangeAspect="1"/>
          </p:cNvGraphicFramePr>
          <p:nvPr>
            <p:extLst>
              <p:ext uri="{D42A27DB-BD31-4B8C-83A1-F6EECF244321}">
                <p14:modId xmlns:p14="http://schemas.microsoft.com/office/powerpoint/2010/main" val="1990370895"/>
              </p:ext>
            </p:extLst>
          </p:nvPr>
        </p:nvGraphicFramePr>
        <p:xfrm>
          <a:off x="1133999" y="3971356"/>
          <a:ext cx="3708400" cy="598488"/>
        </p:xfrm>
        <a:graphic>
          <a:graphicData uri="http://schemas.openxmlformats.org/presentationml/2006/ole">
            <mc:AlternateContent xmlns:mc="http://schemas.openxmlformats.org/markup-compatibility/2006">
              <mc:Choice xmlns:v="urn:schemas-microsoft-com:vml" Requires="v">
                <p:oleObj name="Equation" r:id="rId7" imgW="1625400" imgH="266400" progId="Equation.DSMT4">
                  <p:embed/>
                </p:oleObj>
              </mc:Choice>
              <mc:Fallback>
                <p:oleObj name="Equation" r:id="rId7" imgW="1625400" imgH="266400" progId="Equation.DSMT4">
                  <p:embed/>
                  <p:pic>
                    <p:nvPicPr>
                      <p:cNvPr id="28" name="Object 27">
                        <a:extLst>
                          <a:ext uri="{FF2B5EF4-FFF2-40B4-BE49-F238E27FC236}">
                            <a16:creationId xmlns:a16="http://schemas.microsoft.com/office/drawing/2014/main" id="{0A52B397-4088-B907-CC3B-E6F1B3A66680}"/>
                          </a:ext>
                        </a:extLst>
                      </p:cNvPr>
                      <p:cNvPicPr>
                        <a:picLocks noChangeAspect="1" noChangeArrowheads="1"/>
                      </p:cNvPicPr>
                      <p:nvPr/>
                    </p:nvPicPr>
                    <p:blipFill>
                      <a:blip r:embed="rId8"/>
                      <a:srcRect/>
                      <a:stretch>
                        <a:fillRect/>
                      </a:stretch>
                    </p:blipFill>
                    <p:spPr bwMode="auto">
                      <a:xfrm>
                        <a:off x="1133999" y="3971356"/>
                        <a:ext cx="3708400" cy="598488"/>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E8365C7B-712D-8D1D-6D14-91C944822E17}"/>
              </a:ext>
            </a:extLst>
          </p:cNvPr>
          <p:cNvSpPr txBox="1"/>
          <p:nvPr/>
        </p:nvSpPr>
        <p:spPr>
          <a:xfrm>
            <a:off x="1133999" y="4629348"/>
            <a:ext cx="5647801" cy="307777"/>
          </a:xfrm>
          <a:prstGeom prst="rect">
            <a:avLst/>
          </a:prstGeom>
          <a:noFill/>
        </p:spPr>
        <p:txBody>
          <a:bodyPr wrap="square" rtlCol="0">
            <a:spAutoFit/>
          </a:bodyPr>
          <a:lstStyle/>
          <a:p>
            <a:r>
              <a:rPr lang="en-US" sz="1400" dirty="0"/>
              <a:t>h = depth between the centerline of the flanges (in.)</a:t>
            </a:r>
          </a:p>
        </p:txBody>
      </p:sp>
      <p:graphicFrame>
        <p:nvGraphicFramePr>
          <p:cNvPr id="14" name="Object 13">
            <a:extLst>
              <a:ext uri="{FF2B5EF4-FFF2-40B4-BE49-F238E27FC236}">
                <a16:creationId xmlns:a16="http://schemas.microsoft.com/office/drawing/2014/main" id="{9E5548AB-DC34-260F-E012-F10E40F6543F}"/>
              </a:ext>
            </a:extLst>
          </p:cNvPr>
          <p:cNvGraphicFramePr>
            <a:graphicFrameLocks noChangeAspect="1"/>
          </p:cNvGraphicFramePr>
          <p:nvPr>
            <p:extLst>
              <p:ext uri="{D42A27DB-BD31-4B8C-83A1-F6EECF244321}">
                <p14:modId xmlns:p14="http://schemas.microsoft.com/office/powerpoint/2010/main" val="1950371919"/>
              </p:ext>
            </p:extLst>
          </p:nvPr>
        </p:nvGraphicFramePr>
        <p:xfrm>
          <a:off x="5479904" y="3797020"/>
          <a:ext cx="3206896" cy="559327"/>
        </p:xfrm>
        <a:graphic>
          <a:graphicData uri="http://schemas.openxmlformats.org/presentationml/2006/ole">
            <mc:AlternateContent xmlns:mc="http://schemas.openxmlformats.org/markup-compatibility/2006">
              <mc:Choice xmlns:v="urn:schemas-microsoft-com:vml" Requires="v">
                <p:oleObj name="Equation" r:id="rId9" imgW="2145960" imgH="380880" progId="Equation.DSMT4">
                  <p:embed/>
                </p:oleObj>
              </mc:Choice>
              <mc:Fallback>
                <p:oleObj name="Equation" r:id="rId9" imgW="2145960" imgH="380880" progId="Equation.DSMT4">
                  <p:embed/>
                  <p:pic>
                    <p:nvPicPr>
                      <p:cNvPr id="14" name="Object 13">
                        <a:extLst>
                          <a:ext uri="{FF2B5EF4-FFF2-40B4-BE49-F238E27FC236}">
                            <a16:creationId xmlns:a16="http://schemas.microsoft.com/office/drawing/2014/main" id="{9E5548AB-DC34-260F-E012-F10E40F6543F}"/>
                          </a:ext>
                        </a:extLst>
                      </p:cNvPr>
                      <p:cNvPicPr>
                        <a:picLocks noChangeAspect="1" noChangeArrowheads="1"/>
                      </p:cNvPicPr>
                      <p:nvPr/>
                    </p:nvPicPr>
                    <p:blipFill>
                      <a:blip r:embed="rId10"/>
                      <a:srcRect/>
                      <a:stretch>
                        <a:fillRect/>
                      </a:stretch>
                    </p:blipFill>
                    <p:spPr bwMode="auto">
                      <a:xfrm>
                        <a:off x="5479904" y="3797020"/>
                        <a:ext cx="3206896" cy="559327"/>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61946581-0C7A-93BD-5EEA-5987C53EE0F1}"/>
              </a:ext>
            </a:extLst>
          </p:cNvPr>
          <p:cNvSpPr txBox="1"/>
          <p:nvPr/>
        </p:nvSpPr>
        <p:spPr>
          <a:xfrm>
            <a:off x="5386148" y="4296140"/>
            <a:ext cx="1395652" cy="307777"/>
          </a:xfrm>
          <a:prstGeom prst="rect">
            <a:avLst/>
          </a:prstGeom>
          <a:noFill/>
        </p:spPr>
        <p:txBody>
          <a:bodyPr wrap="square" rtlCol="0">
            <a:spAutoFit/>
          </a:bodyPr>
          <a:lstStyle/>
          <a:p>
            <a:r>
              <a:rPr lang="en-US" sz="1400" b="1" u="sng" dirty="0"/>
              <a:t>10</a:t>
            </a:r>
            <a:r>
              <a:rPr lang="en-US" sz="1400" b="1" u="sng" baseline="30000" dirty="0"/>
              <a:t>th</a:t>
            </a:r>
            <a:r>
              <a:rPr lang="en-US" sz="1400" b="1" u="sng" dirty="0"/>
              <a:t> Edition</a:t>
            </a:r>
            <a:r>
              <a:rPr lang="en-US" sz="1400" u="sng" dirty="0"/>
              <a:t>:</a:t>
            </a:r>
          </a:p>
        </p:txBody>
      </p:sp>
    </p:spTree>
    <p:extLst>
      <p:ext uri="{BB962C8B-B14F-4D97-AF65-F5344CB8AC3E}">
        <p14:creationId xmlns:p14="http://schemas.microsoft.com/office/powerpoint/2010/main" val="135201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68DE-76BA-1F82-DDDB-15592F79FF42}"/>
              </a:ext>
            </a:extLst>
          </p:cNvPr>
          <p:cNvSpPr>
            <a:spLocks noGrp="1"/>
          </p:cNvSpPr>
          <p:nvPr>
            <p:ph type="title"/>
          </p:nvPr>
        </p:nvSpPr>
        <p:spPr/>
        <p:txBody>
          <a:bodyPr/>
          <a:lstStyle/>
          <a:p>
            <a:r>
              <a:rPr lang="en-US" dirty="0"/>
              <a:t>Lateral-Torsional Buckling (LTB)</a:t>
            </a:r>
          </a:p>
        </p:txBody>
      </p:sp>
      <p:sp>
        <p:nvSpPr>
          <p:cNvPr id="4" name="Slide Number Placeholder 3">
            <a:extLst>
              <a:ext uri="{FF2B5EF4-FFF2-40B4-BE49-F238E27FC236}">
                <a16:creationId xmlns:a16="http://schemas.microsoft.com/office/drawing/2014/main" id="{B0975525-B80D-34B5-739E-9702A07471A5}"/>
              </a:ext>
            </a:extLst>
          </p:cNvPr>
          <p:cNvSpPr>
            <a:spLocks noGrp="1"/>
          </p:cNvSpPr>
          <p:nvPr>
            <p:ph type="sldNum" sz="quarter" idx="12"/>
          </p:nvPr>
        </p:nvSpPr>
        <p:spPr/>
        <p:txBody>
          <a:bodyPr/>
          <a:lstStyle/>
          <a:p>
            <a:fld id="{BA98D948-1207-4CB8-9C03-80C63F72A5E7}" type="slidenum">
              <a:rPr lang="en-US" smtClean="0"/>
              <a:t>35</a:t>
            </a:fld>
            <a:endParaRPr lang="en-US" dirty="0"/>
          </a:p>
        </p:txBody>
      </p:sp>
      <p:sp>
        <p:nvSpPr>
          <p:cNvPr id="6" name="TextBox 5">
            <a:extLst>
              <a:ext uri="{FF2B5EF4-FFF2-40B4-BE49-F238E27FC236}">
                <a16:creationId xmlns:a16="http://schemas.microsoft.com/office/drawing/2014/main" id="{9A882F6F-42A1-1DD3-47F1-7C211E094302}"/>
              </a:ext>
            </a:extLst>
          </p:cNvPr>
          <p:cNvSpPr txBox="1"/>
          <p:nvPr/>
        </p:nvSpPr>
        <p:spPr>
          <a:xfrm>
            <a:off x="762000" y="943269"/>
            <a:ext cx="73152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Noncompact Unbraced Length:</a:t>
            </a:r>
          </a:p>
        </p:txBody>
      </p:sp>
      <p:graphicFrame>
        <p:nvGraphicFramePr>
          <p:cNvPr id="26" name="Object 25">
            <a:extLst>
              <a:ext uri="{FF2B5EF4-FFF2-40B4-BE49-F238E27FC236}">
                <a16:creationId xmlns:a16="http://schemas.microsoft.com/office/drawing/2014/main" id="{2513C45E-5632-93AE-9481-6D14367248FE}"/>
              </a:ext>
            </a:extLst>
          </p:cNvPr>
          <p:cNvGraphicFramePr>
            <a:graphicFrameLocks noChangeAspect="1"/>
          </p:cNvGraphicFramePr>
          <p:nvPr>
            <p:extLst>
              <p:ext uri="{D42A27DB-BD31-4B8C-83A1-F6EECF244321}">
                <p14:modId xmlns:p14="http://schemas.microsoft.com/office/powerpoint/2010/main" val="429956145"/>
              </p:ext>
            </p:extLst>
          </p:nvPr>
        </p:nvGraphicFramePr>
        <p:xfrm>
          <a:off x="3716338" y="1590675"/>
          <a:ext cx="1711325" cy="454025"/>
        </p:xfrm>
        <a:graphic>
          <a:graphicData uri="http://schemas.openxmlformats.org/presentationml/2006/ole">
            <mc:AlternateContent xmlns:mc="http://schemas.openxmlformats.org/markup-compatibility/2006">
              <mc:Choice xmlns:v="urn:schemas-microsoft-com:vml" Requires="v">
                <p:oleObj name="Equation" r:id="rId3" imgW="749160" imgH="203040" progId="Equation.DSMT4">
                  <p:embed/>
                </p:oleObj>
              </mc:Choice>
              <mc:Fallback>
                <p:oleObj name="Equation" r:id="rId3" imgW="749160" imgH="203040" progId="Equation.DSMT4">
                  <p:embed/>
                  <p:pic>
                    <p:nvPicPr>
                      <p:cNvPr id="26" name="Object 25">
                        <a:extLst>
                          <a:ext uri="{FF2B5EF4-FFF2-40B4-BE49-F238E27FC236}">
                            <a16:creationId xmlns:a16="http://schemas.microsoft.com/office/drawing/2014/main" id="{2513C45E-5632-93AE-9481-6D14367248FE}"/>
                          </a:ext>
                        </a:extLst>
                      </p:cNvPr>
                      <p:cNvPicPr>
                        <a:picLocks noChangeAspect="1" noChangeArrowheads="1"/>
                      </p:cNvPicPr>
                      <p:nvPr/>
                    </p:nvPicPr>
                    <p:blipFill>
                      <a:blip r:embed="rId4"/>
                      <a:srcRect/>
                      <a:stretch>
                        <a:fillRect/>
                      </a:stretch>
                    </p:blipFill>
                    <p:spPr bwMode="auto">
                      <a:xfrm>
                        <a:off x="3716338" y="1590675"/>
                        <a:ext cx="1711325" cy="454025"/>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EE3CA1CB-5A3F-A12C-529F-667F5909C3D0}"/>
              </a:ext>
            </a:extLst>
          </p:cNvPr>
          <p:cNvSpPr txBox="1"/>
          <p:nvPr/>
        </p:nvSpPr>
        <p:spPr>
          <a:xfrm>
            <a:off x="1066800" y="2404544"/>
            <a:ext cx="2133600" cy="369332"/>
          </a:xfrm>
          <a:prstGeom prst="rect">
            <a:avLst/>
          </a:prstGeom>
          <a:noFill/>
        </p:spPr>
        <p:txBody>
          <a:bodyPr wrap="square" rtlCol="0">
            <a:spAutoFit/>
          </a:bodyPr>
          <a:lstStyle/>
          <a:p>
            <a:r>
              <a:rPr lang="en-US" u="sng" dirty="0"/>
              <a:t>Article 6.10.8.2.3:</a:t>
            </a:r>
          </a:p>
        </p:txBody>
      </p:sp>
      <p:graphicFrame>
        <p:nvGraphicFramePr>
          <p:cNvPr id="17" name="Object 16">
            <a:extLst>
              <a:ext uri="{FF2B5EF4-FFF2-40B4-BE49-F238E27FC236}">
                <a16:creationId xmlns:a16="http://schemas.microsoft.com/office/drawing/2014/main" id="{DF389CAE-9CE8-29D7-D62A-7331DEEC5135}"/>
              </a:ext>
            </a:extLst>
          </p:cNvPr>
          <p:cNvGraphicFramePr>
            <a:graphicFrameLocks noChangeAspect="1"/>
          </p:cNvGraphicFramePr>
          <p:nvPr>
            <p:extLst>
              <p:ext uri="{D42A27DB-BD31-4B8C-83A1-F6EECF244321}">
                <p14:modId xmlns:p14="http://schemas.microsoft.com/office/powerpoint/2010/main" val="2149712877"/>
              </p:ext>
            </p:extLst>
          </p:nvPr>
        </p:nvGraphicFramePr>
        <p:xfrm>
          <a:off x="3837781" y="2211568"/>
          <a:ext cx="1468438" cy="788987"/>
        </p:xfrm>
        <a:graphic>
          <a:graphicData uri="http://schemas.openxmlformats.org/presentationml/2006/ole">
            <mc:AlternateContent xmlns:mc="http://schemas.openxmlformats.org/markup-compatibility/2006">
              <mc:Choice xmlns:v="urn:schemas-microsoft-com:vml" Requires="v">
                <p:oleObj name="Equation" r:id="rId5" imgW="787320" imgH="431640" progId="Equation.DSMT4">
                  <p:embed/>
                </p:oleObj>
              </mc:Choice>
              <mc:Fallback>
                <p:oleObj name="Equation" r:id="rId5" imgW="787320" imgH="431640" progId="Equation.DSMT4">
                  <p:embed/>
                  <p:pic>
                    <p:nvPicPr>
                      <p:cNvPr id="17" name="Object 16">
                        <a:extLst>
                          <a:ext uri="{FF2B5EF4-FFF2-40B4-BE49-F238E27FC236}">
                            <a16:creationId xmlns:a16="http://schemas.microsoft.com/office/drawing/2014/main" id="{DF389CAE-9CE8-29D7-D62A-7331DEEC5135}"/>
                          </a:ext>
                        </a:extLst>
                      </p:cNvPr>
                      <p:cNvPicPr>
                        <a:picLocks noChangeAspect="1" noChangeArrowheads="1"/>
                      </p:cNvPicPr>
                      <p:nvPr/>
                    </p:nvPicPr>
                    <p:blipFill>
                      <a:blip r:embed="rId6"/>
                      <a:srcRect/>
                      <a:stretch>
                        <a:fillRect/>
                      </a:stretch>
                    </p:blipFill>
                    <p:spPr bwMode="auto">
                      <a:xfrm>
                        <a:off x="3837781" y="2211568"/>
                        <a:ext cx="1468438" cy="788987"/>
                      </a:xfrm>
                      <a:prstGeom prst="rect">
                        <a:avLst/>
                      </a:prstGeom>
                      <a:noFill/>
                    </p:spPr>
                  </p:pic>
                </p:oleObj>
              </mc:Fallback>
            </mc:AlternateContent>
          </a:graphicData>
        </a:graphic>
      </p:graphicFrame>
      <p:sp>
        <p:nvSpPr>
          <p:cNvPr id="3" name="TextBox 2">
            <a:extLst>
              <a:ext uri="{FF2B5EF4-FFF2-40B4-BE49-F238E27FC236}">
                <a16:creationId xmlns:a16="http://schemas.microsoft.com/office/drawing/2014/main" id="{271C2274-D6F9-4CCB-B171-3E59DDEDEB4B}"/>
              </a:ext>
            </a:extLst>
          </p:cNvPr>
          <p:cNvSpPr txBox="1"/>
          <p:nvPr/>
        </p:nvSpPr>
        <p:spPr>
          <a:xfrm>
            <a:off x="2667000" y="4074057"/>
            <a:ext cx="5181600" cy="307777"/>
          </a:xfrm>
          <a:prstGeom prst="rect">
            <a:avLst/>
          </a:prstGeom>
          <a:noFill/>
        </p:spPr>
        <p:txBody>
          <a:bodyPr wrap="square" rtlCol="0">
            <a:spAutoFit/>
          </a:bodyPr>
          <a:lstStyle/>
          <a:p>
            <a:r>
              <a:rPr lang="en-US" sz="1400" dirty="0"/>
              <a:t>For longitudinally unstiffened webs:  F</a:t>
            </a:r>
            <a:r>
              <a:rPr lang="en-US" sz="1400" baseline="-25000" dirty="0"/>
              <a:t>yr</a:t>
            </a:r>
            <a:r>
              <a:rPr lang="en-US" sz="1400" dirty="0"/>
              <a:t> = 0.5F</a:t>
            </a:r>
            <a:r>
              <a:rPr lang="en-US" sz="1400" baseline="-25000" dirty="0"/>
              <a:t>yc</a:t>
            </a:r>
          </a:p>
        </p:txBody>
      </p:sp>
      <p:sp>
        <p:nvSpPr>
          <p:cNvPr id="25" name="TextBox 24">
            <a:extLst>
              <a:ext uri="{FF2B5EF4-FFF2-40B4-BE49-F238E27FC236}">
                <a16:creationId xmlns:a16="http://schemas.microsoft.com/office/drawing/2014/main" id="{DCD7D8EE-3288-1A63-E3FF-ABA27D23B10E}"/>
              </a:ext>
            </a:extLst>
          </p:cNvPr>
          <p:cNvSpPr txBox="1"/>
          <p:nvPr/>
        </p:nvSpPr>
        <p:spPr>
          <a:xfrm>
            <a:off x="2667000" y="4420660"/>
            <a:ext cx="6400800" cy="307777"/>
          </a:xfrm>
          <a:prstGeom prst="rect">
            <a:avLst/>
          </a:prstGeom>
          <a:noFill/>
        </p:spPr>
        <p:txBody>
          <a:bodyPr wrap="square">
            <a:spAutoFit/>
          </a:bodyPr>
          <a:lstStyle/>
          <a:p>
            <a:r>
              <a:rPr lang="en-US" sz="1400" dirty="0"/>
              <a:t>For longitudinally stiffened webs:      F</a:t>
            </a:r>
            <a:r>
              <a:rPr lang="en-US" sz="1400" baseline="-25000" dirty="0"/>
              <a:t>yr</a:t>
            </a:r>
            <a:r>
              <a:rPr lang="en-US" sz="1400" dirty="0"/>
              <a:t> = min(0.5F</a:t>
            </a:r>
            <a:r>
              <a:rPr lang="en-US" sz="1400" baseline="-25000" dirty="0"/>
              <a:t>yc</a:t>
            </a:r>
            <a:r>
              <a:rPr lang="en-US" sz="1400" dirty="0"/>
              <a:t>, F</a:t>
            </a:r>
            <a:r>
              <a:rPr lang="en-US" sz="1400" baseline="-25000" dirty="0"/>
              <a:t>crw</a:t>
            </a:r>
            <a:r>
              <a:rPr lang="en-US" sz="1400" dirty="0"/>
              <a:t>)</a:t>
            </a:r>
            <a:endParaRPr lang="en-US" sz="1400" baseline="-25000" dirty="0"/>
          </a:p>
        </p:txBody>
      </p:sp>
      <p:sp>
        <p:nvSpPr>
          <p:cNvPr id="12" name="TextBox 11">
            <a:extLst>
              <a:ext uri="{FF2B5EF4-FFF2-40B4-BE49-F238E27FC236}">
                <a16:creationId xmlns:a16="http://schemas.microsoft.com/office/drawing/2014/main" id="{983B9E40-4363-9454-EBCE-5073F8D97F3D}"/>
              </a:ext>
            </a:extLst>
          </p:cNvPr>
          <p:cNvSpPr txBox="1"/>
          <p:nvPr/>
        </p:nvSpPr>
        <p:spPr>
          <a:xfrm>
            <a:off x="2286000" y="3681153"/>
            <a:ext cx="5326602" cy="369332"/>
          </a:xfrm>
          <a:prstGeom prst="rect">
            <a:avLst/>
          </a:prstGeom>
          <a:noFill/>
        </p:spPr>
        <p:txBody>
          <a:bodyPr wrap="square">
            <a:spAutoFit/>
          </a:bodyPr>
          <a:lstStyle/>
          <a:p>
            <a:r>
              <a:rPr lang="en-US" sz="1800" b="1" u="sng" dirty="0"/>
              <a:t>10</a:t>
            </a:r>
            <a:r>
              <a:rPr lang="en-US" sz="1800" b="1" u="sng" baseline="30000" dirty="0"/>
              <a:t>th</a:t>
            </a:r>
            <a:r>
              <a:rPr lang="en-US" sz="1800" b="1" u="sng" dirty="0"/>
              <a:t> Edition</a:t>
            </a:r>
            <a:r>
              <a:rPr lang="en-US" sz="1800" u="sng" dirty="0"/>
              <a:t>:</a:t>
            </a:r>
          </a:p>
        </p:txBody>
      </p:sp>
      <p:graphicFrame>
        <p:nvGraphicFramePr>
          <p:cNvPr id="13" name="Object 12">
            <a:extLst>
              <a:ext uri="{FF2B5EF4-FFF2-40B4-BE49-F238E27FC236}">
                <a16:creationId xmlns:a16="http://schemas.microsoft.com/office/drawing/2014/main" id="{1AE12B67-AD32-24A1-FD30-75AA38CE3D56}"/>
              </a:ext>
            </a:extLst>
          </p:cNvPr>
          <p:cNvGraphicFramePr>
            <a:graphicFrameLocks noChangeAspect="1"/>
          </p:cNvGraphicFramePr>
          <p:nvPr>
            <p:extLst>
              <p:ext uri="{D42A27DB-BD31-4B8C-83A1-F6EECF244321}">
                <p14:modId xmlns:p14="http://schemas.microsoft.com/office/powerpoint/2010/main" val="3908784254"/>
              </p:ext>
            </p:extLst>
          </p:nvPr>
        </p:nvGraphicFramePr>
        <p:xfrm>
          <a:off x="3287712" y="3066193"/>
          <a:ext cx="3025775" cy="371475"/>
        </p:xfrm>
        <a:graphic>
          <a:graphicData uri="http://schemas.openxmlformats.org/presentationml/2006/ole">
            <mc:AlternateContent xmlns:mc="http://schemas.openxmlformats.org/markup-compatibility/2006">
              <mc:Choice xmlns:v="urn:schemas-microsoft-com:vml" Requires="v">
                <p:oleObj name="Equation" r:id="rId7" imgW="1625400" imgH="203040" progId="Equation.DSMT4">
                  <p:embed/>
                </p:oleObj>
              </mc:Choice>
              <mc:Fallback>
                <p:oleObj name="Equation" r:id="rId7" imgW="1625400" imgH="203040" progId="Equation.DSMT4">
                  <p:embed/>
                  <p:pic>
                    <p:nvPicPr>
                      <p:cNvPr id="13" name="Object 12">
                        <a:extLst>
                          <a:ext uri="{FF2B5EF4-FFF2-40B4-BE49-F238E27FC236}">
                            <a16:creationId xmlns:a16="http://schemas.microsoft.com/office/drawing/2014/main" id="{1AE12B67-AD32-24A1-FD30-75AA38CE3D56}"/>
                          </a:ext>
                        </a:extLst>
                      </p:cNvPr>
                      <p:cNvPicPr>
                        <a:picLocks noChangeAspect="1" noChangeArrowheads="1"/>
                      </p:cNvPicPr>
                      <p:nvPr/>
                    </p:nvPicPr>
                    <p:blipFill>
                      <a:blip r:embed="rId8"/>
                      <a:srcRect/>
                      <a:stretch>
                        <a:fillRect/>
                      </a:stretch>
                    </p:blipFill>
                    <p:spPr bwMode="auto">
                      <a:xfrm>
                        <a:off x="3287712" y="3066193"/>
                        <a:ext cx="3025775" cy="371475"/>
                      </a:xfrm>
                      <a:prstGeom prst="rect">
                        <a:avLst/>
                      </a:prstGeom>
                      <a:noFill/>
                    </p:spPr>
                  </p:pic>
                </p:oleObj>
              </mc:Fallback>
            </mc:AlternateContent>
          </a:graphicData>
        </a:graphic>
      </p:graphicFrame>
    </p:spTree>
    <p:extLst>
      <p:ext uri="{BB962C8B-B14F-4D97-AF65-F5344CB8AC3E}">
        <p14:creationId xmlns:p14="http://schemas.microsoft.com/office/powerpoint/2010/main" val="1170835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68DE-76BA-1F82-DDDB-15592F79FF42}"/>
              </a:ext>
            </a:extLst>
          </p:cNvPr>
          <p:cNvSpPr>
            <a:spLocks noGrp="1"/>
          </p:cNvSpPr>
          <p:nvPr>
            <p:ph type="title"/>
          </p:nvPr>
        </p:nvSpPr>
        <p:spPr/>
        <p:txBody>
          <a:bodyPr/>
          <a:lstStyle/>
          <a:p>
            <a:r>
              <a:rPr lang="en-US" dirty="0"/>
              <a:t>Lateral-Torsional Buckling (LTB)</a:t>
            </a:r>
          </a:p>
        </p:txBody>
      </p:sp>
      <p:sp>
        <p:nvSpPr>
          <p:cNvPr id="4" name="Slide Number Placeholder 3">
            <a:extLst>
              <a:ext uri="{FF2B5EF4-FFF2-40B4-BE49-F238E27FC236}">
                <a16:creationId xmlns:a16="http://schemas.microsoft.com/office/drawing/2014/main" id="{B0975525-B80D-34B5-739E-9702A07471A5}"/>
              </a:ext>
            </a:extLst>
          </p:cNvPr>
          <p:cNvSpPr>
            <a:spLocks noGrp="1"/>
          </p:cNvSpPr>
          <p:nvPr>
            <p:ph type="sldNum" sz="quarter" idx="12"/>
          </p:nvPr>
        </p:nvSpPr>
        <p:spPr/>
        <p:txBody>
          <a:bodyPr/>
          <a:lstStyle/>
          <a:p>
            <a:fld id="{BA98D948-1207-4CB8-9C03-80C63F72A5E7}" type="slidenum">
              <a:rPr lang="en-US" smtClean="0"/>
              <a:t>36</a:t>
            </a:fld>
            <a:endParaRPr lang="en-US" dirty="0"/>
          </a:p>
        </p:txBody>
      </p:sp>
      <p:sp>
        <p:nvSpPr>
          <p:cNvPr id="6" name="TextBox 5">
            <a:extLst>
              <a:ext uri="{FF2B5EF4-FFF2-40B4-BE49-F238E27FC236}">
                <a16:creationId xmlns:a16="http://schemas.microsoft.com/office/drawing/2014/main" id="{9A882F6F-42A1-1DD3-47F1-7C211E094302}"/>
              </a:ext>
            </a:extLst>
          </p:cNvPr>
          <p:cNvSpPr txBox="1"/>
          <p:nvPr/>
        </p:nvSpPr>
        <p:spPr>
          <a:xfrm>
            <a:off x="762000" y="943269"/>
            <a:ext cx="73152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Slender Unbraced Length:</a:t>
            </a:r>
          </a:p>
        </p:txBody>
      </p:sp>
      <p:sp>
        <p:nvSpPr>
          <p:cNvPr id="23" name="TextBox 22">
            <a:extLst>
              <a:ext uri="{FF2B5EF4-FFF2-40B4-BE49-F238E27FC236}">
                <a16:creationId xmlns:a16="http://schemas.microsoft.com/office/drawing/2014/main" id="{6FDD84FE-77EF-D363-CF4B-6C3C01209FDC}"/>
              </a:ext>
            </a:extLst>
          </p:cNvPr>
          <p:cNvSpPr txBox="1"/>
          <p:nvPr/>
        </p:nvSpPr>
        <p:spPr>
          <a:xfrm>
            <a:off x="762000" y="1331516"/>
            <a:ext cx="8107532" cy="1077218"/>
          </a:xfrm>
          <a:prstGeom prst="rect">
            <a:avLst/>
          </a:prstGeom>
          <a:noFill/>
        </p:spPr>
        <p:txBody>
          <a:bodyPr wrap="square">
            <a:spAutoFit/>
          </a:bodyPr>
          <a:lstStyle/>
          <a:p>
            <a:r>
              <a:rPr lang="en-US" sz="1600" u="sng" dirty="0">
                <a:latin typeface="+mn-lt"/>
                <a:cs typeface="Calibri" panose="020F0502020204030204" pitchFamily="34" charset="0"/>
              </a:rPr>
              <a:t>Definition</a:t>
            </a:r>
            <a:r>
              <a:rPr lang="en-US" sz="1600" dirty="0">
                <a:latin typeface="+mn-lt"/>
                <a:cs typeface="Calibri" panose="020F0502020204030204" pitchFamily="34" charset="0"/>
              </a:rPr>
              <a:t>―</a:t>
            </a:r>
            <a:r>
              <a:rPr lang="en-US" sz="1600" dirty="0">
                <a:effectLst/>
                <a:latin typeface="+mn-lt"/>
                <a:ea typeface="Times New Roman" panose="02020603050405020304" pitchFamily="18" charset="0"/>
              </a:rPr>
              <a:t> </a:t>
            </a:r>
            <a:r>
              <a:rPr lang="en-US" sz="1600" dirty="0">
                <a:effectLst/>
                <a:latin typeface="+mn-lt"/>
                <a:ea typeface="Times New Roman" panose="02020603050405020304" pitchFamily="18" charset="0"/>
                <a:cs typeface="Calibri" panose="020F0502020204030204" pitchFamily="34" charset="0"/>
              </a:rPr>
              <a:t>for a noncomposite section or a composite section in negative bending, </a:t>
            </a:r>
            <a:r>
              <a:rPr lang="en-US" sz="1600" dirty="0">
                <a:effectLst/>
                <a:latin typeface="+mn-lt"/>
                <a:ea typeface="Times New Roman" panose="02020603050405020304" pitchFamily="18" charset="0"/>
              </a:rPr>
              <a:t>the limiting unbraced length of a discretely braced compression flange at or above which the nominal flexural resistance is governed by elastic lateral–torsional buckling.</a:t>
            </a:r>
          </a:p>
          <a:p>
            <a:endParaRPr lang="en-US" sz="1600" dirty="0">
              <a:latin typeface="+mn-lt"/>
              <a:cs typeface="Calibri" panose="020F0502020204030204" pitchFamily="34" charset="0"/>
            </a:endParaRPr>
          </a:p>
        </p:txBody>
      </p:sp>
      <p:graphicFrame>
        <p:nvGraphicFramePr>
          <p:cNvPr id="13" name="Object 12">
            <a:extLst>
              <a:ext uri="{FF2B5EF4-FFF2-40B4-BE49-F238E27FC236}">
                <a16:creationId xmlns:a16="http://schemas.microsoft.com/office/drawing/2014/main" id="{02B69E43-2470-FC74-A9F8-7566AA8C2897}"/>
              </a:ext>
            </a:extLst>
          </p:cNvPr>
          <p:cNvGraphicFramePr>
            <a:graphicFrameLocks noChangeAspect="1"/>
          </p:cNvGraphicFramePr>
          <p:nvPr>
            <p:extLst>
              <p:ext uri="{D42A27DB-BD31-4B8C-83A1-F6EECF244321}">
                <p14:modId xmlns:p14="http://schemas.microsoft.com/office/powerpoint/2010/main" val="1571856377"/>
              </p:ext>
            </p:extLst>
          </p:nvPr>
        </p:nvGraphicFramePr>
        <p:xfrm>
          <a:off x="2902999" y="2633365"/>
          <a:ext cx="3881438" cy="811213"/>
        </p:xfrm>
        <a:graphic>
          <a:graphicData uri="http://schemas.openxmlformats.org/presentationml/2006/ole">
            <mc:AlternateContent xmlns:mc="http://schemas.openxmlformats.org/markup-compatibility/2006">
              <mc:Choice xmlns:v="urn:schemas-microsoft-com:vml" Requires="v">
                <p:oleObj name="Equation" r:id="rId3" imgW="2082600" imgH="444240" progId="Equation.DSMT4">
                  <p:embed/>
                </p:oleObj>
              </mc:Choice>
              <mc:Fallback>
                <p:oleObj name="Equation" r:id="rId3" imgW="2082600" imgH="444240" progId="Equation.DSMT4">
                  <p:embed/>
                  <p:pic>
                    <p:nvPicPr>
                      <p:cNvPr id="13" name="Object 12">
                        <a:extLst>
                          <a:ext uri="{FF2B5EF4-FFF2-40B4-BE49-F238E27FC236}">
                            <a16:creationId xmlns:a16="http://schemas.microsoft.com/office/drawing/2014/main" id="{02B69E43-2470-FC74-A9F8-7566AA8C2897}"/>
                          </a:ext>
                        </a:extLst>
                      </p:cNvPr>
                      <p:cNvPicPr>
                        <a:picLocks noChangeAspect="1" noChangeArrowheads="1"/>
                      </p:cNvPicPr>
                      <p:nvPr/>
                    </p:nvPicPr>
                    <p:blipFill>
                      <a:blip r:embed="rId4"/>
                      <a:srcRect/>
                      <a:stretch>
                        <a:fillRect/>
                      </a:stretch>
                    </p:blipFill>
                    <p:spPr bwMode="auto">
                      <a:xfrm>
                        <a:off x="2902999" y="2633365"/>
                        <a:ext cx="3881438" cy="811213"/>
                      </a:xfrm>
                      <a:prstGeom prst="rect">
                        <a:avLst/>
                      </a:prstGeom>
                      <a:noFill/>
                    </p:spPr>
                  </p:pic>
                </p:oleObj>
              </mc:Fallback>
            </mc:AlternateContent>
          </a:graphicData>
        </a:graphic>
      </p:graphicFrame>
      <p:sp>
        <p:nvSpPr>
          <p:cNvPr id="14" name="TextBox 13">
            <a:extLst>
              <a:ext uri="{FF2B5EF4-FFF2-40B4-BE49-F238E27FC236}">
                <a16:creationId xmlns:a16="http://schemas.microsoft.com/office/drawing/2014/main" id="{FBFD92A6-9433-AF39-38AD-1DE9BB530024}"/>
              </a:ext>
            </a:extLst>
          </p:cNvPr>
          <p:cNvSpPr txBox="1"/>
          <p:nvPr/>
        </p:nvSpPr>
        <p:spPr>
          <a:xfrm>
            <a:off x="1066800" y="2671295"/>
            <a:ext cx="2007093" cy="646331"/>
          </a:xfrm>
          <a:prstGeom prst="rect">
            <a:avLst/>
          </a:prstGeom>
          <a:noFill/>
        </p:spPr>
        <p:txBody>
          <a:bodyPr wrap="square">
            <a:spAutoFit/>
          </a:bodyPr>
          <a:lstStyle/>
          <a:p>
            <a:r>
              <a:rPr lang="en-US" dirty="0"/>
              <a:t>Article A6.3.3 </a:t>
            </a:r>
            <a:r>
              <a:rPr lang="en-US" u="sng" dirty="0"/>
              <a:t>(Appendix A6):</a:t>
            </a:r>
          </a:p>
        </p:txBody>
      </p:sp>
      <p:sp>
        <p:nvSpPr>
          <p:cNvPr id="16" name="TextBox 15">
            <a:extLst>
              <a:ext uri="{FF2B5EF4-FFF2-40B4-BE49-F238E27FC236}">
                <a16:creationId xmlns:a16="http://schemas.microsoft.com/office/drawing/2014/main" id="{6725F729-C57E-DB0B-38D5-692E770E551C}"/>
              </a:ext>
            </a:extLst>
          </p:cNvPr>
          <p:cNvSpPr txBox="1"/>
          <p:nvPr/>
        </p:nvSpPr>
        <p:spPr>
          <a:xfrm>
            <a:off x="761153" y="3930038"/>
            <a:ext cx="5402062" cy="369332"/>
          </a:xfrm>
          <a:prstGeom prst="rect">
            <a:avLst/>
          </a:prstGeom>
          <a:noFill/>
        </p:spPr>
        <p:txBody>
          <a:bodyPr wrap="square">
            <a:spAutoFit/>
          </a:bodyPr>
          <a:lstStyle/>
          <a:p>
            <a:r>
              <a:rPr lang="en-US" u="sng" dirty="0"/>
              <a:t>Article 6.10.8.2.3:</a:t>
            </a:r>
          </a:p>
        </p:txBody>
      </p:sp>
      <p:graphicFrame>
        <p:nvGraphicFramePr>
          <p:cNvPr id="17" name="Object 16">
            <a:extLst>
              <a:ext uri="{FF2B5EF4-FFF2-40B4-BE49-F238E27FC236}">
                <a16:creationId xmlns:a16="http://schemas.microsoft.com/office/drawing/2014/main" id="{8A85DE42-5372-7C50-9118-B3D001578821}"/>
              </a:ext>
            </a:extLst>
          </p:cNvPr>
          <p:cNvGraphicFramePr>
            <a:graphicFrameLocks noChangeAspect="1"/>
          </p:cNvGraphicFramePr>
          <p:nvPr>
            <p:extLst>
              <p:ext uri="{D42A27DB-BD31-4B8C-83A1-F6EECF244321}">
                <p14:modId xmlns:p14="http://schemas.microsoft.com/office/powerpoint/2010/main" val="3395471382"/>
              </p:ext>
            </p:extLst>
          </p:nvPr>
        </p:nvGraphicFramePr>
        <p:xfrm>
          <a:off x="2773363" y="3792538"/>
          <a:ext cx="1679575" cy="1136650"/>
        </p:xfrm>
        <a:graphic>
          <a:graphicData uri="http://schemas.openxmlformats.org/presentationml/2006/ole">
            <mc:AlternateContent xmlns:mc="http://schemas.openxmlformats.org/markup-compatibility/2006">
              <mc:Choice xmlns:v="urn:schemas-microsoft-com:vml" Requires="v">
                <p:oleObj name="Equation" r:id="rId5" imgW="901440" imgH="622080" progId="Equation.DSMT4">
                  <p:embed/>
                </p:oleObj>
              </mc:Choice>
              <mc:Fallback>
                <p:oleObj name="Equation" r:id="rId5" imgW="901440" imgH="622080" progId="Equation.DSMT4">
                  <p:embed/>
                  <p:pic>
                    <p:nvPicPr>
                      <p:cNvPr id="17" name="Object 16">
                        <a:extLst>
                          <a:ext uri="{FF2B5EF4-FFF2-40B4-BE49-F238E27FC236}">
                            <a16:creationId xmlns:a16="http://schemas.microsoft.com/office/drawing/2014/main" id="{8A85DE42-5372-7C50-9118-B3D001578821}"/>
                          </a:ext>
                        </a:extLst>
                      </p:cNvPr>
                      <p:cNvPicPr>
                        <a:picLocks noChangeAspect="1" noChangeArrowheads="1"/>
                      </p:cNvPicPr>
                      <p:nvPr/>
                    </p:nvPicPr>
                    <p:blipFill>
                      <a:blip r:embed="rId6"/>
                      <a:srcRect/>
                      <a:stretch>
                        <a:fillRect/>
                      </a:stretch>
                    </p:blipFill>
                    <p:spPr bwMode="auto">
                      <a:xfrm>
                        <a:off x="2773363" y="3792538"/>
                        <a:ext cx="1679575" cy="1136650"/>
                      </a:xfrm>
                      <a:prstGeom prst="rect">
                        <a:avLst/>
                      </a:prstGeom>
                      <a:noFill/>
                    </p:spPr>
                  </p:pic>
                </p:oleObj>
              </mc:Fallback>
            </mc:AlternateContent>
          </a:graphicData>
        </a:graphic>
      </p:graphicFrame>
      <p:sp>
        <p:nvSpPr>
          <p:cNvPr id="20" name="TextBox 19">
            <a:extLst>
              <a:ext uri="{FF2B5EF4-FFF2-40B4-BE49-F238E27FC236}">
                <a16:creationId xmlns:a16="http://schemas.microsoft.com/office/drawing/2014/main" id="{0E4F9C69-6792-1FD8-29D7-01B73914DD95}"/>
              </a:ext>
            </a:extLst>
          </p:cNvPr>
          <p:cNvSpPr txBox="1"/>
          <p:nvPr/>
        </p:nvSpPr>
        <p:spPr>
          <a:xfrm>
            <a:off x="5103813" y="3462145"/>
            <a:ext cx="5402062" cy="369332"/>
          </a:xfrm>
          <a:prstGeom prst="rect">
            <a:avLst/>
          </a:prstGeom>
          <a:noFill/>
        </p:spPr>
        <p:txBody>
          <a:bodyPr wrap="square">
            <a:spAutoFit/>
          </a:bodyPr>
          <a:lstStyle/>
          <a:p>
            <a:r>
              <a:rPr lang="en-US" dirty="0"/>
              <a:t>for prismatic unbraced lengths only</a:t>
            </a:r>
          </a:p>
        </p:txBody>
      </p:sp>
      <p:graphicFrame>
        <p:nvGraphicFramePr>
          <p:cNvPr id="21" name="Object 20">
            <a:extLst>
              <a:ext uri="{FF2B5EF4-FFF2-40B4-BE49-F238E27FC236}">
                <a16:creationId xmlns:a16="http://schemas.microsoft.com/office/drawing/2014/main" id="{EC78ADCA-974D-3B11-DD7C-BD5EF0796A8B}"/>
              </a:ext>
            </a:extLst>
          </p:cNvPr>
          <p:cNvGraphicFramePr>
            <a:graphicFrameLocks noChangeAspect="1"/>
          </p:cNvGraphicFramePr>
          <p:nvPr>
            <p:extLst>
              <p:ext uri="{D42A27DB-BD31-4B8C-83A1-F6EECF244321}">
                <p14:modId xmlns:p14="http://schemas.microsoft.com/office/powerpoint/2010/main" val="3620969387"/>
              </p:ext>
            </p:extLst>
          </p:nvPr>
        </p:nvGraphicFramePr>
        <p:xfrm>
          <a:off x="4038600" y="2136775"/>
          <a:ext cx="1065213" cy="403225"/>
        </p:xfrm>
        <a:graphic>
          <a:graphicData uri="http://schemas.openxmlformats.org/presentationml/2006/ole">
            <mc:AlternateContent xmlns:mc="http://schemas.openxmlformats.org/markup-compatibility/2006">
              <mc:Choice xmlns:v="urn:schemas-microsoft-com:vml" Requires="v">
                <p:oleObj name="Equation" r:id="rId7" imgW="495000" imgH="190440" progId="Equation.DSMT4">
                  <p:embed/>
                </p:oleObj>
              </mc:Choice>
              <mc:Fallback>
                <p:oleObj name="Equation" r:id="rId7" imgW="495000" imgH="190440" progId="Equation.DSMT4">
                  <p:embed/>
                  <p:pic>
                    <p:nvPicPr>
                      <p:cNvPr id="21" name="Object 20">
                        <a:extLst>
                          <a:ext uri="{FF2B5EF4-FFF2-40B4-BE49-F238E27FC236}">
                            <a16:creationId xmlns:a16="http://schemas.microsoft.com/office/drawing/2014/main" id="{EC78ADCA-974D-3B11-DD7C-BD5EF0796A8B}"/>
                          </a:ext>
                        </a:extLst>
                      </p:cNvPr>
                      <p:cNvPicPr>
                        <a:picLocks noChangeAspect="1" noChangeArrowheads="1"/>
                      </p:cNvPicPr>
                      <p:nvPr/>
                    </p:nvPicPr>
                    <p:blipFill>
                      <a:blip r:embed="rId8"/>
                      <a:srcRect/>
                      <a:stretch>
                        <a:fillRect/>
                      </a:stretch>
                    </p:blipFill>
                    <p:spPr bwMode="auto">
                      <a:xfrm>
                        <a:off x="4038600" y="2136775"/>
                        <a:ext cx="1065213" cy="403225"/>
                      </a:xfrm>
                      <a:prstGeom prst="rect">
                        <a:avLst/>
                      </a:prstGeom>
                      <a:noFill/>
                    </p:spPr>
                  </p:pic>
                </p:oleObj>
              </mc:Fallback>
            </mc:AlternateContent>
          </a:graphicData>
        </a:graphic>
      </p:graphicFrame>
    </p:spTree>
    <p:extLst>
      <p:ext uri="{BB962C8B-B14F-4D97-AF65-F5344CB8AC3E}">
        <p14:creationId xmlns:p14="http://schemas.microsoft.com/office/powerpoint/2010/main" val="792001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152400" y="79749"/>
            <a:ext cx="8915400" cy="857250"/>
          </a:xfrm>
        </p:spPr>
        <p:txBody>
          <a:bodyPr/>
          <a:lstStyle/>
          <a:p>
            <a:r>
              <a:rPr lang="en-US" dirty="0"/>
              <a:t>Lateral-Torsional Buckling (LTB)</a:t>
            </a:r>
          </a:p>
        </p:txBody>
      </p:sp>
      <p:pic>
        <p:nvPicPr>
          <p:cNvPr id="8" name="Content Placeholder 7" descr="Diagram&#10;&#10;Description automatically generated">
            <a:extLst>
              <a:ext uri="{FF2B5EF4-FFF2-40B4-BE49-F238E27FC236}">
                <a16:creationId xmlns:a16="http://schemas.microsoft.com/office/drawing/2014/main" id="{9C0D02D2-DC8E-7CD3-F940-41030C7192B5}"/>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524000" y="1047236"/>
            <a:ext cx="5867400" cy="3857345"/>
          </a:xfrm>
        </p:spPr>
      </p:pic>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37</a:t>
            </a:fld>
            <a:endParaRPr lang="en-US" dirty="0"/>
          </a:p>
        </p:txBody>
      </p:sp>
      <p:sp>
        <p:nvSpPr>
          <p:cNvPr id="11" name="Rectangle 7">
            <a:extLst>
              <a:ext uri="{FF2B5EF4-FFF2-40B4-BE49-F238E27FC236}">
                <a16:creationId xmlns:a16="http://schemas.microsoft.com/office/drawing/2014/main" id="{E5AC2CC9-9F36-7514-B302-5369D3793ACB}"/>
              </a:ext>
            </a:extLst>
          </p:cNvPr>
          <p:cNvSpPr>
            <a:spLocks noChangeArrowheads="1"/>
          </p:cNvSpPr>
          <p:nvPr/>
        </p:nvSpPr>
        <p:spPr bwMode="auto">
          <a:xfrm>
            <a:off x="6146800" y="331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a:extLst>
              <a:ext uri="{FF2B5EF4-FFF2-40B4-BE49-F238E27FC236}">
                <a16:creationId xmlns:a16="http://schemas.microsoft.com/office/drawing/2014/main" id="{B03AF6B8-A36C-4F42-9467-1129CF6734E1}"/>
              </a:ext>
            </a:extLst>
          </p:cNvPr>
          <p:cNvSpPr>
            <a:spLocks noChangeArrowheads="1"/>
          </p:cNvSpPr>
          <p:nvPr/>
        </p:nvSpPr>
        <p:spPr bwMode="auto">
          <a:xfrm>
            <a:off x="1819275" y="8739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1" name="Rectangle: Rounded Corners 20">
            <a:extLst>
              <a:ext uri="{FF2B5EF4-FFF2-40B4-BE49-F238E27FC236}">
                <a16:creationId xmlns:a16="http://schemas.microsoft.com/office/drawing/2014/main" id="{5363AFE4-260F-6B2B-57F9-CD6C18D64E9A}"/>
              </a:ext>
            </a:extLst>
          </p:cNvPr>
          <p:cNvSpPr/>
          <p:nvPr/>
        </p:nvSpPr>
        <p:spPr>
          <a:xfrm>
            <a:off x="2590800" y="2876550"/>
            <a:ext cx="762000" cy="43497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13BDE93C-B109-3569-3447-8CF448B9C640}"/>
              </a:ext>
            </a:extLst>
          </p:cNvPr>
          <p:cNvSpPr/>
          <p:nvPr/>
        </p:nvSpPr>
        <p:spPr>
          <a:xfrm>
            <a:off x="3352800" y="2876550"/>
            <a:ext cx="1295400" cy="5451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87FAA92F-CBC9-2EEA-03FA-E68ADCA90E16}"/>
              </a:ext>
            </a:extLst>
          </p:cNvPr>
          <p:cNvSpPr/>
          <p:nvPr/>
        </p:nvSpPr>
        <p:spPr>
          <a:xfrm>
            <a:off x="4648200" y="3638550"/>
            <a:ext cx="1219200" cy="5451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BB73C956-7467-615C-073C-9A8CAC1C8A0C}"/>
              </a:ext>
            </a:extLst>
          </p:cNvPr>
          <p:cNvSpPr/>
          <p:nvPr/>
        </p:nvSpPr>
        <p:spPr>
          <a:xfrm>
            <a:off x="2997201" y="4459180"/>
            <a:ext cx="228600" cy="228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D6872BA8-EA26-9EB8-20F6-AA9752F51C31}"/>
              </a:ext>
            </a:extLst>
          </p:cNvPr>
          <p:cNvSpPr/>
          <p:nvPr/>
        </p:nvSpPr>
        <p:spPr>
          <a:xfrm>
            <a:off x="4387049" y="4459180"/>
            <a:ext cx="228600" cy="228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7F20F195-FB2A-76E5-B97C-536A1312A010}"/>
              </a:ext>
            </a:extLst>
          </p:cNvPr>
          <p:cNvSpPr/>
          <p:nvPr/>
        </p:nvSpPr>
        <p:spPr>
          <a:xfrm>
            <a:off x="5535597" y="4439114"/>
            <a:ext cx="482600" cy="2285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D2092AD-8F68-2F49-E5EF-5F47E0DFDE42}"/>
              </a:ext>
            </a:extLst>
          </p:cNvPr>
          <p:cNvSpPr/>
          <p:nvPr/>
        </p:nvSpPr>
        <p:spPr>
          <a:xfrm>
            <a:off x="2667000" y="1564300"/>
            <a:ext cx="1066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A415B9E-2AD5-B22C-56FA-1D1187C4D0B4}"/>
              </a:ext>
            </a:extLst>
          </p:cNvPr>
          <p:cNvSpPr/>
          <p:nvPr/>
        </p:nvSpPr>
        <p:spPr>
          <a:xfrm>
            <a:off x="5091837" y="2343150"/>
            <a:ext cx="1066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0779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157949" y="58222"/>
            <a:ext cx="8915400" cy="857250"/>
          </a:xfrm>
        </p:spPr>
        <p:txBody>
          <a:bodyPr/>
          <a:lstStyle/>
          <a:p>
            <a:r>
              <a:rPr lang="en-US" sz="3200" dirty="0"/>
              <a:t>Lateral-Torsional Buckling (LTB) – Moment Gradient</a:t>
            </a:r>
            <a:br>
              <a:rPr lang="en-US" dirty="0"/>
            </a:br>
            <a:endParaRPr lang="en-US" sz="2000" dirty="0"/>
          </a:p>
        </p:txBody>
      </p:sp>
      <p:pic>
        <p:nvPicPr>
          <p:cNvPr id="8" name="Content Placeholder 7" descr="Diagram&#10;&#10;Description automatically generated">
            <a:extLst>
              <a:ext uri="{FF2B5EF4-FFF2-40B4-BE49-F238E27FC236}">
                <a16:creationId xmlns:a16="http://schemas.microsoft.com/office/drawing/2014/main" id="{9C0D02D2-DC8E-7CD3-F940-41030C7192B5}"/>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524000" y="1047236"/>
            <a:ext cx="5867400" cy="3857345"/>
          </a:xfrm>
        </p:spPr>
      </p:pic>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38</a:t>
            </a:fld>
            <a:endParaRPr lang="en-US" dirty="0"/>
          </a:p>
        </p:txBody>
      </p:sp>
      <p:sp>
        <p:nvSpPr>
          <p:cNvPr id="11" name="Rectangle 7">
            <a:extLst>
              <a:ext uri="{FF2B5EF4-FFF2-40B4-BE49-F238E27FC236}">
                <a16:creationId xmlns:a16="http://schemas.microsoft.com/office/drawing/2014/main" id="{E5AC2CC9-9F36-7514-B302-5369D3793ACB}"/>
              </a:ext>
            </a:extLst>
          </p:cNvPr>
          <p:cNvSpPr>
            <a:spLocks noChangeArrowheads="1"/>
          </p:cNvSpPr>
          <p:nvPr/>
        </p:nvSpPr>
        <p:spPr bwMode="auto">
          <a:xfrm>
            <a:off x="6146800" y="331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a:extLst>
              <a:ext uri="{FF2B5EF4-FFF2-40B4-BE49-F238E27FC236}">
                <a16:creationId xmlns:a16="http://schemas.microsoft.com/office/drawing/2014/main" id="{B03AF6B8-A36C-4F42-9467-1129CF6734E1}"/>
              </a:ext>
            </a:extLst>
          </p:cNvPr>
          <p:cNvSpPr>
            <a:spLocks noChangeArrowheads="1"/>
          </p:cNvSpPr>
          <p:nvPr/>
        </p:nvSpPr>
        <p:spPr bwMode="auto">
          <a:xfrm>
            <a:off x="1819275" y="8739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2" name="Rectangle: Rounded Corners 31">
            <a:extLst>
              <a:ext uri="{FF2B5EF4-FFF2-40B4-BE49-F238E27FC236}">
                <a16:creationId xmlns:a16="http://schemas.microsoft.com/office/drawing/2014/main" id="{7F20F195-FB2A-76E5-B97C-536A1312A010}"/>
              </a:ext>
            </a:extLst>
          </p:cNvPr>
          <p:cNvSpPr/>
          <p:nvPr/>
        </p:nvSpPr>
        <p:spPr>
          <a:xfrm>
            <a:off x="5535597" y="4439114"/>
            <a:ext cx="482600" cy="2285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081053F5-22FA-2A47-87FA-7307036EA858}"/>
              </a:ext>
            </a:extLst>
          </p:cNvPr>
          <p:cNvSpPr/>
          <p:nvPr/>
        </p:nvSpPr>
        <p:spPr>
          <a:xfrm>
            <a:off x="4615649" y="1733550"/>
            <a:ext cx="2166151" cy="4571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84EA0BBE-078C-8564-8D07-DE478F659E41}"/>
              </a:ext>
            </a:extLst>
          </p:cNvPr>
          <p:cNvSpPr/>
          <p:nvPr/>
        </p:nvSpPr>
        <p:spPr>
          <a:xfrm>
            <a:off x="6553200" y="2724150"/>
            <a:ext cx="381000" cy="15453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290D6380-AD79-FC79-7D83-FA8573628F5C}"/>
              </a:ext>
            </a:extLst>
          </p:cNvPr>
          <p:cNvSpPr/>
          <p:nvPr/>
        </p:nvSpPr>
        <p:spPr>
          <a:xfrm>
            <a:off x="3276600" y="1268810"/>
            <a:ext cx="11430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35F43FDD-08A7-8C92-50FD-686D21A49401}"/>
              </a:ext>
            </a:extLst>
          </p:cNvPr>
          <p:cNvSpPr txBox="1"/>
          <p:nvPr/>
        </p:nvSpPr>
        <p:spPr>
          <a:xfrm>
            <a:off x="4265597" y="759804"/>
            <a:ext cx="3505200" cy="307777"/>
          </a:xfrm>
          <a:prstGeom prst="rect">
            <a:avLst/>
          </a:prstGeom>
          <a:noFill/>
        </p:spPr>
        <p:txBody>
          <a:bodyPr wrap="square" rtlCol="0">
            <a:spAutoFit/>
          </a:bodyPr>
          <a:lstStyle/>
          <a:p>
            <a:r>
              <a:rPr lang="en-US" sz="1400" dirty="0"/>
              <a:t>For prismatic unbraced lengths only</a:t>
            </a:r>
          </a:p>
        </p:txBody>
      </p:sp>
      <p:cxnSp>
        <p:nvCxnSpPr>
          <p:cNvPr id="13" name="Straight Arrow Connector 12">
            <a:extLst>
              <a:ext uri="{FF2B5EF4-FFF2-40B4-BE49-F238E27FC236}">
                <a16:creationId xmlns:a16="http://schemas.microsoft.com/office/drawing/2014/main" id="{FC7E23C2-ED8A-B576-1AA5-00B92BC0D4E8}"/>
              </a:ext>
            </a:extLst>
          </p:cNvPr>
          <p:cNvCxnSpPr>
            <a:stCxn id="10" idx="1"/>
            <a:endCxn id="9" idx="0"/>
          </p:cNvCxnSpPr>
          <p:nvPr/>
        </p:nvCxnSpPr>
        <p:spPr>
          <a:xfrm flipH="1">
            <a:off x="3848100" y="913693"/>
            <a:ext cx="417497" cy="3551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Oval 2">
            <a:extLst>
              <a:ext uri="{FF2B5EF4-FFF2-40B4-BE49-F238E27FC236}">
                <a16:creationId xmlns:a16="http://schemas.microsoft.com/office/drawing/2014/main" id="{C6A3DB1B-8AF9-E0C6-5C9E-217E7254E044}"/>
              </a:ext>
            </a:extLst>
          </p:cNvPr>
          <p:cNvSpPr/>
          <p:nvPr/>
        </p:nvSpPr>
        <p:spPr>
          <a:xfrm>
            <a:off x="6507480" y="4039643"/>
            <a:ext cx="304800" cy="26056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7441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157949" y="58222"/>
            <a:ext cx="8915400" cy="857250"/>
          </a:xfrm>
        </p:spPr>
        <p:txBody>
          <a:bodyPr/>
          <a:lstStyle/>
          <a:p>
            <a:r>
              <a:rPr lang="en-US" sz="3200" dirty="0"/>
              <a:t>Lateral-Torsional Buckling (LTB) – Moment Gradient</a:t>
            </a:r>
            <a:br>
              <a:rPr lang="en-US" dirty="0"/>
            </a:br>
            <a:endParaRPr lang="en-US" sz="20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39</a:t>
            </a:fld>
            <a:endParaRPr lang="en-US" dirty="0"/>
          </a:p>
        </p:txBody>
      </p:sp>
      <p:sp>
        <p:nvSpPr>
          <p:cNvPr id="11" name="Rectangle 7">
            <a:extLst>
              <a:ext uri="{FF2B5EF4-FFF2-40B4-BE49-F238E27FC236}">
                <a16:creationId xmlns:a16="http://schemas.microsoft.com/office/drawing/2014/main" id="{E5AC2CC9-9F36-7514-B302-5369D3793ACB}"/>
              </a:ext>
            </a:extLst>
          </p:cNvPr>
          <p:cNvSpPr>
            <a:spLocks noChangeArrowheads="1"/>
          </p:cNvSpPr>
          <p:nvPr/>
        </p:nvSpPr>
        <p:spPr bwMode="auto">
          <a:xfrm>
            <a:off x="6146800" y="331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a:extLst>
              <a:ext uri="{FF2B5EF4-FFF2-40B4-BE49-F238E27FC236}">
                <a16:creationId xmlns:a16="http://schemas.microsoft.com/office/drawing/2014/main" id="{B03AF6B8-A36C-4F42-9467-1129CF6734E1}"/>
              </a:ext>
            </a:extLst>
          </p:cNvPr>
          <p:cNvSpPr>
            <a:spLocks noChangeArrowheads="1"/>
          </p:cNvSpPr>
          <p:nvPr/>
        </p:nvSpPr>
        <p:spPr bwMode="auto">
          <a:xfrm>
            <a:off x="1819275" y="8739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TextBox 13">
            <a:extLst>
              <a:ext uri="{FF2B5EF4-FFF2-40B4-BE49-F238E27FC236}">
                <a16:creationId xmlns:a16="http://schemas.microsoft.com/office/drawing/2014/main" id="{50123A5E-C848-8C48-076F-A7198174E910}"/>
              </a:ext>
            </a:extLst>
          </p:cNvPr>
          <p:cNvSpPr txBox="1"/>
          <p:nvPr/>
        </p:nvSpPr>
        <p:spPr>
          <a:xfrm>
            <a:off x="762000" y="611576"/>
            <a:ext cx="39624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Moment Gradient Modifier, C</a:t>
            </a:r>
            <a:r>
              <a:rPr lang="en-US" baseline="-25000" dirty="0"/>
              <a:t>b</a:t>
            </a:r>
            <a:r>
              <a:rPr lang="en-US" dirty="0"/>
              <a:t>:</a:t>
            </a:r>
          </a:p>
        </p:txBody>
      </p:sp>
      <p:graphicFrame>
        <p:nvGraphicFramePr>
          <p:cNvPr id="16" name="Object 15">
            <a:extLst>
              <a:ext uri="{FF2B5EF4-FFF2-40B4-BE49-F238E27FC236}">
                <a16:creationId xmlns:a16="http://schemas.microsoft.com/office/drawing/2014/main" id="{4C414A33-57C5-31D0-9069-7BB115FA968D}"/>
              </a:ext>
            </a:extLst>
          </p:cNvPr>
          <p:cNvGraphicFramePr>
            <a:graphicFrameLocks noChangeAspect="1"/>
          </p:cNvGraphicFramePr>
          <p:nvPr>
            <p:extLst>
              <p:ext uri="{D42A27DB-BD31-4B8C-83A1-F6EECF244321}">
                <p14:modId xmlns:p14="http://schemas.microsoft.com/office/powerpoint/2010/main" val="1281403673"/>
              </p:ext>
            </p:extLst>
          </p:nvPr>
        </p:nvGraphicFramePr>
        <p:xfrm>
          <a:off x="2430455" y="1000163"/>
          <a:ext cx="4370387" cy="874712"/>
        </p:xfrm>
        <a:graphic>
          <a:graphicData uri="http://schemas.openxmlformats.org/presentationml/2006/ole">
            <mc:AlternateContent xmlns:mc="http://schemas.openxmlformats.org/markup-compatibility/2006">
              <mc:Choice xmlns:v="urn:schemas-microsoft-com:vml" Requires="v">
                <p:oleObj name="Equation" r:id="rId3" imgW="2171520" imgH="444240" progId="Equation.DSMT4">
                  <p:embed/>
                </p:oleObj>
              </mc:Choice>
              <mc:Fallback>
                <p:oleObj name="Equation" r:id="rId3" imgW="2171520" imgH="444240" progId="Equation.DSMT4">
                  <p:embed/>
                  <p:pic>
                    <p:nvPicPr>
                      <p:cNvPr id="16" name="Object 15">
                        <a:extLst>
                          <a:ext uri="{FF2B5EF4-FFF2-40B4-BE49-F238E27FC236}">
                            <a16:creationId xmlns:a16="http://schemas.microsoft.com/office/drawing/2014/main" id="{4C414A33-57C5-31D0-9069-7BB115FA968D}"/>
                          </a:ext>
                        </a:extLst>
                      </p:cNvPr>
                      <p:cNvPicPr>
                        <a:picLocks noChangeAspect="1" noChangeArrowheads="1"/>
                      </p:cNvPicPr>
                      <p:nvPr/>
                    </p:nvPicPr>
                    <p:blipFill>
                      <a:blip r:embed="rId4"/>
                      <a:srcRect/>
                      <a:stretch>
                        <a:fillRect/>
                      </a:stretch>
                    </p:blipFill>
                    <p:spPr bwMode="auto">
                      <a:xfrm>
                        <a:off x="2430455" y="1000163"/>
                        <a:ext cx="4370387" cy="874712"/>
                      </a:xfrm>
                      <a:prstGeom prst="rect">
                        <a:avLst/>
                      </a:prstGeom>
                      <a:noFill/>
                    </p:spPr>
                  </p:pic>
                </p:oleObj>
              </mc:Fallback>
            </mc:AlternateContent>
          </a:graphicData>
        </a:graphic>
      </p:graphicFrame>
      <p:sp>
        <p:nvSpPr>
          <p:cNvPr id="18" name="TextBox 17">
            <a:extLst>
              <a:ext uri="{FF2B5EF4-FFF2-40B4-BE49-F238E27FC236}">
                <a16:creationId xmlns:a16="http://schemas.microsoft.com/office/drawing/2014/main" id="{7E9BAB95-9501-D3A9-F9FF-AEE6F95CBBE1}"/>
              </a:ext>
            </a:extLst>
          </p:cNvPr>
          <p:cNvSpPr txBox="1"/>
          <p:nvPr/>
        </p:nvSpPr>
        <p:spPr>
          <a:xfrm>
            <a:off x="3200400" y="1841868"/>
            <a:ext cx="5481960" cy="584775"/>
          </a:xfrm>
          <a:prstGeom prst="rect">
            <a:avLst/>
          </a:prstGeom>
          <a:noFill/>
        </p:spPr>
        <p:txBody>
          <a:bodyPr wrap="square">
            <a:spAutoFit/>
          </a:bodyPr>
          <a:lstStyle/>
          <a:p>
            <a:r>
              <a:rPr lang="en-US" sz="1600" dirty="0"/>
              <a:t>For prismatic unbraced lengths only (see Slide 43 for nonprismatic unbraced lengths)</a:t>
            </a:r>
          </a:p>
        </p:txBody>
      </p:sp>
      <p:sp>
        <p:nvSpPr>
          <p:cNvPr id="22" name="TextBox 21">
            <a:extLst>
              <a:ext uri="{FF2B5EF4-FFF2-40B4-BE49-F238E27FC236}">
                <a16:creationId xmlns:a16="http://schemas.microsoft.com/office/drawing/2014/main" id="{5484052A-4FFD-8435-C3DA-B7F0EA50B803}"/>
              </a:ext>
            </a:extLst>
          </p:cNvPr>
          <p:cNvSpPr txBox="1"/>
          <p:nvPr/>
        </p:nvSpPr>
        <p:spPr>
          <a:xfrm>
            <a:off x="762000" y="2451001"/>
            <a:ext cx="8077200" cy="3046988"/>
          </a:xfrm>
          <a:prstGeom prst="rect">
            <a:avLst/>
          </a:prstGeom>
          <a:noFill/>
        </p:spPr>
        <p:txBody>
          <a:bodyPr wrap="square">
            <a:spAutoFit/>
          </a:bodyPr>
          <a:lstStyle/>
          <a:p>
            <a:pPr marL="285750" marR="0" indent="-285750" algn="just">
              <a:spcBef>
                <a:spcPts val="0"/>
              </a:spcBef>
              <a:spcAft>
                <a:spcPts val="0"/>
              </a:spcAft>
              <a:buFont typeface="Arial" panose="020B0604020202020204" pitchFamily="34" charset="0"/>
              <a:buChar char="•"/>
            </a:pPr>
            <a:r>
              <a:rPr lang="en-US" sz="1600" dirty="0">
                <a:effectLst/>
                <a:latin typeface="+mn-lt"/>
                <a:ea typeface="Calibri" panose="020F0502020204030204" pitchFamily="34" charset="0"/>
                <a:cs typeface="Arial" panose="020B0604020202020204" pitchFamily="34" charset="0"/>
              </a:rPr>
              <a:t>When the variation in moment along the entire length between the brace point is concave in shape:</a:t>
            </a:r>
          </a:p>
          <a:p>
            <a:pPr marL="285750" marR="0" indent="-285750" algn="just">
              <a:spcBef>
                <a:spcPts val="0"/>
              </a:spcBef>
              <a:spcAft>
                <a:spcPts val="0"/>
              </a:spcAft>
              <a:buFont typeface="Arial" panose="020B0604020202020204" pitchFamily="34" charset="0"/>
              <a:buChar char="•"/>
            </a:pPr>
            <a:endParaRPr lang="en-US" sz="1600" dirty="0">
              <a:latin typeface="+mn-lt"/>
              <a:ea typeface="Calibri" panose="020F0502020204030204" pitchFamily="34" charset="0"/>
              <a:cs typeface="Arial" panose="020B0604020202020204" pitchFamily="34" charset="0"/>
            </a:endParaRPr>
          </a:p>
          <a:p>
            <a:pPr marL="285750" marR="0" indent="-285750" algn="just">
              <a:spcBef>
                <a:spcPts val="0"/>
              </a:spcBef>
              <a:spcAft>
                <a:spcPts val="0"/>
              </a:spcAft>
              <a:buFont typeface="Arial" panose="020B0604020202020204" pitchFamily="34" charset="0"/>
              <a:buChar char="•"/>
            </a:pPr>
            <a:endParaRPr lang="en-US" sz="1600" dirty="0">
              <a:effectLst/>
              <a:latin typeface="+mn-lt"/>
              <a:ea typeface="Calibri" panose="020F0502020204030204" pitchFamily="34" charset="0"/>
              <a:cs typeface="Arial" panose="020B0604020202020204" pitchFamily="34" charset="0"/>
            </a:endParaRPr>
          </a:p>
          <a:p>
            <a:pPr marL="285750" marR="0" indent="-285750" algn="just">
              <a:spcBef>
                <a:spcPts val="0"/>
              </a:spcBef>
              <a:spcAft>
                <a:spcPts val="0"/>
              </a:spcAft>
              <a:buFont typeface="Arial" panose="020B0604020202020204" pitchFamily="34" charset="0"/>
              <a:buChar char="•"/>
            </a:pPr>
            <a:endParaRPr lang="en-US" sz="1600" dirty="0">
              <a:latin typeface="+mn-lt"/>
              <a:ea typeface="Calibri" panose="020F0502020204030204" pitchFamily="34" charset="0"/>
              <a:cs typeface="Arial" panose="020B0604020202020204" pitchFamily="34" charset="0"/>
            </a:endParaRPr>
          </a:p>
          <a:p>
            <a:pPr marL="285750" marR="0" indent="-285750" algn="just">
              <a:spcBef>
                <a:spcPts val="0"/>
              </a:spcBef>
              <a:spcAft>
                <a:spcPts val="0"/>
              </a:spcAft>
              <a:buFont typeface="Arial" panose="020B0604020202020204" pitchFamily="34" charset="0"/>
              <a:buChar char="•"/>
            </a:pPr>
            <a:r>
              <a:rPr lang="en-US" sz="1600" dirty="0">
                <a:effectLst/>
                <a:latin typeface="+mn-lt"/>
                <a:ea typeface="Calibri" panose="020F0502020204030204" pitchFamily="34" charset="0"/>
                <a:cs typeface="Arial" panose="020B0604020202020204" pitchFamily="34" charset="0"/>
              </a:rPr>
              <a:t>Otherwise:</a:t>
            </a:r>
          </a:p>
          <a:p>
            <a:pPr marL="285750" marR="0" indent="-285750" algn="just">
              <a:spcBef>
                <a:spcPts val="0"/>
              </a:spcBef>
              <a:spcAft>
                <a:spcPts val="0"/>
              </a:spcAft>
              <a:buFont typeface="Arial" panose="020B0604020202020204" pitchFamily="34" charset="0"/>
              <a:buChar char="•"/>
            </a:pPr>
            <a:endParaRPr lang="en-US" sz="1600" dirty="0">
              <a:latin typeface="+mn-lt"/>
              <a:ea typeface="Calibri" panose="020F0502020204030204" pitchFamily="34" charset="0"/>
              <a:cs typeface="Arial" panose="020B0604020202020204" pitchFamily="34" charset="0"/>
            </a:endParaRPr>
          </a:p>
          <a:p>
            <a:pPr marL="285750" marR="0" indent="-285750" algn="just">
              <a:spcBef>
                <a:spcPts val="0"/>
              </a:spcBef>
              <a:spcAft>
                <a:spcPts val="0"/>
              </a:spcAft>
              <a:buFont typeface="Arial" panose="020B0604020202020204" pitchFamily="34" charset="0"/>
              <a:buChar char="•"/>
            </a:pPr>
            <a:endParaRPr lang="en-US" sz="1600" dirty="0">
              <a:effectLst/>
              <a:latin typeface="+mn-lt"/>
              <a:ea typeface="Calibri" panose="020F0502020204030204" pitchFamily="34" charset="0"/>
              <a:cs typeface="Arial" panose="020B0604020202020204" pitchFamily="34" charset="0"/>
            </a:endParaRPr>
          </a:p>
          <a:p>
            <a:pPr marL="285750" marR="0" indent="-285750" algn="just">
              <a:spcBef>
                <a:spcPts val="0"/>
              </a:spcBef>
              <a:spcAft>
                <a:spcPts val="0"/>
              </a:spcAft>
              <a:buFont typeface="Arial" panose="020B0604020202020204" pitchFamily="34" charset="0"/>
              <a:buChar char="•"/>
            </a:pPr>
            <a:endParaRPr lang="en-US" sz="1600" dirty="0">
              <a:latin typeface="+mn-lt"/>
              <a:ea typeface="Calibri" panose="020F0502020204030204" pitchFamily="34" charset="0"/>
              <a:cs typeface="Arial" panose="020B0604020202020204" pitchFamily="34" charset="0"/>
            </a:endParaRPr>
          </a:p>
          <a:p>
            <a:pPr marR="0" algn="just">
              <a:spcBef>
                <a:spcPts val="0"/>
              </a:spcBef>
              <a:spcAft>
                <a:spcPts val="0"/>
              </a:spcAft>
            </a:pPr>
            <a:r>
              <a:rPr lang="en-US" sz="1600" dirty="0">
                <a:effectLst/>
                <a:latin typeface="+mn-lt"/>
                <a:ea typeface="Calibri" panose="020F0502020204030204" pitchFamily="34" charset="0"/>
                <a:cs typeface="Arial" panose="020B0604020202020204" pitchFamily="34" charset="0"/>
              </a:rPr>
              <a:t>      The definition of the terms f</a:t>
            </a:r>
            <a:r>
              <a:rPr lang="en-US" sz="1600" baseline="-25000" dirty="0">
                <a:effectLst/>
                <a:latin typeface="+mn-lt"/>
                <a:ea typeface="Calibri" panose="020F0502020204030204" pitchFamily="34" charset="0"/>
                <a:cs typeface="Arial" panose="020B0604020202020204" pitchFamily="34" charset="0"/>
              </a:rPr>
              <a:t>o</a:t>
            </a:r>
            <a:r>
              <a:rPr lang="en-US" sz="1600" dirty="0">
                <a:effectLst/>
                <a:latin typeface="+mn-lt"/>
                <a:ea typeface="Calibri" panose="020F0502020204030204" pitchFamily="34" charset="0"/>
                <a:cs typeface="Arial" panose="020B0604020202020204" pitchFamily="34" charset="0"/>
              </a:rPr>
              <a:t>, f</a:t>
            </a:r>
            <a:r>
              <a:rPr lang="en-US" sz="1600" baseline="-25000" dirty="0">
                <a:effectLst/>
                <a:latin typeface="+mn-lt"/>
                <a:ea typeface="Calibri" panose="020F0502020204030204" pitchFamily="34" charset="0"/>
                <a:cs typeface="Arial" panose="020B0604020202020204" pitchFamily="34" charset="0"/>
              </a:rPr>
              <a:t>1</a:t>
            </a:r>
            <a:r>
              <a:rPr lang="en-US" sz="1600" dirty="0">
                <a:effectLst/>
                <a:latin typeface="+mn-lt"/>
                <a:ea typeface="Calibri" panose="020F0502020204030204" pitchFamily="34" charset="0"/>
                <a:cs typeface="Arial" panose="020B0604020202020204" pitchFamily="34" charset="0"/>
              </a:rPr>
              <a:t>, f</a:t>
            </a:r>
            <a:r>
              <a:rPr lang="en-US" sz="1600" baseline="-25000" dirty="0">
                <a:effectLst/>
                <a:latin typeface="+mn-lt"/>
                <a:ea typeface="Calibri" panose="020F0502020204030204" pitchFamily="34" charset="0"/>
                <a:cs typeface="Arial" panose="020B0604020202020204" pitchFamily="34" charset="0"/>
              </a:rPr>
              <a:t>2</a:t>
            </a:r>
            <a:r>
              <a:rPr lang="en-US" sz="1600" dirty="0">
                <a:effectLst/>
                <a:latin typeface="+mn-lt"/>
                <a:ea typeface="Calibri" panose="020F0502020204030204" pitchFamily="34" charset="0"/>
                <a:cs typeface="Arial" panose="020B0604020202020204" pitchFamily="34" charset="0"/>
              </a:rPr>
              <a:t>, and f</a:t>
            </a:r>
            <a:r>
              <a:rPr lang="en-US" sz="1600" baseline="-25000" dirty="0">
                <a:effectLst/>
                <a:latin typeface="+mn-lt"/>
                <a:ea typeface="Calibri" panose="020F0502020204030204" pitchFamily="34" charset="0"/>
                <a:cs typeface="Arial" panose="020B0604020202020204" pitchFamily="34" charset="0"/>
              </a:rPr>
              <a:t>mid </a:t>
            </a:r>
            <a:r>
              <a:rPr lang="en-US" sz="1600" dirty="0">
                <a:effectLst/>
                <a:latin typeface="+mn-lt"/>
                <a:ea typeface="Calibri" panose="020F0502020204030204" pitchFamily="34" charset="0"/>
                <a:cs typeface="Arial" panose="020B0604020202020204" pitchFamily="34" charset="0"/>
              </a:rPr>
              <a:t>may be found in </a:t>
            </a:r>
            <a:r>
              <a:rPr lang="en-US" sz="1600" i="1" dirty="0">
                <a:effectLst/>
                <a:latin typeface="+mn-lt"/>
                <a:ea typeface="Calibri" panose="020F0502020204030204" pitchFamily="34" charset="0"/>
                <a:cs typeface="Arial" panose="020B0604020202020204" pitchFamily="34" charset="0"/>
              </a:rPr>
              <a:t>AASHTO LRFD </a:t>
            </a:r>
            <a:r>
              <a:rPr lang="en-US" sz="1600" dirty="0">
                <a:effectLst/>
                <a:latin typeface="+mn-lt"/>
                <a:ea typeface="Calibri" panose="020F0502020204030204" pitchFamily="34" charset="0"/>
                <a:cs typeface="Arial" panose="020B0604020202020204" pitchFamily="34" charset="0"/>
              </a:rPr>
              <a:t>Article 6.10.8.2.3.</a:t>
            </a:r>
          </a:p>
          <a:p>
            <a:pPr marL="285750" marR="0" indent="-285750" algn="just">
              <a:spcBef>
                <a:spcPts val="0"/>
              </a:spcBef>
              <a:spcAft>
                <a:spcPts val="0"/>
              </a:spcAft>
              <a:buFont typeface="Arial" panose="020B0604020202020204" pitchFamily="34" charset="0"/>
              <a:buChar char="•"/>
            </a:pPr>
            <a:endParaRPr lang="en-US" sz="1600" dirty="0">
              <a:latin typeface="+mn-lt"/>
              <a:ea typeface="Calibri" panose="020F0502020204030204" pitchFamily="34" charset="0"/>
              <a:cs typeface="Arial" panose="020B0604020202020204" pitchFamily="34" charset="0"/>
            </a:endParaRPr>
          </a:p>
          <a:p>
            <a:pPr marR="0" algn="just">
              <a:spcBef>
                <a:spcPts val="0"/>
              </a:spcBef>
              <a:spcAft>
                <a:spcPts val="0"/>
              </a:spcAft>
            </a:pPr>
            <a:endParaRPr lang="en-US" sz="1600" dirty="0">
              <a:effectLst/>
              <a:latin typeface="+mn-lt"/>
              <a:ea typeface="Calibri" panose="020F0502020204030204" pitchFamily="34" charset="0"/>
              <a:cs typeface="Arial" panose="020B0604020202020204" pitchFamily="34" charset="0"/>
            </a:endParaRPr>
          </a:p>
        </p:txBody>
      </p:sp>
      <p:graphicFrame>
        <p:nvGraphicFramePr>
          <p:cNvPr id="3" name="Object 2">
            <a:extLst>
              <a:ext uri="{FF2B5EF4-FFF2-40B4-BE49-F238E27FC236}">
                <a16:creationId xmlns:a16="http://schemas.microsoft.com/office/drawing/2014/main" id="{60EA471C-0945-0E70-CD6F-7EC0CD6F9058}"/>
              </a:ext>
            </a:extLst>
          </p:cNvPr>
          <p:cNvGraphicFramePr>
            <a:graphicFrameLocks noChangeAspect="1"/>
          </p:cNvGraphicFramePr>
          <p:nvPr>
            <p:extLst>
              <p:ext uri="{D42A27DB-BD31-4B8C-83A1-F6EECF244321}">
                <p14:modId xmlns:p14="http://schemas.microsoft.com/office/powerpoint/2010/main" val="3170778351"/>
              </p:ext>
            </p:extLst>
          </p:nvPr>
        </p:nvGraphicFramePr>
        <p:xfrm>
          <a:off x="4289425" y="3097603"/>
          <a:ext cx="715962" cy="376237"/>
        </p:xfrm>
        <a:graphic>
          <a:graphicData uri="http://schemas.openxmlformats.org/presentationml/2006/ole">
            <mc:AlternateContent xmlns:mc="http://schemas.openxmlformats.org/markup-compatibility/2006">
              <mc:Choice xmlns:v="urn:schemas-microsoft-com:vml" Requires="v">
                <p:oleObj name="Equation" r:id="rId5" imgW="355320" imgH="190440" progId="Equation.DSMT4">
                  <p:embed/>
                </p:oleObj>
              </mc:Choice>
              <mc:Fallback>
                <p:oleObj name="Equation" r:id="rId5" imgW="355320" imgH="190440" progId="Equation.DSMT4">
                  <p:embed/>
                  <p:pic>
                    <p:nvPicPr>
                      <p:cNvPr id="3" name="Object 2">
                        <a:extLst>
                          <a:ext uri="{FF2B5EF4-FFF2-40B4-BE49-F238E27FC236}">
                            <a16:creationId xmlns:a16="http://schemas.microsoft.com/office/drawing/2014/main" id="{60EA471C-0945-0E70-CD6F-7EC0CD6F9058}"/>
                          </a:ext>
                        </a:extLst>
                      </p:cNvPr>
                      <p:cNvPicPr>
                        <a:picLocks noChangeAspect="1" noChangeArrowheads="1"/>
                      </p:cNvPicPr>
                      <p:nvPr/>
                    </p:nvPicPr>
                    <p:blipFill>
                      <a:blip r:embed="rId6"/>
                      <a:srcRect/>
                      <a:stretch>
                        <a:fillRect/>
                      </a:stretch>
                    </p:blipFill>
                    <p:spPr bwMode="auto">
                      <a:xfrm>
                        <a:off x="4289425" y="3097603"/>
                        <a:ext cx="715962" cy="376237"/>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ADE37CD9-4A00-3195-12A6-11F5BB6CBF03}"/>
              </a:ext>
            </a:extLst>
          </p:cNvPr>
          <p:cNvGraphicFramePr>
            <a:graphicFrameLocks noChangeAspect="1"/>
          </p:cNvGraphicFramePr>
          <p:nvPr>
            <p:extLst>
              <p:ext uri="{D42A27DB-BD31-4B8C-83A1-F6EECF244321}">
                <p14:modId xmlns:p14="http://schemas.microsoft.com/office/powerpoint/2010/main" val="911298580"/>
              </p:ext>
            </p:extLst>
          </p:nvPr>
        </p:nvGraphicFramePr>
        <p:xfrm>
          <a:off x="3663156" y="3989360"/>
          <a:ext cx="1968500" cy="376237"/>
        </p:xfrm>
        <a:graphic>
          <a:graphicData uri="http://schemas.openxmlformats.org/presentationml/2006/ole">
            <mc:AlternateContent xmlns:mc="http://schemas.openxmlformats.org/markup-compatibility/2006">
              <mc:Choice xmlns:v="urn:schemas-microsoft-com:vml" Requires="v">
                <p:oleObj name="Equation" r:id="rId7" imgW="977760" imgH="190440" progId="Equation.DSMT4">
                  <p:embed/>
                </p:oleObj>
              </mc:Choice>
              <mc:Fallback>
                <p:oleObj name="Equation" r:id="rId7" imgW="977760" imgH="190440" progId="Equation.DSMT4">
                  <p:embed/>
                  <p:pic>
                    <p:nvPicPr>
                      <p:cNvPr id="6" name="Object 5">
                        <a:extLst>
                          <a:ext uri="{FF2B5EF4-FFF2-40B4-BE49-F238E27FC236}">
                            <a16:creationId xmlns:a16="http://schemas.microsoft.com/office/drawing/2014/main" id="{ADE37CD9-4A00-3195-12A6-11F5BB6CBF03}"/>
                          </a:ext>
                        </a:extLst>
                      </p:cNvPr>
                      <p:cNvPicPr>
                        <a:picLocks noChangeAspect="1" noChangeArrowheads="1"/>
                      </p:cNvPicPr>
                      <p:nvPr/>
                    </p:nvPicPr>
                    <p:blipFill>
                      <a:blip r:embed="rId8"/>
                      <a:srcRect/>
                      <a:stretch>
                        <a:fillRect/>
                      </a:stretch>
                    </p:blipFill>
                    <p:spPr bwMode="auto">
                      <a:xfrm>
                        <a:off x="3663156" y="3989360"/>
                        <a:ext cx="1968500" cy="376237"/>
                      </a:xfrm>
                      <a:prstGeom prst="rect">
                        <a:avLst/>
                      </a:prstGeom>
                      <a:noFill/>
                    </p:spPr>
                  </p:pic>
                </p:oleObj>
              </mc:Fallback>
            </mc:AlternateContent>
          </a:graphicData>
        </a:graphic>
      </p:graphicFrame>
    </p:spTree>
    <p:extLst>
      <p:ext uri="{BB962C8B-B14F-4D97-AF65-F5344CB8AC3E}">
        <p14:creationId xmlns:p14="http://schemas.microsoft.com/office/powerpoint/2010/main" val="1843132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54E93E-AEAC-476D-BA81-6D7300380261}"/>
              </a:ext>
            </a:extLst>
          </p:cNvPr>
          <p:cNvSpPr>
            <a:spLocks noGrp="1"/>
          </p:cNvSpPr>
          <p:nvPr>
            <p:ph type="title"/>
          </p:nvPr>
        </p:nvSpPr>
        <p:spPr>
          <a:xfrm>
            <a:off x="39392" y="206375"/>
            <a:ext cx="9104608" cy="857250"/>
          </a:xfrm>
        </p:spPr>
        <p:txBody>
          <a:bodyPr/>
          <a:lstStyle/>
          <a:p>
            <a:r>
              <a:rPr lang="en-US" dirty="0"/>
              <a:t>Flexural Resistance Components </a:t>
            </a:r>
            <a:br>
              <a:rPr lang="en-US" sz="2400" dirty="0"/>
            </a:br>
            <a:r>
              <a:rPr lang="en-US" sz="2800" dirty="0"/>
              <a:t>Noncomposite Sections</a:t>
            </a:r>
          </a:p>
        </p:txBody>
      </p:sp>
      <p:sp>
        <p:nvSpPr>
          <p:cNvPr id="7" name="Content Placeholder 6">
            <a:extLst>
              <a:ext uri="{FF2B5EF4-FFF2-40B4-BE49-F238E27FC236}">
                <a16:creationId xmlns:a16="http://schemas.microsoft.com/office/drawing/2014/main" id="{A1196343-1FE3-4853-964A-A236CED5CC59}"/>
              </a:ext>
            </a:extLst>
          </p:cNvPr>
          <p:cNvSpPr>
            <a:spLocks noGrp="1"/>
          </p:cNvSpPr>
          <p:nvPr>
            <p:ph sz="half" idx="2"/>
          </p:nvPr>
        </p:nvSpPr>
        <p:spPr>
          <a:xfrm>
            <a:off x="5814957" y="2842613"/>
            <a:ext cx="3048253" cy="1480536"/>
          </a:xfrm>
        </p:spPr>
        <p:txBody>
          <a:bodyPr/>
          <a:lstStyle/>
          <a:p>
            <a:pPr lvl="1"/>
            <a:r>
              <a:rPr lang="en-US" dirty="0"/>
              <a:t>Bottom flange</a:t>
            </a:r>
          </a:p>
          <a:p>
            <a:pPr lvl="1"/>
            <a:r>
              <a:rPr lang="en-US" dirty="0"/>
              <a:t>Web</a:t>
            </a:r>
          </a:p>
          <a:p>
            <a:pPr lvl="1"/>
            <a:r>
              <a:rPr lang="en-US" dirty="0"/>
              <a:t>Top flange</a:t>
            </a:r>
          </a:p>
        </p:txBody>
      </p:sp>
      <p:sp>
        <p:nvSpPr>
          <p:cNvPr id="4" name="Slide Number Placeholder 3">
            <a:extLst>
              <a:ext uri="{FF2B5EF4-FFF2-40B4-BE49-F238E27FC236}">
                <a16:creationId xmlns:a16="http://schemas.microsoft.com/office/drawing/2014/main" id="{65E10ADB-7A52-470B-BA46-0A4030BAE9C9}"/>
              </a:ext>
            </a:extLst>
          </p:cNvPr>
          <p:cNvSpPr>
            <a:spLocks noGrp="1"/>
          </p:cNvSpPr>
          <p:nvPr>
            <p:ph type="sldNum" sz="quarter" idx="12"/>
          </p:nvPr>
        </p:nvSpPr>
        <p:spPr/>
        <p:txBody>
          <a:bodyPr/>
          <a:lstStyle/>
          <a:p>
            <a:fld id="{BA98D948-1207-4CB8-9C03-80C63F72A5E7}" type="slidenum">
              <a:rPr lang="en-US" smtClean="0"/>
              <a:t>4</a:t>
            </a:fld>
            <a:endParaRPr lang="en-US" dirty="0"/>
          </a:p>
        </p:txBody>
      </p:sp>
      <p:grpSp>
        <p:nvGrpSpPr>
          <p:cNvPr id="6" name="Group 102" descr="Schematic of a composite I-girder/beam">
            <a:extLst>
              <a:ext uri="{FF2B5EF4-FFF2-40B4-BE49-F238E27FC236}">
                <a16:creationId xmlns:a16="http://schemas.microsoft.com/office/drawing/2014/main" id="{046561D9-9E35-699F-0EF2-17717DB844C6}"/>
              </a:ext>
            </a:extLst>
          </p:cNvPr>
          <p:cNvGrpSpPr>
            <a:grpSpLocks noChangeAspect="1"/>
          </p:cNvGrpSpPr>
          <p:nvPr/>
        </p:nvGrpSpPr>
        <p:grpSpPr bwMode="auto">
          <a:xfrm>
            <a:off x="304800" y="1263773"/>
            <a:ext cx="3475542" cy="1600200"/>
            <a:chOff x="3125" y="1759"/>
            <a:chExt cx="2539" cy="1169"/>
          </a:xfrm>
        </p:grpSpPr>
        <p:sp>
          <p:nvSpPr>
            <p:cNvPr id="9" name="AutoShape 101">
              <a:extLst>
                <a:ext uri="{FF2B5EF4-FFF2-40B4-BE49-F238E27FC236}">
                  <a16:creationId xmlns:a16="http://schemas.microsoft.com/office/drawing/2014/main" id="{AE9FD9FC-CA0C-028C-D550-6ABF92B5431D}"/>
                </a:ext>
              </a:extLst>
            </p:cNvPr>
            <p:cNvSpPr>
              <a:spLocks noChangeAspect="1" noChangeArrowheads="1" noTextEdit="1"/>
            </p:cNvSpPr>
            <p:nvPr/>
          </p:nvSpPr>
          <p:spPr bwMode="auto">
            <a:xfrm>
              <a:off x="3125" y="1759"/>
              <a:ext cx="2539" cy="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 name="Freeform 105">
              <a:extLst>
                <a:ext uri="{FF2B5EF4-FFF2-40B4-BE49-F238E27FC236}">
                  <a16:creationId xmlns:a16="http://schemas.microsoft.com/office/drawing/2014/main" id="{00E1CEF9-3004-6951-1981-8321F4391A47}"/>
                </a:ext>
              </a:extLst>
            </p:cNvPr>
            <p:cNvSpPr>
              <a:spLocks/>
            </p:cNvSpPr>
            <p:nvPr/>
          </p:nvSpPr>
          <p:spPr bwMode="auto">
            <a:xfrm>
              <a:off x="4155" y="1874"/>
              <a:ext cx="47" cy="181"/>
            </a:xfrm>
            <a:custGeom>
              <a:avLst/>
              <a:gdLst>
                <a:gd name="T0" fmla="*/ 23 w 47"/>
                <a:gd name="T1" fmla="*/ 0 h 181"/>
                <a:gd name="T2" fmla="*/ 0 w 47"/>
                <a:gd name="T3" fmla="*/ 0 h 181"/>
                <a:gd name="T4" fmla="*/ 0 w 47"/>
                <a:gd name="T5" fmla="*/ 9 h 181"/>
                <a:gd name="T6" fmla="*/ 7 w 47"/>
                <a:gd name="T7" fmla="*/ 9 h 181"/>
                <a:gd name="T8" fmla="*/ 7 w 47"/>
                <a:gd name="T9" fmla="*/ 181 h 181"/>
                <a:gd name="T10" fmla="*/ 39 w 47"/>
                <a:gd name="T11" fmla="*/ 181 h 181"/>
                <a:gd name="T12" fmla="*/ 39 w 47"/>
                <a:gd name="T13" fmla="*/ 9 h 181"/>
                <a:gd name="T14" fmla="*/ 47 w 47"/>
                <a:gd name="T15" fmla="*/ 9 h 181"/>
                <a:gd name="T16" fmla="*/ 47 w 47"/>
                <a:gd name="T17" fmla="*/ 0 h 181"/>
                <a:gd name="T18" fmla="*/ 23 w 47"/>
                <a:gd name="T19" fmla="*/ 0 h 181"/>
                <a:gd name="T20" fmla="*/ 7 w 47"/>
                <a:gd name="T21" fmla="*/ 9 h 181"/>
                <a:gd name="T22" fmla="*/ 39 w 47"/>
                <a:gd name="T23" fmla="*/ 9 h 181"/>
                <a:gd name="T24" fmla="*/ 23 w 47"/>
                <a:gd name="T25" fmla="*/ 0 h 1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181">
                  <a:moveTo>
                    <a:pt x="23" y="0"/>
                  </a:moveTo>
                  <a:lnTo>
                    <a:pt x="0" y="0"/>
                  </a:lnTo>
                  <a:lnTo>
                    <a:pt x="0" y="9"/>
                  </a:lnTo>
                  <a:lnTo>
                    <a:pt x="7" y="9"/>
                  </a:lnTo>
                  <a:lnTo>
                    <a:pt x="7" y="181"/>
                  </a:lnTo>
                  <a:lnTo>
                    <a:pt x="39" y="181"/>
                  </a:lnTo>
                  <a:lnTo>
                    <a:pt x="39" y="9"/>
                  </a:lnTo>
                  <a:lnTo>
                    <a:pt x="47" y="9"/>
                  </a:lnTo>
                  <a:lnTo>
                    <a:pt x="47" y="0"/>
                  </a:lnTo>
                  <a:lnTo>
                    <a:pt x="23" y="0"/>
                  </a:lnTo>
                  <a:lnTo>
                    <a:pt x="7" y="9"/>
                  </a:lnTo>
                  <a:lnTo>
                    <a:pt x="39" y="9"/>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07">
              <a:extLst>
                <a:ext uri="{FF2B5EF4-FFF2-40B4-BE49-F238E27FC236}">
                  <a16:creationId xmlns:a16="http://schemas.microsoft.com/office/drawing/2014/main" id="{63E65559-6D60-3B28-47D1-CB6863DAB12B}"/>
                </a:ext>
              </a:extLst>
            </p:cNvPr>
            <p:cNvSpPr>
              <a:spLocks/>
            </p:cNvSpPr>
            <p:nvPr/>
          </p:nvSpPr>
          <p:spPr bwMode="auto">
            <a:xfrm>
              <a:off x="4371" y="1874"/>
              <a:ext cx="47" cy="181"/>
            </a:xfrm>
            <a:custGeom>
              <a:avLst/>
              <a:gdLst>
                <a:gd name="T0" fmla="*/ 24 w 47"/>
                <a:gd name="T1" fmla="*/ 0 h 181"/>
                <a:gd name="T2" fmla="*/ 0 w 47"/>
                <a:gd name="T3" fmla="*/ 0 h 181"/>
                <a:gd name="T4" fmla="*/ 0 w 47"/>
                <a:gd name="T5" fmla="*/ 9 h 181"/>
                <a:gd name="T6" fmla="*/ 8 w 47"/>
                <a:gd name="T7" fmla="*/ 9 h 181"/>
                <a:gd name="T8" fmla="*/ 8 w 47"/>
                <a:gd name="T9" fmla="*/ 181 h 181"/>
                <a:gd name="T10" fmla="*/ 39 w 47"/>
                <a:gd name="T11" fmla="*/ 181 h 181"/>
                <a:gd name="T12" fmla="*/ 39 w 47"/>
                <a:gd name="T13" fmla="*/ 9 h 181"/>
                <a:gd name="T14" fmla="*/ 47 w 47"/>
                <a:gd name="T15" fmla="*/ 9 h 181"/>
                <a:gd name="T16" fmla="*/ 47 w 47"/>
                <a:gd name="T17" fmla="*/ 0 h 181"/>
                <a:gd name="T18" fmla="*/ 24 w 47"/>
                <a:gd name="T19" fmla="*/ 0 h 181"/>
                <a:gd name="T20" fmla="*/ 8 w 47"/>
                <a:gd name="T21" fmla="*/ 9 h 181"/>
                <a:gd name="T22" fmla="*/ 39 w 47"/>
                <a:gd name="T23" fmla="*/ 9 h 181"/>
                <a:gd name="T24" fmla="*/ 24 w 47"/>
                <a:gd name="T25" fmla="*/ 0 h 1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181">
                  <a:moveTo>
                    <a:pt x="24" y="0"/>
                  </a:moveTo>
                  <a:lnTo>
                    <a:pt x="0" y="0"/>
                  </a:lnTo>
                  <a:lnTo>
                    <a:pt x="0" y="9"/>
                  </a:lnTo>
                  <a:lnTo>
                    <a:pt x="8" y="9"/>
                  </a:lnTo>
                  <a:lnTo>
                    <a:pt x="8" y="181"/>
                  </a:lnTo>
                  <a:lnTo>
                    <a:pt x="39" y="181"/>
                  </a:lnTo>
                  <a:lnTo>
                    <a:pt x="39" y="9"/>
                  </a:lnTo>
                  <a:lnTo>
                    <a:pt x="47" y="9"/>
                  </a:lnTo>
                  <a:lnTo>
                    <a:pt x="47" y="0"/>
                  </a:lnTo>
                  <a:lnTo>
                    <a:pt x="24" y="0"/>
                  </a:lnTo>
                  <a:lnTo>
                    <a:pt x="8" y="9"/>
                  </a:lnTo>
                  <a:lnTo>
                    <a:pt x="39" y="9"/>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09">
              <a:extLst>
                <a:ext uri="{FF2B5EF4-FFF2-40B4-BE49-F238E27FC236}">
                  <a16:creationId xmlns:a16="http://schemas.microsoft.com/office/drawing/2014/main" id="{4E876754-7747-1444-637B-3329A02F97DE}"/>
                </a:ext>
              </a:extLst>
            </p:cNvPr>
            <p:cNvSpPr>
              <a:spLocks/>
            </p:cNvSpPr>
            <p:nvPr/>
          </p:nvSpPr>
          <p:spPr bwMode="auto">
            <a:xfrm>
              <a:off x="4587" y="1874"/>
              <a:ext cx="48" cy="181"/>
            </a:xfrm>
            <a:custGeom>
              <a:avLst/>
              <a:gdLst>
                <a:gd name="T0" fmla="*/ 24 w 48"/>
                <a:gd name="T1" fmla="*/ 0 h 181"/>
                <a:gd name="T2" fmla="*/ 0 w 48"/>
                <a:gd name="T3" fmla="*/ 0 h 181"/>
                <a:gd name="T4" fmla="*/ 0 w 48"/>
                <a:gd name="T5" fmla="*/ 9 h 181"/>
                <a:gd name="T6" fmla="*/ 8 w 48"/>
                <a:gd name="T7" fmla="*/ 9 h 181"/>
                <a:gd name="T8" fmla="*/ 8 w 48"/>
                <a:gd name="T9" fmla="*/ 181 h 181"/>
                <a:gd name="T10" fmla="*/ 40 w 48"/>
                <a:gd name="T11" fmla="*/ 181 h 181"/>
                <a:gd name="T12" fmla="*/ 40 w 48"/>
                <a:gd name="T13" fmla="*/ 9 h 181"/>
                <a:gd name="T14" fmla="*/ 48 w 48"/>
                <a:gd name="T15" fmla="*/ 9 h 181"/>
                <a:gd name="T16" fmla="*/ 48 w 48"/>
                <a:gd name="T17" fmla="*/ 0 h 181"/>
                <a:gd name="T18" fmla="*/ 24 w 48"/>
                <a:gd name="T19" fmla="*/ 0 h 181"/>
                <a:gd name="T20" fmla="*/ 8 w 48"/>
                <a:gd name="T21" fmla="*/ 9 h 181"/>
                <a:gd name="T22" fmla="*/ 40 w 48"/>
                <a:gd name="T23" fmla="*/ 9 h 181"/>
                <a:gd name="T24" fmla="*/ 24 w 48"/>
                <a:gd name="T25" fmla="*/ 0 h 1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181">
                  <a:moveTo>
                    <a:pt x="24" y="0"/>
                  </a:moveTo>
                  <a:lnTo>
                    <a:pt x="0" y="0"/>
                  </a:lnTo>
                  <a:lnTo>
                    <a:pt x="0" y="9"/>
                  </a:lnTo>
                  <a:lnTo>
                    <a:pt x="8" y="9"/>
                  </a:lnTo>
                  <a:lnTo>
                    <a:pt x="8" y="181"/>
                  </a:lnTo>
                  <a:lnTo>
                    <a:pt x="40" y="181"/>
                  </a:lnTo>
                  <a:lnTo>
                    <a:pt x="40" y="9"/>
                  </a:lnTo>
                  <a:lnTo>
                    <a:pt x="48" y="9"/>
                  </a:lnTo>
                  <a:lnTo>
                    <a:pt x="48" y="0"/>
                  </a:lnTo>
                  <a:lnTo>
                    <a:pt x="24" y="0"/>
                  </a:lnTo>
                  <a:lnTo>
                    <a:pt x="8" y="9"/>
                  </a:lnTo>
                  <a:lnTo>
                    <a:pt x="40" y="9"/>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1">
              <a:extLst>
                <a:ext uri="{FF2B5EF4-FFF2-40B4-BE49-F238E27FC236}">
                  <a16:creationId xmlns:a16="http://schemas.microsoft.com/office/drawing/2014/main" id="{F40E8D27-A6B5-6390-AD69-B51E5F505092}"/>
                </a:ext>
              </a:extLst>
            </p:cNvPr>
            <p:cNvSpPr>
              <a:spLocks/>
            </p:cNvSpPr>
            <p:nvPr/>
          </p:nvSpPr>
          <p:spPr bwMode="auto">
            <a:xfrm>
              <a:off x="4106" y="2055"/>
              <a:ext cx="577" cy="866"/>
            </a:xfrm>
            <a:custGeom>
              <a:avLst/>
              <a:gdLst>
                <a:gd name="T0" fmla="*/ 0 w 2048"/>
                <a:gd name="T1" fmla="*/ 0 h 3072"/>
                <a:gd name="T2" fmla="*/ 0 w 2048"/>
                <a:gd name="T3" fmla="*/ 0 h 3072"/>
                <a:gd name="T4" fmla="*/ 0 w 2048"/>
                <a:gd name="T5" fmla="*/ 0 h 3072"/>
                <a:gd name="T6" fmla="*/ 0 w 2048"/>
                <a:gd name="T7" fmla="*/ 0 h 3072"/>
                <a:gd name="T8" fmla="*/ 0 w 2048"/>
                <a:gd name="T9" fmla="*/ 0 h 3072"/>
                <a:gd name="T10" fmla="*/ 0 w 2048"/>
                <a:gd name="T11" fmla="*/ 0 h 3072"/>
                <a:gd name="T12" fmla="*/ 0 w 2048"/>
                <a:gd name="T13" fmla="*/ 0 h 3072"/>
                <a:gd name="T14" fmla="*/ 0 w 2048"/>
                <a:gd name="T15" fmla="*/ 0 h 3072"/>
                <a:gd name="T16" fmla="*/ 0 w 2048"/>
                <a:gd name="T17" fmla="*/ 0 h 3072"/>
                <a:gd name="T18" fmla="*/ 0 w 2048"/>
                <a:gd name="T19" fmla="*/ 0 h 3072"/>
                <a:gd name="T20" fmla="*/ 0 w 2048"/>
                <a:gd name="T21" fmla="*/ 0 h 3072"/>
                <a:gd name="T22" fmla="*/ 0 w 2048"/>
                <a:gd name="T23" fmla="*/ 0 h 3072"/>
                <a:gd name="T24" fmla="*/ 0 w 2048"/>
                <a:gd name="T25" fmla="*/ 0 h 3072"/>
                <a:gd name="T26" fmla="*/ 0 w 2048"/>
                <a:gd name="T27" fmla="*/ 0 h 3072"/>
                <a:gd name="T28" fmla="*/ 0 w 2048"/>
                <a:gd name="T29" fmla="*/ 0 h 3072"/>
                <a:gd name="T30" fmla="*/ 0 w 2048"/>
                <a:gd name="T31" fmla="*/ 0 h 3072"/>
                <a:gd name="T32" fmla="*/ 0 w 2048"/>
                <a:gd name="T33" fmla="*/ 0 h 3072"/>
                <a:gd name="T34" fmla="*/ 0 w 2048"/>
                <a:gd name="T35" fmla="*/ 0 h 3072"/>
                <a:gd name="T36" fmla="*/ 0 w 2048"/>
                <a:gd name="T37" fmla="*/ 0 h 30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48" h="3072">
                  <a:moveTo>
                    <a:pt x="1024" y="0"/>
                  </a:moveTo>
                  <a:lnTo>
                    <a:pt x="0" y="0"/>
                  </a:lnTo>
                  <a:lnTo>
                    <a:pt x="0" y="256"/>
                  </a:lnTo>
                  <a:lnTo>
                    <a:pt x="856" y="256"/>
                  </a:lnTo>
                  <a:cubicBezTo>
                    <a:pt x="927" y="256"/>
                    <a:pt x="984" y="313"/>
                    <a:pt x="984" y="384"/>
                  </a:cubicBezTo>
                  <a:cubicBezTo>
                    <a:pt x="984" y="384"/>
                    <a:pt x="984" y="384"/>
                    <a:pt x="984" y="384"/>
                  </a:cubicBezTo>
                  <a:lnTo>
                    <a:pt x="984" y="2688"/>
                  </a:lnTo>
                  <a:cubicBezTo>
                    <a:pt x="984" y="2759"/>
                    <a:pt x="927" y="2816"/>
                    <a:pt x="856" y="2816"/>
                  </a:cubicBezTo>
                  <a:lnTo>
                    <a:pt x="0" y="2816"/>
                  </a:lnTo>
                  <a:lnTo>
                    <a:pt x="0" y="3072"/>
                  </a:lnTo>
                  <a:lnTo>
                    <a:pt x="2048" y="3072"/>
                  </a:lnTo>
                  <a:lnTo>
                    <a:pt x="2048" y="2816"/>
                  </a:lnTo>
                  <a:lnTo>
                    <a:pt x="1192" y="2816"/>
                  </a:lnTo>
                  <a:cubicBezTo>
                    <a:pt x="1121" y="2816"/>
                    <a:pt x="1064" y="2759"/>
                    <a:pt x="1064" y="2688"/>
                  </a:cubicBezTo>
                  <a:lnTo>
                    <a:pt x="1064" y="384"/>
                  </a:lnTo>
                  <a:cubicBezTo>
                    <a:pt x="1064" y="313"/>
                    <a:pt x="1121" y="256"/>
                    <a:pt x="1192" y="256"/>
                  </a:cubicBezTo>
                  <a:lnTo>
                    <a:pt x="2048" y="256"/>
                  </a:lnTo>
                  <a:lnTo>
                    <a:pt x="2048" y="0"/>
                  </a:lnTo>
                  <a:lnTo>
                    <a:pt x="1024" y="0"/>
                  </a:lnTo>
                  <a:close/>
                </a:path>
              </a:pathLst>
            </a:custGeom>
            <a:solidFill>
              <a:srgbClr val="FFFFFF"/>
            </a:solidFill>
            <a:ln w="0">
              <a:solidFill>
                <a:srgbClr val="000000"/>
              </a:solidFill>
              <a:prstDash val="solid"/>
              <a:round/>
              <a:headEnd/>
              <a:tailEnd/>
            </a:ln>
          </p:spPr>
          <p:txBody>
            <a:bodyPr/>
            <a:lstStyle/>
            <a:p>
              <a:endParaRPr lang="en-US" dirty="0"/>
            </a:p>
          </p:txBody>
        </p:sp>
        <p:sp>
          <p:nvSpPr>
            <p:cNvPr id="19" name="Freeform 112">
              <a:extLst>
                <a:ext uri="{FF2B5EF4-FFF2-40B4-BE49-F238E27FC236}">
                  <a16:creationId xmlns:a16="http://schemas.microsoft.com/office/drawing/2014/main" id="{5EFE0873-8DDA-F9AF-CD95-91A4B6A3EFE9}"/>
                </a:ext>
              </a:extLst>
            </p:cNvPr>
            <p:cNvSpPr>
              <a:spLocks/>
            </p:cNvSpPr>
            <p:nvPr/>
          </p:nvSpPr>
          <p:spPr bwMode="auto">
            <a:xfrm>
              <a:off x="4106" y="2055"/>
              <a:ext cx="577" cy="866"/>
            </a:xfrm>
            <a:custGeom>
              <a:avLst/>
              <a:gdLst>
                <a:gd name="T0" fmla="*/ 0 w 2048"/>
                <a:gd name="T1" fmla="*/ 0 h 3072"/>
                <a:gd name="T2" fmla="*/ 0 w 2048"/>
                <a:gd name="T3" fmla="*/ 0 h 3072"/>
                <a:gd name="T4" fmla="*/ 0 w 2048"/>
                <a:gd name="T5" fmla="*/ 0 h 3072"/>
                <a:gd name="T6" fmla="*/ 0 w 2048"/>
                <a:gd name="T7" fmla="*/ 0 h 3072"/>
                <a:gd name="T8" fmla="*/ 0 w 2048"/>
                <a:gd name="T9" fmla="*/ 0 h 3072"/>
                <a:gd name="T10" fmla="*/ 0 w 2048"/>
                <a:gd name="T11" fmla="*/ 0 h 3072"/>
                <a:gd name="T12" fmla="*/ 0 w 2048"/>
                <a:gd name="T13" fmla="*/ 0 h 3072"/>
                <a:gd name="T14" fmla="*/ 0 w 2048"/>
                <a:gd name="T15" fmla="*/ 0 h 3072"/>
                <a:gd name="T16" fmla="*/ 0 w 2048"/>
                <a:gd name="T17" fmla="*/ 0 h 3072"/>
                <a:gd name="T18" fmla="*/ 0 w 2048"/>
                <a:gd name="T19" fmla="*/ 0 h 3072"/>
                <a:gd name="T20" fmla="*/ 0 w 2048"/>
                <a:gd name="T21" fmla="*/ 0 h 3072"/>
                <a:gd name="T22" fmla="*/ 0 w 2048"/>
                <a:gd name="T23" fmla="*/ 0 h 3072"/>
                <a:gd name="T24" fmla="*/ 0 w 2048"/>
                <a:gd name="T25" fmla="*/ 0 h 3072"/>
                <a:gd name="T26" fmla="*/ 0 w 2048"/>
                <a:gd name="T27" fmla="*/ 0 h 3072"/>
                <a:gd name="T28" fmla="*/ 0 w 2048"/>
                <a:gd name="T29" fmla="*/ 0 h 3072"/>
                <a:gd name="T30" fmla="*/ 0 w 2048"/>
                <a:gd name="T31" fmla="*/ 0 h 3072"/>
                <a:gd name="T32" fmla="*/ 0 w 2048"/>
                <a:gd name="T33" fmla="*/ 0 h 3072"/>
                <a:gd name="T34" fmla="*/ 0 w 2048"/>
                <a:gd name="T35" fmla="*/ 0 h 3072"/>
                <a:gd name="T36" fmla="*/ 0 w 2048"/>
                <a:gd name="T37" fmla="*/ 0 h 30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48" h="3072">
                  <a:moveTo>
                    <a:pt x="1024" y="0"/>
                  </a:moveTo>
                  <a:lnTo>
                    <a:pt x="0" y="0"/>
                  </a:lnTo>
                  <a:lnTo>
                    <a:pt x="0" y="256"/>
                  </a:lnTo>
                  <a:lnTo>
                    <a:pt x="856" y="256"/>
                  </a:lnTo>
                  <a:cubicBezTo>
                    <a:pt x="927" y="256"/>
                    <a:pt x="984" y="313"/>
                    <a:pt x="984" y="384"/>
                  </a:cubicBezTo>
                  <a:cubicBezTo>
                    <a:pt x="984" y="384"/>
                    <a:pt x="984" y="384"/>
                    <a:pt x="984" y="384"/>
                  </a:cubicBezTo>
                  <a:lnTo>
                    <a:pt x="984" y="2688"/>
                  </a:lnTo>
                  <a:cubicBezTo>
                    <a:pt x="984" y="2759"/>
                    <a:pt x="927" y="2816"/>
                    <a:pt x="856" y="2816"/>
                  </a:cubicBezTo>
                  <a:lnTo>
                    <a:pt x="0" y="2816"/>
                  </a:lnTo>
                  <a:lnTo>
                    <a:pt x="0" y="3072"/>
                  </a:lnTo>
                  <a:lnTo>
                    <a:pt x="2048" y="3072"/>
                  </a:lnTo>
                  <a:lnTo>
                    <a:pt x="2048" y="2816"/>
                  </a:lnTo>
                  <a:lnTo>
                    <a:pt x="1192" y="2816"/>
                  </a:lnTo>
                  <a:cubicBezTo>
                    <a:pt x="1121" y="2816"/>
                    <a:pt x="1064" y="2759"/>
                    <a:pt x="1064" y="2688"/>
                  </a:cubicBezTo>
                  <a:lnTo>
                    <a:pt x="1064" y="384"/>
                  </a:lnTo>
                  <a:cubicBezTo>
                    <a:pt x="1064" y="313"/>
                    <a:pt x="1121" y="256"/>
                    <a:pt x="1192" y="256"/>
                  </a:cubicBezTo>
                  <a:lnTo>
                    <a:pt x="2048" y="256"/>
                  </a:lnTo>
                  <a:lnTo>
                    <a:pt x="2048" y="0"/>
                  </a:lnTo>
                  <a:lnTo>
                    <a:pt x="1024" y="0"/>
                  </a:lnTo>
                  <a:close/>
                </a:path>
              </a:pathLst>
            </a:custGeom>
            <a:solidFill>
              <a:srgbClr val="FFFFFF"/>
            </a:solidFill>
            <a:ln w="6350" cap="rnd">
              <a:solidFill>
                <a:srgbClr val="1A1A1A"/>
              </a:solidFill>
              <a:prstDash val="solid"/>
              <a:round/>
              <a:headEnd/>
              <a:tailEnd/>
            </a:ln>
          </p:spPr>
          <p:txBody>
            <a:bodyPr/>
            <a:lstStyle/>
            <a:p>
              <a:endParaRPr lang="en-US" dirty="0"/>
            </a:p>
          </p:txBody>
        </p:sp>
      </p:grpSp>
      <p:grpSp>
        <p:nvGrpSpPr>
          <p:cNvPr id="20" name="Group 19" descr="Schematic of I-girder">
            <a:extLst>
              <a:ext uri="{FF2B5EF4-FFF2-40B4-BE49-F238E27FC236}">
                <a16:creationId xmlns:a16="http://schemas.microsoft.com/office/drawing/2014/main" id="{DB633F10-BE55-64E4-2F5F-BF9D13165E9A}"/>
              </a:ext>
            </a:extLst>
          </p:cNvPr>
          <p:cNvGrpSpPr/>
          <p:nvPr/>
        </p:nvGrpSpPr>
        <p:grpSpPr>
          <a:xfrm>
            <a:off x="1607021" y="3387301"/>
            <a:ext cx="871100" cy="1379962"/>
            <a:chOff x="3902075" y="3933825"/>
            <a:chExt cx="1279525" cy="1598613"/>
          </a:xfrm>
          <a:solidFill>
            <a:schemeClr val="tx1"/>
          </a:solidFill>
        </p:grpSpPr>
        <p:sp>
          <p:nvSpPr>
            <p:cNvPr id="21" name="Line 113">
              <a:extLst>
                <a:ext uri="{FF2B5EF4-FFF2-40B4-BE49-F238E27FC236}">
                  <a16:creationId xmlns:a16="http://schemas.microsoft.com/office/drawing/2014/main" id="{98A2F446-8C90-3682-A473-73E72E6435A0}"/>
                </a:ext>
              </a:extLst>
            </p:cNvPr>
            <p:cNvSpPr>
              <a:spLocks noChangeShapeType="1"/>
            </p:cNvSpPr>
            <p:nvPr/>
          </p:nvSpPr>
          <p:spPr bwMode="auto">
            <a:xfrm>
              <a:off x="4541838" y="3933825"/>
              <a:ext cx="3175" cy="1598613"/>
            </a:xfrm>
            <a:prstGeom prst="line">
              <a:avLst/>
            </a:prstGeom>
            <a:grpFill/>
            <a:ln w="76200">
              <a:solidFill>
                <a:schemeClr val="tx1"/>
              </a:solidFill>
              <a:round/>
              <a:headEnd/>
              <a:tailEnd/>
            </a:ln>
          </p:spPr>
          <p:txBody>
            <a:bodyPr/>
            <a:lstStyle/>
            <a:p>
              <a:endParaRPr lang="en-US" dirty="0"/>
            </a:p>
          </p:txBody>
        </p:sp>
        <p:sp>
          <p:nvSpPr>
            <p:cNvPr id="22" name="Line 115">
              <a:extLst>
                <a:ext uri="{FF2B5EF4-FFF2-40B4-BE49-F238E27FC236}">
                  <a16:creationId xmlns:a16="http://schemas.microsoft.com/office/drawing/2014/main" id="{588863CA-C8FB-04EA-CF82-8ACC53AD25CB}"/>
                </a:ext>
              </a:extLst>
            </p:cNvPr>
            <p:cNvSpPr>
              <a:spLocks noChangeShapeType="1"/>
            </p:cNvSpPr>
            <p:nvPr/>
          </p:nvSpPr>
          <p:spPr bwMode="auto">
            <a:xfrm>
              <a:off x="4030663" y="3933825"/>
              <a:ext cx="1022350" cy="1588"/>
            </a:xfrm>
            <a:prstGeom prst="line">
              <a:avLst/>
            </a:prstGeom>
            <a:grpFill/>
            <a:ln w="88900">
              <a:solidFill>
                <a:schemeClr val="tx1"/>
              </a:solidFill>
              <a:round/>
              <a:headEnd/>
              <a:tailEnd/>
            </a:ln>
          </p:spPr>
          <p:txBody>
            <a:bodyPr/>
            <a:lstStyle/>
            <a:p>
              <a:endParaRPr lang="en-US" dirty="0"/>
            </a:p>
          </p:txBody>
        </p:sp>
        <p:sp>
          <p:nvSpPr>
            <p:cNvPr id="23" name="Line 116">
              <a:extLst>
                <a:ext uri="{FF2B5EF4-FFF2-40B4-BE49-F238E27FC236}">
                  <a16:creationId xmlns:a16="http://schemas.microsoft.com/office/drawing/2014/main" id="{48DFFBC7-584F-E3E7-91F3-733B3FAF6AC0}"/>
                </a:ext>
              </a:extLst>
            </p:cNvPr>
            <p:cNvSpPr>
              <a:spLocks noChangeShapeType="1"/>
            </p:cNvSpPr>
            <p:nvPr/>
          </p:nvSpPr>
          <p:spPr bwMode="auto">
            <a:xfrm>
              <a:off x="3902075" y="5532438"/>
              <a:ext cx="1279525" cy="0"/>
            </a:xfrm>
            <a:prstGeom prst="line">
              <a:avLst/>
            </a:prstGeom>
            <a:grpFill/>
            <a:ln w="88900">
              <a:solidFill>
                <a:schemeClr val="tx1"/>
              </a:solidFill>
              <a:round/>
              <a:headEnd/>
              <a:tailEnd/>
            </a:ln>
          </p:spPr>
          <p:txBody>
            <a:bodyPr/>
            <a:lstStyle/>
            <a:p>
              <a:endParaRPr lang="en-US" dirty="0"/>
            </a:p>
          </p:txBody>
        </p:sp>
      </p:grpSp>
      <p:sp>
        <p:nvSpPr>
          <p:cNvPr id="37" name="Freeform 106">
            <a:extLst>
              <a:ext uri="{FF2B5EF4-FFF2-40B4-BE49-F238E27FC236}">
                <a16:creationId xmlns:a16="http://schemas.microsoft.com/office/drawing/2014/main" id="{FBD24A07-B280-3920-F079-5CA71D571894}"/>
              </a:ext>
            </a:extLst>
          </p:cNvPr>
          <p:cNvSpPr>
            <a:spLocks noEditPoints="1"/>
          </p:cNvSpPr>
          <p:nvPr/>
        </p:nvSpPr>
        <p:spPr bwMode="auto">
          <a:xfrm>
            <a:off x="1804916" y="3203980"/>
            <a:ext cx="41325" cy="159144"/>
          </a:xfrm>
          <a:custGeom>
            <a:avLst/>
            <a:gdLst>
              <a:gd name="T0" fmla="*/ 23 w 47"/>
              <a:gd name="T1" fmla="*/ 0 h 181"/>
              <a:gd name="T2" fmla="*/ 0 w 47"/>
              <a:gd name="T3" fmla="*/ 0 h 181"/>
              <a:gd name="T4" fmla="*/ 0 w 47"/>
              <a:gd name="T5" fmla="*/ 9 h 181"/>
              <a:gd name="T6" fmla="*/ 7 w 47"/>
              <a:gd name="T7" fmla="*/ 9 h 181"/>
              <a:gd name="T8" fmla="*/ 7 w 47"/>
              <a:gd name="T9" fmla="*/ 181 h 181"/>
              <a:gd name="T10" fmla="*/ 39 w 47"/>
              <a:gd name="T11" fmla="*/ 181 h 181"/>
              <a:gd name="T12" fmla="*/ 39 w 47"/>
              <a:gd name="T13" fmla="*/ 9 h 181"/>
              <a:gd name="T14" fmla="*/ 47 w 47"/>
              <a:gd name="T15" fmla="*/ 9 h 181"/>
              <a:gd name="T16" fmla="*/ 47 w 47"/>
              <a:gd name="T17" fmla="*/ 0 h 181"/>
              <a:gd name="T18" fmla="*/ 23 w 47"/>
              <a:gd name="T19" fmla="*/ 0 h 181"/>
              <a:gd name="T20" fmla="*/ 7 w 47"/>
              <a:gd name="T21" fmla="*/ 9 h 181"/>
              <a:gd name="T22" fmla="*/ 39 w 47"/>
              <a:gd name="T23" fmla="*/ 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181">
                <a:moveTo>
                  <a:pt x="23" y="0"/>
                </a:moveTo>
                <a:lnTo>
                  <a:pt x="0" y="0"/>
                </a:lnTo>
                <a:lnTo>
                  <a:pt x="0" y="9"/>
                </a:lnTo>
                <a:lnTo>
                  <a:pt x="7" y="9"/>
                </a:lnTo>
                <a:lnTo>
                  <a:pt x="7" y="181"/>
                </a:lnTo>
                <a:lnTo>
                  <a:pt x="39" y="181"/>
                </a:lnTo>
                <a:lnTo>
                  <a:pt x="39" y="9"/>
                </a:lnTo>
                <a:lnTo>
                  <a:pt x="47" y="9"/>
                </a:lnTo>
                <a:lnTo>
                  <a:pt x="47" y="0"/>
                </a:lnTo>
                <a:lnTo>
                  <a:pt x="23" y="0"/>
                </a:lnTo>
                <a:moveTo>
                  <a:pt x="7" y="9"/>
                </a:moveTo>
                <a:lnTo>
                  <a:pt x="39" y="9"/>
                </a:lnTo>
              </a:path>
            </a:pathLst>
          </a:custGeom>
          <a:noFill/>
          <a:ln w="6350" cap="rnd">
            <a:solidFill>
              <a:srgbClr val="1A1A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8" name="Freeform 106">
            <a:extLst>
              <a:ext uri="{FF2B5EF4-FFF2-40B4-BE49-F238E27FC236}">
                <a16:creationId xmlns:a16="http://schemas.microsoft.com/office/drawing/2014/main" id="{10ECDA34-116E-8955-5677-D302E6E4AE4D}"/>
              </a:ext>
            </a:extLst>
          </p:cNvPr>
          <p:cNvSpPr>
            <a:spLocks noEditPoints="1"/>
          </p:cNvSpPr>
          <p:nvPr/>
        </p:nvSpPr>
        <p:spPr bwMode="auto">
          <a:xfrm>
            <a:off x="2237544" y="3207741"/>
            <a:ext cx="41325" cy="159144"/>
          </a:xfrm>
          <a:custGeom>
            <a:avLst/>
            <a:gdLst>
              <a:gd name="T0" fmla="*/ 23 w 47"/>
              <a:gd name="T1" fmla="*/ 0 h 181"/>
              <a:gd name="T2" fmla="*/ 0 w 47"/>
              <a:gd name="T3" fmla="*/ 0 h 181"/>
              <a:gd name="T4" fmla="*/ 0 w 47"/>
              <a:gd name="T5" fmla="*/ 9 h 181"/>
              <a:gd name="T6" fmla="*/ 7 w 47"/>
              <a:gd name="T7" fmla="*/ 9 h 181"/>
              <a:gd name="T8" fmla="*/ 7 w 47"/>
              <a:gd name="T9" fmla="*/ 181 h 181"/>
              <a:gd name="T10" fmla="*/ 39 w 47"/>
              <a:gd name="T11" fmla="*/ 181 h 181"/>
              <a:gd name="T12" fmla="*/ 39 w 47"/>
              <a:gd name="T13" fmla="*/ 9 h 181"/>
              <a:gd name="T14" fmla="*/ 47 w 47"/>
              <a:gd name="T15" fmla="*/ 9 h 181"/>
              <a:gd name="T16" fmla="*/ 47 w 47"/>
              <a:gd name="T17" fmla="*/ 0 h 181"/>
              <a:gd name="T18" fmla="*/ 23 w 47"/>
              <a:gd name="T19" fmla="*/ 0 h 181"/>
              <a:gd name="T20" fmla="*/ 7 w 47"/>
              <a:gd name="T21" fmla="*/ 9 h 181"/>
              <a:gd name="T22" fmla="*/ 39 w 47"/>
              <a:gd name="T23" fmla="*/ 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181">
                <a:moveTo>
                  <a:pt x="23" y="0"/>
                </a:moveTo>
                <a:lnTo>
                  <a:pt x="0" y="0"/>
                </a:lnTo>
                <a:lnTo>
                  <a:pt x="0" y="9"/>
                </a:lnTo>
                <a:lnTo>
                  <a:pt x="7" y="9"/>
                </a:lnTo>
                <a:lnTo>
                  <a:pt x="7" y="181"/>
                </a:lnTo>
                <a:lnTo>
                  <a:pt x="39" y="181"/>
                </a:lnTo>
                <a:lnTo>
                  <a:pt x="39" y="9"/>
                </a:lnTo>
                <a:lnTo>
                  <a:pt x="47" y="9"/>
                </a:lnTo>
                <a:lnTo>
                  <a:pt x="47" y="0"/>
                </a:lnTo>
                <a:lnTo>
                  <a:pt x="23" y="0"/>
                </a:lnTo>
                <a:moveTo>
                  <a:pt x="7" y="9"/>
                </a:moveTo>
                <a:lnTo>
                  <a:pt x="39" y="9"/>
                </a:lnTo>
              </a:path>
            </a:pathLst>
          </a:custGeom>
          <a:noFill/>
          <a:ln w="6350" cap="rnd">
            <a:solidFill>
              <a:srgbClr val="1A1A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9" name="Freeform 106">
            <a:extLst>
              <a:ext uri="{FF2B5EF4-FFF2-40B4-BE49-F238E27FC236}">
                <a16:creationId xmlns:a16="http://schemas.microsoft.com/office/drawing/2014/main" id="{E7C5566F-556E-E691-099E-0213DD73EEBB}"/>
              </a:ext>
            </a:extLst>
          </p:cNvPr>
          <p:cNvSpPr>
            <a:spLocks noEditPoints="1"/>
          </p:cNvSpPr>
          <p:nvPr/>
        </p:nvSpPr>
        <p:spPr bwMode="auto">
          <a:xfrm>
            <a:off x="2026190" y="3205140"/>
            <a:ext cx="41325" cy="159144"/>
          </a:xfrm>
          <a:custGeom>
            <a:avLst/>
            <a:gdLst>
              <a:gd name="T0" fmla="*/ 23 w 47"/>
              <a:gd name="T1" fmla="*/ 0 h 181"/>
              <a:gd name="T2" fmla="*/ 0 w 47"/>
              <a:gd name="T3" fmla="*/ 0 h 181"/>
              <a:gd name="T4" fmla="*/ 0 w 47"/>
              <a:gd name="T5" fmla="*/ 9 h 181"/>
              <a:gd name="T6" fmla="*/ 7 w 47"/>
              <a:gd name="T7" fmla="*/ 9 h 181"/>
              <a:gd name="T8" fmla="*/ 7 w 47"/>
              <a:gd name="T9" fmla="*/ 181 h 181"/>
              <a:gd name="T10" fmla="*/ 39 w 47"/>
              <a:gd name="T11" fmla="*/ 181 h 181"/>
              <a:gd name="T12" fmla="*/ 39 w 47"/>
              <a:gd name="T13" fmla="*/ 9 h 181"/>
              <a:gd name="T14" fmla="*/ 47 w 47"/>
              <a:gd name="T15" fmla="*/ 9 h 181"/>
              <a:gd name="T16" fmla="*/ 47 w 47"/>
              <a:gd name="T17" fmla="*/ 0 h 181"/>
              <a:gd name="T18" fmla="*/ 23 w 47"/>
              <a:gd name="T19" fmla="*/ 0 h 181"/>
              <a:gd name="T20" fmla="*/ 7 w 47"/>
              <a:gd name="T21" fmla="*/ 9 h 181"/>
              <a:gd name="T22" fmla="*/ 39 w 47"/>
              <a:gd name="T23" fmla="*/ 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181">
                <a:moveTo>
                  <a:pt x="23" y="0"/>
                </a:moveTo>
                <a:lnTo>
                  <a:pt x="0" y="0"/>
                </a:lnTo>
                <a:lnTo>
                  <a:pt x="0" y="9"/>
                </a:lnTo>
                <a:lnTo>
                  <a:pt x="7" y="9"/>
                </a:lnTo>
                <a:lnTo>
                  <a:pt x="7" y="181"/>
                </a:lnTo>
                <a:lnTo>
                  <a:pt x="39" y="181"/>
                </a:lnTo>
                <a:lnTo>
                  <a:pt x="39" y="9"/>
                </a:lnTo>
                <a:lnTo>
                  <a:pt x="47" y="9"/>
                </a:lnTo>
                <a:lnTo>
                  <a:pt x="47" y="0"/>
                </a:lnTo>
                <a:lnTo>
                  <a:pt x="23" y="0"/>
                </a:lnTo>
                <a:moveTo>
                  <a:pt x="7" y="9"/>
                </a:moveTo>
                <a:lnTo>
                  <a:pt x="39" y="9"/>
                </a:lnTo>
              </a:path>
            </a:pathLst>
          </a:custGeom>
          <a:noFill/>
          <a:ln w="6350" cap="rnd">
            <a:solidFill>
              <a:srgbClr val="1A1A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 name="TextBox 39">
            <a:extLst>
              <a:ext uri="{FF2B5EF4-FFF2-40B4-BE49-F238E27FC236}">
                <a16:creationId xmlns:a16="http://schemas.microsoft.com/office/drawing/2014/main" id="{6BF7F996-C97D-16BD-7F0B-4DFD448D06EE}"/>
              </a:ext>
            </a:extLst>
          </p:cNvPr>
          <p:cNvSpPr txBox="1"/>
          <p:nvPr/>
        </p:nvSpPr>
        <p:spPr>
          <a:xfrm>
            <a:off x="3080007" y="1633399"/>
            <a:ext cx="285953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No shear connectors</a:t>
            </a:r>
          </a:p>
          <a:p>
            <a:pPr marL="285750" indent="-285750">
              <a:buFont typeface="Arial" panose="020B0604020202020204" pitchFamily="34" charset="0"/>
              <a:buChar char="•"/>
            </a:pPr>
            <a:r>
              <a:rPr lang="en-US" dirty="0"/>
              <a:t>Noncomposite during construction and at the strength limit state</a:t>
            </a:r>
          </a:p>
        </p:txBody>
      </p:sp>
      <p:sp>
        <p:nvSpPr>
          <p:cNvPr id="42" name="TextBox 41">
            <a:extLst>
              <a:ext uri="{FF2B5EF4-FFF2-40B4-BE49-F238E27FC236}">
                <a16:creationId xmlns:a16="http://schemas.microsoft.com/office/drawing/2014/main" id="{7AE51DDE-3CF7-B972-DCC0-30DA9D4DB83A}"/>
              </a:ext>
            </a:extLst>
          </p:cNvPr>
          <p:cNvSpPr txBox="1"/>
          <p:nvPr/>
        </p:nvSpPr>
        <p:spPr>
          <a:xfrm>
            <a:off x="3054986" y="3562350"/>
            <a:ext cx="3198238" cy="923330"/>
          </a:xfrm>
          <a:prstGeom prst="rect">
            <a:avLst/>
          </a:prstGeom>
          <a:noFill/>
        </p:spPr>
        <p:txBody>
          <a:bodyPr wrap="square">
            <a:spAutoFit/>
          </a:bodyPr>
          <a:lstStyle/>
          <a:p>
            <a:pPr marL="285750" indent="-285750">
              <a:buFont typeface="Arial" panose="020B0604020202020204" pitchFamily="34" charset="0"/>
              <a:buChar char="•"/>
            </a:pPr>
            <a:r>
              <a:rPr lang="en-US" dirty="0"/>
              <a:t>With shear connectors</a:t>
            </a:r>
          </a:p>
          <a:p>
            <a:pPr marL="285750" indent="-285750">
              <a:buFont typeface="Arial" panose="020B0604020202020204" pitchFamily="34" charset="0"/>
              <a:buChar char="•"/>
            </a:pPr>
            <a:r>
              <a:rPr lang="en-US" dirty="0"/>
              <a:t>Noncomposite during construction only</a:t>
            </a:r>
          </a:p>
        </p:txBody>
      </p:sp>
      <p:sp>
        <p:nvSpPr>
          <p:cNvPr id="43" name="TextBox 42">
            <a:extLst>
              <a:ext uri="{FF2B5EF4-FFF2-40B4-BE49-F238E27FC236}">
                <a16:creationId xmlns:a16="http://schemas.microsoft.com/office/drawing/2014/main" id="{67F2E057-B1C4-6E2E-741F-0395FB448894}"/>
              </a:ext>
            </a:extLst>
          </p:cNvPr>
          <p:cNvSpPr txBox="1"/>
          <p:nvPr/>
        </p:nvSpPr>
        <p:spPr>
          <a:xfrm>
            <a:off x="6253462" y="1874137"/>
            <a:ext cx="2935215" cy="830997"/>
          </a:xfrm>
          <a:prstGeom prst="rect">
            <a:avLst/>
          </a:prstGeom>
          <a:noFill/>
        </p:spPr>
        <p:txBody>
          <a:bodyPr wrap="square" rtlCol="0">
            <a:spAutoFit/>
          </a:bodyPr>
          <a:lstStyle/>
          <a:p>
            <a:r>
              <a:rPr lang="en-US" sz="2400" dirty="0"/>
              <a:t>Flexural resistance components:</a:t>
            </a:r>
          </a:p>
        </p:txBody>
      </p:sp>
    </p:spTree>
    <p:extLst>
      <p:ext uri="{BB962C8B-B14F-4D97-AF65-F5344CB8AC3E}">
        <p14:creationId xmlns:p14="http://schemas.microsoft.com/office/powerpoint/2010/main" val="2769777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157949" y="58222"/>
            <a:ext cx="8915400" cy="857250"/>
          </a:xfrm>
        </p:spPr>
        <p:txBody>
          <a:bodyPr/>
          <a:lstStyle/>
          <a:p>
            <a:r>
              <a:rPr lang="en-US" sz="3200" dirty="0"/>
              <a:t>Lateral-Torsional Buckling (LTB) – Moment Gradient</a:t>
            </a:r>
            <a:br>
              <a:rPr lang="en-US" dirty="0"/>
            </a:br>
            <a:endParaRPr lang="en-US" sz="20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40</a:t>
            </a:fld>
            <a:endParaRPr lang="en-US" dirty="0"/>
          </a:p>
        </p:txBody>
      </p:sp>
      <p:sp>
        <p:nvSpPr>
          <p:cNvPr id="11" name="Rectangle 7">
            <a:extLst>
              <a:ext uri="{FF2B5EF4-FFF2-40B4-BE49-F238E27FC236}">
                <a16:creationId xmlns:a16="http://schemas.microsoft.com/office/drawing/2014/main" id="{E5AC2CC9-9F36-7514-B302-5369D3793ACB}"/>
              </a:ext>
            </a:extLst>
          </p:cNvPr>
          <p:cNvSpPr>
            <a:spLocks noChangeArrowheads="1"/>
          </p:cNvSpPr>
          <p:nvPr/>
        </p:nvSpPr>
        <p:spPr bwMode="auto">
          <a:xfrm>
            <a:off x="6146800" y="331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a:extLst>
              <a:ext uri="{FF2B5EF4-FFF2-40B4-BE49-F238E27FC236}">
                <a16:creationId xmlns:a16="http://schemas.microsoft.com/office/drawing/2014/main" id="{B03AF6B8-A36C-4F42-9467-1129CF6734E1}"/>
              </a:ext>
            </a:extLst>
          </p:cNvPr>
          <p:cNvSpPr>
            <a:spLocks noChangeArrowheads="1"/>
          </p:cNvSpPr>
          <p:nvPr/>
        </p:nvSpPr>
        <p:spPr bwMode="auto">
          <a:xfrm>
            <a:off x="1819275" y="8739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TextBox 13">
            <a:extLst>
              <a:ext uri="{FF2B5EF4-FFF2-40B4-BE49-F238E27FC236}">
                <a16:creationId xmlns:a16="http://schemas.microsoft.com/office/drawing/2014/main" id="{50123A5E-C848-8C48-076F-A7198174E910}"/>
              </a:ext>
            </a:extLst>
          </p:cNvPr>
          <p:cNvSpPr txBox="1"/>
          <p:nvPr/>
        </p:nvSpPr>
        <p:spPr>
          <a:xfrm>
            <a:off x="762000" y="915472"/>
            <a:ext cx="53848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Moment Gradient Modifier, C</a:t>
            </a:r>
            <a:r>
              <a:rPr lang="en-US" baseline="-25000" dirty="0"/>
              <a:t>b</a:t>
            </a:r>
            <a:r>
              <a:rPr lang="en-US" dirty="0"/>
              <a:t> </a:t>
            </a:r>
            <a:r>
              <a:rPr lang="en-US" b="1" dirty="0"/>
              <a:t>(10</a:t>
            </a:r>
            <a:r>
              <a:rPr lang="en-US" b="1" baseline="30000" dirty="0"/>
              <a:t>th</a:t>
            </a:r>
            <a:r>
              <a:rPr lang="en-US" b="1" dirty="0"/>
              <a:t> Edition)</a:t>
            </a:r>
            <a:r>
              <a:rPr lang="en-US" dirty="0"/>
              <a:t>:</a:t>
            </a:r>
          </a:p>
        </p:txBody>
      </p:sp>
      <p:graphicFrame>
        <p:nvGraphicFramePr>
          <p:cNvPr id="16" name="Object 15">
            <a:extLst>
              <a:ext uri="{FF2B5EF4-FFF2-40B4-BE49-F238E27FC236}">
                <a16:creationId xmlns:a16="http://schemas.microsoft.com/office/drawing/2014/main" id="{4C414A33-57C5-31D0-9069-7BB115FA968D}"/>
              </a:ext>
            </a:extLst>
          </p:cNvPr>
          <p:cNvGraphicFramePr>
            <a:graphicFrameLocks noChangeAspect="1"/>
          </p:cNvGraphicFramePr>
          <p:nvPr>
            <p:extLst>
              <p:ext uri="{D42A27DB-BD31-4B8C-83A1-F6EECF244321}">
                <p14:modId xmlns:p14="http://schemas.microsoft.com/office/powerpoint/2010/main" val="3920464226"/>
              </p:ext>
            </p:extLst>
          </p:nvPr>
        </p:nvGraphicFramePr>
        <p:xfrm>
          <a:off x="2481262" y="1479689"/>
          <a:ext cx="3910013" cy="749300"/>
        </p:xfrm>
        <a:graphic>
          <a:graphicData uri="http://schemas.openxmlformats.org/presentationml/2006/ole">
            <mc:AlternateContent xmlns:mc="http://schemas.openxmlformats.org/markup-compatibility/2006">
              <mc:Choice xmlns:v="urn:schemas-microsoft-com:vml" Requires="v">
                <p:oleObj name="Equation" r:id="rId3" imgW="1942920" imgH="380880" progId="Equation.DSMT4">
                  <p:embed/>
                </p:oleObj>
              </mc:Choice>
              <mc:Fallback>
                <p:oleObj name="Equation" r:id="rId3" imgW="1942920" imgH="380880" progId="Equation.DSMT4">
                  <p:embed/>
                  <p:pic>
                    <p:nvPicPr>
                      <p:cNvPr id="16" name="Object 15">
                        <a:extLst>
                          <a:ext uri="{FF2B5EF4-FFF2-40B4-BE49-F238E27FC236}">
                            <a16:creationId xmlns:a16="http://schemas.microsoft.com/office/drawing/2014/main" id="{4C414A33-57C5-31D0-9069-7BB115FA968D}"/>
                          </a:ext>
                        </a:extLst>
                      </p:cNvPr>
                      <p:cNvPicPr>
                        <a:picLocks noChangeAspect="1" noChangeArrowheads="1"/>
                      </p:cNvPicPr>
                      <p:nvPr/>
                    </p:nvPicPr>
                    <p:blipFill>
                      <a:blip r:embed="rId4"/>
                      <a:srcRect/>
                      <a:stretch>
                        <a:fillRect/>
                      </a:stretch>
                    </p:blipFill>
                    <p:spPr bwMode="auto">
                      <a:xfrm>
                        <a:off x="2481262" y="1479689"/>
                        <a:ext cx="3910013" cy="749300"/>
                      </a:xfrm>
                      <a:prstGeom prst="rect">
                        <a:avLst/>
                      </a:prstGeom>
                      <a:noFill/>
                    </p:spPr>
                  </p:pic>
                </p:oleObj>
              </mc:Fallback>
            </mc:AlternateContent>
          </a:graphicData>
        </a:graphic>
      </p:graphicFrame>
      <p:sp>
        <p:nvSpPr>
          <p:cNvPr id="18" name="TextBox 17">
            <a:extLst>
              <a:ext uri="{FF2B5EF4-FFF2-40B4-BE49-F238E27FC236}">
                <a16:creationId xmlns:a16="http://schemas.microsoft.com/office/drawing/2014/main" id="{7E9BAB95-9501-D3A9-F9FF-AEE6F95CBBE1}"/>
              </a:ext>
            </a:extLst>
          </p:cNvPr>
          <p:cNvSpPr txBox="1"/>
          <p:nvPr/>
        </p:nvSpPr>
        <p:spPr>
          <a:xfrm>
            <a:off x="3480526" y="2293774"/>
            <a:ext cx="5481960" cy="584775"/>
          </a:xfrm>
          <a:prstGeom prst="rect">
            <a:avLst/>
          </a:prstGeom>
          <a:noFill/>
        </p:spPr>
        <p:txBody>
          <a:bodyPr wrap="square">
            <a:spAutoFit/>
          </a:bodyPr>
          <a:lstStyle/>
          <a:p>
            <a:r>
              <a:rPr lang="en-US" sz="1600" dirty="0"/>
              <a:t>For prismatic unbraced lengths only (see Slides 44 and 45 for nonprismatic unbraced lengths)</a:t>
            </a:r>
          </a:p>
        </p:txBody>
      </p:sp>
      <p:sp>
        <p:nvSpPr>
          <p:cNvPr id="22" name="TextBox 21">
            <a:extLst>
              <a:ext uri="{FF2B5EF4-FFF2-40B4-BE49-F238E27FC236}">
                <a16:creationId xmlns:a16="http://schemas.microsoft.com/office/drawing/2014/main" id="{5484052A-4FFD-8435-C3DA-B7F0EA50B803}"/>
              </a:ext>
            </a:extLst>
          </p:cNvPr>
          <p:cNvSpPr txBox="1"/>
          <p:nvPr/>
        </p:nvSpPr>
        <p:spPr>
          <a:xfrm>
            <a:off x="832757" y="2627676"/>
            <a:ext cx="7772400" cy="2323713"/>
          </a:xfrm>
          <a:prstGeom prst="rect">
            <a:avLst/>
          </a:prstGeom>
          <a:noFill/>
        </p:spPr>
        <p:txBody>
          <a:bodyPr wrap="square">
            <a:spAutoFit/>
          </a:bodyPr>
          <a:lstStyle/>
          <a:p>
            <a:pPr marL="0" marR="0" indent="0" algn="just">
              <a:spcBef>
                <a:spcPts val="600"/>
              </a:spcBef>
              <a:spcAft>
                <a:spcPts val="600"/>
              </a:spcAft>
              <a:tabLst>
                <a:tab pos="228600" algn="l"/>
                <a:tab pos="457200" algn="l"/>
              </a:tabLst>
            </a:pPr>
            <a:r>
              <a:rPr lang="en-US" sz="1400" dirty="0">
                <a:effectLst/>
                <a:latin typeface="+mn-lt"/>
                <a:ea typeface="Times New Roman" panose="02020603050405020304" pitchFamily="18" charset="0"/>
              </a:rPr>
              <a:t>where:</a:t>
            </a:r>
          </a:p>
          <a:p>
            <a:pPr marL="0" marR="0" algn="just">
              <a:spcBef>
                <a:spcPts val="0"/>
              </a:spcBef>
              <a:spcAft>
                <a:spcPts val="0"/>
              </a:spcAft>
            </a:pPr>
            <a:r>
              <a:rPr lang="en-US" sz="1400" dirty="0">
                <a:effectLst/>
                <a:latin typeface="+mn-lt"/>
                <a:ea typeface="Calibri" panose="020F0502020204030204" pitchFamily="34" charset="0"/>
                <a:cs typeface="Arial" panose="020B0604020202020204" pitchFamily="34" charset="0"/>
              </a:rPr>
              <a:t> </a:t>
            </a:r>
          </a:p>
          <a:p>
            <a:pPr marL="1144588" indent="-1144588" algn="just"/>
            <a:r>
              <a:rPr lang="en-US" sz="1400" dirty="0">
                <a:effectLst/>
                <a:latin typeface="+mn-lt"/>
                <a:ea typeface="Calibri" panose="020F0502020204030204" pitchFamily="34" charset="0"/>
                <a:cs typeface="Arial" panose="020B0604020202020204" pitchFamily="34" charset="0"/>
              </a:rPr>
              <a:t>M</a:t>
            </a:r>
            <a:r>
              <a:rPr lang="en-US" sz="1400" baseline="-25000" dirty="0">
                <a:effectLst/>
                <a:latin typeface="+mn-lt"/>
                <a:ea typeface="Calibri" panose="020F0502020204030204" pitchFamily="34" charset="0"/>
                <a:cs typeface="Arial" panose="020B0604020202020204" pitchFamily="34" charset="0"/>
              </a:rPr>
              <a:t>A</a:t>
            </a:r>
            <a:r>
              <a:rPr lang="en-US" sz="1400" dirty="0">
                <a:effectLst/>
                <a:latin typeface="+mn-lt"/>
                <a:ea typeface="Calibri" panose="020F0502020204030204" pitchFamily="34" charset="0"/>
                <a:cs typeface="Arial" panose="020B0604020202020204" pitchFamily="34" charset="0"/>
              </a:rPr>
              <a:t>, M</a:t>
            </a:r>
            <a:r>
              <a:rPr lang="en-US" sz="1400" baseline="-25000" dirty="0">
                <a:effectLst/>
                <a:latin typeface="+mn-lt"/>
                <a:ea typeface="Calibri" panose="020F0502020204030204" pitchFamily="34" charset="0"/>
                <a:cs typeface="Arial" panose="020B0604020202020204" pitchFamily="34" charset="0"/>
              </a:rPr>
              <a:t>B</a:t>
            </a:r>
            <a:r>
              <a:rPr lang="en-US" sz="1400" dirty="0">
                <a:effectLst/>
                <a:latin typeface="+mn-lt"/>
                <a:ea typeface="Calibri" panose="020F0502020204030204" pitchFamily="34" charset="0"/>
                <a:cs typeface="Arial" panose="020B0604020202020204" pitchFamily="34" charset="0"/>
              </a:rPr>
              <a:t>, M</a:t>
            </a:r>
            <a:r>
              <a:rPr lang="en-US" sz="1400" baseline="-25000" dirty="0">
                <a:effectLst/>
                <a:latin typeface="+mn-lt"/>
                <a:ea typeface="Calibri" panose="020F0502020204030204" pitchFamily="34" charset="0"/>
                <a:cs typeface="Arial" panose="020B0604020202020204" pitchFamily="34" charset="0"/>
              </a:rPr>
              <a:t>C</a:t>
            </a:r>
            <a:r>
              <a:rPr lang="en-US" sz="1400" dirty="0">
                <a:effectLst/>
                <a:latin typeface="+mn-lt"/>
                <a:ea typeface="Calibri" panose="020F0502020204030204" pitchFamily="34" charset="0"/>
                <a:cs typeface="Arial" panose="020B0604020202020204" pitchFamily="34" charset="0"/>
              </a:rPr>
              <a:t> =   absolute value of the factored major-axis bending moment</a:t>
            </a:r>
            <a:r>
              <a:rPr lang="en-US" sz="1400" kern="1100" dirty="0">
                <a:effectLst/>
                <a:latin typeface="+mn-lt"/>
                <a:ea typeface="Calibri" panose="020F0502020204030204" pitchFamily="34" charset="0"/>
                <a:cs typeface="Arial" panose="020B0604020202020204" pitchFamily="34" charset="0"/>
              </a:rPr>
              <a:t> at one-quarter, one-half and three-quarters of the unbraced length under consideration (points A, B and C), respectively, calculated from the moment envelope values that produce the largest flexural compression in the flange under consideration at these points, or the smallest flexural tension in this flange if the flange is never in compression at the point (kip-in.) </a:t>
            </a:r>
          </a:p>
          <a:p>
            <a:pPr marL="1144588" indent="-1144588" algn="just">
              <a:tabLst>
                <a:tab pos="798513" algn="l"/>
              </a:tabLst>
            </a:pPr>
            <a:r>
              <a:rPr lang="en-US" sz="1400" kern="1100" dirty="0">
                <a:latin typeface="+mn-lt"/>
                <a:cs typeface="Arial" panose="020B0604020202020204" pitchFamily="34" charset="0"/>
              </a:rPr>
              <a:t>M</a:t>
            </a:r>
            <a:r>
              <a:rPr lang="en-US" sz="1400" kern="1100" baseline="-25000" dirty="0">
                <a:latin typeface="+mn-lt"/>
                <a:cs typeface="Arial" panose="020B0604020202020204" pitchFamily="34" charset="0"/>
              </a:rPr>
              <a:t>max </a:t>
            </a:r>
            <a:r>
              <a:rPr lang="en-US" sz="1400" kern="1100" dirty="0">
                <a:latin typeface="+mn-lt"/>
                <a:cs typeface="Arial" panose="020B0604020202020204" pitchFamily="34" charset="0"/>
              </a:rPr>
              <a:t>        =  absolute value of the factored maximum major-axis bending moment in the unbraced length, calculated from the moment envelope value that produces the largest flexural compression in the flange under consideration (kip-in.)</a:t>
            </a:r>
            <a:endParaRPr lang="en-US" sz="1400" dirty="0">
              <a:latin typeface="+mn-lt"/>
            </a:endParaRPr>
          </a:p>
        </p:txBody>
      </p:sp>
    </p:spTree>
    <p:extLst>
      <p:ext uri="{BB962C8B-B14F-4D97-AF65-F5344CB8AC3E}">
        <p14:creationId xmlns:p14="http://schemas.microsoft.com/office/powerpoint/2010/main" val="865235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152400" y="79749"/>
            <a:ext cx="8915400" cy="857250"/>
          </a:xfrm>
        </p:spPr>
        <p:txBody>
          <a:bodyPr/>
          <a:lstStyle/>
          <a:p>
            <a:r>
              <a:rPr lang="en-US" dirty="0"/>
              <a:t>Lateral-Torsional Buckling (LTB)</a:t>
            </a:r>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41</a:t>
            </a:fld>
            <a:endParaRPr lang="en-US" dirty="0"/>
          </a:p>
        </p:txBody>
      </p:sp>
      <p:sp>
        <p:nvSpPr>
          <p:cNvPr id="11" name="Rectangle 7">
            <a:extLst>
              <a:ext uri="{FF2B5EF4-FFF2-40B4-BE49-F238E27FC236}">
                <a16:creationId xmlns:a16="http://schemas.microsoft.com/office/drawing/2014/main" id="{E5AC2CC9-9F36-7514-B302-5369D3793ACB}"/>
              </a:ext>
            </a:extLst>
          </p:cNvPr>
          <p:cNvSpPr>
            <a:spLocks noChangeArrowheads="1"/>
          </p:cNvSpPr>
          <p:nvPr/>
        </p:nvSpPr>
        <p:spPr bwMode="auto">
          <a:xfrm>
            <a:off x="6146800" y="331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a:extLst>
              <a:ext uri="{FF2B5EF4-FFF2-40B4-BE49-F238E27FC236}">
                <a16:creationId xmlns:a16="http://schemas.microsoft.com/office/drawing/2014/main" id="{B03AF6B8-A36C-4F42-9467-1129CF6734E1}"/>
              </a:ext>
            </a:extLst>
          </p:cNvPr>
          <p:cNvSpPr>
            <a:spLocks noChangeArrowheads="1"/>
          </p:cNvSpPr>
          <p:nvPr/>
        </p:nvSpPr>
        <p:spPr bwMode="auto">
          <a:xfrm>
            <a:off x="1819275" y="8739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5C039898-B522-7C96-14D2-B92B0CB8454E}"/>
              </a:ext>
            </a:extLst>
          </p:cNvPr>
          <p:cNvSpPr txBox="1"/>
          <p:nvPr/>
        </p:nvSpPr>
        <p:spPr>
          <a:xfrm>
            <a:off x="914400" y="873957"/>
            <a:ext cx="3657600" cy="3416320"/>
          </a:xfrm>
          <a:prstGeom prst="rect">
            <a:avLst/>
          </a:prstGeom>
          <a:noFill/>
        </p:spPr>
        <p:txBody>
          <a:bodyPr wrap="square" rtlCol="0">
            <a:spAutoFit/>
          </a:bodyPr>
          <a:lstStyle/>
          <a:p>
            <a:r>
              <a:rPr lang="en-US" u="sng" dirty="0"/>
              <a:t>Article 6.10.8.2.3:</a:t>
            </a:r>
          </a:p>
          <a:p>
            <a:endParaRPr lang="en-US" u="sng" dirty="0"/>
          </a:p>
          <a:p>
            <a:pPr marL="285750" indent="-285750">
              <a:buFont typeface="Arial" panose="020B0604020202020204" pitchFamily="34" charset="0"/>
              <a:buChar char="•"/>
            </a:pPr>
            <a:r>
              <a:rPr lang="en-US" dirty="0"/>
              <a:t>If              , then:</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 then: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 then: </a:t>
            </a:r>
          </a:p>
        </p:txBody>
      </p:sp>
      <p:graphicFrame>
        <p:nvGraphicFramePr>
          <p:cNvPr id="19" name="Object 18">
            <a:extLst>
              <a:ext uri="{FF2B5EF4-FFF2-40B4-BE49-F238E27FC236}">
                <a16:creationId xmlns:a16="http://schemas.microsoft.com/office/drawing/2014/main" id="{A9AF901C-505C-B25F-974E-4E43C3F68938}"/>
              </a:ext>
            </a:extLst>
          </p:cNvPr>
          <p:cNvGraphicFramePr>
            <a:graphicFrameLocks noChangeAspect="1"/>
          </p:cNvGraphicFramePr>
          <p:nvPr>
            <p:extLst>
              <p:ext uri="{D42A27DB-BD31-4B8C-83A1-F6EECF244321}">
                <p14:modId xmlns:p14="http://schemas.microsoft.com/office/powerpoint/2010/main" val="1759509145"/>
              </p:ext>
            </p:extLst>
          </p:nvPr>
        </p:nvGraphicFramePr>
        <p:xfrm>
          <a:off x="1481138" y="1408113"/>
          <a:ext cx="893762" cy="485775"/>
        </p:xfrm>
        <a:graphic>
          <a:graphicData uri="http://schemas.openxmlformats.org/presentationml/2006/ole">
            <mc:AlternateContent xmlns:mc="http://schemas.openxmlformats.org/markup-compatibility/2006">
              <mc:Choice xmlns:v="urn:schemas-microsoft-com:vml" Requires="v">
                <p:oleObj name="Equation" r:id="rId3" imgW="342720" imgH="190440" progId="Equation.DSMT4">
                  <p:embed/>
                </p:oleObj>
              </mc:Choice>
              <mc:Fallback>
                <p:oleObj name="Equation" r:id="rId3" imgW="342720" imgH="190440" progId="Equation.DSMT4">
                  <p:embed/>
                  <p:pic>
                    <p:nvPicPr>
                      <p:cNvPr id="19" name="Object 18">
                        <a:extLst>
                          <a:ext uri="{FF2B5EF4-FFF2-40B4-BE49-F238E27FC236}">
                            <a16:creationId xmlns:a16="http://schemas.microsoft.com/office/drawing/2014/main" id="{A9AF901C-505C-B25F-974E-4E43C3F68938}"/>
                          </a:ext>
                        </a:extLst>
                      </p:cNvPr>
                      <p:cNvPicPr>
                        <a:picLocks noChangeAspect="1" noChangeArrowheads="1"/>
                      </p:cNvPicPr>
                      <p:nvPr/>
                    </p:nvPicPr>
                    <p:blipFill>
                      <a:blip r:embed="rId4"/>
                      <a:srcRect/>
                      <a:stretch>
                        <a:fillRect/>
                      </a:stretch>
                    </p:blipFill>
                    <p:spPr bwMode="auto">
                      <a:xfrm>
                        <a:off x="1481138" y="1408113"/>
                        <a:ext cx="893762" cy="485775"/>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6B377A33-C31E-F249-1A91-8FF225AE752C}"/>
              </a:ext>
            </a:extLst>
          </p:cNvPr>
          <p:cNvGraphicFramePr>
            <a:graphicFrameLocks noChangeAspect="1"/>
          </p:cNvGraphicFramePr>
          <p:nvPr>
            <p:extLst>
              <p:ext uri="{D42A27DB-BD31-4B8C-83A1-F6EECF244321}">
                <p14:modId xmlns:p14="http://schemas.microsoft.com/office/powerpoint/2010/main" val="1195683558"/>
              </p:ext>
            </p:extLst>
          </p:nvPr>
        </p:nvGraphicFramePr>
        <p:xfrm>
          <a:off x="2176463" y="1944687"/>
          <a:ext cx="1557337" cy="485775"/>
        </p:xfrm>
        <a:graphic>
          <a:graphicData uri="http://schemas.openxmlformats.org/presentationml/2006/ole">
            <mc:AlternateContent xmlns:mc="http://schemas.openxmlformats.org/markup-compatibility/2006">
              <mc:Choice xmlns:v="urn:schemas-microsoft-com:vml" Requires="v">
                <p:oleObj name="Equation" r:id="rId5" imgW="596880" imgH="190440" progId="Equation.DSMT4">
                  <p:embed/>
                </p:oleObj>
              </mc:Choice>
              <mc:Fallback>
                <p:oleObj name="Equation" r:id="rId5" imgW="596880" imgH="190440" progId="Equation.DSMT4">
                  <p:embed/>
                  <p:pic>
                    <p:nvPicPr>
                      <p:cNvPr id="20" name="Object 19">
                        <a:extLst>
                          <a:ext uri="{FF2B5EF4-FFF2-40B4-BE49-F238E27FC236}">
                            <a16:creationId xmlns:a16="http://schemas.microsoft.com/office/drawing/2014/main" id="{6B377A33-C31E-F249-1A91-8FF225AE752C}"/>
                          </a:ext>
                        </a:extLst>
                      </p:cNvPr>
                      <p:cNvPicPr>
                        <a:picLocks noChangeAspect="1" noChangeArrowheads="1"/>
                      </p:cNvPicPr>
                      <p:nvPr/>
                    </p:nvPicPr>
                    <p:blipFill>
                      <a:blip r:embed="rId6"/>
                      <a:srcRect/>
                      <a:stretch>
                        <a:fillRect/>
                      </a:stretch>
                    </p:blipFill>
                    <p:spPr bwMode="auto">
                      <a:xfrm>
                        <a:off x="2176463" y="1944687"/>
                        <a:ext cx="1557337" cy="485775"/>
                      </a:xfrm>
                      <a:prstGeom prst="rect">
                        <a:avLst/>
                      </a:prstGeom>
                      <a:noFill/>
                    </p:spPr>
                  </p:pic>
                </p:oleObj>
              </mc:Fallback>
            </mc:AlternateContent>
          </a:graphicData>
        </a:graphic>
      </p:graphicFrame>
      <p:graphicFrame>
        <p:nvGraphicFramePr>
          <p:cNvPr id="24" name="Object 23">
            <a:extLst>
              <a:ext uri="{FF2B5EF4-FFF2-40B4-BE49-F238E27FC236}">
                <a16:creationId xmlns:a16="http://schemas.microsoft.com/office/drawing/2014/main" id="{3D074AC4-9A85-9B68-84DA-0CC952820269}"/>
              </a:ext>
            </a:extLst>
          </p:cNvPr>
          <p:cNvGraphicFramePr>
            <a:graphicFrameLocks noChangeAspect="1"/>
          </p:cNvGraphicFramePr>
          <p:nvPr>
            <p:extLst>
              <p:ext uri="{D42A27DB-BD31-4B8C-83A1-F6EECF244321}">
                <p14:modId xmlns:p14="http://schemas.microsoft.com/office/powerpoint/2010/main" val="705057561"/>
              </p:ext>
            </p:extLst>
          </p:nvPr>
        </p:nvGraphicFramePr>
        <p:xfrm>
          <a:off x="2176463" y="2937906"/>
          <a:ext cx="5997575" cy="971550"/>
        </p:xfrm>
        <a:graphic>
          <a:graphicData uri="http://schemas.openxmlformats.org/presentationml/2006/ole">
            <mc:AlternateContent xmlns:mc="http://schemas.openxmlformats.org/markup-compatibility/2006">
              <mc:Choice xmlns:v="urn:schemas-microsoft-com:vml" Requires="v">
                <p:oleObj name="Equation" r:id="rId7" imgW="2298600" imgH="380880" progId="Equation.DSMT4">
                  <p:embed/>
                </p:oleObj>
              </mc:Choice>
              <mc:Fallback>
                <p:oleObj name="Equation" r:id="rId7" imgW="2298600" imgH="380880" progId="Equation.DSMT4">
                  <p:embed/>
                  <p:pic>
                    <p:nvPicPr>
                      <p:cNvPr id="24" name="Object 23">
                        <a:extLst>
                          <a:ext uri="{FF2B5EF4-FFF2-40B4-BE49-F238E27FC236}">
                            <a16:creationId xmlns:a16="http://schemas.microsoft.com/office/drawing/2014/main" id="{3D074AC4-9A85-9B68-84DA-0CC952820269}"/>
                          </a:ext>
                        </a:extLst>
                      </p:cNvPr>
                      <p:cNvPicPr>
                        <a:picLocks noChangeAspect="1" noChangeArrowheads="1"/>
                      </p:cNvPicPr>
                      <p:nvPr/>
                    </p:nvPicPr>
                    <p:blipFill>
                      <a:blip r:embed="rId8"/>
                      <a:srcRect/>
                      <a:stretch>
                        <a:fillRect/>
                      </a:stretch>
                    </p:blipFill>
                    <p:spPr bwMode="auto">
                      <a:xfrm>
                        <a:off x="2176463" y="2937906"/>
                        <a:ext cx="5997575" cy="971550"/>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84BF8A53-7E96-2BB5-6FB0-4E3F61D55E89}"/>
              </a:ext>
            </a:extLst>
          </p:cNvPr>
          <p:cNvGraphicFramePr>
            <a:graphicFrameLocks noChangeAspect="1"/>
          </p:cNvGraphicFramePr>
          <p:nvPr>
            <p:extLst>
              <p:ext uri="{D42A27DB-BD31-4B8C-83A1-F6EECF244321}">
                <p14:modId xmlns:p14="http://schemas.microsoft.com/office/powerpoint/2010/main" val="3485446908"/>
              </p:ext>
            </p:extLst>
          </p:nvPr>
        </p:nvGraphicFramePr>
        <p:xfrm>
          <a:off x="1481138" y="2481262"/>
          <a:ext cx="1390650" cy="485775"/>
        </p:xfrm>
        <a:graphic>
          <a:graphicData uri="http://schemas.openxmlformats.org/presentationml/2006/ole">
            <mc:AlternateContent xmlns:mc="http://schemas.openxmlformats.org/markup-compatibility/2006">
              <mc:Choice xmlns:v="urn:schemas-microsoft-com:vml" Requires="v">
                <p:oleObj name="Equation" r:id="rId9" imgW="533160" imgH="190440" progId="Equation.DSMT4">
                  <p:embed/>
                </p:oleObj>
              </mc:Choice>
              <mc:Fallback>
                <p:oleObj name="Equation" r:id="rId9" imgW="533160" imgH="190440" progId="Equation.DSMT4">
                  <p:embed/>
                  <p:pic>
                    <p:nvPicPr>
                      <p:cNvPr id="15" name="Object 14">
                        <a:extLst>
                          <a:ext uri="{FF2B5EF4-FFF2-40B4-BE49-F238E27FC236}">
                            <a16:creationId xmlns:a16="http://schemas.microsoft.com/office/drawing/2014/main" id="{84BF8A53-7E96-2BB5-6FB0-4E3F61D55E89}"/>
                          </a:ext>
                        </a:extLst>
                      </p:cNvPr>
                      <p:cNvPicPr>
                        <a:picLocks noChangeAspect="1" noChangeArrowheads="1"/>
                      </p:cNvPicPr>
                      <p:nvPr/>
                    </p:nvPicPr>
                    <p:blipFill>
                      <a:blip r:embed="rId10"/>
                      <a:srcRect/>
                      <a:stretch>
                        <a:fillRect/>
                      </a:stretch>
                    </p:blipFill>
                    <p:spPr bwMode="auto">
                      <a:xfrm>
                        <a:off x="1481138" y="2481262"/>
                        <a:ext cx="1390650" cy="485775"/>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AE08975E-5E36-F238-F594-4D9A7541E9C8}"/>
              </a:ext>
            </a:extLst>
          </p:cNvPr>
          <p:cNvGraphicFramePr>
            <a:graphicFrameLocks noChangeAspect="1"/>
          </p:cNvGraphicFramePr>
          <p:nvPr>
            <p:extLst>
              <p:ext uri="{D42A27DB-BD31-4B8C-83A1-F6EECF244321}">
                <p14:modId xmlns:p14="http://schemas.microsoft.com/office/powerpoint/2010/main" val="216296501"/>
              </p:ext>
            </p:extLst>
          </p:nvPr>
        </p:nvGraphicFramePr>
        <p:xfrm>
          <a:off x="1497013" y="3910013"/>
          <a:ext cx="862012" cy="454025"/>
        </p:xfrm>
        <a:graphic>
          <a:graphicData uri="http://schemas.openxmlformats.org/presentationml/2006/ole">
            <mc:AlternateContent xmlns:mc="http://schemas.openxmlformats.org/markup-compatibility/2006">
              <mc:Choice xmlns:v="urn:schemas-microsoft-com:vml" Requires="v">
                <p:oleObj name="Equation" r:id="rId11" imgW="330120" imgH="177480" progId="Equation.DSMT4">
                  <p:embed/>
                </p:oleObj>
              </mc:Choice>
              <mc:Fallback>
                <p:oleObj name="Equation" r:id="rId11" imgW="330120" imgH="177480" progId="Equation.DSMT4">
                  <p:embed/>
                  <p:pic>
                    <p:nvPicPr>
                      <p:cNvPr id="16" name="Object 15">
                        <a:extLst>
                          <a:ext uri="{FF2B5EF4-FFF2-40B4-BE49-F238E27FC236}">
                            <a16:creationId xmlns:a16="http://schemas.microsoft.com/office/drawing/2014/main" id="{AE08975E-5E36-F238-F594-4D9A7541E9C8}"/>
                          </a:ext>
                        </a:extLst>
                      </p:cNvPr>
                      <p:cNvPicPr>
                        <a:picLocks noChangeAspect="1" noChangeArrowheads="1"/>
                      </p:cNvPicPr>
                      <p:nvPr/>
                    </p:nvPicPr>
                    <p:blipFill>
                      <a:blip r:embed="rId12"/>
                      <a:srcRect/>
                      <a:stretch>
                        <a:fillRect/>
                      </a:stretch>
                    </p:blipFill>
                    <p:spPr bwMode="auto">
                      <a:xfrm>
                        <a:off x="1497013" y="3910013"/>
                        <a:ext cx="862012" cy="454025"/>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1786C200-49FD-963C-86CC-5C4A6316EA31}"/>
              </a:ext>
            </a:extLst>
          </p:cNvPr>
          <p:cNvGraphicFramePr>
            <a:graphicFrameLocks noChangeAspect="1"/>
          </p:cNvGraphicFramePr>
          <p:nvPr>
            <p:extLst>
              <p:ext uri="{D42A27DB-BD31-4B8C-83A1-F6EECF244321}">
                <p14:modId xmlns:p14="http://schemas.microsoft.com/office/powerpoint/2010/main" val="2006100930"/>
              </p:ext>
            </p:extLst>
          </p:nvPr>
        </p:nvGraphicFramePr>
        <p:xfrm>
          <a:off x="2286000" y="4481513"/>
          <a:ext cx="2120900" cy="485775"/>
        </p:xfrm>
        <a:graphic>
          <a:graphicData uri="http://schemas.openxmlformats.org/presentationml/2006/ole">
            <mc:AlternateContent xmlns:mc="http://schemas.openxmlformats.org/markup-compatibility/2006">
              <mc:Choice xmlns:v="urn:schemas-microsoft-com:vml" Requires="v">
                <p:oleObj name="Equation" r:id="rId13" imgW="812520" imgH="190440" progId="Equation.DSMT4">
                  <p:embed/>
                </p:oleObj>
              </mc:Choice>
              <mc:Fallback>
                <p:oleObj name="Equation" r:id="rId13" imgW="812520" imgH="190440" progId="Equation.DSMT4">
                  <p:embed/>
                  <p:pic>
                    <p:nvPicPr>
                      <p:cNvPr id="17" name="Object 16">
                        <a:extLst>
                          <a:ext uri="{FF2B5EF4-FFF2-40B4-BE49-F238E27FC236}">
                            <a16:creationId xmlns:a16="http://schemas.microsoft.com/office/drawing/2014/main" id="{1786C200-49FD-963C-86CC-5C4A6316EA31}"/>
                          </a:ext>
                        </a:extLst>
                      </p:cNvPr>
                      <p:cNvPicPr>
                        <a:picLocks noChangeAspect="1" noChangeArrowheads="1"/>
                      </p:cNvPicPr>
                      <p:nvPr/>
                    </p:nvPicPr>
                    <p:blipFill>
                      <a:blip r:embed="rId14"/>
                      <a:srcRect/>
                      <a:stretch>
                        <a:fillRect/>
                      </a:stretch>
                    </p:blipFill>
                    <p:spPr bwMode="auto">
                      <a:xfrm>
                        <a:off x="2286000" y="4481513"/>
                        <a:ext cx="2120900" cy="485775"/>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2D7BC6A8-B744-4800-D09A-48633E72D45D}"/>
              </a:ext>
            </a:extLst>
          </p:cNvPr>
          <p:cNvSpPr txBox="1"/>
          <p:nvPr/>
        </p:nvSpPr>
        <p:spPr>
          <a:xfrm>
            <a:off x="4724400" y="887770"/>
            <a:ext cx="5402062" cy="369332"/>
          </a:xfrm>
          <a:prstGeom prst="rect">
            <a:avLst/>
          </a:prstGeom>
          <a:noFill/>
        </p:spPr>
        <p:txBody>
          <a:bodyPr wrap="square">
            <a:spAutoFit/>
          </a:bodyPr>
          <a:lstStyle/>
          <a:p>
            <a:r>
              <a:rPr lang="en-US" dirty="0"/>
              <a:t>for prismatic unbraced lengths only</a:t>
            </a:r>
          </a:p>
        </p:txBody>
      </p:sp>
    </p:spTree>
    <p:extLst>
      <p:ext uri="{BB962C8B-B14F-4D97-AF65-F5344CB8AC3E}">
        <p14:creationId xmlns:p14="http://schemas.microsoft.com/office/powerpoint/2010/main" val="2515510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152400" y="79749"/>
            <a:ext cx="8915400" cy="857250"/>
          </a:xfrm>
        </p:spPr>
        <p:txBody>
          <a:bodyPr/>
          <a:lstStyle/>
          <a:p>
            <a:r>
              <a:rPr lang="en-US" dirty="0"/>
              <a:t>Lateral-Torsional Buckling (LTB)</a:t>
            </a:r>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42</a:t>
            </a:fld>
            <a:endParaRPr lang="en-US" dirty="0"/>
          </a:p>
        </p:txBody>
      </p:sp>
      <p:sp>
        <p:nvSpPr>
          <p:cNvPr id="11" name="Rectangle 7">
            <a:extLst>
              <a:ext uri="{FF2B5EF4-FFF2-40B4-BE49-F238E27FC236}">
                <a16:creationId xmlns:a16="http://schemas.microsoft.com/office/drawing/2014/main" id="{E5AC2CC9-9F36-7514-B302-5369D3793ACB}"/>
              </a:ext>
            </a:extLst>
          </p:cNvPr>
          <p:cNvSpPr>
            <a:spLocks noChangeArrowheads="1"/>
          </p:cNvSpPr>
          <p:nvPr/>
        </p:nvSpPr>
        <p:spPr bwMode="auto">
          <a:xfrm>
            <a:off x="6146800" y="331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a:extLst>
              <a:ext uri="{FF2B5EF4-FFF2-40B4-BE49-F238E27FC236}">
                <a16:creationId xmlns:a16="http://schemas.microsoft.com/office/drawing/2014/main" id="{B03AF6B8-A36C-4F42-9467-1129CF6734E1}"/>
              </a:ext>
            </a:extLst>
          </p:cNvPr>
          <p:cNvSpPr>
            <a:spLocks noChangeArrowheads="1"/>
          </p:cNvSpPr>
          <p:nvPr/>
        </p:nvSpPr>
        <p:spPr bwMode="auto">
          <a:xfrm>
            <a:off x="1819275" y="8739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5C039898-B522-7C96-14D2-B92B0CB8454E}"/>
              </a:ext>
            </a:extLst>
          </p:cNvPr>
          <p:cNvSpPr txBox="1"/>
          <p:nvPr/>
        </p:nvSpPr>
        <p:spPr>
          <a:xfrm>
            <a:off x="914400" y="873957"/>
            <a:ext cx="4800600" cy="3416320"/>
          </a:xfrm>
          <a:prstGeom prst="rect">
            <a:avLst/>
          </a:prstGeom>
          <a:noFill/>
        </p:spPr>
        <p:txBody>
          <a:bodyPr wrap="square" rtlCol="0">
            <a:spAutoFit/>
          </a:bodyPr>
          <a:lstStyle/>
          <a:p>
            <a:r>
              <a:rPr lang="en-US" u="sng" dirty="0"/>
              <a:t>Article A6.3.3 (Appendix A6):</a:t>
            </a:r>
          </a:p>
          <a:p>
            <a:endParaRPr lang="en-US" u="sng" dirty="0"/>
          </a:p>
          <a:p>
            <a:pPr marL="285750" indent="-285750">
              <a:buFont typeface="Arial" panose="020B0604020202020204" pitchFamily="34" charset="0"/>
              <a:buChar char="•"/>
            </a:pPr>
            <a:r>
              <a:rPr lang="en-US" dirty="0"/>
              <a:t>If              , then:</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 then: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 then: </a:t>
            </a:r>
          </a:p>
        </p:txBody>
      </p:sp>
      <p:graphicFrame>
        <p:nvGraphicFramePr>
          <p:cNvPr id="19" name="Object 18">
            <a:extLst>
              <a:ext uri="{FF2B5EF4-FFF2-40B4-BE49-F238E27FC236}">
                <a16:creationId xmlns:a16="http://schemas.microsoft.com/office/drawing/2014/main" id="{A9AF901C-505C-B25F-974E-4E43C3F68938}"/>
              </a:ext>
            </a:extLst>
          </p:cNvPr>
          <p:cNvGraphicFramePr>
            <a:graphicFrameLocks noChangeAspect="1"/>
          </p:cNvGraphicFramePr>
          <p:nvPr/>
        </p:nvGraphicFramePr>
        <p:xfrm>
          <a:off x="1481138" y="1408113"/>
          <a:ext cx="893762" cy="485775"/>
        </p:xfrm>
        <a:graphic>
          <a:graphicData uri="http://schemas.openxmlformats.org/presentationml/2006/ole">
            <mc:AlternateContent xmlns:mc="http://schemas.openxmlformats.org/markup-compatibility/2006">
              <mc:Choice xmlns:v="urn:schemas-microsoft-com:vml" Requires="v">
                <p:oleObj name="Equation" r:id="rId3" imgW="342720" imgH="190440" progId="Equation.DSMT4">
                  <p:embed/>
                </p:oleObj>
              </mc:Choice>
              <mc:Fallback>
                <p:oleObj name="Equation" r:id="rId3" imgW="342720" imgH="190440" progId="Equation.DSMT4">
                  <p:embed/>
                  <p:pic>
                    <p:nvPicPr>
                      <p:cNvPr id="19" name="Object 18">
                        <a:extLst>
                          <a:ext uri="{FF2B5EF4-FFF2-40B4-BE49-F238E27FC236}">
                            <a16:creationId xmlns:a16="http://schemas.microsoft.com/office/drawing/2014/main" id="{A9AF901C-505C-B25F-974E-4E43C3F68938}"/>
                          </a:ext>
                        </a:extLst>
                      </p:cNvPr>
                      <p:cNvPicPr>
                        <a:picLocks noChangeAspect="1" noChangeArrowheads="1"/>
                      </p:cNvPicPr>
                      <p:nvPr/>
                    </p:nvPicPr>
                    <p:blipFill>
                      <a:blip r:embed="rId4"/>
                      <a:srcRect/>
                      <a:stretch>
                        <a:fillRect/>
                      </a:stretch>
                    </p:blipFill>
                    <p:spPr bwMode="auto">
                      <a:xfrm>
                        <a:off x="1481138" y="1408113"/>
                        <a:ext cx="893762" cy="485775"/>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6B377A33-C31E-F249-1A91-8FF225AE752C}"/>
              </a:ext>
            </a:extLst>
          </p:cNvPr>
          <p:cNvGraphicFramePr>
            <a:graphicFrameLocks noChangeAspect="1"/>
          </p:cNvGraphicFramePr>
          <p:nvPr>
            <p:extLst>
              <p:ext uri="{D42A27DB-BD31-4B8C-83A1-F6EECF244321}">
                <p14:modId xmlns:p14="http://schemas.microsoft.com/office/powerpoint/2010/main" val="4002539759"/>
              </p:ext>
            </p:extLst>
          </p:nvPr>
        </p:nvGraphicFramePr>
        <p:xfrm>
          <a:off x="2176463" y="1944688"/>
          <a:ext cx="1557337" cy="485775"/>
        </p:xfrm>
        <a:graphic>
          <a:graphicData uri="http://schemas.openxmlformats.org/presentationml/2006/ole">
            <mc:AlternateContent xmlns:mc="http://schemas.openxmlformats.org/markup-compatibility/2006">
              <mc:Choice xmlns:v="urn:schemas-microsoft-com:vml" Requires="v">
                <p:oleObj name="Equation" r:id="rId5" imgW="596880" imgH="190440" progId="Equation.DSMT4">
                  <p:embed/>
                </p:oleObj>
              </mc:Choice>
              <mc:Fallback>
                <p:oleObj name="Equation" r:id="rId5" imgW="596880" imgH="190440" progId="Equation.DSMT4">
                  <p:embed/>
                  <p:pic>
                    <p:nvPicPr>
                      <p:cNvPr id="20" name="Object 19">
                        <a:extLst>
                          <a:ext uri="{FF2B5EF4-FFF2-40B4-BE49-F238E27FC236}">
                            <a16:creationId xmlns:a16="http://schemas.microsoft.com/office/drawing/2014/main" id="{6B377A33-C31E-F249-1A91-8FF225AE752C}"/>
                          </a:ext>
                        </a:extLst>
                      </p:cNvPr>
                      <p:cNvPicPr>
                        <a:picLocks noChangeAspect="1" noChangeArrowheads="1"/>
                      </p:cNvPicPr>
                      <p:nvPr/>
                    </p:nvPicPr>
                    <p:blipFill>
                      <a:blip r:embed="rId6"/>
                      <a:srcRect/>
                      <a:stretch>
                        <a:fillRect/>
                      </a:stretch>
                    </p:blipFill>
                    <p:spPr bwMode="auto">
                      <a:xfrm>
                        <a:off x="2176463" y="1944688"/>
                        <a:ext cx="1557337" cy="485775"/>
                      </a:xfrm>
                      <a:prstGeom prst="rect">
                        <a:avLst/>
                      </a:prstGeom>
                      <a:noFill/>
                    </p:spPr>
                  </p:pic>
                </p:oleObj>
              </mc:Fallback>
            </mc:AlternateContent>
          </a:graphicData>
        </a:graphic>
      </p:graphicFrame>
      <p:graphicFrame>
        <p:nvGraphicFramePr>
          <p:cNvPr id="24" name="Object 23">
            <a:extLst>
              <a:ext uri="{FF2B5EF4-FFF2-40B4-BE49-F238E27FC236}">
                <a16:creationId xmlns:a16="http://schemas.microsoft.com/office/drawing/2014/main" id="{3D074AC4-9A85-9B68-84DA-0CC952820269}"/>
              </a:ext>
            </a:extLst>
          </p:cNvPr>
          <p:cNvGraphicFramePr>
            <a:graphicFrameLocks noChangeAspect="1"/>
          </p:cNvGraphicFramePr>
          <p:nvPr>
            <p:extLst>
              <p:ext uri="{D42A27DB-BD31-4B8C-83A1-F6EECF244321}">
                <p14:modId xmlns:p14="http://schemas.microsoft.com/office/powerpoint/2010/main" val="487331262"/>
              </p:ext>
            </p:extLst>
          </p:nvPr>
        </p:nvGraphicFramePr>
        <p:xfrm>
          <a:off x="2160588" y="2938463"/>
          <a:ext cx="6030912" cy="971550"/>
        </p:xfrm>
        <a:graphic>
          <a:graphicData uri="http://schemas.openxmlformats.org/presentationml/2006/ole">
            <mc:AlternateContent xmlns:mc="http://schemas.openxmlformats.org/markup-compatibility/2006">
              <mc:Choice xmlns:v="urn:schemas-microsoft-com:vml" Requires="v">
                <p:oleObj name="Equation" r:id="rId7" imgW="2311200" imgH="380880" progId="Equation.DSMT4">
                  <p:embed/>
                </p:oleObj>
              </mc:Choice>
              <mc:Fallback>
                <p:oleObj name="Equation" r:id="rId7" imgW="2311200" imgH="380880" progId="Equation.DSMT4">
                  <p:embed/>
                  <p:pic>
                    <p:nvPicPr>
                      <p:cNvPr id="24" name="Object 23">
                        <a:extLst>
                          <a:ext uri="{FF2B5EF4-FFF2-40B4-BE49-F238E27FC236}">
                            <a16:creationId xmlns:a16="http://schemas.microsoft.com/office/drawing/2014/main" id="{3D074AC4-9A85-9B68-84DA-0CC952820269}"/>
                          </a:ext>
                        </a:extLst>
                      </p:cNvPr>
                      <p:cNvPicPr>
                        <a:picLocks noChangeAspect="1" noChangeArrowheads="1"/>
                      </p:cNvPicPr>
                      <p:nvPr/>
                    </p:nvPicPr>
                    <p:blipFill>
                      <a:blip r:embed="rId8"/>
                      <a:srcRect/>
                      <a:stretch>
                        <a:fillRect/>
                      </a:stretch>
                    </p:blipFill>
                    <p:spPr bwMode="auto">
                      <a:xfrm>
                        <a:off x="2160588" y="2938463"/>
                        <a:ext cx="6030912" cy="971550"/>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84BF8A53-7E96-2BB5-6FB0-4E3F61D55E89}"/>
              </a:ext>
            </a:extLst>
          </p:cNvPr>
          <p:cNvGraphicFramePr>
            <a:graphicFrameLocks noChangeAspect="1"/>
          </p:cNvGraphicFramePr>
          <p:nvPr/>
        </p:nvGraphicFramePr>
        <p:xfrm>
          <a:off x="1481138" y="2481262"/>
          <a:ext cx="1390650" cy="485775"/>
        </p:xfrm>
        <a:graphic>
          <a:graphicData uri="http://schemas.openxmlformats.org/presentationml/2006/ole">
            <mc:AlternateContent xmlns:mc="http://schemas.openxmlformats.org/markup-compatibility/2006">
              <mc:Choice xmlns:v="urn:schemas-microsoft-com:vml" Requires="v">
                <p:oleObj name="Equation" r:id="rId9" imgW="533160" imgH="190440" progId="Equation.DSMT4">
                  <p:embed/>
                </p:oleObj>
              </mc:Choice>
              <mc:Fallback>
                <p:oleObj name="Equation" r:id="rId9" imgW="533160" imgH="190440" progId="Equation.DSMT4">
                  <p:embed/>
                  <p:pic>
                    <p:nvPicPr>
                      <p:cNvPr id="15" name="Object 14">
                        <a:extLst>
                          <a:ext uri="{FF2B5EF4-FFF2-40B4-BE49-F238E27FC236}">
                            <a16:creationId xmlns:a16="http://schemas.microsoft.com/office/drawing/2014/main" id="{84BF8A53-7E96-2BB5-6FB0-4E3F61D55E89}"/>
                          </a:ext>
                        </a:extLst>
                      </p:cNvPr>
                      <p:cNvPicPr>
                        <a:picLocks noChangeAspect="1" noChangeArrowheads="1"/>
                      </p:cNvPicPr>
                      <p:nvPr/>
                    </p:nvPicPr>
                    <p:blipFill>
                      <a:blip r:embed="rId10"/>
                      <a:srcRect/>
                      <a:stretch>
                        <a:fillRect/>
                      </a:stretch>
                    </p:blipFill>
                    <p:spPr bwMode="auto">
                      <a:xfrm>
                        <a:off x="1481138" y="2481262"/>
                        <a:ext cx="1390650" cy="485775"/>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AE08975E-5E36-F238-F594-4D9A7541E9C8}"/>
              </a:ext>
            </a:extLst>
          </p:cNvPr>
          <p:cNvGraphicFramePr>
            <a:graphicFrameLocks noChangeAspect="1"/>
          </p:cNvGraphicFramePr>
          <p:nvPr/>
        </p:nvGraphicFramePr>
        <p:xfrm>
          <a:off x="1497013" y="3910013"/>
          <a:ext cx="862012" cy="454025"/>
        </p:xfrm>
        <a:graphic>
          <a:graphicData uri="http://schemas.openxmlformats.org/presentationml/2006/ole">
            <mc:AlternateContent xmlns:mc="http://schemas.openxmlformats.org/markup-compatibility/2006">
              <mc:Choice xmlns:v="urn:schemas-microsoft-com:vml" Requires="v">
                <p:oleObj name="Equation" r:id="rId11" imgW="330120" imgH="177480" progId="Equation.DSMT4">
                  <p:embed/>
                </p:oleObj>
              </mc:Choice>
              <mc:Fallback>
                <p:oleObj name="Equation" r:id="rId11" imgW="330120" imgH="177480" progId="Equation.DSMT4">
                  <p:embed/>
                  <p:pic>
                    <p:nvPicPr>
                      <p:cNvPr id="16" name="Object 15">
                        <a:extLst>
                          <a:ext uri="{FF2B5EF4-FFF2-40B4-BE49-F238E27FC236}">
                            <a16:creationId xmlns:a16="http://schemas.microsoft.com/office/drawing/2014/main" id="{AE08975E-5E36-F238-F594-4D9A7541E9C8}"/>
                          </a:ext>
                        </a:extLst>
                      </p:cNvPr>
                      <p:cNvPicPr>
                        <a:picLocks noChangeAspect="1" noChangeArrowheads="1"/>
                      </p:cNvPicPr>
                      <p:nvPr/>
                    </p:nvPicPr>
                    <p:blipFill>
                      <a:blip r:embed="rId12"/>
                      <a:srcRect/>
                      <a:stretch>
                        <a:fillRect/>
                      </a:stretch>
                    </p:blipFill>
                    <p:spPr bwMode="auto">
                      <a:xfrm>
                        <a:off x="1497013" y="3910013"/>
                        <a:ext cx="862012" cy="454025"/>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1786C200-49FD-963C-86CC-5C4A6316EA31}"/>
              </a:ext>
            </a:extLst>
          </p:cNvPr>
          <p:cNvGraphicFramePr>
            <a:graphicFrameLocks noChangeAspect="1"/>
          </p:cNvGraphicFramePr>
          <p:nvPr>
            <p:extLst>
              <p:ext uri="{D42A27DB-BD31-4B8C-83A1-F6EECF244321}">
                <p14:modId xmlns:p14="http://schemas.microsoft.com/office/powerpoint/2010/main" val="3488578825"/>
              </p:ext>
            </p:extLst>
          </p:nvPr>
        </p:nvGraphicFramePr>
        <p:xfrm>
          <a:off x="2120900" y="4481513"/>
          <a:ext cx="2454275" cy="485775"/>
        </p:xfrm>
        <a:graphic>
          <a:graphicData uri="http://schemas.openxmlformats.org/presentationml/2006/ole">
            <mc:AlternateContent xmlns:mc="http://schemas.openxmlformats.org/markup-compatibility/2006">
              <mc:Choice xmlns:v="urn:schemas-microsoft-com:vml" Requires="v">
                <p:oleObj name="Equation" r:id="rId13" imgW="939600" imgH="190440" progId="Equation.DSMT4">
                  <p:embed/>
                </p:oleObj>
              </mc:Choice>
              <mc:Fallback>
                <p:oleObj name="Equation" r:id="rId13" imgW="939600" imgH="190440" progId="Equation.DSMT4">
                  <p:embed/>
                  <p:pic>
                    <p:nvPicPr>
                      <p:cNvPr id="17" name="Object 16">
                        <a:extLst>
                          <a:ext uri="{FF2B5EF4-FFF2-40B4-BE49-F238E27FC236}">
                            <a16:creationId xmlns:a16="http://schemas.microsoft.com/office/drawing/2014/main" id="{1786C200-49FD-963C-86CC-5C4A6316EA31}"/>
                          </a:ext>
                        </a:extLst>
                      </p:cNvPr>
                      <p:cNvPicPr>
                        <a:picLocks noChangeAspect="1" noChangeArrowheads="1"/>
                      </p:cNvPicPr>
                      <p:nvPr/>
                    </p:nvPicPr>
                    <p:blipFill>
                      <a:blip r:embed="rId14"/>
                      <a:srcRect/>
                      <a:stretch>
                        <a:fillRect/>
                      </a:stretch>
                    </p:blipFill>
                    <p:spPr bwMode="auto">
                      <a:xfrm>
                        <a:off x="2120900" y="4481513"/>
                        <a:ext cx="2454275" cy="485775"/>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2D7BC6A8-B744-4800-D09A-48633E72D45D}"/>
              </a:ext>
            </a:extLst>
          </p:cNvPr>
          <p:cNvSpPr txBox="1"/>
          <p:nvPr/>
        </p:nvSpPr>
        <p:spPr>
          <a:xfrm>
            <a:off x="4903988" y="864155"/>
            <a:ext cx="5402062" cy="369332"/>
          </a:xfrm>
          <a:prstGeom prst="rect">
            <a:avLst/>
          </a:prstGeom>
          <a:noFill/>
        </p:spPr>
        <p:txBody>
          <a:bodyPr wrap="square">
            <a:spAutoFit/>
          </a:bodyPr>
          <a:lstStyle/>
          <a:p>
            <a:r>
              <a:rPr lang="en-US" dirty="0"/>
              <a:t>for prismatic unbraced lengths only</a:t>
            </a:r>
          </a:p>
        </p:txBody>
      </p:sp>
    </p:spTree>
    <p:extLst>
      <p:ext uri="{BB962C8B-B14F-4D97-AF65-F5344CB8AC3E}">
        <p14:creationId xmlns:p14="http://schemas.microsoft.com/office/powerpoint/2010/main" val="2020828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70651" y="58222"/>
            <a:ext cx="9144000" cy="857250"/>
          </a:xfrm>
        </p:spPr>
        <p:txBody>
          <a:bodyPr/>
          <a:lstStyle/>
          <a:p>
            <a:r>
              <a:rPr lang="en-US" sz="2600" dirty="0"/>
              <a:t>Lateral-Torsional Buckling (LTB) – Nonprismatic Unbraced Lengths</a:t>
            </a:r>
            <a:br>
              <a:rPr lang="en-US" dirty="0"/>
            </a:br>
            <a:endParaRPr lang="en-US" sz="20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43</a:t>
            </a:fld>
            <a:endParaRPr lang="en-US" dirty="0"/>
          </a:p>
        </p:txBody>
      </p:sp>
      <p:sp>
        <p:nvSpPr>
          <p:cNvPr id="11" name="Rectangle 7">
            <a:extLst>
              <a:ext uri="{FF2B5EF4-FFF2-40B4-BE49-F238E27FC236}">
                <a16:creationId xmlns:a16="http://schemas.microsoft.com/office/drawing/2014/main" id="{E5AC2CC9-9F36-7514-B302-5369D3793ACB}"/>
              </a:ext>
            </a:extLst>
          </p:cNvPr>
          <p:cNvSpPr>
            <a:spLocks noChangeArrowheads="1"/>
          </p:cNvSpPr>
          <p:nvPr/>
        </p:nvSpPr>
        <p:spPr bwMode="auto">
          <a:xfrm>
            <a:off x="6146800" y="331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a:extLst>
              <a:ext uri="{FF2B5EF4-FFF2-40B4-BE49-F238E27FC236}">
                <a16:creationId xmlns:a16="http://schemas.microsoft.com/office/drawing/2014/main" id="{B03AF6B8-A36C-4F42-9467-1129CF6734E1}"/>
              </a:ext>
            </a:extLst>
          </p:cNvPr>
          <p:cNvSpPr>
            <a:spLocks noChangeArrowheads="1"/>
          </p:cNvSpPr>
          <p:nvPr/>
        </p:nvSpPr>
        <p:spPr bwMode="auto">
          <a:xfrm>
            <a:off x="1819275" y="8739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3" name="Picture 12">
            <a:extLst>
              <a:ext uri="{FF2B5EF4-FFF2-40B4-BE49-F238E27FC236}">
                <a16:creationId xmlns:a16="http://schemas.microsoft.com/office/drawing/2014/main" id="{4C3A148A-1D94-ACB2-9D55-9E65EF4AAE90}"/>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9200" y="2905032"/>
            <a:ext cx="5334000" cy="2215990"/>
          </a:xfrm>
          <a:prstGeom prst="rect">
            <a:avLst/>
          </a:prstGeom>
          <a:noFill/>
          <a:ln>
            <a:noFill/>
          </a:ln>
        </p:spPr>
      </p:pic>
      <p:sp>
        <p:nvSpPr>
          <p:cNvPr id="3" name="Rectangle 2">
            <a:extLst>
              <a:ext uri="{FF2B5EF4-FFF2-40B4-BE49-F238E27FC236}">
                <a16:creationId xmlns:a16="http://schemas.microsoft.com/office/drawing/2014/main" id="{B20CEDD8-98E3-C35F-41AB-1DAEF1134A3D}"/>
              </a:ext>
            </a:extLst>
          </p:cNvPr>
          <p:cNvSpPr/>
          <p:nvPr/>
        </p:nvSpPr>
        <p:spPr>
          <a:xfrm>
            <a:off x="992080" y="2822277"/>
            <a:ext cx="21336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77F1A64-766B-D78C-D041-DECD531F122D}"/>
              </a:ext>
            </a:extLst>
          </p:cNvPr>
          <p:cNvSpPr txBox="1"/>
          <p:nvPr/>
        </p:nvSpPr>
        <p:spPr>
          <a:xfrm>
            <a:off x="997998" y="624570"/>
            <a:ext cx="7847120" cy="2215991"/>
          </a:xfrm>
          <a:prstGeom prst="rect">
            <a:avLst/>
          </a:prstGeom>
          <a:noFill/>
        </p:spPr>
        <p:txBody>
          <a:bodyPr wrap="square" rtlCol="0">
            <a:spAutoFit/>
          </a:bodyPr>
          <a:lstStyle/>
          <a:p>
            <a:pPr marL="285750" indent="-285750">
              <a:buFont typeface="Arial" panose="020B0604020202020204" pitchFamily="34" charset="0"/>
              <a:buChar char="•"/>
            </a:pPr>
            <a:r>
              <a:rPr lang="en-US" dirty="0"/>
              <a:t>If L</a:t>
            </a:r>
            <a:r>
              <a:rPr lang="en-US" baseline="-25000" dirty="0"/>
              <a:t>2</a:t>
            </a:r>
            <a:r>
              <a:rPr lang="en-US" dirty="0"/>
              <a:t> </a:t>
            </a:r>
            <a:r>
              <a:rPr lang="en-US" dirty="0">
                <a:cs typeface="Arial" panose="020B0604020202020204" pitchFamily="34" charset="0"/>
              </a:rPr>
              <a:t>≤ 0.20L</a:t>
            </a:r>
            <a:r>
              <a:rPr lang="en-US" baseline="-25000" dirty="0">
                <a:cs typeface="Arial" panose="020B0604020202020204" pitchFamily="34" charset="0"/>
              </a:rPr>
              <a:t>b</a:t>
            </a:r>
            <a:r>
              <a:rPr lang="en-US" dirty="0">
                <a:cs typeface="Arial" panose="020B0604020202020204" pitchFamily="34" charset="0"/>
              </a:rPr>
              <a:t>, I</a:t>
            </a:r>
            <a:r>
              <a:rPr lang="en-US" baseline="-25000" dirty="0">
                <a:cs typeface="Arial" panose="020B0604020202020204" pitchFamily="34" charset="0"/>
              </a:rPr>
              <a:t>y2</a:t>
            </a:r>
            <a:r>
              <a:rPr lang="en-US" dirty="0">
                <a:cs typeface="Arial" panose="020B0604020202020204" pitchFamily="34" charset="0"/>
              </a:rPr>
              <a:t> ≥ 0.5I</a:t>
            </a:r>
            <a:r>
              <a:rPr lang="en-US" baseline="-25000" dirty="0">
                <a:cs typeface="Arial" panose="020B0604020202020204" pitchFamily="34" charset="0"/>
              </a:rPr>
              <a:t>y1</a:t>
            </a:r>
            <a:r>
              <a:rPr lang="en-US" dirty="0">
                <a:cs typeface="Arial" panose="020B0604020202020204" pitchFamily="34" charset="0"/>
              </a:rPr>
              <a:t>, and the larger magnitude of moment occurs within the section with the largest resistance, then ignore the cross-section transition and design the unbraced length for LTB as a prismatic unbraced length (see the previous slides) using the larger section. May use K &lt; 1.0 and C</a:t>
            </a:r>
            <a:r>
              <a:rPr lang="en-US" baseline="-25000" dirty="0">
                <a:cs typeface="Arial" panose="020B0604020202020204" pitchFamily="34" charset="0"/>
              </a:rPr>
              <a:t>b</a:t>
            </a:r>
            <a:r>
              <a:rPr lang="en-US" dirty="0">
                <a:cs typeface="Arial" panose="020B0604020202020204" pitchFamily="34" charset="0"/>
              </a:rPr>
              <a:t> &gt; 1.0.</a:t>
            </a:r>
          </a:p>
          <a:p>
            <a:pPr marL="285750" indent="-285750">
              <a:buFont typeface="Arial" panose="020B0604020202020204" pitchFamily="34" charset="0"/>
              <a:buChar char="•"/>
            </a:pPr>
            <a:endParaRPr lang="en-US" baseline="-25000"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Otherwise, design the unbraced length for LTB as a prismatic unbraced length using the smaller section, with C</a:t>
            </a:r>
            <a:r>
              <a:rPr lang="en-US" baseline="-25000" dirty="0">
                <a:cs typeface="Arial" panose="020B0604020202020204" pitchFamily="34" charset="0"/>
              </a:rPr>
              <a:t>b</a:t>
            </a:r>
            <a:r>
              <a:rPr lang="en-US" dirty="0">
                <a:cs typeface="Arial" panose="020B0604020202020204" pitchFamily="34" charset="0"/>
              </a:rPr>
              <a:t> and K taken equal to 1.0.</a:t>
            </a:r>
            <a:endParaRPr lang="en-US" dirty="0"/>
          </a:p>
        </p:txBody>
      </p:sp>
    </p:spTree>
    <p:extLst>
      <p:ext uri="{BB962C8B-B14F-4D97-AF65-F5344CB8AC3E}">
        <p14:creationId xmlns:p14="http://schemas.microsoft.com/office/powerpoint/2010/main" val="3257778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70651" y="58222"/>
            <a:ext cx="9144000" cy="857250"/>
          </a:xfrm>
        </p:spPr>
        <p:txBody>
          <a:bodyPr/>
          <a:lstStyle/>
          <a:p>
            <a:r>
              <a:rPr lang="en-US" sz="2600" dirty="0"/>
              <a:t>Lateral-Torsional Buckling (LTB) – Nonprismatic Unbraced Lengths</a:t>
            </a:r>
            <a:br>
              <a:rPr lang="en-US" dirty="0"/>
            </a:br>
            <a:endParaRPr lang="en-US" sz="20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44</a:t>
            </a:fld>
            <a:endParaRPr lang="en-US" dirty="0"/>
          </a:p>
        </p:txBody>
      </p:sp>
      <p:sp>
        <p:nvSpPr>
          <p:cNvPr id="11" name="Rectangle 7">
            <a:extLst>
              <a:ext uri="{FF2B5EF4-FFF2-40B4-BE49-F238E27FC236}">
                <a16:creationId xmlns:a16="http://schemas.microsoft.com/office/drawing/2014/main" id="{E5AC2CC9-9F36-7514-B302-5369D3793ACB}"/>
              </a:ext>
            </a:extLst>
          </p:cNvPr>
          <p:cNvSpPr>
            <a:spLocks noChangeArrowheads="1"/>
          </p:cNvSpPr>
          <p:nvPr/>
        </p:nvSpPr>
        <p:spPr bwMode="auto">
          <a:xfrm>
            <a:off x="6146800" y="331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a:extLst>
              <a:ext uri="{FF2B5EF4-FFF2-40B4-BE49-F238E27FC236}">
                <a16:creationId xmlns:a16="http://schemas.microsoft.com/office/drawing/2014/main" id="{B03AF6B8-A36C-4F42-9467-1129CF6734E1}"/>
              </a:ext>
            </a:extLst>
          </p:cNvPr>
          <p:cNvSpPr>
            <a:spLocks noChangeArrowheads="1"/>
          </p:cNvSpPr>
          <p:nvPr/>
        </p:nvSpPr>
        <p:spPr bwMode="auto">
          <a:xfrm>
            <a:off x="1819275" y="8739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 name="Picture 9">
            <a:extLst>
              <a:ext uri="{FF2B5EF4-FFF2-40B4-BE49-F238E27FC236}">
                <a16:creationId xmlns:a16="http://schemas.microsoft.com/office/drawing/2014/main" id="{D2E6EE17-A118-BCC1-7CB9-36196E8CF06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57800" y="534358"/>
            <a:ext cx="2999105" cy="2216785"/>
          </a:xfrm>
          <a:prstGeom prst="rect">
            <a:avLst/>
          </a:prstGeom>
          <a:noFill/>
          <a:ln>
            <a:noFill/>
          </a:ln>
        </p:spPr>
      </p:pic>
      <p:pic>
        <p:nvPicPr>
          <p:cNvPr id="14" name="Picture 13">
            <a:extLst>
              <a:ext uri="{FF2B5EF4-FFF2-40B4-BE49-F238E27FC236}">
                <a16:creationId xmlns:a16="http://schemas.microsoft.com/office/drawing/2014/main" id="{A1E22812-1842-D367-2A5C-42B07B578CA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9149" r="22894"/>
          <a:stretch/>
        </p:blipFill>
        <p:spPr bwMode="auto">
          <a:xfrm>
            <a:off x="5780528" y="2681950"/>
            <a:ext cx="2463800" cy="2498725"/>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A982D142-7E13-73BB-C675-B66B50A7F08D}"/>
              </a:ext>
            </a:extLst>
          </p:cNvPr>
          <p:cNvSpPr txBox="1"/>
          <p:nvPr/>
        </p:nvSpPr>
        <p:spPr>
          <a:xfrm>
            <a:off x="657845" y="915472"/>
            <a:ext cx="3810000"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a:t>Calculate F</a:t>
            </a:r>
            <a:r>
              <a:rPr lang="en-US" sz="1600" baseline="-25000" dirty="0"/>
              <a:t>e</a:t>
            </a:r>
            <a:r>
              <a:rPr lang="en-US" sz="1600" dirty="0"/>
              <a:t> for use in the base LTB equations as follows:</a:t>
            </a:r>
          </a:p>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r>
              <a:rPr lang="en-US" sz="1600" dirty="0"/>
              <a:t>Calculate r</a:t>
            </a:r>
            <a:r>
              <a:rPr lang="en-US" sz="1600" baseline="-25000" dirty="0"/>
              <a:t>t </a:t>
            </a:r>
            <a:r>
              <a:rPr lang="en-US" sz="1600" dirty="0"/>
              <a:t>for LTB at the governing cross-section as follows:</a:t>
            </a:r>
          </a:p>
          <a:p>
            <a:pPr marL="285750" indent="-285750">
              <a:buFont typeface="Arial" panose="020B0604020202020204" pitchFamily="34" charset="0"/>
              <a:buChar char="•"/>
            </a:pPr>
            <a:endParaRPr lang="en-US" sz="1600" dirty="0"/>
          </a:p>
          <a:p>
            <a:r>
              <a:rPr lang="en-US" sz="1600" dirty="0"/>
              <a:t>     </a:t>
            </a:r>
            <a:r>
              <a:rPr lang="en-US" sz="1600" u="sng" dirty="0"/>
              <a:t>Article 6.10.8.2.3:</a:t>
            </a:r>
          </a:p>
          <a:p>
            <a:endParaRPr lang="en-US" sz="1600" u="sng" dirty="0"/>
          </a:p>
          <a:p>
            <a:endParaRPr lang="en-US" sz="1600" u="sng" dirty="0"/>
          </a:p>
          <a:p>
            <a:r>
              <a:rPr lang="en-US" sz="1600" dirty="0"/>
              <a:t>     </a:t>
            </a:r>
            <a:r>
              <a:rPr lang="en-US" sz="1600" u="sng" dirty="0"/>
              <a:t>Article A6.3.3:</a:t>
            </a:r>
          </a:p>
          <a:p>
            <a:endParaRPr lang="en-US" sz="1600" u="sng" dirty="0"/>
          </a:p>
          <a:p>
            <a:endParaRPr lang="en-US" sz="1600" u="sng" dirty="0"/>
          </a:p>
          <a:p>
            <a:endParaRPr lang="en-US" sz="1600" u="sng" dirty="0"/>
          </a:p>
          <a:p>
            <a:pPr marL="285750" indent="-285750">
              <a:buFont typeface="Arial" panose="020B0604020202020204" pitchFamily="34" charset="0"/>
              <a:buChar char="•"/>
            </a:pPr>
            <a:r>
              <a:rPr lang="en-US" sz="1600" dirty="0"/>
              <a:t>Take C</a:t>
            </a:r>
            <a:r>
              <a:rPr lang="en-US" sz="1600" baseline="-25000" dirty="0"/>
              <a:t>b</a:t>
            </a:r>
            <a:r>
              <a:rPr lang="en-US" sz="1600" dirty="0"/>
              <a:t> = 1.0 in the base LTB equations.</a:t>
            </a:r>
            <a:r>
              <a:rPr lang="en-US" sz="1600" u="sng" dirty="0"/>
              <a:t>  </a:t>
            </a:r>
          </a:p>
          <a:p>
            <a:r>
              <a:rPr lang="en-US" sz="1600" dirty="0"/>
              <a:t>     </a:t>
            </a:r>
          </a:p>
        </p:txBody>
      </p:sp>
      <p:graphicFrame>
        <p:nvGraphicFramePr>
          <p:cNvPr id="15" name="Object 14">
            <a:extLst>
              <a:ext uri="{FF2B5EF4-FFF2-40B4-BE49-F238E27FC236}">
                <a16:creationId xmlns:a16="http://schemas.microsoft.com/office/drawing/2014/main" id="{8E6004BB-5A00-DB53-D410-B1C37B62B782}"/>
              </a:ext>
            </a:extLst>
          </p:cNvPr>
          <p:cNvGraphicFramePr>
            <a:graphicFrameLocks noChangeAspect="1"/>
          </p:cNvGraphicFramePr>
          <p:nvPr>
            <p:extLst>
              <p:ext uri="{D42A27DB-BD31-4B8C-83A1-F6EECF244321}">
                <p14:modId xmlns:p14="http://schemas.microsoft.com/office/powerpoint/2010/main" val="2889243736"/>
              </p:ext>
            </p:extLst>
          </p:nvPr>
        </p:nvGraphicFramePr>
        <p:xfrm>
          <a:off x="1819275" y="1458875"/>
          <a:ext cx="928687" cy="372783"/>
        </p:xfrm>
        <a:graphic>
          <a:graphicData uri="http://schemas.openxmlformats.org/presentationml/2006/ole">
            <mc:AlternateContent xmlns:mc="http://schemas.openxmlformats.org/markup-compatibility/2006">
              <mc:Choice xmlns:v="urn:schemas-microsoft-com:vml" Requires="v">
                <p:oleObj name="Equation" r:id="rId5" imgW="431640" imgH="177480" progId="Equation.DSMT4">
                  <p:embed/>
                </p:oleObj>
              </mc:Choice>
              <mc:Fallback>
                <p:oleObj name="Equation" r:id="rId5" imgW="431640" imgH="177480" progId="Equation.DSMT4">
                  <p:embed/>
                  <p:pic>
                    <p:nvPicPr>
                      <p:cNvPr id="15" name="Object 14">
                        <a:extLst>
                          <a:ext uri="{FF2B5EF4-FFF2-40B4-BE49-F238E27FC236}">
                            <a16:creationId xmlns:a16="http://schemas.microsoft.com/office/drawing/2014/main" id="{8E6004BB-5A00-DB53-D410-B1C37B62B782}"/>
                          </a:ext>
                        </a:extLst>
                      </p:cNvPr>
                      <p:cNvPicPr>
                        <a:picLocks noChangeAspect="1" noChangeArrowheads="1"/>
                      </p:cNvPicPr>
                      <p:nvPr/>
                    </p:nvPicPr>
                    <p:blipFill>
                      <a:blip r:embed="rId6"/>
                      <a:srcRect/>
                      <a:stretch>
                        <a:fillRect/>
                      </a:stretch>
                    </p:blipFill>
                    <p:spPr bwMode="auto">
                      <a:xfrm>
                        <a:off x="1819275" y="1458875"/>
                        <a:ext cx="928687" cy="372783"/>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B7832712-52A8-48ED-A10C-DA067CB6CD38}"/>
              </a:ext>
            </a:extLst>
          </p:cNvPr>
          <p:cNvGraphicFramePr>
            <a:graphicFrameLocks noChangeAspect="1"/>
          </p:cNvGraphicFramePr>
          <p:nvPr>
            <p:extLst>
              <p:ext uri="{D42A27DB-BD31-4B8C-83A1-F6EECF244321}">
                <p14:modId xmlns:p14="http://schemas.microsoft.com/office/powerpoint/2010/main" val="2447054990"/>
              </p:ext>
            </p:extLst>
          </p:nvPr>
        </p:nvGraphicFramePr>
        <p:xfrm>
          <a:off x="2841057" y="2460219"/>
          <a:ext cx="978059" cy="581848"/>
        </p:xfrm>
        <a:graphic>
          <a:graphicData uri="http://schemas.openxmlformats.org/presentationml/2006/ole">
            <mc:AlternateContent xmlns:mc="http://schemas.openxmlformats.org/markup-compatibility/2006">
              <mc:Choice xmlns:v="urn:schemas-microsoft-com:vml" Requires="v">
                <p:oleObj name="Equation" r:id="rId7" imgW="520560" imgH="317160" progId="Equation.DSMT4">
                  <p:embed/>
                </p:oleObj>
              </mc:Choice>
              <mc:Fallback>
                <p:oleObj name="Equation" r:id="rId7" imgW="520560" imgH="317160" progId="Equation.DSMT4">
                  <p:embed/>
                  <p:pic>
                    <p:nvPicPr>
                      <p:cNvPr id="16" name="Object 15">
                        <a:extLst>
                          <a:ext uri="{FF2B5EF4-FFF2-40B4-BE49-F238E27FC236}">
                            <a16:creationId xmlns:a16="http://schemas.microsoft.com/office/drawing/2014/main" id="{B7832712-52A8-48ED-A10C-DA067CB6CD38}"/>
                          </a:ext>
                        </a:extLst>
                      </p:cNvPr>
                      <p:cNvPicPr>
                        <a:picLocks noChangeAspect="1" noChangeArrowheads="1"/>
                      </p:cNvPicPr>
                      <p:nvPr/>
                    </p:nvPicPr>
                    <p:blipFill>
                      <a:blip r:embed="rId8"/>
                      <a:srcRect/>
                      <a:stretch>
                        <a:fillRect/>
                      </a:stretch>
                    </p:blipFill>
                    <p:spPr bwMode="auto">
                      <a:xfrm>
                        <a:off x="2841057" y="2460219"/>
                        <a:ext cx="978059" cy="581848"/>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4BD3A5F8-B88D-4B98-CD0C-89C0995F56E7}"/>
              </a:ext>
            </a:extLst>
          </p:cNvPr>
          <p:cNvGraphicFramePr>
            <a:graphicFrameLocks noChangeAspect="1"/>
          </p:cNvGraphicFramePr>
          <p:nvPr>
            <p:extLst>
              <p:ext uri="{D42A27DB-BD31-4B8C-83A1-F6EECF244321}">
                <p14:modId xmlns:p14="http://schemas.microsoft.com/office/powerpoint/2010/main" val="315721910"/>
              </p:ext>
            </p:extLst>
          </p:nvPr>
        </p:nvGraphicFramePr>
        <p:xfrm>
          <a:off x="2841057" y="3090742"/>
          <a:ext cx="2669229" cy="1094248"/>
        </p:xfrm>
        <a:graphic>
          <a:graphicData uri="http://schemas.openxmlformats.org/presentationml/2006/ole">
            <mc:AlternateContent xmlns:mc="http://schemas.openxmlformats.org/markup-compatibility/2006">
              <mc:Choice xmlns:v="urn:schemas-microsoft-com:vml" Requires="v">
                <p:oleObj name="Equation" r:id="rId9" imgW="1600200" imgH="672840" progId="Equation.DSMT4">
                  <p:embed/>
                </p:oleObj>
              </mc:Choice>
              <mc:Fallback>
                <p:oleObj name="Equation" r:id="rId9" imgW="1600200" imgH="672840" progId="Equation.DSMT4">
                  <p:embed/>
                  <p:pic>
                    <p:nvPicPr>
                      <p:cNvPr id="17" name="Object 16">
                        <a:extLst>
                          <a:ext uri="{FF2B5EF4-FFF2-40B4-BE49-F238E27FC236}">
                            <a16:creationId xmlns:a16="http://schemas.microsoft.com/office/drawing/2014/main" id="{4BD3A5F8-B88D-4B98-CD0C-89C0995F56E7}"/>
                          </a:ext>
                        </a:extLst>
                      </p:cNvPr>
                      <p:cNvPicPr>
                        <a:picLocks noChangeAspect="1" noChangeArrowheads="1"/>
                      </p:cNvPicPr>
                      <p:nvPr/>
                    </p:nvPicPr>
                    <p:blipFill>
                      <a:blip r:embed="rId10"/>
                      <a:srcRect/>
                      <a:stretch>
                        <a:fillRect/>
                      </a:stretch>
                    </p:blipFill>
                    <p:spPr bwMode="auto">
                      <a:xfrm>
                        <a:off x="2841057" y="3090742"/>
                        <a:ext cx="2669229" cy="1094248"/>
                      </a:xfrm>
                      <a:prstGeom prst="rect">
                        <a:avLst/>
                      </a:prstGeom>
                      <a:noFill/>
                    </p:spPr>
                  </p:pic>
                </p:oleObj>
              </mc:Fallback>
            </mc:AlternateContent>
          </a:graphicData>
        </a:graphic>
      </p:graphicFrame>
      <p:sp>
        <p:nvSpPr>
          <p:cNvPr id="3" name="TextBox 2">
            <a:extLst>
              <a:ext uri="{FF2B5EF4-FFF2-40B4-BE49-F238E27FC236}">
                <a16:creationId xmlns:a16="http://schemas.microsoft.com/office/drawing/2014/main" id="{2CA4BDD0-0867-DB75-F051-9360C69E758A}"/>
              </a:ext>
            </a:extLst>
          </p:cNvPr>
          <p:cNvSpPr txBox="1"/>
          <p:nvPr/>
        </p:nvSpPr>
        <p:spPr>
          <a:xfrm>
            <a:off x="513240" y="530811"/>
            <a:ext cx="1676400" cy="369332"/>
          </a:xfrm>
          <a:prstGeom prst="rect">
            <a:avLst/>
          </a:prstGeom>
          <a:noFill/>
        </p:spPr>
        <p:txBody>
          <a:bodyPr wrap="square" rtlCol="0">
            <a:spAutoFit/>
          </a:bodyPr>
          <a:lstStyle/>
          <a:p>
            <a:r>
              <a:rPr lang="en-US" b="1" u="sng" dirty="0"/>
              <a:t>10</a:t>
            </a:r>
            <a:r>
              <a:rPr lang="en-US" b="1" u="sng" baseline="30000" dirty="0"/>
              <a:t>th</a:t>
            </a:r>
            <a:r>
              <a:rPr lang="en-US" b="1" u="sng" dirty="0"/>
              <a:t> Edition</a:t>
            </a:r>
            <a:r>
              <a:rPr lang="en-US" dirty="0"/>
              <a:t>:</a:t>
            </a:r>
          </a:p>
        </p:txBody>
      </p:sp>
    </p:spTree>
    <p:extLst>
      <p:ext uri="{BB962C8B-B14F-4D97-AF65-F5344CB8AC3E}">
        <p14:creationId xmlns:p14="http://schemas.microsoft.com/office/powerpoint/2010/main" val="3056937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Lateral-Torsional Buckling (LTB) – Nonprismatic Unbraced Lengths</a:t>
            </a:r>
            <a:br>
              <a:rPr lang="en-US" sz="3200" dirty="0"/>
            </a:br>
            <a:endParaRPr lang="en-US" sz="3000" dirty="0"/>
          </a:p>
        </p:txBody>
      </p:sp>
      <p:sp>
        <p:nvSpPr>
          <p:cNvPr id="3" name="Content Placeholder 2"/>
          <p:cNvSpPr>
            <a:spLocks noGrp="1"/>
          </p:cNvSpPr>
          <p:nvPr>
            <p:ph idx="1"/>
          </p:nvPr>
        </p:nvSpPr>
        <p:spPr/>
        <p:txBody>
          <a:bodyPr>
            <a:normAutofit fontScale="25000" lnSpcReduction="20000"/>
          </a:bodyPr>
          <a:lstStyle/>
          <a:p>
            <a:pPr marL="0" indent="0">
              <a:buNone/>
            </a:pPr>
            <a:r>
              <a:rPr lang="en-US" sz="6400" u="sng" dirty="0"/>
              <a:t>Article D6.6 (Appendix D6 - </a:t>
            </a:r>
            <a:r>
              <a:rPr lang="en-US" sz="6400" b="1" u="sng" dirty="0"/>
              <a:t>10</a:t>
            </a:r>
            <a:r>
              <a:rPr lang="en-US" sz="6400" b="1" u="sng" baseline="30000" dirty="0"/>
              <a:t>th</a:t>
            </a:r>
            <a:r>
              <a:rPr lang="en-US" sz="6400" b="1" u="sng" dirty="0"/>
              <a:t> Edition</a:t>
            </a:r>
            <a:r>
              <a:rPr lang="en-US" sz="6400" u="sng" dirty="0"/>
              <a:t>)</a:t>
            </a:r>
            <a:r>
              <a:rPr lang="en-US" sz="6400" dirty="0"/>
              <a:t> – Elastic Lateral-Torsional Buckling Load Ratio, </a:t>
            </a:r>
            <a:r>
              <a:rPr lang="el-GR" sz="6400" dirty="0"/>
              <a:t>γ</a:t>
            </a:r>
            <a:r>
              <a:rPr lang="en-US" sz="6400" baseline="-25000" dirty="0"/>
              <a:t>e</a:t>
            </a:r>
            <a:r>
              <a:rPr lang="en-US" sz="6400" dirty="0"/>
              <a:t>, for Nonprismatic Unbraced Lengths of I-Section Members</a:t>
            </a:r>
          </a:p>
          <a:p>
            <a:pPr marL="0" indent="0">
              <a:buNone/>
            </a:pPr>
            <a:endParaRPr lang="en-US" sz="5400" i="1" baseline="-25000" dirty="0"/>
          </a:p>
          <a:p>
            <a:pPr marL="0" indent="0">
              <a:buNone/>
            </a:pPr>
            <a:r>
              <a:rPr lang="en-US" sz="5400" b="1" u="sng" dirty="0"/>
              <a:t>METHOD A  </a:t>
            </a:r>
            <a:r>
              <a:rPr lang="en-US" sz="5400" u="sng" dirty="0"/>
              <a:t>(Article D6.6.2)</a:t>
            </a:r>
            <a:r>
              <a:rPr lang="en-US" sz="5400" dirty="0"/>
              <a:t>   </a:t>
            </a:r>
          </a:p>
          <a:p>
            <a:pPr marL="230188" indent="-230188" algn="just">
              <a:buNone/>
            </a:pPr>
            <a:r>
              <a:rPr lang="en-US" sz="5400" dirty="0"/>
              <a:t>      Based generally on procedures in AISC Design Guide 25 (2</a:t>
            </a:r>
            <a:r>
              <a:rPr lang="en-US" sz="5400" baseline="30000" dirty="0"/>
              <a:t>nd</a:t>
            </a:r>
            <a:r>
              <a:rPr lang="en-US" sz="5400" dirty="0"/>
              <a:t> Edition) with some modifications. Can also be used as an alternative for investigating reverse-curvature bending in a more refined manner in certain cases. Can be used for constant and variable web depths.</a:t>
            </a:r>
          </a:p>
          <a:p>
            <a:pPr marL="1415654" indent="-1415654" algn="just">
              <a:buNone/>
            </a:pPr>
            <a:endParaRPr lang="en-US" sz="5400" b="1" dirty="0"/>
          </a:p>
          <a:p>
            <a:pPr marL="0" indent="0">
              <a:buNone/>
            </a:pPr>
            <a:r>
              <a:rPr lang="en-US" sz="5400" b="1" u="sng" dirty="0"/>
              <a:t>METHOD B  </a:t>
            </a:r>
            <a:r>
              <a:rPr lang="en-US" sz="5400" u="sng" dirty="0"/>
              <a:t>(Article D6.6.3)</a:t>
            </a:r>
            <a:r>
              <a:rPr lang="en-US" sz="5400" dirty="0"/>
              <a:t>   </a:t>
            </a:r>
          </a:p>
          <a:p>
            <a:pPr marL="230188" indent="-230188" algn="just">
              <a:buNone/>
            </a:pPr>
            <a:r>
              <a:rPr lang="en-US" sz="5400" dirty="0"/>
              <a:t>      Based on the use of a weighted-average section approach; i.e., using a prismatic unbraced length with effective section properties to “replace” the nonprismatic unbraced length.  Can be used for constant and variable web depths.</a:t>
            </a:r>
            <a:endParaRPr lang="en-US" sz="5400" b="1" dirty="0"/>
          </a:p>
          <a:p>
            <a:pPr marL="427435" indent="-427435">
              <a:buNone/>
            </a:pPr>
            <a:endParaRPr lang="en-US" sz="4800" dirty="0"/>
          </a:p>
          <a:p>
            <a:pPr marL="0" indent="0">
              <a:buNone/>
            </a:pPr>
            <a:r>
              <a:rPr lang="en-US" sz="5400" b="1" u="sng" dirty="0"/>
              <a:t>METHOD C  </a:t>
            </a:r>
            <a:r>
              <a:rPr lang="en-US" sz="5400" u="sng" dirty="0"/>
              <a:t>(Article D6.6.4)</a:t>
            </a:r>
            <a:r>
              <a:rPr lang="en-US" sz="5400" dirty="0"/>
              <a:t>   </a:t>
            </a:r>
          </a:p>
          <a:p>
            <a:pPr marL="230188" indent="-230188" algn="just">
              <a:buNone/>
            </a:pPr>
            <a:r>
              <a:rPr lang="en-US" sz="5400" b="1" dirty="0"/>
              <a:t>      </a:t>
            </a:r>
            <a:r>
              <a:rPr lang="en-US" sz="5400" dirty="0"/>
              <a:t>Refined analysis – estimate </a:t>
            </a:r>
            <a:r>
              <a:rPr lang="el-GR" sz="5400" dirty="0"/>
              <a:t>γ</a:t>
            </a:r>
            <a:r>
              <a:rPr lang="en-US" sz="5400" baseline="-25000" dirty="0"/>
              <a:t>e</a:t>
            </a:r>
            <a:r>
              <a:rPr lang="en-US" sz="5400" dirty="0"/>
              <a:t> </a:t>
            </a:r>
            <a:r>
              <a:rPr lang="en-US" sz="5400" dirty="0">
                <a:ea typeface="Times New Roman" panose="02020603050405020304" pitchFamily="18" charset="0"/>
              </a:rPr>
              <a:t>as the eigenvalue from an elastic buckling analysis using a thin-walled open-section member model or an elastic three-dimensional shell-element model that captures the significant effects of the nonprismatic geometry (e.g., SABRE2 or ABAQUS).  Use where Method A or B are not applicable or to get a more refined (and likely less conservative) estimate of the member resistance.</a:t>
            </a:r>
            <a:endParaRPr lang="en-US" sz="5400" b="1" baseline="-25000" dirty="0"/>
          </a:p>
          <a:p>
            <a:pPr marL="85725" indent="0">
              <a:buNone/>
            </a:pPr>
            <a:endParaRPr lang="en-US" sz="4125" dirty="0"/>
          </a:p>
          <a:p>
            <a:pPr marL="85725" indent="0">
              <a:buNone/>
            </a:pPr>
            <a:endParaRPr lang="en-US" sz="3675" dirty="0">
              <a:latin typeface="Calibri" panose="020F0502020204030204" pitchFamily="34" charset="0"/>
              <a:ea typeface="Calibri" panose="020F0502020204030204" pitchFamily="34" charset="0"/>
              <a:cs typeface="Arial" panose="020B0604020202020204" pitchFamily="34" charset="0"/>
            </a:endParaRPr>
          </a:p>
          <a:p>
            <a:pPr marL="85725" indent="0">
              <a:buNone/>
            </a:pPr>
            <a:r>
              <a:rPr lang="en-US" sz="3675" dirty="0"/>
              <a:t>            </a:t>
            </a:r>
          </a:p>
          <a:p>
            <a:pPr marL="85725" indent="0">
              <a:buNone/>
            </a:pPr>
            <a:endParaRPr lang="en-US" sz="4125" dirty="0"/>
          </a:p>
          <a:p>
            <a:pPr marL="85725" indent="0">
              <a:buNone/>
            </a:pPr>
            <a:endParaRPr lang="en-US" sz="4125" dirty="0"/>
          </a:p>
          <a:p>
            <a:pPr marL="85725" indent="0">
              <a:buNone/>
            </a:pPr>
            <a:endParaRPr lang="en-US" sz="4800" u="sng" dirty="0"/>
          </a:p>
          <a:p>
            <a:pPr marL="582930" lvl="2" indent="0">
              <a:buClr>
                <a:schemeClr val="tx1"/>
              </a:buClr>
              <a:buNone/>
            </a:pPr>
            <a:endParaRPr lang="en-US" sz="5400" dirty="0"/>
          </a:p>
          <a:p>
            <a:pPr marL="582930" lvl="2" indent="0">
              <a:buClr>
                <a:schemeClr val="tx1"/>
              </a:buClr>
              <a:buNone/>
            </a:pPr>
            <a:endParaRPr lang="en-US" sz="1650" dirty="0"/>
          </a:p>
          <a:p>
            <a:pPr marL="308610" lvl="1" indent="0">
              <a:buClr>
                <a:schemeClr val="tx1"/>
              </a:buClr>
              <a:buNone/>
            </a:pPr>
            <a:endParaRPr lang="en-US" sz="2850" dirty="0"/>
          </a:p>
          <a:p>
            <a:pPr marL="308610" lvl="1" indent="0">
              <a:buNone/>
            </a:pPr>
            <a:endParaRPr lang="en-US" dirty="0"/>
          </a:p>
        </p:txBody>
      </p:sp>
      <p:sp>
        <p:nvSpPr>
          <p:cNvPr id="7" name="Rectangle 4">
            <a:extLst>
              <a:ext uri="{FF2B5EF4-FFF2-40B4-BE49-F238E27FC236}">
                <a16:creationId xmlns:a16="http://schemas.microsoft.com/office/drawing/2014/main" id="{A63EECAC-7140-4ABC-A07F-10AB85207C51}"/>
              </a:ext>
            </a:extLst>
          </p:cNvPr>
          <p:cNvSpPr>
            <a:spLocks noChangeArrowheads="1"/>
          </p:cNvSpPr>
          <p:nvPr/>
        </p:nvSpPr>
        <p:spPr bwMode="auto">
          <a:xfrm>
            <a:off x="1630680" y="15223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dirty="0"/>
          </a:p>
        </p:txBody>
      </p:sp>
      <p:sp>
        <p:nvSpPr>
          <p:cNvPr id="9" name="Slide Number Placeholder 3">
            <a:extLst>
              <a:ext uri="{FF2B5EF4-FFF2-40B4-BE49-F238E27FC236}">
                <a16:creationId xmlns:a16="http://schemas.microsoft.com/office/drawing/2014/main" id="{15AFEF4E-40CB-7448-2B9C-4C78D24C53F4}"/>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t>45</a:t>
            </a:fld>
            <a:endParaRPr lang="en-US" dirty="0"/>
          </a:p>
        </p:txBody>
      </p:sp>
    </p:spTree>
    <p:extLst>
      <p:ext uri="{BB962C8B-B14F-4D97-AF65-F5344CB8AC3E}">
        <p14:creationId xmlns:p14="http://schemas.microsoft.com/office/powerpoint/2010/main" val="522182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6922"/>
            <a:ext cx="9220200" cy="857250"/>
          </a:xfrm>
        </p:spPr>
        <p:txBody>
          <a:bodyPr/>
          <a:lstStyle/>
          <a:p>
            <a:r>
              <a:rPr lang="en-US" sz="3200" dirty="0"/>
              <a:t>Amplification of Flange Lateral Bending Stresses</a:t>
            </a:r>
            <a:br>
              <a:rPr lang="en-US" sz="3200" dirty="0"/>
            </a:br>
            <a:endParaRPr lang="en-US" sz="3000" dirty="0"/>
          </a:p>
        </p:txBody>
      </p:sp>
      <p:sp>
        <p:nvSpPr>
          <p:cNvPr id="3" name="Content Placeholder 2"/>
          <p:cNvSpPr>
            <a:spLocks noGrp="1"/>
          </p:cNvSpPr>
          <p:nvPr>
            <p:ph idx="1"/>
          </p:nvPr>
        </p:nvSpPr>
        <p:spPr>
          <a:xfrm>
            <a:off x="804432" y="895350"/>
            <a:ext cx="7535136" cy="4395208"/>
          </a:xfrm>
        </p:spPr>
        <p:txBody>
          <a:bodyPr>
            <a:normAutofit/>
          </a:bodyPr>
          <a:lstStyle/>
          <a:p>
            <a:pPr marL="85725" indent="0">
              <a:buNone/>
            </a:pPr>
            <a:r>
              <a:rPr lang="en-US" sz="3675" dirty="0"/>
              <a:t>            </a:t>
            </a:r>
          </a:p>
          <a:p>
            <a:pPr marL="85725" indent="0">
              <a:buNone/>
            </a:pPr>
            <a:endParaRPr lang="en-US" sz="4125" dirty="0"/>
          </a:p>
          <a:p>
            <a:pPr marL="85725" indent="0">
              <a:buNone/>
            </a:pPr>
            <a:endParaRPr lang="en-US" sz="4125" dirty="0"/>
          </a:p>
          <a:p>
            <a:pPr marL="85725" indent="0">
              <a:buNone/>
            </a:pPr>
            <a:endParaRPr lang="en-US" sz="4800" u="sng" dirty="0"/>
          </a:p>
          <a:p>
            <a:pPr marL="582930" lvl="2" indent="0">
              <a:buClr>
                <a:schemeClr val="tx1"/>
              </a:buClr>
              <a:buNone/>
            </a:pPr>
            <a:endParaRPr lang="en-US" sz="5400" dirty="0"/>
          </a:p>
          <a:p>
            <a:pPr marL="582930" lvl="2" indent="0">
              <a:buClr>
                <a:schemeClr val="tx1"/>
              </a:buClr>
              <a:buNone/>
            </a:pPr>
            <a:endParaRPr lang="en-US" sz="1650" dirty="0"/>
          </a:p>
          <a:p>
            <a:pPr marL="308610" lvl="1" indent="0">
              <a:buClr>
                <a:schemeClr val="tx1"/>
              </a:buClr>
              <a:buNone/>
            </a:pPr>
            <a:endParaRPr lang="en-US" sz="2850" dirty="0"/>
          </a:p>
          <a:p>
            <a:pPr marL="308610" lvl="1" indent="0">
              <a:buNone/>
            </a:pPr>
            <a:endParaRPr lang="en-US" dirty="0"/>
          </a:p>
        </p:txBody>
      </p:sp>
      <p:sp>
        <p:nvSpPr>
          <p:cNvPr id="7" name="Rectangle 4">
            <a:extLst>
              <a:ext uri="{FF2B5EF4-FFF2-40B4-BE49-F238E27FC236}">
                <a16:creationId xmlns:a16="http://schemas.microsoft.com/office/drawing/2014/main" id="{A63EECAC-7140-4ABC-A07F-10AB85207C51}"/>
              </a:ext>
            </a:extLst>
          </p:cNvPr>
          <p:cNvSpPr>
            <a:spLocks noChangeArrowheads="1"/>
          </p:cNvSpPr>
          <p:nvPr/>
        </p:nvSpPr>
        <p:spPr bwMode="auto">
          <a:xfrm>
            <a:off x="1630680" y="15223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dirty="0"/>
          </a:p>
        </p:txBody>
      </p:sp>
      <p:pic>
        <p:nvPicPr>
          <p:cNvPr id="8" name="Picture 7">
            <a:extLst>
              <a:ext uri="{FF2B5EF4-FFF2-40B4-BE49-F238E27FC236}">
                <a16:creationId xmlns:a16="http://schemas.microsoft.com/office/drawing/2014/main" id="{3EE0F5F2-8564-3EEB-D666-A9E03324C12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33500" y="1695450"/>
            <a:ext cx="5943600" cy="1892300"/>
          </a:xfrm>
          <a:prstGeom prst="rect">
            <a:avLst/>
          </a:prstGeom>
          <a:noFill/>
          <a:ln>
            <a:noFill/>
          </a:ln>
        </p:spPr>
      </p:pic>
      <p:sp>
        <p:nvSpPr>
          <p:cNvPr id="4" name="TextBox 3">
            <a:extLst>
              <a:ext uri="{FF2B5EF4-FFF2-40B4-BE49-F238E27FC236}">
                <a16:creationId xmlns:a16="http://schemas.microsoft.com/office/drawing/2014/main" id="{42819C1C-73B5-B622-FDDD-FEC975528286}"/>
              </a:ext>
            </a:extLst>
          </p:cNvPr>
          <p:cNvSpPr txBox="1"/>
          <p:nvPr/>
        </p:nvSpPr>
        <p:spPr>
          <a:xfrm>
            <a:off x="473364" y="844376"/>
            <a:ext cx="792480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In beam-column members subject to axial compression, secondary bending moments arise equal to the compression force times the lateral deflection of the member. Therefore, internal bending moments are amplified.</a:t>
            </a:r>
            <a:endParaRPr lang="en-US" sz="1600" dirty="0">
              <a:latin typeface="+mn-lt"/>
            </a:endParaRPr>
          </a:p>
        </p:txBody>
      </p:sp>
      <p:sp>
        <p:nvSpPr>
          <p:cNvPr id="11" name="TextBox 10">
            <a:extLst>
              <a:ext uri="{FF2B5EF4-FFF2-40B4-BE49-F238E27FC236}">
                <a16:creationId xmlns:a16="http://schemas.microsoft.com/office/drawing/2014/main" id="{B0BC5FD1-C08C-4C4A-A587-D85B2F86BF3A}"/>
              </a:ext>
            </a:extLst>
          </p:cNvPr>
          <p:cNvSpPr txBox="1"/>
          <p:nvPr/>
        </p:nvSpPr>
        <p:spPr>
          <a:xfrm>
            <a:off x="228600" y="3656647"/>
            <a:ext cx="8153400" cy="891270"/>
          </a:xfrm>
          <a:prstGeom prst="rect">
            <a:avLst/>
          </a:prstGeom>
          <a:noFill/>
        </p:spPr>
        <p:txBody>
          <a:bodyPr wrap="square">
            <a:spAutoFit/>
          </a:bodyPr>
          <a:lstStyle/>
          <a:p>
            <a:pPr marL="514350" marR="228600" indent="-285750" algn="just">
              <a:lnSpc>
                <a:spcPct val="110000"/>
              </a:lnSpc>
              <a:spcBef>
                <a:spcPts val="0"/>
              </a:spcBef>
              <a:spcAft>
                <a:spcPts val="0"/>
              </a:spcAft>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In an analogous fashion, first-order flange lateral bending stresses in discretely braced compression flanges may need to be amplified to guard against large unbraced lengths in which second-order lateral bending effects may be significant.</a:t>
            </a:r>
          </a:p>
        </p:txBody>
      </p:sp>
      <p:sp>
        <p:nvSpPr>
          <p:cNvPr id="5" name="Slide Number Placeholder 3">
            <a:extLst>
              <a:ext uri="{FF2B5EF4-FFF2-40B4-BE49-F238E27FC236}">
                <a16:creationId xmlns:a16="http://schemas.microsoft.com/office/drawing/2014/main" id="{4DD41616-115C-4543-918F-0AE3C5069EE4}"/>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t>46</a:t>
            </a:fld>
            <a:endParaRPr lang="en-US" dirty="0"/>
          </a:p>
        </p:txBody>
      </p:sp>
    </p:spTree>
    <p:extLst>
      <p:ext uri="{BB962C8B-B14F-4D97-AF65-F5344CB8AC3E}">
        <p14:creationId xmlns:p14="http://schemas.microsoft.com/office/powerpoint/2010/main" val="4066623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5" y="6118"/>
            <a:ext cx="9220200" cy="857250"/>
          </a:xfrm>
        </p:spPr>
        <p:txBody>
          <a:bodyPr/>
          <a:lstStyle/>
          <a:p>
            <a:r>
              <a:rPr lang="en-US" sz="3200" dirty="0"/>
              <a:t>Amplification of Flange Lateral Bending Stresses</a:t>
            </a:r>
            <a:br>
              <a:rPr lang="en-US" sz="3200" dirty="0"/>
            </a:br>
            <a:endParaRPr lang="en-US" sz="3000" dirty="0"/>
          </a:p>
        </p:txBody>
      </p:sp>
      <p:sp>
        <p:nvSpPr>
          <p:cNvPr id="3" name="Content Placeholder 2"/>
          <p:cNvSpPr>
            <a:spLocks noGrp="1"/>
          </p:cNvSpPr>
          <p:nvPr>
            <p:ph idx="1"/>
          </p:nvPr>
        </p:nvSpPr>
        <p:spPr>
          <a:xfrm>
            <a:off x="804432" y="895350"/>
            <a:ext cx="7535136" cy="4395208"/>
          </a:xfrm>
        </p:spPr>
        <p:txBody>
          <a:bodyPr>
            <a:normAutofit/>
          </a:bodyPr>
          <a:lstStyle/>
          <a:p>
            <a:pPr marL="85725" indent="0">
              <a:buNone/>
            </a:pPr>
            <a:r>
              <a:rPr lang="en-US" sz="3675" dirty="0"/>
              <a:t>            </a:t>
            </a:r>
          </a:p>
          <a:p>
            <a:pPr marL="85725" indent="0">
              <a:buNone/>
            </a:pPr>
            <a:endParaRPr lang="en-US" sz="4125" dirty="0"/>
          </a:p>
          <a:p>
            <a:pPr marL="85725" indent="0">
              <a:buNone/>
            </a:pPr>
            <a:endParaRPr lang="en-US" sz="4125" dirty="0"/>
          </a:p>
          <a:p>
            <a:pPr marL="85725" indent="0">
              <a:buNone/>
            </a:pPr>
            <a:endParaRPr lang="en-US" sz="4800" u="sng" dirty="0"/>
          </a:p>
          <a:p>
            <a:pPr marL="582930" lvl="2" indent="0">
              <a:buClr>
                <a:schemeClr val="tx1"/>
              </a:buClr>
              <a:buNone/>
            </a:pPr>
            <a:endParaRPr lang="en-US" sz="5400" dirty="0"/>
          </a:p>
          <a:p>
            <a:pPr marL="582930" lvl="2" indent="0">
              <a:buClr>
                <a:schemeClr val="tx1"/>
              </a:buClr>
              <a:buNone/>
            </a:pPr>
            <a:endParaRPr lang="en-US" sz="1650" dirty="0"/>
          </a:p>
          <a:p>
            <a:pPr marL="308610" lvl="1" indent="0">
              <a:buClr>
                <a:schemeClr val="tx1"/>
              </a:buClr>
              <a:buNone/>
            </a:pPr>
            <a:endParaRPr lang="en-US" sz="2850" dirty="0"/>
          </a:p>
          <a:p>
            <a:pPr marL="308610" lvl="1" indent="0">
              <a:buNone/>
            </a:pPr>
            <a:endParaRPr lang="en-US" dirty="0"/>
          </a:p>
        </p:txBody>
      </p:sp>
      <p:sp>
        <p:nvSpPr>
          <p:cNvPr id="7" name="Rectangle 4">
            <a:extLst>
              <a:ext uri="{FF2B5EF4-FFF2-40B4-BE49-F238E27FC236}">
                <a16:creationId xmlns:a16="http://schemas.microsoft.com/office/drawing/2014/main" id="{A63EECAC-7140-4ABC-A07F-10AB85207C51}"/>
              </a:ext>
            </a:extLst>
          </p:cNvPr>
          <p:cNvSpPr>
            <a:spLocks noChangeArrowheads="1"/>
          </p:cNvSpPr>
          <p:nvPr/>
        </p:nvSpPr>
        <p:spPr bwMode="auto">
          <a:xfrm>
            <a:off x="1630680" y="15223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dirty="0"/>
          </a:p>
        </p:txBody>
      </p:sp>
      <p:graphicFrame>
        <p:nvGraphicFramePr>
          <p:cNvPr id="12" name="Object 11">
            <a:extLst>
              <a:ext uri="{FF2B5EF4-FFF2-40B4-BE49-F238E27FC236}">
                <a16:creationId xmlns:a16="http://schemas.microsoft.com/office/drawing/2014/main" id="{F51C78EB-2F34-4241-C12E-4E7EE52D9153}"/>
              </a:ext>
            </a:extLst>
          </p:cNvPr>
          <p:cNvGraphicFramePr>
            <a:graphicFrameLocks noChangeAspect="1"/>
          </p:cNvGraphicFramePr>
          <p:nvPr>
            <p:extLst>
              <p:ext uri="{D42A27DB-BD31-4B8C-83A1-F6EECF244321}">
                <p14:modId xmlns:p14="http://schemas.microsoft.com/office/powerpoint/2010/main" val="2666206930"/>
              </p:ext>
            </p:extLst>
          </p:nvPr>
        </p:nvGraphicFramePr>
        <p:xfrm>
          <a:off x="1411288" y="1471613"/>
          <a:ext cx="2220912" cy="906462"/>
        </p:xfrm>
        <a:graphic>
          <a:graphicData uri="http://schemas.openxmlformats.org/presentationml/2006/ole">
            <mc:AlternateContent xmlns:mc="http://schemas.openxmlformats.org/markup-compatibility/2006">
              <mc:Choice xmlns:v="urn:schemas-microsoft-com:vml" Requires="v">
                <p:oleObj name="Equation" r:id="rId3" imgW="850680" imgH="355320" progId="Equation.DSMT4">
                  <p:embed/>
                </p:oleObj>
              </mc:Choice>
              <mc:Fallback>
                <p:oleObj name="Equation" r:id="rId3" imgW="850680" imgH="355320" progId="Equation.DSMT4">
                  <p:embed/>
                  <p:pic>
                    <p:nvPicPr>
                      <p:cNvPr id="12" name="Object 11">
                        <a:extLst>
                          <a:ext uri="{FF2B5EF4-FFF2-40B4-BE49-F238E27FC236}">
                            <a16:creationId xmlns:a16="http://schemas.microsoft.com/office/drawing/2014/main" id="{F51C78EB-2F34-4241-C12E-4E7EE52D9153}"/>
                          </a:ext>
                        </a:extLst>
                      </p:cNvPr>
                      <p:cNvPicPr>
                        <a:picLocks noChangeAspect="1" noChangeArrowheads="1"/>
                      </p:cNvPicPr>
                      <p:nvPr/>
                    </p:nvPicPr>
                    <p:blipFill>
                      <a:blip r:embed="rId4"/>
                      <a:srcRect/>
                      <a:stretch>
                        <a:fillRect/>
                      </a:stretch>
                    </p:blipFill>
                    <p:spPr bwMode="auto">
                      <a:xfrm>
                        <a:off x="1411288" y="1471613"/>
                        <a:ext cx="2220912" cy="906462"/>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26DF3C33-50BA-0332-F251-C28A00317A68}"/>
              </a:ext>
            </a:extLst>
          </p:cNvPr>
          <p:cNvSpPr txBox="1"/>
          <p:nvPr/>
        </p:nvSpPr>
        <p:spPr>
          <a:xfrm>
            <a:off x="1026186" y="751606"/>
            <a:ext cx="3607556"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n-lt"/>
                <a:cs typeface="Calibri" panose="020F0502020204030204" pitchFamily="34" charset="0"/>
              </a:rPr>
              <a:t>For unbraced lengths where Article 6.10.8.2.3 is applied to determine the LTB resistance:</a:t>
            </a:r>
          </a:p>
        </p:txBody>
      </p:sp>
      <p:graphicFrame>
        <p:nvGraphicFramePr>
          <p:cNvPr id="14" name="Object 13">
            <a:extLst>
              <a:ext uri="{FF2B5EF4-FFF2-40B4-BE49-F238E27FC236}">
                <a16:creationId xmlns:a16="http://schemas.microsoft.com/office/drawing/2014/main" id="{11003460-B77B-B741-2D01-7785ABF1CEA3}"/>
              </a:ext>
            </a:extLst>
          </p:cNvPr>
          <p:cNvGraphicFramePr>
            <a:graphicFrameLocks noChangeAspect="1"/>
          </p:cNvGraphicFramePr>
          <p:nvPr>
            <p:extLst>
              <p:ext uri="{D42A27DB-BD31-4B8C-83A1-F6EECF244321}">
                <p14:modId xmlns:p14="http://schemas.microsoft.com/office/powerpoint/2010/main" val="3252311063"/>
              </p:ext>
            </p:extLst>
          </p:nvPr>
        </p:nvGraphicFramePr>
        <p:xfrm>
          <a:off x="5330547" y="1522326"/>
          <a:ext cx="2320925" cy="906462"/>
        </p:xfrm>
        <a:graphic>
          <a:graphicData uri="http://schemas.openxmlformats.org/presentationml/2006/ole">
            <mc:AlternateContent xmlns:mc="http://schemas.openxmlformats.org/markup-compatibility/2006">
              <mc:Choice xmlns:v="urn:schemas-microsoft-com:vml" Requires="v">
                <p:oleObj name="Equation" r:id="rId5" imgW="888840" imgH="355320" progId="Equation.DSMT4">
                  <p:embed/>
                </p:oleObj>
              </mc:Choice>
              <mc:Fallback>
                <p:oleObj name="Equation" r:id="rId5" imgW="888840" imgH="355320" progId="Equation.DSMT4">
                  <p:embed/>
                  <p:pic>
                    <p:nvPicPr>
                      <p:cNvPr id="14" name="Object 13">
                        <a:extLst>
                          <a:ext uri="{FF2B5EF4-FFF2-40B4-BE49-F238E27FC236}">
                            <a16:creationId xmlns:a16="http://schemas.microsoft.com/office/drawing/2014/main" id="{11003460-B77B-B741-2D01-7785ABF1CEA3}"/>
                          </a:ext>
                        </a:extLst>
                      </p:cNvPr>
                      <p:cNvPicPr>
                        <a:picLocks noChangeAspect="1" noChangeArrowheads="1"/>
                      </p:cNvPicPr>
                      <p:nvPr/>
                    </p:nvPicPr>
                    <p:blipFill>
                      <a:blip r:embed="rId6"/>
                      <a:srcRect/>
                      <a:stretch>
                        <a:fillRect/>
                      </a:stretch>
                    </p:blipFill>
                    <p:spPr bwMode="auto">
                      <a:xfrm>
                        <a:off x="5330547" y="1522326"/>
                        <a:ext cx="2320925" cy="906462"/>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DD6418B9-AC5F-3BE4-694F-7B4215A20659}"/>
              </a:ext>
            </a:extLst>
          </p:cNvPr>
          <p:cNvSpPr txBox="1"/>
          <p:nvPr/>
        </p:nvSpPr>
        <p:spPr>
          <a:xfrm>
            <a:off x="4993680" y="713469"/>
            <a:ext cx="3412724" cy="830997"/>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mn-lt"/>
                <a:cs typeface="Calibri" panose="020F0502020204030204" pitchFamily="34" charset="0"/>
              </a:rPr>
              <a:t>For unbraced lengths where Article A6.3.3 (Appendix A6) is applied to determine the LTB resistance:</a:t>
            </a:r>
          </a:p>
        </p:txBody>
      </p:sp>
      <p:sp>
        <p:nvSpPr>
          <p:cNvPr id="17" name="TextBox 16">
            <a:extLst>
              <a:ext uri="{FF2B5EF4-FFF2-40B4-BE49-F238E27FC236}">
                <a16:creationId xmlns:a16="http://schemas.microsoft.com/office/drawing/2014/main" id="{E3068F9C-8DC8-6E4A-3A34-165B2BBD1D2D}"/>
              </a:ext>
            </a:extLst>
          </p:cNvPr>
          <p:cNvSpPr txBox="1"/>
          <p:nvPr/>
        </p:nvSpPr>
        <p:spPr>
          <a:xfrm>
            <a:off x="3710288" y="1760213"/>
            <a:ext cx="2895600" cy="338554"/>
          </a:xfrm>
          <a:prstGeom prst="rect">
            <a:avLst/>
          </a:prstGeom>
          <a:noFill/>
        </p:spPr>
        <p:txBody>
          <a:bodyPr wrap="square" rtlCol="0">
            <a:spAutoFit/>
          </a:bodyPr>
          <a:lstStyle/>
          <a:p>
            <a:r>
              <a:rPr lang="en-US" sz="1600" dirty="0"/>
              <a:t>Article 6.10.1.6</a:t>
            </a:r>
          </a:p>
        </p:txBody>
      </p:sp>
      <p:sp>
        <p:nvSpPr>
          <p:cNvPr id="18" name="TextBox 17">
            <a:extLst>
              <a:ext uri="{FF2B5EF4-FFF2-40B4-BE49-F238E27FC236}">
                <a16:creationId xmlns:a16="http://schemas.microsoft.com/office/drawing/2014/main" id="{29B2BABD-B3B3-30BB-EE6F-EC22E6D329E4}"/>
              </a:ext>
            </a:extLst>
          </p:cNvPr>
          <p:cNvSpPr txBox="1"/>
          <p:nvPr/>
        </p:nvSpPr>
        <p:spPr>
          <a:xfrm>
            <a:off x="725866" y="2824759"/>
            <a:ext cx="8265734" cy="1323439"/>
          </a:xfrm>
          <a:prstGeom prst="rect">
            <a:avLst/>
          </a:prstGeom>
          <a:noFill/>
        </p:spPr>
        <p:txBody>
          <a:bodyPr wrap="square" rtlCol="0">
            <a:spAutoFit/>
          </a:bodyPr>
          <a:lstStyle/>
          <a:p>
            <a:pPr marL="285750" indent="-285750">
              <a:buFont typeface="Calibri" panose="020F0502020204030204" pitchFamily="34" charset="0"/>
              <a:buChar char="―"/>
            </a:pPr>
            <a:r>
              <a:rPr lang="en-US" sz="1600" dirty="0">
                <a:latin typeface="+mn-lt"/>
              </a:rPr>
              <a:t>If the applicable equation above is not satisfied, first-order compression flange lateral bending stresses must be amplified; otherwise, amplification of these stresses is not required.</a:t>
            </a:r>
          </a:p>
          <a:p>
            <a:pPr marL="285750" indent="-285750">
              <a:buFont typeface="Calibri" panose="020F0502020204030204" pitchFamily="34" charset="0"/>
              <a:buChar char="―"/>
            </a:pPr>
            <a:endParaRPr lang="en-US" sz="1600" dirty="0">
              <a:latin typeface="+mn-lt"/>
            </a:endParaRPr>
          </a:p>
          <a:p>
            <a:pPr marL="285750" indent="-285750">
              <a:buFont typeface="Calibri" panose="020F0502020204030204" pitchFamily="34" charset="0"/>
              <a:buChar char="―"/>
            </a:pPr>
            <a:r>
              <a:rPr lang="en-US" sz="1600" dirty="0">
                <a:latin typeface="+mn-lt"/>
              </a:rPr>
              <a:t>In the left equation, f</a:t>
            </a:r>
            <a:r>
              <a:rPr lang="en-US" sz="1600" baseline="-25000" dirty="0">
                <a:latin typeface="+mn-lt"/>
              </a:rPr>
              <a:t>bu</a:t>
            </a:r>
            <a:r>
              <a:rPr lang="en-US" sz="1600" dirty="0">
                <a:latin typeface="+mn-lt"/>
              </a:rPr>
              <a:t>, R</a:t>
            </a:r>
            <a:r>
              <a:rPr lang="en-US" sz="1600" baseline="-25000" dirty="0">
                <a:latin typeface="+mn-lt"/>
              </a:rPr>
              <a:t>b</a:t>
            </a:r>
            <a:r>
              <a:rPr lang="en-US" sz="1600" dirty="0">
                <a:latin typeface="+mn-lt"/>
              </a:rPr>
              <a:t> and F</a:t>
            </a:r>
            <a:r>
              <a:rPr lang="en-US" sz="1600" baseline="-25000" dirty="0">
                <a:latin typeface="+mn-lt"/>
              </a:rPr>
              <a:t>yc</a:t>
            </a:r>
            <a:r>
              <a:rPr lang="en-US" sz="1600" dirty="0">
                <a:latin typeface="+mn-lt"/>
              </a:rPr>
              <a:t> are taken at the cross-section where f</a:t>
            </a:r>
            <a:r>
              <a:rPr lang="en-US" sz="1600" baseline="-25000" dirty="0">
                <a:latin typeface="+mn-lt"/>
              </a:rPr>
              <a:t>bu </a:t>
            </a:r>
            <a:r>
              <a:rPr lang="en-US" sz="1600" dirty="0">
                <a:latin typeface="+mn-lt"/>
              </a:rPr>
              <a:t>is maximum in the unbraced length, including the end cross-sections (i.e., the ‘governing cross-section’).</a:t>
            </a:r>
          </a:p>
        </p:txBody>
      </p:sp>
      <p:sp>
        <p:nvSpPr>
          <p:cNvPr id="20" name="TextBox 19">
            <a:extLst>
              <a:ext uri="{FF2B5EF4-FFF2-40B4-BE49-F238E27FC236}">
                <a16:creationId xmlns:a16="http://schemas.microsoft.com/office/drawing/2014/main" id="{F8475F3E-0C3C-1544-607D-0EA3AA7AF337}"/>
              </a:ext>
            </a:extLst>
          </p:cNvPr>
          <p:cNvSpPr txBox="1"/>
          <p:nvPr/>
        </p:nvSpPr>
        <p:spPr>
          <a:xfrm>
            <a:off x="725866" y="4233820"/>
            <a:ext cx="8037134" cy="830997"/>
          </a:xfrm>
          <a:prstGeom prst="rect">
            <a:avLst/>
          </a:prstGeom>
          <a:noFill/>
        </p:spPr>
        <p:txBody>
          <a:bodyPr wrap="square">
            <a:spAutoFit/>
          </a:bodyPr>
          <a:lstStyle/>
          <a:p>
            <a:pPr marL="285750" indent="-285750">
              <a:buFont typeface="Calibri" panose="020F0502020204030204" pitchFamily="34" charset="0"/>
              <a:buChar char="―"/>
            </a:pPr>
            <a:r>
              <a:rPr lang="en-US" sz="1600" dirty="0">
                <a:latin typeface="+mn-lt"/>
              </a:rPr>
              <a:t>In the right equation, M</a:t>
            </a:r>
            <a:r>
              <a:rPr lang="en-US" sz="1600" baseline="-25000" dirty="0">
                <a:latin typeface="+mn-lt"/>
              </a:rPr>
              <a:t>u</a:t>
            </a:r>
            <a:r>
              <a:rPr lang="en-US" sz="1600" dirty="0">
                <a:latin typeface="+mn-lt"/>
              </a:rPr>
              <a:t> and M</a:t>
            </a:r>
            <a:r>
              <a:rPr lang="en-US" sz="1600" baseline="-25000" dirty="0">
                <a:latin typeface="+mn-lt"/>
              </a:rPr>
              <a:t>yc</a:t>
            </a:r>
            <a:r>
              <a:rPr lang="en-US" sz="1600" dirty="0">
                <a:latin typeface="+mn-lt"/>
              </a:rPr>
              <a:t> are taken at the cross-section where M</a:t>
            </a:r>
            <a:r>
              <a:rPr lang="en-US" sz="1600" baseline="-25000" dirty="0">
                <a:latin typeface="+mn-lt"/>
              </a:rPr>
              <a:t>u </a:t>
            </a:r>
            <a:r>
              <a:rPr lang="en-US" sz="1600" dirty="0">
                <a:latin typeface="+mn-lt"/>
              </a:rPr>
              <a:t>is maximum in the unbraced length, including the end cross-sections (i.e., the ‘governing cross-section’). R</a:t>
            </a:r>
            <a:r>
              <a:rPr lang="en-US" sz="1600" baseline="-25000" dirty="0">
                <a:latin typeface="+mn-lt"/>
              </a:rPr>
              <a:t>b</a:t>
            </a:r>
            <a:r>
              <a:rPr lang="en-US" sz="1600" dirty="0">
                <a:latin typeface="+mn-lt"/>
              </a:rPr>
              <a:t> is taken equal to 1.0.</a:t>
            </a:r>
          </a:p>
        </p:txBody>
      </p:sp>
      <p:sp>
        <p:nvSpPr>
          <p:cNvPr id="15" name="TextBox 14">
            <a:extLst>
              <a:ext uri="{FF2B5EF4-FFF2-40B4-BE49-F238E27FC236}">
                <a16:creationId xmlns:a16="http://schemas.microsoft.com/office/drawing/2014/main" id="{62F90212-9250-A63D-8B74-4D598E08AC8D}"/>
              </a:ext>
            </a:extLst>
          </p:cNvPr>
          <p:cNvSpPr txBox="1"/>
          <p:nvPr/>
        </p:nvSpPr>
        <p:spPr>
          <a:xfrm>
            <a:off x="3160450" y="2396094"/>
            <a:ext cx="4611948" cy="369332"/>
          </a:xfrm>
          <a:prstGeom prst="rect">
            <a:avLst/>
          </a:prstGeom>
          <a:noFill/>
        </p:spPr>
        <p:txBody>
          <a:bodyPr wrap="square">
            <a:spAutoFit/>
          </a:bodyPr>
          <a:lstStyle/>
          <a:p>
            <a:r>
              <a:rPr lang="en-US" b="1" u="sng" dirty="0"/>
              <a:t>10</a:t>
            </a:r>
            <a:r>
              <a:rPr lang="en-US" b="1" u="sng" baseline="30000" dirty="0"/>
              <a:t>th</a:t>
            </a:r>
            <a:r>
              <a:rPr lang="en-US" b="1" u="sng" dirty="0"/>
              <a:t> Edition</a:t>
            </a:r>
            <a:r>
              <a:rPr lang="en-US" dirty="0"/>
              <a:t>: 1.2       1.1</a:t>
            </a:r>
            <a:endParaRPr lang="en-US" u="sng" dirty="0"/>
          </a:p>
        </p:txBody>
      </p:sp>
      <p:sp>
        <p:nvSpPr>
          <p:cNvPr id="19" name="Arrow: Right 18">
            <a:extLst>
              <a:ext uri="{FF2B5EF4-FFF2-40B4-BE49-F238E27FC236}">
                <a16:creationId xmlns:a16="http://schemas.microsoft.com/office/drawing/2014/main" id="{B7DB9201-E86F-0C34-2280-63538A33263C}"/>
              </a:ext>
            </a:extLst>
          </p:cNvPr>
          <p:cNvSpPr/>
          <p:nvPr/>
        </p:nvSpPr>
        <p:spPr>
          <a:xfrm>
            <a:off x="5043788" y="2443440"/>
            <a:ext cx="228600" cy="274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2D6B237-B3F0-C568-65BC-AAAACAD4752D}"/>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t>47</a:t>
            </a:fld>
            <a:endParaRPr lang="en-US" dirty="0"/>
          </a:p>
        </p:txBody>
      </p:sp>
    </p:spTree>
    <p:extLst>
      <p:ext uri="{BB962C8B-B14F-4D97-AF65-F5344CB8AC3E}">
        <p14:creationId xmlns:p14="http://schemas.microsoft.com/office/powerpoint/2010/main" val="4085027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44" y="8752"/>
            <a:ext cx="9220200" cy="857250"/>
          </a:xfrm>
        </p:spPr>
        <p:txBody>
          <a:bodyPr/>
          <a:lstStyle/>
          <a:p>
            <a:r>
              <a:rPr lang="en-US" sz="3200" dirty="0"/>
              <a:t>Amplification of Flange Lateral Bending Stresses</a:t>
            </a:r>
            <a:br>
              <a:rPr lang="en-US" sz="3200" dirty="0"/>
            </a:br>
            <a:endParaRPr lang="en-US" sz="3000" dirty="0"/>
          </a:p>
        </p:txBody>
      </p:sp>
      <p:sp>
        <p:nvSpPr>
          <p:cNvPr id="3" name="Content Placeholder 2"/>
          <p:cNvSpPr>
            <a:spLocks noGrp="1"/>
          </p:cNvSpPr>
          <p:nvPr>
            <p:ph idx="1"/>
          </p:nvPr>
        </p:nvSpPr>
        <p:spPr>
          <a:xfrm>
            <a:off x="804432" y="895350"/>
            <a:ext cx="7535136" cy="4395208"/>
          </a:xfrm>
        </p:spPr>
        <p:txBody>
          <a:bodyPr>
            <a:normAutofit/>
          </a:bodyPr>
          <a:lstStyle/>
          <a:p>
            <a:pPr marL="85725" indent="0">
              <a:buNone/>
            </a:pPr>
            <a:r>
              <a:rPr lang="en-US" sz="3675" dirty="0"/>
              <a:t>            </a:t>
            </a:r>
          </a:p>
          <a:p>
            <a:pPr marL="85725" indent="0">
              <a:buNone/>
            </a:pPr>
            <a:endParaRPr lang="en-US" sz="4125" dirty="0"/>
          </a:p>
          <a:p>
            <a:pPr marL="85725" indent="0">
              <a:buNone/>
            </a:pPr>
            <a:endParaRPr lang="en-US" sz="4125" dirty="0"/>
          </a:p>
          <a:p>
            <a:pPr marL="85725" indent="0">
              <a:buNone/>
            </a:pPr>
            <a:endParaRPr lang="en-US" sz="4800" u="sng" dirty="0"/>
          </a:p>
          <a:p>
            <a:pPr marL="582930" lvl="2" indent="0">
              <a:buClr>
                <a:schemeClr val="tx1"/>
              </a:buClr>
              <a:buNone/>
            </a:pPr>
            <a:endParaRPr lang="en-US" sz="5400" dirty="0"/>
          </a:p>
          <a:p>
            <a:pPr marL="582930" lvl="2" indent="0">
              <a:buClr>
                <a:schemeClr val="tx1"/>
              </a:buClr>
              <a:buNone/>
            </a:pPr>
            <a:endParaRPr lang="en-US" sz="1650" dirty="0"/>
          </a:p>
          <a:p>
            <a:pPr marL="308610" lvl="1" indent="0">
              <a:buClr>
                <a:schemeClr val="tx1"/>
              </a:buClr>
              <a:buNone/>
            </a:pPr>
            <a:endParaRPr lang="en-US" sz="2850" dirty="0"/>
          </a:p>
          <a:p>
            <a:pPr marL="308610" lvl="1" indent="0">
              <a:buNone/>
            </a:pPr>
            <a:endParaRPr lang="en-US" dirty="0"/>
          </a:p>
        </p:txBody>
      </p:sp>
      <p:sp>
        <p:nvSpPr>
          <p:cNvPr id="7" name="Rectangle 4">
            <a:extLst>
              <a:ext uri="{FF2B5EF4-FFF2-40B4-BE49-F238E27FC236}">
                <a16:creationId xmlns:a16="http://schemas.microsoft.com/office/drawing/2014/main" id="{A63EECAC-7140-4ABC-A07F-10AB85207C51}"/>
              </a:ext>
            </a:extLst>
          </p:cNvPr>
          <p:cNvSpPr>
            <a:spLocks noChangeArrowheads="1"/>
          </p:cNvSpPr>
          <p:nvPr/>
        </p:nvSpPr>
        <p:spPr bwMode="auto">
          <a:xfrm>
            <a:off x="1630680" y="15223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dirty="0"/>
          </a:p>
        </p:txBody>
      </p:sp>
      <p:graphicFrame>
        <p:nvGraphicFramePr>
          <p:cNvPr id="12" name="Object 11">
            <a:extLst>
              <a:ext uri="{FF2B5EF4-FFF2-40B4-BE49-F238E27FC236}">
                <a16:creationId xmlns:a16="http://schemas.microsoft.com/office/drawing/2014/main" id="{F51C78EB-2F34-4241-C12E-4E7EE52D9153}"/>
              </a:ext>
            </a:extLst>
          </p:cNvPr>
          <p:cNvGraphicFramePr>
            <a:graphicFrameLocks noChangeAspect="1"/>
          </p:cNvGraphicFramePr>
          <p:nvPr>
            <p:extLst>
              <p:ext uri="{D42A27DB-BD31-4B8C-83A1-F6EECF244321}">
                <p14:modId xmlns:p14="http://schemas.microsoft.com/office/powerpoint/2010/main" val="3163835839"/>
              </p:ext>
            </p:extLst>
          </p:nvPr>
        </p:nvGraphicFramePr>
        <p:xfrm>
          <a:off x="1556078" y="1522326"/>
          <a:ext cx="1842345" cy="1232847"/>
        </p:xfrm>
        <a:graphic>
          <a:graphicData uri="http://schemas.openxmlformats.org/presentationml/2006/ole">
            <mc:AlternateContent xmlns:mc="http://schemas.openxmlformats.org/markup-compatibility/2006">
              <mc:Choice xmlns:v="urn:schemas-microsoft-com:vml" Requires="v">
                <p:oleObj name="Equation" r:id="rId3" imgW="888840" imgH="609480" progId="Equation.DSMT4">
                  <p:embed/>
                </p:oleObj>
              </mc:Choice>
              <mc:Fallback>
                <p:oleObj name="Equation" r:id="rId3" imgW="888840" imgH="609480" progId="Equation.DSMT4">
                  <p:embed/>
                  <p:pic>
                    <p:nvPicPr>
                      <p:cNvPr id="12" name="Object 11">
                        <a:extLst>
                          <a:ext uri="{FF2B5EF4-FFF2-40B4-BE49-F238E27FC236}">
                            <a16:creationId xmlns:a16="http://schemas.microsoft.com/office/drawing/2014/main" id="{F51C78EB-2F34-4241-C12E-4E7EE52D9153}"/>
                          </a:ext>
                        </a:extLst>
                      </p:cNvPr>
                      <p:cNvPicPr>
                        <a:picLocks noChangeAspect="1" noChangeArrowheads="1"/>
                      </p:cNvPicPr>
                      <p:nvPr/>
                    </p:nvPicPr>
                    <p:blipFill>
                      <a:blip r:embed="rId4"/>
                      <a:srcRect/>
                      <a:stretch>
                        <a:fillRect/>
                      </a:stretch>
                    </p:blipFill>
                    <p:spPr bwMode="auto">
                      <a:xfrm>
                        <a:off x="1556078" y="1522326"/>
                        <a:ext cx="1842345" cy="1232847"/>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26DF3C33-50BA-0332-F251-C28A00317A68}"/>
              </a:ext>
            </a:extLst>
          </p:cNvPr>
          <p:cNvSpPr txBox="1"/>
          <p:nvPr/>
        </p:nvSpPr>
        <p:spPr>
          <a:xfrm>
            <a:off x="914400" y="676396"/>
            <a:ext cx="3607556"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n-lt"/>
                <a:cs typeface="Calibri" panose="020F0502020204030204" pitchFamily="34" charset="0"/>
              </a:rPr>
              <a:t>For unbraced lengths where Article 6.10.8.2.3 is applied to determine the LTB resistance:</a:t>
            </a:r>
          </a:p>
        </p:txBody>
      </p:sp>
      <p:sp>
        <p:nvSpPr>
          <p:cNvPr id="16" name="TextBox 15">
            <a:extLst>
              <a:ext uri="{FF2B5EF4-FFF2-40B4-BE49-F238E27FC236}">
                <a16:creationId xmlns:a16="http://schemas.microsoft.com/office/drawing/2014/main" id="{DD6418B9-AC5F-3BE4-694F-7B4215A20659}"/>
              </a:ext>
            </a:extLst>
          </p:cNvPr>
          <p:cNvSpPr txBox="1"/>
          <p:nvPr/>
        </p:nvSpPr>
        <p:spPr>
          <a:xfrm>
            <a:off x="4724400" y="687579"/>
            <a:ext cx="3886200" cy="830997"/>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mn-lt"/>
                <a:cs typeface="Calibri" panose="020F0502020204030204" pitchFamily="34" charset="0"/>
              </a:rPr>
              <a:t>For unbraced lengths where Article A6.3.3 (Appendix A6) is applied to determine the LTB resistance:</a:t>
            </a:r>
          </a:p>
        </p:txBody>
      </p:sp>
      <p:sp>
        <p:nvSpPr>
          <p:cNvPr id="17" name="TextBox 16">
            <a:extLst>
              <a:ext uri="{FF2B5EF4-FFF2-40B4-BE49-F238E27FC236}">
                <a16:creationId xmlns:a16="http://schemas.microsoft.com/office/drawing/2014/main" id="{E3068F9C-8DC8-6E4A-3A34-165B2BBD1D2D}"/>
              </a:ext>
            </a:extLst>
          </p:cNvPr>
          <p:cNvSpPr txBox="1"/>
          <p:nvPr/>
        </p:nvSpPr>
        <p:spPr>
          <a:xfrm>
            <a:off x="3764757" y="1969472"/>
            <a:ext cx="2895600" cy="338554"/>
          </a:xfrm>
          <a:prstGeom prst="rect">
            <a:avLst/>
          </a:prstGeom>
          <a:noFill/>
        </p:spPr>
        <p:txBody>
          <a:bodyPr wrap="square" rtlCol="0">
            <a:spAutoFit/>
          </a:bodyPr>
          <a:lstStyle/>
          <a:p>
            <a:r>
              <a:rPr lang="en-US" sz="1600" dirty="0"/>
              <a:t>Article 6.10.1.6</a:t>
            </a:r>
          </a:p>
        </p:txBody>
      </p:sp>
      <p:sp>
        <p:nvSpPr>
          <p:cNvPr id="18" name="TextBox 17">
            <a:extLst>
              <a:ext uri="{FF2B5EF4-FFF2-40B4-BE49-F238E27FC236}">
                <a16:creationId xmlns:a16="http://schemas.microsoft.com/office/drawing/2014/main" id="{29B2BABD-B3B3-30BB-EE6F-EC22E6D329E4}"/>
              </a:ext>
            </a:extLst>
          </p:cNvPr>
          <p:cNvSpPr txBox="1"/>
          <p:nvPr/>
        </p:nvSpPr>
        <p:spPr>
          <a:xfrm>
            <a:off x="1449756" y="2882307"/>
            <a:ext cx="6858000" cy="1077218"/>
          </a:xfrm>
          <a:prstGeom prst="rect">
            <a:avLst/>
          </a:prstGeom>
          <a:noFill/>
        </p:spPr>
        <p:txBody>
          <a:bodyPr wrap="square" rtlCol="0">
            <a:spAutoFit/>
          </a:bodyPr>
          <a:lstStyle/>
          <a:p>
            <a:pPr marL="285750" indent="-285750">
              <a:buFont typeface="Calibri" panose="020F0502020204030204" pitchFamily="34" charset="0"/>
              <a:buChar char="―"/>
            </a:pPr>
            <a:r>
              <a:rPr lang="en-US" sz="1600" dirty="0">
                <a:latin typeface="+mn-lt"/>
              </a:rPr>
              <a:t>In the equations, f</a:t>
            </a:r>
            <a:r>
              <a:rPr lang="en-US" sz="1600" baseline="-25000" dirty="0">
                <a:latin typeface="+mn-lt"/>
              </a:rPr>
              <a:t>bu</a:t>
            </a:r>
            <a:r>
              <a:rPr lang="en-US" sz="1600" dirty="0">
                <a:latin typeface="+mn-lt"/>
              </a:rPr>
              <a:t>, M</a:t>
            </a:r>
            <a:r>
              <a:rPr lang="en-US" sz="1600" baseline="-25000" dirty="0">
                <a:latin typeface="+mn-lt"/>
              </a:rPr>
              <a:t>u</a:t>
            </a:r>
            <a:r>
              <a:rPr lang="en-US" sz="1600" dirty="0">
                <a:latin typeface="+mn-lt"/>
              </a:rPr>
              <a:t> and S</a:t>
            </a:r>
            <a:r>
              <a:rPr lang="en-US" sz="1600" baseline="-25000" dirty="0">
                <a:latin typeface="+mn-lt"/>
              </a:rPr>
              <a:t>xc</a:t>
            </a:r>
            <a:r>
              <a:rPr lang="en-US" sz="1600" dirty="0">
                <a:latin typeface="+mn-lt"/>
              </a:rPr>
              <a:t> are taken at the ‘governing cross-section’.</a:t>
            </a:r>
          </a:p>
          <a:p>
            <a:r>
              <a:rPr lang="en-US" sz="1600" dirty="0">
                <a:latin typeface="+mn-lt"/>
              </a:rPr>
              <a:t> </a:t>
            </a:r>
          </a:p>
          <a:p>
            <a:pPr marL="285750" indent="-285750">
              <a:buFont typeface="Calibri" panose="020F0502020204030204" pitchFamily="34" charset="0"/>
              <a:buChar char="―"/>
            </a:pPr>
            <a:r>
              <a:rPr lang="en-US" sz="1600" dirty="0">
                <a:latin typeface="+mn-lt"/>
              </a:rPr>
              <a:t>In the left equation, the elastic LTB resistance, F</a:t>
            </a:r>
            <a:r>
              <a:rPr lang="en-US" sz="1600" baseline="-25000" dirty="0">
                <a:latin typeface="+mn-lt"/>
              </a:rPr>
              <a:t>e</a:t>
            </a:r>
            <a:r>
              <a:rPr lang="en-US" sz="1600" dirty="0">
                <a:latin typeface="+mn-lt"/>
              </a:rPr>
              <a:t>, is not limited to R</a:t>
            </a:r>
            <a:r>
              <a:rPr lang="en-US" sz="1600" baseline="-25000" dirty="0">
                <a:latin typeface="+mn-lt"/>
              </a:rPr>
              <a:t>b</a:t>
            </a:r>
            <a:r>
              <a:rPr lang="en-US" sz="1600" dirty="0">
                <a:latin typeface="+mn-lt"/>
              </a:rPr>
              <a:t>R</a:t>
            </a:r>
            <a:r>
              <a:rPr lang="en-US" sz="1600" baseline="-25000" dirty="0">
                <a:latin typeface="+mn-lt"/>
              </a:rPr>
              <a:t>h</a:t>
            </a:r>
            <a:r>
              <a:rPr lang="en-US" sz="1600" dirty="0">
                <a:latin typeface="+mn-lt"/>
              </a:rPr>
              <a:t>F</a:t>
            </a:r>
            <a:r>
              <a:rPr lang="en-US" sz="1600" baseline="-25000" dirty="0">
                <a:latin typeface="+mn-lt"/>
              </a:rPr>
              <a:t>yc </a:t>
            </a:r>
            <a:r>
              <a:rPr lang="en-US" sz="1600" dirty="0">
                <a:latin typeface="+mn-lt"/>
              </a:rPr>
              <a:t>and in the right equation, F</a:t>
            </a:r>
            <a:r>
              <a:rPr lang="en-US" sz="1600" baseline="-25000" dirty="0">
                <a:latin typeface="+mn-lt"/>
              </a:rPr>
              <a:t>cr</a:t>
            </a:r>
            <a:r>
              <a:rPr lang="en-US" sz="1600" dirty="0">
                <a:latin typeface="+mn-lt"/>
              </a:rPr>
              <a:t>S</a:t>
            </a:r>
            <a:r>
              <a:rPr lang="en-US" sz="1600" baseline="-25000" dirty="0">
                <a:latin typeface="+mn-lt"/>
              </a:rPr>
              <a:t>xc</a:t>
            </a:r>
            <a:r>
              <a:rPr lang="en-US" sz="1600" dirty="0">
                <a:latin typeface="+mn-lt"/>
              </a:rPr>
              <a:t> is not limited to R</a:t>
            </a:r>
            <a:r>
              <a:rPr lang="en-US" sz="1600" baseline="-25000" dirty="0">
                <a:latin typeface="+mn-lt"/>
              </a:rPr>
              <a:t>pc</a:t>
            </a:r>
            <a:r>
              <a:rPr lang="en-US" sz="1600" dirty="0">
                <a:latin typeface="+mn-lt"/>
              </a:rPr>
              <a:t>M</a:t>
            </a:r>
            <a:r>
              <a:rPr lang="en-US" sz="1600" baseline="-25000" dirty="0">
                <a:latin typeface="+mn-lt"/>
              </a:rPr>
              <a:t>yc</a:t>
            </a:r>
            <a:r>
              <a:rPr lang="en-US" sz="1600" dirty="0">
                <a:latin typeface="+mn-lt"/>
              </a:rPr>
              <a:t>.</a:t>
            </a:r>
          </a:p>
        </p:txBody>
      </p:sp>
      <p:sp>
        <p:nvSpPr>
          <p:cNvPr id="20" name="TextBox 19">
            <a:extLst>
              <a:ext uri="{FF2B5EF4-FFF2-40B4-BE49-F238E27FC236}">
                <a16:creationId xmlns:a16="http://schemas.microsoft.com/office/drawing/2014/main" id="{F8475F3E-0C3C-1544-607D-0EA3AA7AF337}"/>
              </a:ext>
            </a:extLst>
          </p:cNvPr>
          <p:cNvSpPr txBox="1"/>
          <p:nvPr/>
        </p:nvSpPr>
        <p:spPr>
          <a:xfrm>
            <a:off x="1407786" y="4030321"/>
            <a:ext cx="7050414" cy="1077218"/>
          </a:xfrm>
          <a:prstGeom prst="rect">
            <a:avLst/>
          </a:prstGeom>
          <a:noFill/>
        </p:spPr>
        <p:txBody>
          <a:bodyPr wrap="square">
            <a:spAutoFit/>
          </a:bodyPr>
          <a:lstStyle/>
          <a:p>
            <a:pPr marL="285750" indent="-285750">
              <a:buFont typeface="Calibri" panose="020F0502020204030204" pitchFamily="34" charset="0"/>
              <a:buChar char="―"/>
            </a:pPr>
            <a:r>
              <a:rPr lang="en-US" sz="1600" dirty="0">
                <a:latin typeface="+mn-lt"/>
              </a:rPr>
              <a:t>The first-order flange lateral bending stress, f</a:t>
            </a:r>
            <a:r>
              <a:rPr lang="en-US" sz="1600" baseline="-25000" dirty="0">
                <a:latin typeface="+mn-lt"/>
                <a:sym typeface="MT Extra" panose="05050102010205020202" pitchFamily="18" charset="2"/>
              </a:rPr>
              <a:t>1</a:t>
            </a:r>
            <a:r>
              <a:rPr lang="en-US" sz="1600" dirty="0">
                <a:latin typeface="+mn-lt"/>
                <a:sym typeface="MT Extra" panose="05050102010205020202" pitchFamily="18" charset="2"/>
              </a:rPr>
              <a:t>, is taken as the compression-flange lateral bending stress at the section under consideration for FLB, and as the maximum compression-flange lateral bending stress within the unbraced length under consideration for LTB.</a:t>
            </a:r>
            <a:endParaRPr lang="en-US" sz="1600" dirty="0">
              <a:latin typeface="+mn-lt"/>
            </a:endParaRPr>
          </a:p>
        </p:txBody>
      </p:sp>
      <p:graphicFrame>
        <p:nvGraphicFramePr>
          <p:cNvPr id="13" name="Object 12">
            <a:extLst>
              <a:ext uri="{FF2B5EF4-FFF2-40B4-BE49-F238E27FC236}">
                <a16:creationId xmlns:a16="http://schemas.microsoft.com/office/drawing/2014/main" id="{2697E4B7-7DB1-E6B6-CC8C-D4A53E2278D1}"/>
              </a:ext>
            </a:extLst>
          </p:cNvPr>
          <p:cNvGraphicFramePr>
            <a:graphicFrameLocks noChangeAspect="1"/>
          </p:cNvGraphicFramePr>
          <p:nvPr>
            <p:extLst>
              <p:ext uri="{D42A27DB-BD31-4B8C-83A1-F6EECF244321}">
                <p14:modId xmlns:p14="http://schemas.microsoft.com/office/powerpoint/2010/main" val="533072435"/>
              </p:ext>
            </p:extLst>
          </p:nvPr>
        </p:nvGraphicFramePr>
        <p:xfrm>
          <a:off x="5694190" y="1507393"/>
          <a:ext cx="2130425" cy="1233487"/>
        </p:xfrm>
        <a:graphic>
          <a:graphicData uri="http://schemas.openxmlformats.org/presentationml/2006/ole">
            <mc:AlternateContent xmlns:mc="http://schemas.openxmlformats.org/markup-compatibility/2006">
              <mc:Choice xmlns:v="urn:schemas-microsoft-com:vml" Requires="v">
                <p:oleObj name="Equation" r:id="rId5" imgW="1028520" imgH="609480" progId="Equation.DSMT4">
                  <p:embed/>
                </p:oleObj>
              </mc:Choice>
              <mc:Fallback>
                <p:oleObj name="Equation" r:id="rId5" imgW="1028520" imgH="609480" progId="Equation.DSMT4">
                  <p:embed/>
                  <p:pic>
                    <p:nvPicPr>
                      <p:cNvPr id="13" name="Object 12">
                        <a:extLst>
                          <a:ext uri="{FF2B5EF4-FFF2-40B4-BE49-F238E27FC236}">
                            <a16:creationId xmlns:a16="http://schemas.microsoft.com/office/drawing/2014/main" id="{2697E4B7-7DB1-E6B6-CC8C-D4A53E2278D1}"/>
                          </a:ext>
                        </a:extLst>
                      </p:cNvPr>
                      <p:cNvPicPr>
                        <a:picLocks noChangeAspect="1" noChangeArrowheads="1"/>
                      </p:cNvPicPr>
                      <p:nvPr/>
                    </p:nvPicPr>
                    <p:blipFill>
                      <a:blip r:embed="rId6"/>
                      <a:srcRect/>
                      <a:stretch>
                        <a:fillRect/>
                      </a:stretch>
                    </p:blipFill>
                    <p:spPr bwMode="auto">
                      <a:xfrm>
                        <a:off x="5694190" y="1507393"/>
                        <a:ext cx="2130425" cy="1233487"/>
                      </a:xfrm>
                      <a:prstGeom prst="rect">
                        <a:avLst/>
                      </a:prstGeom>
                      <a:noFill/>
                    </p:spPr>
                  </p:pic>
                </p:oleObj>
              </mc:Fallback>
            </mc:AlternateContent>
          </a:graphicData>
        </a:graphic>
      </p:graphicFrame>
      <p:sp>
        <p:nvSpPr>
          <p:cNvPr id="4" name="Slide Number Placeholder 3">
            <a:extLst>
              <a:ext uri="{FF2B5EF4-FFF2-40B4-BE49-F238E27FC236}">
                <a16:creationId xmlns:a16="http://schemas.microsoft.com/office/drawing/2014/main" id="{35414708-C0A6-9DB1-532C-064431EC5412}"/>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t>48</a:t>
            </a:fld>
            <a:endParaRPr lang="en-US" dirty="0"/>
          </a:p>
        </p:txBody>
      </p:sp>
    </p:spTree>
    <p:extLst>
      <p:ext uri="{BB962C8B-B14F-4D97-AF65-F5344CB8AC3E}">
        <p14:creationId xmlns:p14="http://schemas.microsoft.com/office/powerpoint/2010/main" val="2724297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6922"/>
            <a:ext cx="9220200" cy="857250"/>
          </a:xfrm>
        </p:spPr>
        <p:txBody>
          <a:bodyPr/>
          <a:lstStyle/>
          <a:p>
            <a:r>
              <a:rPr lang="en-US" sz="3200" dirty="0"/>
              <a:t>Amplification of Flange Lateral Bending Stresses</a:t>
            </a:r>
            <a:br>
              <a:rPr lang="en-US" sz="3200" dirty="0"/>
            </a:br>
            <a:endParaRPr lang="en-US" sz="3000" dirty="0"/>
          </a:p>
        </p:txBody>
      </p:sp>
      <p:sp>
        <p:nvSpPr>
          <p:cNvPr id="3" name="Content Placeholder 2"/>
          <p:cNvSpPr>
            <a:spLocks noGrp="1"/>
          </p:cNvSpPr>
          <p:nvPr>
            <p:ph idx="1"/>
          </p:nvPr>
        </p:nvSpPr>
        <p:spPr>
          <a:xfrm>
            <a:off x="804432" y="895350"/>
            <a:ext cx="7535136" cy="4395208"/>
          </a:xfrm>
        </p:spPr>
        <p:txBody>
          <a:bodyPr>
            <a:normAutofit/>
          </a:bodyPr>
          <a:lstStyle/>
          <a:p>
            <a:pPr marL="85725" indent="0">
              <a:buNone/>
            </a:pPr>
            <a:r>
              <a:rPr lang="en-US" sz="3675" dirty="0"/>
              <a:t>            </a:t>
            </a:r>
          </a:p>
          <a:p>
            <a:pPr marL="85725" indent="0">
              <a:buNone/>
            </a:pPr>
            <a:endParaRPr lang="en-US" sz="4125" dirty="0"/>
          </a:p>
          <a:p>
            <a:pPr marL="85725" indent="0">
              <a:buNone/>
            </a:pPr>
            <a:endParaRPr lang="en-US" sz="4125" dirty="0"/>
          </a:p>
          <a:p>
            <a:pPr marL="85725" indent="0">
              <a:buNone/>
            </a:pPr>
            <a:endParaRPr lang="en-US" sz="4800" u="sng" dirty="0"/>
          </a:p>
          <a:p>
            <a:pPr marL="582930" lvl="2" indent="0">
              <a:buClr>
                <a:schemeClr val="tx1"/>
              </a:buClr>
              <a:buNone/>
            </a:pPr>
            <a:endParaRPr lang="en-US" sz="5400" dirty="0"/>
          </a:p>
          <a:p>
            <a:pPr marL="582930" lvl="2" indent="0">
              <a:buClr>
                <a:schemeClr val="tx1"/>
              </a:buClr>
              <a:buNone/>
            </a:pPr>
            <a:endParaRPr lang="en-US" sz="1650" dirty="0"/>
          </a:p>
          <a:p>
            <a:pPr marL="308610" lvl="1" indent="0">
              <a:buClr>
                <a:schemeClr val="tx1"/>
              </a:buClr>
              <a:buNone/>
            </a:pPr>
            <a:endParaRPr lang="en-US" sz="2850" dirty="0"/>
          </a:p>
          <a:p>
            <a:pPr marL="308610" lvl="1" indent="0">
              <a:buNone/>
            </a:pPr>
            <a:endParaRPr lang="en-US" dirty="0"/>
          </a:p>
        </p:txBody>
      </p:sp>
      <p:sp>
        <p:nvSpPr>
          <p:cNvPr id="7" name="Rectangle 4">
            <a:extLst>
              <a:ext uri="{FF2B5EF4-FFF2-40B4-BE49-F238E27FC236}">
                <a16:creationId xmlns:a16="http://schemas.microsoft.com/office/drawing/2014/main" id="{A63EECAC-7140-4ABC-A07F-10AB85207C51}"/>
              </a:ext>
            </a:extLst>
          </p:cNvPr>
          <p:cNvSpPr>
            <a:spLocks noChangeArrowheads="1"/>
          </p:cNvSpPr>
          <p:nvPr/>
        </p:nvSpPr>
        <p:spPr bwMode="auto">
          <a:xfrm>
            <a:off x="1630680" y="15223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dirty="0"/>
          </a:p>
        </p:txBody>
      </p:sp>
      <p:sp>
        <p:nvSpPr>
          <p:cNvPr id="4" name="TextBox 3">
            <a:extLst>
              <a:ext uri="{FF2B5EF4-FFF2-40B4-BE49-F238E27FC236}">
                <a16:creationId xmlns:a16="http://schemas.microsoft.com/office/drawing/2014/main" id="{42819C1C-73B5-B622-FDDD-FEC975528286}"/>
              </a:ext>
            </a:extLst>
          </p:cNvPr>
          <p:cNvSpPr txBox="1"/>
          <p:nvPr/>
        </p:nvSpPr>
        <p:spPr>
          <a:xfrm>
            <a:off x="473364" y="844376"/>
            <a:ext cx="792480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n-lt"/>
                <a:ea typeface="Times New Roman" panose="02020603050405020304" pitchFamily="18" charset="0"/>
                <a:cs typeface="Times New Roman" panose="02020603050405020304" pitchFamily="18" charset="0"/>
              </a:rPr>
              <a:t>In horizontally curved I-girders with L</a:t>
            </a:r>
            <a:r>
              <a:rPr lang="en-US" sz="1600" baseline="-25000" dirty="0">
                <a:latin typeface="+mn-lt"/>
                <a:ea typeface="Times New Roman" panose="02020603050405020304" pitchFamily="18" charset="0"/>
                <a:cs typeface="Times New Roman" panose="02020603050405020304" pitchFamily="18" charset="0"/>
              </a:rPr>
              <a:t>b</a:t>
            </a:r>
            <a:r>
              <a:rPr lang="en-US" sz="1600" dirty="0">
                <a:latin typeface="+mn-lt"/>
                <a:ea typeface="Times New Roman" panose="02020603050405020304" pitchFamily="18" charset="0"/>
                <a:cs typeface="Times New Roman" panose="02020603050405020304" pitchFamily="18" charset="0"/>
              </a:rPr>
              <a:t>/R ≥ 0.5, replace L</a:t>
            </a:r>
            <a:r>
              <a:rPr lang="en-US" sz="1600" baseline="-25000" dirty="0">
                <a:latin typeface="+mn-lt"/>
                <a:ea typeface="Times New Roman" panose="02020603050405020304" pitchFamily="18" charset="0"/>
                <a:cs typeface="Times New Roman" panose="02020603050405020304" pitchFamily="18" charset="0"/>
              </a:rPr>
              <a:t>b</a:t>
            </a:r>
            <a:r>
              <a:rPr lang="en-US" sz="1600" dirty="0">
                <a:latin typeface="+mn-lt"/>
                <a:ea typeface="Times New Roman" panose="02020603050405020304" pitchFamily="18" charset="0"/>
                <a:cs typeface="Times New Roman" panose="02020603050405020304" pitchFamily="18" charset="0"/>
              </a:rPr>
              <a:t> with KL</a:t>
            </a:r>
            <a:r>
              <a:rPr lang="en-US" sz="1600" baseline="-25000" dirty="0">
                <a:latin typeface="+mn-lt"/>
                <a:ea typeface="Times New Roman" panose="02020603050405020304" pitchFamily="18" charset="0"/>
                <a:cs typeface="Times New Roman" panose="02020603050405020304" pitchFamily="18" charset="0"/>
              </a:rPr>
              <a:t>b</a:t>
            </a:r>
            <a:r>
              <a:rPr lang="en-US" sz="1600" dirty="0">
                <a:latin typeface="+mn-lt"/>
                <a:ea typeface="Times New Roman" panose="02020603050405020304" pitchFamily="18" charset="0"/>
                <a:cs typeface="Times New Roman" panose="02020603050405020304" pitchFamily="18" charset="0"/>
              </a:rPr>
              <a:t> = 0.5L</a:t>
            </a:r>
            <a:r>
              <a:rPr lang="en-US" sz="1600" baseline="-25000" dirty="0">
                <a:latin typeface="+mn-lt"/>
                <a:ea typeface="Times New Roman" panose="02020603050405020304" pitchFamily="18" charset="0"/>
                <a:cs typeface="Times New Roman" panose="02020603050405020304" pitchFamily="18" charset="0"/>
              </a:rPr>
              <a:t>b</a:t>
            </a:r>
            <a:r>
              <a:rPr lang="en-US" sz="1600" dirty="0">
                <a:latin typeface="+mn-lt"/>
                <a:ea typeface="Times New Roman" panose="02020603050405020304" pitchFamily="18" charset="0"/>
                <a:cs typeface="Times New Roman" panose="02020603050405020304" pitchFamily="18" charset="0"/>
              </a:rPr>
              <a:t> in the determination of the elastic LTB resistance, F</a:t>
            </a:r>
            <a:r>
              <a:rPr lang="en-US" sz="1600" baseline="-25000" dirty="0">
                <a:latin typeface="+mn-lt"/>
                <a:ea typeface="Times New Roman" panose="02020603050405020304" pitchFamily="18" charset="0"/>
                <a:cs typeface="Times New Roman" panose="02020603050405020304" pitchFamily="18" charset="0"/>
              </a:rPr>
              <a:t>cr</a:t>
            </a:r>
            <a:r>
              <a:rPr lang="en-US" sz="1600" dirty="0">
                <a:latin typeface="+mn-lt"/>
                <a:ea typeface="Times New Roman" panose="02020603050405020304" pitchFamily="18" charset="0"/>
                <a:cs typeface="Times New Roman" panose="02020603050405020304" pitchFamily="18" charset="0"/>
              </a:rPr>
              <a:t>, when determining the amplification factor using the left equation on the preceding slide to prevent a possible unwinding stability failure.   </a:t>
            </a:r>
            <a:endParaRPr lang="en-US" sz="1600" dirty="0">
              <a:latin typeface="+mn-lt"/>
            </a:endParaRPr>
          </a:p>
        </p:txBody>
      </p:sp>
      <p:pic>
        <p:nvPicPr>
          <p:cNvPr id="12" name="Picture 11" descr="Figure 6.5.2.1.3.2-2 Second-order Elastic Lateral Deflections Due to Horizontal Curvature Effects Versus the Unwinding Stability Failure Mode of the Compression Flange">
            <a:extLst>
              <a:ext uri="{FF2B5EF4-FFF2-40B4-BE49-F238E27FC236}">
                <a16:creationId xmlns:a16="http://schemas.microsoft.com/office/drawing/2014/main" id="{7739C89B-4EB8-3B61-9197-AA99E2C4CB5E}"/>
              </a:ext>
            </a:extLst>
          </p:cNvPr>
          <p:cNvPicPr>
            <a:picLocks noChangeAspect="1"/>
          </p:cNvPicPr>
          <p:nvPr/>
        </p:nvPicPr>
        <p:blipFill>
          <a:blip r:embed="rId3" cstate="print">
            <a:extLst>
              <a:ext uri="{28A0092B-C50C-407E-A947-70E740481C1C}">
                <a14:useLocalDpi xmlns:a14="http://schemas.microsoft.com/office/drawing/2010/main"/>
              </a:ext>
            </a:extLst>
          </a:blip>
          <a:srcRect b="12137"/>
          <a:stretch>
            <a:fillRect/>
          </a:stretch>
        </p:blipFill>
        <p:spPr bwMode="auto">
          <a:xfrm>
            <a:off x="1542347" y="2280541"/>
            <a:ext cx="6059305" cy="1816023"/>
          </a:xfrm>
          <a:prstGeom prst="rect">
            <a:avLst/>
          </a:prstGeom>
          <a:noFill/>
          <a:ln>
            <a:noFill/>
          </a:ln>
        </p:spPr>
      </p:pic>
      <p:sp>
        <p:nvSpPr>
          <p:cNvPr id="5" name="Slide Number Placeholder 3">
            <a:extLst>
              <a:ext uri="{FF2B5EF4-FFF2-40B4-BE49-F238E27FC236}">
                <a16:creationId xmlns:a16="http://schemas.microsoft.com/office/drawing/2014/main" id="{F075F868-65FE-62FC-6C24-D21E7E763121}"/>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t>49</a:t>
            </a:fld>
            <a:endParaRPr lang="en-US" dirty="0"/>
          </a:p>
        </p:txBody>
      </p:sp>
    </p:spTree>
    <p:extLst>
      <p:ext uri="{BB962C8B-B14F-4D97-AF65-F5344CB8AC3E}">
        <p14:creationId xmlns:p14="http://schemas.microsoft.com/office/powerpoint/2010/main" val="2313973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54E93E-AEAC-476D-BA81-6D7300380261}"/>
              </a:ext>
            </a:extLst>
          </p:cNvPr>
          <p:cNvSpPr>
            <a:spLocks noGrp="1"/>
          </p:cNvSpPr>
          <p:nvPr>
            <p:ph type="title"/>
          </p:nvPr>
        </p:nvSpPr>
        <p:spPr>
          <a:xfrm>
            <a:off x="39392" y="206375"/>
            <a:ext cx="9104608" cy="857250"/>
          </a:xfrm>
        </p:spPr>
        <p:txBody>
          <a:bodyPr/>
          <a:lstStyle/>
          <a:p>
            <a:r>
              <a:rPr lang="en-US" dirty="0"/>
              <a:t>Flexural Resistance Components </a:t>
            </a:r>
            <a:br>
              <a:rPr lang="en-US" sz="2400" dirty="0"/>
            </a:br>
            <a:r>
              <a:rPr lang="en-US" sz="2800" dirty="0"/>
              <a:t>Composite Sections in Negative Bending</a:t>
            </a:r>
          </a:p>
        </p:txBody>
      </p:sp>
      <p:sp>
        <p:nvSpPr>
          <p:cNvPr id="7" name="Content Placeholder 6">
            <a:extLst>
              <a:ext uri="{FF2B5EF4-FFF2-40B4-BE49-F238E27FC236}">
                <a16:creationId xmlns:a16="http://schemas.microsoft.com/office/drawing/2014/main" id="{A1196343-1FE3-4853-964A-A236CED5CC59}"/>
              </a:ext>
            </a:extLst>
          </p:cNvPr>
          <p:cNvSpPr>
            <a:spLocks noGrp="1"/>
          </p:cNvSpPr>
          <p:nvPr>
            <p:ph sz="half" idx="2"/>
          </p:nvPr>
        </p:nvSpPr>
        <p:spPr>
          <a:xfrm>
            <a:off x="5126157" y="2404175"/>
            <a:ext cx="4038600" cy="2238117"/>
          </a:xfrm>
        </p:spPr>
        <p:txBody>
          <a:bodyPr/>
          <a:lstStyle/>
          <a:p>
            <a:pPr lvl="1"/>
            <a:r>
              <a:rPr lang="en-US" dirty="0"/>
              <a:t>Bottom flange</a:t>
            </a:r>
          </a:p>
          <a:p>
            <a:pPr lvl="1"/>
            <a:r>
              <a:rPr lang="en-US" dirty="0"/>
              <a:t>Web</a:t>
            </a:r>
          </a:p>
          <a:p>
            <a:pPr lvl="1"/>
            <a:r>
              <a:rPr lang="en-US" dirty="0"/>
              <a:t>Top flange</a:t>
            </a:r>
          </a:p>
          <a:p>
            <a:pPr lvl="1"/>
            <a:r>
              <a:rPr lang="en-US" dirty="0"/>
              <a:t>Concrete deck longitudinal reinforcing steel</a:t>
            </a:r>
          </a:p>
        </p:txBody>
      </p:sp>
      <p:sp>
        <p:nvSpPr>
          <p:cNvPr id="4" name="Slide Number Placeholder 3">
            <a:extLst>
              <a:ext uri="{FF2B5EF4-FFF2-40B4-BE49-F238E27FC236}">
                <a16:creationId xmlns:a16="http://schemas.microsoft.com/office/drawing/2014/main" id="{65E10ADB-7A52-470B-BA46-0A4030BAE9C9}"/>
              </a:ext>
            </a:extLst>
          </p:cNvPr>
          <p:cNvSpPr>
            <a:spLocks noGrp="1"/>
          </p:cNvSpPr>
          <p:nvPr>
            <p:ph type="sldNum" sz="quarter" idx="12"/>
          </p:nvPr>
        </p:nvSpPr>
        <p:spPr/>
        <p:txBody>
          <a:bodyPr/>
          <a:lstStyle/>
          <a:p>
            <a:fld id="{BA98D948-1207-4CB8-9C03-80C63F72A5E7}" type="slidenum">
              <a:rPr lang="en-US" smtClean="0"/>
              <a:t>5</a:t>
            </a:fld>
            <a:endParaRPr lang="en-US" dirty="0"/>
          </a:p>
        </p:txBody>
      </p:sp>
      <p:grpSp>
        <p:nvGrpSpPr>
          <p:cNvPr id="9" name="Group 8" descr="Schematic of I-girder">
            <a:extLst>
              <a:ext uri="{FF2B5EF4-FFF2-40B4-BE49-F238E27FC236}">
                <a16:creationId xmlns:a16="http://schemas.microsoft.com/office/drawing/2014/main" id="{F6CBFD29-F3BA-B7FD-30CB-AD5429A34510}"/>
              </a:ext>
            </a:extLst>
          </p:cNvPr>
          <p:cNvGrpSpPr/>
          <p:nvPr/>
        </p:nvGrpSpPr>
        <p:grpSpPr>
          <a:xfrm>
            <a:off x="1229464" y="2445740"/>
            <a:ext cx="1049405" cy="1524001"/>
            <a:chOff x="3902075" y="3933825"/>
            <a:chExt cx="1279525" cy="1598613"/>
          </a:xfrm>
          <a:solidFill>
            <a:schemeClr val="tx1"/>
          </a:solidFill>
        </p:grpSpPr>
        <p:sp>
          <p:nvSpPr>
            <p:cNvPr id="10" name="Line 113">
              <a:extLst>
                <a:ext uri="{FF2B5EF4-FFF2-40B4-BE49-F238E27FC236}">
                  <a16:creationId xmlns:a16="http://schemas.microsoft.com/office/drawing/2014/main" id="{53847984-6EC6-8697-4B71-B1D130FBC2CD}"/>
                </a:ext>
              </a:extLst>
            </p:cNvPr>
            <p:cNvSpPr>
              <a:spLocks noChangeShapeType="1"/>
            </p:cNvSpPr>
            <p:nvPr/>
          </p:nvSpPr>
          <p:spPr bwMode="auto">
            <a:xfrm>
              <a:off x="4541838" y="3933825"/>
              <a:ext cx="3175" cy="1598613"/>
            </a:xfrm>
            <a:prstGeom prst="line">
              <a:avLst/>
            </a:prstGeom>
            <a:grpFill/>
            <a:ln w="76200">
              <a:solidFill>
                <a:schemeClr val="tx1"/>
              </a:solidFill>
              <a:round/>
              <a:headEnd/>
              <a:tailEnd/>
            </a:ln>
          </p:spPr>
          <p:txBody>
            <a:bodyPr/>
            <a:lstStyle/>
            <a:p>
              <a:endParaRPr lang="en-US" dirty="0"/>
            </a:p>
          </p:txBody>
        </p:sp>
        <p:sp>
          <p:nvSpPr>
            <p:cNvPr id="11" name="Line 115">
              <a:extLst>
                <a:ext uri="{FF2B5EF4-FFF2-40B4-BE49-F238E27FC236}">
                  <a16:creationId xmlns:a16="http://schemas.microsoft.com/office/drawing/2014/main" id="{BBDBC7A6-D42A-4906-4DB6-C1219F32A00C}"/>
                </a:ext>
              </a:extLst>
            </p:cNvPr>
            <p:cNvSpPr>
              <a:spLocks noChangeShapeType="1"/>
            </p:cNvSpPr>
            <p:nvPr/>
          </p:nvSpPr>
          <p:spPr bwMode="auto">
            <a:xfrm>
              <a:off x="4030663" y="3933825"/>
              <a:ext cx="1022350" cy="1588"/>
            </a:xfrm>
            <a:prstGeom prst="line">
              <a:avLst/>
            </a:prstGeom>
            <a:grpFill/>
            <a:ln w="88900">
              <a:solidFill>
                <a:schemeClr val="tx1"/>
              </a:solidFill>
              <a:round/>
              <a:headEnd/>
              <a:tailEnd/>
            </a:ln>
          </p:spPr>
          <p:txBody>
            <a:bodyPr/>
            <a:lstStyle/>
            <a:p>
              <a:endParaRPr lang="en-US" dirty="0"/>
            </a:p>
          </p:txBody>
        </p:sp>
        <p:sp>
          <p:nvSpPr>
            <p:cNvPr id="12" name="Line 116">
              <a:extLst>
                <a:ext uri="{FF2B5EF4-FFF2-40B4-BE49-F238E27FC236}">
                  <a16:creationId xmlns:a16="http://schemas.microsoft.com/office/drawing/2014/main" id="{AF6869C8-1E71-7802-E4D4-CB8556F7FF33}"/>
                </a:ext>
              </a:extLst>
            </p:cNvPr>
            <p:cNvSpPr>
              <a:spLocks noChangeShapeType="1"/>
            </p:cNvSpPr>
            <p:nvPr/>
          </p:nvSpPr>
          <p:spPr bwMode="auto">
            <a:xfrm>
              <a:off x="3902075" y="5532438"/>
              <a:ext cx="1279525" cy="0"/>
            </a:xfrm>
            <a:prstGeom prst="line">
              <a:avLst/>
            </a:prstGeom>
            <a:grpFill/>
            <a:ln w="88900">
              <a:solidFill>
                <a:schemeClr val="tx1"/>
              </a:solidFill>
              <a:round/>
              <a:headEnd/>
              <a:tailEnd/>
            </a:ln>
          </p:spPr>
          <p:txBody>
            <a:bodyPr/>
            <a:lstStyle/>
            <a:p>
              <a:endParaRPr lang="en-US" dirty="0"/>
            </a:p>
          </p:txBody>
        </p:sp>
      </p:grpSp>
      <p:sp>
        <p:nvSpPr>
          <p:cNvPr id="13" name="Freeform 106">
            <a:extLst>
              <a:ext uri="{FF2B5EF4-FFF2-40B4-BE49-F238E27FC236}">
                <a16:creationId xmlns:a16="http://schemas.microsoft.com/office/drawing/2014/main" id="{402ACC0A-3DF0-5311-C05A-655B5D6E6065}"/>
              </a:ext>
            </a:extLst>
          </p:cNvPr>
          <p:cNvSpPr>
            <a:spLocks noEditPoints="1"/>
          </p:cNvSpPr>
          <p:nvPr/>
        </p:nvSpPr>
        <p:spPr bwMode="auto">
          <a:xfrm>
            <a:off x="1733503" y="2245031"/>
            <a:ext cx="41325" cy="159144"/>
          </a:xfrm>
          <a:custGeom>
            <a:avLst/>
            <a:gdLst>
              <a:gd name="T0" fmla="*/ 23 w 47"/>
              <a:gd name="T1" fmla="*/ 0 h 181"/>
              <a:gd name="T2" fmla="*/ 0 w 47"/>
              <a:gd name="T3" fmla="*/ 0 h 181"/>
              <a:gd name="T4" fmla="*/ 0 w 47"/>
              <a:gd name="T5" fmla="*/ 9 h 181"/>
              <a:gd name="T6" fmla="*/ 7 w 47"/>
              <a:gd name="T7" fmla="*/ 9 h 181"/>
              <a:gd name="T8" fmla="*/ 7 w 47"/>
              <a:gd name="T9" fmla="*/ 181 h 181"/>
              <a:gd name="T10" fmla="*/ 39 w 47"/>
              <a:gd name="T11" fmla="*/ 181 h 181"/>
              <a:gd name="T12" fmla="*/ 39 w 47"/>
              <a:gd name="T13" fmla="*/ 9 h 181"/>
              <a:gd name="T14" fmla="*/ 47 w 47"/>
              <a:gd name="T15" fmla="*/ 9 h 181"/>
              <a:gd name="T16" fmla="*/ 47 w 47"/>
              <a:gd name="T17" fmla="*/ 0 h 181"/>
              <a:gd name="T18" fmla="*/ 23 w 47"/>
              <a:gd name="T19" fmla="*/ 0 h 181"/>
              <a:gd name="T20" fmla="*/ 7 w 47"/>
              <a:gd name="T21" fmla="*/ 9 h 181"/>
              <a:gd name="T22" fmla="*/ 39 w 47"/>
              <a:gd name="T23" fmla="*/ 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181">
                <a:moveTo>
                  <a:pt x="23" y="0"/>
                </a:moveTo>
                <a:lnTo>
                  <a:pt x="0" y="0"/>
                </a:lnTo>
                <a:lnTo>
                  <a:pt x="0" y="9"/>
                </a:lnTo>
                <a:lnTo>
                  <a:pt x="7" y="9"/>
                </a:lnTo>
                <a:lnTo>
                  <a:pt x="7" y="181"/>
                </a:lnTo>
                <a:lnTo>
                  <a:pt x="39" y="181"/>
                </a:lnTo>
                <a:lnTo>
                  <a:pt x="39" y="9"/>
                </a:lnTo>
                <a:lnTo>
                  <a:pt x="47" y="9"/>
                </a:lnTo>
                <a:lnTo>
                  <a:pt x="47" y="0"/>
                </a:lnTo>
                <a:lnTo>
                  <a:pt x="23" y="0"/>
                </a:lnTo>
                <a:moveTo>
                  <a:pt x="7" y="9"/>
                </a:moveTo>
                <a:lnTo>
                  <a:pt x="39" y="9"/>
                </a:lnTo>
              </a:path>
            </a:pathLst>
          </a:custGeom>
          <a:noFill/>
          <a:ln w="6350" cap="rnd">
            <a:solidFill>
              <a:srgbClr val="1A1A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 name="Freeform 106">
            <a:extLst>
              <a:ext uri="{FF2B5EF4-FFF2-40B4-BE49-F238E27FC236}">
                <a16:creationId xmlns:a16="http://schemas.microsoft.com/office/drawing/2014/main" id="{AADDC3AE-87B1-043A-ECF7-4E56A06AFB99}"/>
              </a:ext>
            </a:extLst>
          </p:cNvPr>
          <p:cNvSpPr>
            <a:spLocks noEditPoints="1"/>
          </p:cNvSpPr>
          <p:nvPr/>
        </p:nvSpPr>
        <p:spPr bwMode="auto">
          <a:xfrm>
            <a:off x="1447800" y="2245031"/>
            <a:ext cx="41325" cy="159144"/>
          </a:xfrm>
          <a:custGeom>
            <a:avLst/>
            <a:gdLst>
              <a:gd name="T0" fmla="*/ 23 w 47"/>
              <a:gd name="T1" fmla="*/ 0 h 181"/>
              <a:gd name="T2" fmla="*/ 0 w 47"/>
              <a:gd name="T3" fmla="*/ 0 h 181"/>
              <a:gd name="T4" fmla="*/ 0 w 47"/>
              <a:gd name="T5" fmla="*/ 9 h 181"/>
              <a:gd name="T6" fmla="*/ 7 w 47"/>
              <a:gd name="T7" fmla="*/ 9 h 181"/>
              <a:gd name="T8" fmla="*/ 7 w 47"/>
              <a:gd name="T9" fmla="*/ 181 h 181"/>
              <a:gd name="T10" fmla="*/ 39 w 47"/>
              <a:gd name="T11" fmla="*/ 181 h 181"/>
              <a:gd name="T12" fmla="*/ 39 w 47"/>
              <a:gd name="T13" fmla="*/ 9 h 181"/>
              <a:gd name="T14" fmla="*/ 47 w 47"/>
              <a:gd name="T15" fmla="*/ 9 h 181"/>
              <a:gd name="T16" fmla="*/ 47 w 47"/>
              <a:gd name="T17" fmla="*/ 0 h 181"/>
              <a:gd name="T18" fmla="*/ 23 w 47"/>
              <a:gd name="T19" fmla="*/ 0 h 181"/>
              <a:gd name="T20" fmla="*/ 7 w 47"/>
              <a:gd name="T21" fmla="*/ 9 h 181"/>
              <a:gd name="T22" fmla="*/ 39 w 47"/>
              <a:gd name="T23" fmla="*/ 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181">
                <a:moveTo>
                  <a:pt x="23" y="0"/>
                </a:moveTo>
                <a:lnTo>
                  <a:pt x="0" y="0"/>
                </a:lnTo>
                <a:lnTo>
                  <a:pt x="0" y="9"/>
                </a:lnTo>
                <a:lnTo>
                  <a:pt x="7" y="9"/>
                </a:lnTo>
                <a:lnTo>
                  <a:pt x="7" y="181"/>
                </a:lnTo>
                <a:lnTo>
                  <a:pt x="39" y="181"/>
                </a:lnTo>
                <a:lnTo>
                  <a:pt x="39" y="9"/>
                </a:lnTo>
                <a:lnTo>
                  <a:pt x="47" y="9"/>
                </a:lnTo>
                <a:lnTo>
                  <a:pt x="47" y="0"/>
                </a:lnTo>
                <a:lnTo>
                  <a:pt x="23" y="0"/>
                </a:lnTo>
                <a:moveTo>
                  <a:pt x="7" y="9"/>
                </a:moveTo>
                <a:lnTo>
                  <a:pt x="39" y="9"/>
                </a:lnTo>
              </a:path>
            </a:pathLst>
          </a:custGeom>
          <a:noFill/>
          <a:ln w="6350" cap="rnd">
            <a:solidFill>
              <a:srgbClr val="1A1A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 name="Freeform 106">
            <a:extLst>
              <a:ext uri="{FF2B5EF4-FFF2-40B4-BE49-F238E27FC236}">
                <a16:creationId xmlns:a16="http://schemas.microsoft.com/office/drawing/2014/main" id="{365E9F2F-9A44-BE02-88D3-C1758A57B595}"/>
              </a:ext>
            </a:extLst>
          </p:cNvPr>
          <p:cNvSpPr>
            <a:spLocks noEditPoints="1"/>
          </p:cNvSpPr>
          <p:nvPr/>
        </p:nvSpPr>
        <p:spPr bwMode="auto">
          <a:xfrm>
            <a:off x="1998543" y="2245031"/>
            <a:ext cx="41325" cy="159144"/>
          </a:xfrm>
          <a:custGeom>
            <a:avLst/>
            <a:gdLst>
              <a:gd name="T0" fmla="*/ 23 w 47"/>
              <a:gd name="T1" fmla="*/ 0 h 181"/>
              <a:gd name="T2" fmla="*/ 0 w 47"/>
              <a:gd name="T3" fmla="*/ 0 h 181"/>
              <a:gd name="T4" fmla="*/ 0 w 47"/>
              <a:gd name="T5" fmla="*/ 9 h 181"/>
              <a:gd name="T6" fmla="*/ 7 w 47"/>
              <a:gd name="T7" fmla="*/ 9 h 181"/>
              <a:gd name="T8" fmla="*/ 7 w 47"/>
              <a:gd name="T9" fmla="*/ 181 h 181"/>
              <a:gd name="T10" fmla="*/ 39 w 47"/>
              <a:gd name="T11" fmla="*/ 181 h 181"/>
              <a:gd name="T12" fmla="*/ 39 w 47"/>
              <a:gd name="T13" fmla="*/ 9 h 181"/>
              <a:gd name="T14" fmla="*/ 47 w 47"/>
              <a:gd name="T15" fmla="*/ 9 h 181"/>
              <a:gd name="T16" fmla="*/ 47 w 47"/>
              <a:gd name="T17" fmla="*/ 0 h 181"/>
              <a:gd name="T18" fmla="*/ 23 w 47"/>
              <a:gd name="T19" fmla="*/ 0 h 181"/>
              <a:gd name="T20" fmla="*/ 7 w 47"/>
              <a:gd name="T21" fmla="*/ 9 h 181"/>
              <a:gd name="T22" fmla="*/ 39 w 47"/>
              <a:gd name="T23" fmla="*/ 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181">
                <a:moveTo>
                  <a:pt x="23" y="0"/>
                </a:moveTo>
                <a:lnTo>
                  <a:pt x="0" y="0"/>
                </a:lnTo>
                <a:lnTo>
                  <a:pt x="0" y="9"/>
                </a:lnTo>
                <a:lnTo>
                  <a:pt x="7" y="9"/>
                </a:lnTo>
                <a:lnTo>
                  <a:pt x="7" y="181"/>
                </a:lnTo>
                <a:lnTo>
                  <a:pt x="39" y="181"/>
                </a:lnTo>
                <a:lnTo>
                  <a:pt x="39" y="9"/>
                </a:lnTo>
                <a:lnTo>
                  <a:pt x="47" y="9"/>
                </a:lnTo>
                <a:lnTo>
                  <a:pt x="47" y="0"/>
                </a:lnTo>
                <a:lnTo>
                  <a:pt x="23" y="0"/>
                </a:lnTo>
                <a:moveTo>
                  <a:pt x="7" y="9"/>
                </a:moveTo>
                <a:lnTo>
                  <a:pt x="39" y="9"/>
                </a:lnTo>
              </a:path>
            </a:pathLst>
          </a:custGeom>
          <a:noFill/>
          <a:ln w="6350" cap="rnd">
            <a:solidFill>
              <a:srgbClr val="1A1A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 name="Oval 89">
            <a:extLst>
              <a:ext uri="{FF2B5EF4-FFF2-40B4-BE49-F238E27FC236}">
                <a16:creationId xmlns:a16="http://schemas.microsoft.com/office/drawing/2014/main" id="{C918DA31-B1E7-9745-C75B-6123A59074B0}"/>
              </a:ext>
            </a:extLst>
          </p:cNvPr>
          <p:cNvSpPr>
            <a:spLocks noChangeArrowheads="1"/>
          </p:cNvSpPr>
          <p:nvPr/>
        </p:nvSpPr>
        <p:spPr bwMode="auto">
          <a:xfrm>
            <a:off x="1679880" y="1968476"/>
            <a:ext cx="148569" cy="108424"/>
          </a:xfrm>
          <a:prstGeom prst="ellipse">
            <a:avLst/>
          </a:prstGeom>
          <a:solidFill>
            <a:schemeClr val="tx1"/>
          </a:solidFill>
          <a:ln w="12700">
            <a:solidFill>
              <a:schemeClr val="tx1"/>
            </a:solidFill>
            <a:round/>
            <a:headEnd/>
            <a:tailEnd/>
          </a:ln>
        </p:spPr>
        <p:txBody>
          <a:bodyPr/>
          <a:lstStyle>
            <a:lvl1pPr eaLnBrk="0" hangingPunct="0">
              <a:spcBef>
                <a:spcPct val="20000"/>
              </a:spcBef>
              <a:buClr>
                <a:schemeClr val="hlink"/>
              </a:buClr>
              <a:buChar char="•"/>
              <a:defRPr sz="3200">
                <a:solidFill>
                  <a:schemeClr val="tx1"/>
                </a:solidFill>
                <a:latin typeface="Arial" charset="0"/>
              </a:defRPr>
            </a:lvl1pPr>
            <a:lvl2pPr marL="742950" indent="-285750" eaLnBrk="0" hangingPunct="0">
              <a:spcBef>
                <a:spcPct val="20000"/>
              </a:spcBef>
              <a:buClr>
                <a:srgbClr val="CCFF66"/>
              </a:buClr>
              <a:buFont typeface="Wingdings" pitchFamily="2" charset="2"/>
              <a:buChar char="Ø"/>
              <a:defRPr sz="2800">
                <a:solidFill>
                  <a:schemeClr val="tx1"/>
                </a:solidFill>
                <a:latin typeface="Arial" charset="0"/>
              </a:defRPr>
            </a:lvl2pPr>
            <a:lvl3pPr marL="1143000" indent="-228600" eaLnBrk="0" hangingPunct="0">
              <a:spcBef>
                <a:spcPct val="20000"/>
              </a:spcBef>
              <a:buClr>
                <a:schemeClr val="tx2"/>
              </a:buClr>
              <a:buSzPct val="70000"/>
              <a:buChar char="•"/>
              <a:defRPr sz="2400">
                <a:solidFill>
                  <a:schemeClr val="tx1"/>
                </a:solidFill>
                <a:latin typeface="Arial" charset="0"/>
              </a:defRPr>
            </a:lvl3pPr>
            <a:lvl4pPr marL="1600200" indent="-228600" eaLnBrk="0" hangingPunct="0">
              <a:spcBef>
                <a:spcPct val="20000"/>
              </a:spcBef>
              <a:buClr>
                <a:schemeClr val="accent2"/>
              </a:buClr>
              <a:buSzPct val="70000"/>
              <a:buChar char="•"/>
              <a:defRPr sz="2400">
                <a:solidFill>
                  <a:schemeClr val="tx1"/>
                </a:solidFill>
                <a:latin typeface="Arial" charset="0"/>
              </a:defRPr>
            </a:lvl4pPr>
            <a:lvl5pPr marL="2057400" indent="-228600" eaLnBrk="0" hangingPunct="0">
              <a:spcBef>
                <a:spcPct val="20000"/>
              </a:spcBef>
              <a:buClr>
                <a:schemeClr val="hlink"/>
              </a:buClr>
              <a:buSzPct val="70000"/>
              <a:buChar char="•"/>
              <a:defRPr sz="2400">
                <a:solidFill>
                  <a:schemeClr val="tx1"/>
                </a:solidFill>
                <a:latin typeface="Arial" charset="0"/>
              </a:defRPr>
            </a:lvl5pPr>
            <a:lvl6pPr marL="2514600" indent="-228600" eaLnBrk="0" fontAlgn="base" hangingPunct="0">
              <a:spcBef>
                <a:spcPct val="20000"/>
              </a:spcBef>
              <a:spcAft>
                <a:spcPct val="0"/>
              </a:spcAft>
              <a:buClr>
                <a:schemeClr val="hlink"/>
              </a:buClr>
              <a:buSzPct val="70000"/>
              <a:buChar char="•"/>
              <a:defRPr sz="2400">
                <a:solidFill>
                  <a:schemeClr val="tx1"/>
                </a:solidFill>
                <a:latin typeface="Arial" charset="0"/>
              </a:defRPr>
            </a:lvl6pPr>
            <a:lvl7pPr marL="2971800" indent="-228600" eaLnBrk="0" fontAlgn="base" hangingPunct="0">
              <a:spcBef>
                <a:spcPct val="20000"/>
              </a:spcBef>
              <a:spcAft>
                <a:spcPct val="0"/>
              </a:spcAft>
              <a:buClr>
                <a:schemeClr val="hlink"/>
              </a:buClr>
              <a:buSzPct val="70000"/>
              <a:buChar char="•"/>
              <a:defRPr sz="2400">
                <a:solidFill>
                  <a:schemeClr val="tx1"/>
                </a:solidFill>
                <a:latin typeface="Arial" charset="0"/>
              </a:defRPr>
            </a:lvl7pPr>
            <a:lvl8pPr marL="3429000" indent="-228600" eaLnBrk="0" fontAlgn="base" hangingPunct="0">
              <a:spcBef>
                <a:spcPct val="20000"/>
              </a:spcBef>
              <a:spcAft>
                <a:spcPct val="0"/>
              </a:spcAft>
              <a:buClr>
                <a:schemeClr val="hlink"/>
              </a:buClr>
              <a:buSzPct val="70000"/>
              <a:buChar char="•"/>
              <a:defRPr sz="2400">
                <a:solidFill>
                  <a:schemeClr val="tx1"/>
                </a:solidFill>
                <a:latin typeface="Arial" charset="0"/>
              </a:defRPr>
            </a:lvl8pPr>
            <a:lvl9pPr marL="3886200" indent="-228600" eaLnBrk="0" fontAlgn="base" hangingPunct="0">
              <a:spcBef>
                <a:spcPct val="20000"/>
              </a:spcBef>
              <a:spcAft>
                <a:spcPct val="0"/>
              </a:spcAft>
              <a:buClr>
                <a:schemeClr val="hlink"/>
              </a:buClr>
              <a:buSzPct val="70000"/>
              <a:buChar char="•"/>
              <a:defRPr sz="2400">
                <a:solidFill>
                  <a:schemeClr val="tx1"/>
                </a:solidFill>
                <a:latin typeface="Arial" charset="0"/>
              </a:defRPr>
            </a:lvl9pPr>
          </a:lstStyle>
          <a:p>
            <a:pPr eaLnBrk="1" hangingPunct="1">
              <a:spcBef>
                <a:spcPct val="30000"/>
              </a:spcBef>
              <a:buClrTx/>
              <a:buFontTx/>
              <a:buNone/>
            </a:pPr>
            <a:endParaRPr lang="en-US" altLang="en-US" sz="1000" dirty="0">
              <a:latin typeface="Times New Roman" pitchFamily="18" charset="0"/>
            </a:endParaRPr>
          </a:p>
        </p:txBody>
      </p:sp>
      <p:sp>
        <p:nvSpPr>
          <p:cNvPr id="17" name="TextBox 16">
            <a:extLst>
              <a:ext uri="{FF2B5EF4-FFF2-40B4-BE49-F238E27FC236}">
                <a16:creationId xmlns:a16="http://schemas.microsoft.com/office/drawing/2014/main" id="{E43FBCFB-F111-1433-8EBC-FEACF96D9355}"/>
              </a:ext>
            </a:extLst>
          </p:cNvPr>
          <p:cNvSpPr txBox="1"/>
          <p:nvPr/>
        </p:nvSpPr>
        <p:spPr>
          <a:xfrm>
            <a:off x="2492318" y="1607820"/>
            <a:ext cx="2886261" cy="3139321"/>
          </a:xfrm>
          <a:prstGeom prst="rect">
            <a:avLst/>
          </a:prstGeom>
          <a:noFill/>
        </p:spPr>
        <p:txBody>
          <a:bodyPr wrap="square">
            <a:spAutoFit/>
          </a:bodyPr>
          <a:lstStyle/>
          <a:p>
            <a:pPr marL="285750" indent="-285750">
              <a:buFont typeface="Arial" panose="020B0604020202020204" pitchFamily="34" charset="0"/>
              <a:buChar char="•"/>
            </a:pPr>
            <a:r>
              <a:rPr lang="en-US" dirty="0"/>
              <a:t>With shear connectors</a:t>
            </a:r>
          </a:p>
          <a:p>
            <a:pPr marL="285750" indent="-285750">
              <a:buFont typeface="Arial" panose="020B0604020202020204" pitchFamily="34" charset="0"/>
              <a:buChar char="•"/>
            </a:pPr>
            <a:r>
              <a:rPr lang="en-US" dirty="0"/>
              <a:t>Composite with the concrete deck longitudinal reinforcement at the strength limit state</a:t>
            </a:r>
          </a:p>
          <a:p>
            <a:pPr marL="285750" indent="-285750">
              <a:buFont typeface="Arial" panose="020B0604020202020204" pitchFamily="34" charset="0"/>
              <a:buChar char="•"/>
            </a:pPr>
            <a:r>
              <a:rPr lang="en-US" dirty="0"/>
              <a:t>Concrete deck and haunch considered to be ineffective in tension at the strength limit state</a:t>
            </a:r>
          </a:p>
        </p:txBody>
      </p:sp>
      <p:sp>
        <p:nvSpPr>
          <p:cNvPr id="19" name="TextBox 18">
            <a:extLst>
              <a:ext uri="{FF2B5EF4-FFF2-40B4-BE49-F238E27FC236}">
                <a16:creationId xmlns:a16="http://schemas.microsoft.com/office/drawing/2014/main" id="{B809AF12-C468-CF07-24F6-4E3A9DA551F4}"/>
              </a:ext>
            </a:extLst>
          </p:cNvPr>
          <p:cNvSpPr txBox="1"/>
          <p:nvPr/>
        </p:nvSpPr>
        <p:spPr>
          <a:xfrm>
            <a:off x="5598972" y="1552977"/>
            <a:ext cx="3582879" cy="830997"/>
          </a:xfrm>
          <a:prstGeom prst="rect">
            <a:avLst/>
          </a:prstGeom>
          <a:noFill/>
        </p:spPr>
        <p:txBody>
          <a:bodyPr wrap="square">
            <a:spAutoFit/>
          </a:bodyPr>
          <a:lstStyle/>
          <a:p>
            <a:r>
              <a:rPr lang="en-US" sz="2400" dirty="0"/>
              <a:t>Flexural resistance components:</a:t>
            </a:r>
          </a:p>
        </p:txBody>
      </p:sp>
    </p:spTree>
    <p:extLst>
      <p:ext uri="{BB962C8B-B14F-4D97-AF65-F5344CB8AC3E}">
        <p14:creationId xmlns:p14="http://schemas.microsoft.com/office/powerpoint/2010/main" val="4204933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DISCRETELY BRACED Tension FLANGES</a:t>
            </a:r>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fld id="{BA98D948-1207-4CB8-9C03-80C63F72A5E7}" type="slidenum">
              <a:rPr lang="en-US" smtClean="0"/>
              <a:t>50</a:t>
            </a:fld>
            <a:endParaRPr lang="en-US" dirty="0"/>
          </a:p>
        </p:txBody>
      </p:sp>
    </p:spTree>
    <p:extLst>
      <p:ext uri="{BB962C8B-B14F-4D97-AF65-F5344CB8AC3E}">
        <p14:creationId xmlns:p14="http://schemas.microsoft.com/office/powerpoint/2010/main" val="1093934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6922"/>
            <a:ext cx="9220200" cy="857250"/>
          </a:xfrm>
        </p:spPr>
        <p:txBody>
          <a:bodyPr/>
          <a:lstStyle/>
          <a:p>
            <a:r>
              <a:rPr lang="en-US" dirty="0"/>
              <a:t>Tension Flange Yielding (TFY)</a:t>
            </a:r>
            <a:br>
              <a:rPr lang="en-US" dirty="0"/>
            </a:br>
            <a:endParaRPr lang="en-US" dirty="0"/>
          </a:p>
        </p:txBody>
      </p:sp>
      <p:sp>
        <p:nvSpPr>
          <p:cNvPr id="3" name="Content Placeholder 2"/>
          <p:cNvSpPr>
            <a:spLocks noGrp="1"/>
          </p:cNvSpPr>
          <p:nvPr>
            <p:ph idx="1"/>
          </p:nvPr>
        </p:nvSpPr>
        <p:spPr>
          <a:xfrm>
            <a:off x="228600" y="895350"/>
            <a:ext cx="8686800" cy="4395208"/>
          </a:xfrm>
        </p:spPr>
        <p:txBody>
          <a:bodyPr>
            <a:normAutofit/>
          </a:bodyPr>
          <a:lstStyle/>
          <a:p>
            <a:pPr marL="85725" indent="0">
              <a:buNone/>
            </a:pPr>
            <a:r>
              <a:rPr lang="en-US" sz="3675" dirty="0"/>
              <a:t>            </a:t>
            </a:r>
          </a:p>
          <a:p>
            <a:pPr marL="85725" indent="0">
              <a:buNone/>
            </a:pPr>
            <a:endParaRPr lang="en-US" sz="4125" dirty="0"/>
          </a:p>
          <a:p>
            <a:pPr marL="85725" indent="0">
              <a:buNone/>
            </a:pPr>
            <a:endParaRPr lang="en-US" sz="4125" dirty="0"/>
          </a:p>
          <a:p>
            <a:pPr marL="85725" indent="0">
              <a:buNone/>
            </a:pPr>
            <a:endParaRPr lang="en-US" sz="4800" u="sng" dirty="0"/>
          </a:p>
          <a:p>
            <a:pPr marL="582930" lvl="2" indent="0">
              <a:buClr>
                <a:schemeClr val="tx1"/>
              </a:buClr>
              <a:buNone/>
            </a:pPr>
            <a:endParaRPr lang="en-US" sz="5400" dirty="0"/>
          </a:p>
          <a:p>
            <a:pPr marL="582930" lvl="2" indent="0">
              <a:buClr>
                <a:schemeClr val="tx1"/>
              </a:buClr>
              <a:buNone/>
            </a:pPr>
            <a:endParaRPr lang="en-US" sz="1650" dirty="0"/>
          </a:p>
          <a:p>
            <a:pPr marL="308610" lvl="1" indent="0">
              <a:buClr>
                <a:schemeClr val="tx1"/>
              </a:buClr>
              <a:buNone/>
            </a:pPr>
            <a:endParaRPr lang="en-US" sz="2850" dirty="0"/>
          </a:p>
          <a:p>
            <a:pPr marL="308610" lvl="1" indent="0">
              <a:buNone/>
            </a:pPr>
            <a:endParaRPr lang="en-US" dirty="0"/>
          </a:p>
        </p:txBody>
      </p:sp>
      <p:sp>
        <p:nvSpPr>
          <p:cNvPr id="7" name="Rectangle 4">
            <a:extLst>
              <a:ext uri="{FF2B5EF4-FFF2-40B4-BE49-F238E27FC236}">
                <a16:creationId xmlns:a16="http://schemas.microsoft.com/office/drawing/2014/main" id="{A63EECAC-7140-4ABC-A07F-10AB85207C51}"/>
              </a:ext>
            </a:extLst>
          </p:cNvPr>
          <p:cNvSpPr>
            <a:spLocks noChangeArrowheads="1"/>
          </p:cNvSpPr>
          <p:nvPr/>
        </p:nvSpPr>
        <p:spPr bwMode="auto">
          <a:xfrm>
            <a:off x="1630680" y="15223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dirty="0"/>
          </a:p>
        </p:txBody>
      </p:sp>
      <p:sp>
        <p:nvSpPr>
          <p:cNvPr id="4" name="TextBox 3">
            <a:extLst>
              <a:ext uri="{FF2B5EF4-FFF2-40B4-BE49-F238E27FC236}">
                <a16:creationId xmlns:a16="http://schemas.microsoft.com/office/drawing/2014/main" id="{42819C1C-73B5-B622-FDDD-FEC975528286}"/>
              </a:ext>
            </a:extLst>
          </p:cNvPr>
          <p:cNvSpPr txBox="1"/>
          <p:nvPr/>
        </p:nvSpPr>
        <p:spPr>
          <a:xfrm>
            <a:off x="473364" y="844376"/>
            <a:ext cx="7924800" cy="3416320"/>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mn-lt"/>
                <a:ea typeface="Times New Roman" panose="02020603050405020304" pitchFamily="18" charset="0"/>
                <a:cs typeface="Times New Roman" panose="02020603050405020304" pitchFamily="18" charset="0"/>
              </a:rPr>
              <a:t>The nominal flexural resistance of a discretely braced tension flange based on the limit state of tension flange yielding (TFY) is taken as:</a:t>
            </a:r>
          </a:p>
          <a:p>
            <a:pPr marL="285750" indent="-285750">
              <a:buFont typeface="Arial" panose="020B0604020202020204" pitchFamily="34" charset="0"/>
              <a:buChar char="•"/>
            </a:pPr>
            <a:endParaRPr lang="en-US" dirty="0">
              <a:latin typeface="+mn-lt"/>
              <a:cs typeface="Times New Roman" panose="02020603050405020304" pitchFamily="18" charset="0"/>
            </a:endParaRPr>
          </a:p>
          <a:p>
            <a:r>
              <a:rPr lang="en-US" dirty="0">
                <a:latin typeface="+mn-lt"/>
                <a:cs typeface="Times New Roman" panose="02020603050405020304" pitchFamily="18" charset="0"/>
              </a:rPr>
              <a:t>      </a:t>
            </a:r>
            <a:r>
              <a:rPr lang="en-US" u="sng" dirty="0">
                <a:cs typeface="Arial" panose="020B0604020202020204" pitchFamily="34" charset="0"/>
              </a:rPr>
              <a:t>Article 6.10.8.3:</a:t>
            </a:r>
          </a:p>
          <a:p>
            <a:endParaRPr lang="en-US" u="sng" dirty="0">
              <a:cs typeface="Arial" panose="020B0604020202020204" pitchFamily="34" charset="0"/>
            </a:endParaRPr>
          </a:p>
          <a:p>
            <a:endParaRPr lang="en-US" u="sng" dirty="0">
              <a:cs typeface="Arial" panose="020B0604020202020204" pitchFamily="34" charset="0"/>
            </a:endParaRPr>
          </a:p>
          <a:p>
            <a:r>
              <a:rPr lang="en-US" dirty="0">
                <a:cs typeface="Arial" panose="020B0604020202020204" pitchFamily="34" charset="0"/>
              </a:rPr>
              <a:t>     </a:t>
            </a:r>
            <a:r>
              <a:rPr lang="en-US" u="sng" dirty="0">
                <a:cs typeface="Arial" panose="020B0604020202020204" pitchFamily="34" charset="0"/>
              </a:rPr>
              <a:t>Article A6.4 (Appendix A6):</a:t>
            </a:r>
          </a:p>
          <a:p>
            <a:endParaRPr lang="en-US" u="sng" dirty="0">
              <a:cs typeface="Arial" panose="020B0604020202020204" pitchFamily="34" charset="0"/>
            </a:endParaRPr>
          </a:p>
          <a:p>
            <a:pPr marL="285750" indent="-285750">
              <a:buFont typeface="Arial" panose="020B0604020202020204" pitchFamily="34" charset="0"/>
              <a:buChar char="•"/>
            </a:pPr>
            <a:endParaRPr lang="en-US" dirty="0">
              <a:latin typeface="+mn-lt"/>
              <a:cs typeface="Arial" panose="020B0604020202020204" pitchFamily="34" charset="0"/>
            </a:endParaRPr>
          </a:p>
          <a:p>
            <a:pPr marL="285750" indent="-285750">
              <a:buFont typeface="Arial" panose="020B0604020202020204" pitchFamily="34" charset="0"/>
              <a:buChar char="•"/>
            </a:pPr>
            <a:r>
              <a:rPr lang="en-US" dirty="0">
                <a:latin typeface="+mn-lt"/>
                <a:cs typeface="Arial" panose="020B0604020202020204" pitchFamily="34" charset="0"/>
              </a:rPr>
              <a:t>For sections in which M</a:t>
            </a:r>
            <a:r>
              <a:rPr lang="en-US" baseline="-25000" dirty="0">
                <a:latin typeface="+mn-lt"/>
                <a:cs typeface="Arial" panose="020B0604020202020204" pitchFamily="34" charset="0"/>
              </a:rPr>
              <a:t>yt</a:t>
            </a:r>
            <a:r>
              <a:rPr lang="en-US" dirty="0">
                <a:latin typeface="+mn-lt"/>
                <a:cs typeface="Arial" panose="020B0604020202020204" pitchFamily="34" charset="0"/>
              </a:rPr>
              <a:t> &gt; M</a:t>
            </a:r>
            <a:r>
              <a:rPr lang="en-US" baseline="-25000" dirty="0">
                <a:latin typeface="+mn-lt"/>
                <a:cs typeface="Arial" panose="020B0604020202020204" pitchFamily="34" charset="0"/>
              </a:rPr>
              <a:t>yc</a:t>
            </a:r>
            <a:r>
              <a:rPr lang="en-US" dirty="0">
                <a:latin typeface="+mn-lt"/>
                <a:cs typeface="Arial" panose="020B0604020202020204" pitchFamily="34" charset="0"/>
              </a:rPr>
              <a:t>, tension flange yielding (TFY) does not control and need not be checked.  </a:t>
            </a:r>
          </a:p>
        </p:txBody>
      </p:sp>
      <p:graphicFrame>
        <p:nvGraphicFramePr>
          <p:cNvPr id="9" name="Object 8">
            <a:extLst>
              <a:ext uri="{FF2B5EF4-FFF2-40B4-BE49-F238E27FC236}">
                <a16:creationId xmlns:a16="http://schemas.microsoft.com/office/drawing/2014/main" id="{CFBDFBD7-2E69-CB9C-1E10-B375FD1F996F}"/>
              </a:ext>
            </a:extLst>
          </p:cNvPr>
          <p:cNvGraphicFramePr>
            <a:graphicFrameLocks noChangeAspect="1"/>
          </p:cNvGraphicFramePr>
          <p:nvPr>
            <p:extLst>
              <p:ext uri="{D42A27DB-BD31-4B8C-83A1-F6EECF244321}">
                <p14:modId xmlns:p14="http://schemas.microsoft.com/office/powerpoint/2010/main" val="1877452618"/>
              </p:ext>
            </p:extLst>
          </p:nvPr>
        </p:nvGraphicFramePr>
        <p:xfrm>
          <a:off x="3959225" y="1906372"/>
          <a:ext cx="1225550" cy="485775"/>
        </p:xfrm>
        <a:graphic>
          <a:graphicData uri="http://schemas.openxmlformats.org/presentationml/2006/ole">
            <mc:AlternateContent xmlns:mc="http://schemas.openxmlformats.org/markup-compatibility/2006">
              <mc:Choice xmlns:v="urn:schemas-microsoft-com:vml" Requires="v">
                <p:oleObj name="Equation" r:id="rId3" imgW="469800" imgH="190440" progId="Equation.DSMT4">
                  <p:embed/>
                </p:oleObj>
              </mc:Choice>
              <mc:Fallback>
                <p:oleObj name="Equation" r:id="rId3" imgW="469800" imgH="190440" progId="Equation.DSMT4">
                  <p:embed/>
                  <p:pic>
                    <p:nvPicPr>
                      <p:cNvPr id="9" name="Object 8">
                        <a:extLst>
                          <a:ext uri="{FF2B5EF4-FFF2-40B4-BE49-F238E27FC236}">
                            <a16:creationId xmlns:a16="http://schemas.microsoft.com/office/drawing/2014/main" id="{CFBDFBD7-2E69-CB9C-1E10-B375FD1F996F}"/>
                          </a:ext>
                        </a:extLst>
                      </p:cNvPr>
                      <p:cNvPicPr>
                        <a:picLocks noChangeAspect="1" noChangeArrowheads="1"/>
                      </p:cNvPicPr>
                      <p:nvPr/>
                    </p:nvPicPr>
                    <p:blipFill>
                      <a:blip r:embed="rId4"/>
                      <a:srcRect/>
                      <a:stretch>
                        <a:fillRect/>
                      </a:stretch>
                    </p:blipFill>
                    <p:spPr bwMode="auto">
                      <a:xfrm>
                        <a:off x="3959225" y="1906372"/>
                        <a:ext cx="1225550" cy="485775"/>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984E1D6F-FF01-5499-E7A8-7B83BFA4CFB3}"/>
              </a:ext>
            </a:extLst>
          </p:cNvPr>
          <p:cNvGraphicFramePr>
            <a:graphicFrameLocks noChangeAspect="1"/>
          </p:cNvGraphicFramePr>
          <p:nvPr>
            <p:extLst>
              <p:ext uri="{D42A27DB-BD31-4B8C-83A1-F6EECF244321}">
                <p14:modId xmlns:p14="http://schemas.microsoft.com/office/powerpoint/2010/main" val="3147027611"/>
              </p:ext>
            </p:extLst>
          </p:nvPr>
        </p:nvGraphicFramePr>
        <p:xfrm>
          <a:off x="3957638" y="2759667"/>
          <a:ext cx="1423987" cy="485775"/>
        </p:xfrm>
        <a:graphic>
          <a:graphicData uri="http://schemas.openxmlformats.org/presentationml/2006/ole">
            <mc:AlternateContent xmlns:mc="http://schemas.openxmlformats.org/markup-compatibility/2006">
              <mc:Choice xmlns:v="urn:schemas-microsoft-com:vml" Requires="v">
                <p:oleObj name="Equation" r:id="rId5" imgW="545760" imgH="190440" progId="Equation.DSMT4">
                  <p:embed/>
                </p:oleObj>
              </mc:Choice>
              <mc:Fallback>
                <p:oleObj name="Equation" r:id="rId5" imgW="545760" imgH="190440" progId="Equation.DSMT4">
                  <p:embed/>
                  <p:pic>
                    <p:nvPicPr>
                      <p:cNvPr id="11" name="Object 10">
                        <a:extLst>
                          <a:ext uri="{FF2B5EF4-FFF2-40B4-BE49-F238E27FC236}">
                            <a16:creationId xmlns:a16="http://schemas.microsoft.com/office/drawing/2014/main" id="{984E1D6F-FF01-5499-E7A8-7B83BFA4CFB3}"/>
                          </a:ext>
                        </a:extLst>
                      </p:cNvPr>
                      <p:cNvPicPr>
                        <a:picLocks noChangeAspect="1" noChangeArrowheads="1"/>
                      </p:cNvPicPr>
                      <p:nvPr/>
                    </p:nvPicPr>
                    <p:blipFill>
                      <a:blip r:embed="rId6"/>
                      <a:srcRect/>
                      <a:stretch>
                        <a:fillRect/>
                      </a:stretch>
                    </p:blipFill>
                    <p:spPr bwMode="auto">
                      <a:xfrm>
                        <a:off x="3957638" y="2759667"/>
                        <a:ext cx="1423987" cy="485775"/>
                      </a:xfrm>
                      <a:prstGeom prst="rect">
                        <a:avLst/>
                      </a:prstGeom>
                      <a:noFill/>
                    </p:spPr>
                  </p:pic>
                </p:oleObj>
              </mc:Fallback>
            </mc:AlternateContent>
          </a:graphicData>
        </a:graphic>
      </p:graphicFrame>
      <p:sp>
        <p:nvSpPr>
          <p:cNvPr id="5" name="Slide Number Placeholder 4">
            <a:extLst>
              <a:ext uri="{FF2B5EF4-FFF2-40B4-BE49-F238E27FC236}">
                <a16:creationId xmlns:a16="http://schemas.microsoft.com/office/drawing/2014/main" id="{EEC64ECD-1067-84C0-F3B0-4220D09F5736}"/>
              </a:ext>
            </a:extLst>
          </p:cNvPr>
          <p:cNvSpPr>
            <a:spLocks noGrp="1"/>
          </p:cNvSpPr>
          <p:nvPr>
            <p:ph type="sldNum" sz="quarter" idx="12"/>
          </p:nvPr>
        </p:nvSpPr>
        <p:spPr/>
        <p:txBody>
          <a:bodyPr/>
          <a:lstStyle/>
          <a:p>
            <a:fld id="{BA98D948-1207-4CB8-9C03-80C63F72A5E7}" type="slidenum">
              <a:rPr lang="en-US" smtClean="0"/>
              <a:t>51</a:t>
            </a:fld>
            <a:endParaRPr lang="en-US" dirty="0"/>
          </a:p>
        </p:txBody>
      </p:sp>
    </p:spTree>
    <p:extLst>
      <p:ext uri="{BB962C8B-B14F-4D97-AF65-F5344CB8AC3E}">
        <p14:creationId xmlns:p14="http://schemas.microsoft.com/office/powerpoint/2010/main" val="2901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continuously BRACED FLANGES</a:t>
            </a:r>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fld id="{BA98D948-1207-4CB8-9C03-80C63F72A5E7}" type="slidenum">
              <a:rPr lang="en-US" smtClean="0"/>
              <a:t>52</a:t>
            </a:fld>
            <a:endParaRPr lang="en-US" dirty="0"/>
          </a:p>
        </p:txBody>
      </p:sp>
    </p:spTree>
    <p:extLst>
      <p:ext uri="{BB962C8B-B14F-4D97-AF65-F5344CB8AC3E}">
        <p14:creationId xmlns:p14="http://schemas.microsoft.com/office/powerpoint/2010/main" val="1308704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6922"/>
            <a:ext cx="9220200" cy="857250"/>
          </a:xfrm>
        </p:spPr>
        <p:txBody>
          <a:bodyPr/>
          <a:lstStyle/>
          <a:p>
            <a:r>
              <a:rPr lang="en-US" dirty="0"/>
              <a:t>Nominal Flange Yielding</a:t>
            </a:r>
          </a:p>
        </p:txBody>
      </p:sp>
      <p:sp>
        <p:nvSpPr>
          <p:cNvPr id="3" name="Content Placeholder 2"/>
          <p:cNvSpPr>
            <a:spLocks noGrp="1"/>
          </p:cNvSpPr>
          <p:nvPr>
            <p:ph idx="1"/>
          </p:nvPr>
        </p:nvSpPr>
        <p:spPr>
          <a:xfrm>
            <a:off x="228600" y="895350"/>
            <a:ext cx="8686800" cy="4395208"/>
          </a:xfrm>
        </p:spPr>
        <p:txBody>
          <a:bodyPr>
            <a:normAutofit/>
          </a:bodyPr>
          <a:lstStyle/>
          <a:p>
            <a:pPr marL="85725" indent="0">
              <a:buNone/>
            </a:pPr>
            <a:r>
              <a:rPr lang="en-US" sz="3675" dirty="0"/>
              <a:t>            </a:t>
            </a:r>
          </a:p>
          <a:p>
            <a:pPr marL="85725" indent="0">
              <a:buNone/>
            </a:pPr>
            <a:endParaRPr lang="en-US" sz="4125" dirty="0"/>
          </a:p>
          <a:p>
            <a:pPr marL="85725" indent="0">
              <a:buNone/>
            </a:pPr>
            <a:endParaRPr lang="en-US" sz="4125" dirty="0"/>
          </a:p>
          <a:p>
            <a:pPr marL="85725" indent="0">
              <a:buNone/>
            </a:pPr>
            <a:endParaRPr lang="en-US" sz="4800" u="sng" dirty="0"/>
          </a:p>
          <a:p>
            <a:pPr marL="582930" lvl="2" indent="0">
              <a:buClr>
                <a:schemeClr val="tx1"/>
              </a:buClr>
              <a:buNone/>
            </a:pPr>
            <a:endParaRPr lang="en-US" sz="5400" dirty="0"/>
          </a:p>
          <a:p>
            <a:pPr marL="582930" lvl="2" indent="0">
              <a:buClr>
                <a:schemeClr val="tx1"/>
              </a:buClr>
              <a:buNone/>
            </a:pPr>
            <a:endParaRPr lang="en-US" sz="1650" dirty="0"/>
          </a:p>
          <a:p>
            <a:pPr marL="308610" lvl="1" indent="0">
              <a:buClr>
                <a:schemeClr val="tx1"/>
              </a:buClr>
              <a:buNone/>
            </a:pPr>
            <a:endParaRPr lang="en-US" sz="2850" dirty="0"/>
          </a:p>
          <a:p>
            <a:pPr marL="308610" lvl="1" indent="0">
              <a:buNone/>
            </a:pPr>
            <a:endParaRPr lang="en-US" dirty="0"/>
          </a:p>
        </p:txBody>
      </p:sp>
      <p:sp>
        <p:nvSpPr>
          <p:cNvPr id="7" name="Rectangle 4">
            <a:extLst>
              <a:ext uri="{FF2B5EF4-FFF2-40B4-BE49-F238E27FC236}">
                <a16:creationId xmlns:a16="http://schemas.microsoft.com/office/drawing/2014/main" id="{A63EECAC-7140-4ABC-A07F-10AB85207C51}"/>
              </a:ext>
            </a:extLst>
          </p:cNvPr>
          <p:cNvSpPr>
            <a:spLocks noChangeArrowheads="1"/>
          </p:cNvSpPr>
          <p:nvPr/>
        </p:nvSpPr>
        <p:spPr bwMode="auto">
          <a:xfrm>
            <a:off x="1630680" y="15223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dirty="0"/>
          </a:p>
        </p:txBody>
      </p:sp>
      <p:sp>
        <p:nvSpPr>
          <p:cNvPr id="4" name="TextBox 3">
            <a:extLst>
              <a:ext uri="{FF2B5EF4-FFF2-40B4-BE49-F238E27FC236}">
                <a16:creationId xmlns:a16="http://schemas.microsoft.com/office/drawing/2014/main" id="{42819C1C-73B5-B622-FDDD-FEC975528286}"/>
              </a:ext>
            </a:extLst>
          </p:cNvPr>
          <p:cNvSpPr txBox="1"/>
          <p:nvPr/>
        </p:nvSpPr>
        <p:spPr>
          <a:xfrm>
            <a:off x="473364" y="844376"/>
            <a:ext cx="7924800" cy="3970318"/>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mn-lt"/>
                <a:ea typeface="Times New Roman" panose="02020603050405020304" pitchFamily="18" charset="0"/>
                <a:cs typeface="Times New Roman" panose="02020603050405020304" pitchFamily="18" charset="0"/>
              </a:rPr>
              <a:t>The nominal flexural resistance of a continuously braced flange in tension or compression based on the limit state of nominal flange yielding is taken as:</a:t>
            </a:r>
          </a:p>
          <a:p>
            <a:pPr marL="285750" indent="-285750">
              <a:buFont typeface="Arial" panose="020B0604020202020204" pitchFamily="34" charset="0"/>
              <a:buChar char="•"/>
            </a:pPr>
            <a:endParaRPr lang="en-US" dirty="0">
              <a:latin typeface="+mn-lt"/>
              <a:cs typeface="Times New Roman" panose="02020603050405020304" pitchFamily="18" charset="0"/>
            </a:endParaRPr>
          </a:p>
          <a:p>
            <a:r>
              <a:rPr lang="en-US" dirty="0">
                <a:latin typeface="+mn-lt"/>
                <a:cs typeface="Times New Roman" panose="02020603050405020304" pitchFamily="18" charset="0"/>
              </a:rPr>
              <a:t>      </a:t>
            </a:r>
            <a:r>
              <a:rPr lang="en-US" u="sng" dirty="0">
                <a:cs typeface="Arial" panose="020B0604020202020204" pitchFamily="34" charset="0"/>
              </a:rPr>
              <a:t>Article 6.10.8.1.3:</a:t>
            </a:r>
          </a:p>
          <a:p>
            <a:endParaRPr lang="en-US" u="sng" dirty="0">
              <a:cs typeface="Arial" panose="020B0604020202020204" pitchFamily="34" charset="0"/>
            </a:endParaRPr>
          </a:p>
          <a:p>
            <a:endParaRPr lang="en-US" u="sng" dirty="0">
              <a:cs typeface="Arial" panose="020B0604020202020204" pitchFamily="34" charset="0"/>
            </a:endParaRPr>
          </a:p>
          <a:p>
            <a:r>
              <a:rPr lang="en-US" dirty="0">
                <a:cs typeface="Arial" panose="020B0604020202020204" pitchFamily="34" charset="0"/>
              </a:rPr>
              <a:t>     </a:t>
            </a:r>
            <a:r>
              <a:rPr lang="en-US" u="sng" dirty="0">
                <a:cs typeface="Arial" panose="020B0604020202020204" pitchFamily="34" charset="0"/>
              </a:rPr>
              <a:t>Article A6.1.3 (Appendix A6):</a:t>
            </a:r>
          </a:p>
          <a:p>
            <a:endParaRPr lang="en-US" u="sng" dirty="0">
              <a:cs typeface="Arial" panose="020B0604020202020204" pitchFamily="34" charset="0"/>
            </a:endParaRPr>
          </a:p>
          <a:p>
            <a:endParaRPr lang="en-US" u="sng" dirty="0">
              <a:cs typeface="Arial" panose="020B0604020202020204" pitchFamily="34" charset="0"/>
            </a:endParaRPr>
          </a:p>
          <a:p>
            <a:r>
              <a:rPr lang="en-US" dirty="0">
                <a:cs typeface="Arial" panose="020B0604020202020204" pitchFamily="34" charset="0"/>
              </a:rPr>
              <a:t>     </a:t>
            </a:r>
            <a:r>
              <a:rPr lang="en-US" u="sng" dirty="0">
                <a:cs typeface="Arial" panose="020B0604020202020204" pitchFamily="34" charset="0"/>
              </a:rPr>
              <a:t>Article A6.1.4 (Appendix A6):  </a:t>
            </a:r>
          </a:p>
          <a:p>
            <a:endParaRPr lang="en-US" u="sng" dirty="0">
              <a:cs typeface="Arial" panose="020B0604020202020204" pitchFamily="34" charset="0"/>
            </a:endParaRPr>
          </a:p>
          <a:p>
            <a:pPr marL="285750" indent="-285750">
              <a:buFont typeface="Arial" panose="020B0604020202020204" pitchFamily="34" charset="0"/>
              <a:buChar char="•"/>
            </a:pPr>
            <a:endParaRPr lang="en-US" dirty="0">
              <a:latin typeface="+mn-lt"/>
              <a:cs typeface="Arial" panose="020B0604020202020204" pitchFamily="34" charset="0"/>
            </a:endParaRPr>
          </a:p>
          <a:p>
            <a:endParaRPr lang="en-US" dirty="0">
              <a:latin typeface="+mn-lt"/>
              <a:cs typeface="Arial" panose="020B0604020202020204" pitchFamily="34" charset="0"/>
            </a:endParaRPr>
          </a:p>
        </p:txBody>
      </p:sp>
      <p:graphicFrame>
        <p:nvGraphicFramePr>
          <p:cNvPr id="9" name="Object 8">
            <a:extLst>
              <a:ext uri="{FF2B5EF4-FFF2-40B4-BE49-F238E27FC236}">
                <a16:creationId xmlns:a16="http://schemas.microsoft.com/office/drawing/2014/main" id="{CFBDFBD7-2E69-CB9C-1E10-B375FD1F996F}"/>
              </a:ext>
            </a:extLst>
          </p:cNvPr>
          <p:cNvGraphicFramePr>
            <a:graphicFrameLocks noChangeAspect="1"/>
          </p:cNvGraphicFramePr>
          <p:nvPr>
            <p:extLst>
              <p:ext uri="{D42A27DB-BD31-4B8C-83A1-F6EECF244321}">
                <p14:modId xmlns:p14="http://schemas.microsoft.com/office/powerpoint/2010/main" val="3459650340"/>
              </p:ext>
            </p:extLst>
          </p:nvPr>
        </p:nvGraphicFramePr>
        <p:xfrm>
          <a:off x="3975100" y="1906588"/>
          <a:ext cx="1192213" cy="485775"/>
        </p:xfrm>
        <a:graphic>
          <a:graphicData uri="http://schemas.openxmlformats.org/presentationml/2006/ole">
            <mc:AlternateContent xmlns:mc="http://schemas.openxmlformats.org/markup-compatibility/2006">
              <mc:Choice xmlns:v="urn:schemas-microsoft-com:vml" Requires="v">
                <p:oleObj name="Equation" r:id="rId3" imgW="457200" imgH="190440" progId="Equation.DSMT4">
                  <p:embed/>
                </p:oleObj>
              </mc:Choice>
              <mc:Fallback>
                <p:oleObj name="Equation" r:id="rId3" imgW="457200" imgH="190440" progId="Equation.DSMT4">
                  <p:embed/>
                  <p:pic>
                    <p:nvPicPr>
                      <p:cNvPr id="9" name="Object 8">
                        <a:extLst>
                          <a:ext uri="{FF2B5EF4-FFF2-40B4-BE49-F238E27FC236}">
                            <a16:creationId xmlns:a16="http://schemas.microsoft.com/office/drawing/2014/main" id="{CFBDFBD7-2E69-CB9C-1E10-B375FD1F996F}"/>
                          </a:ext>
                        </a:extLst>
                      </p:cNvPr>
                      <p:cNvPicPr>
                        <a:picLocks noChangeAspect="1" noChangeArrowheads="1"/>
                      </p:cNvPicPr>
                      <p:nvPr/>
                    </p:nvPicPr>
                    <p:blipFill>
                      <a:blip r:embed="rId4"/>
                      <a:srcRect/>
                      <a:stretch>
                        <a:fillRect/>
                      </a:stretch>
                    </p:blipFill>
                    <p:spPr bwMode="auto">
                      <a:xfrm>
                        <a:off x="3975100" y="1906588"/>
                        <a:ext cx="1192213" cy="485775"/>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984E1D6F-FF01-5499-E7A8-7B83BFA4CFB3}"/>
              </a:ext>
            </a:extLst>
          </p:cNvPr>
          <p:cNvGraphicFramePr>
            <a:graphicFrameLocks noChangeAspect="1"/>
          </p:cNvGraphicFramePr>
          <p:nvPr>
            <p:extLst>
              <p:ext uri="{D42A27DB-BD31-4B8C-83A1-F6EECF244321}">
                <p14:modId xmlns:p14="http://schemas.microsoft.com/office/powerpoint/2010/main" val="2866566741"/>
              </p:ext>
            </p:extLst>
          </p:nvPr>
        </p:nvGraphicFramePr>
        <p:xfrm>
          <a:off x="3975100" y="2757488"/>
          <a:ext cx="1557337" cy="485775"/>
        </p:xfrm>
        <a:graphic>
          <a:graphicData uri="http://schemas.openxmlformats.org/presentationml/2006/ole">
            <mc:AlternateContent xmlns:mc="http://schemas.openxmlformats.org/markup-compatibility/2006">
              <mc:Choice xmlns:v="urn:schemas-microsoft-com:vml" Requires="v">
                <p:oleObj name="Equation" r:id="rId5" imgW="596880" imgH="190440" progId="Equation.DSMT4">
                  <p:embed/>
                </p:oleObj>
              </mc:Choice>
              <mc:Fallback>
                <p:oleObj name="Equation" r:id="rId5" imgW="596880" imgH="190440" progId="Equation.DSMT4">
                  <p:embed/>
                  <p:pic>
                    <p:nvPicPr>
                      <p:cNvPr id="11" name="Object 10">
                        <a:extLst>
                          <a:ext uri="{FF2B5EF4-FFF2-40B4-BE49-F238E27FC236}">
                            <a16:creationId xmlns:a16="http://schemas.microsoft.com/office/drawing/2014/main" id="{984E1D6F-FF01-5499-E7A8-7B83BFA4CFB3}"/>
                          </a:ext>
                        </a:extLst>
                      </p:cNvPr>
                      <p:cNvPicPr>
                        <a:picLocks noChangeAspect="1" noChangeArrowheads="1"/>
                      </p:cNvPicPr>
                      <p:nvPr/>
                    </p:nvPicPr>
                    <p:blipFill>
                      <a:blip r:embed="rId6"/>
                      <a:srcRect/>
                      <a:stretch>
                        <a:fillRect/>
                      </a:stretch>
                    </p:blipFill>
                    <p:spPr bwMode="auto">
                      <a:xfrm>
                        <a:off x="3975100" y="2757488"/>
                        <a:ext cx="1557337" cy="485775"/>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6C1ED2A2-3284-475B-1058-F689810AC70B}"/>
              </a:ext>
            </a:extLst>
          </p:cNvPr>
          <p:cNvGraphicFramePr>
            <a:graphicFrameLocks noChangeAspect="1"/>
          </p:cNvGraphicFramePr>
          <p:nvPr>
            <p:extLst>
              <p:ext uri="{D42A27DB-BD31-4B8C-83A1-F6EECF244321}">
                <p14:modId xmlns:p14="http://schemas.microsoft.com/office/powerpoint/2010/main" val="1451265212"/>
              </p:ext>
            </p:extLst>
          </p:nvPr>
        </p:nvGraphicFramePr>
        <p:xfrm>
          <a:off x="3975100" y="3546079"/>
          <a:ext cx="1423988" cy="485775"/>
        </p:xfrm>
        <a:graphic>
          <a:graphicData uri="http://schemas.openxmlformats.org/presentationml/2006/ole">
            <mc:AlternateContent xmlns:mc="http://schemas.openxmlformats.org/markup-compatibility/2006">
              <mc:Choice xmlns:v="urn:schemas-microsoft-com:vml" Requires="v">
                <p:oleObj name="Equation" r:id="rId7" imgW="545760" imgH="190440" progId="Equation.DSMT4">
                  <p:embed/>
                </p:oleObj>
              </mc:Choice>
              <mc:Fallback>
                <p:oleObj name="Equation" r:id="rId7" imgW="545760" imgH="190440" progId="Equation.DSMT4">
                  <p:embed/>
                  <p:pic>
                    <p:nvPicPr>
                      <p:cNvPr id="12" name="Object 11">
                        <a:extLst>
                          <a:ext uri="{FF2B5EF4-FFF2-40B4-BE49-F238E27FC236}">
                            <a16:creationId xmlns:a16="http://schemas.microsoft.com/office/drawing/2014/main" id="{6C1ED2A2-3284-475B-1058-F689810AC70B}"/>
                          </a:ext>
                        </a:extLst>
                      </p:cNvPr>
                      <p:cNvPicPr>
                        <a:picLocks noChangeAspect="1" noChangeArrowheads="1"/>
                      </p:cNvPicPr>
                      <p:nvPr/>
                    </p:nvPicPr>
                    <p:blipFill>
                      <a:blip r:embed="rId8"/>
                      <a:srcRect/>
                      <a:stretch>
                        <a:fillRect/>
                      </a:stretch>
                    </p:blipFill>
                    <p:spPr bwMode="auto">
                      <a:xfrm>
                        <a:off x="3975100" y="3546079"/>
                        <a:ext cx="1423988" cy="485775"/>
                      </a:xfrm>
                      <a:prstGeom prst="rect">
                        <a:avLst/>
                      </a:prstGeom>
                      <a:noFill/>
                    </p:spPr>
                  </p:pic>
                </p:oleObj>
              </mc:Fallback>
            </mc:AlternateContent>
          </a:graphicData>
        </a:graphic>
      </p:graphicFrame>
      <p:sp>
        <p:nvSpPr>
          <p:cNvPr id="5" name="Slide Number Placeholder 4">
            <a:extLst>
              <a:ext uri="{FF2B5EF4-FFF2-40B4-BE49-F238E27FC236}">
                <a16:creationId xmlns:a16="http://schemas.microsoft.com/office/drawing/2014/main" id="{A6CD4C0F-5F25-E31E-F33C-464B4F598E5A}"/>
              </a:ext>
            </a:extLst>
          </p:cNvPr>
          <p:cNvSpPr>
            <a:spLocks noGrp="1"/>
          </p:cNvSpPr>
          <p:nvPr>
            <p:ph type="sldNum" sz="quarter" idx="12"/>
          </p:nvPr>
        </p:nvSpPr>
        <p:spPr/>
        <p:txBody>
          <a:bodyPr/>
          <a:lstStyle/>
          <a:p>
            <a:fld id="{BA98D948-1207-4CB8-9C03-80C63F72A5E7}" type="slidenum">
              <a:rPr lang="en-US" smtClean="0"/>
              <a:t>53</a:t>
            </a:fld>
            <a:endParaRPr lang="en-US" dirty="0"/>
          </a:p>
        </p:txBody>
      </p:sp>
    </p:spTree>
    <p:extLst>
      <p:ext uri="{BB962C8B-B14F-4D97-AF65-F5344CB8AC3E}">
        <p14:creationId xmlns:p14="http://schemas.microsoft.com/office/powerpoint/2010/main" val="29345199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Flexural Resistance: One-Third Rule Equations</a:t>
            </a:r>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fld id="{BA98D948-1207-4CB8-9C03-80C63F72A5E7}" type="slidenum">
              <a:rPr lang="en-US" smtClean="0"/>
              <a:t>54</a:t>
            </a:fld>
            <a:endParaRPr lang="en-US" dirty="0"/>
          </a:p>
        </p:txBody>
      </p:sp>
    </p:spTree>
    <p:extLst>
      <p:ext uri="{BB962C8B-B14F-4D97-AF65-F5344CB8AC3E}">
        <p14:creationId xmlns:p14="http://schemas.microsoft.com/office/powerpoint/2010/main" val="705756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3600" dirty="0"/>
              <a:t>Flexural Resistance: One-Third Rule Equations</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971550"/>
            <a:ext cx="8229600" cy="3394075"/>
          </a:xfrm>
        </p:spPr>
        <p:txBody>
          <a:bodyPr/>
          <a:lstStyle/>
          <a:p>
            <a:r>
              <a:rPr lang="en-US" sz="2400" dirty="0"/>
              <a:t>Discretely Braced Flanges:</a:t>
            </a:r>
          </a:p>
          <a:p>
            <a:pPr lvl="1">
              <a:buFont typeface="Calibri" panose="020F0502020204030204" pitchFamily="34" charset="0"/>
              <a:buChar char="―"/>
            </a:pPr>
            <a:r>
              <a:rPr lang="en-US" sz="1600" dirty="0"/>
              <a:t>For members in which the major-axis bending resistance is expressed in terms of the corresponding flange stress:</a:t>
            </a:r>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55</a:t>
            </a:fld>
            <a:endParaRPr lang="en-US" dirty="0"/>
          </a:p>
        </p:txBody>
      </p:sp>
      <p:graphicFrame>
        <p:nvGraphicFramePr>
          <p:cNvPr id="5" name="Object 4">
            <a:extLst>
              <a:ext uri="{FF2B5EF4-FFF2-40B4-BE49-F238E27FC236}">
                <a16:creationId xmlns:a16="http://schemas.microsoft.com/office/drawing/2014/main" id="{EE06978B-C894-DE30-8253-E9919041EB92}"/>
              </a:ext>
            </a:extLst>
          </p:cNvPr>
          <p:cNvGraphicFramePr>
            <a:graphicFrameLocks noChangeAspect="1"/>
          </p:cNvGraphicFramePr>
          <p:nvPr>
            <p:extLst>
              <p:ext uri="{D42A27DB-BD31-4B8C-83A1-F6EECF244321}">
                <p14:modId xmlns:p14="http://schemas.microsoft.com/office/powerpoint/2010/main" val="556332996"/>
              </p:ext>
            </p:extLst>
          </p:nvPr>
        </p:nvGraphicFramePr>
        <p:xfrm>
          <a:off x="3398838" y="1865313"/>
          <a:ext cx="2017712" cy="849312"/>
        </p:xfrm>
        <a:graphic>
          <a:graphicData uri="http://schemas.openxmlformats.org/presentationml/2006/ole">
            <mc:AlternateContent xmlns:mc="http://schemas.openxmlformats.org/markup-compatibility/2006">
              <mc:Choice xmlns:v="urn:schemas-microsoft-com:vml" Requires="v">
                <p:oleObj name="Equation" r:id="rId3" imgW="825480" imgH="355320" progId="Equation.DSMT4">
                  <p:embed/>
                </p:oleObj>
              </mc:Choice>
              <mc:Fallback>
                <p:oleObj name="Equation" r:id="rId3" imgW="825480" imgH="355320" progId="Equation.DSMT4">
                  <p:embed/>
                  <p:pic>
                    <p:nvPicPr>
                      <p:cNvPr id="5" name="Object 4">
                        <a:extLst>
                          <a:ext uri="{FF2B5EF4-FFF2-40B4-BE49-F238E27FC236}">
                            <a16:creationId xmlns:a16="http://schemas.microsoft.com/office/drawing/2014/main" id="{EE06978B-C894-DE30-8253-E9919041EB92}"/>
                          </a:ext>
                        </a:extLst>
                      </p:cNvPr>
                      <p:cNvPicPr>
                        <a:picLocks noChangeAspect="1" noChangeArrowheads="1"/>
                      </p:cNvPicPr>
                      <p:nvPr/>
                    </p:nvPicPr>
                    <p:blipFill>
                      <a:blip r:embed="rId4"/>
                      <a:srcRect/>
                      <a:stretch>
                        <a:fillRect/>
                      </a:stretch>
                    </p:blipFill>
                    <p:spPr bwMode="auto">
                      <a:xfrm>
                        <a:off x="3398838" y="1865313"/>
                        <a:ext cx="2017712" cy="849312"/>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9180EA96-E4CB-3AFE-DC81-34E8E2F72A1F}"/>
              </a:ext>
            </a:extLst>
          </p:cNvPr>
          <p:cNvSpPr txBox="1"/>
          <p:nvPr/>
        </p:nvSpPr>
        <p:spPr>
          <a:xfrm>
            <a:off x="1143000" y="2613967"/>
            <a:ext cx="7467600" cy="2308324"/>
          </a:xfrm>
          <a:prstGeom prst="rect">
            <a:avLst/>
          </a:prstGeom>
          <a:noFill/>
        </p:spPr>
        <p:txBody>
          <a:bodyPr wrap="square" rtlCol="0">
            <a:spAutoFit/>
          </a:bodyPr>
          <a:lstStyle/>
          <a:p>
            <a:r>
              <a:rPr lang="en-US" sz="1600" dirty="0"/>
              <a:t>where:</a:t>
            </a:r>
          </a:p>
          <a:p>
            <a:endParaRPr lang="en-US" sz="1600" dirty="0"/>
          </a:p>
          <a:p>
            <a:r>
              <a:rPr lang="en-US" sz="1600" dirty="0">
                <a:sym typeface="Symbol" panose="05050102010706020507" pitchFamily="18" charset="2"/>
              </a:rPr>
              <a:t></a:t>
            </a:r>
            <a:r>
              <a:rPr lang="en-US" sz="1600" baseline="-25000" dirty="0">
                <a:sym typeface="Symbol" panose="05050102010706020507" pitchFamily="18" charset="2"/>
              </a:rPr>
              <a:t>f     </a:t>
            </a:r>
            <a:r>
              <a:rPr lang="en-US" sz="1600" dirty="0">
                <a:sym typeface="Symbol" panose="05050102010706020507" pitchFamily="18" charset="2"/>
              </a:rPr>
              <a:t>= resistance factor for flexure (= 1.0)</a:t>
            </a:r>
          </a:p>
          <a:p>
            <a:pPr marL="514350" indent="-514350"/>
            <a:r>
              <a:rPr lang="en-US" sz="1600" dirty="0">
                <a:sym typeface="Symbol" panose="05050102010706020507" pitchFamily="18" charset="2"/>
              </a:rPr>
              <a:t>f</a:t>
            </a:r>
            <a:r>
              <a:rPr lang="en-US" sz="1600" baseline="-25000" dirty="0">
                <a:sym typeface="Symbol" panose="05050102010706020507" pitchFamily="18" charset="2"/>
              </a:rPr>
              <a:t>bu   </a:t>
            </a:r>
            <a:r>
              <a:rPr lang="en-US" sz="1600" dirty="0">
                <a:sym typeface="Symbol" panose="05050102010706020507" pitchFamily="18" charset="2"/>
              </a:rPr>
              <a:t>= factored elastically computed flange major-axis bending stress (ksi). f</a:t>
            </a:r>
            <a:r>
              <a:rPr lang="en-US" sz="1600" baseline="-25000" dirty="0">
                <a:sym typeface="Symbol" panose="05050102010706020507" pitchFamily="18" charset="2"/>
              </a:rPr>
              <a:t>bu</a:t>
            </a:r>
            <a:r>
              <a:rPr lang="en-US" sz="1600" dirty="0">
                <a:sym typeface="Symbol" panose="05050102010706020507" pitchFamily="18" charset="2"/>
              </a:rPr>
              <a:t> is always taken as positive.</a:t>
            </a:r>
          </a:p>
          <a:p>
            <a:pPr marL="514350" indent="-514350"/>
            <a:r>
              <a:rPr lang="en-US" sz="1600" dirty="0">
                <a:sym typeface="Symbol" panose="05050102010706020507" pitchFamily="18" charset="2"/>
              </a:rPr>
              <a:t>f</a:t>
            </a:r>
            <a:r>
              <a:rPr lang="en-US" sz="1600" baseline="-25000" dirty="0">
                <a:sym typeface="MT Extra" panose="05050102010205020202" pitchFamily="18" charset="2"/>
              </a:rPr>
              <a:t></a:t>
            </a:r>
            <a:r>
              <a:rPr lang="en-US" sz="1600" dirty="0">
                <a:sym typeface="MT Extra" panose="05050102010205020202" pitchFamily="18" charset="2"/>
              </a:rPr>
              <a:t>   =  factored elastically computed flange lateral bending stress (ksi). f</a:t>
            </a:r>
            <a:r>
              <a:rPr lang="en-US" sz="1600" baseline="-25000" dirty="0">
                <a:sym typeface="MT Extra" panose="05050102010205020202" pitchFamily="18" charset="2"/>
              </a:rPr>
              <a:t></a:t>
            </a:r>
            <a:r>
              <a:rPr lang="en-US" sz="1600" dirty="0">
                <a:sym typeface="MT Extra" panose="05050102010205020202" pitchFamily="18" charset="2"/>
              </a:rPr>
              <a:t> is always taken as positive.</a:t>
            </a:r>
          </a:p>
          <a:p>
            <a:pPr marL="514350" indent="-514350"/>
            <a:r>
              <a:rPr lang="en-US" sz="1600" dirty="0">
                <a:sym typeface="MT Extra" panose="05050102010205020202" pitchFamily="18" charset="2"/>
              </a:rPr>
              <a:t>F</a:t>
            </a:r>
            <a:r>
              <a:rPr lang="en-US" sz="1600" baseline="-25000" dirty="0">
                <a:sym typeface="MT Extra" panose="05050102010205020202" pitchFamily="18" charset="2"/>
              </a:rPr>
              <a:t>n</a:t>
            </a:r>
            <a:r>
              <a:rPr lang="en-US" sz="1600" dirty="0">
                <a:sym typeface="MT Extra" panose="05050102010205020202" pitchFamily="18" charset="2"/>
              </a:rPr>
              <a:t>  =  nominal flexural resistance in terms of the flange major-axis bending stress (ksi)</a:t>
            </a:r>
            <a:endParaRPr lang="en-US" sz="1600" dirty="0"/>
          </a:p>
        </p:txBody>
      </p:sp>
    </p:spTree>
    <p:extLst>
      <p:ext uri="{BB962C8B-B14F-4D97-AF65-F5344CB8AC3E}">
        <p14:creationId xmlns:p14="http://schemas.microsoft.com/office/powerpoint/2010/main" val="4127486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3600" dirty="0"/>
              <a:t>Flexural Resistance: One-Third Rule Equations</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874712"/>
            <a:ext cx="8229600" cy="3394075"/>
          </a:xfrm>
        </p:spPr>
        <p:txBody>
          <a:bodyPr/>
          <a:lstStyle/>
          <a:p>
            <a:r>
              <a:rPr lang="en-US" sz="2400" dirty="0"/>
              <a:t>Discretely Braced Flanges:</a:t>
            </a:r>
          </a:p>
          <a:p>
            <a:pPr lvl="1">
              <a:buFont typeface="Calibri" panose="020F0502020204030204" pitchFamily="34" charset="0"/>
              <a:buChar char="―"/>
            </a:pPr>
            <a:r>
              <a:rPr lang="en-US" sz="1600" dirty="0"/>
              <a:t>For members in which the major-axis bending resistance is expressed in terms of the bending moment</a:t>
            </a:r>
            <a:r>
              <a:rPr lang="en-US" sz="2000" dirty="0"/>
              <a:t>:</a:t>
            </a:r>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56</a:t>
            </a:fld>
            <a:endParaRPr lang="en-US" dirty="0"/>
          </a:p>
        </p:txBody>
      </p:sp>
      <p:graphicFrame>
        <p:nvGraphicFramePr>
          <p:cNvPr id="5" name="Object 4">
            <a:extLst>
              <a:ext uri="{FF2B5EF4-FFF2-40B4-BE49-F238E27FC236}">
                <a16:creationId xmlns:a16="http://schemas.microsoft.com/office/drawing/2014/main" id="{EE06978B-C894-DE30-8253-E9919041EB92}"/>
              </a:ext>
            </a:extLst>
          </p:cNvPr>
          <p:cNvGraphicFramePr>
            <a:graphicFrameLocks noChangeAspect="1"/>
          </p:cNvGraphicFramePr>
          <p:nvPr>
            <p:extLst>
              <p:ext uri="{D42A27DB-BD31-4B8C-83A1-F6EECF244321}">
                <p14:modId xmlns:p14="http://schemas.microsoft.com/office/powerpoint/2010/main" val="1756876042"/>
              </p:ext>
            </p:extLst>
          </p:nvPr>
        </p:nvGraphicFramePr>
        <p:xfrm>
          <a:off x="3200400" y="1654238"/>
          <a:ext cx="2482850" cy="849312"/>
        </p:xfrm>
        <a:graphic>
          <a:graphicData uri="http://schemas.openxmlformats.org/presentationml/2006/ole">
            <mc:AlternateContent xmlns:mc="http://schemas.openxmlformats.org/markup-compatibility/2006">
              <mc:Choice xmlns:v="urn:schemas-microsoft-com:vml" Requires="v">
                <p:oleObj name="Equation" r:id="rId3" imgW="1015920" imgH="355320" progId="Equation.DSMT4">
                  <p:embed/>
                </p:oleObj>
              </mc:Choice>
              <mc:Fallback>
                <p:oleObj name="Equation" r:id="rId3" imgW="1015920" imgH="355320" progId="Equation.DSMT4">
                  <p:embed/>
                  <p:pic>
                    <p:nvPicPr>
                      <p:cNvPr id="5" name="Object 4">
                        <a:extLst>
                          <a:ext uri="{FF2B5EF4-FFF2-40B4-BE49-F238E27FC236}">
                            <a16:creationId xmlns:a16="http://schemas.microsoft.com/office/drawing/2014/main" id="{EE06978B-C894-DE30-8253-E9919041EB92}"/>
                          </a:ext>
                        </a:extLst>
                      </p:cNvPr>
                      <p:cNvPicPr>
                        <a:picLocks noChangeAspect="1" noChangeArrowheads="1"/>
                      </p:cNvPicPr>
                      <p:nvPr/>
                    </p:nvPicPr>
                    <p:blipFill>
                      <a:blip r:embed="rId4"/>
                      <a:srcRect/>
                      <a:stretch>
                        <a:fillRect/>
                      </a:stretch>
                    </p:blipFill>
                    <p:spPr bwMode="auto">
                      <a:xfrm>
                        <a:off x="3200400" y="1654238"/>
                        <a:ext cx="2482850" cy="849312"/>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9180EA96-E4CB-3AFE-DC81-34E8E2F72A1F}"/>
              </a:ext>
            </a:extLst>
          </p:cNvPr>
          <p:cNvSpPr txBox="1"/>
          <p:nvPr/>
        </p:nvSpPr>
        <p:spPr>
          <a:xfrm>
            <a:off x="1066800" y="2231700"/>
            <a:ext cx="7772400" cy="2800767"/>
          </a:xfrm>
          <a:prstGeom prst="rect">
            <a:avLst/>
          </a:prstGeom>
          <a:noFill/>
        </p:spPr>
        <p:txBody>
          <a:bodyPr wrap="square" rtlCol="0">
            <a:spAutoFit/>
          </a:bodyPr>
          <a:lstStyle/>
          <a:p>
            <a:r>
              <a:rPr lang="en-US" sz="1600" dirty="0"/>
              <a:t>where:</a:t>
            </a:r>
          </a:p>
          <a:p>
            <a:endParaRPr lang="en-US" sz="1600" dirty="0"/>
          </a:p>
          <a:p>
            <a:r>
              <a:rPr lang="en-US" sz="1600" dirty="0">
                <a:sym typeface="Symbol" panose="05050102010706020507" pitchFamily="18" charset="2"/>
              </a:rPr>
              <a:t></a:t>
            </a:r>
            <a:r>
              <a:rPr lang="en-US" sz="1600" baseline="-25000" dirty="0">
                <a:sym typeface="Symbol" panose="05050102010706020507" pitchFamily="18" charset="2"/>
              </a:rPr>
              <a:t>f     </a:t>
            </a:r>
            <a:r>
              <a:rPr lang="en-US" sz="1600" dirty="0">
                <a:sym typeface="Symbol" panose="05050102010706020507" pitchFamily="18" charset="2"/>
              </a:rPr>
              <a:t>= resistance factor for flexure (= 1.0)</a:t>
            </a:r>
          </a:p>
          <a:p>
            <a:pPr marL="514350" indent="-514350"/>
            <a:r>
              <a:rPr lang="en-US" sz="1600" dirty="0">
                <a:sym typeface="Symbol" panose="05050102010706020507" pitchFamily="18" charset="2"/>
              </a:rPr>
              <a:t>M</a:t>
            </a:r>
            <a:r>
              <a:rPr lang="en-US" sz="1600" baseline="-25000" dirty="0">
                <a:sym typeface="Symbol" panose="05050102010706020507" pitchFamily="18" charset="2"/>
              </a:rPr>
              <a:t>u  </a:t>
            </a:r>
            <a:r>
              <a:rPr lang="en-US" sz="1600" dirty="0">
                <a:sym typeface="Symbol" panose="05050102010706020507" pitchFamily="18" charset="2"/>
              </a:rPr>
              <a:t>= factored member major-axis bending moment (kip-in.). M</a:t>
            </a:r>
            <a:r>
              <a:rPr lang="en-US" sz="1600" baseline="-25000" dirty="0">
                <a:sym typeface="Symbol" panose="05050102010706020507" pitchFamily="18" charset="2"/>
              </a:rPr>
              <a:t>u</a:t>
            </a:r>
            <a:r>
              <a:rPr lang="en-US" sz="1600" dirty="0">
                <a:sym typeface="Symbol" panose="05050102010706020507" pitchFamily="18" charset="2"/>
              </a:rPr>
              <a:t> is always taken as positive.</a:t>
            </a:r>
          </a:p>
          <a:p>
            <a:pPr marL="514350" indent="-514350"/>
            <a:r>
              <a:rPr lang="en-US" sz="1600" dirty="0">
                <a:sym typeface="Symbol" panose="05050102010706020507" pitchFamily="18" charset="2"/>
              </a:rPr>
              <a:t>f</a:t>
            </a:r>
            <a:r>
              <a:rPr lang="en-US" sz="1600" baseline="-25000" dirty="0">
                <a:sym typeface="MT Extra" panose="05050102010205020202" pitchFamily="18" charset="2"/>
              </a:rPr>
              <a:t></a:t>
            </a:r>
            <a:r>
              <a:rPr lang="en-US" sz="1600" dirty="0">
                <a:sym typeface="MT Extra" panose="05050102010205020202" pitchFamily="18" charset="2"/>
              </a:rPr>
              <a:t>   =  factored elastically computed flange lateral bending stress (ksi). f</a:t>
            </a:r>
            <a:r>
              <a:rPr lang="en-US" sz="1600" baseline="-25000" dirty="0">
                <a:sym typeface="MT Extra" panose="05050102010205020202" pitchFamily="18" charset="2"/>
              </a:rPr>
              <a:t></a:t>
            </a:r>
            <a:r>
              <a:rPr lang="en-US" sz="1600" dirty="0">
                <a:sym typeface="MT Extra" panose="05050102010205020202" pitchFamily="18" charset="2"/>
              </a:rPr>
              <a:t> is always taken as positive.</a:t>
            </a:r>
          </a:p>
          <a:p>
            <a:pPr marL="514350" indent="-514350"/>
            <a:r>
              <a:rPr lang="en-US" sz="1600" dirty="0">
                <a:sym typeface="MT Extra" panose="05050102010205020202" pitchFamily="18" charset="2"/>
              </a:rPr>
              <a:t>S</a:t>
            </a:r>
            <a:r>
              <a:rPr lang="en-US" sz="1600" baseline="-25000" dirty="0">
                <a:sym typeface="MT Extra" panose="05050102010205020202" pitchFamily="18" charset="2"/>
              </a:rPr>
              <a:t>x</a:t>
            </a:r>
            <a:r>
              <a:rPr lang="en-US" sz="1600" dirty="0">
                <a:sym typeface="MT Extra" panose="05050102010205020202" pitchFamily="18" charset="2"/>
              </a:rPr>
              <a:t>  = elastic section modulus about the major-axis of the section to the flange under consideration (in.</a:t>
            </a:r>
            <a:r>
              <a:rPr lang="en-US" sz="1600" baseline="30000" dirty="0">
                <a:sym typeface="MT Extra" panose="05050102010205020202" pitchFamily="18" charset="2"/>
              </a:rPr>
              <a:t>3</a:t>
            </a:r>
            <a:r>
              <a:rPr lang="en-US" sz="1600" dirty="0">
                <a:sym typeface="MT Extra" panose="05050102010205020202" pitchFamily="18" charset="2"/>
              </a:rPr>
              <a:t>)</a:t>
            </a:r>
          </a:p>
          <a:p>
            <a:pPr marL="514350" indent="-514350"/>
            <a:r>
              <a:rPr lang="en-US" sz="1600" dirty="0">
                <a:sym typeface="MT Extra" panose="05050102010205020202" pitchFamily="18" charset="2"/>
              </a:rPr>
              <a:t>M</a:t>
            </a:r>
            <a:r>
              <a:rPr lang="en-US" sz="1600" baseline="-25000" dirty="0">
                <a:sym typeface="MT Extra" panose="05050102010205020202" pitchFamily="18" charset="2"/>
              </a:rPr>
              <a:t>n  </a:t>
            </a:r>
            <a:r>
              <a:rPr lang="en-US" sz="1600" dirty="0">
                <a:sym typeface="MT Extra" panose="05050102010205020202" pitchFamily="18" charset="2"/>
              </a:rPr>
              <a:t>= nominal flexural resistance in terms of the member major-axis bending moment (kip-in.)</a:t>
            </a:r>
            <a:endParaRPr lang="en-US" sz="1600" baseline="-25000" dirty="0"/>
          </a:p>
        </p:txBody>
      </p:sp>
    </p:spTree>
    <p:extLst>
      <p:ext uri="{BB962C8B-B14F-4D97-AF65-F5344CB8AC3E}">
        <p14:creationId xmlns:p14="http://schemas.microsoft.com/office/powerpoint/2010/main" val="39573212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3600" dirty="0"/>
              <a:t>Flexural Resistance: One-Third Rule Equations</a:t>
            </a:r>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a:xfrm>
            <a:off x="6781800" y="4799806"/>
            <a:ext cx="2133600" cy="274637"/>
          </a:xfrm>
        </p:spPr>
        <p:txBody>
          <a:bodyPr/>
          <a:lstStyle/>
          <a:p>
            <a:fld id="{BA98D948-1207-4CB8-9C03-80C63F72A5E7}" type="slidenum">
              <a:rPr lang="en-US" smtClean="0"/>
              <a:t>57</a:t>
            </a:fld>
            <a:endParaRPr lang="en-US" dirty="0"/>
          </a:p>
        </p:txBody>
      </p:sp>
      <p:pic>
        <p:nvPicPr>
          <p:cNvPr id="9" name="Picture 8" descr="Figure 6.5.2.1.2-1  Fully-Plastic Stress Distribution under Combined Vertical and Lateral Bending (Compact Flange). sketch of i girder with dimensions b sub f and t sub f along with associated stress distribution sketches. ">
            <a:extLst>
              <a:ext uri="{FF2B5EF4-FFF2-40B4-BE49-F238E27FC236}">
                <a16:creationId xmlns:a16="http://schemas.microsoft.com/office/drawing/2014/main" id="{98F15C08-FF2A-6A04-E0CA-1AA52AC8D00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37940" y="1063625"/>
            <a:ext cx="6781533" cy="1660525"/>
          </a:xfrm>
          <a:prstGeom prst="rect">
            <a:avLst/>
          </a:prstGeom>
          <a:noFill/>
          <a:ln>
            <a:noFill/>
          </a:ln>
        </p:spPr>
      </p:pic>
      <p:graphicFrame>
        <p:nvGraphicFramePr>
          <p:cNvPr id="10" name="Object 9">
            <a:extLst>
              <a:ext uri="{FF2B5EF4-FFF2-40B4-BE49-F238E27FC236}">
                <a16:creationId xmlns:a16="http://schemas.microsoft.com/office/drawing/2014/main" id="{01E8BBA5-447A-25FF-C9E2-84FEDB6E7AAC}"/>
              </a:ext>
            </a:extLst>
          </p:cNvPr>
          <p:cNvGraphicFramePr>
            <a:graphicFrameLocks noChangeAspect="1"/>
          </p:cNvGraphicFramePr>
          <p:nvPr>
            <p:extLst>
              <p:ext uri="{D42A27DB-BD31-4B8C-83A1-F6EECF244321}">
                <p14:modId xmlns:p14="http://schemas.microsoft.com/office/powerpoint/2010/main" val="2242525511"/>
              </p:ext>
            </p:extLst>
          </p:nvPr>
        </p:nvGraphicFramePr>
        <p:xfrm>
          <a:off x="4913313" y="2811879"/>
          <a:ext cx="2833687" cy="877888"/>
        </p:xfrm>
        <a:graphic>
          <a:graphicData uri="http://schemas.openxmlformats.org/presentationml/2006/ole">
            <mc:AlternateContent xmlns:mc="http://schemas.openxmlformats.org/markup-compatibility/2006">
              <mc:Choice xmlns:v="urn:schemas-microsoft-com:vml" Requires="v">
                <p:oleObj name="Equation" r:id="rId4" imgW="1155600" imgH="368280" progId="Equation.DSMT4">
                  <p:embed/>
                </p:oleObj>
              </mc:Choice>
              <mc:Fallback>
                <p:oleObj name="Equation" r:id="rId4" imgW="1155600" imgH="368280" progId="Equation.DSMT4">
                  <p:embed/>
                  <p:pic>
                    <p:nvPicPr>
                      <p:cNvPr id="10" name="Object 9">
                        <a:extLst>
                          <a:ext uri="{FF2B5EF4-FFF2-40B4-BE49-F238E27FC236}">
                            <a16:creationId xmlns:a16="http://schemas.microsoft.com/office/drawing/2014/main" id="{01E8BBA5-447A-25FF-C9E2-84FEDB6E7AAC}"/>
                          </a:ext>
                        </a:extLst>
                      </p:cNvPr>
                      <p:cNvPicPr>
                        <a:picLocks noChangeAspect="1" noChangeArrowheads="1"/>
                      </p:cNvPicPr>
                      <p:nvPr/>
                    </p:nvPicPr>
                    <p:blipFill>
                      <a:blip r:embed="rId5"/>
                      <a:srcRect/>
                      <a:stretch>
                        <a:fillRect/>
                      </a:stretch>
                    </p:blipFill>
                    <p:spPr bwMode="auto">
                      <a:xfrm>
                        <a:off x="4913313" y="2811879"/>
                        <a:ext cx="2833687" cy="877888"/>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255A5CFC-D897-5E29-B4C5-C522A17899A3}"/>
              </a:ext>
            </a:extLst>
          </p:cNvPr>
          <p:cNvGraphicFramePr>
            <a:graphicFrameLocks noChangeAspect="1"/>
          </p:cNvGraphicFramePr>
          <p:nvPr>
            <p:extLst>
              <p:ext uri="{D42A27DB-BD31-4B8C-83A1-F6EECF244321}">
                <p14:modId xmlns:p14="http://schemas.microsoft.com/office/powerpoint/2010/main" val="3333890751"/>
              </p:ext>
            </p:extLst>
          </p:nvPr>
        </p:nvGraphicFramePr>
        <p:xfrm>
          <a:off x="4819650" y="3901342"/>
          <a:ext cx="2927350" cy="1120775"/>
        </p:xfrm>
        <a:graphic>
          <a:graphicData uri="http://schemas.openxmlformats.org/presentationml/2006/ole">
            <mc:AlternateContent xmlns:mc="http://schemas.openxmlformats.org/markup-compatibility/2006">
              <mc:Choice xmlns:v="urn:schemas-microsoft-com:vml" Requires="v">
                <p:oleObj name="Equation" r:id="rId6" imgW="1193760" imgH="469800" progId="Equation.DSMT4">
                  <p:embed/>
                </p:oleObj>
              </mc:Choice>
              <mc:Fallback>
                <p:oleObj name="Equation" r:id="rId6" imgW="1193760" imgH="469800" progId="Equation.DSMT4">
                  <p:embed/>
                  <p:pic>
                    <p:nvPicPr>
                      <p:cNvPr id="11" name="Object 10">
                        <a:extLst>
                          <a:ext uri="{FF2B5EF4-FFF2-40B4-BE49-F238E27FC236}">
                            <a16:creationId xmlns:a16="http://schemas.microsoft.com/office/drawing/2014/main" id="{255A5CFC-D897-5E29-B4C5-C522A17899A3}"/>
                          </a:ext>
                        </a:extLst>
                      </p:cNvPr>
                      <p:cNvPicPr>
                        <a:picLocks noChangeAspect="1" noChangeArrowheads="1"/>
                      </p:cNvPicPr>
                      <p:nvPr/>
                    </p:nvPicPr>
                    <p:blipFill>
                      <a:blip r:embed="rId7"/>
                      <a:srcRect/>
                      <a:stretch>
                        <a:fillRect/>
                      </a:stretch>
                    </p:blipFill>
                    <p:spPr bwMode="auto">
                      <a:xfrm>
                        <a:off x="4819650" y="3901342"/>
                        <a:ext cx="2927350" cy="1120775"/>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2656417C-42AE-4857-11C2-01B2879B7CF2}"/>
              </a:ext>
            </a:extLst>
          </p:cNvPr>
          <p:cNvGraphicFramePr>
            <a:graphicFrameLocks noChangeAspect="1"/>
          </p:cNvGraphicFramePr>
          <p:nvPr>
            <p:extLst>
              <p:ext uri="{D42A27DB-BD31-4B8C-83A1-F6EECF244321}">
                <p14:modId xmlns:p14="http://schemas.microsoft.com/office/powerpoint/2010/main" val="1192634072"/>
              </p:ext>
            </p:extLst>
          </p:nvPr>
        </p:nvGraphicFramePr>
        <p:xfrm>
          <a:off x="1328738" y="3146425"/>
          <a:ext cx="2924175" cy="515938"/>
        </p:xfrm>
        <a:graphic>
          <a:graphicData uri="http://schemas.openxmlformats.org/presentationml/2006/ole">
            <mc:AlternateContent xmlns:mc="http://schemas.openxmlformats.org/markup-compatibility/2006">
              <mc:Choice xmlns:v="urn:schemas-microsoft-com:vml" Requires="v">
                <p:oleObj name="Equation" r:id="rId8" imgW="1193760" imgH="215640" progId="Equation.DSMT4">
                  <p:embed/>
                </p:oleObj>
              </mc:Choice>
              <mc:Fallback>
                <p:oleObj name="Equation" r:id="rId8" imgW="1193760" imgH="215640" progId="Equation.DSMT4">
                  <p:embed/>
                  <p:pic>
                    <p:nvPicPr>
                      <p:cNvPr id="12" name="Object 11">
                        <a:extLst>
                          <a:ext uri="{FF2B5EF4-FFF2-40B4-BE49-F238E27FC236}">
                            <a16:creationId xmlns:a16="http://schemas.microsoft.com/office/drawing/2014/main" id="{2656417C-42AE-4857-11C2-01B2879B7CF2}"/>
                          </a:ext>
                        </a:extLst>
                      </p:cNvPr>
                      <p:cNvPicPr>
                        <a:picLocks noChangeAspect="1" noChangeArrowheads="1"/>
                      </p:cNvPicPr>
                      <p:nvPr/>
                    </p:nvPicPr>
                    <p:blipFill>
                      <a:blip r:embed="rId9"/>
                      <a:srcRect/>
                      <a:stretch>
                        <a:fillRect/>
                      </a:stretch>
                    </p:blipFill>
                    <p:spPr bwMode="auto">
                      <a:xfrm>
                        <a:off x="1328738" y="3146425"/>
                        <a:ext cx="2924175" cy="515938"/>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34045E7E-CDE9-FBF0-4917-BC19AAD5BD93}"/>
              </a:ext>
            </a:extLst>
          </p:cNvPr>
          <p:cNvGraphicFramePr>
            <a:graphicFrameLocks noChangeAspect="1"/>
          </p:cNvGraphicFramePr>
          <p:nvPr>
            <p:extLst>
              <p:ext uri="{D42A27DB-BD31-4B8C-83A1-F6EECF244321}">
                <p14:modId xmlns:p14="http://schemas.microsoft.com/office/powerpoint/2010/main" val="1526795315"/>
              </p:ext>
            </p:extLst>
          </p:nvPr>
        </p:nvGraphicFramePr>
        <p:xfrm>
          <a:off x="1676400" y="4006118"/>
          <a:ext cx="2054225" cy="911225"/>
        </p:xfrm>
        <a:graphic>
          <a:graphicData uri="http://schemas.openxmlformats.org/presentationml/2006/ole">
            <mc:AlternateContent xmlns:mc="http://schemas.openxmlformats.org/markup-compatibility/2006">
              <mc:Choice xmlns:v="urn:schemas-microsoft-com:vml" Requires="v">
                <p:oleObj name="Equation" r:id="rId10" imgW="838080" imgH="380880" progId="Equation.DSMT4">
                  <p:embed/>
                </p:oleObj>
              </mc:Choice>
              <mc:Fallback>
                <p:oleObj name="Equation" r:id="rId10" imgW="838080" imgH="380880" progId="Equation.DSMT4">
                  <p:embed/>
                  <p:pic>
                    <p:nvPicPr>
                      <p:cNvPr id="13" name="Object 12">
                        <a:extLst>
                          <a:ext uri="{FF2B5EF4-FFF2-40B4-BE49-F238E27FC236}">
                            <a16:creationId xmlns:a16="http://schemas.microsoft.com/office/drawing/2014/main" id="{34045E7E-CDE9-FBF0-4917-BC19AAD5BD93}"/>
                          </a:ext>
                        </a:extLst>
                      </p:cNvPr>
                      <p:cNvPicPr>
                        <a:picLocks noChangeAspect="1" noChangeArrowheads="1"/>
                      </p:cNvPicPr>
                      <p:nvPr/>
                    </p:nvPicPr>
                    <p:blipFill>
                      <a:blip r:embed="rId11"/>
                      <a:srcRect/>
                      <a:stretch>
                        <a:fillRect/>
                      </a:stretch>
                    </p:blipFill>
                    <p:spPr bwMode="auto">
                      <a:xfrm>
                        <a:off x="1676400" y="4006118"/>
                        <a:ext cx="2054225" cy="911225"/>
                      </a:xfrm>
                      <a:prstGeom prst="rect">
                        <a:avLst/>
                      </a:prstGeom>
                      <a:noFill/>
                    </p:spPr>
                  </p:pic>
                </p:oleObj>
              </mc:Fallback>
            </mc:AlternateContent>
          </a:graphicData>
        </a:graphic>
      </p:graphicFrame>
      <p:sp>
        <p:nvSpPr>
          <p:cNvPr id="15" name="Arrow: Down 14">
            <a:extLst>
              <a:ext uri="{FF2B5EF4-FFF2-40B4-BE49-F238E27FC236}">
                <a16:creationId xmlns:a16="http://schemas.microsoft.com/office/drawing/2014/main" id="{AFE7F14E-AF49-FF35-0D6D-87715FE5009E}"/>
              </a:ext>
            </a:extLst>
          </p:cNvPr>
          <p:cNvSpPr/>
          <p:nvPr/>
        </p:nvSpPr>
        <p:spPr>
          <a:xfrm>
            <a:off x="2590800" y="3650473"/>
            <a:ext cx="152400" cy="3901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951FC105-3772-2E60-E738-302666B0CCFB}"/>
              </a:ext>
            </a:extLst>
          </p:cNvPr>
          <p:cNvSpPr/>
          <p:nvPr/>
        </p:nvSpPr>
        <p:spPr>
          <a:xfrm>
            <a:off x="6279334" y="3581400"/>
            <a:ext cx="152400" cy="3901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10072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3600" dirty="0"/>
              <a:t>Flexural Resistance: One-Third Rule Equations</a:t>
            </a:r>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a:xfrm>
            <a:off x="6865620" y="4799806"/>
            <a:ext cx="2133600" cy="274637"/>
          </a:xfrm>
        </p:spPr>
        <p:txBody>
          <a:bodyPr/>
          <a:lstStyle/>
          <a:p>
            <a:fld id="{BA98D948-1207-4CB8-9C03-80C63F72A5E7}" type="slidenum">
              <a:rPr lang="en-US" smtClean="0"/>
              <a:t>58</a:t>
            </a:fld>
            <a:endParaRPr lang="en-US" dirty="0"/>
          </a:p>
        </p:txBody>
      </p:sp>
      <p:pic>
        <p:nvPicPr>
          <p:cNvPr id="9" name="Picture 8" descr="Figure 6.5.2.1.2-1  Fully-Plastic Stress Distribution under Combined Vertical and Lateral Bending (Compact Flange). sketch of i girder with dimensions b sub f and t sub f along with associated stress distribution sketches. ">
            <a:extLst>
              <a:ext uri="{FF2B5EF4-FFF2-40B4-BE49-F238E27FC236}">
                <a16:creationId xmlns:a16="http://schemas.microsoft.com/office/drawing/2014/main" id="{98F15C08-FF2A-6A04-E0CA-1AA52AC8D00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37940" y="916255"/>
            <a:ext cx="6781533" cy="1660525"/>
          </a:xfrm>
          <a:prstGeom prst="rect">
            <a:avLst/>
          </a:prstGeom>
          <a:noFill/>
          <a:ln>
            <a:noFill/>
          </a:ln>
        </p:spPr>
      </p:pic>
      <p:graphicFrame>
        <p:nvGraphicFramePr>
          <p:cNvPr id="11" name="Object 10">
            <a:extLst>
              <a:ext uri="{FF2B5EF4-FFF2-40B4-BE49-F238E27FC236}">
                <a16:creationId xmlns:a16="http://schemas.microsoft.com/office/drawing/2014/main" id="{255A5CFC-D897-5E29-B4C5-C522A17899A3}"/>
              </a:ext>
            </a:extLst>
          </p:cNvPr>
          <p:cNvGraphicFramePr>
            <a:graphicFrameLocks noChangeAspect="1"/>
          </p:cNvGraphicFramePr>
          <p:nvPr>
            <p:extLst>
              <p:ext uri="{D42A27DB-BD31-4B8C-83A1-F6EECF244321}">
                <p14:modId xmlns:p14="http://schemas.microsoft.com/office/powerpoint/2010/main" val="4216037975"/>
              </p:ext>
            </p:extLst>
          </p:nvPr>
        </p:nvGraphicFramePr>
        <p:xfrm>
          <a:off x="5092123" y="2782441"/>
          <a:ext cx="2927350" cy="1120775"/>
        </p:xfrm>
        <a:graphic>
          <a:graphicData uri="http://schemas.openxmlformats.org/presentationml/2006/ole">
            <mc:AlternateContent xmlns:mc="http://schemas.openxmlformats.org/markup-compatibility/2006">
              <mc:Choice xmlns:v="urn:schemas-microsoft-com:vml" Requires="v">
                <p:oleObj name="Equation" r:id="rId4" imgW="1193760" imgH="469800" progId="Equation.DSMT4">
                  <p:embed/>
                </p:oleObj>
              </mc:Choice>
              <mc:Fallback>
                <p:oleObj name="Equation" r:id="rId4" imgW="1193760" imgH="469800" progId="Equation.DSMT4">
                  <p:embed/>
                  <p:pic>
                    <p:nvPicPr>
                      <p:cNvPr id="11" name="Object 10">
                        <a:extLst>
                          <a:ext uri="{FF2B5EF4-FFF2-40B4-BE49-F238E27FC236}">
                            <a16:creationId xmlns:a16="http://schemas.microsoft.com/office/drawing/2014/main" id="{255A5CFC-D897-5E29-B4C5-C522A17899A3}"/>
                          </a:ext>
                        </a:extLst>
                      </p:cNvPr>
                      <p:cNvPicPr>
                        <a:picLocks noChangeAspect="1" noChangeArrowheads="1"/>
                      </p:cNvPicPr>
                      <p:nvPr/>
                    </p:nvPicPr>
                    <p:blipFill>
                      <a:blip r:embed="rId5"/>
                      <a:srcRect/>
                      <a:stretch>
                        <a:fillRect/>
                      </a:stretch>
                    </p:blipFill>
                    <p:spPr bwMode="auto">
                      <a:xfrm>
                        <a:off x="5092123" y="2782441"/>
                        <a:ext cx="2927350" cy="1120775"/>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34045E7E-CDE9-FBF0-4917-BC19AAD5BD93}"/>
              </a:ext>
            </a:extLst>
          </p:cNvPr>
          <p:cNvGraphicFramePr>
            <a:graphicFrameLocks noChangeAspect="1"/>
          </p:cNvGraphicFramePr>
          <p:nvPr>
            <p:extLst>
              <p:ext uri="{D42A27DB-BD31-4B8C-83A1-F6EECF244321}">
                <p14:modId xmlns:p14="http://schemas.microsoft.com/office/powerpoint/2010/main" val="1313488161"/>
              </p:ext>
            </p:extLst>
          </p:nvPr>
        </p:nvGraphicFramePr>
        <p:xfrm>
          <a:off x="1676400" y="2782441"/>
          <a:ext cx="2054225" cy="911225"/>
        </p:xfrm>
        <a:graphic>
          <a:graphicData uri="http://schemas.openxmlformats.org/presentationml/2006/ole">
            <mc:AlternateContent xmlns:mc="http://schemas.openxmlformats.org/markup-compatibility/2006">
              <mc:Choice xmlns:v="urn:schemas-microsoft-com:vml" Requires="v">
                <p:oleObj name="Equation" r:id="rId6" imgW="838080" imgH="380880" progId="Equation.DSMT4">
                  <p:embed/>
                </p:oleObj>
              </mc:Choice>
              <mc:Fallback>
                <p:oleObj name="Equation" r:id="rId6" imgW="838080" imgH="380880" progId="Equation.DSMT4">
                  <p:embed/>
                  <p:pic>
                    <p:nvPicPr>
                      <p:cNvPr id="13" name="Object 12">
                        <a:extLst>
                          <a:ext uri="{FF2B5EF4-FFF2-40B4-BE49-F238E27FC236}">
                            <a16:creationId xmlns:a16="http://schemas.microsoft.com/office/drawing/2014/main" id="{34045E7E-CDE9-FBF0-4917-BC19AAD5BD93}"/>
                          </a:ext>
                        </a:extLst>
                      </p:cNvPr>
                      <p:cNvPicPr>
                        <a:picLocks noChangeAspect="1" noChangeArrowheads="1"/>
                      </p:cNvPicPr>
                      <p:nvPr/>
                    </p:nvPicPr>
                    <p:blipFill>
                      <a:blip r:embed="rId7"/>
                      <a:srcRect/>
                      <a:stretch>
                        <a:fillRect/>
                      </a:stretch>
                    </p:blipFill>
                    <p:spPr bwMode="auto">
                      <a:xfrm>
                        <a:off x="1676400" y="2782441"/>
                        <a:ext cx="2054225" cy="911225"/>
                      </a:xfrm>
                      <a:prstGeom prst="rect">
                        <a:avLst/>
                      </a:prstGeom>
                      <a:noFill/>
                    </p:spPr>
                  </p:pic>
                </p:oleObj>
              </mc:Fallback>
            </mc:AlternateContent>
          </a:graphicData>
        </a:graphic>
      </p:graphicFrame>
      <p:sp>
        <p:nvSpPr>
          <p:cNvPr id="5" name="Oval 4">
            <a:extLst>
              <a:ext uri="{FF2B5EF4-FFF2-40B4-BE49-F238E27FC236}">
                <a16:creationId xmlns:a16="http://schemas.microsoft.com/office/drawing/2014/main" id="{5D639FFB-33EB-3C3C-68D1-EC53D1EDB887}"/>
              </a:ext>
            </a:extLst>
          </p:cNvPr>
          <p:cNvSpPr/>
          <p:nvPr/>
        </p:nvSpPr>
        <p:spPr>
          <a:xfrm>
            <a:off x="3429000" y="2868612"/>
            <a:ext cx="228600" cy="304800"/>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6C2F9B14-B07F-D70D-7445-564A530BE5A4}"/>
              </a:ext>
            </a:extLst>
          </p:cNvPr>
          <p:cNvCxnSpPr>
            <a:endCxn id="5" idx="6"/>
          </p:cNvCxnSpPr>
          <p:nvPr/>
        </p:nvCxnSpPr>
        <p:spPr>
          <a:xfrm flipH="1" flipV="1">
            <a:off x="3657600" y="3021012"/>
            <a:ext cx="1434523" cy="32181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aphicFrame>
        <p:nvGraphicFramePr>
          <p:cNvPr id="17" name="Object 16">
            <a:extLst>
              <a:ext uri="{FF2B5EF4-FFF2-40B4-BE49-F238E27FC236}">
                <a16:creationId xmlns:a16="http://schemas.microsoft.com/office/drawing/2014/main" id="{0CA6D7EA-B7A6-945E-9206-AA5EB072A5D4}"/>
              </a:ext>
            </a:extLst>
          </p:cNvPr>
          <p:cNvGraphicFramePr>
            <a:graphicFrameLocks noChangeAspect="1"/>
          </p:cNvGraphicFramePr>
          <p:nvPr>
            <p:extLst>
              <p:ext uri="{D42A27DB-BD31-4B8C-83A1-F6EECF244321}">
                <p14:modId xmlns:p14="http://schemas.microsoft.com/office/powerpoint/2010/main" val="2656568539"/>
              </p:ext>
            </p:extLst>
          </p:nvPr>
        </p:nvGraphicFramePr>
        <p:xfrm>
          <a:off x="1653309" y="3990528"/>
          <a:ext cx="2273300" cy="1030288"/>
        </p:xfrm>
        <a:graphic>
          <a:graphicData uri="http://schemas.openxmlformats.org/presentationml/2006/ole">
            <mc:AlternateContent xmlns:mc="http://schemas.openxmlformats.org/markup-compatibility/2006">
              <mc:Choice xmlns:v="urn:schemas-microsoft-com:vml" Requires="v">
                <p:oleObj name="Equation" r:id="rId8" imgW="927000" imgH="431640" progId="Equation.DSMT4">
                  <p:embed/>
                </p:oleObj>
              </mc:Choice>
              <mc:Fallback>
                <p:oleObj name="Equation" r:id="rId8" imgW="927000" imgH="431640" progId="Equation.DSMT4">
                  <p:embed/>
                  <p:pic>
                    <p:nvPicPr>
                      <p:cNvPr id="17" name="Object 16">
                        <a:extLst>
                          <a:ext uri="{FF2B5EF4-FFF2-40B4-BE49-F238E27FC236}">
                            <a16:creationId xmlns:a16="http://schemas.microsoft.com/office/drawing/2014/main" id="{0CA6D7EA-B7A6-945E-9206-AA5EB072A5D4}"/>
                          </a:ext>
                        </a:extLst>
                      </p:cNvPr>
                      <p:cNvPicPr>
                        <a:picLocks noChangeAspect="1" noChangeArrowheads="1"/>
                      </p:cNvPicPr>
                      <p:nvPr/>
                    </p:nvPicPr>
                    <p:blipFill>
                      <a:blip r:embed="rId9"/>
                      <a:srcRect/>
                      <a:stretch>
                        <a:fillRect/>
                      </a:stretch>
                    </p:blipFill>
                    <p:spPr bwMode="auto">
                      <a:xfrm>
                        <a:off x="1653309" y="3990528"/>
                        <a:ext cx="2273300" cy="1030288"/>
                      </a:xfrm>
                      <a:prstGeom prst="rect">
                        <a:avLst/>
                      </a:prstGeom>
                      <a:noFill/>
                    </p:spPr>
                  </p:pic>
                </p:oleObj>
              </mc:Fallback>
            </mc:AlternateContent>
          </a:graphicData>
        </a:graphic>
      </p:graphicFrame>
      <p:sp>
        <p:nvSpPr>
          <p:cNvPr id="18" name="Arrow: Down 17">
            <a:extLst>
              <a:ext uri="{FF2B5EF4-FFF2-40B4-BE49-F238E27FC236}">
                <a16:creationId xmlns:a16="http://schemas.microsoft.com/office/drawing/2014/main" id="{EB580059-595F-8AB1-0581-A178F29DA404}"/>
              </a:ext>
            </a:extLst>
          </p:cNvPr>
          <p:cNvSpPr/>
          <p:nvPr/>
        </p:nvSpPr>
        <p:spPr>
          <a:xfrm>
            <a:off x="2789959" y="3556903"/>
            <a:ext cx="152400" cy="3901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5D3B5040-8217-4489-BCE9-0EB48B112584}"/>
              </a:ext>
            </a:extLst>
          </p:cNvPr>
          <p:cNvSpPr/>
          <p:nvPr/>
        </p:nvSpPr>
        <p:spPr>
          <a:xfrm>
            <a:off x="4343400" y="4248150"/>
            <a:ext cx="457200" cy="3218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97992ED-C723-6144-3A32-F6E0F1A2A9EF}"/>
              </a:ext>
            </a:extLst>
          </p:cNvPr>
          <p:cNvSpPr/>
          <p:nvPr/>
        </p:nvSpPr>
        <p:spPr>
          <a:xfrm>
            <a:off x="5092124" y="2796950"/>
            <a:ext cx="2927350" cy="11062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Object 18">
            <a:extLst>
              <a:ext uri="{FF2B5EF4-FFF2-40B4-BE49-F238E27FC236}">
                <a16:creationId xmlns:a16="http://schemas.microsoft.com/office/drawing/2014/main" id="{77B431D9-D109-39E3-F2C4-C57B73A013C7}"/>
              </a:ext>
            </a:extLst>
          </p:cNvPr>
          <p:cNvGraphicFramePr>
            <a:graphicFrameLocks noChangeAspect="1"/>
          </p:cNvGraphicFramePr>
          <p:nvPr>
            <p:extLst>
              <p:ext uri="{D42A27DB-BD31-4B8C-83A1-F6EECF244321}">
                <p14:modId xmlns:p14="http://schemas.microsoft.com/office/powerpoint/2010/main" val="4101184198"/>
              </p:ext>
            </p:extLst>
          </p:nvPr>
        </p:nvGraphicFramePr>
        <p:xfrm>
          <a:off x="5080578" y="3996878"/>
          <a:ext cx="1776412" cy="850900"/>
        </p:xfrm>
        <a:graphic>
          <a:graphicData uri="http://schemas.openxmlformats.org/presentationml/2006/ole">
            <mc:AlternateContent xmlns:mc="http://schemas.openxmlformats.org/markup-compatibility/2006">
              <mc:Choice xmlns:v="urn:schemas-microsoft-com:vml" Requires="v">
                <p:oleObj name="Equation" r:id="rId10" imgW="723600" imgH="355320" progId="Equation.DSMT4">
                  <p:embed/>
                </p:oleObj>
              </mc:Choice>
              <mc:Fallback>
                <p:oleObj name="Equation" r:id="rId10" imgW="723600" imgH="355320" progId="Equation.DSMT4">
                  <p:embed/>
                  <p:pic>
                    <p:nvPicPr>
                      <p:cNvPr id="19" name="Object 18">
                        <a:extLst>
                          <a:ext uri="{FF2B5EF4-FFF2-40B4-BE49-F238E27FC236}">
                            <a16:creationId xmlns:a16="http://schemas.microsoft.com/office/drawing/2014/main" id="{77B431D9-D109-39E3-F2C4-C57B73A013C7}"/>
                          </a:ext>
                        </a:extLst>
                      </p:cNvPr>
                      <p:cNvPicPr>
                        <a:picLocks noChangeAspect="1" noChangeArrowheads="1"/>
                      </p:cNvPicPr>
                      <p:nvPr/>
                    </p:nvPicPr>
                    <p:blipFill>
                      <a:blip r:embed="rId11"/>
                      <a:srcRect/>
                      <a:stretch>
                        <a:fillRect/>
                      </a:stretch>
                    </p:blipFill>
                    <p:spPr bwMode="auto">
                      <a:xfrm>
                        <a:off x="5080578" y="3996878"/>
                        <a:ext cx="1776412" cy="850900"/>
                      </a:xfrm>
                      <a:prstGeom prst="rect">
                        <a:avLst/>
                      </a:prstGeom>
                      <a:noFill/>
                    </p:spPr>
                  </p:pic>
                </p:oleObj>
              </mc:Fallback>
            </mc:AlternateContent>
          </a:graphicData>
        </a:graphic>
      </p:graphicFrame>
      <p:sp>
        <p:nvSpPr>
          <p:cNvPr id="20" name="TextBox 19">
            <a:extLst>
              <a:ext uri="{FF2B5EF4-FFF2-40B4-BE49-F238E27FC236}">
                <a16:creationId xmlns:a16="http://schemas.microsoft.com/office/drawing/2014/main" id="{8992CF5E-995B-78C5-D881-CDFBA822AE7C}"/>
              </a:ext>
            </a:extLst>
          </p:cNvPr>
          <p:cNvSpPr txBox="1"/>
          <p:nvPr/>
        </p:nvSpPr>
        <p:spPr>
          <a:xfrm>
            <a:off x="7086600" y="4248150"/>
            <a:ext cx="1600200" cy="369332"/>
          </a:xfrm>
          <a:prstGeom prst="rect">
            <a:avLst/>
          </a:prstGeom>
          <a:noFill/>
        </p:spPr>
        <p:txBody>
          <a:bodyPr wrap="square" rtlCol="0">
            <a:spAutoFit/>
          </a:bodyPr>
          <a:lstStyle/>
          <a:p>
            <a:r>
              <a:rPr lang="en-US" dirty="0"/>
              <a:t>for f</a:t>
            </a:r>
            <a:r>
              <a:rPr lang="en-US" baseline="-25000" dirty="0">
                <a:sym typeface="MT Extra" panose="05050102010205020202" pitchFamily="18" charset="2"/>
              </a:rPr>
              <a:t></a:t>
            </a:r>
            <a:r>
              <a:rPr lang="en-US" dirty="0">
                <a:sym typeface="MT Extra" panose="05050102010205020202" pitchFamily="18" charset="2"/>
              </a:rPr>
              <a:t> </a:t>
            </a:r>
            <a:r>
              <a:rPr lang="en-US" dirty="0">
                <a:cs typeface="Arial" panose="020B0604020202020204" pitchFamily="34" charset="0"/>
                <a:sym typeface="MT Extra" panose="05050102010205020202" pitchFamily="18" charset="2"/>
              </a:rPr>
              <a:t>≤ 0.6F</a:t>
            </a:r>
            <a:r>
              <a:rPr lang="en-US" baseline="-25000" dirty="0">
                <a:cs typeface="Arial" panose="020B0604020202020204" pitchFamily="34" charset="0"/>
                <a:sym typeface="MT Extra" panose="05050102010205020202" pitchFamily="18" charset="2"/>
              </a:rPr>
              <a:t>y</a:t>
            </a:r>
            <a:endParaRPr lang="en-US" dirty="0"/>
          </a:p>
        </p:txBody>
      </p:sp>
    </p:spTree>
    <p:extLst>
      <p:ext uri="{BB962C8B-B14F-4D97-AF65-F5344CB8AC3E}">
        <p14:creationId xmlns:p14="http://schemas.microsoft.com/office/powerpoint/2010/main" val="855457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3600" dirty="0"/>
              <a:t>Flexural Resistance: One-Third Rule Equations</a:t>
            </a:r>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a:xfrm>
            <a:off x="6858000" y="4799806"/>
            <a:ext cx="2133600" cy="274637"/>
          </a:xfrm>
        </p:spPr>
        <p:txBody>
          <a:bodyPr/>
          <a:lstStyle/>
          <a:p>
            <a:fld id="{BA98D948-1207-4CB8-9C03-80C63F72A5E7}" type="slidenum">
              <a:rPr lang="en-US" smtClean="0"/>
              <a:t>59</a:t>
            </a:fld>
            <a:endParaRPr lang="en-US" dirty="0"/>
          </a:p>
        </p:txBody>
      </p:sp>
      <p:pic>
        <p:nvPicPr>
          <p:cNvPr id="6150" name="Picture 6">
            <a:extLst>
              <a:ext uri="{FF2B5EF4-FFF2-40B4-BE49-F238E27FC236}">
                <a16:creationId xmlns:a16="http://schemas.microsoft.com/office/drawing/2014/main" id="{CD5DBE3D-D307-AE83-2E7E-649FBBF4F4C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6801" y="1123950"/>
            <a:ext cx="298295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id="{8B5DDAA0-B444-0818-769B-C6B7B90E8C57}"/>
              </a:ext>
            </a:extLst>
          </p:cNvPr>
          <p:cNvSpPr>
            <a:spLocks noChangeArrowheads="1"/>
          </p:cNvSpPr>
          <p:nvPr/>
        </p:nvSpPr>
        <p:spPr bwMode="auto">
          <a:xfrm>
            <a:off x="5811915" y="1428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1" name="Object 20">
            <a:extLst>
              <a:ext uri="{FF2B5EF4-FFF2-40B4-BE49-F238E27FC236}">
                <a16:creationId xmlns:a16="http://schemas.microsoft.com/office/drawing/2014/main" id="{DA2E83A9-E072-0EAE-1A3E-5D00ACB82DEC}"/>
              </a:ext>
            </a:extLst>
          </p:cNvPr>
          <p:cNvGraphicFramePr>
            <a:graphicFrameLocks noChangeAspect="1"/>
          </p:cNvGraphicFramePr>
          <p:nvPr>
            <p:extLst>
              <p:ext uri="{D42A27DB-BD31-4B8C-83A1-F6EECF244321}">
                <p14:modId xmlns:p14="http://schemas.microsoft.com/office/powerpoint/2010/main" val="2110603758"/>
              </p:ext>
            </p:extLst>
          </p:nvPr>
        </p:nvGraphicFramePr>
        <p:xfrm>
          <a:off x="5167606" y="997201"/>
          <a:ext cx="2049618" cy="1202669"/>
        </p:xfrm>
        <a:graphic>
          <a:graphicData uri="http://schemas.openxmlformats.org/presentationml/2006/ole">
            <mc:AlternateContent xmlns:mc="http://schemas.openxmlformats.org/markup-compatibility/2006">
              <mc:Choice xmlns:v="urn:schemas-microsoft-com:vml" Requires="v">
                <p:oleObj name="Equation" r:id="rId4" imgW="1409400" imgH="850680" progId="Equation.DSMT4">
                  <p:embed/>
                </p:oleObj>
              </mc:Choice>
              <mc:Fallback>
                <p:oleObj name="Equation" r:id="rId4" imgW="1409400" imgH="850680" progId="Equation.DSMT4">
                  <p:embed/>
                  <p:pic>
                    <p:nvPicPr>
                      <p:cNvPr id="21" name="Object 20">
                        <a:extLst>
                          <a:ext uri="{FF2B5EF4-FFF2-40B4-BE49-F238E27FC236}">
                            <a16:creationId xmlns:a16="http://schemas.microsoft.com/office/drawing/2014/main" id="{DA2E83A9-E072-0EAE-1A3E-5D00ACB82DEC}"/>
                          </a:ext>
                        </a:extLst>
                      </p:cNvPr>
                      <p:cNvPicPr>
                        <a:picLocks noChangeAspect="1" noChangeArrowheads="1"/>
                      </p:cNvPicPr>
                      <p:nvPr/>
                    </p:nvPicPr>
                    <p:blipFill>
                      <a:blip r:embed="rId5"/>
                      <a:srcRect/>
                      <a:stretch>
                        <a:fillRect/>
                      </a:stretch>
                    </p:blipFill>
                    <p:spPr bwMode="auto">
                      <a:xfrm>
                        <a:off x="5167606" y="997201"/>
                        <a:ext cx="2049618" cy="1202669"/>
                      </a:xfrm>
                      <a:prstGeom prst="rect">
                        <a:avLst/>
                      </a:prstGeom>
                      <a:noFill/>
                    </p:spPr>
                  </p:pic>
                </p:oleObj>
              </mc:Fallback>
            </mc:AlternateContent>
          </a:graphicData>
        </a:graphic>
      </p:graphicFrame>
      <p:pic>
        <p:nvPicPr>
          <p:cNvPr id="6153" name="Picture 9">
            <a:extLst>
              <a:ext uri="{FF2B5EF4-FFF2-40B4-BE49-F238E27FC236}">
                <a16:creationId xmlns:a16="http://schemas.microsoft.com/office/drawing/2014/main" id="{19937D42-E6DC-DF4C-90AB-ADD57A9319F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495800" y="2216431"/>
            <a:ext cx="3276601" cy="229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Object 21">
            <a:extLst>
              <a:ext uri="{FF2B5EF4-FFF2-40B4-BE49-F238E27FC236}">
                <a16:creationId xmlns:a16="http://schemas.microsoft.com/office/drawing/2014/main" id="{3F9C6603-D063-401E-964F-5DF99E1A0584}"/>
              </a:ext>
            </a:extLst>
          </p:cNvPr>
          <p:cNvGraphicFramePr>
            <a:graphicFrameLocks noChangeAspect="1"/>
          </p:cNvGraphicFramePr>
          <p:nvPr>
            <p:extLst>
              <p:ext uri="{D42A27DB-BD31-4B8C-83A1-F6EECF244321}">
                <p14:modId xmlns:p14="http://schemas.microsoft.com/office/powerpoint/2010/main" val="3127016804"/>
              </p:ext>
            </p:extLst>
          </p:nvPr>
        </p:nvGraphicFramePr>
        <p:xfrm>
          <a:off x="1066801" y="4086225"/>
          <a:ext cx="2274888" cy="850900"/>
        </p:xfrm>
        <a:graphic>
          <a:graphicData uri="http://schemas.openxmlformats.org/presentationml/2006/ole">
            <mc:AlternateContent xmlns:mc="http://schemas.openxmlformats.org/markup-compatibility/2006">
              <mc:Choice xmlns:v="urn:schemas-microsoft-com:vml" Requires="v">
                <p:oleObj name="Equation" r:id="rId7" imgW="927000" imgH="355320" progId="Equation.DSMT4">
                  <p:embed/>
                </p:oleObj>
              </mc:Choice>
              <mc:Fallback>
                <p:oleObj name="Equation" r:id="rId7" imgW="927000" imgH="355320" progId="Equation.DSMT4">
                  <p:embed/>
                  <p:pic>
                    <p:nvPicPr>
                      <p:cNvPr id="22" name="Object 21">
                        <a:extLst>
                          <a:ext uri="{FF2B5EF4-FFF2-40B4-BE49-F238E27FC236}">
                            <a16:creationId xmlns:a16="http://schemas.microsoft.com/office/drawing/2014/main" id="{3F9C6603-D063-401E-964F-5DF99E1A0584}"/>
                          </a:ext>
                        </a:extLst>
                      </p:cNvPr>
                      <p:cNvPicPr>
                        <a:picLocks noChangeAspect="1" noChangeArrowheads="1"/>
                      </p:cNvPicPr>
                      <p:nvPr/>
                    </p:nvPicPr>
                    <p:blipFill>
                      <a:blip r:embed="rId8"/>
                      <a:srcRect/>
                      <a:stretch>
                        <a:fillRect/>
                      </a:stretch>
                    </p:blipFill>
                    <p:spPr bwMode="auto">
                      <a:xfrm>
                        <a:off x="1066801" y="4086225"/>
                        <a:ext cx="2274888" cy="850900"/>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50A2FD1A-DA24-97A3-9CD3-CCB495401E4B}"/>
              </a:ext>
            </a:extLst>
          </p:cNvPr>
          <p:cNvSpPr txBox="1"/>
          <p:nvPr/>
        </p:nvSpPr>
        <p:spPr>
          <a:xfrm>
            <a:off x="914399" y="3714750"/>
            <a:ext cx="2057397" cy="369332"/>
          </a:xfrm>
          <a:prstGeom prst="rect">
            <a:avLst/>
          </a:prstGeom>
          <a:noFill/>
        </p:spPr>
        <p:txBody>
          <a:bodyPr wrap="square" rtlCol="0">
            <a:spAutoFit/>
          </a:bodyPr>
          <a:lstStyle/>
          <a:p>
            <a:r>
              <a:rPr lang="en-US" dirty="0"/>
              <a:t>For finite A</a:t>
            </a:r>
            <a:r>
              <a:rPr lang="en-US" baseline="-25000" dirty="0"/>
              <a:t>w</a:t>
            </a:r>
            <a:r>
              <a:rPr lang="en-US" dirty="0"/>
              <a:t>/A</a:t>
            </a:r>
            <a:r>
              <a:rPr lang="en-US" baseline="-25000" dirty="0"/>
              <a:t>f</a:t>
            </a:r>
            <a:r>
              <a:rPr lang="en-US" dirty="0"/>
              <a:t>:</a:t>
            </a:r>
          </a:p>
        </p:txBody>
      </p:sp>
      <p:sp>
        <p:nvSpPr>
          <p:cNvPr id="26" name="TextBox 25">
            <a:extLst>
              <a:ext uri="{FF2B5EF4-FFF2-40B4-BE49-F238E27FC236}">
                <a16:creationId xmlns:a16="http://schemas.microsoft.com/office/drawing/2014/main" id="{2BE929A9-8296-890A-666F-2C92FCC29EC4}"/>
              </a:ext>
            </a:extLst>
          </p:cNvPr>
          <p:cNvSpPr txBox="1"/>
          <p:nvPr/>
        </p:nvSpPr>
        <p:spPr>
          <a:xfrm>
            <a:off x="3657600" y="4484103"/>
            <a:ext cx="5334000" cy="553998"/>
          </a:xfrm>
          <a:prstGeom prst="rect">
            <a:avLst/>
          </a:prstGeom>
          <a:noFill/>
        </p:spPr>
        <p:txBody>
          <a:bodyPr wrap="square">
            <a:spAutoFit/>
          </a:bodyPr>
          <a:lstStyle/>
          <a:p>
            <a:pPr algn="just"/>
            <a:r>
              <a:rPr lang="en-US" sz="1000" u="sng" dirty="0">
                <a:latin typeface="Arial" panose="020B0604020202020204" pitchFamily="34" charset="0"/>
                <a:ea typeface="Times New Roman" panose="02020603050405020304" pitchFamily="18" charset="0"/>
                <a:cs typeface="Arial" panose="020B0604020202020204" pitchFamily="34" charset="0"/>
              </a:rPr>
              <a:t>REF:</a:t>
            </a:r>
            <a:r>
              <a:rPr lang="en-US" sz="1000" dirty="0">
                <a:latin typeface="Arial" panose="020B0604020202020204" pitchFamily="34" charset="0"/>
                <a:ea typeface="Times New Roman" panose="02020603050405020304" pitchFamily="18" charset="0"/>
                <a:cs typeface="Arial" panose="020B0604020202020204" pitchFamily="34" charset="0"/>
              </a:rPr>
              <a:t> </a:t>
            </a:r>
            <a:r>
              <a:rPr lang="en-US" sz="1000" dirty="0">
                <a:effectLst/>
                <a:latin typeface="Arial" panose="020B0604020202020204" pitchFamily="34" charset="0"/>
                <a:ea typeface="Times New Roman" panose="02020603050405020304" pitchFamily="18" charset="0"/>
                <a:cs typeface="Arial" panose="020B0604020202020204" pitchFamily="34" charset="0"/>
              </a:rPr>
              <a:t>White, D. W., and M. A. Grubb. Unified Resistance Equations for Design of Curved and Tangent Steel Bridge I‑Girders. </a:t>
            </a:r>
            <a:r>
              <a:rPr lang="en-US" sz="1000" i="1" dirty="0">
                <a:effectLst/>
                <a:latin typeface="Arial" panose="020B0604020202020204" pitchFamily="34" charset="0"/>
                <a:ea typeface="Times New Roman" panose="02020603050405020304" pitchFamily="18" charset="0"/>
                <a:cs typeface="Arial" panose="020B0604020202020204" pitchFamily="34" charset="0"/>
              </a:rPr>
              <a:t>Proc., 2005 TRB Bridge Engineering Conference</a:t>
            </a:r>
            <a:r>
              <a:rPr lang="en-US" sz="1000" dirty="0">
                <a:effectLst/>
                <a:latin typeface="Arial" panose="020B0604020202020204" pitchFamily="34" charset="0"/>
                <a:ea typeface="Times New Roman" panose="02020603050405020304" pitchFamily="18" charset="0"/>
                <a:cs typeface="Arial" panose="020B0604020202020204" pitchFamily="34" charset="0"/>
              </a:rPr>
              <a:t>, Transportation Research Board, Washington, DC, July 2005.</a:t>
            </a:r>
          </a:p>
        </p:txBody>
      </p:sp>
    </p:spTree>
    <p:extLst>
      <p:ext uri="{BB962C8B-B14F-4D97-AF65-F5344CB8AC3E}">
        <p14:creationId xmlns:p14="http://schemas.microsoft.com/office/powerpoint/2010/main" val="1774369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B91665-AFF3-4B54-9F33-162DA07A8E2B}"/>
              </a:ext>
            </a:extLst>
          </p:cNvPr>
          <p:cNvSpPr>
            <a:spLocks noGrp="1"/>
          </p:cNvSpPr>
          <p:nvPr>
            <p:ph type="title"/>
          </p:nvPr>
        </p:nvSpPr>
        <p:spPr/>
        <p:txBody>
          <a:bodyPr/>
          <a:lstStyle/>
          <a:p>
            <a:r>
              <a:rPr lang="en-US" dirty="0"/>
              <a:t>Cross-Section Proportion Limits</a:t>
            </a:r>
          </a:p>
        </p:txBody>
      </p:sp>
      <p:sp>
        <p:nvSpPr>
          <p:cNvPr id="6" name="Content Placeholder 5">
            <a:extLst>
              <a:ext uri="{FF2B5EF4-FFF2-40B4-BE49-F238E27FC236}">
                <a16:creationId xmlns:a16="http://schemas.microsoft.com/office/drawing/2014/main" id="{E3B57B88-9336-4D6D-A244-E13A769E4328}"/>
              </a:ext>
            </a:extLst>
          </p:cNvPr>
          <p:cNvSpPr>
            <a:spLocks noGrp="1"/>
          </p:cNvSpPr>
          <p:nvPr>
            <p:ph idx="1"/>
          </p:nvPr>
        </p:nvSpPr>
        <p:spPr/>
        <p:txBody>
          <a:bodyPr/>
          <a:lstStyle/>
          <a:p>
            <a:r>
              <a:rPr lang="en-US" dirty="0"/>
              <a:t>Web: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a:p>
            <a:r>
              <a:rPr lang="en-US" dirty="0"/>
              <a:t>Flanges: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5C609C26-BDD5-491E-9811-6C44858CD17A}"/>
              </a:ext>
            </a:extLst>
          </p:cNvPr>
          <p:cNvSpPr>
            <a:spLocks noGrp="1"/>
          </p:cNvSpPr>
          <p:nvPr>
            <p:ph type="sldNum" sz="quarter" idx="12"/>
          </p:nvPr>
        </p:nvSpPr>
        <p:spPr/>
        <p:txBody>
          <a:bodyPr/>
          <a:lstStyle/>
          <a:p>
            <a:fld id="{BA98D948-1207-4CB8-9C03-80C63F72A5E7}" type="slidenum">
              <a:rPr lang="en-US" smtClean="0"/>
              <a:t>6</a:t>
            </a:fld>
            <a:endParaRPr lang="en-US" dirty="0"/>
          </a:p>
        </p:txBody>
      </p:sp>
      <p:graphicFrame>
        <p:nvGraphicFramePr>
          <p:cNvPr id="3" name="Object 2">
            <a:extLst>
              <a:ext uri="{FF2B5EF4-FFF2-40B4-BE49-F238E27FC236}">
                <a16:creationId xmlns:a16="http://schemas.microsoft.com/office/drawing/2014/main" id="{E28A4AEA-BCC5-43E2-B2FE-F3671843259E}"/>
              </a:ext>
            </a:extLst>
          </p:cNvPr>
          <p:cNvGraphicFramePr>
            <a:graphicFrameLocks noChangeAspect="1"/>
          </p:cNvGraphicFramePr>
          <p:nvPr>
            <p:extLst>
              <p:ext uri="{D42A27DB-BD31-4B8C-83A1-F6EECF244321}">
                <p14:modId xmlns:p14="http://schemas.microsoft.com/office/powerpoint/2010/main" val="596082350"/>
              </p:ext>
            </p:extLst>
          </p:nvPr>
        </p:nvGraphicFramePr>
        <p:xfrm>
          <a:off x="2076590" y="1108975"/>
          <a:ext cx="1304925" cy="911225"/>
        </p:xfrm>
        <a:graphic>
          <a:graphicData uri="http://schemas.openxmlformats.org/presentationml/2006/ole">
            <mc:AlternateContent xmlns:mc="http://schemas.openxmlformats.org/markup-compatibility/2006">
              <mc:Choice xmlns:v="urn:schemas-microsoft-com:vml" Requires="v">
                <p:oleObj name="Equation" r:id="rId3" imgW="533160" imgH="380880" progId="Equation.DSMT4">
                  <p:embed/>
                </p:oleObj>
              </mc:Choice>
              <mc:Fallback>
                <p:oleObj name="Equation" r:id="rId3" imgW="533160" imgH="380880" progId="Equation.DSMT4">
                  <p:embed/>
                  <p:pic>
                    <p:nvPicPr>
                      <p:cNvPr id="3" name="Object 2">
                        <a:extLst>
                          <a:ext uri="{FF2B5EF4-FFF2-40B4-BE49-F238E27FC236}">
                            <a16:creationId xmlns:a16="http://schemas.microsoft.com/office/drawing/2014/main" id="{E28A4AEA-BCC5-43E2-B2FE-F3671843259E}"/>
                          </a:ext>
                        </a:extLst>
                      </p:cNvPr>
                      <p:cNvPicPr>
                        <a:picLocks noChangeAspect="1" noChangeArrowheads="1"/>
                      </p:cNvPicPr>
                      <p:nvPr/>
                    </p:nvPicPr>
                    <p:blipFill>
                      <a:blip r:embed="rId4"/>
                      <a:srcRect/>
                      <a:stretch>
                        <a:fillRect/>
                      </a:stretch>
                    </p:blipFill>
                    <p:spPr bwMode="auto">
                      <a:xfrm>
                        <a:off x="2076590" y="1108975"/>
                        <a:ext cx="1304925" cy="911225"/>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63E465AD-69D4-485C-B21B-221E754BC9A4}"/>
              </a:ext>
            </a:extLst>
          </p:cNvPr>
          <p:cNvSpPr>
            <a:spLocks noChangeArrowheads="1"/>
          </p:cNvSpPr>
          <p:nvPr/>
        </p:nvSpPr>
        <p:spPr bwMode="auto">
          <a:xfrm>
            <a:off x="2947988" y="24604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8" name="Object 7">
            <a:extLst>
              <a:ext uri="{FF2B5EF4-FFF2-40B4-BE49-F238E27FC236}">
                <a16:creationId xmlns:a16="http://schemas.microsoft.com/office/drawing/2014/main" id="{1F5DEE87-B7B4-49CC-9F9A-27527B7A99E6}"/>
              </a:ext>
            </a:extLst>
          </p:cNvPr>
          <p:cNvGraphicFramePr>
            <a:graphicFrameLocks noChangeAspect="1"/>
          </p:cNvGraphicFramePr>
          <p:nvPr/>
        </p:nvGraphicFramePr>
        <p:xfrm>
          <a:off x="2858425" y="2247643"/>
          <a:ext cx="1685866" cy="911225"/>
        </p:xfrm>
        <a:graphic>
          <a:graphicData uri="http://schemas.openxmlformats.org/presentationml/2006/ole">
            <mc:AlternateContent xmlns:mc="http://schemas.openxmlformats.org/markup-compatibility/2006">
              <mc:Choice xmlns:v="urn:schemas-microsoft-com:vml" Requires="v">
                <p:oleObj name="Equation" r:id="rId5" imgW="596880" imgH="380880" progId="Equation.DSMT4">
                  <p:embed/>
                </p:oleObj>
              </mc:Choice>
              <mc:Fallback>
                <p:oleObj name="Equation" r:id="rId5" imgW="596880" imgH="380880" progId="Equation.DSMT4">
                  <p:embed/>
                  <p:pic>
                    <p:nvPicPr>
                      <p:cNvPr id="8" name="Object 7">
                        <a:extLst>
                          <a:ext uri="{FF2B5EF4-FFF2-40B4-BE49-F238E27FC236}">
                            <a16:creationId xmlns:a16="http://schemas.microsoft.com/office/drawing/2014/main" id="{1F5DEE87-B7B4-49CC-9F9A-27527B7A99E6}"/>
                          </a:ext>
                        </a:extLst>
                      </p:cNvPr>
                      <p:cNvPicPr>
                        <a:picLocks noChangeAspect="1" noChangeArrowheads="1"/>
                      </p:cNvPicPr>
                      <p:nvPr/>
                    </p:nvPicPr>
                    <p:blipFill>
                      <a:blip r:embed="rId6"/>
                      <a:srcRect/>
                      <a:stretch>
                        <a:fillRect/>
                      </a:stretch>
                    </p:blipFill>
                    <p:spPr bwMode="auto">
                      <a:xfrm>
                        <a:off x="2858425" y="2247643"/>
                        <a:ext cx="1685866" cy="911225"/>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045DA3ED-D9D7-4222-973B-7CA254814FFA}"/>
              </a:ext>
            </a:extLst>
          </p:cNvPr>
          <p:cNvGraphicFramePr>
            <a:graphicFrameLocks noChangeAspect="1"/>
          </p:cNvGraphicFramePr>
          <p:nvPr/>
        </p:nvGraphicFramePr>
        <p:xfrm>
          <a:off x="5370513" y="2470150"/>
          <a:ext cx="1435100" cy="455613"/>
        </p:xfrm>
        <a:graphic>
          <a:graphicData uri="http://schemas.openxmlformats.org/presentationml/2006/ole">
            <mc:AlternateContent xmlns:mc="http://schemas.openxmlformats.org/markup-compatibility/2006">
              <mc:Choice xmlns:v="urn:schemas-microsoft-com:vml" Requires="v">
                <p:oleObj name="Equation" r:id="rId7" imgW="507960" imgH="190440" progId="Equation.DSMT4">
                  <p:embed/>
                </p:oleObj>
              </mc:Choice>
              <mc:Fallback>
                <p:oleObj name="Equation" r:id="rId7" imgW="507960" imgH="190440" progId="Equation.DSMT4">
                  <p:embed/>
                  <p:pic>
                    <p:nvPicPr>
                      <p:cNvPr id="9" name="Object 8">
                        <a:extLst>
                          <a:ext uri="{FF2B5EF4-FFF2-40B4-BE49-F238E27FC236}">
                            <a16:creationId xmlns:a16="http://schemas.microsoft.com/office/drawing/2014/main" id="{045DA3ED-D9D7-4222-973B-7CA254814FFA}"/>
                          </a:ext>
                        </a:extLst>
                      </p:cNvPr>
                      <p:cNvPicPr>
                        <a:picLocks noChangeAspect="1" noChangeArrowheads="1"/>
                      </p:cNvPicPr>
                      <p:nvPr/>
                    </p:nvPicPr>
                    <p:blipFill>
                      <a:blip r:embed="rId8"/>
                      <a:srcRect/>
                      <a:stretch>
                        <a:fillRect/>
                      </a:stretch>
                    </p:blipFill>
                    <p:spPr bwMode="auto">
                      <a:xfrm>
                        <a:off x="5370513" y="2470150"/>
                        <a:ext cx="1435100" cy="455613"/>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E0B32AB4-A45B-44C4-992E-BB126FB3F2EF}"/>
              </a:ext>
            </a:extLst>
          </p:cNvPr>
          <p:cNvGraphicFramePr>
            <a:graphicFrameLocks noChangeAspect="1"/>
          </p:cNvGraphicFramePr>
          <p:nvPr/>
        </p:nvGraphicFramePr>
        <p:xfrm>
          <a:off x="2896120" y="3459537"/>
          <a:ext cx="1506537" cy="455613"/>
        </p:xfrm>
        <a:graphic>
          <a:graphicData uri="http://schemas.openxmlformats.org/presentationml/2006/ole">
            <mc:AlternateContent xmlns:mc="http://schemas.openxmlformats.org/markup-compatibility/2006">
              <mc:Choice xmlns:v="urn:schemas-microsoft-com:vml" Requires="v">
                <p:oleObj name="Equation" r:id="rId9" imgW="533160" imgH="190440" progId="Equation.DSMT4">
                  <p:embed/>
                </p:oleObj>
              </mc:Choice>
              <mc:Fallback>
                <p:oleObj name="Equation" r:id="rId9" imgW="533160" imgH="190440" progId="Equation.DSMT4">
                  <p:embed/>
                  <p:pic>
                    <p:nvPicPr>
                      <p:cNvPr id="10" name="Object 9">
                        <a:extLst>
                          <a:ext uri="{FF2B5EF4-FFF2-40B4-BE49-F238E27FC236}">
                            <a16:creationId xmlns:a16="http://schemas.microsoft.com/office/drawing/2014/main" id="{E0B32AB4-A45B-44C4-992E-BB126FB3F2EF}"/>
                          </a:ext>
                        </a:extLst>
                      </p:cNvPr>
                      <p:cNvPicPr>
                        <a:picLocks noChangeAspect="1" noChangeArrowheads="1"/>
                      </p:cNvPicPr>
                      <p:nvPr/>
                    </p:nvPicPr>
                    <p:blipFill>
                      <a:blip r:embed="rId10"/>
                      <a:srcRect/>
                      <a:stretch>
                        <a:fillRect/>
                      </a:stretch>
                    </p:blipFill>
                    <p:spPr bwMode="auto">
                      <a:xfrm>
                        <a:off x="2896120" y="3459537"/>
                        <a:ext cx="1506537" cy="455613"/>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4F347F1F-DDA7-4CEE-B233-6B7FEEDC7E8F}"/>
              </a:ext>
            </a:extLst>
          </p:cNvPr>
          <p:cNvGraphicFramePr>
            <a:graphicFrameLocks noChangeAspect="1"/>
          </p:cNvGraphicFramePr>
          <p:nvPr/>
        </p:nvGraphicFramePr>
        <p:xfrm>
          <a:off x="5344305" y="3107747"/>
          <a:ext cx="2114550" cy="973138"/>
        </p:xfrm>
        <a:graphic>
          <a:graphicData uri="http://schemas.openxmlformats.org/presentationml/2006/ole">
            <mc:AlternateContent xmlns:mc="http://schemas.openxmlformats.org/markup-compatibility/2006">
              <mc:Choice xmlns:v="urn:schemas-microsoft-com:vml" Requires="v">
                <p:oleObj name="Equation" r:id="rId11" imgW="749160" imgH="406080" progId="Equation.DSMT4">
                  <p:embed/>
                </p:oleObj>
              </mc:Choice>
              <mc:Fallback>
                <p:oleObj name="Equation" r:id="rId11" imgW="749160" imgH="406080" progId="Equation.DSMT4">
                  <p:embed/>
                  <p:pic>
                    <p:nvPicPr>
                      <p:cNvPr id="11" name="Object 10">
                        <a:extLst>
                          <a:ext uri="{FF2B5EF4-FFF2-40B4-BE49-F238E27FC236}">
                            <a16:creationId xmlns:a16="http://schemas.microsoft.com/office/drawing/2014/main" id="{4F347F1F-DDA7-4CEE-B233-6B7FEEDC7E8F}"/>
                          </a:ext>
                        </a:extLst>
                      </p:cNvPr>
                      <p:cNvPicPr>
                        <a:picLocks noChangeAspect="1" noChangeArrowheads="1"/>
                      </p:cNvPicPr>
                      <p:nvPr/>
                    </p:nvPicPr>
                    <p:blipFill>
                      <a:blip r:embed="rId12"/>
                      <a:srcRect/>
                      <a:stretch>
                        <a:fillRect/>
                      </a:stretch>
                    </p:blipFill>
                    <p:spPr bwMode="auto">
                      <a:xfrm>
                        <a:off x="5344305" y="3107747"/>
                        <a:ext cx="2114550" cy="973138"/>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E4D54FB4-AF4D-4C36-A80A-026FAF231A73}"/>
              </a:ext>
            </a:extLst>
          </p:cNvPr>
          <p:cNvGraphicFramePr>
            <a:graphicFrameLocks noChangeAspect="1"/>
          </p:cNvGraphicFramePr>
          <p:nvPr>
            <p:extLst>
              <p:ext uri="{D42A27DB-BD31-4B8C-83A1-F6EECF244321}">
                <p14:modId xmlns:p14="http://schemas.microsoft.com/office/powerpoint/2010/main" val="2423549949"/>
              </p:ext>
            </p:extLst>
          </p:nvPr>
        </p:nvGraphicFramePr>
        <p:xfrm>
          <a:off x="5782079" y="1119923"/>
          <a:ext cx="1304925" cy="911225"/>
        </p:xfrm>
        <a:graphic>
          <a:graphicData uri="http://schemas.openxmlformats.org/presentationml/2006/ole">
            <mc:AlternateContent xmlns:mc="http://schemas.openxmlformats.org/markup-compatibility/2006">
              <mc:Choice xmlns:v="urn:schemas-microsoft-com:vml" Requires="v">
                <p:oleObj name="Equation" r:id="rId13" imgW="533160" imgH="380880" progId="Equation.DSMT4">
                  <p:embed/>
                </p:oleObj>
              </mc:Choice>
              <mc:Fallback>
                <p:oleObj name="Equation" r:id="rId13" imgW="533160" imgH="380880" progId="Equation.DSMT4">
                  <p:embed/>
                  <p:pic>
                    <p:nvPicPr>
                      <p:cNvPr id="18" name="Object 17">
                        <a:extLst>
                          <a:ext uri="{FF2B5EF4-FFF2-40B4-BE49-F238E27FC236}">
                            <a16:creationId xmlns:a16="http://schemas.microsoft.com/office/drawing/2014/main" id="{E4D54FB4-AF4D-4C36-A80A-026FAF231A73}"/>
                          </a:ext>
                        </a:extLst>
                      </p:cNvPr>
                      <p:cNvPicPr>
                        <a:picLocks noChangeAspect="1" noChangeArrowheads="1"/>
                      </p:cNvPicPr>
                      <p:nvPr/>
                    </p:nvPicPr>
                    <p:blipFill>
                      <a:blip r:embed="rId14"/>
                      <a:srcRect/>
                      <a:stretch>
                        <a:fillRect/>
                      </a:stretch>
                    </p:blipFill>
                    <p:spPr bwMode="auto">
                      <a:xfrm>
                        <a:off x="5782079" y="1119923"/>
                        <a:ext cx="1304925" cy="911225"/>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71564556-B497-BF1F-7384-7102015B0738}"/>
              </a:ext>
            </a:extLst>
          </p:cNvPr>
          <p:cNvGraphicFramePr>
            <a:graphicFrameLocks noChangeAspect="1"/>
          </p:cNvGraphicFramePr>
          <p:nvPr>
            <p:extLst>
              <p:ext uri="{D42A27DB-BD31-4B8C-83A1-F6EECF244321}">
                <p14:modId xmlns:p14="http://schemas.microsoft.com/office/powerpoint/2010/main" val="2162866243"/>
              </p:ext>
            </p:extLst>
          </p:nvPr>
        </p:nvGraphicFramePr>
        <p:xfrm>
          <a:off x="4204625" y="4133558"/>
          <a:ext cx="1435100" cy="849312"/>
        </p:xfrm>
        <a:graphic>
          <a:graphicData uri="http://schemas.openxmlformats.org/presentationml/2006/ole">
            <mc:AlternateContent xmlns:mc="http://schemas.openxmlformats.org/markup-compatibility/2006">
              <mc:Choice xmlns:v="urn:schemas-microsoft-com:vml" Requires="v">
                <p:oleObj name="Equation" r:id="rId15" imgW="507960" imgH="355320" progId="Equation.DSMT4">
                  <p:embed/>
                </p:oleObj>
              </mc:Choice>
              <mc:Fallback>
                <p:oleObj name="Equation" r:id="rId15" imgW="507960" imgH="355320" progId="Equation.DSMT4">
                  <p:embed/>
                  <p:pic>
                    <p:nvPicPr>
                      <p:cNvPr id="20" name="Object 19">
                        <a:extLst>
                          <a:ext uri="{FF2B5EF4-FFF2-40B4-BE49-F238E27FC236}">
                            <a16:creationId xmlns:a16="http://schemas.microsoft.com/office/drawing/2014/main" id="{71564556-B497-BF1F-7384-7102015B0738}"/>
                          </a:ext>
                        </a:extLst>
                      </p:cNvPr>
                      <p:cNvPicPr>
                        <a:picLocks noChangeAspect="1" noChangeArrowheads="1"/>
                      </p:cNvPicPr>
                      <p:nvPr/>
                    </p:nvPicPr>
                    <p:blipFill>
                      <a:blip r:embed="rId16"/>
                      <a:srcRect/>
                      <a:stretch>
                        <a:fillRect/>
                      </a:stretch>
                    </p:blipFill>
                    <p:spPr bwMode="auto">
                      <a:xfrm>
                        <a:off x="4204625" y="4133558"/>
                        <a:ext cx="1435100" cy="849312"/>
                      </a:xfrm>
                      <a:prstGeom prst="rect">
                        <a:avLst/>
                      </a:prstGeom>
                      <a:noFill/>
                    </p:spPr>
                  </p:pic>
                </p:oleObj>
              </mc:Fallback>
            </mc:AlternateContent>
          </a:graphicData>
        </a:graphic>
      </p:graphicFrame>
      <p:sp>
        <p:nvSpPr>
          <p:cNvPr id="2" name="Freeform 112">
            <a:extLst>
              <a:ext uri="{FF2B5EF4-FFF2-40B4-BE49-F238E27FC236}">
                <a16:creationId xmlns:a16="http://schemas.microsoft.com/office/drawing/2014/main" id="{24B522C8-BD32-C08A-2E60-BA51248E4282}"/>
              </a:ext>
            </a:extLst>
          </p:cNvPr>
          <p:cNvSpPr>
            <a:spLocks/>
          </p:cNvSpPr>
          <p:nvPr/>
        </p:nvSpPr>
        <p:spPr bwMode="auto">
          <a:xfrm>
            <a:off x="4246875" y="977534"/>
            <a:ext cx="297415" cy="1213411"/>
          </a:xfrm>
          <a:custGeom>
            <a:avLst/>
            <a:gdLst/>
            <a:ahLst/>
            <a:cxnLst>
              <a:cxn ang="0">
                <a:pos x="288" y="0"/>
              </a:cxn>
              <a:cxn ang="0">
                <a:pos x="0" y="0"/>
              </a:cxn>
              <a:cxn ang="0">
                <a:pos x="0" y="72"/>
              </a:cxn>
              <a:cxn ang="0">
                <a:pos x="277" y="72"/>
              </a:cxn>
              <a:cxn ang="0">
                <a:pos x="277" y="1151"/>
              </a:cxn>
              <a:cxn ang="0">
                <a:pos x="0" y="1151"/>
              </a:cxn>
              <a:cxn ang="0">
                <a:pos x="0" y="1223"/>
              </a:cxn>
              <a:cxn ang="0">
                <a:pos x="576" y="1223"/>
              </a:cxn>
              <a:cxn ang="0">
                <a:pos x="576" y="1151"/>
              </a:cxn>
              <a:cxn ang="0">
                <a:pos x="299" y="1151"/>
              </a:cxn>
              <a:cxn ang="0">
                <a:pos x="299" y="72"/>
              </a:cxn>
              <a:cxn ang="0">
                <a:pos x="576" y="72"/>
              </a:cxn>
              <a:cxn ang="0">
                <a:pos x="576" y="0"/>
              </a:cxn>
              <a:cxn ang="0">
                <a:pos x="288" y="0"/>
              </a:cxn>
            </a:cxnLst>
            <a:rect l="0" t="0" r="r" b="b"/>
            <a:pathLst>
              <a:path w="576" h="1223">
                <a:moveTo>
                  <a:pt x="288" y="0"/>
                </a:moveTo>
                <a:lnTo>
                  <a:pt x="0" y="0"/>
                </a:lnTo>
                <a:lnTo>
                  <a:pt x="0" y="72"/>
                </a:lnTo>
                <a:lnTo>
                  <a:pt x="277" y="72"/>
                </a:lnTo>
                <a:lnTo>
                  <a:pt x="277" y="1151"/>
                </a:lnTo>
                <a:lnTo>
                  <a:pt x="0" y="1151"/>
                </a:lnTo>
                <a:lnTo>
                  <a:pt x="0" y="1223"/>
                </a:lnTo>
                <a:lnTo>
                  <a:pt x="576" y="1223"/>
                </a:lnTo>
                <a:lnTo>
                  <a:pt x="576" y="1151"/>
                </a:lnTo>
                <a:lnTo>
                  <a:pt x="299" y="1151"/>
                </a:lnTo>
                <a:lnTo>
                  <a:pt x="299" y="72"/>
                </a:lnTo>
                <a:lnTo>
                  <a:pt x="576" y="72"/>
                </a:lnTo>
                <a:lnTo>
                  <a:pt x="576" y="0"/>
                </a:lnTo>
                <a:lnTo>
                  <a:pt x="288" y="0"/>
                </a:lnTo>
                <a:close/>
              </a:path>
            </a:pathLst>
          </a:cu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dirty="0"/>
          </a:p>
        </p:txBody>
      </p:sp>
      <p:sp>
        <p:nvSpPr>
          <p:cNvPr id="16" name="Freeform 112">
            <a:extLst>
              <a:ext uri="{FF2B5EF4-FFF2-40B4-BE49-F238E27FC236}">
                <a16:creationId xmlns:a16="http://schemas.microsoft.com/office/drawing/2014/main" id="{8ABF3FBE-DD60-DF0F-A7CD-D4E3F5FF1159}"/>
              </a:ext>
            </a:extLst>
          </p:cNvPr>
          <p:cNvSpPr>
            <a:spLocks/>
          </p:cNvSpPr>
          <p:nvPr/>
        </p:nvSpPr>
        <p:spPr bwMode="auto">
          <a:xfrm>
            <a:off x="7631835" y="945274"/>
            <a:ext cx="252956" cy="1571847"/>
          </a:xfrm>
          <a:custGeom>
            <a:avLst/>
            <a:gdLst/>
            <a:ahLst/>
            <a:cxnLst>
              <a:cxn ang="0">
                <a:pos x="288" y="0"/>
              </a:cxn>
              <a:cxn ang="0">
                <a:pos x="0" y="0"/>
              </a:cxn>
              <a:cxn ang="0">
                <a:pos x="0" y="72"/>
              </a:cxn>
              <a:cxn ang="0">
                <a:pos x="277" y="72"/>
              </a:cxn>
              <a:cxn ang="0">
                <a:pos x="277" y="1151"/>
              </a:cxn>
              <a:cxn ang="0">
                <a:pos x="0" y="1151"/>
              </a:cxn>
              <a:cxn ang="0">
                <a:pos x="0" y="1223"/>
              </a:cxn>
              <a:cxn ang="0">
                <a:pos x="576" y="1223"/>
              </a:cxn>
              <a:cxn ang="0">
                <a:pos x="576" y="1151"/>
              </a:cxn>
              <a:cxn ang="0">
                <a:pos x="299" y="1151"/>
              </a:cxn>
              <a:cxn ang="0">
                <a:pos x="299" y="72"/>
              </a:cxn>
              <a:cxn ang="0">
                <a:pos x="576" y="72"/>
              </a:cxn>
              <a:cxn ang="0">
                <a:pos x="576" y="0"/>
              </a:cxn>
              <a:cxn ang="0">
                <a:pos x="288" y="0"/>
              </a:cxn>
            </a:cxnLst>
            <a:rect l="0" t="0" r="r" b="b"/>
            <a:pathLst>
              <a:path w="576" h="1223">
                <a:moveTo>
                  <a:pt x="288" y="0"/>
                </a:moveTo>
                <a:lnTo>
                  <a:pt x="0" y="0"/>
                </a:lnTo>
                <a:lnTo>
                  <a:pt x="0" y="72"/>
                </a:lnTo>
                <a:lnTo>
                  <a:pt x="277" y="72"/>
                </a:lnTo>
                <a:lnTo>
                  <a:pt x="277" y="1151"/>
                </a:lnTo>
                <a:lnTo>
                  <a:pt x="0" y="1151"/>
                </a:lnTo>
                <a:lnTo>
                  <a:pt x="0" y="1223"/>
                </a:lnTo>
                <a:lnTo>
                  <a:pt x="576" y="1223"/>
                </a:lnTo>
                <a:lnTo>
                  <a:pt x="576" y="1151"/>
                </a:lnTo>
                <a:lnTo>
                  <a:pt x="299" y="1151"/>
                </a:lnTo>
                <a:lnTo>
                  <a:pt x="299" y="72"/>
                </a:lnTo>
                <a:lnTo>
                  <a:pt x="576" y="72"/>
                </a:lnTo>
                <a:lnTo>
                  <a:pt x="576" y="0"/>
                </a:lnTo>
                <a:lnTo>
                  <a:pt x="288" y="0"/>
                </a:lnTo>
                <a:close/>
              </a:path>
            </a:pathLst>
          </a:cu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A9B23A11-94E9-4F17-AF23-728F4EBBFC60}"/>
              </a:ext>
            </a:extLst>
          </p:cNvPr>
          <p:cNvSpPr/>
          <p:nvPr/>
        </p:nvSpPr>
        <p:spPr>
          <a:xfrm>
            <a:off x="7551194" y="1433520"/>
            <a:ext cx="210085" cy="5714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F9694244-4483-FA16-B4CB-3FA297764DAE}"/>
              </a:ext>
            </a:extLst>
          </p:cNvPr>
          <p:cNvCxnSpPr>
            <a:cxnSpLocks/>
          </p:cNvCxnSpPr>
          <p:nvPr/>
        </p:nvCxnSpPr>
        <p:spPr>
          <a:xfrm>
            <a:off x="3782152" y="1063625"/>
            <a:ext cx="464724"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CC7DC17-E40C-9010-A652-4B735D4FC003}"/>
              </a:ext>
            </a:extLst>
          </p:cNvPr>
          <p:cNvSpPr txBox="1"/>
          <p:nvPr/>
        </p:nvSpPr>
        <p:spPr>
          <a:xfrm>
            <a:off x="3811688" y="1399573"/>
            <a:ext cx="351378" cy="369332"/>
          </a:xfrm>
          <a:prstGeom prst="rect">
            <a:avLst/>
          </a:prstGeom>
          <a:noFill/>
        </p:spPr>
        <p:txBody>
          <a:bodyPr wrap="square" rtlCol="0">
            <a:spAutoFit/>
          </a:bodyPr>
          <a:lstStyle/>
          <a:p>
            <a:r>
              <a:rPr lang="en-US" dirty="0">
                <a:latin typeface="Arial" pitchFamily="34" charset="0"/>
                <a:cs typeface="Arial" pitchFamily="34" charset="0"/>
              </a:rPr>
              <a:t>D</a:t>
            </a:r>
          </a:p>
        </p:txBody>
      </p:sp>
      <p:cxnSp>
        <p:nvCxnSpPr>
          <p:cNvPr id="42" name="Straight Connector 41">
            <a:extLst>
              <a:ext uri="{FF2B5EF4-FFF2-40B4-BE49-F238E27FC236}">
                <a16:creationId xmlns:a16="http://schemas.microsoft.com/office/drawing/2014/main" id="{B48777C7-457D-0851-18EC-78E03EB635CD}"/>
              </a:ext>
            </a:extLst>
          </p:cNvPr>
          <p:cNvCxnSpPr/>
          <p:nvPr/>
        </p:nvCxnSpPr>
        <p:spPr>
          <a:xfrm>
            <a:off x="3782152" y="2114550"/>
            <a:ext cx="464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6613423-DC04-F2C8-7A21-ED68673AECA3}"/>
              </a:ext>
            </a:extLst>
          </p:cNvPr>
          <p:cNvCxnSpPr/>
          <p:nvPr/>
        </p:nvCxnSpPr>
        <p:spPr>
          <a:xfrm>
            <a:off x="4163066" y="1063625"/>
            <a:ext cx="0" cy="10509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68EEBD9-33C9-F21E-DD5C-CC7829A975FD}"/>
              </a:ext>
            </a:extLst>
          </p:cNvPr>
          <p:cNvCxnSpPr/>
          <p:nvPr/>
        </p:nvCxnSpPr>
        <p:spPr>
          <a:xfrm>
            <a:off x="4246875" y="1433520"/>
            <a:ext cx="1487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7C4C29D-DAEB-E5D9-0571-2019E964BB55}"/>
              </a:ext>
            </a:extLst>
          </p:cNvPr>
          <p:cNvCxnSpPr/>
          <p:nvPr/>
        </p:nvCxnSpPr>
        <p:spPr>
          <a:xfrm flipH="1">
            <a:off x="4402657" y="1433520"/>
            <a:ext cx="1416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5CC9673-5E55-CA72-81EE-CF192A4BD934}"/>
              </a:ext>
            </a:extLst>
          </p:cNvPr>
          <p:cNvSpPr txBox="1"/>
          <p:nvPr/>
        </p:nvSpPr>
        <p:spPr>
          <a:xfrm>
            <a:off x="4509286" y="1248175"/>
            <a:ext cx="533400" cy="369332"/>
          </a:xfrm>
          <a:prstGeom prst="rect">
            <a:avLst/>
          </a:prstGeom>
          <a:noFill/>
        </p:spPr>
        <p:txBody>
          <a:bodyPr wrap="square" rtlCol="0">
            <a:spAutoFit/>
          </a:bodyPr>
          <a:lstStyle/>
          <a:p>
            <a:r>
              <a:rPr lang="en-US" dirty="0"/>
              <a:t>t</a:t>
            </a:r>
            <a:r>
              <a:rPr lang="en-US" baseline="-25000" dirty="0"/>
              <a:t>w</a:t>
            </a:r>
          </a:p>
        </p:txBody>
      </p:sp>
    </p:spTree>
    <p:extLst>
      <p:ext uri="{BB962C8B-B14F-4D97-AF65-F5344CB8AC3E}">
        <p14:creationId xmlns:p14="http://schemas.microsoft.com/office/powerpoint/2010/main" val="15341252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3600" dirty="0"/>
              <a:t>Flexural Resistance: One-Third Rule Equations</a:t>
            </a:r>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a:xfrm>
            <a:off x="6873240" y="4801458"/>
            <a:ext cx="2133600" cy="274637"/>
          </a:xfrm>
        </p:spPr>
        <p:txBody>
          <a:bodyPr/>
          <a:lstStyle/>
          <a:p>
            <a:fld id="{BA98D948-1207-4CB8-9C03-80C63F72A5E7}" type="slidenum">
              <a:rPr lang="en-US" smtClean="0"/>
              <a:t>60</a:t>
            </a:fld>
            <a:endParaRPr lang="en-US" dirty="0"/>
          </a:p>
        </p:txBody>
      </p:sp>
      <p:sp>
        <p:nvSpPr>
          <p:cNvPr id="6" name="Rectangle 8">
            <a:extLst>
              <a:ext uri="{FF2B5EF4-FFF2-40B4-BE49-F238E27FC236}">
                <a16:creationId xmlns:a16="http://schemas.microsoft.com/office/drawing/2014/main" id="{8B5DDAA0-B444-0818-769B-C6B7B90E8C57}"/>
              </a:ext>
            </a:extLst>
          </p:cNvPr>
          <p:cNvSpPr>
            <a:spLocks noChangeArrowheads="1"/>
          </p:cNvSpPr>
          <p:nvPr/>
        </p:nvSpPr>
        <p:spPr bwMode="auto">
          <a:xfrm>
            <a:off x="5811915" y="1428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7172" name="Picture 4">
            <a:extLst>
              <a:ext uri="{FF2B5EF4-FFF2-40B4-BE49-F238E27FC236}">
                <a16:creationId xmlns:a16="http://schemas.microsoft.com/office/drawing/2014/main" id="{3BD47130-1308-CE9C-C349-224A842FB44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14500" y="671454"/>
            <a:ext cx="5715000" cy="394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3DAA4267-9DBE-16B6-F742-CAE230A16A9F}"/>
              </a:ext>
            </a:extLst>
          </p:cNvPr>
          <p:cNvSpPr txBox="1"/>
          <p:nvPr/>
        </p:nvSpPr>
        <p:spPr>
          <a:xfrm>
            <a:off x="990600" y="4448814"/>
            <a:ext cx="7737629" cy="646331"/>
          </a:xfrm>
          <a:prstGeom prst="rect">
            <a:avLst/>
          </a:prstGeom>
          <a:noFill/>
        </p:spPr>
        <p:txBody>
          <a:bodyPr wrap="square">
            <a:spAutoFit/>
          </a:bodyPr>
          <a:lstStyle/>
          <a:p>
            <a:pPr algn="just"/>
            <a:r>
              <a:rPr lang="en-US" sz="1200" u="sng" dirty="0">
                <a:latin typeface="Arial" panose="020B0604020202020204" pitchFamily="34" charset="0"/>
                <a:ea typeface="Times New Roman" panose="02020603050405020304" pitchFamily="18" charset="0"/>
                <a:cs typeface="Arial" panose="020B0604020202020204" pitchFamily="34" charset="0"/>
              </a:rPr>
              <a:t>REF:</a:t>
            </a:r>
            <a:r>
              <a:rPr lang="en-US" sz="1200" dirty="0">
                <a:latin typeface="Arial" panose="020B0604020202020204" pitchFamily="34" charset="0"/>
                <a:ea typeface="Times New Roman" panose="02020603050405020304" pitchFamily="18" charset="0"/>
                <a:cs typeface="Arial" panose="020B0604020202020204" pitchFamily="34"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White, D. W., and M. A. Grubb. Unified Resistance Equations for Design of Curved and Tangent Steel Bridge I‑Girders. </a:t>
            </a:r>
            <a:r>
              <a:rPr lang="en-US" sz="1200" i="1" dirty="0">
                <a:effectLst/>
                <a:latin typeface="Arial" panose="020B0604020202020204" pitchFamily="34" charset="0"/>
                <a:ea typeface="Times New Roman" panose="02020603050405020304" pitchFamily="18" charset="0"/>
                <a:cs typeface="Arial" panose="020B0604020202020204" pitchFamily="34" charset="0"/>
              </a:rPr>
              <a:t>Proc., 2005 TRB Bridge Engineering Conference</a:t>
            </a:r>
            <a:r>
              <a:rPr lang="en-US" sz="1200" dirty="0">
                <a:effectLst/>
                <a:latin typeface="Arial" panose="020B0604020202020204" pitchFamily="34" charset="0"/>
                <a:ea typeface="Times New Roman" panose="02020603050405020304" pitchFamily="18" charset="0"/>
                <a:cs typeface="Arial" panose="020B0604020202020204" pitchFamily="34" charset="0"/>
              </a:rPr>
              <a:t>, Transportation Research Board, Washington, DC, July 2005.</a:t>
            </a:r>
          </a:p>
        </p:txBody>
      </p:sp>
      <p:sp>
        <p:nvSpPr>
          <p:cNvPr id="7" name="Rectangle 6">
            <a:extLst>
              <a:ext uri="{FF2B5EF4-FFF2-40B4-BE49-F238E27FC236}">
                <a16:creationId xmlns:a16="http://schemas.microsoft.com/office/drawing/2014/main" id="{1FDB6C5F-2287-5959-8A25-E611D9233486}"/>
              </a:ext>
            </a:extLst>
          </p:cNvPr>
          <p:cNvSpPr/>
          <p:nvPr/>
        </p:nvSpPr>
        <p:spPr>
          <a:xfrm>
            <a:off x="5305647" y="1354293"/>
            <a:ext cx="1447800" cy="176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C45F1E9-9396-03A8-385E-8797B0084616}"/>
              </a:ext>
            </a:extLst>
          </p:cNvPr>
          <p:cNvSpPr txBox="1"/>
          <p:nvPr/>
        </p:nvSpPr>
        <p:spPr>
          <a:xfrm>
            <a:off x="5562600" y="1288482"/>
            <a:ext cx="1295400" cy="307777"/>
          </a:xfrm>
          <a:prstGeom prst="rect">
            <a:avLst/>
          </a:prstGeom>
          <a:noFill/>
        </p:spPr>
        <p:txBody>
          <a:bodyPr wrap="square" rtlCol="0">
            <a:spAutoFit/>
          </a:bodyPr>
          <a:lstStyle/>
          <a:p>
            <a:r>
              <a:rPr lang="en-US" sz="1400" dirty="0"/>
              <a:t>F</a:t>
            </a:r>
            <a:r>
              <a:rPr lang="en-US" sz="1400" baseline="-25000" dirty="0"/>
              <a:t>y</a:t>
            </a:r>
            <a:r>
              <a:rPr lang="en-US" sz="1400" dirty="0"/>
              <a:t> = 50 ksi</a:t>
            </a:r>
          </a:p>
        </p:txBody>
      </p:sp>
    </p:spTree>
    <p:extLst>
      <p:ext uri="{BB962C8B-B14F-4D97-AF65-F5344CB8AC3E}">
        <p14:creationId xmlns:p14="http://schemas.microsoft.com/office/powerpoint/2010/main" val="20278949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3600" dirty="0"/>
              <a:t>Flexural Resistance: One-Third Rule Equations</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971550"/>
            <a:ext cx="8229600" cy="3394075"/>
          </a:xfrm>
        </p:spPr>
        <p:txBody>
          <a:bodyPr/>
          <a:lstStyle/>
          <a:p>
            <a:r>
              <a:rPr lang="en-US" sz="2400" dirty="0"/>
              <a:t>Continuously Braced Flanges:</a:t>
            </a:r>
            <a:endParaRPr lang="en-US" sz="1400" dirty="0">
              <a:solidFill>
                <a:srgbClr val="FF0000"/>
              </a:solidFill>
            </a:endParaRPr>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61</a:t>
            </a:fld>
            <a:endParaRPr lang="en-US" dirty="0"/>
          </a:p>
        </p:txBody>
      </p:sp>
      <p:graphicFrame>
        <p:nvGraphicFramePr>
          <p:cNvPr id="5" name="Object 4">
            <a:extLst>
              <a:ext uri="{FF2B5EF4-FFF2-40B4-BE49-F238E27FC236}">
                <a16:creationId xmlns:a16="http://schemas.microsoft.com/office/drawing/2014/main" id="{EE06978B-C894-DE30-8253-E9919041EB92}"/>
              </a:ext>
            </a:extLst>
          </p:cNvPr>
          <p:cNvGraphicFramePr>
            <a:graphicFrameLocks noChangeAspect="1"/>
          </p:cNvGraphicFramePr>
          <p:nvPr>
            <p:extLst>
              <p:ext uri="{D42A27DB-BD31-4B8C-83A1-F6EECF244321}">
                <p14:modId xmlns:p14="http://schemas.microsoft.com/office/powerpoint/2010/main" val="1004612564"/>
              </p:ext>
            </p:extLst>
          </p:nvPr>
        </p:nvGraphicFramePr>
        <p:xfrm>
          <a:off x="3352800" y="1680221"/>
          <a:ext cx="2017712" cy="849312"/>
        </p:xfrm>
        <a:graphic>
          <a:graphicData uri="http://schemas.openxmlformats.org/presentationml/2006/ole">
            <mc:AlternateContent xmlns:mc="http://schemas.openxmlformats.org/markup-compatibility/2006">
              <mc:Choice xmlns:v="urn:schemas-microsoft-com:vml" Requires="v">
                <p:oleObj name="Equation" r:id="rId3" imgW="825480" imgH="355320" progId="Equation.DSMT4">
                  <p:embed/>
                </p:oleObj>
              </mc:Choice>
              <mc:Fallback>
                <p:oleObj name="Equation" r:id="rId3" imgW="825480" imgH="355320" progId="Equation.DSMT4">
                  <p:embed/>
                  <p:pic>
                    <p:nvPicPr>
                      <p:cNvPr id="5" name="Object 4">
                        <a:extLst>
                          <a:ext uri="{FF2B5EF4-FFF2-40B4-BE49-F238E27FC236}">
                            <a16:creationId xmlns:a16="http://schemas.microsoft.com/office/drawing/2014/main" id="{EE06978B-C894-DE30-8253-E9919041EB92}"/>
                          </a:ext>
                        </a:extLst>
                      </p:cNvPr>
                      <p:cNvPicPr>
                        <a:picLocks noChangeAspect="1" noChangeArrowheads="1"/>
                      </p:cNvPicPr>
                      <p:nvPr/>
                    </p:nvPicPr>
                    <p:blipFill>
                      <a:blip r:embed="rId4"/>
                      <a:srcRect/>
                      <a:stretch>
                        <a:fillRect/>
                      </a:stretch>
                    </p:blipFill>
                    <p:spPr bwMode="auto">
                      <a:xfrm>
                        <a:off x="3352800" y="1680221"/>
                        <a:ext cx="2017712" cy="849312"/>
                      </a:xfrm>
                      <a:prstGeom prst="rect">
                        <a:avLst/>
                      </a:prstGeom>
                      <a:noFill/>
                    </p:spPr>
                  </p:pic>
                </p:oleObj>
              </mc:Fallback>
            </mc:AlternateContent>
          </a:graphicData>
        </a:graphic>
      </p:graphicFrame>
      <p:cxnSp>
        <p:nvCxnSpPr>
          <p:cNvPr id="7" name="Straight Arrow Connector 6">
            <a:extLst>
              <a:ext uri="{FF2B5EF4-FFF2-40B4-BE49-F238E27FC236}">
                <a16:creationId xmlns:a16="http://schemas.microsoft.com/office/drawing/2014/main" id="{24F11218-5AA7-E23E-5F3A-7C3FEF922C75}"/>
              </a:ext>
            </a:extLst>
          </p:cNvPr>
          <p:cNvCxnSpPr/>
          <p:nvPr/>
        </p:nvCxnSpPr>
        <p:spPr>
          <a:xfrm flipV="1">
            <a:off x="3886200" y="1680221"/>
            <a:ext cx="609600" cy="6629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79931FE-A54A-F09E-7973-6CA7D2B72633}"/>
              </a:ext>
            </a:extLst>
          </p:cNvPr>
          <p:cNvSpPr txBox="1"/>
          <p:nvPr/>
        </p:nvSpPr>
        <p:spPr>
          <a:xfrm>
            <a:off x="4487292" y="1469464"/>
            <a:ext cx="381000" cy="369332"/>
          </a:xfrm>
          <a:prstGeom prst="rect">
            <a:avLst/>
          </a:prstGeom>
          <a:noFill/>
        </p:spPr>
        <p:txBody>
          <a:bodyPr wrap="square" rtlCol="0">
            <a:spAutoFit/>
          </a:bodyPr>
          <a:lstStyle/>
          <a:p>
            <a:r>
              <a:rPr lang="en-US" dirty="0"/>
              <a:t>0</a:t>
            </a:r>
          </a:p>
        </p:txBody>
      </p:sp>
      <p:graphicFrame>
        <p:nvGraphicFramePr>
          <p:cNvPr id="10" name="Object 9">
            <a:extLst>
              <a:ext uri="{FF2B5EF4-FFF2-40B4-BE49-F238E27FC236}">
                <a16:creationId xmlns:a16="http://schemas.microsoft.com/office/drawing/2014/main" id="{9D4365E2-416C-6C11-08CE-2F5C755D8635}"/>
              </a:ext>
            </a:extLst>
          </p:cNvPr>
          <p:cNvGraphicFramePr>
            <a:graphicFrameLocks noChangeAspect="1"/>
          </p:cNvGraphicFramePr>
          <p:nvPr>
            <p:extLst>
              <p:ext uri="{D42A27DB-BD31-4B8C-83A1-F6EECF244321}">
                <p14:modId xmlns:p14="http://schemas.microsoft.com/office/powerpoint/2010/main" val="1926870048"/>
              </p:ext>
            </p:extLst>
          </p:nvPr>
        </p:nvGraphicFramePr>
        <p:xfrm>
          <a:off x="3406777" y="2870052"/>
          <a:ext cx="2482850" cy="849312"/>
        </p:xfrm>
        <a:graphic>
          <a:graphicData uri="http://schemas.openxmlformats.org/presentationml/2006/ole">
            <mc:AlternateContent xmlns:mc="http://schemas.openxmlformats.org/markup-compatibility/2006">
              <mc:Choice xmlns:v="urn:schemas-microsoft-com:vml" Requires="v">
                <p:oleObj name="Equation" r:id="rId5" imgW="1015920" imgH="355320" progId="Equation.DSMT4">
                  <p:embed/>
                </p:oleObj>
              </mc:Choice>
              <mc:Fallback>
                <p:oleObj name="Equation" r:id="rId5" imgW="1015920" imgH="355320" progId="Equation.DSMT4">
                  <p:embed/>
                  <p:pic>
                    <p:nvPicPr>
                      <p:cNvPr id="10" name="Object 9">
                        <a:extLst>
                          <a:ext uri="{FF2B5EF4-FFF2-40B4-BE49-F238E27FC236}">
                            <a16:creationId xmlns:a16="http://schemas.microsoft.com/office/drawing/2014/main" id="{9D4365E2-416C-6C11-08CE-2F5C755D8635}"/>
                          </a:ext>
                        </a:extLst>
                      </p:cNvPr>
                      <p:cNvPicPr>
                        <a:picLocks noChangeAspect="1" noChangeArrowheads="1"/>
                      </p:cNvPicPr>
                      <p:nvPr/>
                    </p:nvPicPr>
                    <p:blipFill>
                      <a:blip r:embed="rId6"/>
                      <a:srcRect/>
                      <a:stretch>
                        <a:fillRect/>
                      </a:stretch>
                    </p:blipFill>
                    <p:spPr bwMode="auto">
                      <a:xfrm>
                        <a:off x="3406777" y="2870052"/>
                        <a:ext cx="2482850" cy="849312"/>
                      </a:xfrm>
                      <a:prstGeom prst="rect">
                        <a:avLst/>
                      </a:prstGeom>
                      <a:noFill/>
                    </p:spPr>
                  </p:pic>
                </p:oleObj>
              </mc:Fallback>
            </mc:AlternateContent>
          </a:graphicData>
        </a:graphic>
      </p:graphicFrame>
      <p:cxnSp>
        <p:nvCxnSpPr>
          <p:cNvPr id="12" name="Straight Arrow Connector 11">
            <a:extLst>
              <a:ext uri="{FF2B5EF4-FFF2-40B4-BE49-F238E27FC236}">
                <a16:creationId xmlns:a16="http://schemas.microsoft.com/office/drawing/2014/main" id="{A9D33BAB-318E-764D-9071-7403CDCCE338}"/>
              </a:ext>
            </a:extLst>
          </p:cNvPr>
          <p:cNvCxnSpPr/>
          <p:nvPr/>
        </p:nvCxnSpPr>
        <p:spPr>
          <a:xfrm flipV="1">
            <a:off x="4038600" y="2870052"/>
            <a:ext cx="762000" cy="8493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1E8D6AE-31C4-107C-3D08-310DA5704A12}"/>
              </a:ext>
            </a:extLst>
          </p:cNvPr>
          <p:cNvSpPr txBox="1"/>
          <p:nvPr/>
        </p:nvSpPr>
        <p:spPr>
          <a:xfrm>
            <a:off x="4800600" y="2613968"/>
            <a:ext cx="237108" cy="369332"/>
          </a:xfrm>
          <a:prstGeom prst="rect">
            <a:avLst/>
          </a:prstGeom>
          <a:noFill/>
        </p:spPr>
        <p:txBody>
          <a:bodyPr wrap="square" rtlCol="0">
            <a:spAutoFit/>
          </a:bodyPr>
          <a:lstStyle/>
          <a:p>
            <a:r>
              <a:rPr lang="en-US" dirty="0"/>
              <a:t>0</a:t>
            </a:r>
          </a:p>
        </p:txBody>
      </p:sp>
    </p:spTree>
    <p:extLst>
      <p:ext uri="{BB962C8B-B14F-4D97-AF65-F5344CB8AC3E}">
        <p14:creationId xmlns:p14="http://schemas.microsoft.com/office/powerpoint/2010/main" val="29353821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3600" dirty="0"/>
              <a:t>Flexural Resistance: One-Third Rule Equations</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971550"/>
            <a:ext cx="8458200" cy="3394075"/>
          </a:xfrm>
        </p:spPr>
        <p:txBody>
          <a:bodyPr/>
          <a:lstStyle/>
          <a:p>
            <a:r>
              <a:rPr lang="en-US" sz="2400" dirty="0"/>
              <a:t>Noncomposite I-Sections during Construction (Article 6.10.3.2):</a:t>
            </a:r>
          </a:p>
          <a:p>
            <a:pPr marL="0" indent="0">
              <a:buNone/>
            </a:pPr>
            <a:endParaRPr lang="en-US" sz="2400" dirty="0"/>
          </a:p>
          <a:p>
            <a:pPr lvl="1">
              <a:buFont typeface="Calibri" panose="020F0502020204030204" pitchFamily="34" charset="0"/>
              <a:buChar char="―"/>
            </a:pPr>
            <a:r>
              <a:rPr lang="en-US" sz="1800" dirty="0"/>
              <a:t>Discretely Braced Compression Flanges:</a:t>
            </a:r>
          </a:p>
          <a:p>
            <a:pPr marL="457200" lvl="1" indent="0">
              <a:buNone/>
            </a:pPr>
            <a:endParaRPr lang="en-US" sz="1800" dirty="0"/>
          </a:p>
          <a:p>
            <a:pPr marL="457200" lvl="1" indent="0">
              <a:buNone/>
            </a:pPr>
            <a:endParaRPr lang="en-US" sz="1800" dirty="0"/>
          </a:p>
          <a:p>
            <a:pPr marL="457200" lvl="1" indent="0">
              <a:buNone/>
            </a:pPr>
            <a:endParaRPr lang="en-US" sz="1800" dirty="0"/>
          </a:p>
          <a:p>
            <a:pPr lvl="1">
              <a:buFont typeface="Wingdings" panose="05000000000000000000" pitchFamily="2" charset="2"/>
              <a:buChar char="Ø"/>
            </a:pPr>
            <a:endParaRPr lang="en-US" sz="1800" dirty="0"/>
          </a:p>
          <a:p>
            <a:pPr lvl="1">
              <a:buFont typeface="Calibri" panose="020F0502020204030204" pitchFamily="34" charset="0"/>
              <a:buChar char="―"/>
            </a:pPr>
            <a:r>
              <a:rPr lang="en-US" sz="1800" dirty="0"/>
              <a:t>Discretely Braced Tension Flanges:</a:t>
            </a:r>
          </a:p>
          <a:p>
            <a:pPr lvl="1">
              <a:buFont typeface="Calibri" panose="020F0502020204030204" pitchFamily="34" charset="0"/>
              <a:buChar char="―"/>
            </a:pPr>
            <a:endParaRPr lang="en-US" sz="1800" dirty="0"/>
          </a:p>
          <a:p>
            <a:pPr lvl="1">
              <a:buFont typeface="Wingdings" panose="05000000000000000000" pitchFamily="2" charset="2"/>
              <a:buChar char="Ø"/>
            </a:pPr>
            <a:endParaRPr lang="en-US" sz="1800" dirty="0"/>
          </a:p>
          <a:p>
            <a:pPr marL="457200" lvl="1" indent="0">
              <a:buNone/>
            </a:pPr>
            <a:endParaRPr lang="en-US" sz="1800" dirty="0"/>
          </a:p>
          <a:p>
            <a:pPr marL="457200" lvl="1" indent="0">
              <a:buNone/>
            </a:pPr>
            <a:endParaRPr lang="en-US" sz="1800" dirty="0"/>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62</a:t>
            </a:fld>
            <a:endParaRPr lang="en-US" dirty="0"/>
          </a:p>
        </p:txBody>
      </p:sp>
      <p:graphicFrame>
        <p:nvGraphicFramePr>
          <p:cNvPr id="5" name="Object 4">
            <a:extLst>
              <a:ext uri="{FF2B5EF4-FFF2-40B4-BE49-F238E27FC236}">
                <a16:creationId xmlns:a16="http://schemas.microsoft.com/office/drawing/2014/main" id="{EE06978B-C894-DE30-8253-E9919041EB92}"/>
              </a:ext>
            </a:extLst>
          </p:cNvPr>
          <p:cNvGraphicFramePr>
            <a:graphicFrameLocks noChangeAspect="1"/>
          </p:cNvGraphicFramePr>
          <p:nvPr>
            <p:extLst>
              <p:ext uri="{D42A27DB-BD31-4B8C-83A1-F6EECF244321}">
                <p14:modId xmlns:p14="http://schemas.microsoft.com/office/powerpoint/2010/main" val="2393641535"/>
              </p:ext>
            </p:extLst>
          </p:nvPr>
        </p:nvGraphicFramePr>
        <p:xfrm>
          <a:off x="3505200" y="2709384"/>
          <a:ext cx="1836738" cy="739775"/>
        </p:xfrm>
        <a:graphic>
          <a:graphicData uri="http://schemas.openxmlformats.org/presentationml/2006/ole">
            <mc:AlternateContent xmlns:mc="http://schemas.openxmlformats.org/markup-compatibility/2006">
              <mc:Choice xmlns:v="urn:schemas-microsoft-com:vml" Requires="v">
                <p:oleObj name="Equation" r:id="rId3" imgW="863280" imgH="355320" progId="Equation.DSMT4">
                  <p:embed/>
                </p:oleObj>
              </mc:Choice>
              <mc:Fallback>
                <p:oleObj name="Equation" r:id="rId3" imgW="863280" imgH="355320" progId="Equation.DSMT4">
                  <p:embed/>
                  <p:pic>
                    <p:nvPicPr>
                      <p:cNvPr id="5" name="Object 4">
                        <a:extLst>
                          <a:ext uri="{FF2B5EF4-FFF2-40B4-BE49-F238E27FC236}">
                            <a16:creationId xmlns:a16="http://schemas.microsoft.com/office/drawing/2014/main" id="{EE06978B-C894-DE30-8253-E9919041EB92}"/>
                          </a:ext>
                        </a:extLst>
                      </p:cNvPr>
                      <p:cNvPicPr>
                        <a:picLocks noChangeAspect="1" noChangeArrowheads="1"/>
                      </p:cNvPicPr>
                      <p:nvPr/>
                    </p:nvPicPr>
                    <p:blipFill>
                      <a:blip r:embed="rId4"/>
                      <a:srcRect/>
                      <a:stretch>
                        <a:fillRect/>
                      </a:stretch>
                    </p:blipFill>
                    <p:spPr bwMode="auto">
                      <a:xfrm>
                        <a:off x="3505200" y="2709384"/>
                        <a:ext cx="1836738" cy="739775"/>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0AE62418-7358-DB37-2DB9-4F270F89F18F}"/>
              </a:ext>
            </a:extLst>
          </p:cNvPr>
          <p:cNvGraphicFramePr>
            <a:graphicFrameLocks noChangeAspect="1"/>
          </p:cNvGraphicFramePr>
          <p:nvPr>
            <p:extLst>
              <p:ext uri="{D42A27DB-BD31-4B8C-83A1-F6EECF244321}">
                <p14:modId xmlns:p14="http://schemas.microsoft.com/office/powerpoint/2010/main" val="4118063464"/>
              </p:ext>
            </p:extLst>
          </p:nvPr>
        </p:nvGraphicFramePr>
        <p:xfrm>
          <a:off x="3480047" y="2270201"/>
          <a:ext cx="1917700" cy="420688"/>
        </p:xfrm>
        <a:graphic>
          <a:graphicData uri="http://schemas.openxmlformats.org/presentationml/2006/ole">
            <mc:AlternateContent xmlns:mc="http://schemas.openxmlformats.org/markup-compatibility/2006">
              <mc:Choice xmlns:v="urn:schemas-microsoft-com:vml" Requires="v">
                <p:oleObj name="Equation" r:id="rId5" imgW="901440" imgH="203040" progId="Equation.DSMT4">
                  <p:embed/>
                </p:oleObj>
              </mc:Choice>
              <mc:Fallback>
                <p:oleObj name="Equation" r:id="rId5" imgW="901440" imgH="203040" progId="Equation.DSMT4">
                  <p:embed/>
                  <p:pic>
                    <p:nvPicPr>
                      <p:cNvPr id="11" name="Object 10">
                        <a:extLst>
                          <a:ext uri="{FF2B5EF4-FFF2-40B4-BE49-F238E27FC236}">
                            <a16:creationId xmlns:a16="http://schemas.microsoft.com/office/drawing/2014/main" id="{0AE62418-7358-DB37-2DB9-4F270F89F18F}"/>
                          </a:ext>
                        </a:extLst>
                      </p:cNvPr>
                      <p:cNvPicPr>
                        <a:picLocks noChangeAspect="1" noChangeArrowheads="1"/>
                      </p:cNvPicPr>
                      <p:nvPr/>
                    </p:nvPicPr>
                    <p:blipFill>
                      <a:blip r:embed="rId6"/>
                      <a:srcRect/>
                      <a:stretch>
                        <a:fillRect/>
                      </a:stretch>
                    </p:blipFill>
                    <p:spPr bwMode="auto">
                      <a:xfrm>
                        <a:off x="3480047" y="2270201"/>
                        <a:ext cx="1917700" cy="420688"/>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1C604838-FBD2-F673-2EFA-519F107897D9}"/>
              </a:ext>
            </a:extLst>
          </p:cNvPr>
          <p:cNvGraphicFramePr>
            <a:graphicFrameLocks noChangeAspect="1"/>
          </p:cNvGraphicFramePr>
          <p:nvPr>
            <p:extLst>
              <p:ext uri="{D42A27DB-BD31-4B8C-83A1-F6EECF244321}">
                <p14:modId xmlns:p14="http://schemas.microsoft.com/office/powerpoint/2010/main" val="833382872"/>
              </p:ext>
            </p:extLst>
          </p:nvPr>
        </p:nvGraphicFramePr>
        <p:xfrm>
          <a:off x="3478213" y="3996107"/>
          <a:ext cx="1863725" cy="420688"/>
        </p:xfrm>
        <a:graphic>
          <a:graphicData uri="http://schemas.openxmlformats.org/presentationml/2006/ole">
            <mc:AlternateContent xmlns:mc="http://schemas.openxmlformats.org/markup-compatibility/2006">
              <mc:Choice xmlns:v="urn:schemas-microsoft-com:vml" Requires="v">
                <p:oleObj name="Equation" r:id="rId7" imgW="876240" imgH="203040" progId="Equation.DSMT4">
                  <p:embed/>
                </p:oleObj>
              </mc:Choice>
              <mc:Fallback>
                <p:oleObj name="Equation" r:id="rId7" imgW="876240" imgH="203040" progId="Equation.DSMT4">
                  <p:embed/>
                  <p:pic>
                    <p:nvPicPr>
                      <p:cNvPr id="13" name="Object 12">
                        <a:extLst>
                          <a:ext uri="{FF2B5EF4-FFF2-40B4-BE49-F238E27FC236}">
                            <a16:creationId xmlns:a16="http://schemas.microsoft.com/office/drawing/2014/main" id="{1C604838-FBD2-F673-2EFA-519F107897D9}"/>
                          </a:ext>
                        </a:extLst>
                      </p:cNvPr>
                      <p:cNvPicPr>
                        <a:picLocks noChangeAspect="1" noChangeArrowheads="1"/>
                      </p:cNvPicPr>
                      <p:nvPr/>
                    </p:nvPicPr>
                    <p:blipFill>
                      <a:blip r:embed="rId8"/>
                      <a:srcRect/>
                      <a:stretch>
                        <a:fillRect/>
                      </a:stretch>
                    </p:blipFill>
                    <p:spPr bwMode="auto">
                      <a:xfrm>
                        <a:off x="3478213" y="3996107"/>
                        <a:ext cx="1863725" cy="420688"/>
                      </a:xfrm>
                      <a:prstGeom prst="rect">
                        <a:avLst/>
                      </a:prstGeom>
                      <a:noFill/>
                    </p:spPr>
                  </p:pic>
                </p:oleObj>
              </mc:Fallback>
            </mc:AlternateContent>
          </a:graphicData>
        </a:graphic>
      </p:graphicFrame>
      <p:sp>
        <p:nvSpPr>
          <p:cNvPr id="17" name="TextBox 16">
            <a:extLst>
              <a:ext uri="{FF2B5EF4-FFF2-40B4-BE49-F238E27FC236}">
                <a16:creationId xmlns:a16="http://schemas.microsoft.com/office/drawing/2014/main" id="{99819F8C-3367-A830-A91B-5EAEB3159DC2}"/>
              </a:ext>
            </a:extLst>
          </p:cNvPr>
          <p:cNvSpPr txBox="1"/>
          <p:nvPr/>
        </p:nvSpPr>
        <p:spPr>
          <a:xfrm>
            <a:off x="5562600" y="2287741"/>
            <a:ext cx="4576438" cy="369332"/>
          </a:xfrm>
          <a:prstGeom prst="rect">
            <a:avLst/>
          </a:prstGeom>
          <a:noFill/>
        </p:spPr>
        <p:txBody>
          <a:bodyPr wrap="square">
            <a:spAutoFit/>
          </a:bodyPr>
          <a:lstStyle/>
          <a:p>
            <a:r>
              <a:rPr lang="en-US" dirty="0"/>
              <a:t>Nominal Flange Yielding</a:t>
            </a:r>
          </a:p>
        </p:txBody>
      </p:sp>
      <p:sp>
        <p:nvSpPr>
          <p:cNvPr id="19" name="TextBox 18">
            <a:extLst>
              <a:ext uri="{FF2B5EF4-FFF2-40B4-BE49-F238E27FC236}">
                <a16:creationId xmlns:a16="http://schemas.microsoft.com/office/drawing/2014/main" id="{B50FD7E3-AEC1-FD21-BF99-1B7445CE968F}"/>
              </a:ext>
            </a:extLst>
          </p:cNvPr>
          <p:cNvSpPr txBox="1"/>
          <p:nvPr/>
        </p:nvSpPr>
        <p:spPr>
          <a:xfrm>
            <a:off x="5562600" y="2874045"/>
            <a:ext cx="5073588" cy="369332"/>
          </a:xfrm>
          <a:prstGeom prst="rect">
            <a:avLst/>
          </a:prstGeom>
          <a:noFill/>
        </p:spPr>
        <p:txBody>
          <a:bodyPr wrap="square">
            <a:spAutoFit/>
          </a:bodyPr>
          <a:lstStyle/>
          <a:p>
            <a:r>
              <a:rPr lang="en-US" dirty="0"/>
              <a:t>FLB and LTB</a:t>
            </a:r>
          </a:p>
        </p:txBody>
      </p:sp>
      <p:sp>
        <p:nvSpPr>
          <p:cNvPr id="21" name="TextBox 20">
            <a:extLst>
              <a:ext uri="{FF2B5EF4-FFF2-40B4-BE49-F238E27FC236}">
                <a16:creationId xmlns:a16="http://schemas.microsoft.com/office/drawing/2014/main" id="{6AAC3B60-F0E2-77DE-FD47-AF2D45F04BA0}"/>
              </a:ext>
            </a:extLst>
          </p:cNvPr>
          <p:cNvSpPr txBox="1"/>
          <p:nvPr/>
        </p:nvSpPr>
        <p:spPr>
          <a:xfrm>
            <a:off x="5562600" y="3981219"/>
            <a:ext cx="5322162" cy="369332"/>
          </a:xfrm>
          <a:prstGeom prst="rect">
            <a:avLst/>
          </a:prstGeom>
          <a:noFill/>
        </p:spPr>
        <p:txBody>
          <a:bodyPr wrap="square">
            <a:spAutoFit/>
          </a:bodyPr>
          <a:lstStyle/>
          <a:p>
            <a:r>
              <a:rPr lang="en-US" dirty="0"/>
              <a:t>Tension Flange Yielding (TFY)</a:t>
            </a:r>
          </a:p>
        </p:txBody>
      </p:sp>
    </p:spTree>
    <p:extLst>
      <p:ext uri="{BB962C8B-B14F-4D97-AF65-F5344CB8AC3E}">
        <p14:creationId xmlns:p14="http://schemas.microsoft.com/office/powerpoint/2010/main" val="2083094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3600" dirty="0"/>
              <a:t>Flexural Resistance: One-Third Rule Equations</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971550"/>
            <a:ext cx="8229600" cy="3394075"/>
          </a:xfrm>
        </p:spPr>
        <p:txBody>
          <a:bodyPr/>
          <a:lstStyle/>
          <a:p>
            <a:r>
              <a:rPr lang="en-US" sz="2400" dirty="0"/>
              <a:t>Limitations on the use of the one-third rule equations:</a:t>
            </a:r>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63</a:t>
            </a:fld>
            <a:endParaRPr lang="en-US" dirty="0"/>
          </a:p>
        </p:txBody>
      </p:sp>
      <p:graphicFrame>
        <p:nvGraphicFramePr>
          <p:cNvPr id="5" name="Object 4">
            <a:extLst>
              <a:ext uri="{FF2B5EF4-FFF2-40B4-BE49-F238E27FC236}">
                <a16:creationId xmlns:a16="http://schemas.microsoft.com/office/drawing/2014/main" id="{EE06978B-C894-DE30-8253-E9919041EB92}"/>
              </a:ext>
            </a:extLst>
          </p:cNvPr>
          <p:cNvGraphicFramePr>
            <a:graphicFrameLocks noChangeAspect="1"/>
          </p:cNvGraphicFramePr>
          <p:nvPr>
            <p:extLst>
              <p:ext uri="{D42A27DB-BD31-4B8C-83A1-F6EECF244321}">
                <p14:modId xmlns:p14="http://schemas.microsoft.com/office/powerpoint/2010/main" val="1270731728"/>
              </p:ext>
            </p:extLst>
          </p:nvPr>
        </p:nvGraphicFramePr>
        <p:xfrm>
          <a:off x="3675910" y="1648229"/>
          <a:ext cx="1395412" cy="485775"/>
        </p:xfrm>
        <a:graphic>
          <a:graphicData uri="http://schemas.openxmlformats.org/presentationml/2006/ole">
            <mc:AlternateContent xmlns:mc="http://schemas.openxmlformats.org/markup-compatibility/2006">
              <mc:Choice xmlns:v="urn:schemas-microsoft-com:vml" Requires="v">
                <p:oleObj name="Equation" r:id="rId3" imgW="571320" imgH="203040" progId="Equation.DSMT4">
                  <p:embed/>
                </p:oleObj>
              </mc:Choice>
              <mc:Fallback>
                <p:oleObj name="Equation" r:id="rId3" imgW="571320" imgH="203040" progId="Equation.DSMT4">
                  <p:embed/>
                  <p:pic>
                    <p:nvPicPr>
                      <p:cNvPr id="5" name="Object 4">
                        <a:extLst>
                          <a:ext uri="{FF2B5EF4-FFF2-40B4-BE49-F238E27FC236}">
                            <a16:creationId xmlns:a16="http://schemas.microsoft.com/office/drawing/2014/main" id="{EE06978B-C894-DE30-8253-E9919041EB92}"/>
                          </a:ext>
                        </a:extLst>
                      </p:cNvPr>
                      <p:cNvPicPr>
                        <a:picLocks noChangeAspect="1" noChangeArrowheads="1"/>
                      </p:cNvPicPr>
                      <p:nvPr/>
                    </p:nvPicPr>
                    <p:blipFill>
                      <a:blip r:embed="rId4"/>
                      <a:srcRect/>
                      <a:stretch>
                        <a:fillRect/>
                      </a:stretch>
                    </p:blipFill>
                    <p:spPr bwMode="auto">
                      <a:xfrm>
                        <a:off x="3675910" y="1648229"/>
                        <a:ext cx="1395412" cy="485775"/>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9180EA96-E4CB-3AFE-DC81-34E8E2F72A1F}"/>
              </a:ext>
            </a:extLst>
          </p:cNvPr>
          <p:cNvSpPr txBox="1"/>
          <p:nvPr/>
        </p:nvSpPr>
        <p:spPr>
          <a:xfrm>
            <a:off x="1143000" y="2778904"/>
            <a:ext cx="7467600" cy="2062103"/>
          </a:xfrm>
          <a:prstGeom prst="rect">
            <a:avLst/>
          </a:prstGeom>
          <a:noFill/>
        </p:spPr>
        <p:txBody>
          <a:bodyPr wrap="square" rtlCol="0">
            <a:spAutoFit/>
          </a:bodyPr>
          <a:lstStyle/>
          <a:p>
            <a:r>
              <a:rPr lang="en-US" sz="1600" dirty="0"/>
              <a:t>where:</a:t>
            </a:r>
          </a:p>
          <a:p>
            <a:endParaRPr lang="en-US" sz="1600" dirty="0"/>
          </a:p>
          <a:p>
            <a:pPr marL="514350" indent="-514350"/>
            <a:r>
              <a:rPr lang="en-US" sz="1600" dirty="0">
                <a:sym typeface="Symbol" panose="05050102010706020507" pitchFamily="18" charset="2"/>
              </a:rPr>
              <a:t>f</a:t>
            </a:r>
            <a:r>
              <a:rPr lang="en-US" sz="1600" baseline="-25000" dirty="0">
                <a:sym typeface="MT Extra" panose="05050102010205020202" pitchFamily="18" charset="2"/>
              </a:rPr>
              <a:t></a:t>
            </a:r>
            <a:r>
              <a:rPr lang="en-US" sz="1600" dirty="0">
                <a:sym typeface="MT Extra" panose="05050102010205020202" pitchFamily="18" charset="2"/>
              </a:rPr>
              <a:t>   =  factored elastically computed flange lateral bending stress (ksi)</a:t>
            </a:r>
          </a:p>
          <a:p>
            <a:pPr marL="514350" indent="-514350"/>
            <a:r>
              <a:rPr lang="en-US" sz="1600" dirty="0">
                <a:sym typeface="MT Extra" panose="05050102010205020202" pitchFamily="18" charset="2"/>
              </a:rPr>
              <a:t>F</a:t>
            </a:r>
            <a:r>
              <a:rPr lang="en-US" sz="1600" baseline="-25000" dirty="0">
                <a:sym typeface="MT Extra" panose="05050102010205020202" pitchFamily="18" charset="2"/>
              </a:rPr>
              <a:t>yf</a:t>
            </a:r>
            <a:r>
              <a:rPr lang="en-US" sz="1600" dirty="0">
                <a:sym typeface="MT Extra" panose="05050102010205020202" pitchFamily="18" charset="2"/>
              </a:rPr>
              <a:t> =  specified minimum yield strength of the flange under consideration (ksi)</a:t>
            </a:r>
          </a:p>
          <a:p>
            <a:pPr marL="514350" indent="-514350"/>
            <a:r>
              <a:rPr lang="en-US" sz="1600" dirty="0">
                <a:sym typeface="MT Extra" panose="05050102010205020202" pitchFamily="18" charset="2"/>
              </a:rPr>
              <a:t>L</a:t>
            </a:r>
            <a:r>
              <a:rPr lang="en-US" sz="1600" baseline="-25000" dirty="0">
                <a:sym typeface="MT Extra" panose="05050102010205020202" pitchFamily="18" charset="2"/>
              </a:rPr>
              <a:t>b   </a:t>
            </a:r>
            <a:r>
              <a:rPr lang="en-US" sz="1600" dirty="0">
                <a:sym typeface="MT Extra" panose="05050102010205020202" pitchFamily="18" charset="2"/>
              </a:rPr>
              <a:t>=  unbraced length (ft)</a:t>
            </a:r>
          </a:p>
          <a:p>
            <a:pPr marL="514350" indent="-514350"/>
            <a:r>
              <a:rPr lang="en-US" sz="1600" dirty="0">
                <a:sym typeface="MT Extra" panose="05050102010205020202" pitchFamily="18" charset="2"/>
              </a:rPr>
              <a:t>L</a:t>
            </a:r>
            <a:r>
              <a:rPr lang="en-US" sz="1600" baseline="-25000" dirty="0">
                <a:sym typeface="MT Extra" panose="05050102010205020202" pitchFamily="18" charset="2"/>
              </a:rPr>
              <a:t>r</a:t>
            </a:r>
            <a:r>
              <a:rPr lang="en-US" sz="1600" dirty="0">
                <a:sym typeface="MT Extra" panose="05050102010205020202" pitchFamily="18" charset="2"/>
              </a:rPr>
              <a:t>  =  limiting unbraced length beyond which the base lateral-torsional buckling limit state is elastic (ft)</a:t>
            </a:r>
          </a:p>
          <a:p>
            <a:pPr marL="514350" indent="-514350"/>
            <a:r>
              <a:rPr lang="en-US" sz="1600" dirty="0">
                <a:sym typeface="MT Extra" panose="05050102010205020202" pitchFamily="18" charset="2"/>
              </a:rPr>
              <a:t>R  =  minimum girder radius with the panel under consideration (ft)</a:t>
            </a:r>
          </a:p>
        </p:txBody>
      </p:sp>
      <p:graphicFrame>
        <p:nvGraphicFramePr>
          <p:cNvPr id="7" name="Object 6">
            <a:extLst>
              <a:ext uri="{FF2B5EF4-FFF2-40B4-BE49-F238E27FC236}">
                <a16:creationId xmlns:a16="http://schemas.microsoft.com/office/drawing/2014/main" id="{A7FCBA23-632C-3845-C0E7-1F24B071739A}"/>
              </a:ext>
            </a:extLst>
          </p:cNvPr>
          <p:cNvGraphicFramePr>
            <a:graphicFrameLocks noChangeAspect="1"/>
          </p:cNvGraphicFramePr>
          <p:nvPr>
            <p:extLst>
              <p:ext uri="{D42A27DB-BD31-4B8C-83A1-F6EECF244321}">
                <p14:modId xmlns:p14="http://schemas.microsoft.com/office/powerpoint/2010/main" val="399672154"/>
              </p:ext>
            </p:extLst>
          </p:nvPr>
        </p:nvGraphicFramePr>
        <p:xfrm>
          <a:off x="3365500" y="2197100"/>
          <a:ext cx="2017713" cy="455613"/>
        </p:xfrm>
        <a:graphic>
          <a:graphicData uri="http://schemas.openxmlformats.org/presentationml/2006/ole">
            <mc:AlternateContent xmlns:mc="http://schemas.openxmlformats.org/markup-compatibility/2006">
              <mc:Choice xmlns:v="urn:schemas-microsoft-com:vml" Requires="v">
                <p:oleObj name="Equation" r:id="rId5" imgW="825480" imgH="190440" progId="Equation.DSMT4">
                  <p:embed/>
                </p:oleObj>
              </mc:Choice>
              <mc:Fallback>
                <p:oleObj name="Equation" r:id="rId5" imgW="825480" imgH="190440" progId="Equation.DSMT4">
                  <p:embed/>
                  <p:pic>
                    <p:nvPicPr>
                      <p:cNvPr id="7" name="Object 6">
                        <a:extLst>
                          <a:ext uri="{FF2B5EF4-FFF2-40B4-BE49-F238E27FC236}">
                            <a16:creationId xmlns:a16="http://schemas.microsoft.com/office/drawing/2014/main" id="{A7FCBA23-632C-3845-C0E7-1F24B071739A}"/>
                          </a:ext>
                        </a:extLst>
                      </p:cNvPr>
                      <p:cNvPicPr>
                        <a:picLocks noChangeAspect="1" noChangeArrowheads="1"/>
                      </p:cNvPicPr>
                      <p:nvPr/>
                    </p:nvPicPr>
                    <p:blipFill>
                      <a:blip r:embed="rId6"/>
                      <a:srcRect/>
                      <a:stretch>
                        <a:fillRect/>
                      </a:stretch>
                    </p:blipFill>
                    <p:spPr bwMode="auto">
                      <a:xfrm>
                        <a:off x="3365500" y="2197100"/>
                        <a:ext cx="2017713" cy="455613"/>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00753293-FFB3-3AD6-B2BA-A9A78EC05105}"/>
              </a:ext>
            </a:extLst>
          </p:cNvPr>
          <p:cNvSpPr txBox="1"/>
          <p:nvPr/>
        </p:nvSpPr>
        <p:spPr>
          <a:xfrm>
            <a:off x="5558161" y="2220868"/>
            <a:ext cx="3281039" cy="369332"/>
          </a:xfrm>
          <a:prstGeom prst="rect">
            <a:avLst/>
          </a:prstGeom>
          <a:noFill/>
        </p:spPr>
        <p:txBody>
          <a:bodyPr wrap="square" rtlCol="0">
            <a:spAutoFit/>
          </a:bodyPr>
          <a:lstStyle/>
          <a:p>
            <a:r>
              <a:rPr lang="en-US" dirty="0"/>
              <a:t>Final Constructed Condition</a:t>
            </a:r>
          </a:p>
        </p:txBody>
      </p:sp>
      <p:sp>
        <p:nvSpPr>
          <p:cNvPr id="9" name="TextBox 8">
            <a:extLst>
              <a:ext uri="{FF2B5EF4-FFF2-40B4-BE49-F238E27FC236}">
                <a16:creationId xmlns:a16="http://schemas.microsoft.com/office/drawing/2014/main" id="{FC37D992-C43C-8125-8FDA-C06C2AE91549}"/>
              </a:ext>
            </a:extLst>
          </p:cNvPr>
          <p:cNvSpPr txBox="1"/>
          <p:nvPr/>
        </p:nvSpPr>
        <p:spPr>
          <a:xfrm>
            <a:off x="1231900" y="1644134"/>
            <a:ext cx="2133600" cy="923330"/>
          </a:xfrm>
          <a:prstGeom prst="rect">
            <a:avLst/>
          </a:prstGeom>
          <a:noFill/>
        </p:spPr>
        <p:txBody>
          <a:bodyPr wrap="square" rtlCol="0">
            <a:spAutoFit/>
          </a:bodyPr>
          <a:lstStyle/>
          <a:p>
            <a:r>
              <a:rPr lang="en-US" u="sng" dirty="0"/>
              <a:t>Article 6.10.1.6:</a:t>
            </a:r>
          </a:p>
          <a:p>
            <a:endParaRPr lang="en-US" u="sng" dirty="0"/>
          </a:p>
          <a:p>
            <a:r>
              <a:rPr lang="en-US" dirty="0"/>
              <a:t>  </a:t>
            </a:r>
            <a:r>
              <a:rPr lang="en-US" u="sng" dirty="0"/>
              <a:t>Article 6.7.4.2:</a:t>
            </a:r>
          </a:p>
        </p:txBody>
      </p:sp>
      <p:sp>
        <p:nvSpPr>
          <p:cNvPr id="10" name="TextBox 9">
            <a:extLst>
              <a:ext uri="{FF2B5EF4-FFF2-40B4-BE49-F238E27FC236}">
                <a16:creationId xmlns:a16="http://schemas.microsoft.com/office/drawing/2014/main" id="{BA5CCDAA-E1AC-0AB8-A869-5A1CEEF5211F}"/>
              </a:ext>
            </a:extLst>
          </p:cNvPr>
          <p:cNvSpPr txBox="1"/>
          <p:nvPr/>
        </p:nvSpPr>
        <p:spPr>
          <a:xfrm>
            <a:off x="5181600" y="2480265"/>
            <a:ext cx="4114800" cy="338554"/>
          </a:xfrm>
          <a:prstGeom prst="rect">
            <a:avLst/>
          </a:prstGeom>
          <a:noFill/>
        </p:spPr>
        <p:txBody>
          <a:bodyPr wrap="square" rtlCol="0">
            <a:spAutoFit/>
          </a:bodyPr>
          <a:lstStyle/>
          <a:p>
            <a:r>
              <a:rPr lang="en-US" sz="1600" dirty="0"/>
              <a:t>(horizontally curved I-girder bridges only)</a:t>
            </a:r>
          </a:p>
        </p:txBody>
      </p:sp>
    </p:spTree>
    <p:extLst>
      <p:ext uri="{BB962C8B-B14F-4D97-AF65-F5344CB8AC3E}">
        <p14:creationId xmlns:p14="http://schemas.microsoft.com/office/powerpoint/2010/main" val="15859428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3600" dirty="0"/>
              <a:t>Flexural Resistance: One-Third Rule Equations</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304800" y="819150"/>
            <a:ext cx="8686800" cy="3394075"/>
          </a:xfrm>
        </p:spPr>
        <p:txBody>
          <a:bodyPr/>
          <a:lstStyle/>
          <a:p>
            <a:r>
              <a:rPr lang="en-US" sz="2000" dirty="0"/>
              <a:t>Application of the one-third rule equations (Article 6.10.1.6):</a:t>
            </a:r>
          </a:p>
          <a:p>
            <a:pPr lvl="1">
              <a:buFont typeface="Calibri" panose="020F0502020204030204" pitchFamily="34" charset="0"/>
              <a:buChar char="―"/>
            </a:pPr>
            <a:r>
              <a:rPr lang="en-US" sz="2000" dirty="0"/>
              <a:t>For design checks where the flexural resistance is based on lateral-torsional buckling (LTB):</a:t>
            </a:r>
          </a:p>
          <a:p>
            <a:pPr marL="457200" lvl="1" indent="0">
              <a:buNone/>
            </a:pPr>
            <a:endParaRPr lang="en-US" sz="1600" dirty="0"/>
          </a:p>
          <a:p>
            <a:pPr marL="457200" lvl="1" indent="0" algn="just">
              <a:buNone/>
            </a:pPr>
            <a:r>
              <a:rPr lang="en-US" sz="1600" u="sng" dirty="0"/>
              <a:t>Article 6.10.8.2.3 </a:t>
            </a:r>
            <a:r>
              <a:rPr lang="en-US" sz="1600" dirty="0"/>
              <a:t>-&gt;  f</a:t>
            </a:r>
            <a:r>
              <a:rPr lang="en-US" sz="1600" baseline="-25000" dirty="0"/>
              <a:t>bu</a:t>
            </a:r>
            <a:r>
              <a:rPr lang="en-US" sz="1600" dirty="0"/>
              <a:t> shall be determined as the largest value of the factored compressive stress throughout the unbraced length under consideration, including the end cross-sections (referred to as the ‘governing cross-section’).</a:t>
            </a:r>
          </a:p>
          <a:p>
            <a:pPr marL="457200" lvl="1" indent="0" algn="just">
              <a:buNone/>
            </a:pPr>
            <a:endParaRPr lang="en-US" sz="1200" dirty="0"/>
          </a:p>
          <a:p>
            <a:pPr marL="457200" lvl="1" indent="0" algn="just">
              <a:buNone/>
            </a:pPr>
            <a:r>
              <a:rPr lang="en-US" sz="1600" u="sng" dirty="0"/>
              <a:t>Article A6.3.3 </a:t>
            </a:r>
            <a:r>
              <a:rPr lang="en-US" sz="1600" dirty="0"/>
              <a:t>-&gt;  M</a:t>
            </a:r>
            <a:r>
              <a:rPr lang="en-US" sz="1600" baseline="-25000" dirty="0"/>
              <a:t>u</a:t>
            </a:r>
            <a:r>
              <a:rPr lang="en-US" sz="1600" dirty="0"/>
              <a:t> shall be determined as the largest value of the factored major-axis bending moment throughout the unbraced length under consideration, including the end cross-sections (referred to as the ‘governing cross-section’).</a:t>
            </a:r>
          </a:p>
          <a:p>
            <a:pPr marL="457200" lvl="1" indent="0" algn="just">
              <a:buNone/>
            </a:pPr>
            <a:endParaRPr lang="en-US" sz="1200" dirty="0"/>
          </a:p>
          <a:p>
            <a:pPr marL="457200" lvl="1" indent="0" algn="just">
              <a:buNone/>
            </a:pPr>
            <a:r>
              <a:rPr lang="en-US" sz="1600" dirty="0"/>
              <a:t>The stress, f</a:t>
            </a:r>
            <a:r>
              <a:rPr lang="en-US" sz="1600" baseline="-25000" dirty="0">
                <a:sym typeface="MT Extra" panose="05050102010205020202" pitchFamily="18" charset="2"/>
              </a:rPr>
              <a:t></a:t>
            </a:r>
            <a:r>
              <a:rPr lang="en-US" sz="1600" dirty="0">
                <a:sym typeface="MT Extra" panose="05050102010205020202" pitchFamily="18" charset="2"/>
              </a:rPr>
              <a:t>, shall be determined as the largest value of the stress due to lateral bending throughout the unbraced length in the flange under consideration.</a:t>
            </a:r>
            <a:endParaRPr lang="en-US" sz="1600" dirty="0"/>
          </a:p>
          <a:p>
            <a:pPr marL="457200" lvl="1" indent="0">
              <a:buNone/>
            </a:pPr>
            <a:endParaRPr lang="en-US" sz="16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64</a:t>
            </a:fld>
            <a:endParaRPr lang="en-US" dirty="0"/>
          </a:p>
        </p:txBody>
      </p:sp>
    </p:spTree>
    <p:extLst>
      <p:ext uri="{BB962C8B-B14F-4D97-AF65-F5344CB8AC3E}">
        <p14:creationId xmlns:p14="http://schemas.microsoft.com/office/powerpoint/2010/main" val="13554504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3600" dirty="0"/>
              <a:t>Flexural Resistance: One-Third Rule Equations</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304800" y="819150"/>
            <a:ext cx="8686800" cy="3394075"/>
          </a:xfrm>
        </p:spPr>
        <p:txBody>
          <a:bodyPr/>
          <a:lstStyle/>
          <a:p>
            <a:r>
              <a:rPr lang="en-US" sz="2000" dirty="0"/>
              <a:t>Application of the one-third rule equations (Article 6.10.1.6 - </a:t>
            </a:r>
            <a:r>
              <a:rPr lang="en-US" sz="2000" b="1" dirty="0"/>
              <a:t>10</a:t>
            </a:r>
            <a:r>
              <a:rPr lang="en-US" sz="2000" b="1" baseline="30000" dirty="0"/>
              <a:t>th</a:t>
            </a:r>
            <a:r>
              <a:rPr lang="en-US" sz="2000" b="1" dirty="0"/>
              <a:t> Edition</a:t>
            </a:r>
            <a:r>
              <a:rPr lang="en-US" sz="2000" dirty="0"/>
              <a:t>):</a:t>
            </a:r>
          </a:p>
          <a:p>
            <a:pPr lvl="1">
              <a:buFont typeface="Calibri" panose="020F0502020204030204" pitchFamily="34" charset="0"/>
              <a:buChar char="―"/>
            </a:pPr>
            <a:r>
              <a:rPr lang="en-US" sz="2000" dirty="0"/>
              <a:t>For design checks where the flexural resistance is based on lateral-torsional buckling (LTB):</a:t>
            </a:r>
          </a:p>
          <a:p>
            <a:pPr marL="457200" lvl="1" indent="0">
              <a:buNone/>
            </a:pPr>
            <a:endParaRPr lang="en-US" sz="1600" dirty="0"/>
          </a:p>
          <a:p>
            <a:pPr marL="457200" lvl="1" indent="0" algn="just">
              <a:buNone/>
            </a:pPr>
            <a:r>
              <a:rPr lang="en-US" sz="1600" u="sng" dirty="0"/>
              <a:t>Article 6.10.8.2.3 </a:t>
            </a:r>
            <a:r>
              <a:rPr lang="en-US" sz="1600" dirty="0"/>
              <a:t>-&gt;  f</a:t>
            </a:r>
            <a:r>
              <a:rPr lang="en-US" sz="1600" baseline="-25000" dirty="0"/>
              <a:t>bu</a:t>
            </a:r>
            <a:r>
              <a:rPr lang="en-US" sz="1600" dirty="0"/>
              <a:t> shall be determined as the value of the factored compressive stress at the cross-section where f</a:t>
            </a:r>
            <a:r>
              <a:rPr lang="en-US" sz="1600" baseline="-25000" dirty="0"/>
              <a:t>bu</a:t>
            </a:r>
            <a:r>
              <a:rPr lang="en-US" sz="1600" dirty="0"/>
              <a:t>/R</a:t>
            </a:r>
            <a:r>
              <a:rPr lang="en-US" sz="1600" baseline="-25000" dirty="0"/>
              <a:t>b</a:t>
            </a:r>
            <a:r>
              <a:rPr lang="en-US" sz="1600" dirty="0"/>
              <a:t>R</a:t>
            </a:r>
            <a:r>
              <a:rPr lang="en-US" sz="1600" baseline="-25000" dirty="0"/>
              <a:t>h</a:t>
            </a:r>
            <a:r>
              <a:rPr lang="en-US" sz="1600" dirty="0"/>
              <a:t>F</a:t>
            </a:r>
            <a:r>
              <a:rPr lang="en-US" sz="1600" baseline="-25000" dirty="0"/>
              <a:t>yc</a:t>
            </a:r>
            <a:r>
              <a:rPr lang="en-US" sz="1600" dirty="0"/>
              <a:t> is maximum in the unbraced length under consideration, including the end cross-sections (referred to as the ‘governing cross-section’).</a:t>
            </a:r>
          </a:p>
          <a:p>
            <a:pPr marL="457200" lvl="1" indent="0" algn="just">
              <a:buNone/>
            </a:pPr>
            <a:endParaRPr lang="en-US" sz="1200" dirty="0"/>
          </a:p>
          <a:p>
            <a:pPr marL="457200" lvl="1" indent="0" algn="just">
              <a:buNone/>
            </a:pPr>
            <a:r>
              <a:rPr lang="en-US" sz="1600" u="sng" dirty="0"/>
              <a:t>Article A6.3.3 </a:t>
            </a:r>
            <a:r>
              <a:rPr lang="en-US" sz="1600" dirty="0"/>
              <a:t>-&gt;  M</a:t>
            </a:r>
            <a:r>
              <a:rPr lang="en-US" sz="1600" baseline="-25000" dirty="0"/>
              <a:t>u</a:t>
            </a:r>
            <a:r>
              <a:rPr lang="en-US" sz="1600" dirty="0"/>
              <a:t> shall be determined as the value of the factored major-axis bending moment at the cross-section where M</a:t>
            </a:r>
            <a:r>
              <a:rPr lang="en-US" sz="1600" baseline="-25000" dirty="0"/>
              <a:t>u</a:t>
            </a:r>
            <a:r>
              <a:rPr lang="en-US" sz="1600" dirty="0"/>
              <a:t>/R</a:t>
            </a:r>
            <a:r>
              <a:rPr lang="en-US" sz="1600" baseline="-25000" dirty="0"/>
              <a:t>pc</a:t>
            </a:r>
            <a:r>
              <a:rPr lang="en-US" sz="1600" dirty="0"/>
              <a:t>M</a:t>
            </a:r>
            <a:r>
              <a:rPr lang="en-US" sz="1600" baseline="-25000" dirty="0"/>
              <a:t>yc</a:t>
            </a:r>
            <a:r>
              <a:rPr lang="en-US" sz="1600" dirty="0"/>
              <a:t> is maximum in the unbraced length under consideration, including the end cross-sections (referred to as the ‘governing cross-section’).</a:t>
            </a:r>
          </a:p>
          <a:p>
            <a:pPr marL="457200" lvl="1" indent="0" algn="just">
              <a:buNone/>
            </a:pPr>
            <a:endParaRPr lang="en-US" sz="1200" dirty="0"/>
          </a:p>
          <a:p>
            <a:pPr marL="457200" lvl="1" indent="0" algn="just">
              <a:buNone/>
            </a:pPr>
            <a:r>
              <a:rPr lang="en-US" sz="1600" dirty="0"/>
              <a:t>The stress, f</a:t>
            </a:r>
            <a:r>
              <a:rPr lang="en-US" sz="1600" baseline="-25000" dirty="0">
                <a:sym typeface="MT Extra" panose="05050102010205020202" pitchFamily="18" charset="2"/>
              </a:rPr>
              <a:t></a:t>
            </a:r>
            <a:r>
              <a:rPr lang="en-US" sz="1600" dirty="0">
                <a:sym typeface="MT Extra" panose="05050102010205020202" pitchFamily="18" charset="2"/>
              </a:rPr>
              <a:t>, shall be determined as the largest value of the stress due to lateral bending throughout the unbraced length in the flange under consideration.</a:t>
            </a:r>
            <a:endParaRPr lang="en-US" sz="1600" dirty="0"/>
          </a:p>
          <a:p>
            <a:pPr marL="457200" lvl="1" indent="0">
              <a:buNone/>
            </a:pPr>
            <a:endParaRPr lang="en-US" sz="16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65</a:t>
            </a:fld>
            <a:endParaRPr lang="en-US" dirty="0"/>
          </a:p>
        </p:txBody>
      </p:sp>
    </p:spTree>
    <p:extLst>
      <p:ext uri="{BB962C8B-B14F-4D97-AF65-F5344CB8AC3E}">
        <p14:creationId xmlns:p14="http://schemas.microsoft.com/office/powerpoint/2010/main" val="25340361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3600" dirty="0"/>
              <a:t>Flexural Resistance: One-Third Rule Equations</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228600" y="1068249"/>
            <a:ext cx="8686800" cy="3394075"/>
          </a:xfrm>
        </p:spPr>
        <p:txBody>
          <a:bodyPr/>
          <a:lstStyle/>
          <a:p>
            <a:r>
              <a:rPr lang="en-US" sz="2000" dirty="0"/>
              <a:t>Application of the one-third rule equations (Article 6.10.1.6):</a:t>
            </a:r>
          </a:p>
          <a:p>
            <a:pPr lvl="1">
              <a:buFont typeface="Calibri" panose="020F0502020204030204" pitchFamily="34" charset="0"/>
              <a:buChar char="―"/>
            </a:pPr>
            <a:r>
              <a:rPr lang="en-US" sz="2000" dirty="0"/>
              <a:t>For design checks where the flexural resistance is based on yielding, flange local buckling (FLB), or web bend-buckling:</a:t>
            </a:r>
          </a:p>
          <a:p>
            <a:pPr marL="457200" lvl="1" indent="0">
              <a:buNone/>
            </a:pPr>
            <a:endParaRPr lang="en-US" sz="1600" dirty="0"/>
          </a:p>
          <a:p>
            <a:pPr marL="746125" lvl="1" indent="0" algn="just">
              <a:buNone/>
            </a:pPr>
            <a:r>
              <a:rPr lang="en-US" sz="1800" dirty="0"/>
              <a:t>f</a:t>
            </a:r>
            <a:r>
              <a:rPr lang="en-US" sz="1800" baseline="-25000" dirty="0"/>
              <a:t>bu</a:t>
            </a:r>
            <a:r>
              <a:rPr lang="en-US" sz="1800" dirty="0"/>
              <a:t>, M</a:t>
            </a:r>
            <a:r>
              <a:rPr lang="en-US" sz="1800" baseline="-25000" dirty="0"/>
              <a:t>u</a:t>
            </a:r>
            <a:r>
              <a:rPr lang="en-US" sz="1800" dirty="0"/>
              <a:t>, and f</a:t>
            </a:r>
            <a:r>
              <a:rPr lang="en-US" sz="1800" baseline="-25000" dirty="0">
                <a:sym typeface="MT Extra" panose="05050102010205020202" pitchFamily="18" charset="2"/>
              </a:rPr>
              <a:t></a:t>
            </a:r>
            <a:r>
              <a:rPr lang="en-US" sz="1800" dirty="0"/>
              <a:t> may be determined as the corresponding values at the section under consideration.</a:t>
            </a:r>
          </a:p>
          <a:p>
            <a:pPr marL="457200" lvl="1" indent="0" algn="just">
              <a:buNone/>
            </a:pPr>
            <a:endParaRPr lang="en-US" sz="1200" dirty="0"/>
          </a:p>
          <a:p>
            <a:pPr marL="457200" lvl="1" indent="0">
              <a:buNone/>
            </a:pPr>
            <a:endParaRPr lang="en-US" sz="16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66</a:t>
            </a:fld>
            <a:endParaRPr lang="en-US" dirty="0"/>
          </a:p>
        </p:txBody>
      </p:sp>
    </p:spTree>
    <p:extLst>
      <p:ext uri="{BB962C8B-B14F-4D97-AF65-F5344CB8AC3E}">
        <p14:creationId xmlns:p14="http://schemas.microsoft.com/office/powerpoint/2010/main" val="19394090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EXAMPLES</a:t>
            </a:r>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fld id="{BA98D948-1207-4CB8-9C03-80C63F72A5E7}" type="slidenum">
              <a:rPr lang="en-US" smtClean="0"/>
              <a:t>67</a:t>
            </a:fld>
            <a:endParaRPr lang="en-US" dirty="0"/>
          </a:p>
        </p:txBody>
      </p:sp>
    </p:spTree>
    <p:extLst>
      <p:ext uri="{BB962C8B-B14F-4D97-AF65-F5344CB8AC3E}">
        <p14:creationId xmlns:p14="http://schemas.microsoft.com/office/powerpoint/2010/main" val="19481627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sz="2800" dirty="0"/>
              <a:t>Example – Noncomposite Section during Construction</a:t>
            </a:r>
            <a:br>
              <a:rPr lang="en-US" dirty="0"/>
            </a:br>
            <a:endParaRPr lang="en-US" dirty="0"/>
          </a:p>
        </p:txBody>
      </p:sp>
      <p:sp>
        <p:nvSpPr>
          <p:cNvPr id="3" name="Content Placeholder 2">
            <a:extLst>
              <a:ext uri="{FF2B5EF4-FFF2-40B4-BE49-F238E27FC236}">
                <a16:creationId xmlns:a16="http://schemas.microsoft.com/office/drawing/2014/main" id="{1C0540DB-93C7-4475-BE02-75FD091211DD}"/>
              </a:ext>
            </a:extLst>
          </p:cNvPr>
          <p:cNvSpPr>
            <a:spLocks noGrp="1"/>
          </p:cNvSpPr>
          <p:nvPr>
            <p:ph sz="half" idx="1"/>
          </p:nvPr>
        </p:nvSpPr>
        <p:spPr>
          <a:xfrm>
            <a:off x="705912" y="1186870"/>
            <a:ext cx="4038600" cy="3394075"/>
          </a:xfrm>
        </p:spPr>
        <p:txBody>
          <a:bodyPr/>
          <a:lstStyle/>
          <a:p>
            <a:r>
              <a:rPr lang="en-US" sz="2000" b="1" dirty="0"/>
              <a:t>Example</a:t>
            </a:r>
            <a:r>
              <a:rPr lang="en-US" sz="2000" dirty="0"/>
              <a:t> – taken from NSBA SBDH Design Example 1 (positive moment section – exterior girder)</a:t>
            </a:r>
          </a:p>
          <a:p>
            <a:r>
              <a:rPr lang="en-US" sz="2000" dirty="0"/>
              <a:t>Check the flexural resistance of the noncomposite section within the unbraced length shown on the next slide during construction (i.e., during the deck placement )</a:t>
            </a:r>
          </a:p>
          <a:p>
            <a:r>
              <a:rPr lang="en-US" sz="2000" dirty="0"/>
              <a:t>Use a load factor = 1.4 (</a:t>
            </a:r>
            <a:r>
              <a:rPr lang="en-US" sz="2000" i="1" dirty="0"/>
              <a:t>AASHTO LRFD</a:t>
            </a:r>
            <a:r>
              <a:rPr lang="en-US" sz="2000" dirty="0"/>
              <a:t> Article 3.4.2.1)</a:t>
            </a:r>
          </a:p>
          <a:p>
            <a:endParaRPr lang="en-US" sz="2400" dirty="0"/>
          </a:p>
        </p:txBody>
      </p:sp>
      <p:pic>
        <p:nvPicPr>
          <p:cNvPr id="6" name="Content Placeholder 5">
            <a:extLst>
              <a:ext uri="{FF2B5EF4-FFF2-40B4-BE49-F238E27FC236}">
                <a16:creationId xmlns:a16="http://schemas.microsoft.com/office/drawing/2014/main" id="{E403AEFB-B169-4AFB-A8A2-5073DBAE943D}"/>
              </a:ext>
            </a:extLst>
          </p:cNvPr>
          <p:cNvPicPr>
            <a:picLocks noGrp="1" noChangeAspect="1"/>
          </p:cNvPicPr>
          <p:nvPr>
            <p:ph sz="half" idx="2"/>
          </p:nvPr>
        </p:nvPicPr>
        <p:blipFill>
          <a:blip r:embed="rId3"/>
          <a:stretch>
            <a:fillRect/>
          </a:stretch>
        </p:blipFill>
        <p:spPr>
          <a:xfrm>
            <a:off x="4744512" y="1063625"/>
            <a:ext cx="3811513" cy="3331002"/>
          </a:xfrm>
          <a:prstGeom prst="rect">
            <a:avLst/>
          </a:prstGeom>
        </p:spPr>
      </p:pic>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68</a:t>
            </a:fld>
            <a:endParaRPr lang="en-US" dirty="0"/>
          </a:p>
        </p:txBody>
      </p:sp>
      <p:sp>
        <p:nvSpPr>
          <p:cNvPr id="5" name="TextBox 4">
            <a:extLst>
              <a:ext uri="{FF2B5EF4-FFF2-40B4-BE49-F238E27FC236}">
                <a16:creationId xmlns:a16="http://schemas.microsoft.com/office/drawing/2014/main" id="{B127F71D-87D8-4F9B-8838-5188282B2853}"/>
              </a:ext>
            </a:extLst>
          </p:cNvPr>
          <p:cNvSpPr txBox="1"/>
          <p:nvPr/>
        </p:nvSpPr>
        <p:spPr>
          <a:xfrm>
            <a:off x="5181600" y="4253526"/>
            <a:ext cx="3755425" cy="646331"/>
          </a:xfrm>
          <a:prstGeom prst="rect">
            <a:avLst/>
          </a:prstGeom>
          <a:noFill/>
        </p:spPr>
        <p:txBody>
          <a:bodyPr wrap="square" rtlCol="0">
            <a:spAutoFit/>
          </a:bodyPr>
          <a:lstStyle/>
          <a:p>
            <a:r>
              <a:rPr lang="en-US" dirty="0">
                <a:latin typeface="+mn-lt"/>
              </a:rPr>
              <a:t>F</a:t>
            </a:r>
            <a:r>
              <a:rPr lang="en-US" baseline="-25000" dirty="0">
                <a:latin typeface="+mn-lt"/>
              </a:rPr>
              <a:t>yt</a:t>
            </a:r>
            <a:r>
              <a:rPr lang="en-US" dirty="0">
                <a:latin typeface="+mn-lt"/>
              </a:rPr>
              <a:t> = F</a:t>
            </a:r>
            <a:r>
              <a:rPr lang="en-US" baseline="-25000" dirty="0">
                <a:latin typeface="+mn-lt"/>
              </a:rPr>
              <a:t>yc</a:t>
            </a:r>
            <a:r>
              <a:rPr lang="en-US" dirty="0">
                <a:latin typeface="+mn-lt"/>
              </a:rPr>
              <a:t> = F</a:t>
            </a:r>
            <a:r>
              <a:rPr lang="en-US" baseline="-25000" dirty="0">
                <a:latin typeface="+mn-lt"/>
              </a:rPr>
              <a:t>yw</a:t>
            </a:r>
            <a:r>
              <a:rPr lang="en-US" dirty="0">
                <a:latin typeface="+mn-lt"/>
              </a:rPr>
              <a:t> = 50 ksi</a:t>
            </a:r>
          </a:p>
          <a:p>
            <a:r>
              <a:rPr lang="en-US" dirty="0">
                <a:latin typeface="+mn-lt"/>
              </a:rPr>
              <a:t>D</a:t>
            </a:r>
            <a:r>
              <a:rPr lang="en-US" baseline="-25000" dirty="0">
                <a:latin typeface="+mn-lt"/>
              </a:rPr>
              <a:t>c</a:t>
            </a:r>
            <a:r>
              <a:rPr lang="en-US" dirty="0">
                <a:latin typeface="+mn-lt"/>
              </a:rPr>
              <a:t> = 41.26 in. (Lesson 6 – Slide 17) </a:t>
            </a:r>
          </a:p>
        </p:txBody>
      </p:sp>
    </p:spTree>
    <p:extLst>
      <p:ext uri="{BB962C8B-B14F-4D97-AF65-F5344CB8AC3E}">
        <p14:creationId xmlns:p14="http://schemas.microsoft.com/office/powerpoint/2010/main" val="10759088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sz="2800" dirty="0"/>
              <a:t>Example – Noncomposite Section during Construction</a:t>
            </a:r>
            <a:br>
              <a:rPr lang="en-US" dirty="0"/>
            </a:br>
            <a:endParaRPr lang="en-US" dirty="0"/>
          </a:p>
        </p:txBody>
      </p:sp>
      <p:pic>
        <p:nvPicPr>
          <p:cNvPr id="14" name="Content Placeholder 13" descr="Diagram, schematic&#10;&#10;Description automatically generated">
            <a:extLst>
              <a:ext uri="{FF2B5EF4-FFF2-40B4-BE49-F238E27FC236}">
                <a16:creationId xmlns:a16="http://schemas.microsoft.com/office/drawing/2014/main" id="{A8A96445-93D7-F2B0-AA77-DFB574B159ED}"/>
              </a:ext>
            </a:extLst>
          </p:cNvPr>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rot="5400000">
            <a:off x="1743664" y="2691812"/>
            <a:ext cx="2532472" cy="2209800"/>
          </a:xfrm>
        </p:spPr>
      </p:pic>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69</a:t>
            </a:fld>
            <a:endParaRPr lang="en-US" dirty="0"/>
          </a:p>
        </p:txBody>
      </p:sp>
      <p:pic>
        <p:nvPicPr>
          <p:cNvPr id="9" name="Picture 8" descr="Sketch of the framing plan for the I-girder bridge used in this design example.  There are four girders, spaced at 12.0 feet between the centerlines of the girders.  The spans are 140 feet, 175 feet, and 140 feet.  Cross frames are spaced at 24 feet in spans 1 and 3, and 27 feet in span 2, except for the cross frame on each side of the interior piers which are 20 feet from the centerline of the pier on each side of the pier.">
            <a:extLst>
              <a:ext uri="{FF2B5EF4-FFF2-40B4-BE49-F238E27FC236}">
                <a16:creationId xmlns:a16="http://schemas.microsoft.com/office/drawing/2014/main" id="{963242EE-AEAC-241F-0643-E7DE6CC41A7B}"/>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2057401" y="766128"/>
            <a:ext cx="4038600" cy="1877606"/>
          </a:xfrm>
          <a:prstGeom prst="rect">
            <a:avLst/>
          </a:prstGeom>
        </p:spPr>
      </p:pic>
      <p:sp>
        <p:nvSpPr>
          <p:cNvPr id="10" name="TextBox 9">
            <a:extLst>
              <a:ext uri="{FF2B5EF4-FFF2-40B4-BE49-F238E27FC236}">
                <a16:creationId xmlns:a16="http://schemas.microsoft.com/office/drawing/2014/main" id="{075CF425-F6F9-8F9A-2E9C-558BC621EC29}"/>
              </a:ext>
            </a:extLst>
          </p:cNvPr>
          <p:cNvSpPr txBox="1"/>
          <p:nvPr/>
        </p:nvSpPr>
        <p:spPr>
          <a:xfrm>
            <a:off x="2628900" y="652412"/>
            <a:ext cx="1752600" cy="381000"/>
          </a:xfrm>
          <a:prstGeom prst="rect">
            <a:avLst/>
          </a:prstGeom>
          <a:noFill/>
        </p:spPr>
        <p:txBody>
          <a:bodyPr wrap="square" rtlCol="0">
            <a:spAutoFit/>
          </a:bodyPr>
          <a:lstStyle/>
          <a:p>
            <a:r>
              <a:rPr lang="en-US" dirty="0"/>
              <a:t>L</a:t>
            </a:r>
            <a:r>
              <a:rPr lang="en-US" baseline="-25000" dirty="0"/>
              <a:t>b</a:t>
            </a:r>
            <a:r>
              <a:rPr lang="en-US" dirty="0"/>
              <a:t> = 24’-0”</a:t>
            </a:r>
          </a:p>
        </p:txBody>
      </p:sp>
      <p:cxnSp>
        <p:nvCxnSpPr>
          <p:cNvPr id="16" name="Straight Arrow Connector 15">
            <a:extLst>
              <a:ext uri="{FF2B5EF4-FFF2-40B4-BE49-F238E27FC236}">
                <a16:creationId xmlns:a16="http://schemas.microsoft.com/office/drawing/2014/main" id="{141BA14C-2811-A567-5CED-F78D1A3D0FA1}"/>
              </a:ext>
            </a:extLst>
          </p:cNvPr>
          <p:cNvCxnSpPr/>
          <p:nvPr/>
        </p:nvCxnSpPr>
        <p:spPr>
          <a:xfrm flipH="1">
            <a:off x="3352800" y="946049"/>
            <a:ext cx="152400" cy="53340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764F258C-32E4-C46A-F8F7-464E84D8A245}"/>
              </a:ext>
            </a:extLst>
          </p:cNvPr>
          <p:cNvCxnSpPr/>
          <p:nvPr/>
        </p:nvCxnSpPr>
        <p:spPr>
          <a:xfrm flipH="1">
            <a:off x="3276600" y="2800350"/>
            <a:ext cx="228600" cy="53340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EFB2245C-940E-C226-5D33-4AD7809F2E32}"/>
              </a:ext>
            </a:extLst>
          </p:cNvPr>
          <p:cNvSpPr txBox="1"/>
          <p:nvPr/>
        </p:nvSpPr>
        <p:spPr>
          <a:xfrm>
            <a:off x="4267202" y="2647992"/>
            <a:ext cx="4800599" cy="1138773"/>
          </a:xfrm>
          <a:prstGeom prst="rect">
            <a:avLst/>
          </a:prstGeom>
          <a:noFill/>
        </p:spPr>
        <p:txBody>
          <a:bodyPr wrap="square" rtlCol="0">
            <a:spAutoFit/>
          </a:bodyPr>
          <a:lstStyle/>
          <a:p>
            <a:r>
              <a:rPr lang="en-US" sz="1600" u="sng" dirty="0"/>
              <a:t>Deck Placement Sequence </a:t>
            </a:r>
            <a:r>
              <a:rPr lang="en-US" sz="1600" dirty="0"/>
              <a:t>(Lesson 7 – Slide 35)</a:t>
            </a:r>
          </a:p>
          <a:p>
            <a:endParaRPr lang="en-US" sz="1600" dirty="0"/>
          </a:p>
          <a:p>
            <a:r>
              <a:rPr lang="en-US" dirty="0"/>
              <a:t>   </a:t>
            </a:r>
            <a:r>
              <a:rPr lang="en-US" sz="1400" dirty="0"/>
              <a:t>Top (compression) flange:  f</a:t>
            </a:r>
            <a:r>
              <a:rPr lang="en-US" sz="1400" baseline="-25000" dirty="0"/>
              <a:t>bu</a:t>
            </a:r>
            <a:r>
              <a:rPr lang="en-US" sz="1400" dirty="0"/>
              <a:t> = -29.74 ksi</a:t>
            </a:r>
          </a:p>
          <a:p>
            <a:r>
              <a:rPr lang="en-US" sz="1400" dirty="0"/>
              <a:t>       Bottom (tension) flange:  f</a:t>
            </a:r>
            <a:r>
              <a:rPr lang="en-US" sz="1400" baseline="-25000" dirty="0"/>
              <a:t>bu</a:t>
            </a:r>
            <a:r>
              <a:rPr lang="en-US" sz="1400" dirty="0"/>
              <a:t> =  20.75 ksi</a:t>
            </a:r>
            <a:r>
              <a:rPr lang="en-US" dirty="0"/>
              <a:t> </a:t>
            </a:r>
          </a:p>
        </p:txBody>
      </p:sp>
      <p:sp>
        <p:nvSpPr>
          <p:cNvPr id="21" name="TextBox 20">
            <a:extLst>
              <a:ext uri="{FF2B5EF4-FFF2-40B4-BE49-F238E27FC236}">
                <a16:creationId xmlns:a16="http://schemas.microsoft.com/office/drawing/2014/main" id="{75B35AD8-4BF0-B300-659A-5C5FBCBDCAD9}"/>
              </a:ext>
            </a:extLst>
          </p:cNvPr>
          <p:cNvSpPr txBox="1"/>
          <p:nvPr/>
        </p:nvSpPr>
        <p:spPr>
          <a:xfrm>
            <a:off x="4379651" y="3859907"/>
            <a:ext cx="4575699" cy="1077218"/>
          </a:xfrm>
          <a:prstGeom prst="rect">
            <a:avLst/>
          </a:prstGeom>
          <a:noFill/>
        </p:spPr>
        <p:txBody>
          <a:bodyPr wrap="square">
            <a:spAutoFit/>
          </a:bodyPr>
          <a:lstStyle/>
          <a:p>
            <a:r>
              <a:rPr lang="en-US" sz="1600" u="sng" dirty="0"/>
              <a:t>Deck Overhang Loads</a:t>
            </a:r>
            <a:r>
              <a:rPr lang="en-US" sz="1600" dirty="0"/>
              <a:t> (Lesson 6 – Slides 94-99)</a:t>
            </a:r>
          </a:p>
          <a:p>
            <a:endParaRPr lang="en-US" sz="1600" dirty="0"/>
          </a:p>
          <a:p>
            <a:r>
              <a:rPr lang="en-US" dirty="0"/>
              <a:t>          </a:t>
            </a:r>
            <a:r>
              <a:rPr lang="en-US" sz="1400" dirty="0"/>
              <a:t>Top flange:   f</a:t>
            </a:r>
            <a:r>
              <a:rPr lang="en-US" sz="1400" baseline="-25000" dirty="0">
                <a:sym typeface="MT Extra" panose="05050102010205020202" pitchFamily="18" charset="2"/>
              </a:rPr>
              <a:t>1 </a:t>
            </a:r>
            <a:r>
              <a:rPr lang="en-US" sz="1400" dirty="0"/>
              <a:t>= 8.26 ksi</a:t>
            </a:r>
          </a:p>
          <a:p>
            <a:r>
              <a:rPr lang="en-US" sz="1400" dirty="0"/>
              <a:t>       Bottom flange:   f</a:t>
            </a:r>
            <a:r>
              <a:rPr lang="en-US" sz="1400" baseline="-25000" dirty="0">
                <a:sym typeface="MT Extra" panose="05050102010205020202" pitchFamily="18" charset="2"/>
              </a:rPr>
              <a:t>1 </a:t>
            </a:r>
            <a:r>
              <a:rPr lang="en-US" sz="1400" dirty="0"/>
              <a:t>= 3.73 ksi </a:t>
            </a:r>
          </a:p>
        </p:txBody>
      </p:sp>
      <p:sp>
        <p:nvSpPr>
          <p:cNvPr id="22" name="TextBox 21">
            <a:extLst>
              <a:ext uri="{FF2B5EF4-FFF2-40B4-BE49-F238E27FC236}">
                <a16:creationId xmlns:a16="http://schemas.microsoft.com/office/drawing/2014/main" id="{A9DDF3FF-A47D-ED54-8075-447450F308EA}"/>
              </a:ext>
            </a:extLst>
          </p:cNvPr>
          <p:cNvSpPr txBox="1"/>
          <p:nvPr/>
        </p:nvSpPr>
        <p:spPr>
          <a:xfrm>
            <a:off x="8191500" y="3333750"/>
            <a:ext cx="990600" cy="307777"/>
          </a:xfrm>
          <a:prstGeom prst="rect">
            <a:avLst/>
          </a:prstGeom>
          <a:noFill/>
        </p:spPr>
        <p:txBody>
          <a:bodyPr wrap="square" rtlCol="0">
            <a:spAutoFit/>
          </a:bodyPr>
          <a:lstStyle/>
          <a:p>
            <a:r>
              <a:rPr lang="en-US" sz="1400" dirty="0"/>
              <a:t>Factored</a:t>
            </a:r>
          </a:p>
        </p:txBody>
      </p:sp>
      <p:sp>
        <p:nvSpPr>
          <p:cNvPr id="24" name="TextBox 23">
            <a:extLst>
              <a:ext uri="{FF2B5EF4-FFF2-40B4-BE49-F238E27FC236}">
                <a16:creationId xmlns:a16="http://schemas.microsoft.com/office/drawing/2014/main" id="{15202F05-1D93-41ED-76B5-46C61AFD11B5}"/>
              </a:ext>
            </a:extLst>
          </p:cNvPr>
          <p:cNvSpPr txBox="1"/>
          <p:nvPr/>
        </p:nvSpPr>
        <p:spPr>
          <a:xfrm>
            <a:off x="7467600" y="4558844"/>
            <a:ext cx="1143000" cy="307777"/>
          </a:xfrm>
          <a:prstGeom prst="rect">
            <a:avLst/>
          </a:prstGeom>
          <a:noFill/>
        </p:spPr>
        <p:txBody>
          <a:bodyPr wrap="square">
            <a:spAutoFit/>
          </a:bodyPr>
          <a:lstStyle/>
          <a:p>
            <a:r>
              <a:rPr lang="en-US" sz="1400" dirty="0"/>
              <a:t>Factored</a:t>
            </a:r>
          </a:p>
        </p:txBody>
      </p:sp>
    </p:spTree>
    <p:extLst>
      <p:ext uri="{BB962C8B-B14F-4D97-AF65-F5344CB8AC3E}">
        <p14:creationId xmlns:p14="http://schemas.microsoft.com/office/powerpoint/2010/main" val="308512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Section classifications</a:t>
            </a:r>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fld id="{BA98D948-1207-4CB8-9C03-80C63F72A5E7}" type="slidenum">
              <a:rPr lang="en-US" smtClean="0"/>
              <a:t>7</a:t>
            </a:fld>
            <a:endParaRPr lang="en-US" dirty="0"/>
          </a:p>
        </p:txBody>
      </p:sp>
    </p:spTree>
    <p:extLst>
      <p:ext uri="{BB962C8B-B14F-4D97-AF65-F5344CB8AC3E}">
        <p14:creationId xmlns:p14="http://schemas.microsoft.com/office/powerpoint/2010/main" val="26384104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2800" dirty="0"/>
              <a:t>Example – Noncomposite Section during Construction</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754113"/>
            <a:ext cx="8229600" cy="3394075"/>
          </a:xfrm>
        </p:spPr>
        <p:txBody>
          <a:bodyPr/>
          <a:lstStyle/>
          <a:p>
            <a:r>
              <a:rPr lang="en-US" sz="1800" dirty="0"/>
              <a:t>Determine the section classification:</a:t>
            </a:r>
            <a:endParaRPr lang="en-US" sz="1800" dirty="0">
              <a:solidFill>
                <a:srgbClr val="FF0000"/>
              </a:solidFill>
            </a:endParaRPr>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70</a:t>
            </a:fld>
            <a:endParaRPr lang="en-US" dirty="0"/>
          </a:p>
        </p:txBody>
      </p:sp>
      <p:graphicFrame>
        <p:nvGraphicFramePr>
          <p:cNvPr id="5" name="Object 4">
            <a:extLst>
              <a:ext uri="{FF2B5EF4-FFF2-40B4-BE49-F238E27FC236}">
                <a16:creationId xmlns:a16="http://schemas.microsoft.com/office/drawing/2014/main" id="{EE06978B-C894-DE30-8253-E9919041EB92}"/>
              </a:ext>
            </a:extLst>
          </p:cNvPr>
          <p:cNvGraphicFramePr>
            <a:graphicFrameLocks noChangeAspect="1"/>
          </p:cNvGraphicFramePr>
          <p:nvPr>
            <p:extLst>
              <p:ext uri="{D42A27DB-BD31-4B8C-83A1-F6EECF244321}">
                <p14:modId xmlns:p14="http://schemas.microsoft.com/office/powerpoint/2010/main" val="425445925"/>
              </p:ext>
            </p:extLst>
          </p:nvPr>
        </p:nvGraphicFramePr>
        <p:xfrm>
          <a:off x="3809999" y="1108703"/>
          <a:ext cx="2057400" cy="719138"/>
        </p:xfrm>
        <a:graphic>
          <a:graphicData uri="http://schemas.openxmlformats.org/presentationml/2006/ole">
            <mc:AlternateContent xmlns:mc="http://schemas.openxmlformats.org/markup-compatibility/2006">
              <mc:Choice xmlns:v="urn:schemas-microsoft-com:vml" Requires="v">
                <p:oleObj name="Equation" r:id="rId3" imgW="1206360" imgH="431640" progId="Equation.DSMT4">
                  <p:embed/>
                </p:oleObj>
              </mc:Choice>
              <mc:Fallback>
                <p:oleObj name="Equation" r:id="rId3" imgW="1206360" imgH="431640" progId="Equation.DSMT4">
                  <p:embed/>
                  <p:pic>
                    <p:nvPicPr>
                      <p:cNvPr id="5" name="Object 4">
                        <a:extLst>
                          <a:ext uri="{FF2B5EF4-FFF2-40B4-BE49-F238E27FC236}">
                            <a16:creationId xmlns:a16="http://schemas.microsoft.com/office/drawing/2014/main" id="{EE06978B-C894-DE30-8253-E9919041EB92}"/>
                          </a:ext>
                        </a:extLst>
                      </p:cNvPr>
                      <p:cNvPicPr>
                        <a:picLocks noChangeAspect="1" noChangeArrowheads="1"/>
                      </p:cNvPicPr>
                      <p:nvPr/>
                    </p:nvPicPr>
                    <p:blipFill>
                      <a:blip r:embed="rId4"/>
                      <a:srcRect/>
                      <a:stretch>
                        <a:fillRect/>
                      </a:stretch>
                    </p:blipFill>
                    <p:spPr bwMode="auto">
                      <a:xfrm>
                        <a:off x="3809999" y="1108703"/>
                        <a:ext cx="2057400" cy="719138"/>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43115333-51C1-6448-6DFE-FAD25B0C8528}"/>
              </a:ext>
            </a:extLst>
          </p:cNvPr>
          <p:cNvGraphicFramePr>
            <a:graphicFrameLocks noChangeAspect="1"/>
          </p:cNvGraphicFramePr>
          <p:nvPr>
            <p:extLst>
              <p:ext uri="{D42A27DB-BD31-4B8C-83A1-F6EECF244321}">
                <p14:modId xmlns:p14="http://schemas.microsoft.com/office/powerpoint/2010/main" val="2498833132"/>
              </p:ext>
            </p:extLst>
          </p:nvPr>
        </p:nvGraphicFramePr>
        <p:xfrm>
          <a:off x="2313373" y="1883557"/>
          <a:ext cx="3290888" cy="577850"/>
        </p:xfrm>
        <a:graphic>
          <a:graphicData uri="http://schemas.openxmlformats.org/presentationml/2006/ole">
            <mc:AlternateContent xmlns:mc="http://schemas.openxmlformats.org/markup-compatibility/2006">
              <mc:Choice xmlns:v="urn:schemas-microsoft-com:vml" Requires="v">
                <p:oleObj name="Equation" r:id="rId5" imgW="2501640" imgH="419040" progId="Equation.DSMT4">
                  <p:embed/>
                </p:oleObj>
              </mc:Choice>
              <mc:Fallback>
                <p:oleObj name="Equation" r:id="rId5" imgW="2501640" imgH="419040" progId="Equation.DSMT4">
                  <p:embed/>
                  <p:pic>
                    <p:nvPicPr>
                      <p:cNvPr id="11" name="Object 10">
                        <a:extLst>
                          <a:ext uri="{FF2B5EF4-FFF2-40B4-BE49-F238E27FC236}">
                            <a16:creationId xmlns:a16="http://schemas.microsoft.com/office/drawing/2014/main" id="{43115333-51C1-6448-6DFE-FAD25B0C8528}"/>
                          </a:ext>
                        </a:extLst>
                      </p:cNvPr>
                      <p:cNvPicPr>
                        <a:picLocks noChangeAspect="1" noChangeArrowheads="1"/>
                      </p:cNvPicPr>
                      <p:nvPr/>
                    </p:nvPicPr>
                    <p:blipFill>
                      <a:blip r:embed="rId6"/>
                      <a:srcRect/>
                      <a:stretch>
                        <a:fillRect/>
                      </a:stretch>
                    </p:blipFill>
                    <p:spPr bwMode="auto">
                      <a:xfrm>
                        <a:off x="2313373" y="1883557"/>
                        <a:ext cx="3290888" cy="577850"/>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815A1108-17B0-A4CF-19DE-168F1FD61A26}"/>
              </a:ext>
            </a:extLst>
          </p:cNvPr>
          <p:cNvGraphicFramePr>
            <a:graphicFrameLocks noChangeAspect="1"/>
          </p:cNvGraphicFramePr>
          <p:nvPr>
            <p:extLst>
              <p:ext uri="{D42A27DB-BD31-4B8C-83A1-F6EECF244321}">
                <p14:modId xmlns:p14="http://schemas.microsoft.com/office/powerpoint/2010/main" val="2434262996"/>
              </p:ext>
            </p:extLst>
          </p:nvPr>
        </p:nvGraphicFramePr>
        <p:xfrm>
          <a:off x="5879699" y="2069017"/>
          <a:ext cx="1052513" cy="261938"/>
        </p:xfrm>
        <a:graphic>
          <a:graphicData uri="http://schemas.openxmlformats.org/presentationml/2006/ole">
            <mc:AlternateContent xmlns:mc="http://schemas.openxmlformats.org/markup-compatibility/2006">
              <mc:Choice xmlns:v="urn:schemas-microsoft-com:vml" Requires="v">
                <p:oleObj name="Equation" r:id="rId7" imgW="799920" imgH="190440" progId="Equation.DSMT4">
                  <p:embed/>
                </p:oleObj>
              </mc:Choice>
              <mc:Fallback>
                <p:oleObj name="Equation" r:id="rId7" imgW="799920" imgH="190440" progId="Equation.DSMT4">
                  <p:embed/>
                  <p:pic>
                    <p:nvPicPr>
                      <p:cNvPr id="13" name="Object 12">
                        <a:extLst>
                          <a:ext uri="{FF2B5EF4-FFF2-40B4-BE49-F238E27FC236}">
                            <a16:creationId xmlns:a16="http://schemas.microsoft.com/office/drawing/2014/main" id="{815A1108-17B0-A4CF-19DE-168F1FD61A26}"/>
                          </a:ext>
                        </a:extLst>
                      </p:cNvPr>
                      <p:cNvPicPr>
                        <a:picLocks noChangeAspect="1" noChangeArrowheads="1"/>
                      </p:cNvPicPr>
                      <p:nvPr/>
                    </p:nvPicPr>
                    <p:blipFill>
                      <a:blip r:embed="rId8"/>
                      <a:srcRect/>
                      <a:stretch>
                        <a:fillRect/>
                      </a:stretch>
                    </p:blipFill>
                    <p:spPr bwMode="auto">
                      <a:xfrm>
                        <a:off x="5879699" y="2069017"/>
                        <a:ext cx="1052513" cy="261938"/>
                      </a:xfrm>
                      <a:prstGeom prst="rect">
                        <a:avLst/>
                      </a:prstGeom>
                      <a:noFill/>
                    </p:spPr>
                  </p:pic>
                </p:oleObj>
              </mc:Fallback>
            </mc:AlternateContent>
          </a:graphicData>
        </a:graphic>
      </p:graphicFrame>
      <p:graphicFrame>
        <p:nvGraphicFramePr>
          <p:cNvPr id="15" name="Object 14"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211439F4-BEE3-64A3-3751-9D7FCECAA8E5}"/>
              </a:ext>
            </a:extLst>
          </p:cNvPr>
          <p:cNvGraphicFramePr>
            <a:graphicFrameLocks noChangeAspect="1"/>
          </p:cNvGraphicFramePr>
          <p:nvPr>
            <p:extLst>
              <p:ext uri="{D42A27DB-BD31-4B8C-83A1-F6EECF244321}">
                <p14:modId xmlns:p14="http://schemas.microsoft.com/office/powerpoint/2010/main" val="698768195"/>
              </p:ext>
            </p:extLst>
          </p:nvPr>
        </p:nvGraphicFramePr>
        <p:xfrm>
          <a:off x="2282301" y="2419517"/>
          <a:ext cx="2906712" cy="573087"/>
        </p:xfrm>
        <a:graphic>
          <a:graphicData uri="http://schemas.openxmlformats.org/presentationml/2006/ole">
            <mc:AlternateContent xmlns:mc="http://schemas.openxmlformats.org/markup-compatibility/2006">
              <mc:Choice xmlns:v="urn:schemas-microsoft-com:vml" Requires="v">
                <p:oleObj name="Equation" r:id="rId9" imgW="2361960" imgH="444240" progId="Equation.DSMT4">
                  <p:embed/>
                </p:oleObj>
              </mc:Choice>
              <mc:Fallback>
                <p:oleObj name="Equation" r:id="rId9" imgW="2361960" imgH="444240" progId="Equation.DSMT4">
                  <p:embed/>
                  <p:pic>
                    <p:nvPicPr>
                      <p:cNvPr id="15" name="Object 14"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211439F4-BEE3-64A3-3751-9D7FCECAA8E5}"/>
                          </a:ext>
                        </a:extLst>
                      </p:cNvPr>
                      <p:cNvPicPr>
                        <a:picLocks noChangeAspect="1" noChangeArrowheads="1"/>
                      </p:cNvPicPr>
                      <p:nvPr/>
                    </p:nvPicPr>
                    <p:blipFill>
                      <a:blip r:embed="rId10"/>
                      <a:srcRect/>
                      <a:stretch>
                        <a:fillRect/>
                      </a:stretch>
                    </p:blipFill>
                    <p:spPr bwMode="auto">
                      <a:xfrm>
                        <a:off x="2282301" y="2419517"/>
                        <a:ext cx="2906712" cy="573087"/>
                      </a:xfrm>
                      <a:prstGeom prst="rect">
                        <a:avLst/>
                      </a:prstGeom>
                      <a:noFill/>
                    </p:spPr>
                  </p:pic>
                </p:oleObj>
              </mc:Fallback>
            </mc:AlternateContent>
          </a:graphicData>
        </a:graphic>
      </p:graphicFrame>
      <p:graphicFrame>
        <p:nvGraphicFramePr>
          <p:cNvPr id="16" name="Object 15"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37BAD789-329B-DABF-A369-5BE850B0863A}"/>
              </a:ext>
            </a:extLst>
          </p:cNvPr>
          <p:cNvGraphicFramePr>
            <a:graphicFrameLocks noChangeAspect="1"/>
          </p:cNvGraphicFramePr>
          <p:nvPr>
            <p:extLst>
              <p:ext uri="{D42A27DB-BD31-4B8C-83A1-F6EECF244321}">
                <p14:modId xmlns:p14="http://schemas.microsoft.com/office/powerpoint/2010/main" val="3181640764"/>
              </p:ext>
            </p:extLst>
          </p:nvPr>
        </p:nvGraphicFramePr>
        <p:xfrm>
          <a:off x="2313373" y="3023546"/>
          <a:ext cx="1985962" cy="555625"/>
        </p:xfrm>
        <a:graphic>
          <a:graphicData uri="http://schemas.openxmlformats.org/presentationml/2006/ole">
            <mc:AlternateContent xmlns:mc="http://schemas.openxmlformats.org/markup-compatibility/2006">
              <mc:Choice xmlns:v="urn:schemas-microsoft-com:vml" Requires="v">
                <p:oleObj name="Equation" r:id="rId11" imgW="1612800" imgH="431640" progId="Equation.DSMT4">
                  <p:embed/>
                </p:oleObj>
              </mc:Choice>
              <mc:Fallback>
                <p:oleObj name="Equation" r:id="rId11" imgW="1612800" imgH="431640" progId="Equation.DSMT4">
                  <p:embed/>
                  <p:pic>
                    <p:nvPicPr>
                      <p:cNvPr id="16" name="Object 15"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37BAD789-329B-DABF-A369-5BE850B0863A}"/>
                          </a:ext>
                        </a:extLst>
                      </p:cNvPr>
                      <p:cNvPicPr>
                        <a:picLocks noChangeAspect="1" noChangeArrowheads="1"/>
                      </p:cNvPicPr>
                      <p:nvPr/>
                    </p:nvPicPr>
                    <p:blipFill>
                      <a:blip r:embed="rId12"/>
                      <a:srcRect/>
                      <a:stretch>
                        <a:fillRect/>
                      </a:stretch>
                    </p:blipFill>
                    <p:spPr bwMode="auto">
                      <a:xfrm>
                        <a:off x="2313373" y="3023546"/>
                        <a:ext cx="1985962" cy="555625"/>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FAEAE8EB-0C80-88F5-DF8D-AA7531896393}"/>
              </a:ext>
            </a:extLst>
          </p:cNvPr>
          <p:cNvGraphicFramePr>
            <a:graphicFrameLocks noChangeAspect="1"/>
          </p:cNvGraphicFramePr>
          <p:nvPr>
            <p:extLst>
              <p:ext uri="{D42A27DB-BD31-4B8C-83A1-F6EECF244321}">
                <p14:modId xmlns:p14="http://schemas.microsoft.com/office/powerpoint/2010/main" val="3844402790"/>
              </p:ext>
            </p:extLst>
          </p:nvPr>
        </p:nvGraphicFramePr>
        <p:xfrm>
          <a:off x="4571206" y="3171173"/>
          <a:ext cx="1570038" cy="261937"/>
        </p:xfrm>
        <a:graphic>
          <a:graphicData uri="http://schemas.openxmlformats.org/presentationml/2006/ole">
            <mc:AlternateContent xmlns:mc="http://schemas.openxmlformats.org/markup-compatibility/2006">
              <mc:Choice xmlns:v="urn:schemas-microsoft-com:vml" Requires="v">
                <p:oleObj name="Equation" r:id="rId13" imgW="1193760" imgH="190440" progId="Equation.DSMT4">
                  <p:embed/>
                </p:oleObj>
              </mc:Choice>
              <mc:Fallback>
                <p:oleObj name="Equation" r:id="rId13" imgW="1193760" imgH="190440" progId="Equation.DSMT4">
                  <p:embed/>
                  <p:pic>
                    <p:nvPicPr>
                      <p:cNvPr id="17" name="Object 16">
                        <a:extLst>
                          <a:ext uri="{FF2B5EF4-FFF2-40B4-BE49-F238E27FC236}">
                            <a16:creationId xmlns:a16="http://schemas.microsoft.com/office/drawing/2014/main" id="{FAEAE8EB-0C80-88F5-DF8D-AA7531896393}"/>
                          </a:ext>
                        </a:extLst>
                      </p:cNvPr>
                      <p:cNvPicPr>
                        <a:picLocks noChangeAspect="1" noChangeArrowheads="1"/>
                      </p:cNvPicPr>
                      <p:nvPr/>
                    </p:nvPicPr>
                    <p:blipFill>
                      <a:blip r:embed="rId14"/>
                      <a:srcRect/>
                      <a:stretch>
                        <a:fillRect/>
                      </a:stretch>
                    </p:blipFill>
                    <p:spPr bwMode="auto">
                      <a:xfrm>
                        <a:off x="4571206" y="3171173"/>
                        <a:ext cx="1570038" cy="261937"/>
                      </a:xfrm>
                      <a:prstGeom prst="rect">
                        <a:avLst/>
                      </a:prstGeom>
                      <a:noFill/>
                    </p:spPr>
                  </p:pic>
                </p:oleObj>
              </mc:Fallback>
            </mc:AlternateContent>
          </a:graphicData>
        </a:graphic>
      </p:graphicFrame>
      <p:graphicFrame>
        <p:nvGraphicFramePr>
          <p:cNvPr id="18" name="Object 17"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10AFE6F1-654B-587D-7C8B-4022B1ADC954}"/>
              </a:ext>
            </a:extLst>
          </p:cNvPr>
          <p:cNvGraphicFramePr>
            <a:graphicFrameLocks noChangeAspect="1"/>
          </p:cNvGraphicFramePr>
          <p:nvPr>
            <p:extLst>
              <p:ext uri="{D42A27DB-BD31-4B8C-83A1-F6EECF244321}">
                <p14:modId xmlns:p14="http://schemas.microsoft.com/office/powerpoint/2010/main" val="4238017110"/>
              </p:ext>
            </p:extLst>
          </p:nvPr>
        </p:nvGraphicFramePr>
        <p:xfrm>
          <a:off x="2313373" y="3634887"/>
          <a:ext cx="3441700" cy="654050"/>
        </p:xfrm>
        <a:graphic>
          <a:graphicData uri="http://schemas.openxmlformats.org/presentationml/2006/ole">
            <mc:AlternateContent xmlns:mc="http://schemas.openxmlformats.org/markup-compatibility/2006">
              <mc:Choice xmlns:v="urn:schemas-microsoft-com:vml" Requires="v">
                <p:oleObj name="Equation" r:id="rId15" imgW="2793960" imgH="507960" progId="Equation.DSMT4">
                  <p:embed/>
                </p:oleObj>
              </mc:Choice>
              <mc:Fallback>
                <p:oleObj name="Equation" r:id="rId15" imgW="2793960" imgH="507960" progId="Equation.DSMT4">
                  <p:embed/>
                  <p:pic>
                    <p:nvPicPr>
                      <p:cNvPr id="18" name="Object 17"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10AFE6F1-654B-587D-7C8B-4022B1ADC954}"/>
                          </a:ext>
                        </a:extLst>
                      </p:cNvPr>
                      <p:cNvPicPr>
                        <a:picLocks noChangeAspect="1" noChangeArrowheads="1"/>
                      </p:cNvPicPr>
                      <p:nvPr/>
                    </p:nvPicPr>
                    <p:blipFill>
                      <a:blip r:embed="rId16"/>
                      <a:srcRect/>
                      <a:stretch>
                        <a:fillRect/>
                      </a:stretch>
                    </p:blipFill>
                    <p:spPr bwMode="auto">
                      <a:xfrm>
                        <a:off x="2313373" y="3634887"/>
                        <a:ext cx="3441700" cy="654050"/>
                      </a:xfrm>
                      <a:prstGeom prst="rect">
                        <a:avLst/>
                      </a:prstGeom>
                      <a:noFill/>
                    </p:spPr>
                  </p:pic>
                </p:oleObj>
              </mc:Fallback>
            </mc:AlternateContent>
          </a:graphicData>
        </a:graphic>
      </p:graphicFrame>
      <p:graphicFrame>
        <p:nvGraphicFramePr>
          <p:cNvPr id="19" name="Object 18"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399CDFD-82AF-67EB-BB3D-B89600622535}"/>
              </a:ext>
            </a:extLst>
          </p:cNvPr>
          <p:cNvGraphicFramePr>
            <a:graphicFrameLocks noChangeAspect="1"/>
          </p:cNvGraphicFramePr>
          <p:nvPr>
            <p:extLst>
              <p:ext uri="{D42A27DB-BD31-4B8C-83A1-F6EECF244321}">
                <p14:modId xmlns:p14="http://schemas.microsoft.com/office/powerpoint/2010/main" val="2479121133"/>
              </p:ext>
            </p:extLst>
          </p:nvPr>
        </p:nvGraphicFramePr>
        <p:xfrm>
          <a:off x="2268537" y="4333081"/>
          <a:ext cx="3082925" cy="571500"/>
        </p:xfrm>
        <a:graphic>
          <a:graphicData uri="http://schemas.openxmlformats.org/presentationml/2006/ole">
            <mc:AlternateContent xmlns:mc="http://schemas.openxmlformats.org/markup-compatibility/2006">
              <mc:Choice xmlns:v="urn:schemas-microsoft-com:vml" Requires="v">
                <p:oleObj name="Equation" r:id="rId17" imgW="2501640" imgH="444240" progId="Equation.DSMT4">
                  <p:embed/>
                </p:oleObj>
              </mc:Choice>
              <mc:Fallback>
                <p:oleObj name="Equation" r:id="rId17" imgW="2501640" imgH="444240" progId="Equation.DSMT4">
                  <p:embed/>
                  <p:pic>
                    <p:nvPicPr>
                      <p:cNvPr id="19" name="Object 18"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399CDFD-82AF-67EB-BB3D-B89600622535}"/>
                          </a:ext>
                        </a:extLst>
                      </p:cNvPr>
                      <p:cNvPicPr>
                        <a:picLocks noChangeAspect="1" noChangeArrowheads="1"/>
                      </p:cNvPicPr>
                      <p:nvPr/>
                    </p:nvPicPr>
                    <p:blipFill>
                      <a:blip r:embed="rId18"/>
                      <a:srcRect/>
                      <a:stretch>
                        <a:fillRect/>
                      </a:stretch>
                    </p:blipFill>
                    <p:spPr bwMode="auto">
                      <a:xfrm>
                        <a:off x="2268537" y="4333081"/>
                        <a:ext cx="3082925" cy="571500"/>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29DF458B-CE0D-64A6-1155-F0F7ABC23D91}"/>
              </a:ext>
            </a:extLst>
          </p:cNvPr>
          <p:cNvSpPr txBox="1"/>
          <p:nvPr/>
        </p:nvSpPr>
        <p:spPr>
          <a:xfrm>
            <a:off x="5546725" y="4439654"/>
            <a:ext cx="3025775" cy="307777"/>
          </a:xfrm>
          <a:prstGeom prst="rect">
            <a:avLst/>
          </a:prstGeom>
          <a:noFill/>
        </p:spPr>
        <p:txBody>
          <a:bodyPr wrap="square" rtlCol="0">
            <a:spAutoFit/>
          </a:bodyPr>
          <a:lstStyle/>
          <a:p>
            <a:r>
              <a:rPr lang="en-US" sz="1400" dirty="0"/>
              <a:t>Section is a slender-web section</a:t>
            </a:r>
          </a:p>
        </p:txBody>
      </p:sp>
      <p:sp>
        <p:nvSpPr>
          <p:cNvPr id="8" name="TextBox 7">
            <a:extLst>
              <a:ext uri="{FF2B5EF4-FFF2-40B4-BE49-F238E27FC236}">
                <a16:creationId xmlns:a16="http://schemas.microsoft.com/office/drawing/2014/main" id="{2C474949-880E-07AF-03A4-42D4D550CC83}"/>
              </a:ext>
            </a:extLst>
          </p:cNvPr>
          <p:cNvSpPr txBox="1"/>
          <p:nvPr/>
        </p:nvSpPr>
        <p:spPr>
          <a:xfrm>
            <a:off x="1217358" y="1201568"/>
            <a:ext cx="2514600" cy="523220"/>
          </a:xfrm>
          <a:prstGeom prst="rect">
            <a:avLst/>
          </a:prstGeom>
          <a:noFill/>
        </p:spPr>
        <p:txBody>
          <a:bodyPr wrap="square" rtlCol="0">
            <a:spAutoFit/>
          </a:bodyPr>
          <a:lstStyle/>
          <a:p>
            <a:r>
              <a:rPr lang="en-US" sz="1400" dirty="0"/>
              <a:t>Check the noncompact web slenderness limit (Slide 11):</a:t>
            </a:r>
          </a:p>
        </p:txBody>
      </p:sp>
    </p:spTree>
    <p:extLst>
      <p:ext uri="{BB962C8B-B14F-4D97-AF65-F5344CB8AC3E}">
        <p14:creationId xmlns:p14="http://schemas.microsoft.com/office/powerpoint/2010/main" val="14966884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2800" dirty="0"/>
              <a:t>Example – Noncomposite Section during Construction</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754113"/>
            <a:ext cx="8229600" cy="3394075"/>
          </a:xfrm>
        </p:spPr>
        <p:txBody>
          <a:bodyPr/>
          <a:lstStyle/>
          <a:p>
            <a:r>
              <a:rPr lang="en-US" sz="1800" dirty="0"/>
              <a:t>Determine the top-flange local buckling resistance, (F</a:t>
            </a:r>
            <a:r>
              <a:rPr lang="en-US" sz="1800" baseline="-25000" dirty="0"/>
              <a:t>nc</a:t>
            </a:r>
            <a:r>
              <a:rPr lang="en-US" sz="1800" dirty="0"/>
              <a:t>)</a:t>
            </a:r>
            <a:r>
              <a:rPr lang="en-US" sz="1800" baseline="-25000" dirty="0"/>
              <a:t>FLB</a:t>
            </a:r>
            <a:r>
              <a:rPr lang="en-US" sz="1800" dirty="0"/>
              <a:t>:</a:t>
            </a:r>
            <a:endParaRPr lang="en-US" sz="1800" dirty="0">
              <a:solidFill>
                <a:srgbClr val="FF0000"/>
              </a:solidFill>
            </a:endParaRPr>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71</a:t>
            </a:fld>
            <a:endParaRPr lang="en-US" dirty="0"/>
          </a:p>
        </p:txBody>
      </p:sp>
      <p:graphicFrame>
        <p:nvGraphicFramePr>
          <p:cNvPr id="19" name="Object 18"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399CDFD-82AF-67EB-BB3D-B89600622535}"/>
              </a:ext>
            </a:extLst>
          </p:cNvPr>
          <p:cNvGraphicFramePr>
            <a:graphicFrameLocks noChangeAspect="1"/>
          </p:cNvGraphicFramePr>
          <p:nvPr>
            <p:extLst>
              <p:ext uri="{D42A27DB-BD31-4B8C-83A1-F6EECF244321}">
                <p14:modId xmlns:p14="http://schemas.microsoft.com/office/powerpoint/2010/main" val="1585234575"/>
              </p:ext>
            </p:extLst>
          </p:nvPr>
        </p:nvGraphicFramePr>
        <p:xfrm>
          <a:off x="3260725" y="1200150"/>
          <a:ext cx="1893888" cy="571500"/>
        </p:xfrm>
        <a:graphic>
          <a:graphicData uri="http://schemas.openxmlformats.org/presentationml/2006/ole">
            <mc:AlternateContent xmlns:mc="http://schemas.openxmlformats.org/markup-compatibility/2006">
              <mc:Choice xmlns:v="urn:schemas-microsoft-com:vml" Requires="v">
                <p:oleObj name="Equation" r:id="rId3" imgW="1536480" imgH="444240" progId="Equation.DSMT4">
                  <p:embed/>
                </p:oleObj>
              </mc:Choice>
              <mc:Fallback>
                <p:oleObj name="Equation" r:id="rId3" imgW="1536480" imgH="444240" progId="Equation.DSMT4">
                  <p:embed/>
                  <p:pic>
                    <p:nvPicPr>
                      <p:cNvPr id="19" name="Object 18"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399CDFD-82AF-67EB-BB3D-B89600622535}"/>
                          </a:ext>
                        </a:extLst>
                      </p:cNvPr>
                      <p:cNvPicPr>
                        <a:picLocks noChangeAspect="1" noChangeArrowheads="1"/>
                      </p:cNvPicPr>
                      <p:nvPr/>
                    </p:nvPicPr>
                    <p:blipFill>
                      <a:blip r:embed="rId4"/>
                      <a:srcRect/>
                      <a:stretch>
                        <a:fillRect/>
                      </a:stretch>
                    </p:blipFill>
                    <p:spPr bwMode="auto">
                      <a:xfrm>
                        <a:off x="3260725" y="1200150"/>
                        <a:ext cx="1893888" cy="571500"/>
                      </a:xfrm>
                      <a:prstGeom prst="rect">
                        <a:avLst/>
                      </a:prstGeom>
                      <a:noFill/>
                    </p:spPr>
                  </p:pic>
                </p:oleObj>
              </mc:Fallback>
            </mc:AlternateContent>
          </a:graphicData>
        </a:graphic>
      </p:graphicFrame>
      <p:graphicFrame>
        <p:nvGraphicFramePr>
          <p:cNvPr id="20" name="Object 19"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4442CED7-CD43-9320-CCD1-413195FAA10D}"/>
              </a:ext>
            </a:extLst>
          </p:cNvPr>
          <p:cNvGraphicFramePr>
            <a:graphicFrameLocks noChangeAspect="1"/>
          </p:cNvGraphicFramePr>
          <p:nvPr>
            <p:extLst>
              <p:ext uri="{D42A27DB-BD31-4B8C-83A1-F6EECF244321}">
                <p14:modId xmlns:p14="http://schemas.microsoft.com/office/powerpoint/2010/main" val="534623539"/>
              </p:ext>
            </p:extLst>
          </p:nvPr>
        </p:nvGraphicFramePr>
        <p:xfrm>
          <a:off x="2701925" y="1838325"/>
          <a:ext cx="3021013" cy="654050"/>
        </p:xfrm>
        <a:graphic>
          <a:graphicData uri="http://schemas.openxmlformats.org/presentationml/2006/ole">
            <mc:AlternateContent xmlns:mc="http://schemas.openxmlformats.org/markup-compatibility/2006">
              <mc:Choice xmlns:v="urn:schemas-microsoft-com:vml" Requires="v">
                <p:oleObj name="Equation" r:id="rId5" imgW="2450880" imgH="507960" progId="Equation.DSMT4">
                  <p:embed/>
                </p:oleObj>
              </mc:Choice>
              <mc:Fallback>
                <p:oleObj name="Equation" r:id="rId5" imgW="2450880" imgH="507960" progId="Equation.DSMT4">
                  <p:embed/>
                  <p:pic>
                    <p:nvPicPr>
                      <p:cNvPr id="20" name="Object 19"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4442CED7-CD43-9320-CCD1-413195FAA10D}"/>
                          </a:ext>
                        </a:extLst>
                      </p:cNvPr>
                      <p:cNvPicPr>
                        <a:picLocks noChangeAspect="1" noChangeArrowheads="1"/>
                      </p:cNvPicPr>
                      <p:nvPr/>
                    </p:nvPicPr>
                    <p:blipFill>
                      <a:blip r:embed="rId6"/>
                      <a:srcRect/>
                      <a:stretch>
                        <a:fillRect/>
                      </a:stretch>
                    </p:blipFill>
                    <p:spPr bwMode="auto">
                      <a:xfrm>
                        <a:off x="2701925" y="1838325"/>
                        <a:ext cx="3021013" cy="654050"/>
                      </a:xfrm>
                      <a:prstGeom prst="rect">
                        <a:avLst/>
                      </a:prstGeom>
                      <a:noFill/>
                    </p:spPr>
                  </p:pic>
                </p:oleObj>
              </mc:Fallback>
            </mc:AlternateContent>
          </a:graphicData>
        </a:graphic>
      </p:graphicFrame>
      <p:graphicFrame>
        <p:nvGraphicFramePr>
          <p:cNvPr id="21" name="Object 20"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C10A811E-1667-B61B-4F85-7AE845C31B5D}"/>
              </a:ext>
            </a:extLst>
          </p:cNvPr>
          <p:cNvGraphicFramePr>
            <a:graphicFrameLocks noChangeAspect="1"/>
          </p:cNvGraphicFramePr>
          <p:nvPr>
            <p:extLst>
              <p:ext uri="{D42A27DB-BD31-4B8C-83A1-F6EECF244321}">
                <p14:modId xmlns:p14="http://schemas.microsoft.com/office/powerpoint/2010/main" val="1179518875"/>
              </p:ext>
            </p:extLst>
          </p:nvPr>
        </p:nvGraphicFramePr>
        <p:xfrm>
          <a:off x="1822450" y="2628900"/>
          <a:ext cx="4976813" cy="327025"/>
        </p:xfrm>
        <a:graphic>
          <a:graphicData uri="http://schemas.openxmlformats.org/presentationml/2006/ole">
            <mc:AlternateContent xmlns:mc="http://schemas.openxmlformats.org/markup-compatibility/2006">
              <mc:Choice xmlns:v="urn:schemas-microsoft-com:vml" Requires="v">
                <p:oleObj name="Equation" r:id="rId7" imgW="4038480" imgH="253800" progId="Equation.DSMT4">
                  <p:embed/>
                </p:oleObj>
              </mc:Choice>
              <mc:Fallback>
                <p:oleObj name="Equation" r:id="rId7" imgW="4038480" imgH="253800" progId="Equation.DSMT4">
                  <p:embed/>
                  <p:pic>
                    <p:nvPicPr>
                      <p:cNvPr id="21" name="Object 20"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C10A811E-1667-B61B-4F85-7AE845C31B5D}"/>
                          </a:ext>
                        </a:extLst>
                      </p:cNvPr>
                      <p:cNvPicPr>
                        <a:picLocks noChangeAspect="1" noChangeArrowheads="1"/>
                      </p:cNvPicPr>
                      <p:nvPr/>
                    </p:nvPicPr>
                    <p:blipFill>
                      <a:blip r:embed="rId8"/>
                      <a:srcRect/>
                      <a:stretch>
                        <a:fillRect/>
                      </a:stretch>
                    </p:blipFill>
                    <p:spPr bwMode="auto">
                      <a:xfrm>
                        <a:off x="1822450" y="2628900"/>
                        <a:ext cx="4976813" cy="327025"/>
                      </a:xfrm>
                      <a:prstGeom prst="rect">
                        <a:avLst/>
                      </a:prstGeom>
                      <a:noFill/>
                    </p:spPr>
                  </p:pic>
                </p:oleObj>
              </mc:Fallback>
            </mc:AlternateContent>
          </a:graphicData>
        </a:graphic>
      </p:graphicFrame>
      <p:pic>
        <p:nvPicPr>
          <p:cNvPr id="22" name="Content Placeholder 7" descr="Diagram&#10;&#10;Description automatically generated">
            <a:extLst>
              <a:ext uri="{FF2B5EF4-FFF2-40B4-BE49-F238E27FC236}">
                <a16:creationId xmlns:a16="http://schemas.microsoft.com/office/drawing/2014/main" id="{7E8D2E8E-1882-6A4C-363D-EFEC300C227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976535" y="3075445"/>
            <a:ext cx="3038530" cy="1997590"/>
          </a:xfrm>
          <a:prstGeom prst="rect">
            <a:avLst/>
          </a:prstGeom>
        </p:spPr>
      </p:pic>
      <p:sp>
        <p:nvSpPr>
          <p:cNvPr id="10" name="TextBox 9">
            <a:extLst>
              <a:ext uri="{FF2B5EF4-FFF2-40B4-BE49-F238E27FC236}">
                <a16:creationId xmlns:a16="http://schemas.microsoft.com/office/drawing/2014/main" id="{AA30892F-394E-5CFA-C9D2-921ECB16B01D}"/>
              </a:ext>
            </a:extLst>
          </p:cNvPr>
          <p:cNvSpPr txBox="1"/>
          <p:nvPr/>
        </p:nvSpPr>
        <p:spPr>
          <a:xfrm>
            <a:off x="6934200" y="2619750"/>
            <a:ext cx="1438214" cy="307777"/>
          </a:xfrm>
          <a:prstGeom prst="rect">
            <a:avLst/>
          </a:prstGeom>
          <a:noFill/>
        </p:spPr>
        <p:txBody>
          <a:bodyPr wrap="none" rtlCol="0">
            <a:spAutoFit/>
          </a:bodyPr>
          <a:lstStyle/>
          <a:p>
            <a:r>
              <a:rPr lang="en-US" sz="1400" dirty="0"/>
              <a:t>Compact flange</a:t>
            </a:r>
          </a:p>
        </p:txBody>
      </p:sp>
      <p:cxnSp>
        <p:nvCxnSpPr>
          <p:cNvPr id="14" name="Straight Arrow Connector 13">
            <a:extLst>
              <a:ext uri="{FF2B5EF4-FFF2-40B4-BE49-F238E27FC236}">
                <a16:creationId xmlns:a16="http://schemas.microsoft.com/office/drawing/2014/main" id="{CB0D9C5A-6867-337F-6004-DE484524E9F5}"/>
              </a:ext>
            </a:extLst>
          </p:cNvPr>
          <p:cNvCxnSpPr>
            <a:cxnSpLocks/>
          </p:cNvCxnSpPr>
          <p:nvPr/>
        </p:nvCxnSpPr>
        <p:spPr>
          <a:xfrm>
            <a:off x="3581400" y="2927527"/>
            <a:ext cx="228600" cy="6348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Rounded Corners 22">
            <a:extLst>
              <a:ext uri="{FF2B5EF4-FFF2-40B4-BE49-F238E27FC236}">
                <a16:creationId xmlns:a16="http://schemas.microsoft.com/office/drawing/2014/main" id="{B1E14EDB-18D5-3C1A-B94B-8558203B7B1C}"/>
              </a:ext>
            </a:extLst>
          </p:cNvPr>
          <p:cNvSpPr/>
          <p:nvPr/>
        </p:nvSpPr>
        <p:spPr>
          <a:xfrm>
            <a:off x="3581400" y="4019550"/>
            <a:ext cx="304800" cy="1286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05BF8B0B-4F82-FE38-73EA-4801909FEDB3}"/>
              </a:ext>
            </a:extLst>
          </p:cNvPr>
          <p:cNvSpPr/>
          <p:nvPr/>
        </p:nvSpPr>
        <p:spPr>
          <a:xfrm>
            <a:off x="3886200" y="4767263"/>
            <a:ext cx="228600" cy="30577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76BD528E-61CA-CD47-62E6-4B611DCB1CA0}"/>
              </a:ext>
            </a:extLst>
          </p:cNvPr>
          <p:cNvSpPr/>
          <p:nvPr/>
        </p:nvSpPr>
        <p:spPr>
          <a:xfrm>
            <a:off x="5334000" y="4767263"/>
            <a:ext cx="388938" cy="27463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66C45444-3538-3AA9-1B01-D5E8FB1EAEA4}"/>
              </a:ext>
            </a:extLst>
          </p:cNvPr>
          <p:cNvSpPr/>
          <p:nvPr/>
        </p:nvSpPr>
        <p:spPr>
          <a:xfrm>
            <a:off x="2976535" y="3486150"/>
            <a:ext cx="284190" cy="152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37560DE7-DFCC-D20D-17A9-F9561AC7FB32}"/>
              </a:ext>
            </a:extLst>
          </p:cNvPr>
          <p:cNvSpPr txBox="1"/>
          <p:nvPr/>
        </p:nvSpPr>
        <p:spPr>
          <a:xfrm>
            <a:off x="5791200" y="1973523"/>
            <a:ext cx="4572000" cy="307777"/>
          </a:xfrm>
          <a:prstGeom prst="rect">
            <a:avLst/>
          </a:prstGeom>
          <a:noFill/>
        </p:spPr>
        <p:txBody>
          <a:bodyPr wrap="square">
            <a:spAutoFit/>
          </a:bodyPr>
          <a:lstStyle/>
          <a:p>
            <a:pPr marL="0" indent="0">
              <a:buNone/>
            </a:pPr>
            <a:r>
              <a:rPr lang="en-US" sz="1400" dirty="0"/>
              <a:t>(Slide 27)</a:t>
            </a:r>
          </a:p>
        </p:txBody>
      </p:sp>
    </p:spTree>
    <p:extLst>
      <p:ext uri="{BB962C8B-B14F-4D97-AF65-F5344CB8AC3E}">
        <p14:creationId xmlns:p14="http://schemas.microsoft.com/office/powerpoint/2010/main" val="40293780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2800" dirty="0"/>
              <a:t>Example – Noncomposite Section during Construction</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754113"/>
            <a:ext cx="8229600" cy="3394075"/>
          </a:xfrm>
        </p:spPr>
        <p:txBody>
          <a:bodyPr/>
          <a:lstStyle/>
          <a:p>
            <a:r>
              <a:rPr lang="en-US" sz="1800" dirty="0"/>
              <a:t>Determine the lateral-torsional buckling resistance, (F</a:t>
            </a:r>
            <a:r>
              <a:rPr lang="en-US" sz="1800" baseline="-25000" dirty="0"/>
              <a:t>nc</a:t>
            </a:r>
            <a:r>
              <a:rPr lang="en-US" sz="1800" dirty="0"/>
              <a:t>)</a:t>
            </a:r>
            <a:r>
              <a:rPr lang="en-US" sz="1800" baseline="-25000" dirty="0"/>
              <a:t>LTB</a:t>
            </a:r>
            <a:r>
              <a:rPr lang="en-US" sz="1800" dirty="0"/>
              <a:t>, of the unbraced length:</a:t>
            </a:r>
            <a:endParaRPr lang="en-US" sz="1800" dirty="0">
              <a:solidFill>
                <a:srgbClr val="FF0000"/>
              </a:solidFill>
            </a:endParaRPr>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72</a:t>
            </a:fld>
            <a:endParaRPr lang="en-US" dirty="0"/>
          </a:p>
        </p:txBody>
      </p:sp>
      <p:graphicFrame>
        <p:nvGraphicFramePr>
          <p:cNvPr id="19" name="Object 18"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399CDFD-82AF-67EB-BB3D-B89600622535}"/>
              </a:ext>
            </a:extLst>
          </p:cNvPr>
          <p:cNvGraphicFramePr>
            <a:graphicFrameLocks noChangeAspect="1"/>
          </p:cNvGraphicFramePr>
          <p:nvPr>
            <p:extLst>
              <p:ext uri="{D42A27DB-BD31-4B8C-83A1-F6EECF244321}">
                <p14:modId xmlns:p14="http://schemas.microsoft.com/office/powerpoint/2010/main" val="4294046276"/>
              </p:ext>
            </p:extLst>
          </p:nvPr>
        </p:nvGraphicFramePr>
        <p:xfrm>
          <a:off x="2370138" y="2008188"/>
          <a:ext cx="4476750" cy="655637"/>
        </p:xfrm>
        <a:graphic>
          <a:graphicData uri="http://schemas.openxmlformats.org/presentationml/2006/ole">
            <mc:AlternateContent xmlns:mc="http://schemas.openxmlformats.org/markup-compatibility/2006">
              <mc:Choice xmlns:v="urn:schemas-microsoft-com:vml" Requires="v">
                <p:oleObj name="Equation" r:id="rId3" imgW="3632040" imgH="507960" progId="Equation.DSMT4">
                  <p:embed/>
                </p:oleObj>
              </mc:Choice>
              <mc:Fallback>
                <p:oleObj name="Equation" r:id="rId3" imgW="3632040" imgH="507960" progId="Equation.DSMT4">
                  <p:embed/>
                  <p:pic>
                    <p:nvPicPr>
                      <p:cNvPr id="19" name="Object 18"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399CDFD-82AF-67EB-BB3D-B89600622535}"/>
                          </a:ext>
                        </a:extLst>
                      </p:cNvPr>
                      <p:cNvPicPr>
                        <a:picLocks noChangeAspect="1" noChangeArrowheads="1"/>
                      </p:cNvPicPr>
                      <p:nvPr/>
                    </p:nvPicPr>
                    <p:blipFill>
                      <a:blip r:embed="rId4"/>
                      <a:srcRect/>
                      <a:stretch>
                        <a:fillRect/>
                      </a:stretch>
                    </p:blipFill>
                    <p:spPr bwMode="auto">
                      <a:xfrm>
                        <a:off x="2370138" y="2008188"/>
                        <a:ext cx="4476750" cy="655637"/>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AA30892F-394E-5CFA-C9D2-921ECB16B01D}"/>
              </a:ext>
            </a:extLst>
          </p:cNvPr>
          <p:cNvSpPr txBox="1"/>
          <p:nvPr/>
        </p:nvSpPr>
        <p:spPr>
          <a:xfrm>
            <a:off x="3430431" y="4518174"/>
            <a:ext cx="2611612" cy="307777"/>
          </a:xfrm>
          <a:prstGeom prst="rect">
            <a:avLst/>
          </a:prstGeom>
          <a:noFill/>
        </p:spPr>
        <p:txBody>
          <a:bodyPr wrap="none" rtlCol="0">
            <a:spAutoFit/>
          </a:bodyPr>
          <a:lstStyle/>
          <a:p>
            <a:r>
              <a:rPr lang="en-US" sz="1400" dirty="0"/>
              <a:t>Noncompact Unbraced Length</a:t>
            </a:r>
          </a:p>
        </p:txBody>
      </p:sp>
      <p:sp>
        <p:nvSpPr>
          <p:cNvPr id="31" name="TextBox 30">
            <a:extLst>
              <a:ext uri="{FF2B5EF4-FFF2-40B4-BE49-F238E27FC236}">
                <a16:creationId xmlns:a16="http://schemas.microsoft.com/office/drawing/2014/main" id="{37560DE7-DFCC-D20D-17A9-F9561AC7FB32}"/>
              </a:ext>
            </a:extLst>
          </p:cNvPr>
          <p:cNvSpPr txBox="1"/>
          <p:nvPr/>
        </p:nvSpPr>
        <p:spPr>
          <a:xfrm>
            <a:off x="6781800" y="1679365"/>
            <a:ext cx="4572000" cy="307777"/>
          </a:xfrm>
          <a:prstGeom prst="rect">
            <a:avLst/>
          </a:prstGeom>
          <a:noFill/>
        </p:spPr>
        <p:txBody>
          <a:bodyPr wrap="square">
            <a:spAutoFit/>
          </a:bodyPr>
          <a:lstStyle/>
          <a:p>
            <a:pPr marL="0" indent="0">
              <a:buNone/>
            </a:pPr>
            <a:r>
              <a:rPr lang="en-US" sz="1400" dirty="0"/>
              <a:t>(Slide 33)</a:t>
            </a:r>
          </a:p>
        </p:txBody>
      </p:sp>
      <p:graphicFrame>
        <p:nvGraphicFramePr>
          <p:cNvPr id="16" name="Object 15">
            <a:extLst>
              <a:ext uri="{FF2B5EF4-FFF2-40B4-BE49-F238E27FC236}">
                <a16:creationId xmlns:a16="http://schemas.microsoft.com/office/drawing/2014/main" id="{C249A8B5-0736-A5D2-411F-C52A39C7F961}"/>
              </a:ext>
            </a:extLst>
          </p:cNvPr>
          <p:cNvGraphicFramePr>
            <a:graphicFrameLocks noChangeAspect="1"/>
          </p:cNvGraphicFramePr>
          <p:nvPr>
            <p:extLst>
              <p:ext uri="{D42A27DB-BD31-4B8C-83A1-F6EECF244321}">
                <p14:modId xmlns:p14="http://schemas.microsoft.com/office/powerpoint/2010/main" val="1243981648"/>
              </p:ext>
            </p:extLst>
          </p:nvPr>
        </p:nvGraphicFramePr>
        <p:xfrm>
          <a:off x="2226469" y="1110996"/>
          <a:ext cx="4538662" cy="873125"/>
        </p:xfrm>
        <a:graphic>
          <a:graphicData uri="http://schemas.openxmlformats.org/presentationml/2006/ole">
            <mc:AlternateContent xmlns:mc="http://schemas.openxmlformats.org/markup-compatibility/2006">
              <mc:Choice xmlns:v="urn:schemas-microsoft-com:vml" Requires="v">
                <p:oleObj name="Equation" r:id="rId5" imgW="3238200" imgH="634680" progId="Equation.DSMT4">
                  <p:embed/>
                </p:oleObj>
              </mc:Choice>
              <mc:Fallback>
                <p:oleObj name="Equation" r:id="rId5" imgW="3238200" imgH="634680" progId="Equation.DSMT4">
                  <p:embed/>
                  <p:pic>
                    <p:nvPicPr>
                      <p:cNvPr id="16" name="Object 15">
                        <a:extLst>
                          <a:ext uri="{FF2B5EF4-FFF2-40B4-BE49-F238E27FC236}">
                            <a16:creationId xmlns:a16="http://schemas.microsoft.com/office/drawing/2014/main" id="{C249A8B5-0736-A5D2-411F-C52A39C7F961}"/>
                          </a:ext>
                        </a:extLst>
                      </p:cNvPr>
                      <p:cNvPicPr>
                        <a:picLocks noChangeAspect="1" noChangeArrowheads="1"/>
                      </p:cNvPicPr>
                      <p:nvPr/>
                    </p:nvPicPr>
                    <p:blipFill>
                      <a:blip r:embed="rId6"/>
                      <a:srcRect/>
                      <a:stretch>
                        <a:fillRect/>
                      </a:stretch>
                    </p:blipFill>
                    <p:spPr bwMode="auto">
                      <a:xfrm>
                        <a:off x="2226469" y="1110996"/>
                        <a:ext cx="4538662" cy="873125"/>
                      </a:xfrm>
                      <a:prstGeom prst="rect">
                        <a:avLst/>
                      </a:prstGeom>
                      <a:noFill/>
                    </p:spPr>
                  </p:pic>
                </p:oleObj>
              </mc:Fallback>
            </mc:AlternateContent>
          </a:graphicData>
        </a:graphic>
      </p:graphicFrame>
      <p:graphicFrame>
        <p:nvGraphicFramePr>
          <p:cNvPr id="18" name="Object 17"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D583106-7971-9D4E-94AB-7933AEE3D043}"/>
              </a:ext>
            </a:extLst>
          </p:cNvPr>
          <p:cNvGraphicFramePr>
            <a:graphicFrameLocks noChangeAspect="1"/>
          </p:cNvGraphicFramePr>
          <p:nvPr>
            <p:extLst>
              <p:ext uri="{D42A27DB-BD31-4B8C-83A1-F6EECF244321}">
                <p14:modId xmlns:p14="http://schemas.microsoft.com/office/powerpoint/2010/main" val="4292378501"/>
              </p:ext>
            </p:extLst>
          </p:nvPr>
        </p:nvGraphicFramePr>
        <p:xfrm>
          <a:off x="2528888" y="3187700"/>
          <a:ext cx="4349750" cy="655638"/>
        </p:xfrm>
        <a:graphic>
          <a:graphicData uri="http://schemas.openxmlformats.org/presentationml/2006/ole">
            <mc:AlternateContent xmlns:mc="http://schemas.openxmlformats.org/markup-compatibility/2006">
              <mc:Choice xmlns:v="urn:schemas-microsoft-com:vml" Requires="v">
                <p:oleObj name="Equation" r:id="rId7" imgW="3530520" imgH="507960" progId="Equation.DSMT4">
                  <p:embed/>
                </p:oleObj>
              </mc:Choice>
              <mc:Fallback>
                <p:oleObj name="Equation" r:id="rId7" imgW="3530520" imgH="507960" progId="Equation.DSMT4">
                  <p:embed/>
                  <p:pic>
                    <p:nvPicPr>
                      <p:cNvPr id="18" name="Object 17"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D583106-7971-9D4E-94AB-7933AEE3D043}"/>
                          </a:ext>
                        </a:extLst>
                      </p:cNvPr>
                      <p:cNvPicPr>
                        <a:picLocks noChangeAspect="1" noChangeArrowheads="1"/>
                      </p:cNvPicPr>
                      <p:nvPr/>
                    </p:nvPicPr>
                    <p:blipFill>
                      <a:blip r:embed="rId8"/>
                      <a:srcRect/>
                      <a:stretch>
                        <a:fillRect/>
                      </a:stretch>
                    </p:blipFill>
                    <p:spPr bwMode="auto">
                      <a:xfrm>
                        <a:off x="2528888" y="3187700"/>
                        <a:ext cx="4349750" cy="655638"/>
                      </a:xfrm>
                      <a:prstGeom prst="rect">
                        <a:avLst/>
                      </a:prstGeom>
                      <a:noFill/>
                    </p:spPr>
                  </p:pic>
                </p:oleObj>
              </mc:Fallback>
            </mc:AlternateContent>
          </a:graphicData>
        </a:graphic>
      </p:graphicFrame>
      <p:sp>
        <p:nvSpPr>
          <p:cNvPr id="24" name="TextBox 23">
            <a:extLst>
              <a:ext uri="{FF2B5EF4-FFF2-40B4-BE49-F238E27FC236}">
                <a16:creationId xmlns:a16="http://schemas.microsoft.com/office/drawing/2014/main" id="{136B2023-70B5-479B-9C16-45A43780E02D}"/>
              </a:ext>
            </a:extLst>
          </p:cNvPr>
          <p:cNvSpPr txBox="1"/>
          <p:nvPr/>
        </p:nvSpPr>
        <p:spPr>
          <a:xfrm>
            <a:off x="6934200" y="3111698"/>
            <a:ext cx="1524000" cy="307777"/>
          </a:xfrm>
          <a:prstGeom prst="rect">
            <a:avLst/>
          </a:prstGeom>
          <a:noFill/>
        </p:spPr>
        <p:txBody>
          <a:bodyPr wrap="square">
            <a:spAutoFit/>
          </a:bodyPr>
          <a:lstStyle/>
          <a:p>
            <a:pPr marL="0" indent="0">
              <a:buNone/>
            </a:pPr>
            <a:r>
              <a:rPr lang="en-US" sz="1400" dirty="0"/>
              <a:t>(Slide 35)</a:t>
            </a:r>
          </a:p>
        </p:txBody>
      </p:sp>
      <p:graphicFrame>
        <p:nvGraphicFramePr>
          <p:cNvPr id="25" name="Object 24"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6FB50010-6607-A7A0-CC8E-1C21FDBA98A3}"/>
              </a:ext>
            </a:extLst>
          </p:cNvPr>
          <p:cNvGraphicFramePr>
            <a:graphicFrameLocks noChangeAspect="1"/>
          </p:cNvGraphicFramePr>
          <p:nvPr>
            <p:extLst>
              <p:ext uri="{D42A27DB-BD31-4B8C-83A1-F6EECF244321}">
                <p14:modId xmlns:p14="http://schemas.microsoft.com/office/powerpoint/2010/main" val="719260471"/>
              </p:ext>
            </p:extLst>
          </p:nvPr>
        </p:nvGraphicFramePr>
        <p:xfrm>
          <a:off x="3282395" y="4009632"/>
          <a:ext cx="1079500" cy="312738"/>
        </p:xfrm>
        <a:graphic>
          <a:graphicData uri="http://schemas.openxmlformats.org/presentationml/2006/ole">
            <mc:AlternateContent xmlns:mc="http://schemas.openxmlformats.org/markup-compatibility/2006">
              <mc:Choice xmlns:v="urn:schemas-microsoft-com:vml" Requires="v">
                <p:oleObj name="Equation" r:id="rId9" imgW="876240" imgH="241200" progId="Equation.DSMT4">
                  <p:embed/>
                </p:oleObj>
              </mc:Choice>
              <mc:Fallback>
                <p:oleObj name="Equation" r:id="rId9" imgW="876240" imgH="241200" progId="Equation.DSMT4">
                  <p:embed/>
                  <p:pic>
                    <p:nvPicPr>
                      <p:cNvPr id="25" name="Object 24"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6FB50010-6607-A7A0-CC8E-1C21FDBA98A3}"/>
                          </a:ext>
                        </a:extLst>
                      </p:cNvPr>
                      <p:cNvPicPr>
                        <a:picLocks noChangeAspect="1" noChangeArrowheads="1"/>
                      </p:cNvPicPr>
                      <p:nvPr/>
                    </p:nvPicPr>
                    <p:blipFill>
                      <a:blip r:embed="rId10"/>
                      <a:srcRect/>
                      <a:stretch>
                        <a:fillRect/>
                      </a:stretch>
                    </p:blipFill>
                    <p:spPr bwMode="auto">
                      <a:xfrm>
                        <a:off x="3282395" y="4009632"/>
                        <a:ext cx="1079500" cy="312738"/>
                      </a:xfrm>
                      <a:prstGeom prst="rect">
                        <a:avLst/>
                      </a:prstGeom>
                      <a:noFill/>
                    </p:spPr>
                  </p:pic>
                </p:oleObj>
              </mc:Fallback>
            </mc:AlternateContent>
          </a:graphicData>
        </a:graphic>
      </p:graphicFrame>
      <p:sp>
        <p:nvSpPr>
          <p:cNvPr id="6" name="Arrow: Right 5">
            <a:extLst>
              <a:ext uri="{FF2B5EF4-FFF2-40B4-BE49-F238E27FC236}">
                <a16:creationId xmlns:a16="http://schemas.microsoft.com/office/drawing/2014/main" id="{672C75EC-2D29-3CF7-CC81-C71F8A40425C}"/>
              </a:ext>
            </a:extLst>
          </p:cNvPr>
          <p:cNvSpPr/>
          <p:nvPr/>
        </p:nvSpPr>
        <p:spPr>
          <a:xfrm>
            <a:off x="4583837" y="4013946"/>
            <a:ext cx="152400" cy="239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Object 25"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E78220EC-35E2-C021-E87B-B688B128369C}"/>
              </a:ext>
            </a:extLst>
          </p:cNvPr>
          <p:cNvGraphicFramePr>
            <a:graphicFrameLocks noChangeAspect="1"/>
          </p:cNvGraphicFramePr>
          <p:nvPr>
            <p:extLst>
              <p:ext uri="{D42A27DB-BD31-4B8C-83A1-F6EECF244321}">
                <p14:modId xmlns:p14="http://schemas.microsoft.com/office/powerpoint/2010/main" val="3109652225"/>
              </p:ext>
            </p:extLst>
          </p:nvPr>
        </p:nvGraphicFramePr>
        <p:xfrm>
          <a:off x="4843463" y="3998913"/>
          <a:ext cx="2627312" cy="263525"/>
        </p:xfrm>
        <a:graphic>
          <a:graphicData uri="http://schemas.openxmlformats.org/presentationml/2006/ole">
            <mc:AlternateContent xmlns:mc="http://schemas.openxmlformats.org/markup-compatibility/2006">
              <mc:Choice xmlns:v="urn:schemas-microsoft-com:vml" Requires="v">
                <p:oleObj name="Equation" r:id="rId11" imgW="2133360" imgH="203040" progId="Equation.DSMT4">
                  <p:embed/>
                </p:oleObj>
              </mc:Choice>
              <mc:Fallback>
                <p:oleObj name="Equation" r:id="rId11" imgW="2133360" imgH="203040" progId="Equation.DSMT4">
                  <p:embed/>
                  <p:pic>
                    <p:nvPicPr>
                      <p:cNvPr id="26" name="Object 25"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E78220EC-35E2-C021-E87B-B688B128369C}"/>
                          </a:ext>
                        </a:extLst>
                      </p:cNvPr>
                      <p:cNvPicPr>
                        <a:picLocks noChangeAspect="1" noChangeArrowheads="1"/>
                      </p:cNvPicPr>
                      <p:nvPr/>
                    </p:nvPicPr>
                    <p:blipFill>
                      <a:blip r:embed="rId12"/>
                      <a:srcRect/>
                      <a:stretch>
                        <a:fillRect/>
                      </a:stretch>
                    </p:blipFill>
                    <p:spPr bwMode="auto">
                      <a:xfrm>
                        <a:off x="4843463" y="3998913"/>
                        <a:ext cx="2627312" cy="263525"/>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20" name="Object 19">
                <a:extLst>
                  <a:ext uri="{FF2B5EF4-FFF2-40B4-BE49-F238E27FC236}">
                    <a16:creationId xmlns:a16="http://schemas.microsoft.com/office/drawing/2014/main" id="{AC7C83F4-95F8-C8C3-72AE-C27DFC3FE1BE}"/>
                  </a:ext>
                </a:extLst>
              </p:cNvPr>
              <p:cNvSpPr txBox="1"/>
              <p:nvPr/>
            </p:nvSpPr>
            <p:spPr bwMode="auto">
              <a:xfrm>
                <a:off x="1681163" y="2709863"/>
                <a:ext cx="6853237" cy="309562"/>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en-US" sz="1400" i="1" smtClean="0">
                              <a:solidFill>
                                <a:schemeClr val="tx1"/>
                              </a:solidFill>
                              <a:latin typeface="Cambria Math" panose="02040503050406030204" pitchFamily="18" charset="0"/>
                            </a:rPr>
                          </m:ctrlPr>
                        </m:sSubPr>
                        <m:e>
                          <m:r>
                            <m:rPr>
                              <m:sty m:val="p"/>
                            </m:rPr>
                            <a:rPr lang="en-US" sz="1400" i="0">
                              <a:solidFill>
                                <a:schemeClr val="tx1"/>
                              </a:solidFill>
                              <a:latin typeface="Cambria Math" panose="02040503050406030204" pitchFamily="18" charset="0"/>
                            </a:rPr>
                            <m:t>F</m:t>
                          </m:r>
                        </m:e>
                        <m:sub>
                          <m:r>
                            <m:rPr>
                              <m:sty m:val="p"/>
                            </m:rPr>
                            <a:rPr lang="en-US" sz="1400" i="0">
                              <a:solidFill>
                                <a:schemeClr val="tx1"/>
                              </a:solidFill>
                              <a:latin typeface="Cambria Math" panose="02040503050406030204" pitchFamily="18" charset="0"/>
                            </a:rPr>
                            <m:t>yr</m:t>
                          </m:r>
                        </m:sub>
                      </m:sSub>
                      <m:r>
                        <a:rPr lang="en-US" sz="1400" i="0">
                          <a:solidFill>
                            <a:schemeClr val="tx1"/>
                          </a:solidFill>
                          <a:latin typeface="Cambria Math" panose="02040503050406030204" pitchFamily="18" charset="0"/>
                        </a:rPr>
                        <m:t>=</m:t>
                      </m:r>
                      <m:func>
                        <m:funcPr>
                          <m:ctrlPr>
                            <a:rPr lang="en-US" sz="1400" i="1">
                              <a:solidFill>
                                <a:schemeClr val="tx1"/>
                              </a:solidFill>
                              <a:latin typeface="Cambria Math" panose="02040503050406030204" pitchFamily="18" charset="0"/>
                            </a:rPr>
                          </m:ctrlPr>
                        </m:funcPr>
                        <m:fName>
                          <m:r>
                            <m:rPr>
                              <m:sty m:val="p"/>
                            </m:rPr>
                            <a:rPr lang="en-US" sz="1400" i="0">
                              <a:solidFill>
                                <a:schemeClr val="tx1"/>
                              </a:solidFill>
                              <a:latin typeface="Cambria Math" panose="02040503050406030204" pitchFamily="18" charset="0"/>
                            </a:rPr>
                            <m:t>min</m:t>
                          </m:r>
                        </m:fName>
                        <m:e>
                          <m:r>
                            <a:rPr lang="en-US" sz="1400" i="0">
                              <a:solidFill>
                                <a:schemeClr val="tx1"/>
                              </a:solidFill>
                              <a:latin typeface="Cambria Math" panose="02040503050406030204" pitchFamily="18" charset="0"/>
                            </a:rPr>
                            <m:t>(</m:t>
                          </m:r>
                        </m:e>
                      </m:func>
                      <m:r>
                        <a:rPr lang="en-US" sz="1400" i="0">
                          <a:solidFill>
                            <a:schemeClr val="tx1"/>
                          </a:solidFill>
                          <a:latin typeface="Cambria Math" panose="02040503050406030204" pitchFamily="18" charset="0"/>
                        </a:rPr>
                        <m:t>0.7</m:t>
                      </m:r>
                      <m:sSub>
                        <m:sSubPr>
                          <m:ctrlPr>
                            <a:rPr lang="en-US" sz="1400" i="1">
                              <a:solidFill>
                                <a:schemeClr val="tx1"/>
                              </a:solidFill>
                              <a:latin typeface="Cambria Math" panose="02040503050406030204" pitchFamily="18" charset="0"/>
                            </a:rPr>
                          </m:ctrlPr>
                        </m:sSubPr>
                        <m:e>
                          <m:r>
                            <m:rPr>
                              <m:sty m:val="p"/>
                            </m:rPr>
                            <a:rPr lang="en-US" sz="1400" i="0">
                              <a:solidFill>
                                <a:schemeClr val="tx1"/>
                              </a:solidFill>
                              <a:latin typeface="Cambria Math" panose="02040503050406030204" pitchFamily="18" charset="0"/>
                            </a:rPr>
                            <m:t>F</m:t>
                          </m:r>
                        </m:e>
                        <m:sub>
                          <m:r>
                            <m:rPr>
                              <m:sty m:val="p"/>
                            </m:rPr>
                            <a:rPr lang="en-US" sz="1400" i="0">
                              <a:solidFill>
                                <a:schemeClr val="tx1"/>
                              </a:solidFill>
                              <a:latin typeface="Cambria Math" panose="02040503050406030204" pitchFamily="18" charset="0"/>
                            </a:rPr>
                            <m:t>yc</m:t>
                          </m:r>
                        </m:sub>
                      </m:sSub>
                      <m:r>
                        <a:rPr lang="en-US" sz="1400" i="0">
                          <a:solidFill>
                            <a:schemeClr val="tx1"/>
                          </a:solidFill>
                          <a:latin typeface="Cambria Math" panose="02040503050406030204" pitchFamily="18" charset="0"/>
                        </a:rPr>
                        <m:t>, </m:t>
                      </m:r>
                      <m:sSub>
                        <m:sSubPr>
                          <m:ctrlPr>
                            <a:rPr lang="en-US" sz="1400" i="1">
                              <a:solidFill>
                                <a:schemeClr val="tx1"/>
                              </a:solidFill>
                              <a:latin typeface="Cambria Math" panose="02040503050406030204" pitchFamily="18" charset="0"/>
                            </a:rPr>
                          </m:ctrlPr>
                        </m:sSubPr>
                        <m:e>
                          <m:r>
                            <m:rPr>
                              <m:sty m:val="p"/>
                            </m:rPr>
                            <a:rPr lang="en-US" sz="1400" i="0">
                              <a:solidFill>
                                <a:schemeClr val="tx1"/>
                              </a:solidFill>
                              <a:latin typeface="Cambria Math" panose="02040503050406030204" pitchFamily="18" charset="0"/>
                            </a:rPr>
                            <m:t>F</m:t>
                          </m:r>
                        </m:e>
                        <m:sub>
                          <m:r>
                            <m:rPr>
                              <m:sty m:val="p"/>
                            </m:rPr>
                            <a:rPr lang="en-US" sz="1400" i="0">
                              <a:solidFill>
                                <a:schemeClr val="tx1"/>
                              </a:solidFill>
                              <a:latin typeface="Cambria Math" panose="02040503050406030204" pitchFamily="18" charset="0"/>
                            </a:rPr>
                            <m:t>yw</m:t>
                          </m:r>
                        </m:sub>
                      </m:sSub>
                      <m:r>
                        <a:rPr lang="en-US" sz="1400" i="0">
                          <a:solidFill>
                            <a:schemeClr val="tx1"/>
                          </a:solidFill>
                          <a:latin typeface="Cambria Math" panose="02040503050406030204" pitchFamily="18" charset="0"/>
                        </a:rPr>
                        <m:t>)≥0.5</m:t>
                      </m:r>
                      <m:sSub>
                        <m:sSubPr>
                          <m:ctrlPr>
                            <a:rPr lang="en-US" sz="1400" i="1">
                              <a:solidFill>
                                <a:schemeClr val="tx1"/>
                              </a:solidFill>
                              <a:latin typeface="Cambria Math" panose="02040503050406030204" pitchFamily="18" charset="0"/>
                            </a:rPr>
                          </m:ctrlPr>
                        </m:sSubPr>
                        <m:e>
                          <m:r>
                            <m:rPr>
                              <m:sty m:val="p"/>
                            </m:rPr>
                            <a:rPr lang="en-US" sz="1400" i="0">
                              <a:solidFill>
                                <a:schemeClr val="tx1"/>
                              </a:solidFill>
                              <a:latin typeface="Cambria Math" panose="02040503050406030204" pitchFamily="18" charset="0"/>
                            </a:rPr>
                            <m:t>F</m:t>
                          </m:r>
                        </m:e>
                        <m:sub>
                          <m:r>
                            <m:rPr>
                              <m:sty m:val="p"/>
                            </m:rPr>
                            <a:rPr lang="en-US" sz="1400" i="0">
                              <a:solidFill>
                                <a:schemeClr val="tx1"/>
                              </a:solidFill>
                              <a:latin typeface="Cambria Math" panose="02040503050406030204" pitchFamily="18" charset="0"/>
                            </a:rPr>
                            <m:t>yc</m:t>
                          </m:r>
                        </m:sub>
                      </m:sSub>
                      <m:r>
                        <a:rPr lang="en-US" sz="1400" i="0">
                          <a:solidFill>
                            <a:schemeClr val="tx1"/>
                          </a:solidFill>
                          <a:latin typeface="Cambria Math" panose="02040503050406030204" pitchFamily="18" charset="0"/>
                        </a:rPr>
                        <m:t>=0.7</m:t>
                      </m:r>
                      <m:sSub>
                        <m:sSubPr>
                          <m:ctrlPr>
                            <a:rPr lang="en-US" sz="1400" i="1">
                              <a:solidFill>
                                <a:schemeClr val="tx1"/>
                              </a:solidFill>
                              <a:latin typeface="Cambria Math" panose="02040503050406030204" pitchFamily="18" charset="0"/>
                            </a:rPr>
                          </m:ctrlPr>
                        </m:sSubPr>
                        <m:e>
                          <m:r>
                            <m:rPr>
                              <m:sty m:val="p"/>
                            </m:rPr>
                            <a:rPr lang="en-US" sz="1400" i="0">
                              <a:solidFill>
                                <a:schemeClr val="tx1"/>
                              </a:solidFill>
                              <a:latin typeface="Cambria Math" panose="02040503050406030204" pitchFamily="18" charset="0"/>
                            </a:rPr>
                            <m:t>F</m:t>
                          </m:r>
                        </m:e>
                        <m:sub>
                          <m:r>
                            <m:rPr>
                              <m:sty m:val="p"/>
                            </m:rPr>
                            <a:rPr lang="en-US" sz="1400" i="0">
                              <a:solidFill>
                                <a:schemeClr val="tx1"/>
                              </a:solidFill>
                              <a:latin typeface="Cambria Math" panose="02040503050406030204" pitchFamily="18" charset="0"/>
                            </a:rPr>
                            <m:t>yc</m:t>
                          </m:r>
                        </m:sub>
                      </m:sSub>
                      <m:r>
                        <a:rPr lang="en-US" sz="1400" i="0">
                          <a:solidFill>
                            <a:schemeClr val="tx1"/>
                          </a:solidFill>
                          <a:latin typeface="Cambria Math" panose="02040503050406030204" pitchFamily="18" charset="0"/>
                        </a:rPr>
                        <m:t>=0.7(50)=35.0 </m:t>
                      </m:r>
                      <m:r>
                        <m:rPr>
                          <m:sty m:val="p"/>
                        </m:rPr>
                        <a:rPr lang="en-US" sz="1400" i="0">
                          <a:solidFill>
                            <a:schemeClr val="tx1"/>
                          </a:solidFill>
                          <a:latin typeface="Cambria Math" panose="02040503050406030204" pitchFamily="18" charset="0"/>
                        </a:rPr>
                        <m:t>ksi</m:t>
                      </m:r>
                      <m:r>
                        <a:rPr lang="en-US" sz="1400" i="0">
                          <a:solidFill>
                            <a:schemeClr val="tx1"/>
                          </a:solidFill>
                          <a:latin typeface="Cambria Math" panose="02040503050406030204" pitchFamily="18" charset="0"/>
                        </a:rPr>
                        <m:t>&gt;0.5(50)=25.0 </m:t>
                      </m:r>
                      <m:r>
                        <m:rPr>
                          <m:sty m:val="p"/>
                        </m:rPr>
                        <a:rPr lang="en-US" sz="1400" i="0">
                          <a:solidFill>
                            <a:schemeClr val="tx1"/>
                          </a:solidFill>
                          <a:latin typeface="Cambria Math" panose="02040503050406030204" pitchFamily="18" charset="0"/>
                        </a:rPr>
                        <m:t>ksi</m:t>
                      </m:r>
                    </m:oMath>
                  </m:oMathPara>
                </a14:m>
                <a:endParaRPr lang="en-US" sz="1400" dirty="0">
                  <a:solidFill>
                    <a:schemeClr val="tx1"/>
                  </a:solidFill>
                </a:endParaRPr>
              </a:p>
            </p:txBody>
          </p:sp>
        </mc:Choice>
        <mc:Fallback xmlns="">
          <p:sp>
            <p:nvSpPr>
              <p:cNvPr id="20" name="Object 19">
                <a:extLst>
                  <a:ext uri="{FF2B5EF4-FFF2-40B4-BE49-F238E27FC236}">
                    <a16:creationId xmlns:a16="http://schemas.microsoft.com/office/drawing/2014/main" id="{AC7C83F4-95F8-C8C3-72AE-C27DFC3FE1BE}"/>
                  </a:ext>
                </a:extLst>
              </p:cNvPr>
              <p:cNvSpPr txBox="1">
                <a:spLocks noRot="1" noChangeAspect="1" noMove="1" noResize="1" noEditPoints="1" noAdjustHandles="1" noChangeArrowheads="1" noChangeShapeType="1" noTextEdit="1"/>
              </p:cNvSpPr>
              <p:nvPr/>
            </p:nvSpPr>
            <p:spPr bwMode="auto">
              <a:xfrm>
                <a:off x="1681163" y="2709863"/>
                <a:ext cx="6853237" cy="309562"/>
              </a:xfrm>
              <a:prstGeom prst="rect">
                <a:avLst/>
              </a:prstGeom>
              <a:blipFill>
                <a:blip r:embed="rId15"/>
                <a:stretch>
                  <a:fillRect b="-1000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3862792E-FC3B-D77D-2B34-03DE8C854EC9}"/>
              </a:ext>
            </a:extLst>
          </p:cNvPr>
          <p:cNvSpPr txBox="1"/>
          <p:nvPr/>
        </p:nvSpPr>
        <p:spPr>
          <a:xfrm>
            <a:off x="1454458" y="4001777"/>
            <a:ext cx="1605995" cy="307777"/>
          </a:xfrm>
          <a:prstGeom prst="rect">
            <a:avLst/>
          </a:prstGeom>
          <a:noFill/>
        </p:spPr>
        <p:txBody>
          <a:bodyPr wrap="square" rtlCol="0">
            <a:spAutoFit/>
          </a:bodyPr>
          <a:lstStyle/>
          <a:p>
            <a:r>
              <a:rPr lang="en-US" sz="1400" dirty="0"/>
              <a:t>Assume K = 1.0</a:t>
            </a:r>
          </a:p>
        </p:txBody>
      </p:sp>
    </p:spTree>
    <p:extLst>
      <p:ext uri="{BB962C8B-B14F-4D97-AF65-F5344CB8AC3E}">
        <p14:creationId xmlns:p14="http://schemas.microsoft.com/office/powerpoint/2010/main" val="23388604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2800" dirty="0"/>
              <a:t>Example – Noncomposite Section during Construction</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754113"/>
            <a:ext cx="8229600" cy="3394075"/>
          </a:xfrm>
        </p:spPr>
        <p:txBody>
          <a:bodyPr/>
          <a:lstStyle/>
          <a:p>
            <a:r>
              <a:rPr lang="en-US" sz="1800" dirty="0"/>
              <a:t>Determine the lateral-torsional buckling resistance, (F</a:t>
            </a:r>
            <a:r>
              <a:rPr lang="en-US" sz="1800" baseline="-25000" dirty="0"/>
              <a:t>nc</a:t>
            </a:r>
            <a:r>
              <a:rPr lang="en-US" sz="1800" dirty="0"/>
              <a:t>)</a:t>
            </a:r>
            <a:r>
              <a:rPr lang="en-US" sz="1800" baseline="-25000" dirty="0"/>
              <a:t>LTB</a:t>
            </a:r>
            <a:r>
              <a:rPr lang="en-US" sz="1800" dirty="0"/>
              <a:t>, of the unbraced length - cont.:</a:t>
            </a:r>
            <a:endParaRPr lang="en-US" sz="1800" dirty="0">
              <a:solidFill>
                <a:srgbClr val="FF0000"/>
              </a:solidFill>
            </a:endParaRPr>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73</a:t>
            </a:fld>
            <a:endParaRPr lang="en-US" dirty="0"/>
          </a:p>
        </p:txBody>
      </p:sp>
      <p:pic>
        <p:nvPicPr>
          <p:cNvPr id="22" name="Content Placeholder 7" descr="Diagram&#10;&#10;Description automatically generated">
            <a:extLst>
              <a:ext uri="{FF2B5EF4-FFF2-40B4-BE49-F238E27FC236}">
                <a16:creationId xmlns:a16="http://schemas.microsoft.com/office/drawing/2014/main" id="{7E8D2E8E-1882-6A4C-363D-EFEC300C22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33470" y="1493466"/>
            <a:ext cx="3038530" cy="1997590"/>
          </a:xfrm>
          <a:prstGeom prst="rect">
            <a:avLst/>
          </a:prstGeom>
        </p:spPr>
      </p:pic>
      <p:cxnSp>
        <p:nvCxnSpPr>
          <p:cNvPr id="6" name="Straight Arrow Connector 5">
            <a:extLst>
              <a:ext uri="{FF2B5EF4-FFF2-40B4-BE49-F238E27FC236}">
                <a16:creationId xmlns:a16="http://schemas.microsoft.com/office/drawing/2014/main" id="{96D1C99F-CDC0-4991-AA7E-2251974C00EE}"/>
              </a:ext>
            </a:extLst>
          </p:cNvPr>
          <p:cNvCxnSpPr>
            <a:stCxn id="22" idx="0"/>
          </p:cNvCxnSpPr>
          <p:nvPr/>
        </p:nvCxnSpPr>
        <p:spPr>
          <a:xfrm flipH="1">
            <a:off x="2981270" y="1493466"/>
            <a:ext cx="71465" cy="750889"/>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8" name="Rectangle: Rounded Corners 7">
            <a:extLst>
              <a:ext uri="{FF2B5EF4-FFF2-40B4-BE49-F238E27FC236}">
                <a16:creationId xmlns:a16="http://schemas.microsoft.com/office/drawing/2014/main" id="{9B6A7F79-2FCF-E876-FDEE-7876CED609FF}"/>
              </a:ext>
            </a:extLst>
          </p:cNvPr>
          <p:cNvSpPr/>
          <p:nvPr/>
        </p:nvSpPr>
        <p:spPr>
          <a:xfrm>
            <a:off x="2438400" y="2371999"/>
            <a:ext cx="762000" cy="3953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F49B879D-663B-E4EE-DED8-2222F4D3644D}"/>
              </a:ext>
            </a:extLst>
          </p:cNvPr>
          <p:cNvSpPr/>
          <p:nvPr/>
        </p:nvSpPr>
        <p:spPr>
          <a:xfrm>
            <a:off x="2286000" y="3224630"/>
            <a:ext cx="152400" cy="2561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C7836D81-4777-7E17-F7EA-2C876268E583}"/>
              </a:ext>
            </a:extLst>
          </p:cNvPr>
          <p:cNvSpPr/>
          <p:nvPr/>
        </p:nvSpPr>
        <p:spPr>
          <a:xfrm>
            <a:off x="3007532" y="3234955"/>
            <a:ext cx="152400" cy="2561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D5C878E2-A282-DD8A-4C6E-9894151B5A63}"/>
              </a:ext>
            </a:extLst>
          </p:cNvPr>
          <p:cNvSpPr/>
          <p:nvPr/>
        </p:nvSpPr>
        <p:spPr>
          <a:xfrm>
            <a:off x="3614764" y="3220866"/>
            <a:ext cx="228600" cy="2561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4" name="Object 23"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CEDD7064-8D8D-2524-F15B-9815A17F2196}"/>
              </a:ext>
            </a:extLst>
          </p:cNvPr>
          <p:cNvGraphicFramePr>
            <a:graphicFrameLocks noChangeAspect="1"/>
          </p:cNvGraphicFramePr>
          <p:nvPr>
            <p:extLst>
              <p:ext uri="{D42A27DB-BD31-4B8C-83A1-F6EECF244321}">
                <p14:modId xmlns:p14="http://schemas.microsoft.com/office/powerpoint/2010/main" val="358260971"/>
              </p:ext>
            </p:extLst>
          </p:nvPr>
        </p:nvGraphicFramePr>
        <p:xfrm>
          <a:off x="1511276" y="3599303"/>
          <a:ext cx="4538663" cy="690563"/>
        </p:xfrm>
        <a:graphic>
          <a:graphicData uri="http://schemas.openxmlformats.org/presentationml/2006/ole">
            <mc:AlternateContent xmlns:mc="http://schemas.openxmlformats.org/markup-compatibility/2006">
              <mc:Choice xmlns:v="urn:schemas-microsoft-com:vml" Requires="v">
                <p:oleObj name="Equation" r:id="rId4" imgW="3682800" imgH="533160" progId="Equation.DSMT4">
                  <p:embed/>
                </p:oleObj>
              </mc:Choice>
              <mc:Fallback>
                <p:oleObj name="Equation" r:id="rId4" imgW="3682800" imgH="533160" progId="Equation.DSMT4">
                  <p:embed/>
                  <p:pic>
                    <p:nvPicPr>
                      <p:cNvPr id="24" name="Object 23"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CEDD7064-8D8D-2524-F15B-9815A17F2196}"/>
                          </a:ext>
                        </a:extLst>
                      </p:cNvPr>
                      <p:cNvPicPr>
                        <a:picLocks noChangeAspect="1" noChangeArrowheads="1"/>
                      </p:cNvPicPr>
                      <p:nvPr/>
                    </p:nvPicPr>
                    <p:blipFill>
                      <a:blip r:embed="rId5"/>
                      <a:srcRect/>
                      <a:stretch>
                        <a:fillRect/>
                      </a:stretch>
                    </p:blipFill>
                    <p:spPr bwMode="auto">
                      <a:xfrm>
                        <a:off x="1511276" y="3599303"/>
                        <a:ext cx="4538663" cy="690563"/>
                      </a:xfrm>
                      <a:prstGeom prst="rect">
                        <a:avLst/>
                      </a:prstGeom>
                      <a:noFill/>
                    </p:spPr>
                  </p:pic>
                </p:oleObj>
              </mc:Fallback>
            </mc:AlternateContent>
          </a:graphicData>
        </a:graphic>
      </p:graphicFrame>
      <p:sp>
        <p:nvSpPr>
          <p:cNvPr id="26" name="TextBox 25">
            <a:extLst>
              <a:ext uri="{FF2B5EF4-FFF2-40B4-BE49-F238E27FC236}">
                <a16:creationId xmlns:a16="http://schemas.microsoft.com/office/drawing/2014/main" id="{C2AFE1D8-39AA-E0B5-C3FA-9600180476AD}"/>
              </a:ext>
            </a:extLst>
          </p:cNvPr>
          <p:cNvSpPr txBox="1"/>
          <p:nvPr/>
        </p:nvSpPr>
        <p:spPr>
          <a:xfrm>
            <a:off x="6248400" y="3759918"/>
            <a:ext cx="4572000" cy="307777"/>
          </a:xfrm>
          <a:prstGeom prst="rect">
            <a:avLst/>
          </a:prstGeom>
          <a:noFill/>
        </p:spPr>
        <p:txBody>
          <a:bodyPr wrap="square">
            <a:spAutoFit/>
          </a:bodyPr>
          <a:lstStyle/>
          <a:p>
            <a:r>
              <a:rPr lang="en-US" sz="1400" dirty="0"/>
              <a:t>Noncompact Unbraced Length</a:t>
            </a:r>
          </a:p>
        </p:txBody>
      </p:sp>
      <mc:AlternateContent xmlns:mc="http://schemas.openxmlformats.org/markup-compatibility/2006" xmlns:a14="http://schemas.microsoft.com/office/drawing/2010/main">
        <mc:Choice Requires="a14">
          <p:sp>
            <p:nvSpPr>
              <p:cNvPr id="30" name="Object 29"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CFFBC654-7479-A3A9-3A96-8D3F84739F99}"/>
                  </a:ext>
                </a:extLst>
              </p:cNvPr>
              <p:cNvSpPr txBox="1"/>
              <p:nvPr/>
            </p:nvSpPr>
            <p:spPr bwMode="auto">
              <a:xfrm>
                <a:off x="836613" y="4368800"/>
                <a:ext cx="8093075" cy="625475"/>
              </a:xfrm>
              <a:prstGeom prst="rect">
                <a:avLst/>
              </a:prstGeom>
              <a:noFill/>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chemeClr val="tx1"/>
                              </a:solidFill>
                              <a:latin typeface="Cambria Math" panose="02040503050406030204" pitchFamily="18" charset="0"/>
                            </a:rPr>
                          </m:ctrlPr>
                        </m:sSubPr>
                        <m:e>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F</m:t>
                                  </m:r>
                                </m:e>
                                <m:sub>
                                  <m:r>
                                    <m:rPr>
                                      <m:sty m:val="p"/>
                                    </m:rPr>
                                    <a:rPr lang="en-US" i="0">
                                      <a:solidFill>
                                        <a:schemeClr val="tx1"/>
                                      </a:solidFill>
                                      <a:latin typeface="Cambria Math" panose="02040503050406030204" pitchFamily="18" charset="0"/>
                                    </a:rPr>
                                    <m:t>nc</m:t>
                                  </m:r>
                                </m:sub>
                              </m:sSub>
                            </m:e>
                          </m:d>
                        </m:e>
                        <m:sub>
                          <m:r>
                            <m:rPr>
                              <m:sty m:val="p"/>
                            </m:rPr>
                            <a:rPr lang="en-US" i="0">
                              <a:solidFill>
                                <a:schemeClr val="tx1"/>
                              </a:solidFill>
                              <a:latin typeface="Cambria Math" panose="02040503050406030204" pitchFamily="18" charset="0"/>
                            </a:rPr>
                            <m:t>LTB</m:t>
                          </m:r>
                        </m:sub>
                      </m:sSub>
                      <m:r>
                        <a:rPr lang="en-US" i="0">
                          <a:solidFill>
                            <a:schemeClr val="tx1"/>
                          </a:solidFill>
                          <a:latin typeface="Cambria Math" panose="02040503050406030204" pitchFamily="18" charset="0"/>
                        </a:rPr>
                        <m:t>=1.0</m:t>
                      </m:r>
                      <m:d>
                        <m:dPr>
                          <m:begChr m:val="["/>
                          <m:endChr m:val="]"/>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1−</m:t>
                          </m:r>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1−</m:t>
                              </m:r>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35.0</m:t>
                                  </m:r>
                                </m:num>
                                <m:den>
                                  <m:r>
                                    <a:rPr lang="en-US" i="0">
                                      <a:solidFill>
                                        <a:schemeClr val="tx1"/>
                                      </a:solidFill>
                                      <a:latin typeface="Cambria Math" panose="02040503050406030204" pitchFamily="18" charset="0"/>
                                    </a:rPr>
                                    <m:t>(1.0)(50)</m:t>
                                  </m:r>
                                </m:den>
                              </m:f>
                            </m:e>
                          </m:d>
                          <m:d>
                            <m:dPr>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24.0−7.75</m:t>
                                  </m:r>
                                </m:num>
                                <m:den>
                                  <m:r>
                                    <a:rPr lang="en-US" i="0">
                                      <a:solidFill>
                                        <a:schemeClr val="tx1"/>
                                      </a:solidFill>
                                      <a:latin typeface="Cambria Math" panose="02040503050406030204" pitchFamily="18" charset="0"/>
                                    </a:rPr>
                                    <m:t>29.09−7.75</m:t>
                                  </m:r>
                                </m:den>
                              </m:f>
                            </m:e>
                          </m:d>
                        </m:e>
                      </m:d>
                      <m:r>
                        <a:rPr lang="en-US" i="0">
                          <a:solidFill>
                            <a:schemeClr val="tx1"/>
                          </a:solidFill>
                          <a:latin typeface="Cambria Math" panose="02040503050406030204" pitchFamily="18" charset="0"/>
                        </a:rPr>
                        <m:t>(1.0)(1.0)(50)=38.58 </m:t>
                      </m:r>
                      <m:r>
                        <m:rPr>
                          <m:sty m:val="p"/>
                        </m:rPr>
                        <a:rPr lang="en-US" i="0">
                          <a:solidFill>
                            <a:schemeClr val="tx1"/>
                          </a:solidFill>
                          <a:latin typeface="Cambria Math" panose="02040503050406030204" pitchFamily="18" charset="0"/>
                        </a:rPr>
                        <m:t>ksi</m:t>
                      </m:r>
                      <m:r>
                        <a:rPr lang="en-US" i="0">
                          <a:solidFill>
                            <a:schemeClr val="tx1"/>
                          </a:solidFill>
                          <a:latin typeface="Cambria Math" panose="02040503050406030204" pitchFamily="18" charset="0"/>
                        </a:rPr>
                        <m:t>&lt;(1.0)(1.0)(50)=50.0 </m:t>
                      </m:r>
                      <m:r>
                        <m:rPr>
                          <m:sty m:val="p"/>
                        </m:rPr>
                        <a:rPr lang="en-US" i="0">
                          <a:solidFill>
                            <a:schemeClr val="tx1"/>
                          </a:solidFill>
                          <a:latin typeface="Cambria Math" panose="02040503050406030204" pitchFamily="18" charset="0"/>
                        </a:rPr>
                        <m:t>ksi</m:t>
                      </m:r>
                    </m:oMath>
                  </m:oMathPara>
                </a14:m>
                <a:endParaRPr lang="en-US" dirty="0">
                  <a:solidFill>
                    <a:schemeClr val="tx1"/>
                  </a:solidFill>
                </a:endParaRPr>
              </a:p>
            </p:txBody>
          </p:sp>
        </mc:Choice>
        <mc:Fallback xmlns="">
          <p:sp>
            <p:nvSpPr>
              <p:cNvPr id="30" name="Object 29"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CFFBC654-7479-A3A9-3A96-8D3F84739F99}"/>
                  </a:ext>
                </a:extLst>
              </p:cNvPr>
              <p:cNvSpPr txBox="1">
                <a:spLocks noRot="1" noChangeAspect="1" noMove="1" noResize="1" noEditPoints="1" noAdjustHandles="1" noChangeArrowheads="1" noChangeShapeType="1" noTextEdit="1"/>
              </p:cNvSpPr>
              <p:nvPr/>
            </p:nvSpPr>
            <p:spPr bwMode="auto">
              <a:xfrm>
                <a:off x="836613" y="4368800"/>
                <a:ext cx="8093075" cy="625475"/>
              </a:xfrm>
              <a:prstGeom prst="rect">
                <a:avLst/>
              </a:prstGeom>
              <a:blipFill>
                <a:blip r:embed="rId8"/>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8B64A46B-C2E3-D7D9-A8D9-DAD2638492A2}"/>
              </a:ext>
            </a:extLst>
          </p:cNvPr>
          <p:cNvSpPr txBox="1"/>
          <p:nvPr/>
        </p:nvSpPr>
        <p:spPr>
          <a:xfrm>
            <a:off x="455128" y="3796829"/>
            <a:ext cx="1295400" cy="307777"/>
          </a:xfrm>
          <a:prstGeom prst="rect">
            <a:avLst/>
          </a:prstGeom>
          <a:noFill/>
        </p:spPr>
        <p:txBody>
          <a:bodyPr wrap="square" rtlCol="0">
            <a:spAutoFit/>
          </a:bodyPr>
          <a:lstStyle/>
          <a:p>
            <a:r>
              <a:rPr lang="en-US" sz="1400" dirty="0"/>
              <a:t>(Slide 41)</a:t>
            </a:r>
          </a:p>
        </p:txBody>
      </p:sp>
      <p:sp>
        <p:nvSpPr>
          <p:cNvPr id="5" name="TextBox 4">
            <a:extLst>
              <a:ext uri="{FF2B5EF4-FFF2-40B4-BE49-F238E27FC236}">
                <a16:creationId xmlns:a16="http://schemas.microsoft.com/office/drawing/2014/main" id="{D88AF52A-341B-A7EE-50F4-B2300390AEAE}"/>
              </a:ext>
            </a:extLst>
          </p:cNvPr>
          <p:cNvSpPr txBox="1"/>
          <p:nvPr/>
        </p:nvSpPr>
        <p:spPr>
          <a:xfrm>
            <a:off x="4810587" y="2097957"/>
            <a:ext cx="3695700" cy="338554"/>
          </a:xfrm>
          <a:prstGeom prst="rect">
            <a:avLst/>
          </a:prstGeom>
          <a:noFill/>
        </p:spPr>
        <p:txBody>
          <a:bodyPr wrap="square" rtlCol="0">
            <a:spAutoFit/>
          </a:bodyPr>
          <a:lstStyle/>
          <a:p>
            <a:r>
              <a:rPr lang="en-US" sz="1600" dirty="0"/>
              <a:t>Since f</a:t>
            </a:r>
            <a:r>
              <a:rPr lang="en-US" sz="1600" baseline="-25000" dirty="0"/>
              <a:t>mid</a:t>
            </a:r>
            <a:r>
              <a:rPr lang="en-US" sz="1600" dirty="0"/>
              <a:t> &gt; f</a:t>
            </a:r>
            <a:r>
              <a:rPr lang="en-US" sz="1600" baseline="-25000" dirty="0"/>
              <a:t>2</a:t>
            </a:r>
            <a:r>
              <a:rPr lang="en-US" sz="1600" dirty="0"/>
              <a:t>, C</a:t>
            </a:r>
            <a:r>
              <a:rPr lang="en-US" sz="1600" baseline="-25000" dirty="0"/>
              <a:t>b</a:t>
            </a:r>
            <a:r>
              <a:rPr lang="en-US" sz="1600" dirty="0"/>
              <a:t> = 1.0  (Slide 39)</a:t>
            </a:r>
          </a:p>
        </p:txBody>
      </p:sp>
    </p:spTree>
    <p:extLst>
      <p:ext uri="{BB962C8B-B14F-4D97-AF65-F5344CB8AC3E}">
        <p14:creationId xmlns:p14="http://schemas.microsoft.com/office/powerpoint/2010/main" val="15554543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2800" dirty="0"/>
              <a:t>Example – Noncomposite Section during Construction</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754113"/>
            <a:ext cx="8229600" cy="3394075"/>
          </a:xfrm>
        </p:spPr>
        <p:txBody>
          <a:bodyPr/>
          <a:lstStyle/>
          <a:p>
            <a:r>
              <a:rPr lang="en-US" sz="1800" dirty="0"/>
              <a:t>Determine if amplification of the first-order flange lateral bending stresses in the top (compression) flange is required:</a:t>
            </a:r>
            <a:endParaRPr lang="en-US" sz="1800" dirty="0">
              <a:solidFill>
                <a:srgbClr val="FF0000"/>
              </a:solidFill>
            </a:endParaRPr>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74</a:t>
            </a:fld>
            <a:endParaRPr lang="en-US" dirty="0"/>
          </a:p>
        </p:txBody>
      </p:sp>
      <p:sp>
        <p:nvSpPr>
          <p:cNvPr id="6" name="TextBox 5">
            <a:extLst>
              <a:ext uri="{FF2B5EF4-FFF2-40B4-BE49-F238E27FC236}">
                <a16:creationId xmlns:a16="http://schemas.microsoft.com/office/drawing/2014/main" id="{29DF458B-CE0D-64A6-1155-F0F7ABC23D91}"/>
              </a:ext>
            </a:extLst>
          </p:cNvPr>
          <p:cNvSpPr txBox="1"/>
          <p:nvPr/>
        </p:nvSpPr>
        <p:spPr>
          <a:xfrm>
            <a:off x="5739598" y="2366364"/>
            <a:ext cx="3106010" cy="523220"/>
          </a:xfrm>
          <a:prstGeom prst="rect">
            <a:avLst/>
          </a:prstGeom>
          <a:noFill/>
        </p:spPr>
        <p:txBody>
          <a:bodyPr wrap="square" rtlCol="0">
            <a:spAutoFit/>
          </a:bodyPr>
          <a:lstStyle/>
          <a:p>
            <a:r>
              <a:rPr lang="en-US" sz="1400" dirty="0"/>
              <a:t>Amplification of the top-flange f</a:t>
            </a:r>
            <a:r>
              <a:rPr lang="en-US" sz="1400" baseline="-25000" dirty="0">
                <a:sym typeface="MT Extra" panose="05050102010205020202" pitchFamily="18" charset="2"/>
              </a:rPr>
              <a:t>1</a:t>
            </a:r>
            <a:r>
              <a:rPr lang="en-US" sz="1400" dirty="0">
                <a:sym typeface="MT Extra" panose="05050102010205020202" pitchFamily="18" charset="2"/>
              </a:rPr>
              <a:t> </a:t>
            </a:r>
            <a:r>
              <a:rPr lang="en-US" sz="1400" dirty="0"/>
              <a:t>is required</a:t>
            </a:r>
          </a:p>
        </p:txBody>
      </p:sp>
      <p:sp>
        <p:nvSpPr>
          <p:cNvPr id="8" name="TextBox 7">
            <a:extLst>
              <a:ext uri="{FF2B5EF4-FFF2-40B4-BE49-F238E27FC236}">
                <a16:creationId xmlns:a16="http://schemas.microsoft.com/office/drawing/2014/main" id="{2C474949-880E-07AF-03A4-42D4D550CC83}"/>
              </a:ext>
            </a:extLst>
          </p:cNvPr>
          <p:cNvSpPr txBox="1"/>
          <p:nvPr/>
        </p:nvSpPr>
        <p:spPr>
          <a:xfrm>
            <a:off x="907578" y="1427198"/>
            <a:ext cx="2895600" cy="523220"/>
          </a:xfrm>
          <a:prstGeom prst="rect">
            <a:avLst/>
          </a:prstGeom>
          <a:noFill/>
        </p:spPr>
        <p:txBody>
          <a:bodyPr wrap="square" rtlCol="0">
            <a:spAutoFit/>
          </a:bodyPr>
          <a:lstStyle/>
          <a:p>
            <a:r>
              <a:rPr lang="en-US" sz="1400" dirty="0"/>
              <a:t>Check the limiting unbraced length for amplification (Slide 47):</a:t>
            </a:r>
          </a:p>
        </p:txBody>
      </p:sp>
      <p:graphicFrame>
        <p:nvGraphicFramePr>
          <p:cNvPr id="20" name="Object 19">
            <a:extLst>
              <a:ext uri="{FF2B5EF4-FFF2-40B4-BE49-F238E27FC236}">
                <a16:creationId xmlns:a16="http://schemas.microsoft.com/office/drawing/2014/main" id="{44C19130-CF19-73DD-9A37-D9058BAC054C}"/>
              </a:ext>
            </a:extLst>
          </p:cNvPr>
          <p:cNvGraphicFramePr>
            <a:graphicFrameLocks noChangeAspect="1"/>
          </p:cNvGraphicFramePr>
          <p:nvPr>
            <p:extLst>
              <p:ext uri="{D42A27DB-BD31-4B8C-83A1-F6EECF244321}">
                <p14:modId xmlns:p14="http://schemas.microsoft.com/office/powerpoint/2010/main" val="3583524017"/>
              </p:ext>
            </p:extLst>
          </p:nvPr>
        </p:nvGraphicFramePr>
        <p:xfrm>
          <a:off x="3948970" y="1327333"/>
          <a:ext cx="1944688" cy="738188"/>
        </p:xfrm>
        <a:graphic>
          <a:graphicData uri="http://schemas.openxmlformats.org/presentationml/2006/ole">
            <mc:AlternateContent xmlns:mc="http://schemas.openxmlformats.org/markup-compatibility/2006">
              <mc:Choice xmlns:v="urn:schemas-microsoft-com:vml" Requires="v">
                <p:oleObj name="Equation" r:id="rId3" imgW="914400" imgH="355320" progId="Equation.DSMT4">
                  <p:embed/>
                </p:oleObj>
              </mc:Choice>
              <mc:Fallback>
                <p:oleObj name="Equation" r:id="rId3" imgW="914400" imgH="355320" progId="Equation.DSMT4">
                  <p:embed/>
                  <p:pic>
                    <p:nvPicPr>
                      <p:cNvPr id="20" name="Object 19">
                        <a:extLst>
                          <a:ext uri="{FF2B5EF4-FFF2-40B4-BE49-F238E27FC236}">
                            <a16:creationId xmlns:a16="http://schemas.microsoft.com/office/drawing/2014/main" id="{44C19130-CF19-73DD-9A37-D9058BAC054C}"/>
                          </a:ext>
                        </a:extLst>
                      </p:cNvPr>
                      <p:cNvPicPr>
                        <a:picLocks noChangeAspect="1" noChangeArrowheads="1"/>
                      </p:cNvPicPr>
                      <p:nvPr/>
                    </p:nvPicPr>
                    <p:blipFill>
                      <a:blip r:embed="rId4"/>
                      <a:srcRect/>
                      <a:stretch>
                        <a:fillRect/>
                      </a:stretch>
                    </p:blipFill>
                    <p:spPr bwMode="auto">
                      <a:xfrm>
                        <a:off x="3948970" y="1327333"/>
                        <a:ext cx="1944688" cy="738188"/>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7F23C66D-85D4-97A2-AF5D-5D9AC60B9464}"/>
              </a:ext>
            </a:extLst>
          </p:cNvPr>
          <p:cNvGraphicFramePr>
            <a:graphicFrameLocks noChangeAspect="1"/>
          </p:cNvGraphicFramePr>
          <p:nvPr>
            <p:extLst>
              <p:ext uri="{D42A27DB-BD31-4B8C-83A1-F6EECF244321}">
                <p14:modId xmlns:p14="http://schemas.microsoft.com/office/powerpoint/2010/main" val="1562503325"/>
              </p:ext>
            </p:extLst>
          </p:nvPr>
        </p:nvGraphicFramePr>
        <p:xfrm>
          <a:off x="1760538" y="2330450"/>
          <a:ext cx="3876675" cy="600075"/>
        </p:xfrm>
        <a:graphic>
          <a:graphicData uri="http://schemas.openxmlformats.org/presentationml/2006/ole">
            <mc:AlternateContent xmlns:mc="http://schemas.openxmlformats.org/markup-compatibility/2006">
              <mc:Choice xmlns:v="urn:schemas-microsoft-com:vml" Requires="v">
                <p:oleObj name="Equation" r:id="rId5" imgW="2158920" imgH="342720" progId="Equation.DSMT4">
                  <p:embed/>
                </p:oleObj>
              </mc:Choice>
              <mc:Fallback>
                <p:oleObj name="Equation" r:id="rId5" imgW="2158920" imgH="342720" progId="Equation.DSMT4">
                  <p:embed/>
                  <p:pic>
                    <p:nvPicPr>
                      <p:cNvPr id="21" name="Object 20">
                        <a:extLst>
                          <a:ext uri="{FF2B5EF4-FFF2-40B4-BE49-F238E27FC236}">
                            <a16:creationId xmlns:a16="http://schemas.microsoft.com/office/drawing/2014/main" id="{7F23C66D-85D4-97A2-AF5D-5D9AC60B9464}"/>
                          </a:ext>
                        </a:extLst>
                      </p:cNvPr>
                      <p:cNvPicPr>
                        <a:picLocks noChangeAspect="1" noChangeArrowheads="1"/>
                      </p:cNvPicPr>
                      <p:nvPr/>
                    </p:nvPicPr>
                    <p:blipFill>
                      <a:blip r:embed="rId6"/>
                      <a:srcRect/>
                      <a:stretch>
                        <a:fillRect/>
                      </a:stretch>
                    </p:blipFill>
                    <p:spPr bwMode="auto">
                      <a:xfrm>
                        <a:off x="1760538" y="2330450"/>
                        <a:ext cx="3876675" cy="600075"/>
                      </a:xfrm>
                      <a:prstGeom prst="rect">
                        <a:avLst/>
                      </a:prstGeom>
                      <a:noFill/>
                    </p:spPr>
                  </p:pic>
                </p:oleObj>
              </mc:Fallback>
            </mc:AlternateContent>
          </a:graphicData>
        </a:graphic>
      </p:graphicFrame>
      <p:graphicFrame>
        <p:nvGraphicFramePr>
          <p:cNvPr id="22" name="Object 21">
            <a:extLst>
              <a:ext uri="{FF2B5EF4-FFF2-40B4-BE49-F238E27FC236}">
                <a16:creationId xmlns:a16="http://schemas.microsoft.com/office/drawing/2014/main" id="{FD93505C-0456-CC1B-7DEC-E5CCB1F9A708}"/>
              </a:ext>
            </a:extLst>
          </p:cNvPr>
          <p:cNvGraphicFramePr>
            <a:graphicFrameLocks noChangeAspect="1"/>
          </p:cNvGraphicFramePr>
          <p:nvPr>
            <p:extLst>
              <p:ext uri="{D42A27DB-BD31-4B8C-83A1-F6EECF244321}">
                <p14:modId xmlns:p14="http://schemas.microsoft.com/office/powerpoint/2010/main" val="3403957549"/>
              </p:ext>
            </p:extLst>
          </p:nvPr>
        </p:nvGraphicFramePr>
        <p:xfrm>
          <a:off x="3936270" y="2855952"/>
          <a:ext cx="1970087" cy="1217613"/>
        </p:xfrm>
        <a:graphic>
          <a:graphicData uri="http://schemas.openxmlformats.org/presentationml/2006/ole">
            <mc:AlternateContent xmlns:mc="http://schemas.openxmlformats.org/markup-compatibility/2006">
              <mc:Choice xmlns:v="urn:schemas-microsoft-com:vml" Requires="v">
                <p:oleObj name="Equation" r:id="rId7" imgW="965160" imgH="609480" progId="Equation.DSMT4">
                  <p:embed/>
                </p:oleObj>
              </mc:Choice>
              <mc:Fallback>
                <p:oleObj name="Equation" r:id="rId7" imgW="965160" imgH="609480" progId="Equation.DSMT4">
                  <p:embed/>
                  <p:pic>
                    <p:nvPicPr>
                      <p:cNvPr id="22" name="Object 21">
                        <a:extLst>
                          <a:ext uri="{FF2B5EF4-FFF2-40B4-BE49-F238E27FC236}">
                            <a16:creationId xmlns:a16="http://schemas.microsoft.com/office/drawing/2014/main" id="{FD93505C-0456-CC1B-7DEC-E5CCB1F9A708}"/>
                          </a:ext>
                        </a:extLst>
                      </p:cNvPr>
                      <p:cNvPicPr>
                        <a:picLocks noChangeAspect="1" noChangeArrowheads="1"/>
                      </p:cNvPicPr>
                      <p:nvPr/>
                    </p:nvPicPr>
                    <p:blipFill>
                      <a:blip r:embed="rId8"/>
                      <a:srcRect/>
                      <a:stretch>
                        <a:fillRect/>
                      </a:stretch>
                    </p:blipFill>
                    <p:spPr bwMode="auto">
                      <a:xfrm>
                        <a:off x="3936270" y="2855952"/>
                        <a:ext cx="1970087" cy="1217613"/>
                      </a:xfrm>
                      <a:prstGeom prst="rect">
                        <a:avLst/>
                      </a:prstGeom>
                      <a:noFill/>
                    </p:spPr>
                  </p:pic>
                </p:oleObj>
              </mc:Fallback>
            </mc:AlternateContent>
          </a:graphicData>
        </a:graphic>
      </p:graphicFrame>
      <p:graphicFrame>
        <p:nvGraphicFramePr>
          <p:cNvPr id="23" name="Object 22">
            <a:extLst>
              <a:ext uri="{FF2B5EF4-FFF2-40B4-BE49-F238E27FC236}">
                <a16:creationId xmlns:a16="http://schemas.microsoft.com/office/drawing/2014/main" id="{5667DF79-9553-4762-9EF6-F4C2B1448E89}"/>
              </a:ext>
            </a:extLst>
          </p:cNvPr>
          <p:cNvGraphicFramePr>
            <a:graphicFrameLocks noChangeAspect="1"/>
          </p:cNvGraphicFramePr>
          <p:nvPr>
            <p:extLst>
              <p:ext uri="{D42A27DB-BD31-4B8C-83A1-F6EECF244321}">
                <p14:modId xmlns:p14="http://schemas.microsoft.com/office/powerpoint/2010/main" val="2049273356"/>
              </p:ext>
            </p:extLst>
          </p:nvPr>
        </p:nvGraphicFramePr>
        <p:xfrm>
          <a:off x="2903538" y="4102100"/>
          <a:ext cx="1287462" cy="895350"/>
        </p:xfrm>
        <a:graphic>
          <a:graphicData uri="http://schemas.openxmlformats.org/presentationml/2006/ole">
            <mc:AlternateContent xmlns:mc="http://schemas.openxmlformats.org/markup-compatibility/2006">
              <mc:Choice xmlns:v="urn:schemas-microsoft-com:vml" Requires="v">
                <p:oleObj name="Equation" r:id="rId9" imgW="876240" imgH="622080" progId="Equation.DSMT4">
                  <p:embed/>
                </p:oleObj>
              </mc:Choice>
              <mc:Fallback>
                <p:oleObj name="Equation" r:id="rId9" imgW="876240" imgH="622080" progId="Equation.DSMT4">
                  <p:embed/>
                  <p:pic>
                    <p:nvPicPr>
                      <p:cNvPr id="23" name="Object 22">
                        <a:extLst>
                          <a:ext uri="{FF2B5EF4-FFF2-40B4-BE49-F238E27FC236}">
                            <a16:creationId xmlns:a16="http://schemas.microsoft.com/office/drawing/2014/main" id="{5667DF79-9553-4762-9EF6-F4C2B1448E89}"/>
                          </a:ext>
                        </a:extLst>
                      </p:cNvPr>
                      <p:cNvPicPr>
                        <a:picLocks noChangeAspect="1" noChangeArrowheads="1"/>
                      </p:cNvPicPr>
                      <p:nvPr/>
                    </p:nvPicPr>
                    <p:blipFill>
                      <a:blip r:embed="rId10"/>
                      <a:srcRect/>
                      <a:stretch>
                        <a:fillRect/>
                      </a:stretch>
                    </p:blipFill>
                    <p:spPr bwMode="auto">
                      <a:xfrm>
                        <a:off x="2903538" y="4102100"/>
                        <a:ext cx="1287462" cy="895350"/>
                      </a:xfrm>
                      <a:prstGeom prst="rect">
                        <a:avLst/>
                      </a:prstGeom>
                      <a:noFill/>
                    </p:spPr>
                  </p:pic>
                </p:oleObj>
              </mc:Fallback>
            </mc:AlternateContent>
          </a:graphicData>
        </a:graphic>
      </p:graphicFrame>
      <p:graphicFrame>
        <p:nvGraphicFramePr>
          <p:cNvPr id="24" name="Object 23">
            <a:extLst>
              <a:ext uri="{FF2B5EF4-FFF2-40B4-BE49-F238E27FC236}">
                <a16:creationId xmlns:a16="http://schemas.microsoft.com/office/drawing/2014/main" id="{89FBB40C-97FC-AB57-7EC3-374054E3DBF0}"/>
              </a:ext>
            </a:extLst>
          </p:cNvPr>
          <p:cNvGraphicFramePr>
            <a:graphicFrameLocks noChangeAspect="1"/>
          </p:cNvGraphicFramePr>
          <p:nvPr>
            <p:extLst>
              <p:ext uri="{D42A27DB-BD31-4B8C-83A1-F6EECF244321}">
                <p14:modId xmlns:p14="http://schemas.microsoft.com/office/powerpoint/2010/main" val="3483326242"/>
              </p:ext>
            </p:extLst>
          </p:nvPr>
        </p:nvGraphicFramePr>
        <p:xfrm>
          <a:off x="5199063" y="4097338"/>
          <a:ext cx="3151187" cy="839787"/>
        </p:xfrm>
        <a:graphic>
          <a:graphicData uri="http://schemas.openxmlformats.org/presentationml/2006/ole">
            <mc:AlternateContent xmlns:mc="http://schemas.openxmlformats.org/markup-compatibility/2006">
              <mc:Choice xmlns:v="urn:schemas-microsoft-com:vml" Requires="v">
                <p:oleObj name="Equation" r:id="rId11" imgW="2145960" imgH="583920" progId="Equation.DSMT4">
                  <p:embed/>
                </p:oleObj>
              </mc:Choice>
              <mc:Fallback>
                <p:oleObj name="Equation" r:id="rId11" imgW="2145960" imgH="583920" progId="Equation.DSMT4">
                  <p:embed/>
                  <p:pic>
                    <p:nvPicPr>
                      <p:cNvPr id="24" name="Object 23">
                        <a:extLst>
                          <a:ext uri="{FF2B5EF4-FFF2-40B4-BE49-F238E27FC236}">
                            <a16:creationId xmlns:a16="http://schemas.microsoft.com/office/drawing/2014/main" id="{89FBB40C-97FC-AB57-7EC3-374054E3DBF0}"/>
                          </a:ext>
                        </a:extLst>
                      </p:cNvPr>
                      <p:cNvPicPr>
                        <a:picLocks noChangeAspect="1" noChangeArrowheads="1"/>
                      </p:cNvPicPr>
                      <p:nvPr/>
                    </p:nvPicPr>
                    <p:blipFill>
                      <a:blip r:embed="rId12"/>
                      <a:srcRect/>
                      <a:stretch>
                        <a:fillRect/>
                      </a:stretch>
                    </p:blipFill>
                    <p:spPr bwMode="auto">
                      <a:xfrm>
                        <a:off x="5199063" y="4097338"/>
                        <a:ext cx="3151187" cy="839787"/>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778A7530-A32C-B808-49BF-76CEC7B1EF62}"/>
              </a:ext>
            </a:extLst>
          </p:cNvPr>
          <p:cNvSpPr txBox="1"/>
          <p:nvPr/>
        </p:nvSpPr>
        <p:spPr>
          <a:xfrm>
            <a:off x="5924978" y="3283433"/>
            <a:ext cx="1371600" cy="307777"/>
          </a:xfrm>
          <a:prstGeom prst="rect">
            <a:avLst/>
          </a:prstGeom>
          <a:noFill/>
        </p:spPr>
        <p:txBody>
          <a:bodyPr wrap="square" rtlCol="0">
            <a:spAutoFit/>
          </a:bodyPr>
          <a:lstStyle/>
          <a:p>
            <a:r>
              <a:rPr lang="en-US" sz="1400" dirty="0"/>
              <a:t>(Slide 48)</a:t>
            </a:r>
          </a:p>
        </p:txBody>
      </p:sp>
      <p:sp>
        <p:nvSpPr>
          <p:cNvPr id="9" name="TextBox 8">
            <a:extLst>
              <a:ext uri="{FF2B5EF4-FFF2-40B4-BE49-F238E27FC236}">
                <a16:creationId xmlns:a16="http://schemas.microsoft.com/office/drawing/2014/main" id="{14694A82-378D-EFEA-0E60-4DB5BBD762EA}"/>
              </a:ext>
            </a:extLst>
          </p:cNvPr>
          <p:cNvSpPr txBox="1"/>
          <p:nvPr/>
        </p:nvSpPr>
        <p:spPr>
          <a:xfrm>
            <a:off x="4124920" y="4242811"/>
            <a:ext cx="1371600" cy="307777"/>
          </a:xfrm>
          <a:prstGeom prst="rect">
            <a:avLst/>
          </a:prstGeom>
          <a:noFill/>
        </p:spPr>
        <p:txBody>
          <a:bodyPr wrap="square" rtlCol="0">
            <a:spAutoFit/>
          </a:bodyPr>
          <a:lstStyle/>
          <a:p>
            <a:r>
              <a:rPr lang="en-US" sz="1400" dirty="0"/>
              <a:t>(Slide 36)</a:t>
            </a:r>
          </a:p>
        </p:txBody>
      </p:sp>
    </p:spTree>
    <p:extLst>
      <p:ext uri="{BB962C8B-B14F-4D97-AF65-F5344CB8AC3E}">
        <p14:creationId xmlns:p14="http://schemas.microsoft.com/office/powerpoint/2010/main" val="39570652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2800" dirty="0"/>
              <a:t>Example – Noncomposite Section during Construction</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754113"/>
            <a:ext cx="8229600" cy="3394075"/>
          </a:xfrm>
        </p:spPr>
        <p:txBody>
          <a:bodyPr/>
          <a:lstStyle/>
          <a:p>
            <a:r>
              <a:rPr lang="en-US" sz="1800" dirty="0"/>
              <a:t>Determine if amplification of the first-order flange lateral bending stresses in the top (compression) flange is required - cont.:</a:t>
            </a:r>
            <a:endParaRPr lang="en-US" sz="1800" dirty="0">
              <a:solidFill>
                <a:srgbClr val="FF0000"/>
              </a:solidFill>
            </a:endParaRPr>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75</a:t>
            </a:fld>
            <a:endParaRPr lang="en-US" dirty="0"/>
          </a:p>
        </p:txBody>
      </p:sp>
      <p:sp>
        <p:nvSpPr>
          <p:cNvPr id="6" name="TextBox 5">
            <a:extLst>
              <a:ext uri="{FF2B5EF4-FFF2-40B4-BE49-F238E27FC236}">
                <a16:creationId xmlns:a16="http://schemas.microsoft.com/office/drawing/2014/main" id="{29DF458B-CE0D-64A6-1155-F0F7ABC23D91}"/>
              </a:ext>
            </a:extLst>
          </p:cNvPr>
          <p:cNvSpPr txBox="1"/>
          <p:nvPr/>
        </p:nvSpPr>
        <p:spPr>
          <a:xfrm>
            <a:off x="5638800" y="2747715"/>
            <a:ext cx="3106010" cy="523220"/>
          </a:xfrm>
          <a:prstGeom prst="rect">
            <a:avLst/>
          </a:prstGeom>
          <a:noFill/>
        </p:spPr>
        <p:txBody>
          <a:bodyPr wrap="square" rtlCol="0">
            <a:spAutoFit/>
          </a:bodyPr>
          <a:lstStyle/>
          <a:p>
            <a:r>
              <a:rPr lang="en-US" sz="1400" dirty="0"/>
              <a:t>Amplification of the bottom-flange f</a:t>
            </a:r>
            <a:r>
              <a:rPr lang="en-US" sz="1400" baseline="-25000" dirty="0">
                <a:sym typeface="MT Extra" panose="05050102010205020202" pitchFamily="18" charset="2"/>
              </a:rPr>
              <a:t>1</a:t>
            </a:r>
            <a:r>
              <a:rPr lang="en-US" sz="1400" dirty="0">
                <a:sym typeface="MT Extra" panose="05050102010205020202" pitchFamily="18" charset="2"/>
              </a:rPr>
              <a:t> is </a:t>
            </a:r>
            <a:r>
              <a:rPr lang="en-US" sz="1400" dirty="0"/>
              <a:t>not required (i.e., AF = 1.0)</a:t>
            </a:r>
          </a:p>
        </p:txBody>
      </p:sp>
      <p:graphicFrame>
        <p:nvGraphicFramePr>
          <p:cNvPr id="22" name="Object 21">
            <a:extLst>
              <a:ext uri="{FF2B5EF4-FFF2-40B4-BE49-F238E27FC236}">
                <a16:creationId xmlns:a16="http://schemas.microsoft.com/office/drawing/2014/main" id="{FD93505C-0456-CC1B-7DEC-E5CCB1F9A708}"/>
              </a:ext>
            </a:extLst>
          </p:cNvPr>
          <p:cNvGraphicFramePr>
            <a:graphicFrameLocks noChangeAspect="1"/>
          </p:cNvGraphicFramePr>
          <p:nvPr>
            <p:extLst>
              <p:ext uri="{D42A27DB-BD31-4B8C-83A1-F6EECF244321}">
                <p14:modId xmlns:p14="http://schemas.microsoft.com/office/powerpoint/2010/main" val="2968598525"/>
              </p:ext>
            </p:extLst>
          </p:nvPr>
        </p:nvGraphicFramePr>
        <p:xfrm>
          <a:off x="3505200" y="1430338"/>
          <a:ext cx="1712912" cy="1085850"/>
        </p:xfrm>
        <a:graphic>
          <a:graphicData uri="http://schemas.openxmlformats.org/presentationml/2006/ole">
            <mc:AlternateContent xmlns:mc="http://schemas.openxmlformats.org/markup-compatibility/2006">
              <mc:Choice xmlns:v="urn:schemas-microsoft-com:vml" Requires="v">
                <p:oleObj name="Equation" r:id="rId3" imgW="939600" imgH="609480" progId="Equation.DSMT4">
                  <p:embed/>
                </p:oleObj>
              </mc:Choice>
              <mc:Fallback>
                <p:oleObj name="Equation" r:id="rId3" imgW="939600" imgH="609480" progId="Equation.DSMT4">
                  <p:embed/>
                  <p:pic>
                    <p:nvPicPr>
                      <p:cNvPr id="22" name="Object 21">
                        <a:extLst>
                          <a:ext uri="{FF2B5EF4-FFF2-40B4-BE49-F238E27FC236}">
                            <a16:creationId xmlns:a16="http://schemas.microsoft.com/office/drawing/2014/main" id="{FD93505C-0456-CC1B-7DEC-E5CCB1F9A708}"/>
                          </a:ext>
                        </a:extLst>
                      </p:cNvPr>
                      <p:cNvPicPr>
                        <a:picLocks noChangeAspect="1" noChangeArrowheads="1"/>
                      </p:cNvPicPr>
                      <p:nvPr/>
                    </p:nvPicPr>
                    <p:blipFill>
                      <a:blip r:embed="rId4"/>
                      <a:srcRect/>
                      <a:stretch>
                        <a:fillRect/>
                      </a:stretch>
                    </p:blipFill>
                    <p:spPr bwMode="auto">
                      <a:xfrm>
                        <a:off x="3505200" y="1430338"/>
                        <a:ext cx="1712912" cy="1085850"/>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C70547F9-D1B1-CECE-8213-2B5B270011D8}"/>
              </a:ext>
            </a:extLst>
          </p:cNvPr>
          <p:cNvGraphicFramePr>
            <a:graphicFrameLocks noChangeAspect="1"/>
          </p:cNvGraphicFramePr>
          <p:nvPr>
            <p:extLst>
              <p:ext uri="{D42A27DB-BD31-4B8C-83A1-F6EECF244321}">
                <p14:modId xmlns:p14="http://schemas.microsoft.com/office/powerpoint/2010/main" val="969908409"/>
              </p:ext>
            </p:extLst>
          </p:nvPr>
        </p:nvGraphicFramePr>
        <p:xfrm>
          <a:off x="2511425" y="2516188"/>
          <a:ext cx="2779713" cy="1041400"/>
        </p:xfrm>
        <a:graphic>
          <a:graphicData uri="http://schemas.openxmlformats.org/presentationml/2006/ole">
            <mc:AlternateContent xmlns:mc="http://schemas.openxmlformats.org/markup-compatibility/2006">
              <mc:Choice xmlns:v="urn:schemas-microsoft-com:vml" Requires="v">
                <p:oleObj name="Equation" r:id="rId5" imgW="1523880" imgH="583920" progId="Equation.DSMT4">
                  <p:embed/>
                </p:oleObj>
              </mc:Choice>
              <mc:Fallback>
                <p:oleObj name="Equation" r:id="rId5" imgW="1523880" imgH="583920" progId="Equation.DSMT4">
                  <p:embed/>
                  <p:pic>
                    <p:nvPicPr>
                      <p:cNvPr id="14" name="Object 13">
                        <a:extLst>
                          <a:ext uri="{FF2B5EF4-FFF2-40B4-BE49-F238E27FC236}">
                            <a16:creationId xmlns:a16="http://schemas.microsoft.com/office/drawing/2014/main" id="{C70547F9-D1B1-CECE-8213-2B5B270011D8}"/>
                          </a:ext>
                        </a:extLst>
                      </p:cNvPr>
                      <p:cNvPicPr>
                        <a:picLocks noChangeAspect="1" noChangeArrowheads="1"/>
                      </p:cNvPicPr>
                      <p:nvPr/>
                    </p:nvPicPr>
                    <p:blipFill>
                      <a:blip r:embed="rId6"/>
                      <a:srcRect/>
                      <a:stretch>
                        <a:fillRect/>
                      </a:stretch>
                    </p:blipFill>
                    <p:spPr bwMode="auto">
                      <a:xfrm>
                        <a:off x="2511425" y="2516188"/>
                        <a:ext cx="2779713" cy="1041400"/>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FA32C5BA-5141-87BA-9BF2-FD924164FD13}"/>
              </a:ext>
            </a:extLst>
          </p:cNvPr>
          <p:cNvGraphicFramePr>
            <a:graphicFrameLocks noChangeAspect="1"/>
          </p:cNvGraphicFramePr>
          <p:nvPr>
            <p:extLst>
              <p:ext uri="{D42A27DB-BD31-4B8C-83A1-F6EECF244321}">
                <p14:modId xmlns:p14="http://schemas.microsoft.com/office/powerpoint/2010/main" val="311738744"/>
              </p:ext>
            </p:extLst>
          </p:nvPr>
        </p:nvGraphicFramePr>
        <p:xfrm>
          <a:off x="598487" y="3765283"/>
          <a:ext cx="7947025" cy="338137"/>
        </p:xfrm>
        <a:graphic>
          <a:graphicData uri="http://schemas.openxmlformats.org/presentationml/2006/ole">
            <mc:AlternateContent xmlns:mc="http://schemas.openxmlformats.org/markup-compatibility/2006">
              <mc:Choice xmlns:v="urn:schemas-microsoft-com:vml" Requires="v">
                <p:oleObj name="Equation" r:id="rId7" imgW="4356000" imgH="190440" progId="Equation.DSMT4">
                  <p:embed/>
                </p:oleObj>
              </mc:Choice>
              <mc:Fallback>
                <p:oleObj name="Equation" r:id="rId7" imgW="4356000" imgH="190440" progId="Equation.DSMT4">
                  <p:embed/>
                  <p:pic>
                    <p:nvPicPr>
                      <p:cNvPr id="15" name="Object 14">
                        <a:extLst>
                          <a:ext uri="{FF2B5EF4-FFF2-40B4-BE49-F238E27FC236}">
                            <a16:creationId xmlns:a16="http://schemas.microsoft.com/office/drawing/2014/main" id="{FA32C5BA-5141-87BA-9BF2-FD924164FD13}"/>
                          </a:ext>
                        </a:extLst>
                      </p:cNvPr>
                      <p:cNvPicPr>
                        <a:picLocks noChangeAspect="1" noChangeArrowheads="1"/>
                      </p:cNvPicPr>
                      <p:nvPr/>
                    </p:nvPicPr>
                    <p:blipFill>
                      <a:blip r:embed="rId8"/>
                      <a:srcRect/>
                      <a:stretch>
                        <a:fillRect/>
                      </a:stretch>
                    </p:blipFill>
                    <p:spPr bwMode="auto">
                      <a:xfrm>
                        <a:off x="598487" y="3765283"/>
                        <a:ext cx="7947025" cy="338137"/>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6055C961-C851-12F5-CBAB-82A06D5D93A0}"/>
              </a:ext>
            </a:extLst>
          </p:cNvPr>
          <p:cNvGraphicFramePr>
            <a:graphicFrameLocks noChangeAspect="1"/>
          </p:cNvGraphicFramePr>
          <p:nvPr>
            <p:extLst>
              <p:ext uri="{D42A27DB-BD31-4B8C-83A1-F6EECF244321}">
                <p14:modId xmlns:p14="http://schemas.microsoft.com/office/powerpoint/2010/main" val="1156869222"/>
              </p:ext>
            </p:extLst>
          </p:nvPr>
        </p:nvGraphicFramePr>
        <p:xfrm>
          <a:off x="795336" y="4186814"/>
          <a:ext cx="7553325" cy="338137"/>
        </p:xfrm>
        <a:graphic>
          <a:graphicData uri="http://schemas.openxmlformats.org/presentationml/2006/ole">
            <mc:AlternateContent xmlns:mc="http://schemas.openxmlformats.org/markup-compatibility/2006">
              <mc:Choice xmlns:v="urn:schemas-microsoft-com:vml" Requires="v">
                <p:oleObj name="Equation" r:id="rId9" imgW="4140000" imgH="190440" progId="Equation.DSMT4">
                  <p:embed/>
                </p:oleObj>
              </mc:Choice>
              <mc:Fallback>
                <p:oleObj name="Equation" r:id="rId9" imgW="4140000" imgH="190440" progId="Equation.DSMT4">
                  <p:embed/>
                  <p:pic>
                    <p:nvPicPr>
                      <p:cNvPr id="16" name="Object 15">
                        <a:extLst>
                          <a:ext uri="{FF2B5EF4-FFF2-40B4-BE49-F238E27FC236}">
                            <a16:creationId xmlns:a16="http://schemas.microsoft.com/office/drawing/2014/main" id="{6055C961-C851-12F5-CBAB-82A06D5D93A0}"/>
                          </a:ext>
                        </a:extLst>
                      </p:cNvPr>
                      <p:cNvPicPr>
                        <a:picLocks noChangeAspect="1" noChangeArrowheads="1"/>
                      </p:cNvPicPr>
                      <p:nvPr/>
                    </p:nvPicPr>
                    <p:blipFill>
                      <a:blip r:embed="rId10"/>
                      <a:srcRect/>
                      <a:stretch>
                        <a:fillRect/>
                      </a:stretch>
                    </p:blipFill>
                    <p:spPr bwMode="auto">
                      <a:xfrm>
                        <a:off x="795336" y="4186814"/>
                        <a:ext cx="7553325" cy="338137"/>
                      </a:xfrm>
                      <a:prstGeom prst="rect">
                        <a:avLst/>
                      </a:prstGeom>
                      <a:noFill/>
                    </p:spPr>
                  </p:pic>
                </p:oleObj>
              </mc:Fallback>
            </mc:AlternateContent>
          </a:graphicData>
        </a:graphic>
      </p:graphicFrame>
    </p:spTree>
    <p:extLst>
      <p:ext uri="{BB962C8B-B14F-4D97-AF65-F5344CB8AC3E}">
        <p14:creationId xmlns:p14="http://schemas.microsoft.com/office/powerpoint/2010/main" val="3781603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2800" dirty="0"/>
              <a:t>Example – Noncomposite Section during Construction</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754113"/>
            <a:ext cx="8229600" cy="3394075"/>
          </a:xfrm>
        </p:spPr>
        <p:txBody>
          <a:bodyPr/>
          <a:lstStyle/>
          <a:p>
            <a:r>
              <a:rPr lang="en-US" sz="1800" dirty="0"/>
              <a:t>Check the flexural resistance (Slide 62):</a:t>
            </a:r>
          </a:p>
          <a:p>
            <a:pPr lvl="1">
              <a:buClr>
                <a:schemeClr val="tx1"/>
              </a:buClr>
              <a:buFont typeface="Calibri" panose="020F0502020204030204" pitchFamily="34" charset="0"/>
              <a:buChar char="―"/>
            </a:pPr>
            <a:r>
              <a:rPr lang="en-US" sz="1600" dirty="0"/>
              <a:t>Discretely Braced Top (Compression) Flange</a:t>
            </a:r>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76</a:t>
            </a:fld>
            <a:endParaRPr lang="en-US" dirty="0"/>
          </a:p>
        </p:txBody>
      </p:sp>
      <p:sp>
        <p:nvSpPr>
          <p:cNvPr id="6" name="TextBox 5">
            <a:extLst>
              <a:ext uri="{FF2B5EF4-FFF2-40B4-BE49-F238E27FC236}">
                <a16:creationId xmlns:a16="http://schemas.microsoft.com/office/drawing/2014/main" id="{29DF458B-CE0D-64A6-1155-F0F7ABC23D91}"/>
              </a:ext>
            </a:extLst>
          </p:cNvPr>
          <p:cNvSpPr txBox="1"/>
          <p:nvPr/>
        </p:nvSpPr>
        <p:spPr>
          <a:xfrm>
            <a:off x="4478045" y="1484982"/>
            <a:ext cx="3106010" cy="307777"/>
          </a:xfrm>
          <a:prstGeom prst="rect">
            <a:avLst/>
          </a:prstGeom>
          <a:noFill/>
        </p:spPr>
        <p:txBody>
          <a:bodyPr wrap="square" rtlCol="0">
            <a:spAutoFit/>
          </a:bodyPr>
          <a:lstStyle/>
          <a:p>
            <a:r>
              <a:rPr lang="en-US" sz="1400" dirty="0"/>
              <a:t>Nominal Yielding Check</a:t>
            </a:r>
          </a:p>
        </p:txBody>
      </p:sp>
      <p:graphicFrame>
        <p:nvGraphicFramePr>
          <p:cNvPr id="10" name="Object 9">
            <a:extLst>
              <a:ext uri="{FF2B5EF4-FFF2-40B4-BE49-F238E27FC236}">
                <a16:creationId xmlns:a16="http://schemas.microsoft.com/office/drawing/2014/main" id="{D54C4C11-4F64-6E6E-DB6C-E51B18CD5B0C}"/>
              </a:ext>
            </a:extLst>
          </p:cNvPr>
          <p:cNvGraphicFramePr>
            <a:graphicFrameLocks noChangeAspect="1"/>
          </p:cNvGraphicFramePr>
          <p:nvPr>
            <p:extLst>
              <p:ext uri="{D42A27DB-BD31-4B8C-83A1-F6EECF244321}">
                <p14:modId xmlns:p14="http://schemas.microsoft.com/office/powerpoint/2010/main" val="3466475669"/>
              </p:ext>
            </p:extLst>
          </p:nvPr>
        </p:nvGraphicFramePr>
        <p:xfrm>
          <a:off x="2133600" y="1484982"/>
          <a:ext cx="1600200" cy="351038"/>
        </p:xfrm>
        <a:graphic>
          <a:graphicData uri="http://schemas.openxmlformats.org/presentationml/2006/ole">
            <mc:AlternateContent xmlns:mc="http://schemas.openxmlformats.org/markup-compatibility/2006">
              <mc:Choice xmlns:v="urn:schemas-microsoft-com:vml" Requires="v">
                <p:oleObj name="Equation" r:id="rId3" imgW="901440" imgH="203040" progId="Equation.DSMT4">
                  <p:embed/>
                </p:oleObj>
              </mc:Choice>
              <mc:Fallback>
                <p:oleObj name="Equation" r:id="rId3" imgW="901440" imgH="203040" progId="Equation.DSMT4">
                  <p:embed/>
                  <p:pic>
                    <p:nvPicPr>
                      <p:cNvPr id="10" name="Object 9">
                        <a:extLst>
                          <a:ext uri="{FF2B5EF4-FFF2-40B4-BE49-F238E27FC236}">
                            <a16:creationId xmlns:a16="http://schemas.microsoft.com/office/drawing/2014/main" id="{D54C4C11-4F64-6E6E-DB6C-E51B18CD5B0C}"/>
                          </a:ext>
                        </a:extLst>
                      </p:cNvPr>
                      <p:cNvPicPr>
                        <a:picLocks noChangeAspect="1" noChangeArrowheads="1"/>
                      </p:cNvPicPr>
                      <p:nvPr/>
                    </p:nvPicPr>
                    <p:blipFill>
                      <a:blip r:embed="rId4"/>
                      <a:srcRect/>
                      <a:stretch>
                        <a:fillRect/>
                      </a:stretch>
                    </p:blipFill>
                    <p:spPr bwMode="auto">
                      <a:xfrm>
                        <a:off x="2133600" y="1484982"/>
                        <a:ext cx="1600200" cy="351038"/>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E168C391-72CF-65F3-B323-03F265157DCB}"/>
              </a:ext>
            </a:extLst>
          </p:cNvPr>
          <p:cNvGraphicFramePr>
            <a:graphicFrameLocks noChangeAspect="1"/>
          </p:cNvGraphicFramePr>
          <p:nvPr>
            <p:extLst>
              <p:ext uri="{D42A27DB-BD31-4B8C-83A1-F6EECF244321}">
                <p14:modId xmlns:p14="http://schemas.microsoft.com/office/powerpoint/2010/main" val="695137339"/>
              </p:ext>
            </p:extLst>
          </p:nvPr>
        </p:nvGraphicFramePr>
        <p:xfrm>
          <a:off x="1314157" y="1965931"/>
          <a:ext cx="6327775" cy="374566"/>
        </p:xfrm>
        <a:graphic>
          <a:graphicData uri="http://schemas.openxmlformats.org/presentationml/2006/ole">
            <mc:AlternateContent xmlns:mc="http://schemas.openxmlformats.org/markup-compatibility/2006">
              <mc:Choice xmlns:v="urn:schemas-microsoft-com:vml" Requires="v">
                <p:oleObj name="Equation" r:id="rId5" imgW="3555720" imgH="215640" progId="Equation.DSMT4">
                  <p:embed/>
                </p:oleObj>
              </mc:Choice>
              <mc:Fallback>
                <p:oleObj name="Equation" r:id="rId5" imgW="3555720" imgH="215640" progId="Equation.DSMT4">
                  <p:embed/>
                  <p:pic>
                    <p:nvPicPr>
                      <p:cNvPr id="11" name="Object 10">
                        <a:extLst>
                          <a:ext uri="{FF2B5EF4-FFF2-40B4-BE49-F238E27FC236}">
                            <a16:creationId xmlns:a16="http://schemas.microsoft.com/office/drawing/2014/main" id="{E168C391-72CF-65F3-B323-03F265157DCB}"/>
                          </a:ext>
                        </a:extLst>
                      </p:cNvPr>
                      <p:cNvPicPr>
                        <a:picLocks noChangeAspect="1" noChangeArrowheads="1"/>
                      </p:cNvPicPr>
                      <p:nvPr/>
                    </p:nvPicPr>
                    <p:blipFill>
                      <a:blip r:embed="rId6"/>
                      <a:srcRect/>
                      <a:stretch>
                        <a:fillRect/>
                      </a:stretch>
                    </p:blipFill>
                    <p:spPr bwMode="auto">
                      <a:xfrm>
                        <a:off x="1314157" y="1965931"/>
                        <a:ext cx="6327775" cy="374566"/>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CD186DAE-2B42-3C3A-FA86-C0F73D93E76D}"/>
              </a:ext>
            </a:extLst>
          </p:cNvPr>
          <p:cNvGraphicFramePr>
            <a:graphicFrameLocks noChangeAspect="1"/>
          </p:cNvGraphicFramePr>
          <p:nvPr>
            <p:extLst>
              <p:ext uri="{D42A27DB-BD31-4B8C-83A1-F6EECF244321}">
                <p14:modId xmlns:p14="http://schemas.microsoft.com/office/powerpoint/2010/main" val="2063592155"/>
              </p:ext>
            </p:extLst>
          </p:nvPr>
        </p:nvGraphicFramePr>
        <p:xfrm>
          <a:off x="2158601" y="2426143"/>
          <a:ext cx="1550197" cy="624366"/>
        </p:xfrm>
        <a:graphic>
          <a:graphicData uri="http://schemas.openxmlformats.org/presentationml/2006/ole">
            <mc:AlternateContent xmlns:mc="http://schemas.openxmlformats.org/markup-compatibility/2006">
              <mc:Choice xmlns:v="urn:schemas-microsoft-com:vml" Requires="v">
                <p:oleObj name="Equation" r:id="rId7" imgW="863280" imgH="355320" progId="Equation.DSMT4">
                  <p:embed/>
                </p:oleObj>
              </mc:Choice>
              <mc:Fallback>
                <p:oleObj name="Equation" r:id="rId7" imgW="863280" imgH="355320" progId="Equation.DSMT4">
                  <p:embed/>
                  <p:pic>
                    <p:nvPicPr>
                      <p:cNvPr id="12" name="Object 11">
                        <a:extLst>
                          <a:ext uri="{FF2B5EF4-FFF2-40B4-BE49-F238E27FC236}">
                            <a16:creationId xmlns:a16="http://schemas.microsoft.com/office/drawing/2014/main" id="{CD186DAE-2B42-3C3A-FA86-C0F73D93E76D}"/>
                          </a:ext>
                        </a:extLst>
                      </p:cNvPr>
                      <p:cNvPicPr>
                        <a:picLocks noChangeAspect="1" noChangeArrowheads="1"/>
                      </p:cNvPicPr>
                      <p:nvPr/>
                    </p:nvPicPr>
                    <p:blipFill>
                      <a:blip r:embed="rId8"/>
                      <a:srcRect/>
                      <a:stretch>
                        <a:fillRect/>
                      </a:stretch>
                    </p:blipFill>
                    <p:spPr bwMode="auto">
                      <a:xfrm>
                        <a:off x="2158601" y="2426143"/>
                        <a:ext cx="1550197" cy="624366"/>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8343E00F-BD2F-D4D5-CEF1-D5F7EDD26AA1}"/>
              </a:ext>
            </a:extLst>
          </p:cNvPr>
          <p:cNvSpPr txBox="1"/>
          <p:nvPr/>
        </p:nvSpPr>
        <p:spPr>
          <a:xfrm>
            <a:off x="4460740" y="2579532"/>
            <a:ext cx="3181192" cy="584775"/>
          </a:xfrm>
          <a:prstGeom prst="rect">
            <a:avLst/>
          </a:prstGeom>
          <a:noFill/>
        </p:spPr>
        <p:txBody>
          <a:bodyPr wrap="square" rtlCol="0">
            <a:spAutoFit/>
          </a:bodyPr>
          <a:lstStyle/>
          <a:p>
            <a:r>
              <a:rPr lang="en-US" sz="1400" dirty="0"/>
              <a:t>FLB and LTB Strength Check</a:t>
            </a:r>
          </a:p>
          <a:p>
            <a:endParaRPr lang="en-US" dirty="0"/>
          </a:p>
        </p:txBody>
      </p:sp>
      <p:graphicFrame>
        <p:nvGraphicFramePr>
          <p:cNvPr id="17" name="Object 16">
            <a:extLst>
              <a:ext uri="{FF2B5EF4-FFF2-40B4-BE49-F238E27FC236}">
                <a16:creationId xmlns:a16="http://schemas.microsoft.com/office/drawing/2014/main" id="{BB80458E-DD48-C098-3D49-FB0EE1540E6A}"/>
              </a:ext>
            </a:extLst>
          </p:cNvPr>
          <p:cNvGraphicFramePr>
            <a:graphicFrameLocks noChangeAspect="1"/>
          </p:cNvGraphicFramePr>
          <p:nvPr>
            <p:extLst>
              <p:ext uri="{D42A27DB-BD31-4B8C-83A1-F6EECF244321}">
                <p14:modId xmlns:p14="http://schemas.microsoft.com/office/powerpoint/2010/main" val="2587450528"/>
              </p:ext>
            </p:extLst>
          </p:nvPr>
        </p:nvGraphicFramePr>
        <p:xfrm>
          <a:off x="1065244" y="3184632"/>
          <a:ext cx="7175500" cy="592137"/>
        </p:xfrm>
        <a:graphic>
          <a:graphicData uri="http://schemas.openxmlformats.org/presentationml/2006/ole">
            <mc:AlternateContent xmlns:mc="http://schemas.openxmlformats.org/markup-compatibility/2006">
              <mc:Choice xmlns:v="urn:schemas-microsoft-com:vml" Requires="v">
                <p:oleObj name="Equation" r:id="rId9" imgW="4203360" imgH="355320" progId="Equation.DSMT4">
                  <p:embed/>
                </p:oleObj>
              </mc:Choice>
              <mc:Fallback>
                <p:oleObj name="Equation" r:id="rId9" imgW="4203360" imgH="355320" progId="Equation.DSMT4">
                  <p:embed/>
                  <p:pic>
                    <p:nvPicPr>
                      <p:cNvPr id="17" name="Object 16">
                        <a:extLst>
                          <a:ext uri="{FF2B5EF4-FFF2-40B4-BE49-F238E27FC236}">
                            <a16:creationId xmlns:a16="http://schemas.microsoft.com/office/drawing/2014/main" id="{BB80458E-DD48-C098-3D49-FB0EE1540E6A}"/>
                          </a:ext>
                        </a:extLst>
                      </p:cNvPr>
                      <p:cNvPicPr>
                        <a:picLocks noChangeAspect="1" noChangeArrowheads="1"/>
                      </p:cNvPicPr>
                      <p:nvPr/>
                    </p:nvPicPr>
                    <p:blipFill>
                      <a:blip r:embed="rId10"/>
                      <a:srcRect/>
                      <a:stretch>
                        <a:fillRect/>
                      </a:stretch>
                    </p:blipFill>
                    <p:spPr bwMode="auto">
                      <a:xfrm>
                        <a:off x="1065244" y="3184632"/>
                        <a:ext cx="7175500" cy="592137"/>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0C7A1C02-B314-E87C-2B9C-AB78B1D27264}"/>
              </a:ext>
            </a:extLst>
          </p:cNvPr>
          <p:cNvGraphicFramePr>
            <a:graphicFrameLocks noChangeAspect="1"/>
          </p:cNvGraphicFramePr>
          <p:nvPr>
            <p:extLst>
              <p:ext uri="{D42A27DB-BD31-4B8C-83A1-F6EECF244321}">
                <p14:modId xmlns:p14="http://schemas.microsoft.com/office/powerpoint/2010/main" val="1665334921"/>
              </p:ext>
            </p:extLst>
          </p:nvPr>
        </p:nvGraphicFramePr>
        <p:xfrm>
          <a:off x="1065244" y="3928686"/>
          <a:ext cx="7175500" cy="592138"/>
        </p:xfrm>
        <a:graphic>
          <a:graphicData uri="http://schemas.openxmlformats.org/presentationml/2006/ole">
            <mc:AlternateContent xmlns:mc="http://schemas.openxmlformats.org/markup-compatibility/2006">
              <mc:Choice xmlns:v="urn:schemas-microsoft-com:vml" Requires="v">
                <p:oleObj name="Equation" r:id="rId11" imgW="4203360" imgH="355320" progId="Equation.DSMT4">
                  <p:embed/>
                </p:oleObj>
              </mc:Choice>
              <mc:Fallback>
                <p:oleObj name="Equation" r:id="rId11" imgW="4203360" imgH="355320" progId="Equation.DSMT4">
                  <p:embed/>
                  <p:pic>
                    <p:nvPicPr>
                      <p:cNvPr id="18" name="Object 17">
                        <a:extLst>
                          <a:ext uri="{FF2B5EF4-FFF2-40B4-BE49-F238E27FC236}">
                            <a16:creationId xmlns:a16="http://schemas.microsoft.com/office/drawing/2014/main" id="{0C7A1C02-B314-E87C-2B9C-AB78B1D27264}"/>
                          </a:ext>
                        </a:extLst>
                      </p:cNvPr>
                      <p:cNvPicPr>
                        <a:picLocks noChangeAspect="1" noChangeArrowheads="1"/>
                      </p:cNvPicPr>
                      <p:nvPr/>
                    </p:nvPicPr>
                    <p:blipFill>
                      <a:blip r:embed="rId12"/>
                      <a:srcRect/>
                      <a:stretch>
                        <a:fillRect/>
                      </a:stretch>
                    </p:blipFill>
                    <p:spPr bwMode="auto">
                      <a:xfrm>
                        <a:off x="1065244" y="3928686"/>
                        <a:ext cx="7175500" cy="592138"/>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A55F1E37-33F0-0C9B-3805-9A7CBDEF0119}"/>
              </a:ext>
            </a:extLst>
          </p:cNvPr>
          <p:cNvSpPr txBox="1"/>
          <p:nvPr/>
        </p:nvSpPr>
        <p:spPr>
          <a:xfrm>
            <a:off x="6400800" y="2883214"/>
            <a:ext cx="1107055" cy="307777"/>
          </a:xfrm>
          <a:prstGeom prst="rect">
            <a:avLst/>
          </a:prstGeom>
          <a:noFill/>
        </p:spPr>
        <p:txBody>
          <a:bodyPr wrap="square" rtlCol="0">
            <a:spAutoFit/>
          </a:bodyPr>
          <a:lstStyle/>
          <a:p>
            <a:r>
              <a:rPr lang="en-US" sz="1400" dirty="0"/>
              <a:t>Slide 71</a:t>
            </a:r>
          </a:p>
        </p:txBody>
      </p:sp>
      <p:cxnSp>
        <p:nvCxnSpPr>
          <p:cNvPr id="9" name="Straight Arrow Connector 8">
            <a:extLst>
              <a:ext uri="{FF2B5EF4-FFF2-40B4-BE49-F238E27FC236}">
                <a16:creationId xmlns:a16="http://schemas.microsoft.com/office/drawing/2014/main" id="{CB18DD64-1E3F-B633-EE7C-7F50782E8923}"/>
              </a:ext>
            </a:extLst>
          </p:cNvPr>
          <p:cNvCxnSpPr/>
          <p:nvPr/>
        </p:nvCxnSpPr>
        <p:spPr>
          <a:xfrm flipH="1">
            <a:off x="6309434" y="3039886"/>
            <a:ext cx="152400" cy="315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B813B8C-004C-E19A-86A3-1B488A75CBF6}"/>
              </a:ext>
            </a:extLst>
          </p:cNvPr>
          <p:cNvSpPr txBox="1"/>
          <p:nvPr/>
        </p:nvSpPr>
        <p:spPr>
          <a:xfrm>
            <a:off x="6385634" y="3661797"/>
            <a:ext cx="853366" cy="307777"/>
          </a:xfrm>
          <a:prstGeom prst="rect">
            <a:avLst/>
          </a:prstGeom>
          <a:noFill/>
        </p:spPr>
        <p:txBody>
          <a:bodyPr wrap="square" rtlCol="0">
            <a:spAutoFit/>
          </a:bodyPr>
          <a:lstStyle/>
          <a:p>
            <a:r>
              <a:rPr lang="en-US" sz="1400" dirty="0"/>
              <a:t>Slide 73</a:t>
            </a:r>
          </a:p>
        </p:txBody>
      </p:sp>
      <p:cxnSp>
        <p:nvCxnSpPr>
          <p:cNvPr id="16" name="Straight Arrow Connector 15">
            <a:extLst>
              <a:ext uri="{FF2B5EF4-FFF2-40B4-BE49-F238E27FC236}">
                <a16:creationId xmlns:a16="http://schemas.microsoft.com/office/drawing/2014/main" id="{047E9586-6DAE-3440-40B6-3FD85AFFB682}"/>
              </a:ext>
            </a:extLst>
          </p:cNvPr>
          <p:cNvCxnSpPr/>
          <p:nvPr/>
        </p:nvCxnSpPr>
        <p:spPr>
          <a:xfrm flipH="1">
            <a:off x="6248400" y="3777348"/>
            <a:ext cx="152400" cy="315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850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2800" dirty="0"/>
              <a:t>Example – Noncomposite Section during Construction</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754113"/>
            <a:ext cx="8229600" cy="3394075"/>
          </a:xfrm>
        </p:spPr>
        <p:txBody>
          <a:bodyPr/>
          <a:lstStyle/>
          <a:p>
            <a:r>
              <a:rPr lang="en-US" sz="1800" dirty="0"/>
              <a:t>Check the flexural resistance (Slide 62) - cont.:</a:t>
            </a:r>
          </a:p>
          <a:p>
            <a:pPr lvl="1">
              <a:buClr>
                <a:schemeClr val="tx1"/>
              </a:buClr>
              <a:buFont typeface="Calibri" panose="020F0502020204030204" pitchFamily="34" charset="0"/>
              <a:buChar char="―"/>
            </a:pPr>
            <a:r>
              <a:rPr lang="en-US" sz="1600" dirty="0"/>
              <a:t>Discretely Braced Bottom (Tension) Flange</a:t>
            </a:r>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77</a:t>
            </a:fld>
            <a:endParaRPr lang="en-US" dirty="0"/>
          </a:p>
        </p:txBody>
      </p:sp>
      <p:sp>
        <p:nvSpPr>
          <p:cNvPr id="6" name="TextBox 5">
            <a:extLst>
              <a:ext uri="{FF2B5EF4-FFF2-40B4-BE49-F238E27FC236}">
                <a16:creationId xmlns:a16="http://schemas.microsoft.com/office/drawing/2014/main" id="{29DF458B-CE0D-64A6-1155-F0F7ABC23D91}"/>
              </a:ext>
            </a:extLst>
          </p:cNvPr>
          <p:cNvSpPr txBox="1"/>
          <p:nvPr/>
        </p:nvSpPr>
        <p:spPr>
          <a:xfrm>
            <a:off x="4478044" y="1484982"/>
            <a:ext cx="3370555" cy="307777"/>
          </a:xfrm>
          <a:prstGeom prst="rect">
            <a:avLst/>
          </a:prstGeom>
          <a:noFill/>
        </p:spPr>
        <p:txBody>
          <a:bodyPr wrap="square" rtlCol="0">
            <a:spAutoFit/>
          </a:bodyPr>
          <a:lstStyle/>
          <a:p>
            <a:r>
              <a:rPr lang="en-US" sz="1400" dirty="0"/>
              <a:t>Tension Flange Yielding (TFY) Check</a:t>
            </a:r>
          </a:p>
        </p:txBody>
      </p:sp>
      <p:graphicFrame>
        <p:nvGraphicFramePr>
          <p:cNvPr id="10" name="Object 9">
            <a:extLst>
              <a:ext uri="{FF2B5EF4-FFF2-40B4-BE49-F238E27FC236}">
                <a16:creationId xmlns:a16="http://schemas.microsoft.com/office/drawing/2014/main" id="{D54C4C11-4F64-6E6E-DB6C-E51B18CD5B0C}"/>
              </a:ext>
            </a:extLst>
          </p:cNvPr>
          <p:cNvGraphicFramePr>
            <a:graphicFrameLocks noChangeAspect="1"/>
          </p:cNvGraphicFramePr>
          <p:nvPr>
            <p:extLst>
              <p:ext uri="{D42A27DB-BD31-4B8C-83A1-F6EECF244321}">
                <p14:modId xmlns:p14="http://schemas.microsoft.com/office/powerpoint/2010/main" val="3577204041"/>
              </p:ext>
            </p:extLst>
          </p:nvPr>
        </p:nvGraphicFramePr>
        <p:xfrm>
          <a:off x="2155825" y="1484313"/>
          <a:ext cx="1555750" cy="352425"/>
        </p:xfrm>
        <a:graphic>
          <a:graphicData uri="http://schemas.openxmlformats.org/presentationml/2006/ole">
            <mc:AlternateContent xmlns:mc="http://schemas.openxmlformats.org/markup-compatibility/2006">
              <mc:Choice xmlns:v="urn:schemas-microsoft-com:vml" Requires="v">
                <p:oleObj name="Equation" r:id="rId3" imgW="876240" imgH="203040" progId="Equation.DSMT4">
                  <p:embed/>
                </p:oleObj>
              </mc:Choice>
              <mc:Fallback>
                <p:oleObj name="Equation" r:id="rId3" imgW="876240" imgH="203040" progId="Equation.DSMT4">
                  <p:embed/>
                  <p:pic>
                    <p:nvPicPr>
                      <p:cNvPr id="10" name="Object 9">
                        <a:extLst>
                          <a:ext uri="{FF2B5EF4-FFF2-40B4-BE49-F238E27FC236}">
                            <a16:creationId xmlns:a16="http://schemas.microsoft.com/office/drawing/2014/main" id="{D54C4C11-4F64-6E6E-DB6C-E51B18CD5B0C}"/>
                          </a:ext>
                        </a:extLst>
                      </p:cNvPr>
                      <p:cNvPicPr>
                        <a:picLocks noChangeAspect="1" noChangeArrowheads="1"/>
                      </p:cNvPicPr>
                      <p:nvPr/>
                    </p:nvPicPr>
                    <p:blipFill>
                      <a:blip r:embed="rId4"/>
                      <a:srcRect/>
                      <a:stretch>
                        <a:fillRect/>
                      </a:stretch>
                    </p:blipFill>
                    <p:spPr bwMode="auto">
                      <a:xfrm>
                        <a:off x="2155825" y="1484313"/>
                        <a:ext cx="1555750" cy="352425"/>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E168C391-72CF-65F3-B323-03F265157DCB}"/>
              </a:ext>
            </a:extLst>
          </p:cNvPr>
          <p:cNvGraphicFramePr>
            <a:graphicFrameLocks noChangeAspect="1"/>
          </p:cNvGraphicFramePr>
          <p:nvPr>
            <p:extLst>
              <p:ext uri="{D42A27DB-BD31-4B8C-83A1-F6EECF244321}">
                <p14:modId xmlns:p14="http://schemas.microsoft.com/office/powerpoint/2010/main" val="3786529491"/>
              </p:ext>
            </p:extLst>
          </p:nvPr>
        </p:nvGraphicFramePr>
        <p:xfrm>
          <a:off x="1484313" y="1985963"/>
          <a:ext cx="5988050" cy="331787"/>
        </p:xfrm>
        <a:graphic>
          <a:graphicData uri="http://schemas.openxmlformats.org/presentationml/2006/ole">
            <mc:AlternateContent xmlns:mc="http://schemas.openxmlformats.org/markup-compatibility/2006">
              <mc:Choice xmlns:v="urn:schemas-microsoft-com:vml" Requires="v">
                <p:oleObj name="Equation" r:id="rId5" imgW="3365280" imgH="190440" progId="Equation.DSMT4">
                  <p:embed/>
                </p:oleObj>
              </mc:Choice>
              <mc:Fallback>
                <p:oleObj name="Equation" r:id="rId5" imgW="3365280" imgH="190440" progId="Equation.DSMT4">
                  <p:embed/>
                  <p:pic>
                    <p:nvPicPr>
                      <p:cNvPr id="11" name="Object 10">
                        <a:extLst>
                          <a:ext uri="{FF2B5EF4-FFF2-40B4-BE49-F238E27FC236}">
                            <a16:creationId xmlns:a16="http://schemas.microsoft.com/office/drawing/2014/main" id="{E168C391-72CF-65F3-B323-03F265157DCB}"/>
                          </a:ext>
                        </a:extLst>
                      </p:cNvPr>
                      <p:cNvPicPr>
                        <a:picLocks noChangeAspect="1" noChangeArrowheads="1"/>
                      </p:cNvPicPr>
                      <p:nvPr/>
                    </p:nvPicPr>
                    <p:blipFill>
                      <a:blip r:embed="rId6"/>
                      <a:srcRect/>
                      <a:stretch>
                        <a:fillRect/>
                      </a:stretch>
                    </p:blipFill>
                    <p:spPr bwMode="auto">
                      <a:xfrm>
                        <a:off x="1484313" y="1985963"/>
                        <a:ext cx="5988050" cy="331787"/>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927C1C8D-69B9-D529-4EE4-28CF9F6DD8DE}"/>
              </a:ext>
            </a:extLst>
          </p:cNvPr>
          <p:cNvSpPr txBox="1"/>
          <p:nvPr/>
        </p:nvSpPr>
        <p:spPr>
          <a:xfrm>
            <a:off x="914400" y="2592278"/>
            <a:ext cx="777240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For the web bend-buckling and web shear buckling checks during construction, refer to Lesson 7.</a:t>
            </a:r>
          </a:p>
        </p:txBody>
      </p:sp>
    </p:spTree>
    <p:extLst>
      <p:ext uri="{BB962C8B-B14F-4D97-AF65-F5344CB8AC3E}">
        <p14:creationId xmlns:p14="http://schemas.microsoft.com/office/powerpoint/2010/main" val="27398274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457200" y="98086"/>
            <a:ext cx="8469984" cy="857250"/>
          </a:xfrm>
        </p:spPr>
        <p:txBody>
          <a:bodyPr/>
          <a:lstStyle/>
          <a:p>
            <a:r>
              <a:rPr lang="en-US" sz="2800" dirty="0"/>
              <a:t>Example – Composite Sections in Negative Bending Strength Limit State</a:t>
            </a:r>
            <a:br>
              <a:rPr lang="en-US" dirty="0"/>
            </a:br>
            <a:endParaRPr lang="en-US" dirty="0"/>
          </a:p>
        </p:txBody>
      </p:sp>
      <p:sp>
        <p:nvSpPr>
          <p:cNvPr id="3" name="Content Placeholder 2">
            <a:extLst>
              <a:ext uri="{FF2B5EF4-FFF2-40B4-BE49-F238E27FC236}">
                <a16:creationId xmlns:a16="http://schemas.microsoft.com/office/drawing/2014/main" id="{1C0540DB-93C7-4475-BE02-75FD091211DD}"/>
              </a:ext>
            </a:extLst>
          </p:cNvPr>
          <p:cNvSpPr>
            <a:spLocks noGrp="1"/>
          </p:cNvSpPr>
          <p:nvPr>
            <p:ph sz="half" idx="1"/>
          </p:nvPr>
        </p:nvSpPr>
        <p:spPr>
          <a:xfrm>
            <a:off x="705912" y="1063625"/>
            <a:ext cx="4038600" cy="3394075"/>
          </a:xfrm>
        </p:spPr>
        <p:txBody>
          <a:bodyPr/>
          <a:lstStyle/>
          <a:p>
            <a:r>
              <a:rPr lang="en-US" sz="2000" b="1" dirty="0"/>
              <a:t>Example</a:t>
            </a:r>
            <a:r>
              <a:rPr lang="en-US" sz="2000" dirty="0"/>
              <a:t> – taken from NSBA SBDH Design Example 1 (interior-pier section – negative moment - exterior girder – </a:t>
            </a:r>
            <a:r>
              <a:rPr lang="en-US" sz="2000" i="1" dirty="0"/>
              <a:t>hybrid section</a:t>
            </a:r>
            <a:r>
              <a:rPr lang="en-US" sz="2000" dirty="0"/>
              <a:t>)</a:t>
            </a:r>
          </a:p>
          <a:p>
            <a:r>
              <a:rPr lang="en-US" sz="2000" dirty="0"/>
              <a:t>Check the flexural resistance of the composite sections in negative bending within the unbraced length shown on the next slide for the Strength I load combination.</a:t>
            </a:r>
          </a:p>
          <a:p>
            <a:r>
              <a:rPr lang="en-US" sz="2000" dirty="0"/>
              <a:t>The concrete in tension is ignored at the strength limit state</a:t>
            </a:r>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78</a:t>
            </a:fld>
            <a:endParaRPr lang="en-US" dirty="0"/>
          </a:p>
        </p:txBody>
      </p:sp>
      <p:pic>
        <p:nvPicPr>
          <p:cNvPr id="9" name="Picture 8" descr="This figure shows a sketch of the I-girder cross section for negative flexure design.  The deck thickness is 9.0 inches, the haunch depth is 3.5 inches, and the girder vertical depth is 69.0 inches.  The web is 0.5625 inch thick by 69.0 inch, the top flange is 2.0 inch by 16 inch, the bottom flange is 2.0 inch by 20 inch.  ">
            <a:extLst>
              <a:ext uri="{FF2B5EF4-FFF2-40B4-BE49-F238E27FC236}">
                <a16:creationId xmlns:a16="http://schemas.microsoft.com/office/drawing/2014/main" id="{328FB4FD-B4E1-4A21-B94F-8A48B90A403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246629" y="955336"/>
            <a:ext cx="3191459" cy="2687544"/>
          </a:xfrm>
          <a:prstGeom prst="rect">
            <a:avLst/>
          </a:prstGeom>
        </p:spPr>
      </p:pic>
      <p:sp>
        <p:nvSpPr>
          <p:cNvPr id="10" name="TextBox 9">
            <a:extLst>
              <a:ext uri="{FF2B5EF4-FFF2-40B4-BE49-F238E27FC236}">
                <a16:creationId xmlns:a16="http://schemas.microsoft.com/office/drawing/2014/main" id="{CEB8FB68-82C2-49A6-809F-D766B60B3EC4}"/>
              </a:ext>
            </a:extLst>
          </p:cNvPr>
          <p:cNvSpPr txBox="1"/>
          <p:nvPr/>
        </p:nvSpPr>
        <p:spPr>
          <a:xfrm>
            <a:off x="4937358" y="3590009"/>
            <a:ext cx="3810000" cy="1487587"/>
          </a:xfrm>
          <a:prstGeom prst="rect">
            <a:avLst/>
          </a:prstGeom>
          <a:noFill/>
        </p:spPr>
        <p:txBody>
          <a:bodyPr wrap="square" rtlCol="0">
            <a:spAutoFit/>
          </a:bodyPr>
          <a:lstStyle/>
          <a:p>
            <a:r>
              <a:rPr lang="en-US" sz="1600" dirty="0">
                <a:latin typeface="+mn-lt"/>
              </a:rPr>
              <a:t>A</a:t>
            </a:r>
            <a:r>
              <a:rPr lang="en-US" sz="1600" baseline="-25000" dirty="0">
                <a:latin typeface="+mn-lt"/>
              </a:rPr>
              <a:t>rs </a:t>
            </a:r>
            <a:r>
              <a:rPr lang="en-US" sz="1600" dirty="0">
                <a:latin typeface="+mn-lt"/>
              </a:rPr>
              <a:t>= 10.56 in.</a:t>
            </a:r>
            <a:r>
              <a:rPr lang="en-US" sz="1600" baseline="30000" dirty="0">
                <a:latin typeface="+mn-lt"/>
              </a:rPr>
              <a:t>2</a:t>
            </a:r>
            <a:r>
              <a:rPr lang="en-US" sz="1600" baseline="-25000" dirty="0">
                <a:latin typeface="+mn-lt"/>
              </a:rPr>
              <a:t>;</a:t>
            </a:r>
            <a:r>
              <a:rPr lang="en-US" sz="1600" baseline="30000" dirty="0">
                <a:latin typeface="+mn-lt"/>
              </a:rPr>
              <a:t>  </a:t>
            </a:r>
            <a:r>
              <a:rPr lang="en-US" sz="1600" dirty="0">
                <a:latin typeface="+mn-lt"/>
              </a:rPr>
              <a:t>F</a:t>
            </a:r>
            <a:r>
              <a:rPr lang="en-US" sz="1600" baseline="-25000" dirty="0">
                <a:latin typeface="+mn-lt"/>
              </a:rPr>
              <a:t>yc</a:t>
            </a:r>
            <a:r>
              <a:rPr lang="en-US" sz="1600" dirty="0">
                <a:latin typeface="+mn-lt"/>
              </a:rPr>
              <a:t> = F</a:t>
            </a:r>
            <a:r>
              <a:rPr lang="en-US" sz="1600" baseline="-25000" dirty="0">
                <a:latin typeface="+mn-lt"/>
              </a:rPr>
              <a:t>yt</a:t>
            </a:r>
            <a:r>
              <a:rPr lang="en-US" sz="1600" dirty="0">
                <a:latin typeface="+mn-lt"/>
              </a:rPr>
              <a:t> = 70 ksi; F</a:t>
            </a:r>
            <a:r>
              <a:rPr lang="en-US" sz="1600" baseline="-25000" dirty="0">
                <a:latin typeface="+mn-lt"/>
              </a:rPr>
              <a:t>yw</a:t>
            </a:r>
            <a:r>
              <a:rPr lang="en-US" sz="1600" dirty="0">
                <a:latin typeface="+mn-lt"/>
              </a:rPr>
              <a:t> = 50 ksi</a:t>
            </a:r>
            <a:endParaRPr lang="en-US" sz="1600" baseline="30000" dirty="0">
              <a:latin typeface="+mn-lt"/>
            </a:endParaRPr>
          </a:p>
          <a:p>
            <a:endParaRPr lang="en-US" sz="1600" baseline="30000" dirty="0">
              <a:latin typeface="+mn-lt"/>
            </a:endParaRPr>
          </a:p>
          <a:p>
            <a:r>
              <a:rPr lang="en-US" sz="1600" dirty="0">
                <a:latin typeface="+mn-lt"/>
              </a:rPr>
              <a:t>Centroid of A</a:t>
            </a:r>
            <a:r>
              <a:rPr lang="en-US" sz="1600" baseline="-25000" dirty="0">
                <a:latin typeface="+mn-lt"/>
              </a:rPr>
              <a:t>rs </a:t>
            </a:r>
            <a:r>
              <a:rPr lang="en-US" sz="1600" dirty="0">
                <a:latin typeface="+mn-lt"/>
              </a:rPr>
              <a:t>is 4.63 in. from the bottom of the deck.</a:t>
            </a:r>
          </a:p>
          <a:p>
            <a:endParaRPr lang="en-US" sz="1600" dirty="0">
              <a:latin typeface="+mn-lt"/>
            </a:endParaRPr>
          </a:p>
          <a:p>
            <a:r>
              <a:rPr lang="en-US" sz="1600" dirty="0">
                <a:latin typeface="+mn-lt"/>
              </a:rPr>
              <a:t>D</a:t>
            </a:r>
            <a:r>
              <a:rPr lang="en-US" sz="1600" baseline="-25000" dirty="0">
                <a:latin typeface="+mn-lt"/>
              </a:rPr>
              <a:t>c</a:t>
            </a:r>
            <a:r>
              <a:rPr lang="en-US" sz="1600" dirty="0">
                <a:latin typeface="+mn-lt"/>
              </a:rPr>
              <a:t> = 36.96 in. (Lesson 6 – Slide 36)</a:t>
            </a:r>
          </a:p>
        </p:txBody>
      </p:sp>
    </p:spTree>
    <p:extLst>
      <p:ext uri="{BB962C8B-B14F-4D97-AF65-F5344CB8AC3E}">
        <p14:creationId xmlns:p14="http://schemas.microsoft.com/office/powerpoint/2010/main" val="36741825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453501" y="84426"/>
            <a:ext cx="8229600" cy="857250"/>
          </a:xfrm>
        </p:spPr>
        <p:txBody>
          <a:bodyPr/>
          <a:lstStyle/>
          <a:p>
            <a:r>
              <a:rPr lang="en-US" sz="2800" dirty="0"/>
              <a:t>Example – Composite Sections in Negative Bending Strength Limit State</a:t>
            </a:r>
            <a:br>
              <a:rPr lang="en-US" dirty="0"/>
            </a:br>
            <a:endParaRPr lang="en-US" dirty="0"/>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79</a:t>
            </a:fld>
            <a:endParaRPr lang="en-US" dirty="0"/>
          </a:p>
        </p:txBody>
      </p:sp>
      <p:pic>
        <p:nvPicPr>
          <p:cNvPr id="9" name="Picture 8" descr="Sketch of the framing plan for the I-girder bridge used in this design example.  There are four girders, spaced at 12.0 feet between the centerlines of the girders.  The spans are 140 feet, 175 feet, and 140 feet.  Cross frames are spaced at 24 feet in spans 1 and 3, and 27 feet in span 2, except for the cross frame on each side of the interior piers which are 20 feet from the centerline of the pier on each side of the pier.">
            <a:extLst>
              <a:ext uri="{FF2B5EF4-FFF2-40B4-BE49-F238E27FC236}">
                <a16:creationId xmlns:a16="http://schemas.microsoft.com/office/drawing/2014/main" id="{963242EE-AEAC-241F-0643-E7DE6CC41A7B}"/>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143000" y="1171482"/>
            <a:ext cx="4038600" cy="1877606"/>
          </a:xfrm>
          <a:prstGeom prst="rect">
            <a:avLst/>
          </a:prstGeom>
        </p:spPr>
      </p:pic>
      <p:sp>
        <p:nvSpPr>
          <p:cNvPr id="19" name="TextBox 18">
            <a:extLst>
              <a:ext uri="{FF2B5EF4-FFF2-40B4-BE49-F238E27FC236}">
                <a16:creationId xmlns:a16="http://schemas.microsoft.com/office/drawing/2014/main" id="{EFB2245C-940E-C226-5D33-4AD7809F2E32}"/>
              </a:ext>
            </a:extLst>
          </p:cNvPr>
          <p:cNvSpPr txBox="1"/>
          <p:nvPr/>
        </p:nvSpPr>
        <p:spPr>
          <a:xfrm>
            <a:off x="1003546" y="3045441"/>
            <a:ext cx="4870882" cy="1046440"/>
          </a:xfrm>
          <a:prstGeom prst="rect">
            <a:avLst/>
          </a:prstGeom>
          <a:noFill/>
        </p:spPr>
        <p:txBody>
          <a:bodyPr wrap="square" rtlCol="0">
            <a:spAutoFit/>
          </a:bodyPr>
          <a:lstStyle/>
          <a:p>
            <a:r>
              <a:rPr lang="en-US" sz="1600" u="sng" dirty="0"/>
              <a:t>Strength I – interior pier (Lesson 6 – Slide 48)</a:t>
            </a:r>
            <a:endParaRPr lang="en-US" sz="1600" dirty="0"/>
          </a:p>
          <a:p>
            <a:endParaRPr lang="en-US" sz="1000" dirty="0"/>
          </a:p>
          <a:p>
            <a:r>
              <a:rPr lang="en-US" dirty="0"/>
              <a:t>           </a:t>
            </a:r>
            <a:r>
              <a:rPr lang="en-US" sz="1400" dirty="0"/>
              <a:t>Top (tension) flange:  f</a:t>
            </a:r>
            <a:r>
              <a:rPr lang="en-US" sz="1400" baseline="-25000" dirty="0"/>
              <a:t>bu</a:t>
            </a:r>
            <a:r>
              <a:rPr lang="en-US" sz="1400" dirty="0"/>
              <a:t> =   52.81 ksi</a:t>
            </a:r>
          </a:p>
          <a:p>
            <a:r>
              <a:rPr lang="en-US" sz="1400" dirty="0"/>
              <a:t>Bottom (compression) flange:  f</a:t>
            </a:r>
            <a:r>
              <a:rPr lang="en-US" sz="1400" baseline="-25000" dirty="0"/>
              <a:t>bu</a:t>
            </a:r>
            <a:r>
              <a:rPr lang="en-US" sz="1400" dirty="0"/>
              <a:t> =  -55.25 ksi</a:t>
            </a:r>
            <a:r>
              <a:rPr lang="en-US" dirty="0"/>
              <a:t> </a:t>
            </a:r>
          </a:p>
        </p:txBody>
      </p:sp>
      <p:sp>
        <p:nvSpPr>
          <p:cNvPr id="22" name="TextBox 21">
            <a:extLst>
              <a:ext uri="{FF2B5EF4-FFF2-40B4-BE49-F238E27FC236}">
                <a16:creationId xmlns:a16="http://schemas.microsoft.com/office/drawing/2014/main" id="{A9DDF3FF-A47D-ED54-8075-447450F308EA}"/>
              </a:ext>
            </a:extLst>
          </p:cNvPr>
          <p:cNvSpPr txBox="1"/>
          <p:nvPr/>
        </p:nvSpPr>
        <p:spPr>
          <a:xfrm>
            <a:off x="4859785" y="3702733"/>
            <a:ext cx="990600" cy="307777"/>
          </a:xfrm>
          <a:prstGeom prst="rect">
            <a:avLst/>
          </a:prstGeom>
          <a:noFill/>
        </p:spPr>
        <p:txBody>
          <a:bodyPr wrap="square" rtlCol="0">
            <a:spAutoFit/>
          </a:bodyPr>
          <a:lstStyle/>
          <a:p>
            <a:r>
              <a:rPr lang="en-US" sz="1400" dirty="0"/>
              <a:t>Factored</a:t>
            </a:r>
          </a:p>
        </p:txBody>
      </p:sp>
      <p:sp>
        <p:nvSpPr>
          <p:cNvPr id="3" name="TextBox 2">
            <a:extLst>
              <a:ext uri="{FF2B5EF4-FFF2-40B4-BE49-F238E27FC236}">
                <a16:creationId xmlns:a16="http://schemas.microsoft.com/office/drawing/2014/main" id="{BEDBE0C9-2362-F776-A61D-46077AFD2196}"/>
              </a:ext>
            </a:extLst>
          </p:cNvPr>
          <p:cNvSpPr txBox="1"/>
          <p:nvPr/>
        </p:nvSpPr>
        <p:spPr>
          <a:xfrm>
            <a:off x="2304125" y="941676"/>
            <a:ext cx="1371600" cy="381000"/>
          </a:xfrm>
          <a:prstGeom prst="rect">
            <a:avLst/>
          </a:prstGeom>
          <a:noFill/>
        </p:spPr>
        <p:txBody>
          <a:bodyPr wrap="square" rtlCol="0">
            <a:spAutoFit/>
          </a:bodyPr>
          <a:lstStyle/>
          <a:p>
            <a:r>
              <a:rPr lang="en-US" dirty="0"/>
              <a:t>L</a:t>
            </a:r>
            <a:r>
              <a:rPr lang="en-US" baseline="-25000" dirty="0"/>
              <a:t>b</a:t>
            </a:r>
            <a:r>
              <a:rPr lang="en-US" dirty="0"/>
              <a:t> = 20′-0</a:t>
            </a:r>
            <a:r>
              <a:rPr lang="en-US" dirty="0">
                <a:sym typeface="MT Extra" panose="05050102010205020202" pitchFamily="18" charset="2"/>
              </a:rPr>
              <a:t>”</a:t>
            </a:r>
            <a:endParaRPr lang="en-US" dirty="0"/>
          </a:p>
        </p:txBody>
      </p:sp>
      <p:cxnSp>
        <p:nvCxnSpPr>
          <p:cNvPr id="6" name="Straight Arrow Connector 5">
            <a:extLst>
              <a:ext uri="{FF2B5EF4-FFF2-40B4-BE49-F238E27FC236}">
                <a16:creationId xmlns:a16="http://schemas.microsoft.com/office/drawing/2014/main" id="{CA4CF46C-0FD4-0EDA-B2D2-BAE27D802300}"/>
              </a:ext>
            </a:extLst>
          </p:cNvPr>
          <p:cNvCxnSpPr>
            <a:cxnSpLocks/>
          </p:cNvCxnSpPr>
          <p:nvPr/>
        </p:nvCxnSpPr>
        <p:spPr>
          <a:xfrm>
            <a:off x="2958102" y="1261369"/>
            <a:ext cx="457200" cy="60960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pic>
        <p:nvPicPr>
          <p:cNvPr id="13" name="Content Placeholder 12" descr="Diagram, engineering drawing&#10;&#10;Description automatically generated">
            <a:extLst>
              <a:ext uri="{FF2B5EF4-FFF2-40B4-BE49-F238E27FC236}">
                <a16:creationId xmlns:a16="http://schemas.microsoft.com/office/drawing/2014/main" id="{E294FF41-A89B-231A-EAE6-5B8092097C32}"/>
              </a:ext>
            </a:extLst>
          </p:cNvPr>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rot="5400000">
            <a:off x="5573231" y="1680054"/>
            <a:ext cx="3788736" cy="2133600"/>
          </a:xfrm>
        </p:spPr>
      </p:pic>
      <p:cxnSp>
        <p:nvCxnSpPr>
          <p:cNvPr id="23" name="Straight Arrow Connector 22">
            <a:extLst>
              <a:ext uri="{FF2B5EF4-FFF2-40B4-BE49-F238E27FC236}">
                <a16:creationId xmlns:a16="http://schemas.microsoft.com/office/drawing/2014/main" id="{CF874FF2-11EF-B35C-483B-C0DB10B2BAD3}"/>
              </a:ext>
            </a:extLst>
          </p:cNvPr>
          <p:cNvCxnSpPr>
            <a:cxnSpLocks/>
          </p:cNvCxnSpPr>
          <p:nvPr/>
        </p:nvCxnSpPr>
        <p:spPr>
          <a:xfrm flipV="1">
            <a:off x="5874428" y="3181350"/>
            <a:ext cx="1059772" cy="68580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5" name="Rectangle: Rounded Corners 24">
            <a:extLst>
              <a:ext uri="{FF2B5EF4-FFF2-40B4-BE49-F238E27FC236}">
                <a16:creationId xmlns:a16="http://schemas.microsoft.com/office/drawing/2014/main" id="{61ED5DB0-0D53-8649-68A6-E0B156273D32}"/>
              </a:ext>
            </a:extLst>
          </p:cNvPr>
          <p:cNvSpPr/>
          <p:nvPr/>
        </p:nvSpPr>
        <p:spPr>
          <a:xfrm>
            <a:off x="6934200" y="4057938"/>
            <a:ext cx="304800" cy="1054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E64042B9-59A4-3963-4074-35B057B1D6C2}"/>
              </a:ext>
            </a:extLst>
          </p:cNvPr>
          <p:cNvSpPr/>
          <p:nvPr/>
        </p:nvSpPr>
        <p:spPr>
          <a:xfrm>
            <a:off x="6934200" y="3333750"/>
            <a:ext cx="304800" cy="1409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5361706E-6DDA-C286-94D2-FC7A24A08C4E}"/>
              </a:ext>
            </a:extLst>
          </p:cNvPr>
          <p:cNvSpPr/>
          <p:nvPr/>
        </p:nvSpPr>
        <p:spPr>
          <a:xfrm>
            <a:off x="6553200" y="1504950"/>
            <a:ext cx="381000" cy="2047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87738F16-FC50-702C-FB00-097D49A6F642}"/>
              </a:ext>
            </a:extLst>
          </p:cNvPr>
          <p:cNvSpPr/>
          <p:nvPr/>
        </p:nvSpPr>
        <p:spPr>
          <a:xfrm>
            <a:off x="6553200" y="4163370"/>
            <a:ext cx="381000" cy="1276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0E476941-51D3-DA27-9ED0-002848ACA13F}"/>
              </a:ext>
            </a:extLst>
          </p:cNvPr>
          <p:cNvSpPr txBox="1"/>
          <p:nvPr/>
        </p:nvSpPr>
        <p:spPr>
          <a:xfrm>
            <a:off x="5410200" y="4721075"/>
            <a:ext cx="3739716" cy="307777"/>
          </a:xfrm>
          <a:prstGeom prst="rect">
            <a:avLst/>
          </a:prstGeom>
          <a:noFill/>
        </p:spPr>
        <p:txBody>
          <a:bodyPr wrap="square" rtlCol="0">
            <a:spAutoFit/>
          </a:bodyPr>
          <a:lstStyle/>
          <a:p>
            <a:r>
              <a:rPr lang="en-US" sz="1400" dirty="0"/>
              <a:t>(20.0 – 15.0) ft/20.0 ft = 0.25L</a:t>
            </a:r>
            <a:r>
              <a:rPr lang="en-US" sz="1400" baseline="-25000" dirty="0"/>
              <a:t>b</a:t>
            </a:r>
            <a:r>
              <a:rPr lang="en-US" sz="1400" dirty="0"/>
              <a:t> &gt; 0.20L</a:t>
            </a:r>
            <a:r>
              <a:rPr lang="en-US" sz="1400" baseline="-25000" dirty="0"/>
              <a:t>b</a:t>
            </a:r>
          </a:p>
        </p:txBody>
      </p:sp>
      <p:sp>
        <p:nvSpPr>
          <p:cNvPr id="18" name="TextBox 17">
            <a:extLst>
              <a:ext uri="{FF2B5EF4-FFF2-40B4-BE49-F238E27FC236}">
                <a16:creationId xmlns:a16="http://schemas.microsoft.com/office/drawing/2014/main" id="{A53746FB-0970-7AC6-E716-67EADD73D5B4}"/>
              </a:ext>
            </a:extLst>
          </p:cNvPr>
          <p:cNvSpPr txBox="1"/>
          <p:nvPr/>
        </p:nvSpPr>
        <p:spPr>
          <a:xfrm>
            <a:off x="961748" y="4110643"/>
            <a:ext cx="5751990" cy="738664"/>
          </a:xfrm>
          <a:prstGeom prst="rect">
            <a:avLst/>
          </a:prstGeom>
          <a:noFill/>
        </p:spPr>
        <p:txBody>
          <a:bodyPr wrap="square">
            <a:spAutoFit/>
          </a:bodyPr>
          <a:lstStyle/>
          <a:p>
            <a:pPr marL="0" indent="0">
              <a:buNone/>
            </a:pPr>
            <a:endParaRPr lang="en-US" sz="1400" dirty="0"/>
          </a:p>
          <a:p>
            <a:pPr marL="0" indent="0">
              <a:buNone/>
            </a:pPr>
            <a:r>
              <a:rPr lang="en-US" sz="1400" dirty="0"/>
              <a:t>Noncomposite steel section:      S</a:t>
            </a:r>
            <a:r>
              <a:rPr lang="en-US" sz="1400" baseline="-25000" dirty="0"/>
              <a:t>bot of steel </a:t>
            </a:r>
            <a:r>
              <a:rPr lang="en-US" sz="1400" dirty="0"/>
              <a:t>= 3,149 in.</a:t>
            </a:r>
            <a:r>
              <a:rPr lang="en-US" sz="1400" baseline="30000" dirty="0"/>
              <a:t>3</a:t>
            </a:r>
          </a:p>
          <a:p>
            <a:pPr marL="0" indent="0">
              <a:buNone/>
            </a:pPr>
            <a:r>
              <a:rPr lang="en-US" sz="1400" dirty="0"/>
              <a:t>  Steel section + long. reinf.:       S</a:t>
            </a:r>
            <a:r>
              <a:rPr lang="en-US" sz="1400" baseline="-25000" dirty="0"/>
              <a:t>bot of steel </a:t>
            </a:r>
            <a:r>
              <a:rPr lang="en-US" sz="1400" dirty="0"/>
              <a:t>= 3,327 in.</a:t>
            </a:r>
            <a:r>
              <a:rPr lang="en-US" sz="1400" baseline="30000" dirty="0"/>
              <a:t>3</a:t>
            </a:r>
            <a:endParaRPr lang="en-US" sz="1400" dirty="0"/>
          </a:p>
        </p:txBody>
      </p:sp>
    </p:spTree>
    <p:extLst>
      <p:ext uri="{BB962C8B-B14F-4D97-AF65-F5344CB8AC3E}">
        <p14:creationId xmlns:p14="http://schemas.microsoft.com/office/powerpoint/2010/main" val="132335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B91665-AFF3-4B54-9F33-162DA07A8E2B}"/>
              </a:ext>
            </a:extLst>
          </p:cNvPr>
          <p:cNvSpPr>
            <a:spLocks noGrp="1"/>
          </p:cNvSpPr>
          <p:nvPr>
            <p:ph type="title"/>
          </p:nvPr>
        </p:nvSpPr>
        <p:spPr>
          <a:xfrm>
            <a:off x="457200" y="178666"/>
            <a:ext cx="8229600" cy="857250"/>
          </a:xfrm>
        </p:spPr>
        <p:txBody>
          <a:bodyPr/>
          <a:lstStyle/>
          <a:p>
            <a:r>
              <a:rPr lang="en-US" dirty="0"/>
              <a:t>Section Classifications</a:t>
            </a:r>
          </a:p>
        </p:txBody>
      </p:sp>
      <p:sp>
        <p:nvSpPr>
          <p:cNvPr id="6" name="Content Placeholder 5">
            <a:extLst>
              <a:ext uri="{FF2B5EF4-FFF2-40B4-BE49-F238E27FC236}">
                <a16:creationId xmlns:a16="http://schemas.microsoft.com/office/drawing/2014/main" id="{E3B57B88-9336-4D6D-A244-E13A769E4328}"/>
              </a:ext>
            </a:extLst>
          </p:cNvPr>
          <p:cNvSpPr>
            <a:spLocks noGrp="1"/>
          </p:cNvSpPr>
          <p:nvPr>
            <p:ph idx="1"/>
          </p:nvPr>
        </p:nvSpPr>
        <p:spPr/>
        <p:txBody>
          <a:bodyPr/>
          <a:lstStyle/>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C609C26-BDD5-491E-9811-6C44858CD17A}"/>
              </a:ext>
            </a:extLst>
          </p:cNvPr>
          <p:cNvSpPr>
            <a:spLocks noGrp="1"/>
          </p:cNvSpPr>
          <p:nvPr>
            <p:ph type="sldNum" sz="quarter" idx="12"/>
          </p:nvPr>
        </p:nvSpPr>
        <p:spPr/>
        <p:txBody>
          <a:bodyPr/>
          <a:lstStyle/>
          <a:p>
            <a:fld id="{BA98D948-1207-4CB8-9C03-80C63F72A5E7}" type="slidenum">
              <a:rPr lang="en-US" smtClean="0"/>
              <a:t>8</a:t>
            </a:fld>
            <a:endParaRPr lang="en-US" dirty="0"/>
          </a:p>
        </p:txBody>
      </p:sp>
      <p:sp>
        <p:nvSpPr>
          <p:cNvPr id="7" name="Rectangle 4">
            <a:extLst>
              <a:ext uri="{FF2B5EF4-FFF2-40B4-BE49-F238E27FC236}">
                <a16:creationId xmlns:a16="http://schemas.microsoft.com/office/drawing/2014/main" id="{63E465AD-69D4-485C-B21B-221E754BC9A4}"/>
              </a:ext>
            </a:extLst>
          </p:cNvPr>
          <p:cNvSpPr>
            <a:spLocks noChangeArrowheads="1"/>
          </p:cNvSpPr>
          <p:nvPr/>
        </p:nvSpPr>
        <p:spPr bwMode="auto">
          <a:xfrm>
            <a:off x="2947988" y="24604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6" name="Table 16">
            <a:extLst>
              <a:ext uri="{FF2B5EF4-FFF2-40B4-BE49-F238E27FC236}">
                <a16:creationId xmlns:a16="http://schemas.microsoft.com/office/drawing/2014/main" id="{FAE8523C-ED0A-1B1E-E131-4D50A02BF5DD}"/>
              </a:ext>
            </a:extLst>
          </p:cNvPr>
          <p:cNvGraphicFramePr>
            <a:graphicFrameLocks noGrp="1"/>
          </p:cNvGraphicFramePr>
          <p:nvPr>
            <p:extLst>
              <p:ext uri="{D42A27DB-BD31-4B8C-83A1-F6EECF244321}">
                <p14:modId xmlns:p14="http://schemas.microsoft.com/office/powerpoint/2010/main" val="1616891722"/>
              </p:ext>
            </p:extLst>
          </p:nvPr>
        </p:nvGraphicFramePr>
        <p:xfrm>
          <a:off x="304800" y="1478007"/>
          <a:ext cx="6096000" cy="2236743"/>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507987495"/>
                    </a:ext>
                  </a:extLst>
                </a:gridCol>
                <a:gridCol w="3048000">
                  <a:extLst>
                    <a:ext uri="{9D8B030D-6E8A-4147-A177-3AD203B41FA5}">
                      <a16:colId xmlns:a16="http://schemas.microsoft.com/office/drawing/2014/main" val="3138315364"/>
                    </a:ext>
                  </a:extLst>
                </a:gridCol>
              </a:tblGrid>
              <a:tr h="770558">
                <a:tc>
                  <a:txBody>
                    <a:bodyPr/>
                    <a:lstStyle/>
                    <a:p>
                      <a:pPr algn="ctr"/>
                      <a:r>
                        <a:rPr lang="en-US" dirty="0">
                          <a:solidFill>
                            <a:schemeClr val="tx1"/>
                          </a:solidFill>
                        </a:rPr>
                        <a:t>Compact Web Sections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1514813"/>
                  </a:ext>
                </a:extLst>
              </a:tr>
              <a:tr h="711568">
                <a:tc>
                  <a:txBody>
                    <a:bodyPr/>
                    <a:lstStyle/>
                    <a:p>
                      <a:pPr algn="ctr"/>
                      <a:r>
                        <a:rPr lang="en-US" b="1" dirty="0"/>
                        <a:t>Noncompact Web Sections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5182011"/>
                  </a:ext>
                </a:extLst>
              </a:tr>
              <a:tr h="754617">
                <a:tc>
                  <a:txBody>
                    <a:bodyPr/>
                    <a:lstStyle/>
                    <a:p>
                      <a:pPr algn="ctr"/>
                      <a:r>
                        <a:rPr lang="en-US" b="1" dirty="0"/>
                        <a:t>Slender Web Sections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381874"/>
                  </a:ext>
                </a:extLst>
              </a:tr>
            </a:tbl>
          </a:graphicData>
        </a:graphic>
      </p:graphicFrame>
      <p:graphicFrame>
        <p:nvGraphicFramePr>
          <p:cNvPr id="21" name="Object 20">
            <a:extLst>
              <a:ext uri="{FF2B5EF4-FFF2-40B4-BE49-F238E27FC236}">
                <a16:creationId xmlns:a16="http://schemas.microsoft.com/office/drawing/2014/main" id="{2F97607D-E33F-0D24-92CB-400B03B4753D}"/>
              </a:ext>
            </a:extLst>
          </p:cNvPr>
          <p:cNvGraphicFramePr>
            <a:graphicFrameLocks noChangeAspect="1"/>
          </p:cNvGraphicFramePr>
          <p:nvPr>
            <p:extLst>
              <p:ext uri="{D42A27DB-BD31-4B8C-83A1-F6EECF244321}">
                <p14:modId xmlns:p14="http://schemas.microsoft.com/office/powerpoint/2010/main" val="1236284225"/>
              </p:ext>
            </p:extLst>
          </p:nvPr>
        </p:nvGraphicFramePr>
        <p:xfrm>
          <a:off x="4092575" y="1536700"/>
          <a:ext cx="1401763" cy="673100"/>
        </p:xfrm>
        <a:graphic>
          <a:graphicData uri="http://schemas.openxmlformats.org/presentationml/2006/ole">
            <mc:AlternateContent xmlns:mc="http://schemas.openxmlformats.org/markup-compatibility/2006">
              <mc:Choice xmlns:v="urn:schemas-microsoft-com:vml" Requires="v">
                <p:oleObj name="Equation" r:id="rId3" imgW="799920" imgH="393480" progId="Equation.DSMT4">
                  <p:embed/>
                </p:oleObj>
              </mc:Choice>
              <mc:Fallback>
                <p:oleObj name="Equation" r:id="rId3" imgW="799920" imgH="393480" progId="Equation.DSMT4">
                  <p:embed/>
                  <p:pic>
                    <p:nvPicPr>
                      <p:cNvPr id="21" name="Object 20">
                        <a:extLst>
                          <a:ext uri="{FF2B5EF4-FFF2-40B4-BE49-F238E27FC236}">
                            <a16:creationId xmlns:a16="http://schemas.microsoft.com/office/drawing/2014/main" id="{2F97607D-E33F-0D24-92CB-400B03B4753D}"/>
                          </a:ext>
                        </a:extLst>
                      </p:cNvPr>
                      <p:cNvPicPr>
                        <a:picLocks noChangeAspect="1" noChangeArrowheads="1"/>
                      </p:cNvPicPr>
                      <p:nvPr/>
                    </p:nvPicPr>
                    <p:blipFill>
                      <a:blip r:embed="rId4"/>
                      <a:srcRect/>
                      <a:stretch>
                        <a:fillRect/>
                      </a:stretch>
                    </p:blipFill>
                    <p:spPr bwMode="auto">
                      <a:xfrm>
                        <a:off x="4092575" y="1536700"/>
                        <a:ext cx="1401763" cy="673100"/>
                      </a:xfrm>
                      <a:prstGeom prst="rect">
                        <a:avLst/>
                      </a:prstGeom>
                      <a:noFill/>
                    </p:spPr>
                  </p:pic>
                </p:oleObj>
              </mc:Fallback>
            </mc:AlternateContent>
          </a:graphicData>
        </a:graphic>
      </p:graphicFrame>
      <p:graphicFrame>
        <p:nvGraphicFramePr>
          <p:cNvPr id="22" name="Object 21">
            <a:extLst>
              <a:ext uri="{FF2B5EF4-FFF2-40B4-BE49-F238E27FC236}">
                <a16:creationId xmlns:a16="http://schemas.microsoft.com/office/drawing/2014/main" id="{51017AC2-CCA1-C80A-89E9-5205640EC433}"/>
              </a:ext>
            </a:extLst>
          </p:cNvPr>
          <p:cNvGraphicFramePr>
            <a:graphicFrameLocks noChangeAspect="1"/>
          </p:cNvGraphicFramePr>
          <p:nvPr>
            <p:extLst>
              <p:ext uri="{D42A27DB-BD31-4B8C-83A1-F6EECF244321}">
                <p14:modId xmlns:p14="http://schemas.microsoft.com/office/powerpoint/2010/main" val="3609954347"/>
              </p:ext>
            </p:extLst>
          </p:nvPr>
        </p:nvGraphicFramePr>
        <p:xfrm>
          <a:off x="4124036" y="2295771"/>
          <a:ext cx="1001713" cy="652463"/>
        </p:xfrm>
        <a:graphic>
          <a:graphicData uri="http://schemas.openxmlformats.org/presentationml/2006/ole">
            <mc:AlternateContent xmlns:mc="http://schemas.openxmlformats.org/markup-compatibility/2006">
              <mc:Choice xmlns:v="urn:schemas-microsoft-com:vml" Requires="v">
                <p:oleObj name="Equation" r:id="rId5" imgW="571320" imgH="380880" progId="Equation.DSMT4">
                  <p:embed/>
                </p:oleObj>
              </mc:Choice>
              <mc:Fallback>
                <p:oleObj name="Equation" r:id="rId5" imgW="571320" imgH="380880" progId="Equation.DSMT4">
                  <p:embed/>
                  <p:pic>
                    <p:nvPicPr>
                      <p:cNvPr id="22" name="Object 21">
                        <a:extLst>
                          <a:ext uri="{FF2B5EF4-FFF2-40B4-BE49-F238E27FC236}">
                            <a16:creationId xmlns:a16="http://schemas.microsoft.com/office/drawing/2014/main" id="{51017AC2-CCA1-C80A-89E9-5205640EC433}"/>
                          </a:ext>
                        </a:extLst>
                      </p:cNvPr>
                      <p:cNvPicPr>
                        <a:picLocks noChangeAspect="1" noChangeArrowheads="1"/>
                      </p:cNvPicPr>
                      <p:nvPr/>
                    </p:nvPicPr>
                    <p:blipFill>
                      <a:blip r:embed="rId6"/>
                      <a:srcRect/>
                      <a:stretch>
                        <a:fillRect/>
                      </a:stretch>
                    </p:blipFill>
                    <p:spPr bwMode="auto">
                      <a:xfrm>
                        <a:off x="4124036" y="2295771"/>
                        <a:ext cx="1001713" cy="652463"/>
                      </a:xfrm>
                      <a:prstGeom prst="rect">
                        <a:avLst/>
                      </a:prstGeom>
                      <a:noFill/>
                    </p:spPr>
                  </p:pic>
                </p:oleObj>
              </mc:Fallback>
            </mc:AlternateContent>
          </a:graphicData>
        </a:graphic>
      </p:graphicFrame>
      <p:graphicFrame>
        <p:nvGraphicFramePr>
          <p:cNvPr id="23" name="Object 22">
            <a:extLst>
              <a:ext uri="{FF2B5EF4-FFF2-40B4-BE49-F238E27FC236}">
                <a16:creationId xmlns:a16="http://schemas.microsoft.com/office/drawing/2014/main" id="{0B648BF9-4577-AEFD-B291-012B2BE344AE}"/>
              </a:ext>
            </a:extLst>
          </p:cNvPr>
          <p:cNvGraphicFramePr>
            <a:graphicFrameLocks noChangeAspect="1"/>
          </p:cNvGraphicFramePr>
          <p:nvPr>
            <p:extLst>
              <p:ext uri="{D42A27DB-BD31-4B8C-83A1-F6EECF244321}">
                <p14:modId xmlns:p14="http://schemas.microsoft.com/office/powerpoint/2010/main" val="831488642"/>
              </p:ext>
            </p:extLst>
          </p:nvPr>
        </p:nvGraphicFramePr>
        <p:xfrm>
          <a:off x="4124036" y="2986087"/>
          <a:ext cx="1001713" cy="652463"/>
        </p:xfrm>
        <a:graphic>
          <a:graphicData uri="http://schemas.openxmlformats.org/presentationml/2006/ole">
            <mc:AlternateContent xmlns:mc="http://schemas.openxmlformats.org/markup-compatibility/2006">
              <mc:Choice xmlns:v="urn:schemas-microsoft-com:vml" Requires="v">
                <p:oleObj name="Equation" r:id="rId7" imgW="571320" imgH="380880" progId="Equation.DSMT4">
                  <p:embed/>
                </p:oleObj>
              </mc:Choice>
              <mc:Fallback>
                <p:oleObj name="Equation" r:id="rId7" imgW="571320" imgH="380880" progId="Equation.DSMT4">
                  <p:embed/>
                  <p:pic>
                    <p:nvPicPr>
                      <p:cNvPr id="23" name="Object 22">
                        <a:extLst>
                          <a:ext uri="{FF2B5EF4-FFF2-40B4-BE49-F238E27FC236}">
                            <a16:creationId xmlns:a16="http://schemas.microsoft.com/office/drawing/2014/main" id="{0B648BF9-4577-AEFD-B291-012B2BE344AE}"/>
                          </a:ext>
                        </a:extLst>
                      </p:cNvPr>
                      <p:cNvPicPr>
                        <a:picLocks noChangeAspect="1" noChangeArrowheads="1"/>
                      </p:cNvPicPr>
                      <p:nvPr/>
                    </p:nvPicPr>
                    <p:blipFill>
                      <a:blip r:embed="rId8"/>
                      <a:srcRect/>
                      <a:stretch>
                        <a:fillRect/>
                      </a:stretch>
                    </p:blipFill>
                    <p:spPr bwMode="auto">
                      <a:xfrm>
                        <a:off x="4124036" y="2986087"/>
                        <a:ext cx="1001713" cy="652463"/>
                      </a:xfrm>
                      <a:prstGeom prst="rect">
                        <a:avLst/>
                      </a:prstGeom>
                      <a:noFill/>
                    </p:spPr>
                  </p:pic>
                </p:oleObj>
              </mc:Fallback>
            </mc:AlternateContent>
          </a:graphicData>
        </a:graphic>
      </p:graphicFrame>
      <p:grpSp>
        <p:nvGrpSpPr>
          <p:cNvPr id="24" name="Group 23" descr="Schematic showing D sub c and D sub cp compared to the neutral axis and PNA and t sub w for a steel girder&#10;">
            <a:extLst>
              <a:ext uri="{FF2B5EF4-FFF2-40B4-BE49-F238E27FC236}">
                <a16:creationId xmlns:a16="http://schemas.microsoft.com/office/drawing/2014/main" id="{2124E039-D28A-62A3-A636-DB2CFEB108BB}"/>
              </a:ext>
            </a:extLst>
          </p:cNvPr>
          <p:cNvGrpSpPr/>
          <p:nvPr/>
        </p:nvGrpSpPr>
        <p:grpSpPr>
          <a:xfrm>
            <a:off x="6991927" y="962365"/>
            <a:ext cx="1673017" cy="1900618"/>
            <a:chOff x="6290051" y="994031"/>
            <a:chExt cx="2024775" cy="2377440"/>
          </a:xfrm>
        </p:grpSpPr>
        <p:grpSp>
          <p:nvGrpSpPr>
            <p:cNvPr id="25" name="Group 24">
              <a:extLst>
                <a:ext uri="{FF2B5EF4-FFF2-40B4-BE49-F238E27FC236}">
                  <a16:creationId xmlns:a16="http://schemas.microsoft.com/office/drawing/2014/main" id="{78AFD117-47D3-C3DF-41A5-DE3732246015}"/>
                </a:ext>
              </a:extLst>
            </p:cNvPr>
            <p:cNvGrpSpPr/>
            <p:nvPr/>
          </p:nvGrpSpPr>
          <p:grpSpPr>
            <a:xfrm>
              <a:off x="7486667" y="1231237"/>
              <a:ext cx="78798" cy="179001"/>
              <a:chOff x="8203955" y="1076797"/>
              <a:chExt cx="78798" cy="179001"/>
            </a:xfrm>
          </p:grpSpPr>
          <p:sp>
            <p:nvSpPr>
              <p:cNvPr id="33" name="Rectangle 32">
                <a:extLst>
                  <a:ext uri="{FF2B5EF4-FFF2-40B4-BE49-F238E27FC236}">
                    <a16:creationId xmlns:a16="http://schemas.microsoft.com/office/drawing/2014/main" id="{1122FF45-E37F-A3A6-A300-4DC02F0D543D}"/>
                  </a:ext>
                </a:extLst>
              </p:cNvPr>
              <p:cNvSpPr/>
              <p:nvPr/>
            </p:nvSpPr>
            <p:spPr bwMode="auto">
              <a:xfrm>
                <a:off x="8220547" y="1122629"/>
                <a:ext cx="45719" cy="133169"/>
              </a:xfrm>
              <a:prstGeom prst="rect">
                <a:avLst/>
              </a:prstGeom>
              <a:noFill/>
              <a:ln w="127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7" rIns="91432" bIns="45717"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pPr>
                <a:endParaRPr kumimoji="0" lang="en-US" sz="1000" b="0" i="1" u="none" strike="noStrike" cap="none" normalizeH="0" baseline="0" dirty="0">
                  <a:ln>
                    <a:noFill/>
                  </a:ln>
                  <a:solidFill>
                    <a:schemeClr val="tx1"/>
                  </a:solidFill>
                  <a:effectLst/>
                  <a:latin typeface="Times New Roman" pitchFamily="18" charset="0"/>
                </a:endParaRPr>
              </a:p>
            </p:txBody>
          </p:sp>
          <p:sp>
            <p:nvSpPr>
              <p:cNvPr id="34" name="Rectangle 33">
                <a:extLst>
                  <a:ext uri="{FF2B5EF4-FFF2-40B4-BE49-F238E27FC236}">
                    <a16:creationId xmlns:a16="http://schemas.microsoft.com/office/drawing/2014/main" id="{F10044BA-F5F9-E042-B1E5-85B21A62481D}"/>
                  </a:ext>
                </a:extLst>
              </p:cNvPr>
              <p:cNvSpPr/>
              <p:nvPr/>
            </p:nvSpPr>
            <p:spPr bwMode="auto">
              <a:xfrm rot="16200000">
                <a:off x="8220494" y="1060258"/>
                <a:ext cx="45719" cy="78798"/>
              </a:xfrm>
              <a:prstGeom prst="rect">
                <a:avLst/>
              </a:prstGeom>
              <a:noFill/>
              <a:ln w="127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7" rIns="91432" bIns="45717"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pPr>
                <a:endParaRPr kumimoji="0" lang="en-US" sz="1000" b="0" i="1" u="none" strike="noStrike" cap="none" normalizeH="0" baseline="0" dirty="0">
                  <a:ln>
                    <a:noFill/>
                  </a:ln>
                  <a:solidFill>
                    <a:schemeClr val="tx1"/>
                  </a:solidFill>
                  <a:effectLst/>
                  <a:latin typeface="Times New Roman" pitchFamily="18" charset="0"/>
                </a:endParaRPr>
              </a:p>
            </p:txBody>
          </p:sp>
        </p:grpSp>
        <p:grpSp>
          <p:nvGrpSpPr>
            <p:cNvPr id="26" name="Group 25">
              <a:extLst>
                <a:ext uri="{FF2B5EF4-FFF2-40B4-BE49-F238E27FC236}">
                  <a16:creationId xmlns:a16="http://schemas.microsoft.com/office/drawing/2014/main" id="{0AE24B74-23C8-25D4-6BA5-0A763588AEB3}"/>
                </a:ext>
              </a:extLst>
            </p:cNvPr>
            <p:cNvGrpSpPr/>
            <p:nvPr/>
          </p:nvGrpSpPr>
          <p:grpSpPr>
            <a:xfrm>
              <a:off x="6914915" y="1232629"/>
              <a:ext cx="78798" cy="179001"/>
              <a:chOff x="8203955" y="1076797"/>
              <a:chExt cx="78798" cy="179001"/>
            </a:xfrm>
          </p:grpSpPr>
          <p:sp>
            <p:nvSpPr>
              <p:cNvPr id="31" name="Rectangle 30">
                <a:extLst>
                  <a:ext uri="{FF2B5EF4-FFF2-40B4-BE49-F238E27FC236}">
                    <a16:creationId xmlns:a16="http://schemas.microsoft.com/office/drawing/2014/main" id="{A7DF2C2B-8DC8-A2B9-6CEC-67F9FB0B1336}"/>
                  </a:ext>
                </a:extLst>
              </p:cNvPr>
              <p:cNvSpPr/>
              <p:nvPr/>
            </p:nvSpPr>
            <p:spPr bwMode="auto">
              <a:xfrm>
                <a:off x="8220547" y="1122629"/>
                <a:ext cx="45719" cy="133169"/>
              </a:xfrm>
              <a:prstGeom prst="rect">
                <a:avLst/>
              </a:prstGeom>
              <a:noFill/>
              <a:ln w="127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7" rIns="91432" bIns="45717"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pPr>
                <a:endParaRPr kumimoji="0" lang="en-US" sz="1000" b="0" i="1" u="none" strike="noStrike" cap="none" normalizeH="0" baseline="0" dirty="0">
                  <a:ln>
                    <a:noFill/>
                  </a:ln>
                  <a:solidFill>
                    <a:schemeClr val="tx1"/>
                  </a:solidFill>
                  <a:effectLst/>
                  <a:latin typeface="Times New Roman" pitchFamily="18" charset="0"/>
                </a:endParaRPr>
              </a:p>
            </p:txBody>
          </p:sp>
          <p:sp>
            <p:nvSpPr>
              <p:cNvPr id="32" name="Rectangle 31">
                <a:extLst>
                  <a:ext uri="{FF2B5EF4-FFF2-40B4-BE49-F238E27FC236}">
                    <a16:creationId xmlns:a16="http://schemas.microsoft.com/office/drawing/2014/main" id="{DA11AD25-0D28-72C6-8FC0-BBE0FF442FAF}"/>
                  </a:ext>
                </a:extLst>
              </p:cNvPr>
              <p:cNvSpPr/>
              <p:nvPr/>
            </p:nvSpPr>
            <p:spPr bwMode="auto">
              <a:xfrm rot="16200000">
                <a:off x="8220494" y="1060258"/>
                <a:ext cx="45719" cy="78798"/>
              </a:xfrm>
              <a:prstGeom prst="rect">
                <a:avLst/>
              </a:prstGeom>
              <a:noFill/>
              <a:ln w="127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7" rIns="91432" bIns="45717"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pPr>
                <a:endParaRPr kumimoji="0" lang="en-US" sz="1000" b="0" i="1" u="none" strike="noStrike" cap="none" normalizeH="0" baseline="0" dirty="0">
                  <a:ln>
                    <a:noFill/>
                  </a:ln>
                  <a:solidFill>
                    <a:schemeClr val="tx1"/>
                  </a:solidFill>
                  <a:effectLst/>
                  <a:latin typeface="Times New Roman" pitchFamily="18" charset="0"/>
                </a:endParaRPr>
              </a:p>
            </p:txBody>
          </p:sp>
        </p:grpSp>
        <p:grpSp>
          <p:nvGrpSpPr>
            <p:cNvPr id="27" name="Group 26">
              <a:extLst>
                <a:ext uri="{FF2B5EF4-FFF2-40B4-BE49-F238E27FC236}">
                  <a16:creationId xmlns:a16="http://schemas.microsoft.com/office/drawing/2014/main" id="{A59DF5A4-FA55-DE73-1DE7-4E51E5A251AF}"/>
                </a:ext>
              </a:extLst>
            </p:cNvPr>
            <p:cNvGrpSpPr/>
            <p:nvPr/>
          </p:nvGrpSpPr>
          <p:grpSpPr>
            <a:xfrm>
              <a:off x="7194623" y="1232629"/>
              <a:ext cx="78798" cy="179001"/>
              <a:chOff x="8203955" y="1076797"/>
              <a:chExt cx="78798" cy="179001"/>
            </a:xfrm>
          </p:grpSpPr>
          <p:sp>
            <p:nvSpPr>
              <p:cNvPr id="29" name="Rectangle 28">
                <a:extLst>
                  <a:ext uri="{FF2B5EF4-FFF2-40B4-BE49-F238E27FC236}">
                    <a16:creationId xmlns:a16="http://schemas.microsoft.com/office/drawing/2014/main" id="{5682D844-CE7F-F7DF-843C-602E02765E07}"/>
                  </a:ext>
                </a:extLst>
              </p:cNvPr>
              <p:cNvSpPr/>
              <p:nvPr/>
            </p:nvSpPr>
            <p:spPr bwMode="auto">
              <a:xfrm>
                <a:off x="8220547" y="1122629"/>
                <a:ext cx="45719" cy="133169"/>
              </a:xfrm>
              <a:prstGeom prst="rect">
                <a:avLst/>
              </a:prstGeom>
              <a:noFill/>
              <a:ln w="127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7" rIns="91432" bIns="45717"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pPr>
                <a:endParaRPr kumimoji="0" lang="en-US" sz="1000" b="0" i="1" u="none" strike="noStrike" cap="none" normalizeH="0" baseline="0" dirty="0">
                  <a:ln>
                    <a:noFill/>
                  </a:ln>
                  <a:solidFill>
                    <a:schemeClr val="tx1"/>
                  </a:solidFill>
                  <a:effectLst/>
                  <a:latin typeface="Times New Roman" pitchFamily="18" charset="0"/>
                </a:endParaRPr>
              </a:p>
            </p:txBody>
          </p:sp>
          <p:sp>
            <p:nvSpPr>
              <p:cNvPr id="30" name="Rectangle 29">
                <a:extLst>
                  <a:ext uri="{FF2B5EF4-FFF2-40B4-BE49-F238E27FC236}">
                    <a16:creationId xmlns:a16="http://schemas.microsoft.com/office/drawing/2014/main" id="{4CEA4B09-859A-BA86-5729-C1DF9A7CA892}"/>
                  </a:ext>
                </a:extLst>
              </p:cNvPr>
              <p:cNvSpPr/>
              <p:nvPr/>
            </p:nvSpPr>
            <p:spPr bwMode="auto">
              <a:xfrm rot="16200000">
                <a:off x="8220494" y="1060258"/>
                <a:ext cx="45719" cy="78798"/>
              </a:xfrm>
              <a:prstGeom prst="rect">
                <a:avLst/>
              </a:prstGeom>
              <a:noFill/>
              <a:ln w="127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7" rIns="91432" bIns="45717"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pPr>
                <a:endParaRPr kumimoji="0" lang="en-US" sz="1000" b="0" i="1" u="none" strike="noStrike" cap="none" normalizeH="0" baseline="0" dirty="0">
                  <a:ln>
                    <a:noFill/>
                  </a:ln>
                  <a:solidFill>
                    <a:schemeClr val="tx1"/>
                  </a:solidFill>
                  <a:effectLst/>
                  <a:latin typeface="Times New Roman" pitchFamily="18" charset="0"/>
                </a:endParaRPr>
              </a:p>
            </p:txBody>
          </p:sp>
        </p:grpSp>
        <p:pic>
          <p:nvPicPr>
            <p:cNvPr id="28" name="Picture 3" descr="Schematic showing D sub c and D sub cp compared to the neutral axis and PNA and t sub w for a steel girder">
              <a:extLst>
                <a:ext uri="{FF2B5EF4-FFF2-40B4-BE49-F238E27FC236}">
                  <a16:creationId xmlns:a16="http://schemas.microsoft.com/office/drawing/2014/main" id="{06374D26-A5DE-7564-9C50-10C6C004C559}"/>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290051" y="994031"/>
              <a:ext cx="2024775"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descr="Schematic showing D sub c compared to the neutral axis and t sub w for a steel girder">
            <a:extLst>
              <a:ext uri="{FF2B5EF4-FFF2-40B4-BE49-F238E27FC236}">
                <a16:creationId xmlns:a16="http://schemas.microsoft.com/office/drawing/2014/main" id="{AE44E2BE-831A-7431-1BD4-061C21492E79}"/>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315200" y="3309424"/>
            <a:ext cx="1258709" cy="15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Freeform 106">
            <a:extLst>
              <a:ext uri="{FF2B5EF4-FFF2-40B4-BE49-F238E27FC236}">
                <a16:creationId xmlns:a16="http://schemas.microsoft.com/office/drawing/2014/main" id="{FAC7F94E-590E-1E7B-3B64-E0520D11A658}"/>
              </a:ext>
            </a:extLst>
          </p:cNvPr>
          <p:cNvSpPr>
            <a:spLocks noEditPoints="1"/>
          </p:cNvSpPr>
          <p:nvPr/>
        </p:nvSpPr>
        <p:spPr bwMode="auto">
          <a:xfrm>
            <a:off x="7507958" y="1127062"/>
            <a:ext cx="41325" cy="159144"/>
          </a:xfrm>
          <a:custGeom>
            <a:avLst/>
            <a:gdLst>
              <a:gd name="T0" fmla="*/ 23 w 47"/>
              <a:gd name="T1" fmla="*/ 0 h 181"/>
              <a:gd name="T2" fmla="*/ 0 w 47"/>
              <a:gd name="T3" fmla="*/ 0 h 181"/>
              <a:gd name="T4" fmla="*/ 0 w 47"/>
              <a:gd name="T5" fmla="*/ 9 h 181"/>
              <a:gd name="T6" fmla="*/ 7 w 47"/>
              <a:gd name="T7" fmla="*/ 9 h 181"/>
              <a:gd name="T8" fmla="*/ 7 w 47"/>
              <a:gd name="T9" fmla="*/ 181 h 181"/>
              <a:gd name="T10" fmla="*/ 39 w 47"/>
              <a:gd name="T11" fmla="*/ 181 h 181"/>
              <a:gd name="T12" fmla="*/ 39 w 47"/>
              <a:gd name="T13" fmla="*/ 9 h 181"/>
              <a:gd name="T14" fmla="*/ 47 w 47"/>
              <a:gd name="T15" fmla="*/ 9 h 181"/>
              <a:gd name="T16" fmla="*/ 47 w 47"/>
              <a:gd name="T17" fmla="*/ 0 h 181"/>
              <a:gd name="T18" fmla="*/ 23 w 47"/>
              <a:gd name="T19" fmla="*/ 0 h 181"/>
              <a:gd name="T20" fmla="*/ 7 w 47"/>
              <a:gd name="T21" fmla="*/ 9 h 181"/>
              <a:gd name="T22" fmla="*/ 39 w 47"/>
              <a:gd name="T23" fmla="*/ 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181">
                <a:moveTo>
                  <a:pt x="23" y="0"/>
                </a:moveTo>
                <a:lnTo>
                  <a:pt x="0" y="0"/>
                </a:lnTo>
                <a:lnTo>
                  <a:pt x="0" y="9"/>
                </a:lnTo>
                <a:lnTo>
                  <a:pt x="7" y="9"/>
                </a:lnTo>
                <a:lnTo>
                  <a:pt x="7" y="181"/>
                </a:lnTo>
                <a:lnTo>
                  <a:pt x="39" y="181"/>
                </a:lnTo>
                <a:lnTo>
                  <a:pt x="39" y="9"/>
                </a:lnTo>
                <a:lnTo>
                  <a:pt x="47" y="9"/>
                </a:lnTo>
                <a:lnTo>
                  <a:pt x="47" y="0"/>
                </a:lnTo>
                <a:lnTo>
                  <a:pt x="23" y="0"/>
                </a:lnTo>
                <a:moveTo>
                  <a:pt x="7" y="9"/>
                </a:moveTo>
                <a:lnTo>
                  <a:pt x="39" y="9"/>
                </a:lnTo>
              </a:path>
            </a:pathLst>
          </a:custGeom>
          <a:noFill/>
          <a:ln w="6350" cap="rnd">
            <a:solidFill>
              <a:srgbClr val="1A1A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7" name="Freeform 106">
            <a:extLst>
              <a:ext uri="{FF2B5EF4-FFF2-40B4-BE49-F238E27FC236}">
                <a16:creationId xmlns:a16="http://schemas.microsoft.com/office/drawing/2014/main" id="{499430FC-7FC4-BE5D-A29C-807C0184C263}"/>
              </a:ext>
            </a:extLst>
          </p:cNvPr>
          <p:cNvSpPr>
            <a:spLocks noEditPoints="1"/>
          </p:cNvSpPr>
          <p:nvPr/>
        </p:nvSpPr>
        <p:spPr bwMode="auto">
          <a:xfrm>
            <a:off x="7735922" y="1135953"/>
            <a:ext cx="41325" cy="159144"/>
          </a:xfrm>
          <a:custGeom>
            <a:avLst/>
            <a:gdLst>
              <a:gd name="T0" fmla="*/ 23 w 47"/>
              <a:gd name="T1" fmla="*/ 0 h 181"/>
              <a:gd name="T2" fmla="*/ 0 w 47"/>
              <a:gd name="T3" fmla="*/ 0 h 181"/>
              <a:gd name="T4" fmla="*/ 0 w 47"/>
              <a:gd name="T5" fmla="*/ 9 h 181"/>
              <a:gd name="T6" fmla="*/ 7 w 47"/>
              <a:gd name="T7" fmla="*/ 9 h 181"/>
              <a:gd name="T8" fmla="*/ 7 w 47"/>
              <a:gd name="T9" fmla="*/ 181 h 181"/>
              <a:gd name="T10" fmla="*/ 39 w 47"/>
              <a:gd name="T11" fmla="*/ 181 h 181"/>
              <a:gd name="T12" fmla="*/ 39 w 47"/>
              <a:gd name="T13" fmla="*/ 9 h 181"/>
              <a:gd name="T14" fmla="*/ 47 w 47"/>
              <a:gd name="T15" fmla="*/ 9 h 181"/>
              <a:gd name="T16" fmla="*/ 47 w 47"/>
              <a:gd name="T17" fmla="*/ 0 h 181"/>
              <a:gd name="T18" fmla="*/ 23 w 47"/>
              <a:gd name="T19" fmla="*/ 0 h 181"/>
              <a:gd name="T20" fmla="*/ 7 w 47"/>
              <a:gd name="T21" fmla="*/ 9 h 181"/>
              <a:gd name="T22" fmla="*/ 39 w 47"/>
              <a:gd name="T23" fmla="*/ 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181">
                <a:moveTo>
                  <a:pt x="23" y="0"/>
                </a:moveTo>
                <a:lnTo>
                  <a:pt x="0" y="0"/>
                </a:lnTo>
                <a:lnTo>
                  <a:pt x="0" y="9"/>
                </a:lnTo>
                <a:lnTo>
                  <a:pt x="7" y="9"/>
                </a:lnTo>
                <a:lnTo>
                  <a:pt x="7" y="181"/>
                </a:lnTo>
                <a:lnTo>
                  <a:pt x="39" y="181"/>
                </a:lnTo>
                <a:lnTo>
                  <a:pt x="39" y="9"/>
                </a:lnTo>
                <a:lnTo>
                  <a:pt x="47" y="9"/>
                </a:lnTo>
                <a:lnTo>
                  <a:pt x="47" y="0"/>
                </a:lnTo>
                <a:lnTo>
                  <a:pt x="23" y="0"/>
                </a:lnTo>
                <a:moveTo>
                  <a:pt x="7" y="9"/>
                </a:moveTo>
                <a:lnTo>
                  <a:pt x="39" y="9"/>
                </a:lnTo>
              </a:path>
            </a:pathLst>
          </a:custGeom>
          <a:noFill/>
          <a:ln w="6350" cap="rnd">
            <a:solidFill>
              <a:srgbClr val="1A1A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8" name="Freeform 106">
            <a:extLst>
              <a:ext uri="{FF2B5EF4-FFF2-40B4-BE49-F238E27FC236}">
                <a16:creationId xmlns:a16="http://schemas.microsoft.com/office/drawing/2014/main" id="{FDE971CC-DC23-659C-09D1-DE5812775028}"/>
              </a:ext>
            </a:extLst>
          </p:cNvPr>
          <p:cNvSpPr>
            <a:spLocks noEditPoints="1"/>
          </p:cNvSpPr>
          <p:nvPr/>
        </p:nvSpPr>
        <p:spPr bwMode="auto">
          <a:xfrm>
            <a:off x="7976969" y="1127062"/>
            <a:ext cx="41325" cy="159144"/>
          </a:xfrm>
          <a:custGeom>
            <a:avLst/>
            <a:gdLst>
              <a:gd name="T0" fmla="*/ 23 w 47"/>
              <a:gd name="T1" fmla="*/ 0 h 181"/>
              <a:gd name="T2" fmla="*/ 0 w 47"/>
              <a:gd name="T3" fmla="*/ 0 h 181"/>
              <a:gd name="T4" fmla="*/ 0 w 47"/>
              <a:gd name="T5" fmla="*/ 9 h 181"/>
              <a:gd name="T6" fmla="*/ 7 w 47"/>
              <a:gd name="T7" fmla="*/ 9 h 181"/>
              <a:gd name="T8" fmla="*/ 7 w 47"/>
              <a:gd name="T9" fmla="*/ 181 h 181"/>
              <a:gd name="T10" fmla="*/ 39 w 47"/>
              <a:gd name="T11" fmla="*/ 181 h 181"/>
              <a:gd name="T12" fmla="*/ 39 w 47"/>
              <a:gd name="T13" fmla="*/ 9 h 181"/>
              <a:gd name="T14" fmla="*/ 47 w 47"/>
              <a:gd name="T15" fmla="*/ 9 h 181"/>
              <a:gd name="T16" fmla="*/ 47 w 47"/>
              <a:gd name="T17" fmla="*/ 0 h 181"/>
              <a:gd name="T18" fmla="*/ 23 w 47"/>
              <a:gd name="T19" fmla="*/ 0 h 181"/>
              <a:gd name="T20" fmla="*/ 7 w 47"/>
              <a:gd name="T21" fmla="*/ 9 h 181"/>
              <a:gd name="T22" fmla="*/ 39 w 47"/>
              <a:gd name="T23" fmla="*/ 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181">
                <a:moveTo>
                  <a:pt x="23" y="0"/>
                </a:moveTo>
                <a:lnTo>
                  <a:pt x="0" y="0"/>
                </a:lnTo>
                <a:lnTo>
                  <a:pt x="0" y="9"/>
                </a:lnTo>
                <a:lnTo>
                  <a:pt x="7" y="9"/>
                </a:lnTo>
                <a:lnTo>
                  <a:pt x="7" y="181"/>
                </a:lnTo>
                <a:lnTo>
                  <a:pt x="39" y="181"/>
                </a:lnTo>
                <a:lnTo>
                  <a:pt x="39" y="9"/>
                </a:lnTo>
                <a:lnTo>
                  <a:pt x="47" y="9"/>
                </a:lnTo>
                <a:lnTo>
                  <a:pt x="47" y="0"/>
                </a:lnTo>
                <a:lnTo>
                  <a:pt x="23" y="0"/>
                </a:lnTo>
                <a:moveTo>
                  <a:pt x="7" y="9"/>
                </a:moveTo>
                <a:lnTo>
                  <a:pt x="39" y="9"/>
                </a:lnTo>
              </a:path>
            </a:pathLst>
          </a:custGeom>
          <a:noFill/>
          <a:ln w="6350" cap="rnd">
            <a:solidFill>
              <a:srgbClr val="1A1A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 name="Freeform 106">
            <a:extLst>
              <a:ext uri="{FF2B5EF4-FFF2-40B4-BE49-F238E27FC236}">
                <a16:creationId xmlns:a16="http://schemas.microsoft.com/office/drawing/2014/main" id="{04759E5D-B0DD-2313-31E8-DC7E9FB9A36F}"/>
              </a:ext>
            </a:extLst>
          </p:cNvPr>
          <p:cNvSpPr>
            <a:spLocks noEditPoints="1"/>
          </p:cNvSpPr>
          <p:nvPr/>
        </p:nvSpPr>
        <p:spPr bwMode="auto">
          <a:xfrm>
            <a:off x="7571417" y="3165157"/>
            <a:ext cx="41325" cy="159144"/>
          </a:xfrm>
          <a:custGeom>
            <a:avLst/>
            <a:gdLst>
              <a:gd name="T0" fmla="*/ 23 w 47"/>
              <a:gd name="T1" fmla="*/ 0 h 181"/>
              <a:gd name="T2" fmla="*/ 0 w 47"/>
              <a:gd name="T3" fmla="*/ 0 h 181"/>
              <a:gd name="T4" fmla="*/ 0 w 47"/>
              <a:gd name="T5" fmla="*/ 9 h 181"/>
              <a:gd name="T6" fmla="*/ 7 w 47"/>
              <a:gd name="T7" fmla="*/ 9 h 181"/>
              <a:gd name="T8" fmla="*/ 7 w 47"/>
              <a:gd name="T9" fmla="*/ 181 h 181"/>
              <a:gd name="T10" fmla="*/ 39 w 47"/>
              <a:gd name="T11" fmla="*/ 181 h 181"/>
              <a:gd name="T12" fmla="*/ 39 w 47"/>
              <a:gd name="T13" fmla="*/ 9 h 181"/>
              <a:gd name="T14" fmla="*/ 47 w 47"/>
              <a:gd name="T15" fmla="*/ 9 h 181"/>
              <a:gd name="T16" fmla="*/ 47 w 47"/>
              <a:gd name="T17" fmla="*/ 0 h 181"/>
              <a:gd name="T18" fmla="*/ 23 w 47"/>
              <a:gd name="T19" fmla="*/ 0 h 181"/>
              <a:gd name="T20" fmla="*/ 7 w 47"/>
              <a:gd name="T21" fmla="*/ 9 h 181"/>
              <a:gd name="T22" fmla="*/ 39 w 47"/>
              <a:gd name="T23" fmla="*/ 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181">
                <a:moveTo>
                  <a:pt x="23" y="0"/>
                </a:moveTo>
                <a:lnTo>
                  <a:pt x="0" y="0"/>
                </a:lnTo>
                <a:lnTo>
                  <a:pt x="0" y="9"/>
                </a:lnTo>
                <a:lnTo>
                  <a:pt x="7" y="9"/>
                </a:lnTo>
                <a:lnTo>
                  <a:pt x="7" y="181"/>
                </a:lnTo>
                <a:lnTo>
                  <a:pt x="39" y="181"/>
                </a:lnTo>
                <a:lnTo>
                  <a:pt x="39" y="9"/>
                </a:lnTo>
                <a:lnTo>
                  <a:pt x="47" y="9"/>
                </a:lnTo>
                <a:lnTo>
                  <a:pt x="47" y="0"/>
                </a:lnTo>
                <a:lnTo>
                  <a:pt x="23" y="0"/>
                </a:lnTo>
                <a:moveTo>
                  <a:pt x="7" y="9"/>
                </a:moveTo>
                <a:lnTo>
                  <a:pt x="39" y="9"/>
                </a:lnTo>
              </a:path>
            </a:pathLst>
          </a:custGeom>
          <a:noFill/>
          <a:ln w="6350" cap="rnd">
            <a:solidFill>
              <a:srgbClr val="1A1A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 name="Freeform 106">
            <a:extLst>
              <a:ext uri="{FF2B5EF4-FFF2-40B4-BE49-F238E27FC236}">
                <a16:creationId xmlns:a16="http://schemas.microsoft.com/office/drawing/2014/main" id="{88CD5D81-331F-E425-B552-491AD5C0FB57}"/>
              </a:ext>
            </a:extLst>
          </p:cNvPr>
          <p:cNvSpPr>
            <a:spLocks noEditPoints="1"/>
          </p:cNvSpPr>
          <p:nvPr/>
        </p:nvSpPr>
        <p:spPr bwMode="auto">
          <a:xfrm>
            <a:off x="7783434" y="3165157"/>
            <a:ext cx="41325" cy="159144"/>
          </a:xfrm>
          <a:custGeom>
            <a:avLst/>
            <a:gdLst>
              <a:gd name="T0" fmla="*/ 23 w 47"/>
              <a:gd name="T1" fmla="*/ 0 h 181"/>
              <a:gd name="T2" fmla="*/ 0 w 47"/>
              <a:gd name="T3" fmla="*/ 0 h 181"/>
              <a:gd name="T4" fmla="*/ 0 w 47"/>
              <a:gd name="T5" fmla="*/ 9 h 181"/>
              <a:gd name="T6" fmla="*/ 7 w 47"/>
              <a:gd name="T7" fmla="*/ 9 h 181"/>
              <a:gd name="T8" fmla="*/ 7 w 47"/>
              <a:gd name="T9" fmla="*/ 181 h 181"/>
              <a:gd name="T10" fmla="*/ 39 w 47"/>
              <a:gd name="T11" fmla="*/ 181 h 181"/>
              <a:gd name="T12" fmla="*/ 39 w 47"/>
              <a:gd name="T13" fmla="*/ 9 h 181"/>
              <a:gd name="T14" fmla="*/ 47 w 47"/>
              <a:gd name="T15" fmla="*/ 9 h 181"/>
              <a:gd name="T16" fmla="*/ 47 w 47"/>
              <a:gd name="T17" fmla="*/ 0 h 181"/>
              <a:gd name="T18" fmla="*/ 23 w 47"/>
              <a:gd name="T19" fmla="*/ 0 h 181"/>
              <a:gd name="T20" fmla="*/ 7 w 47"/>
              <a:gd name="T21" fmla="*/ 9 h 181"/>
              <a:gd name="T22" fmla="*/ 39 w 47"/>
              <a:gd name="T23" fmla="*/ 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181">
                <a:moveTo>
                  <a:pt x="23" y="0"/>
                </a:moveTo>
                <a:lnTo>
                  <a:pt x="0" y="0"/>
                </a:lnTo>
                <a:lnTo>
                  <a:pt x="0" y="9"/>
                </a:lnTo>
                <a:lnTo>
                  <a:pt x="7" y="9"/>
                </a:lnTo>
                <a:lnTo>
                  <a:pt x="7" y="181"/>
                </a:lnTo>
                <a:lnTo>
                  <a:pt x="39" y="181"/>
                </a:lnTo>
                <a:lnTo>
                  <a:pt x="39" y="9"/>
                </a:lnTo>
                <a:lnTo>
                  <a:pt x="47" y="9"/>
                </a:lnTo>
                <a:lnTo>
                  <a:pt x="47" y="0"/>
                </a:lnTo>
                <a:lnTo>
                  <a:pt x="23" y="0"/>
                </a:lnTo>
                <a:moveTo>
                  <a:pt x="7" y="9"/>
                </a:moveTo>
                <a:lnTo>
                  <a:pt x="39" y="9"/>
                </a:lnTo>
              </a:path>
            </a:pathLst>
          </a:custGeom>
          <a:noFill/>
          <a:ln w="6350" cap="rnd">
            <a:solidFill>
              <a:srgbClr val="1A1A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 name="Freeform 106">
            <a:extLst>
              <a:ext uri="{FF2B5EF4-FFF2-40B4-BE49-F238E27FC236}">
                <a16:creationId xmlns:a16="http://schemas.microsoft.com/office/drawing/2014/main" id="{CCE79119-B366-BC0C-DD83-F18F1D40297B}"/>
              </a:ext>
            </a:extLst>
          </p:cNvPr>
          <p:cNvSpPr>
            <a:spLocks noEditPoints="1"/>
          </p:cNvSpPr>
          <p:nvPr/>
        </p:nvSpPr>
        <p:spPr bwMode="auto">
          <a:xfrm>
            <a:off x="7973078" y="3165157"/>
            <a:ext cx="41325" cy="159144"/>
          </a:xfrm>
          <a:custGeom>
            <a:avLst/>
            <a:gdLst>
              <a:gd name="T0" fmla="*/ 23 w 47"/>
              <a:gd name="T1" fmla="*/ 0 h 181"/>
              <a:gd name="T2" fmla="*/ 0 w 47"/>
              <a:gd name="T3" fmla="*/ 0 h 181"/>
              <a:gd name="T4" fmla="*/ 0 w 47"/>
              <a:gd name="T5" fmla="*/ 9 h 181"/>
              <a:gd name="T6" fmla="*/ 7 w 47"/>
              <a:gd name="T7" fmla="*/ 9 h 181"/>
              <a:gd name="T8" fmla="*/ 7 w 47"/>
              <a:gd name="T9" fmla="*/ 181 h 181"/>
              <a:gd name="T10" fmla="*/ 39 w 47"/>
              <a:gd name="T11" fmla="*/ 181 h 181"/>
              <a:gd name="T12" fmla="*/ 39 w 47"/>
              <a:gd name="T13" fmla="*/ 9 h 181"/>
              <a:gd name="T14" fmla="*/ 47 w 47"/>
              <a:gd name="T15" fmla="*/ 9 h 181"/>
              <a:gd name="T16" fmla="*/ 47 w 47"/>
              <a:gd name="T17" fmla="*/ 0 h 181"/>
              <a:gd name="T18" fmla="*/ 23 w 47"/>
              <a:gd name="T19" fmla="*/ 0 h 181"/>
              <a:gd name="T20" fmla="*/ 7 w 47"/>
              <a:gd name="T21" fmla="*/ 9 h 181"/>
              <a:gd name="T22" fmla="*/ 39 w 47"/>
              <a:gd name="T23" fmla="*/ 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181">
                <a:moveTo>
                  <a:pt x="23" y="0"/>
                </a:moveTo>
                <a:lnTo>
                  <a:pt x="0" y="0"/>
                </a:lnTo>
                <a:lnTo>
                  <a:pt x="0" y="9"/>
                </a:lnTo>
                <a:lnTo>
                  <a:pt x="7" y="9"/>
                </a:lnTo>
                <a:lnTo>
                  <a:pt x="7" y="181"/>
                </a:lnTo>
                <a:lnTo>
                  <a:pt x="39" y="181"/>
                </a:lnTo>
                <a:lnTo>
                  <a:pt x="39" y="9"/>
                </a:lnTo>
                <a:lnTo>
                  <a:pt x="47" y="9"/>
                </a:lnTo>
                <a:lnTo>
                  <a:pt x="47" y="0"/>
                </a:lnTo>
                <a:lnTo>
                  <a:pt x="23" y="0"/>
                </a:lnTo>
                <a:moveTo>
                  <a:pt x="7" y="9"/>
                </a:moveTo>
                <a:lnTo>
                  <a:pt x="39" y="9"/>
                </a:lnTo>
              </a:path>
            </a:pathLst>
          </a:custGeom>
          <a:noFill/>
          <a:ln w="6350" cap="rnd">
            <a:solidFill>
              <a:srgbClr val="1A1A1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Tree>
    <p:extLst>
      <p:ext uri="{BB962C8B-B14F-4D97-AF65-F5344CB8AC3E}">
        <p14:creationId xmlns:p14="http://schemas.microsoft.com/office/powerpoint/2010/main" val="19919693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sz="2800" dirty="0"/>
              <a:t>Example – Composite Sections in Negative Bending Strength Limit State</a:t>
            </a:r>
            <a:br>
              <a:rPr lang="en-US" dirty="0"/>
            </a:br>
            <a:endParaRPr lang="en-US" dirty="0"/>
          </a:p>
        </p:txBody>
      </p:sp>
      <p:pic>
        <p:nvPicPr>
          <p:cNvPr id="9" name="Content Placeholder 8" descr="Diagram&#10;&#10;Description automatically generated">
            <a:extLst>
              <a:ext uri="{FF2B5EF4-FFF2-40B4-BE49-F238E27FC236}">
                <a16:creationId xmlns:a16="http://schemas.microsoft.com/office/drawing/2014/main" id="{A0AD9AC5-89D7-4487-8BC3-2975A68B3D76}"/>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53965" y="1082305"/>
            <a:ext cx="4318027" cy="3342319"/>
          </a:xfrm>
        </p:spPr>
      </p:pic>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80</a:t>
            </a:fld>
            <a:endParaRPr lang="en-US" dirty="0"/>
          </a:p>
        </p:txBody>
      </p:sp>
      <p:sp>
        <p:nvSpPr>
          <p:cNvPr id="7" name="Content Placeholder 6">
            <a:extLst>
              <a:ext uri="{FF2B5EF4-FFF2-40B4-BE49-F238E27FC236}">
                <a16:creationId xmlns:a16="http://schemas.microsoft.com/office/drawing/2014/main" id="{6D6CD4AE-1395-4502-BD03-50F9489DB35F}"/>
              </a:ext>
            </a:extLst>
          </p:cNvPr>
          <p:cNvSpPr>
            <a:spLocks noGrp="1"/>
          </p:cNvSpPr>
          <p:nvPr>
            <p:ph sz="half" idx="2"/>
          </p:nvPr>
        </p:nvSpPr>
        <p:spPr>
          <a:xfrm>
            <a:off x="4471992" y="1055888"/>
            <a:ext cx="4603558" cy="3966376"/>
          </a:xfrm>
        </p:spPr>
        <p:txBody>
          <a:bodyPr/>
          <a:lstStyle/>
          <a:p>
            <a:pPr>
              <a:defRPr/>
            </a:pPr>
            <a:r>
              <a:rPr lang="en-US" sz="1600" dirty="0"/>
              <a:t>Calculate the maximum factored bending stress at 0.89L (i.e., at 125 ft from Abutment 1 in Span 1). The </a:t>
            </a:r>
            <a:r>
              <a:rPr lang="en-US" sz="1600" i="1" dirty="0"/>
              <a:t>unfactored</a:t>
            </a:r>
            <a:r>
              <a:rPr lang="en-US" sz="1600" dirty="0"/>
              <a:t> bending moments at this point are as follows:</a:t>
            </a:r>
          </a:p>
          <a:p>
            <a:pPr>
              <a:defRPr/>
            </a:pPr>
            <a:endParaRPr lang="en-US" sz="1600" dirty="0"/>
          </a:p>
          <a:p>
            <a:pPr marL="0" indent="0">
              <a:buNone/>
              <a:defRPr/>
            </a:pPr>
            <a:r>
              <a:rPr lang="en-US" sz="1600" i="1" dirty="0"/>
              <a:t>            M</a:t>
            </a:r>
            <a:r>
              <a:rPr lang="en-US" sz="1600" i="1" baseline="-25000" dirty="0"/>
              <a:t>DC1          </a:t>
            </a:r>
            <a:r>
              <a:rPr lang="en-US" sz="1600" dirty="0"/>
              <a:t>=	-2,589 kip-ft</a:t>
            </a:r>
          </a:p>
          <a:p>
            <a:pPr marL="0" indent="0">
              <a:buNone/>
              <a:defRPr/>
            </a:pPr>
            <a:r>
              <a:rPr lang="en-US" sz="1600" i="1" dirty="0"/>
              <a:t>            M</a:t>
            </a:r>
            <a:r>
              <a:rPr lang="en-US" sz="1600" i="1" baseline="-25000" dirty="0"/>
              <a:t>DC2          </a:t>
            </a:r>
            <a:r>
              <a:rPr lang="en-US" sz="1600" dirty="0"/>
              <a:t>=	-358 kip-ft</a:t>
            </a:r>
          </a:p>
          <a:p>
            <a:pPr marL="0" indent="0">
              <a:buNone/>
              <a:defRPr/>
            </a:pPr>
            <a:r>
              <a:rPr lang="en-US" sz="1600" i="1" dirty="0"/>
              <a:t>            M</a:t>
            </a:r>
            <a:r>
              <a:rPr lang="en-US" sz="1600" i="1" baseline="-25000" dirty="0"/>
              <a:t>DW          </a:t>
            </a:r>
            <a:r>
              <a:rPr lang="en-US" sz="1600" dirty="0"/>
              <a:t>=	-344 kip-ft</a:t>
            </a:r>
          </a:p>
          <a:p>
            <a:pPr marL="0" indent="0">
              <a:buNone/>
              <a:defRPr/>
            </a:pPr>
            <a:r>
              <a:rPr lang="en-US" sz="1600" i="1" dirty="0"/>
              <a:t>            M</a:t>
            </a:r>
            <a:r>
              <a:rPr lang="en-US" sz="1600" i="1" baseline="-25000" dirty="0"/>
              <a:t>-LL+IM      </a:t>
            </a:r>
            <a:r>
              <a:rPr lang="en-US" sz="1600" dirty="0"/>
              <a:t>=	-2,709 kip-ft</a:t>
            </a:r>
          </a:p>
          <a:p>
            <a:endParaRPr lang="en-US" sz="1600" dirty="0"/>
          </a:p>
          <a:p>
            <a:r>
              <a:rPr lang="en-US" sz="1600" dirty="0"/>
              <a:t>The section moduli to the bottom flange are:</a:t>
            </a:r>
          </a:p>
          <a:p>
            <a:pPr marL="0" indent="0">
              <a:buNone/>
            </a:pPr>
            <a:endParaRPr lang="en-US" sz="1000" dirty="0"/>
          </a:p>
          <a:p>
            <a:pPr marL="0" indent="0">
              <a:buNone/>
            </a:pPr>
            <a:r>
              <a:rPr lang="en-US" sz="1600" dirty="0"/>
              <a:t>Noncomposite steel section:      S</a:t>
            </a:r>
            <a:r>
              <a:rPr lang="en-US" sz="1600" baseline="-25000" dirty="0"/>
              <a:t>bot of steel </a:t>
            </a:r>
            <a:r>
              <a:rPr lang="en-US" sz="1600" dirty="0"/>
              <a:t>= 1,789 in.</a:t>
            </a:r>
            <a:r>
              <a:rPr lang="en-US" sz="1600" baseline="30000" dirty="0"/>
              <a:t>3</a:t>
            </a:r>
          </a:p>
          <a:p>
            <a:pPr marL="0" indent="0">
              <a:buNone/>
            </a:pPr>
            <a:r>
              <a:rPr lang="en-US" sz="1600" dirty="0"/>
              <a:t>Steel section + long. reinf.:          S</a:t>
            </a:r>
            <a:r>
              <a:rPr lang="en-US" sz="1600" baseline="-25000" dirty="0"/>
              <a:t>bot of steel </a:t>
            </a:r>
            <a:r>
              <a:rPr lang="en-US" sz="1600" dirty="0"/>
              <a:t>= 1,995 in.</a:t>
            </a:r>
            <a:r>
              <a:rPr lang="en-US" sz="1600" baseline="30000" dirty="0"/>
              <a:t>3</a:t>
            </a:r>
            <a:endParaRPr lang="en-US" sz="1600" dirty="0"/>
          </a:p>
          <a:p>
            <a:pPr marL="0" indent="0">
              <a:buNone/>
            </a:pPr>
            <a:endParaRPr lang="en-US" sz="1600" dirty="0"/>
          </a:p>
        </p:txBody>
      </p:sp>
    </p:spTree>
    <p:extLst>
      <p:ext uri="{BB962C8B-B14F-4D97-AF65-F5344CB8AC3E}">
        <p14:creationId xmlns:p14="http://schemas.microsoft.com/office/powerpoint/2010/main" val="35754501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sz="2800" dirty="0"/>
              <a:t>Example – Composite Sections in Negative Bending Strength Limit State</a:t>
            </a:r>
            <a:br>
              <a:rPr lang="en-US" dirty="0"/>
            </a:br>
            <a:endParaRPr lang="en-US" dirty="0"/>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81</a:t>
            </a:fld>
            <a:endParaRPr lang="en-US" dirty="0"/>
          </a:p>
        </p:txBody>
      </p:sp>
      <p:graphicFrame>
        <p:nvGraphicFramePr>
          <p:cNvPr id="7" name="Content Placeholder 6">
            <a:extLst>
              <a:ext uri="{FF2B5EF4-FFF2-40B4-BE49-F238E27FC236}">
                <a16:creationId xmlns:a16="http://schemas.microsoft.com/office/drawing/2014/main" id="{93CB135F-5A75-4C88-B1FD-7C33DEAB1DB9}"/>
              </a:ext>
            </a:extLst>
          </p:cNvPr>
          <p:cNvGraphicFramePr>
            <a:graphicFrameLocks noGrp="1" noChangeAspect="1"/>
          </p:cNvGraphicFramePr>
          <p:nvPr>
            <p:ph sz="half" idx="1"/>
            <p:extLst>
              <p:ext uri="{D42A27DB-BD31-4B8C-83A1-F6EECF244321}">
                <p14:modId xmlns:p14="http://schemas.microsoft.com/office/powerpoint/2010/main" val="1822041373"/>
              </p:ext>
            </p:extLst>
          </p:nvPr>
        </p:nvGraphicFramePr>
        <p:xfrm>
          <a:off x="708025" y="1095375"/>
          <a:ext cx="3854450" cy="547688"/>
        </p:xfrm>
        <a:graphic>
          <a:graphicData uri="http://schemas.openxmlformats.org/presentationml/2006/ole">
            <mc:AlternateContent xmlns:mc="http://schemas.openxmlformats.org/markup-compatibility/2006">
              <mc:Choice xmlns:v="urn:schemas-microsoft-com:vml" Requires="v">
                <p:oleObj name="Equation" r:id="rId3" imgW="2590560" imgH="368280" progId="Equation.DSMT4">
                  <p:embed/>
                </p:oleObj>
              </mc:Choice>
              <mc:Fallback>
                <p:oleObj name="Equation" r:id="rId3" imgW="2590560" imgH="368280" progId="Equation.DSMT4">
                  <p:embed/>
                  <p:pic>
                    <p:nvPicPr>
                      <p:cNvPr id="7" name="Content Placeholder 6">
                        <a:extLst>
                          <a:ext uri="{FF2B5EF4-FFF2-40B4-BE49-F238E27FC236}">
                            <a16:creationId xmlns:a16="http://schemas.microsoft.com/office/drawing/2014/main" id="{93CB135F-5A75-4C88-B1FD-7C33DEAB1DB9}"/>
                          </a:ext>
                        </a:extLst>
                      </p:cNvPr>
                      <p:cNvPicPr>
                        <a:picLocks noChangeAspect="1" noChangeArrowheads="1"/>
                      </p:cNvPicPr>
                      <p:nvPr/>
                    </p:nvPicPr>
                    <p:blipFill>
                      <a:blip r:embed="rId4"/>
                      <a:srcRect/>
                      <a:stretch>
                        <a:fillRect/>
                      </a:stretch>
                    </p:blipFill>
                    <p:spPr bwMode="auto">
                      <a:xfrm>
                        <a:off x="708025" y="1095375"/>
                        <a:ext cx="3854450" cy="547688"/>
                      </a:xfrm>
                      <a:prstGeom prst="rect">
                        <a:avLst/>
                      </a:prstGeom>
                      <a:noFill/>
                    </p:spPr>
                  </p:pic>
                </p:oleObj>
              </mc:Fallback>
            </mc:AlternateContent>
          </a:graphicData>
        </a:graphic>
      </p:graphicFrame>
      <p:graphicFrame>
        <p:nvGraphicFramePr>
          <p:cNvPr id="8" name="Content Placeholder 6">
            <a:extLst>
              <a:ext uri="{FF2B5EF4-FFF2-40B4-BE49-F238E27FC236}">
                <a16:creationId xmlns:a16="http://schemas.microsoft.com/office/drawing/2014/main" id="{52E96791-8FE4-4BD5-943E-3F834E463299}"/>
              </a:ext>
            </a:extLst>
          </p:cNvPr>
          <p:cNvGraphicFramePr>
            <a:graphicFrameLocks noChangeAspect="1"/>
          </p:cNvGraphicFramePr>
          <p:nvPr>
            <p:extLst>
              <p:ext uri="{D42A27DB-BD31-4B8C-83A1-F6EECF244321}">
                <p14:modId xmlns:p14="http://schemas.microsoft.com/office/powerpoint/2010/main" val="687486243"/>
              </p:ext>
            </p:extLst>
          </p:nvPr>
        </p:nvGraphicFramePr>
        <p:xfrm>
          <a:off x="708025" y="1808163"/>
          <a:ext cx="3854450" cy="614362"/>
        </p:xfrm>
        <a:graphic>
          <a:graphicData uri="http://schemas.openxmlformats.org/presentationml/2006/ole">
            <mc:AlternateContent xmlns:mc="http://schemas.openxmlformats.org/markup-compatibility/2006">
              <mc:Choice xmlns:v="urn:schemas-microsoft-com:vml" Requires="v">
                <p:oleObj name="Equation" r:id="rId5" imgW="2311200" imgH="368280" progId="Equation.DSMT4">
                  <p:embed/>
                </p:oleObj>
              </mc:Choice>
              <mc:Fallback>
                <p:oleObj name="Equation" r:id="rId5" imgW="2311200" imgH="368280" progId="Equation.DSMT4">
                  <p:embed/>
                  <p:pic>
                    <p:nvPicPr>
                      <p:cNvPr id="8" name="Content Placeholder 6">
                        <a:extLst>
                          <a:ext uri="{FF2B5EF4-FFF2-40B4-BE49-F238E27FC236}">
                            <a16:creationId xmlns:a16="http://schemas.microsoft.com/office/drawing/2014/main" id="{52E96791-8FE4-4BD5-943E-3F834E463299}"/>
                          </a:ext>
                        </a:extLst>
                      </p:cNvPr>
                      <p:cNvPicPr>
                        <a:picLocks noChangeAspect="1" noChangeArrowheads="1"/>
                      </p:cNvPicPr>
                      <p:nvPr/>
                    </p:nvPicPr>
                    <p:blipFill>
                      <a:blip r:embed="rId6"/>
                      <a:srcRect/>
                      <a:stretch>
                        <a:fillRect/>
                      </a:stretch>
                    </p:blipFill>
                    <p:spPr bwMode="auto">
                      <a:xfrm>
                        <a:off x="708025" y="1808163"/>
                        <a:ext cx="3854450" cy="614362"/>
                      </a:xfrm>
                      <a:prstGeom prst="rect">
                        <a:avLst/>
                      </a:prstGeom>
                      <a:noFill/>
                    </p:spPr>
                  </p:pic>
                </p:oleObj>
              </mc:Fallback>
            </mc:AlternateContent>
          </a:graphicData>
        </a:graphic>
      </p:graphicFrame>
      <p:graphicFrame>
        <p:nvGraphicFramePr>
          <p:cNvPr id="9" name="Content Placeholder 6">
            <a:extLst>
              <a:ext uri="{FF2B5EF4-FFF2-40B4-BE49-F238E27FC236}">
                <a16:creationId xmlns:a16="http://schemas.microsoft.com/office/drawing/2014/main" id="{2BFEDD35-1BC9-4338-9DA3-4BF696E18CDD}"/>
              </a:ext>
            </a:extLst>
          </p:cNvPr>
          <p:cNvGraphicFramePr>
            <a:graphicFrameLocks noChangeAspect="1"/>
          </p:cNvGraphicFramePr>
          <p:nvPr>
            <p:extLst>
              <p:ext uri="{D42A27DB-BD31-4B8C-83A1-F6EECF244321}">
                <p14:modId xmlns:p14="http://schemas.microsoft.com/office/powerpoint/2010/main" val="2253982224"/>
              </p:ext>
            </p:extLst>
          </p:nvPr>
        </p:nvGraphicFramePr>
        <p:xfrm>
          <a:off x="741363" y="2535238"/>
          <a:ext cx="3830637" cy="614362"/>
        </p:xfrm>
        <a:graphic>
          <a:graphicData uri="http://schemas.openxmlformats.org/presentationml/2006/ole">
            <mc:AlternateContent xmlns:mc="http://schemas.openxmlformats.org/markup-compatibility/2006">
              <mc:Choice xmlns:v="urn:schemas-microsoft-com:vml" Requires="v">
                <p:oleObj name="Equation" r:id="rId7" imgW="2298600" imgH="368280" progId="Equation.DSMT4">
                  <p:embed/>
                </p:oleObj>
              </mc:Choice>
              <mc:Fallback>
                <p:oleObj name="Equation" r:id="rId7" imgW="2298600" imgH="368280" progId="Equation.DSMT4">
                  <p:embed/>
                  <p:pic>
                    <p:nvPicPr>
                      <p:cNvPr id="9" name="Content Placeholder 6">
                        <a:extLst>
                          <a:ext uri="{FF2B5EF4-FFF2-40B4-BE49-F238E27FC236}">
                            <a16:creationId xmlns:a16="http://schemas.microsoft.com/office/drawing/2014/main" id="{2BFEDD35-1BC9-4338-9DA3-4BF696E18CDD}"/>
                          </a:ext>
                        </a:extLst>
                      </p:cNvPr>
                      <p:cNvPicPr>
                        <a:picLocks noChangeAspect="1" noChangeArrowheads="1"/>
                      </p:cNvPicPr>
                      <p:nvPr/>
                    </p:nvPicPr>
                    <p:blipFill>
                      <a:blip r:embed="rId8"/>
                      <a:srcRect/>
                      <a:stretch>
                        <a:fillRect/>
                      </a:stretch>
                    </p:blipFill>
                    <p:spPr bwMode="auto">
                      <a:xfrm>
                        <a:off x="741363" y="2535238"/>
                        <a:ext cx="3830637" cy="614362"/>
                      </a:xfrm>
                      <a:prstGeom prst="rect">
                        <a:avLst/>
                      </a:prstGeom>
                      <a:noFill/>
                    </p:spPr>
                  </p:pic>
                </p:oleObj>
              </mc:Fallback>
            </mc:AlternateContent>
          </a:graphicData>
        </a:graphic>
      </p:graphicFrame>
      <p:graphicFrame>
        <p:nvGraphicFramePr>
          <p:cNvPr id="10" name="Content Placeholder 6">
            <a:extLst>
              <a:ext uri="{FF2B5EF4-FFF2-40B4-BE49-F238E27FC236}">
                <a16:creationId xmlns:a16="http://schemas.microsoft.com/office/drawing/2014/main" id="{65D31840-54E3-4E6B-9C62-235403F7A6A3}"/>
              </a:ext>
            </a:extLst>
          </p:cNvPr>
          <p:cNvGraphicFramePr>
            <a:graphicFrameLocks noChangeAspect="1"/>
          </p:cNvGraphicFramePr>
          <p:nvPr>
            <p:extLst>
              <p:ext uri="{D42A27DB-BD31-4B8C-83A1-F6EECF244321}">
                <p14:modId xmlns:p14="http://schemas.microsoft.com/office/powerpoint/2010/main" val="893529800"/>
              </p:ext>
            </p:extLst>
          </p:nvPr>
        </p:nvGraphicFramePr>
        <p:xfrm>
          <a:off x="330200" y="3260725"/>
          <a:ext cx="4337050" cy="614363"/>
        </p:xfrm>
        <a:graphic>
          <a:graphicData uri="http://schemas.openxmlformats.org/presentationml/2006/ole">
            <mc:AlternateContent xmlns:mc="http://schemas.openxmlformats.org/markup-compatibility/2006">
              <mc:Choice xmlns:v="urn:schemas-microsoft-com:vml" Requires="v">
                <p:oleObj name="Equation" r:id="rId9" imgW="2603160" imgH="368280" progId="Equation.DSMT4">
                  <p:embed/>
                </p:oleObj>
              </mc:Choice>
              <mc:Fallback>
                <p:oleObj name="Equation" r:id="rId9" imgW="2603160" imgH="368280" progId="Equation.DSMT4">
                  <p:embed/>
                  <p:pic>
                    <p:nvPicPr>
                      <p:cNvPr id="10" name="Content Placeholder 6">
                        <a:extLst>
                          <a:ext uri="{FF2B5EF4-FFF2-40B4-BE49-F238E27FC236}">
                            <a16:creationId xmlns:a16="http://schemas.microsoft.com/office/drawing/2014/main" id="{65D31840-54E3-4E6B-9C62-235403F7A6A3}"/>
                          </a:ext>
                        </a:extLst>
                      </p:cNvPr>
                      <p:cNvPicPr>
                        <a:picLocks noChangeAspect="1" noChangeArrowheads="1"/>
                      </p:cNvPicPr>
                      <p:nvPr/>
                    </p:nvPicPr>
                    <p:blipFill>
                      <a:blip r:embed="rId10"/>
                      <a:srcRect/>
                      <a:stretch>
                        <a:fillRect/>
                      </a:stretch>
                    </p:blipFill>
                    <p:spPr bwMode="auto">
                      <a:xfrm>
                        <a:off x="330200" y="3260725"/>
                        <a:ext cx="4337050" cy="614363"/>
                      </a:xfrm>
                      <a:prstGeom prst="rect">
                        <a:avLst/>
                      </a:prstGeom>
                      <a:noFill/>
                    </p:spPr>
                  </p:pic>
                </p:oleObj>
              </mc:Fallback>
            </mc:AlternateContent>
          </a:graphicData>
        </a:graphic>
      </p:graphicFrame>
      <p:graphicFrame>
        <p:nvGraphicFramePr>
          <p:cNvPr id="11" name="Content Placeholder 6">
            <a:extLst>
              <a:ext uri="{FF2B5EF4-FFF2-40B4-BE49-F238E27FC236}">
                <a16:creationId xmlns:a16="http://schemas.microsoft.com/office/drawing/2014/main" id="{65686F21-D551-4B94-BB42-68F012260411}"/>
              </a:ext>
            </a:extLst>
          </p:cNvPr>
          <p:cNvGraphicFramePr>
            <a:graphicFrameLocks noChangeAspect="1"/>
          </p:cNvGraphicFramePr>
          <p:nvPr>
            <p:extLst>
              <p:ext uri="{D42A27DB-BD31-4B8C-83A1-F6EECF244321}">
                <p14:modId xmlns:p14="http://schemas.microsoft.com/office/powerpoint/2010/main" val="3950419330"/>
              </p:ext>
            </p:extLst>
          </p:nvPr>
        </p:nvGraphicFramePr>
        <p:xfrm>
          <a:off x="2924175" y="4000500"/>
          <a:ext cx="1982788" cy="360363"/>
        </p:xfrm>
        <a:graphic>
          <a:graphicData uri="http://schemas.openxmlformats.org/presentationml/2006/ole">
            <mc:AlternateContent xmlns:mc="http://schemas.openxmlformats.org/markup-compatibility/2006">
              <mc:Choice xmlns:v="urn:schemas-microsoft-com:vml" Requires="v">
                <p:oleObj name="Equation" r:id="rId11" imgW="1193760" imgH="215640" progId="Equation.DSMT4">
                  <p:embed/>
                </p:oleObj>
              </mc:Choice>
              <mc:Fallback>
                <p:oleObj name="Equation" r:id="rId11" imgW="1193760" imgH="215640" progId="Equation.DSMT4">
                  <p:embed/>
                  <p:pic>
                    <p:nvPicPr>
                      <p:cNvPr id="11" name="Content Placeholder 6">
                        <a:extLst>
                          <a:ext uri="{FF2B5EF4-FFF2-40B4-BE49-F238E27FC236}">
                            <a16:creationId xmlns:a16="http://schemas.microsoft.com/office/drawing/2014/main" id="{65686F21-D551-4B94-BB42-68F012260411}"/>
                          </a:ext>
                        </a:extLst>
                      </p:cNvPr>
                      <p:cNvPicPr>
                        <a:picLocks noChangeAspect="1" noChangeArrowheads="1"/>
                      </p:cNvPicPr>
                      <p:nvPr/>
                    </p:nvPicPr>
                    <p:blipFill>
                      <a:blip r:embed="rId12"/>
                      <a:srcRect/>
                      <a:stretch>
                        <a:fillRect/>
                      </a:stretch>
                    </p:blipFill>
                    <p:spPr bwMode="auto">
                      <a:xfrm>
                        <a:off x="2924175" y="4000500"/>
                        <a:ext cx="1982788" cy="360363"/>
                      </a:xfrm>
                      <a:prstGeom prst="rect">
                        <a:avLst/>
                      </a:prstGeom>
                      <a:noFill/>
                    </p:spPr>
                  </p:pic>
                </p:oleObj>
              </mc:Fallback>
            </mc:AlternateContent>
          </a:graphicData>
        </a:graphic>
      </p:graphicFrame>
      <p:cxnSp>
        <p:nvCxnSpPr>
          <p:cNvPr id="12" name="Straight Connector 11">
            <a:extLst>
              <a:ext uri="{FF2B5EF4-FFF2-40B4-BE49-F238E27FC236}">
                <a16:creationId xmlns:a16="http://schemas.microsoft.com/office/drawing/2014/main" id="{C8190E93-594F-460E-8755-4E203799C33D}"/>
              </a:ext>
            </a:extLst>
          </p:cNvPr>
          <p:cNvCxnSpPr/>
          <p:nvPr/>
        </p:nvCxnSpPr>
        <p:spPr>
          <a:xfrm>
            <a:off x="3506771" y="3875715"/>
            <a:ext cx="10652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This figure shows a sketch of the I-girder cross section for negative flexure design.  The deck thickness is 9.0 inches, the haunch depth is 3.5 inches, and the girder vertical depth is 69.0 inches.  The web is 0.5625 inch thick by 69.0 inch, the top flange is 2.0 inch by 16 inch, the bottom flange is 2.0 inch by 20 inch.  ">
            <a:extLst>
              <a:ext uri="{FF2B5EF4-FFF2-40B4-BE49-F238E27FC236}">
                <a16:creationId xmlns:a16="http://schemas.microsoft.com/office/drawing/2014/main" id="{7F25DB76-DBC0-477C-8E04-8A91E4DEE92F}"/>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5637068" y="1197743"/>
            <a:ext cx="3035165" cy="2555928"/>
          </a:xfrm>
          <a:prstGeom prst="rect">
            <a:avLst/>
          </a:prstGeom>
        </p:spPr>
      </p:pic>
      <p:sp>
        <p:nvSpPr>
          <p:cNvPr id="6" name="Rectangle: Rounded Corners 5">
            <a:extLst>
              <a:ext uri="{FF2B5EF4-FFF2-40B4-BE49-F238E27FC236}">
                <a16:creationId xmlns:a16="http://schemas.microsoft.com/office/drawing/2014/main" id="{07582772-08A0-2E01-F5CD-8365649DD197}"/>
              </a:ext>
            </a:extLst>
          </p:cNvPr>
          <p:cNvSpPr/>
          <p:nvPr/>
        </p:nvSpPr>
        <p:spPr>
          <a:xfrm>
            <a:off x="5638800" y="2115344"/>
            <a:ext cx="209550" cy="360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4ECDB822-F304-8337-C6C7-30F8C5A79DFD}"/>
              </a:ext>
            </a:extLst>
          </p:cNvPr>
          <p:cNvSpPr/>
          <p:nvPr/>
        </p:nvSpPr>
        <p:spPr>
          <a:xfrm>
            <a:off x="5791200" y="2267744"/>
            <a:ext cx="209550" cy="360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C597FE8-8FC0-9980-CBE0-0E360B73BDC6}"/>
              </a:ext>
            </a:extLst>
          </p:cNvPr>
          <p:cNvSpPr/>
          <p:nvPr/>
        </p:nvSpPr>
        <p:spPr>
          <a:xfrm>
            <a:off x="5848350" y="3149600"/>
            <a:ext cx="152400" cy="488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C010CED-7602-7FE6-19DB-7ADDD93FF37F}"/>
              </a:ext>
            </a:extLst>
          </p:cNvPr>
          <p:cNvSpPr txBox="1"/>
          <p:nvPr/>
        </p:nvSpPr>
        <p:spPr>
          <a:xfrm>
            <a:off x="5791200" y="2215508"/>
            <a:ext cx="533400" cy="276999"/>
          </a:xfrm>
          <a:prstGeom prst="rect">
            <a:avLst/>
          </a:prstGeom>
          <a:noFill/>
        </p:spPr>
        <p:txBody>
          <a:bodyPr wrap="square" rtlCol="0">
            <a:spAutoFit/>
          </a:bodyPr>
          <a:lstStyle/>
          <a:p>
            <a:r>
              <a:rPr lang="en-US" sz="1200" dirty="0"/>
              <a:t>1</a:t>
            </a:r>
          </a:p>
        </p:txBody>
      </p:sp>
      <p:sp>
        <p:nvSpPr>
          <p:cNvPr id="18" name="TextBox 17">
            <a:extLst>
              <a:ext uri="{FF2B5EF4-FFF2-40B4-BE49-F238E27FC236}">
                <a16:creationId xmlns:a16="http://schemas.microsoft.com/office/drawing/2014/main" id="{27970114-5C24-13CA-745B-5E2FEA2CC31D}"/>
              </a:ext>
            </a:extLst>
          </p:cNvPr>
          <p:cNvSpPr txBox="1"/>
          <p:nvPr/>
        </p:nvSpPr>
        <p:spPr>
          <a:xfrm>
            <a:off x="5791200" y="3250767"/>
            <a:ext cx="533400" cy="276999"/>
          </a:xfrm>
          <a:prstGeom prst="rect">
            <a:avLst/>
          </a:prstGeom>
          <a:noFill/>
        </p:spPr>
        <p:txBody>
          <a:bodyPr wrap="square" rtlCol="0">
            <a:spAutoFit/>
          </a:bodyPr>
          <a:lstStyle/>
          <a:p>
            <a:r>
              <a:rPr lang="en-US" sz="1200" dirty="0"/>
              <a:t>1</a:t>
            </a:r>
          </a:p>
        </p:txBody>
      </p:sp>
      <p:sp>
        <p:nvSpPr>
          <p:cNvPr id="19" name="TextBox 18">
            <a:extLst>
              <a:ext uri="{FF2B5EF4-FFF2-40B4-BE49-F238E27FC236}">
                <a16:creationId xmlns:a16="http://schemas.microsoft.com/office/drawing/2014/main" id="{7EBAD836-2F12-03E4-423B-5724D9299D5C}"/>
              </a:ext>
            </a:extLst>
          </p:cNvPr>
          <p:cNvSpPr txBox="1"/>
          <p:nvPr/>
        </p:nvSpPr>
        <p:spPr>
          <a:xfrm>
            <a:off x="6629400" y="3921913"/>
            <a:ext cx="1582737" cy="307777"/>
          </a:xfrm>
          <a:prstGeom prst="rect">
            <a:avLst/>
          </a:prstGeom>
          <a:noFill/>
        </p:spPr>
        <p:txBody>
          <a:bodyPr wrap="square" rtlCol="0">
            <a:spAutoFit/>
          </a:bodyPr>
          <a:lstStyle/>
          <a:p>
            <a:r>
              <a:rPr lang="en-US" sz="1400" dirty="0"/>
              <a:t>D</a:t>
            </a:r>
            <a:r>
              <a:rPr lang="en-US" sz="1400" baseline="-25000" dirty="0"/>
              <a:t>c</a:t>
            </a:r>
            <a:r>
              <a:rPr lang="en-US" sz="1400" dirty="0"/>
              <a:t> = 38.85 in.</a:t>
            </a:r>
          </a:p>
        </p:txBody>
      </p:sp>
      <p:sp>
        <p:nvSpPr>
          <p:cNvPr id="21" name="TextBox 20">
            <a:extLst>
              <a:ext uri="{FF2B5EF4-FFF2-40B4-BE49-F238E27FC236}">
                <a16:creationId xmlns:a16="http://schemas.microsoft.com/office/drawing/2014/main" id="{E690D8E9-10BA-DB8F-75BB-4210CBB1B298}"/>
              </a:ext>
            </a:extLst>
          </p:cNvPr>
          <p:cNvSpPr txBox="1"/>
          <p:nvPr/>
        </p:nvSpPr>
        <p:spPr>
          <a:xfrm>
            <a:off x="990600" y="4464466"/>
            <a:ext cx="5393184" cy="338554"/>
          </a:xfrm>
          <a:prstGeom prst="rect">
            <a:avLst/>
          </a:prstGeom>
          <a:noFill/>
        </p:spPr>
        <p:txBody>
          <a:bodyPr wrap="square">
            <a:spAutoFit/>
          </a:bodyPr>
          <a:lstStyle/>
          <a:p>
            <a:r>
              <a:rPr lang="en-US" sz="1600" dirty="0"/>
              <a:t>Top (tension) flange:          f</a:t>
            </a:r>
            <a:r>
              <a:rPr lang="en-US" sz="1600" baseline="-25000" dirty="0"/>
              <a:t>bu</a:t>
            </a:r>
            <a:r>
              <a:rPr lang="en-US" sz="1600" dirty="0"/>
              <a:t> =   49.67 ksi</a:t>
            </a:r>
          </a:p>
        </p:txBody>
      </p:sp>
      <p:sp>
        <p:nvSpPr>
          <p:cNvPr id="22" name="TextBox 21">
            <a:extLst>
              <a:ext uri="{FF2B5EF4-FFF2-40B4-BE49-F238E27FC236}">
                <a16:creationId xmlns:a16="http://schemas.microsoft.com/office/drawing/2014/main" id="{7159ACE9-96C8-EC62-941A-4B2055CEDD6E}"/>
              </a:ext>
            </a:extLst>
          </p:cNvPr>
          <p:cNvSpPr txBox="1"/>
          <p:nvPr/>
        </p:nvSpPr>
        <p:spPr>
          <a:xfrm>
            <a:off x="152400" y="4000500"/>
            <a:ext cx="3048000" cy="338554"/>
          </a:xfrm>
          <a:prstGeom prst="rect">
            <a:avLst/>
          </a:prstGeom>
          <a:noFill/>
        </p:spPr>
        <p:txBody>
          <a:bodyPr wrap="square" rtlCol="0">
            <a:spAutoFit/>
          </a:bodyPr>
          <a:lstStyle/>
          <a:p>
            <a:r>
              <a:rPr lang="en-US" sz="1600" dirty="0"/>
              <a:t>Bottom (compression) flange:</a:t>
            </a:r>
          </a:p>
        </p:txBody>
      </p:sp>
    </p:spTree>
    <p:extLst>
      <p:ext uri="{BB962C8B-B14F-4D97-AF65-F5344CB8AC3E}">
        <p14:creationId xmlns:p14="http://schemas.microsoft.com/office/powerpoint/2010/main" val="40168766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118369" y="-67275"/>
            <a:ext cx="8991600" cy="857250"/>
          </a:xfrm>
        </p:spPr>
        <p:txBody>
          <a:bodyPr/>
          <a:lstStyle/>
          <a:p>
            <a:r>
              <a:rPr lang="en-US" sz="2800" dirty="0"/>
              <a:t>Example – Composite Sections in Negative Bending </a:t>
            </a:r>
            <a:br>
              <a:rPr lang="en-US" sz="2800" dirty="0"/>
            </a:br>
            <a:r>
              <a:rPr lang="en-US" sz="2800" dirty="0"/>
              <a:t>Strength Limit State</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118369" y="754113"/>
            <a:ext cx="8907262" cy="3394075"/>
          </a:xfrm>
        </p:spPr>
        <p:txBody>
          <a:bodyPr/>
          <a:lstStyle/>
          <a:p>
            <a:r>
              <a:rPr lang="en-US" sz="1600" dirty="0"/>
              <a:t>Determine the section classification for the smaller section at the cross-section transition:</a:t>
            </a:r>
            <a:endParaRPr lang="en-US" sz="1600" dirty="0">
              <a:solidFill>
                <a:srgbClr val="FF0000"/>
              </a:solidFill>
            </a:endParaRPr>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82</a:t>
            </a:fld>
            <a:endParaRPr lang="en-US" dirty="0"/>
          </a:p>
        </p:txBody>
      </p:sp>
      <p:graphicFrame>
        <p:nvGraphicFramePr>
          <p:cNvPr id="5" name="Object 4">
            <a:extLst>
              <a:ext uri="{FF2B5EF4-FFF2-40B4-BE49-F238E27FC236}">
                <a16:creationId xmlns:a16="http://schemas.microsoft.com/office/drawing/2014/main" id="{EE06978B-C894-DE30-8253-E9919041EB92}"/>
              </a:ext>
            </a:extLst>
          </p:cNvPr>
          <p:cNvGraphicFramePr>
            <a:graphicFrameLocks noChangeAspect="1"/>
          </p:cNvGraphicFramePr>
          <p:nvPr/>
        </p:nvGraphicFramePr>
        <p:xfrm>
          <a:off x="3809999" y="1108703"/>
          <a:ext cx="2057400" cy="719138"/>
        </p:xfrm>
        <a:graphic>
          <a:graphicData uri="http://schemas.openxmlformats.org/presentationml/2006/ole">
            <mc:AlternateContent xmlns:mc="http://schemas.openxmlformats.org/markup-compatibility/2006">
              <mc:Choice xmlns:v="urn:schemas-microsoft-com:vml" Requires="v">
                <p:oleObj name="Equation" r:id="rId3" imgW="1206360" imgH="431640" progId="Equation.DSMT4">
                  <p:embed/>
                </p:oleObj>
              </mc:Choice>
              <mc:Fallback>
                <p:oleObj name="Equation" r:id="rId3" imgW="1206360" imgH="431640" progId="Equation.DSMT4">
                  <p:embed/>
                  <p:pic>
                    <p:nvPicPr>
                      <p:cNvPr id="5" name="Object 4">
                        <a:extLst>
                          <a:ext uri="{FF2B5EF4-FFF2-40B4-BE49-F238E27FC236}">
                            <a16:creationId xmlns:a16="http://schemas.microsoft.com/office/drawing/2014/main" id="{EE06978B-C894-DE30-8253-E9919041EB92}"/>
                          </a:ext>
                        </a:extLst>
                      </p:cNvPr>
                      <p:cNvPicPr>
                        <a:picLocks noChangeAspect="1" noChangeArrowheads="1"/>
                      </p:cNvPicPr>
                      <p:nvPr/>
                    </p:nvPicPr>
                    <p:blipFill>
                      <a:blip r:embed="rId4"/>
                      <a:srcRect/>
                      <a:stretch>
                        <a:fillRect/>
                      </a:stretch>
                    </p:blipFill>
                    <p:spPr bwMode="auto">
                      <a:xfrm>
                        <a:off x="3809999" y="1108703"/>
                        <a:ext cx="2057400" cy="719138"/>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43115333-51C1-6448-6DFE-FAD25B0C8528}"/>
              </a:ext>
            </a:extLst>
          </p:cNvPr>
          <p:cNvGraphicFramePr>
            <a:graphicFrameLocks noChangeAspect="1"/>
          </p:cNvGraphicFramePr>
          <p:nvPr/>
        </p:nvGraphicFramePr>
        <p:xfrm>
          <a:off x="2313373" y="1883557"/>
          <a:ext cx="3290888" cy="577850"/>
        </p:xfrm>
        <a:graphic>
          <a:graphicData uri="http://schemas.openxmlformats.org/presentationml/2006/ole">
            <mc:AlternateContent xmlns:mc="http://schemas.openxmlformats.org/markup-compatibility/2006">
              <mc:Choice xmlns:v="urn:schemas-microsoft-com:vml" Requires="v">
                <p:oleObj name="Equation" r:id="rId5" imgW="2501640" imgH="419040" progId="Equation.DSMT4">
                  <p:embed/>
                </p:oleObj>
              </mc:Choice>
              <mc:Fallback>
                <p:oleObj name="Equation" r:id="rId5" imgW="2501640" imgH="419040" progId="Equation.DSMT4">
                  <p:embed/>
                  <p:pic>
                    <p:nvPicPr>
                      <p:cNvPr id="11" name="Object 10">
                        <a:extLst>
                          <a:ext uri="{FF2B5EF4-FFF2-40B4-BE49-F238E27FC236}">
                            <a16:creationId xmlns:a16="http://schemas.microsoft.com/office/drawing/2014/main" id="{43115333-51C1-6448-6DFE-FAD25B0C8528}"/>
                          </a:ext>
                        </a:extLst>
                      </p:cNvPr>
                      <p:cNvPicPr>
                        <a:picLocks noChangeAspect="1" noChangeArrowheads="1"/>
                      </p:cNvPicPr>
                      <p:nvPr/>
                    </p:nvPicPr>
                    <p:blipFill>
                      <a:blip r:embed="rId6"/>
                      <a:srcRect/>
                      <a:stretch>
                        <a:fillRect/>
                      </a:stretch>
                    </p:blipFill>
                    <p:spPr bwMode="auto">
                      <a:xfrm>
                        <a:off x="2313373" y="1883557"/>
                        <a:ext cx="3290888" cy="577850"/>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815A1108-17B0-A4CF-19DE-168F1FD61A26}"/>
              </a:ext>
            </a:extLst>
          </p:cNvPr>
          <p:cNvGraphicFramePr>
            <a:graphicFrameLocks noChangeAspect="1"/>
          </p:cNvGraphicFramePr>
          <p:nvPr/>
        </p:nvGraphicFramePr>
        <p:xfrm>
          <a:off x="5879699" y="2069017"/>
          <a:ext cx="1052513" cy="261938"/>
        </p:xfrm>
        <a:graphic>
          <a:graphicData uri="http://schemas.openxmlformats.org/presentationml/2006/ole">
            <mc:AlternateContent xmlns:mc="http://schemas.openxmlformats.org/markup-compatibility/2006">
              <mc:Choice xmlns:v="urn:schemas-microsoft-com:vml" Requires="v">
                <p:oleObj name="Equation" r:id="rId7" imgW="799920" imgH="190440" progId="Equation.DSMT4">
                  <p:embed/>
                </p:oleObj>
              </mc:Choice>
              <mc:Fallback>
                <p:oleObj name="Equation" r:id="rId7" imgW="799920" imgH="190440" progId="Equation.DSMT4">
                  <p:embed/>
                  <p:pic>
                    <p:nvPicPr>
                      <p:cNvPr id="13" name="Object 12">
                        <a:extLst>
                          <a:ext uri="{FF2B5EF4-FFF2-40B4-BE49-F238E27FC236}">
                            <a16:creationId xmlns:a16="http://schemas.microsoft.com/office/drawing/2014/main" id="{815A1108-17B0-A4CF-19DE-168F1FD61A26}"/>
                          </a:ext>
                        </a:extLst>
                      </p:cNvPr>
                      <p:cNvPicPr>
                        <a:picLocks noChangeAspect="1" noChangeArrowheads="1"/>
                      </p:cNvPicPr>
                      <p:nvPr/>
                    </p:nvPicPr>
                    <p:blipFill>
                      <a:blip r:embed="rId8"/>
                      <a:srcRect/>
                      <a:stretch>
                        <a:fillRect/>
                      </a:stretch>
                    </p:blipFill>
                    <p:spPr bwMode="auto">
                      <a:xfrm>
                        <a:off x="5879699" y="2069017"/>
                        <a:ext cx="1052513" cy="261938"/>
                      </a:xfrm>
                      <a:prstGeom prst="rect">
                        <a:avLst/>
                      </a:prstGeom>
                      <a:noFill/>
                    </p:spPr>
                  </p:pic>
                </p:oleObj>
              </mc:Fallback>
            </mc:AlternateContent>
          </a:graphicData>
        </a:graphic>
      </p:graphicFrame>
      <p:graphicFrame>
        <p:nvGraphicFramePr>
          <p:cNvPr id="15" name="Object 14"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211439F4-BEE3-64A3-3751-9D7FCECAA8E5}"/>
              </a:ext>
            </a:extLst>
          </p:cNvPr>
          <p:cNvGraphicFramePr>
            <a:graphicFrameLocks noChangeAspect="1"/>
          </p:cNvGraphicFramePr>
          <p:nvPr>
            <p:extLst>
              <p:ext uri="{D42A27DB-BD31-4B8C-83A1-F6EECF244321}">
                <p14:modId xmlns:p14="http://schemas.microsoft.com/office/powerpoint/2010/main" val="2552375855"/>
              </p:ext>
            </p:extLst>
          </p:nvPr>
        </p:nvGraphicFramePr>
        <p:xfrm>
          <a:off x="2313373" y="2445536"/>
          <a:ext cx="3328987" cy="573088"/>
        </p:xfrm>
        <a:graphic>
          <a:graphicData uri="http://schemas.openxmlformats.org/presentationml/2006/ole">
            <mc:AlternateContent xmlns:mc="http://schemas.openxmlformats.org/markup-compatibility/2006">
              <mc:Choice xmlns:v="urn:schemas-microsoft-com:vml" Requires="v">
                <p:oleObj name="Equation" r:id="rId9" imgW="2705040" imgH="444240" progId="Equation.DSMT4">
                  <p:embed/>
                </p:oleObj>
              </mc:Choice>
              <mc:Fallback>
                <p:oleObj name="Equation" r:id="rId9" imgW="2705040" imgH="444240" progId="Equation.DSMT4">
                  <p:embed/>
                  <p:pic>
                    <p:nvPicPr>
                      <p:cNvPr id="15" name="Object 14"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211439F4-BEE3-64A3-3751-9D7FCECAA8E5}"/>
                          </a:ext>
                        </a:extLst>
                      </p:cNvPr>
                      <p:cNvPicPr>
                        <a:picLocks noChangeAspect="1" noChangeArrowheads="1"/>
                      </p:cNvPicPr>
                      <p:nvPr/>
                    </p:nvPicPr>
                    <p:blipFill>
                      <a:blip r:embed="rId10"/>
                      <a:srcRect/>
                      <a:stretch>
                        <a:fillRect/>
                      </a:stretch>
                    </p:blipFill>
                    <p:spPr bwMode="auto">
                      <a:xfrm>
                        <a:off x="2313373" y="2445536"/>
                        <a:ext cx="3328987" cy="573088"/>
                      </a:xfrm>
                      <a:prstGeom prst="rect">
                        <a:avLst/>
                      </a:prstGeom>
                      <a:noFill/>
                    </p:spPr>
                  </p:pic>
                </p:oleObj>
              </mc:Fallback>
            </mc:AlternateContent>
          </a:graphicData>
        </a:graphic>
      </p:graphicFrame>
      <p:graphicFrame>
        <p:nvGraphicFramePr>
          <p:cNvPr id="16" name="Object 15"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37BAD789-329B-DABF-A369-5BE850B0863A}"/>
              </a:ext>
            </a:extLst>
          </p:cNvPr>
          <p:cNvGraphicFramePr>
            <a:graphicFrameLocks noChangeAspect="1"/>
          </p:cNvGraphicFramePr>
          <p:nvPr>
            <p:extLst>
              <p:ext uri="{D42A27DB-BD31-4B8C-83A1-F6EECF244321}">
                <p14:modId xmlns:p14="http://schemas.microsoft.com/office/powerpoint/2010/main" val="2654999334"/>
              </p:ext>
            </p:extLst>
          </p:nvPr>
        </p:nvGraphicFramePr>
        <p:xfrm>
          <a:off x="2313373" y="3015812"/>
          <a:ext cx="2095500" cy="555625"/>
        </p:xfrm>
        <a:graphic>
          <a:graphicData uri="http://schemas.openxmlformats.org/presentationml/2006/ole">
            <mc:AlternateContent xmlns:mc="http://schemas.openxmlformats.org/markup-compatibility/2006">
              <mc:Choice xmlns:v="urn:schemas-microsoft-com:vml" Requires="v">
                <p:oleObj name="Equation" r:id="rId11" imgW="1701720" imgH="431640" progId="Equation.DSMT4">
                  <p:embed/>
                </p:oleObj>
              </mc:Choice>
              <mc:Fallback>
                <p:oleObj name="Equation" r:id="rId11" imgW="1701720" imgH="431640" progId="Equation.DSMT4">
                  <p:embed/>
                  <p:pic>
                    <p:nvPicPr>
                      <p:cNvPr id="16" name="Object 15"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37BAD789-329B-DABF-A369-5BE850B0863A}"/>
                          </a:ext>
                        </a:extLst>
                      </p:cNvPr>
                      <p:cNvPicPr>
                        <a:picLocks noChangeAspect="1" noChangeArrowheads="1"/>
                      </p:cNvPicPr>
                      <p:nvPr/>
                    </p:nvPicPr>
                    <p:blipFill>
                      <a:blip r:embed="rId12"/>
                      <a:srcRect/>
                      <a:stretch>
                        <a:fillRect/>
                      </a:stretch>
                    </p:blipFill>
                    <p:spPr bwMode="auto">
                      <a:xfrm>
                        <a:off x="2313373" y="3015812"/>
                        <a:ext cx="2095500" cy="555625"/>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FAEAE8EB-0C80-88F5-DF8D-AA7531896393}"/>
              </a:ext>
            </a:extLst>
          </p:cNvPr>
          <p:cNvGraphicFramePr>
            <a:graphicFrameLocks noChangeAspect="1"/>
          </p:cNvGraphicFramePr>
          <p:nvPr>
            <p:extLst>
              <p:ext uri="{D42A27DB-BD31-4B8C-83A1-F6EECF244321}">
                <p14:modId xmlns:p14="http://schemas.microsoft.com/office/powerpoint/2010/main" val="2254583395"/>
              </p:ext>
            </p:extLst>
          </p:nvPr>
        </p:nvGraphicFramePr>
        <p:xfrm>
          <a:off x="4571206" y="3171173"/>
          <a:ext cx="1570038" cy="261937"/>
        </p:xfrm>
        <a:graphic>
          <a:graphicData uri="http://schemas.openxmlformats.org/presentationml/2006/ole">
            <mc:AlternateContent xmlns:mc="http://schemas.openxmlformats.org/markup-compatibility/2006">
              <mc:Choice xmlns:v="urn:schemas-microsoft-com:vml" Requires="v">
                <p:oleObj name="Equation" r:id="rId13" imgW="1193760" imgH="190440" progId="Equation.DSMT4">
                  <p:embed/>
                </p:oleObj>
              </mc:Choice>
              <mc:Fallback>
                <p:oleObj name="Equation" r:id="rId13" imgW="1193760" imgH="190440" progId="Equation.DSMT4">
                  <p:embed/>
                  <p:pic>
                    <p:nvPicPr>
                      <p:cNvPr id="17" name="Object 16">
                        <a:extLst>
                          <a:ext uri="{FF2B5EF4-FFF2-40B4-BE49-F238E27FC236}">
                            <a16:creationId xmlns:a16="http://schemas.microsoft.com/office/drawing/2014/main" id="{FAEAE8EB-0C80-88F5-DF8D-AA7531896393}"/>
                          </a:ext>
                        </a:extLst>
                      </p:cNvPr>
                      <p:cNvPicPr>
                        <a:picLocks noChangeAspect="1" noChangeArrowheads="1"/>
                      </p:cNvPicPr>
                      <p:nvPr/>
                    </p:nvPicPr>
                    <p:blipFill>
                      <a:blip r:embed="rId14"/>
                      <a:srcRect/>
                      <a:stretch>
                        <a:fillRect/>
                      </a:stretch>
                    </p:blipFill>
                    <p:spPr bwMode="auto">
                      <a:xfrm>
                        <a:off x="4571206" y="3171173"/>
                        <a:ext cx="1570038" cy="261937"/>
                      </a:xfrm>
                      <a:prstGeom prst="rect">
                        <a:avLst/>
                      </a:prstGeom>
                      <a:noFill/>
                    </p:spPr>
                  </p:pic>
                </p:oleObj>
              </mc:Fallback>
            </mc:AlternateContent>
          </a:graphicData>
        </a:graphic>
      </p:graphicFrame>
      <p:graphicFrame>
        <p:nvGraphicFramePr>
          <p:cNvPr id="18" name="Object 17"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10AFE6F1-654B-587D-7C8B-4022B1ADC954}"/>
              </a:ext>
            </a:extLst>
          </p:cNvPr>
          <p:cNvGraphicFramePr>
            <a:graphicFrameLocks noChangeAspect="1"/>
          </p:cNvGraphicFramePr>
          <p:nvPr>
            <p:extLst>
              <p:ext uri="{D42A27DB-BD31-4B8C-83A1-F6EECF244321}">
                <p14:modId xmlns:p14="http://schemas.microsoft.com/office/powerpoint/2010/main" val="2089796165"/>
              </p:ext>
            </p:extLst>
          </p:nvPr>
        </p:nvGraphicFramePr>
        <p:xfrm>
          <a:off x="2313373" y="3634887"/>
          <a:ext cx="3441700" cy="654050"/>
        </p:xfrm>
        <a:graphic>
          <a:graphicData uri="http://schemas.openxmlformats.org/presentationml/2006/ole">
            <mc:AlternateContent xmlns:mc="http://schemas.openxmlformats.org/markup-compatibility/2006">
              <mc:Choice xmlns:v="urn:schemas-microsoft-com:vml" Requires="v">
                <p:oleObj name="Equation" r:id="rId15" imgW="2793960" imgH="507960" progId="Equation.DSMT4">
                  <p:embed/>
                </p:oleObj>
              </mc:Choice>
              <mc:Fallback>
                <p:oleObj name="Equation" r:id="rId15" imgW="2793960" imgH="507960" progId="Equation.DSMT4">
                  <p:embed/>
                  <p:pic>
                    <p:nvPicPr>
                      <p:cNvPr id="18" name="Object 17"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10AFE6F1-654B-587D-7C8B-4022B1ADC954}"/>
                          </a:ext>
                        </a:extLst>
                      </p:cNvPr>
                      <p:cNvPicPr>
                        <a:picLocks noChangeAspect="1" noChangeArrowheads="1"/>
                      </p:cNvPicPr>
                      <p:nvPr/>
                    </p:nvPicPr>
                    <p:blipFill>
                      <a:blip r:embed="rId16"/>
                      <a:srcRect/>
                      <a:stretch>
                        <a:fillRect/>
                      </a:stretch>
                    </p:blipFill>
                    <p:spPr bwMode="auto">
                      <a:xfrm>
                        <a:off x="2313373" y="3634887"/>
                        <a:ext cx="3441700" cy="654050"/>
                      </a:xfrm>
                      <a:prstGeom prst="rect">
                        <a:avLst/>
                      </a:prstGeom>
                      <a:noFill/>
                    </p:spPr>
                  </p:pic>
                </p:oleObj>
              </mc:Fallback>
            </mc:AlternateContent>
          </a:graphicData>
        </a:graphic>
      </p:graphicFrame>
      <p:graphicFrame>
        <p:nvGraphicFramePr>
          <p:cNvPr id="19" name="Object 18"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399CDFD-82AF-67EB-BB3D-B89600622535}"/>
              </a:ext>
            </a:extLst>
          </p:cNvPr>
          <p:cNvGraphicFramePr>
            <a:graphicFrameLocks noChangeAspect="1"/>
          </p:cNvGraphicFramePr>
          <p:nvPr>
            <p:extLst>
              <p:ext uri="{D42A27DB-BD31-4B8C-83A1-F6EECF244321}">
                <p14:modId xmlns:p14="http://schemas.microsoft.com/office/powerpoint/2010/main" val="3457798112"/>
              </p:ext>
            </p:extLst>
          </p:nvPr>
        </p:nvGraphicFramePr>
        <p:xfrm>
          <a:off x="2282825" y="4332288"/>
          <a:ext cx="3052763" cy="571500"/>
        </p:xfrm>
        <a:graphic>
          <a:graphicData uri="http://schemas.openxmlformats.org/presentationml/2006/ole">
            <mc:AlternateContent xmlns:mc="http://schemas.openxmlformats.org/markup-compatibility/2006">
              <mc:Choice xmlns:v="urn:schemas-microsoft-com:vml" Requires="v">
                <p:oleObj name="Equation" r:id="rId17" imgW="2476440" imgH="444240" progId="Equation.DSMT4">
                  <p:embed/>
                </p:oleObj>
              </mc:Choice>
              <mc:Fallback>
                <p:oleObj name="Equation" r:id="rId17" imgW="2476440" imgH="444240" progId="Equation.DSMT4">
                  <p:embed/>
                  <p:pic>
                    <p:nvPicPr>
                      <p:cNvPr id="19" name="Object 18"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399CDFD-82AF-67EB-BB3D-B89600622535}"/>
                          </a:ext>
                        </a:extLst>
                      </p:cNvPr>
                      <p:cNvPicPr>
                        <a:picLocks noChangeAspect="1" noChangeArrowheads="1"/>
                      </p:cNvPicPr>
                      <p:nvPr/>
                    </p:nvPicPr>
                    <p:blipFill>
                      <a:blip r:embed="rId18"/>
                      <a:srcRect/>
                      <a:stretch>
                        <a:fillRect/>
                      </a:stretch>
                    </p:blipFill>
                    <p:spPr bwMode="auto">
                      <a:xfrm>
                        <a:off x="2282825" y="4332288"/>
                        <a:ext cx="3052763" cy="571500"/>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29DF458B-CE0D-64A6-1155-F0F7ABC23D91}"/>
              </a:ext>
            </a:extLst>
          </p:cNvPr>
          <p:cNvSpPr txBox="1"/>
          <p:nvPr/>
        </p:nvSpPr>
        <p:spPr>
          <a:xfrm>
            <a:off x="5546725" y="4439654"/>
            <a:ext cx="3025775" cy="307777"/>
          </a:xfrm>
          <a:prstGeom prst="rect">
            <a:avLst/>
          </a:prstGeom>
          <a:noFill/>
        </p:spPr>
        <p:txBody>
          <a:bodyPr wrap="square" rtlCol="0">
            <a:spAutoFit/>
          </a:bodyPr>
          <a:lstStyle/>
          <a:p>
            <a:r>
              <a:rPr lang="en-US" sz="1400" dirty="0"/>
              <a:t>Section is a slender-web section</a:t>
            </a:r>
          </a:p>
        </p:txBody>
      </p:sp>
      <p:sp>
        <p:nvSpPr>
          <p:cNvPr id="8" name="TextBox 7">
            <a:extLst>
              <a:ext uri="{FF2B5EF4-FFF2-40B4-BE49-F238E27FC236}">
                <a16:creationId xmlns:a16="http://schemas.microsoft.com/office/drawing/2014/main" id="{2C474949-880E-07AF-03A4-42D4D550CC83}"/>
              </a:ext>
            </a:extLst>
          </p:cNvPr>
          <p:cNvSpPr txBox="1"/>
          <p:nvPr/>
        </p:nvSpPr>
        <p:spPr>
          <a:xfrm>
            <a:off x="1217358" y="1201568"/>
            <a:ext cx="2514600" cy="523220"/>
          </a:xfrm>
          <a:prstGeom prst="rect">
            <a:avLst/>
          </a:prstGeom>
          <a:noFill/>
        </p:spPr>
        <p:txBody>
          <a:bodyPr wrap="square" rtlCol="0">
            <a:spAutoFit/>
          </a:bodyPr>
          <a:lstStyle/>
          <a:p>
            <a:r>
              <a:rPr lang="en-US" sz="1400" dirty="0"/>
              <a:t>Check the noncompact web slenderness limit (Slide 11):</a:t>
            </a:r>
          </a:p>
        </p:txBody>
      </p:sp>
    </p:spTree>
    <p:extLst>
      <p:ext uri="{BB962C8B-B14F-4D97-AF65-F5344CB8AC3E}">
        <p14:creationId xmlns:p14="http://schemas.microsoft.com/office/powerpoint/2010/main" val="39931366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26E1A9-97DF-4B4D-B84F-7FDDD96ACC86}"/>
              </a:ext>
            </a:extLst>
          </p:cNvPr>
          <p:cNvSpPr>
            <a:spLocks noGrp="1"/>
          </p:cNvSpPr>
          <p:nvPr>
            <p:ph type="title"/>
          </p:nvPr>
        </p:nvSpPr>
        <p:spPr>
          <a:xfrm>
            <a:off x="457200" y="3052"/>
            <a:ext cx="8229600" cy="857250"/>
          </a:xfrm>
        </p:spPr>
        <p:txBody>
          <a:bodyPr/>
          <a:lstStyle/>
          <a:p>
            <a:r>
              <a:rPr lang="en-US" sz="2800" dirty="0"/>
              <a:t>Example – Composite Sections in Negative Bending </a:t>
            </a:r>
            <a:br>
              <a:rPr lang="en-US" sz="2800" dirty="0"/>
            </a:br>
            <a:r>
              <a:rPr lang="en-US" sz="2800" dirty="0"/>
              <a:t>Strength Limit State</a:t>
            </a:r>
            <a:endParaRPr lang="en-US" sz="2800" baseline="-25000" dirty="0"/>
          </a:p>
        </p:txBody>
      </p:sp>
      <p:sp>
        <p:nvSpPr>
          <p:cNvPr id="4" name="Slide Number Placeholder 3">
            <a:extLst>
              <a:ext uri="{FF2B5EF4-FFF2-40B4-BE49-F238E27FC236}">
                <a16:creationId xmlns:a16="http://schemas.microsoft.com/office/drawing/2014/main" id="{5E44792B-D415-4401-9774-4142CF5B76F6}"/>
              </a:ext>
            </a:extLst>
          </p:cNvPr>
          <p:cNvSpPr>
            <a:spLocks noGrp="1"/>
          </p:cNvSpPr>
          <p:nvPr>
            <p:ph type="sldNum" sz="quarter" idx="12"/>
          </p:nvPr>
        </p:nvSpPr>
        <p:spPr/>
        <p:txBody>
          <a:bodyPr/>
          <a:lstStyle/>
          <a:p>
            <a:fld id="{BA98D948-1207-4CB8-9C03-80C63F72A5E7}" type="slidenum">
              <a:rPr lang="en-US" smtClean="0"/>
              <a:t>83</a:t>
            </a:fld>
            <a:endParaRPr lang="en-US" dirty="0"/>
          </a:p>
        </p:txBody>
      </p:sp>
      <p:sp>
        <p:nvSpPr>
          <p:cNvPr id="2" name="TextBox 1">
            <a:extLst>
              <a:ext uri="{FF2B5EF4-FFF2-40B4-BE49-F238E27FC236}">
                <a16:creationId xmlns:a16="http://schemas.microsoft.com/office/drawing/2014/main" id="{D452ABD2-6223-4538-AAAE-5368CD57AC24}"/>
              </a:ext>
            </a:extLst>
          </p:cNvPr>
          <p:cNvSpPr txBox="1"/>
          <p:nvPr/>
        </p:nvSpPr>
        <p:spPr>
          <a:xfrm>
            <a:off x="768284" y="1216159"/>
            <a:ext cx="8026924" cy="1323439"/>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Calibri" panose="020F0502020204030204" pitchFamily="34" charset="0"/>
              </a:rPr>
              <a:t>Calculate D</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n</a:t>
            </a:r>
            <a:r>
              <a:rPr lang="en-US" sz="1600" dirty="0">
                <a:effectLst/>
                <a:latin typeface="Calibri" panose="020F0502020204030204" pitchFamily="34" charset="0"/>
                <a:ea typeface="Times New Roman" panose="02020603050405020304" pitchFamily="18" charset="0"/>
                <a:cs typeface="Calibri" panose="020F0502020204030204" pitchFamily="34" charset="0"/>
              </a:rPr>
              <a:t> or the larger of the distances from the elastic neutral axis of the cross-section to the inside face of either flange.  From previous calculations:</a:t>
            </a:r>
          </a:p>
          <a:p>
            <a:r>
              <a:rPr lang="en-US" sz="1600" dirty="0">
                <a:latin typeface="Calibri" panose="020F0502020204030204" pitchFamily="34" charset="0"/>
                <a:ea typeface="Times New Roman" panose="02020603050405020304" pitchFamily="18" charset="0"/>
                <a:cs typeface="Calibri" panose="020F0502020204030204" pitchFamily="34" charset="0"/>
              </a:rPr>
              <a:t>                                Distance from N.A. to top flange = 30.15 in.</a:t>
            </a:r>
          </a:p>
          <a:p>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latin typeface="Calibri" panose="020F0502020204030204" pitchFamily="34" charset="0"/>
                <a:ea typeface="Times New Roman" panose="02020603050405020304" pitchFamily="18" charset="0"/>
                <a:cs typeface="Calibri" panose="020F0502020204030204" pitchFamily="34" charset="0"/>
              </a:rPr>
              <a:t>Distance from N.A. to bot. flange = 38.85 in.</a:t>
            </a:r>
          </a:p>
          <a:p>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latin typeface="Calibri" panose="020F0502020204030204" pitchFamily="34" charset="0"/>
                <a:ea typeface="Times New Roman" panose="02020603050405020304" pitchFamily="18" charset="0"/>
                <a:cs typeface="Calibri" panose="020F0502020204030204" pitchFamily="34" charset="0"/>
              </a:rPr>
              <a:t>D</a:t>
            </a:r>
            <a:r>
              <a:rPr lang="en-US" sz="1600" baseline="-25000" dirty="0">
                <a:latin typeface="Calibri" panose="020F0502020204030204" pitchFamily="34" charset="0"/>
                <a:ea typeface="Times New Roman" panose="02020603050405020304" pitchFamily="18" charset="0"/>
                <a:cs typeface="Calibri" panose="020F0502020204030204" pitchFamily="34" charset="0"/>
              </a:rPr>
              <a:t>n</a:t>
            </a:r>
            <a:r>
              <a:rPr lang="en-US" sz="1600" dirty="0">
                <a:latin typeface="Calibri" panose="020F0502020204030204" pitchFamily="34" charset="0"/>
                <a:ea typeface="Times New Roman" panose="02020603050405020304" pitchFamily="18" charset="0"/>
                <a:cs typeface="Calibri" panose="020F0502020204030204" pitchFamily="34" charset="0"/>
              </a:rPr>
              <a:t> = 38.85 in.</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1E5C64D8-550B-433B-8C7D-576FD207AFDA}"/>
              </a:ext>
            </a:extLst>
          </p:cNvPr>
          <p:cNvSpPr txBox="1"/>
          <p:nvPr/>
        </p:nvSpPr>
        <p:spPr>
          <a:xfrm>
            <a:off x="768284" y="2560827"/>
            <a:ext cx="8130619" cy="86177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Calibri" panose="020F0502020204030204" pitchFamily="34" charset="0"/>
              </a:rPr>
              <a:t>Calculate A</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fn</a:t>
            </a:r>
            <a:r>
              <a:rPr lang="en-US" sz="1600" dirty="0">
                <a:effectLst/>
                <a:latin typeface="Calibri" panose="020F0502020204030204" pitchFamily="34" charset="0"/>
                <a:ea typeface="Times New Roman" panose="02020603050405020304" pitchFamily="18" charset="0"/>
                <a:cs typeface="Calibri" panose="020F0502020204030204" pitchFamily="34" charset="0"/>
              </a:rPr>
              <a:t> or the sum of the area of the flange elements on the side of the neutral axis corresponding to D</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n</a:t>
            </a:r>
            <a:r>
              <a:rPr lang="en-US" sz="1600" dirty="0">
                <a:latin typeface="Calibri" panose="020F0502020204030204" pitchFamily="34" charset="0"/>
                <a:ea typeface="Times New Roman" panose="02020603050405020304" pitchFamily="18" charset="0"/>
                <a:cs typeface="Calibri" panose="020F0502020204030204" pitchFamily="34" charset="0"/>
              </a:rPr>
              <a:t>:</a:t>
            </a:r>
            <a:r>
              <a:rPr lang="en-US" sz="1600" i="1" dirty="0">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Times New Roman" panose="02020603050405020304" pitchFamily="18" charset="0"/>
                <a:cs typeface="Calibri" panose="020F0502020204030204" pitchFamily="34" charset="0"/>
              </a:rPr>
              <a:t>A</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fn</a:t>
            </a:r>
            <a:r>
              <a:rPr lang="en-US" sz="1600" dirty="0">
                <a:effectLst/>
                <a:latin typeface="Calibri" panose="020F0502020204030204" pitchFamily="34" charset="0"/>
                <a:ea typeface="Times New Roman" panose="02020603050405020304" pitchFamily="18" charset="0"/>
                <a:cs typeface="Calibri" panose="020F0502020204030204" pitchFamily="34" charset="0"/>
              </a:rPr>
              <a:t> = 20(1) = 20.0 in.</a:t>
            </a:r>
            <a:r>
              <a:rPr lang="en-US" sz="1600"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US" sz="1600" baseline="30000" dirty="0">
                <a:latin typeface="Calibri" panose="020F0502020204030204" pitchFamily="34" charset="0"/>
                <a:ea typeface="Times New Roman" panose="02020603050405020304" pitchFamily="18" charset="0"/>
                <a:cs typeface="Calibri" panose="020F0502020204030204" pitchFamily="34" charset="0"/>
              </a:rPr>
              <a:t>   </a:t>
            </a:r>
            <a:r>
              <a:rPr lang="en-US" sz="1600" dirty="0">
                <a:latin typeface="Calibri" panose="020F0502020204030204" pitchFamily="34" charset="0"/>
                <a:ea typeface="Times New Roman" panose="02020603050405020304" pitchFamily="18" charset="0"/>
                <a:cs typeface="Calibri" panose="020F0502020204030204" pitchFamily="34" charset="0"/>
              </a:rPr>
              <a:t>(bottom flange)</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7" name="Rectangle 2">
            <a:extLst>
              <a:ext uri="{FF2B5EF4-FFF2-40B4-BE49-F238E27FC236}">
                <a16:creationId xmlns:a16="http://schemas.microsoft.com/office/drawing/2014/main" id="{53C3A372-47BD-4C26-BD04-64309CFDE24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8" name="Object 7" descr="beta equals 2 times capital D sub lower case n times lower case t sub lower case w divided by capital A sub lower case f n">
            <a:extLst>
              <a:ext uri="{FF2B5EF4-FFF2-40B4-BE49-F238E27FC236}">
                <a16:creationId xmlns:a16="http://schemas.microsoft.com/office/drawing/2014/main" id="{CD17EFF3-BF6C-45CE-9D92-FA58E2D638AF}"/>
              </a:ext>
            </a:extLst>
          </p:cNvPr>
          <p:cNvGraphicFramePr>
            <a:graphicFrameLocks noChangeAspect="1"/>
          </p:cNvGraphicFramePr>
          <p:nvPr>
            <p:extLst>
              <p:ext uri="{D42A27DB-BD31-4B8C-83A1-F6EECF244321}">
                <p14:modId xmlns:p14="http://schemas.microsoft.com/office/powerpoint/2010/main" val="3557395394"/>
              </p:ext>
            </p:extLst>
          </p:nvPr>
        </p:nvGraphicFramePr>
        <p:xfrm>
          <a:off x="2362200" y="3198393"/>
          <a:ext cx="999240" cy="541255"/>
        </p:xfrm>
        <a:graphic>
          <a:graphicData uri="http://schemas.openxmlformats.org/presentationml/2006/ole">
            <mc:AlternateContent xmlns:mc="http://schemas.openxmlformats.org/markup-compatibility/2006">
              <mc:Choice xmlns:v="urn:schemas-microsoft-com:vml" Requires="v">
                <p:oleObj name="Equation" r:id="rId3" imgW="761669" imgH="418918" progId="Equation.DSMT4">
                  <p:embed/>
                </p:oleObj>
              </mc:Choice>
              <mc:Fallback>
                <p:oleObj name="Equation" r:id="rId3" imgW="761669" imgH="418918" progId="Equation.DSMT4">
                  <p:embed/>
                  <p:pic>
                    <p:nvPicPr>
                      <p:cNvPr id="8" name="Object 7" descr="beta equals 2 times capital D sub lower case n times lower case t sub lower case w divided by capital A sub lower case f n">
                        <a:extLst>
                          <a:ext uri="{FF2B5EF4-FFF2-40B4-BE49-F238E27FC236}">
                            <a16:creationId xmlns:a16="http://schemas.microsoft.com/office/drawing/2014/main" id="{CD17EFF3-BF6C-45CE-9D92-FA58E2D638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198393"/>
                        <a:ext cx="999240" cy="541255"/>
                      </a:xfrm>
                      <a:prstGeom prst="rect">
                        <a:avLst/>
                      </a:prstGeom>
                      <a:noFill/>
                    </p:spPr>
                  </p:pic>
                </p:oleObj>
              </mc:Fallback>
            </mc:AlternateContent>
          </a:graphicData>
        </a:graphic>
      </p:graphicFrame>
      <p:graphicFrame>
        <p:nvGraphicFramePr>
          <p:cNvPr id="10" name="Object 9" descr="beta equals 2 times 36.96 times 0.5625 divided by 40.0 equals 1.04">
            <a:extLst>
              <a:ext uri="{FF2B5EF4-FFF2-40B4-BE49-F238E27FC236}">
                <a16:creationId xmlns:a16="http://schemas.microsoft.com/office/drawing/2014/main" id="{2FC1DDFA-E618-4D02-9E5D-EB6D83629EF5}"/>
              </a:ext>
            </a:extLst>
          </p:cNvPr>
          <p:cNvGraphicFramePr>
            <a:graphicFrameLocks noChangeAspect="1"/>
          </p:cNvGraphicFramePr>
          <p:nvPr>
            <p:extLst>
              <p:ext uri="{D42A27DB-BD31-4B8C-83A1-F6EECF244321}">
                <p14:modId xmlns:p14="http://schemas.microsoft.com/office/powerpoint/2010/main" val="3826200742"/>
              </p:ext>
            </p:extLst>
          </p:nvPr>
        </p:nvGraphicFramePr>
        <p:xfrm>
          <a:off x="3776506" y="3235444"/>
          <a:ext cx="2382838" cy="471488"/>
        </p:xfrm>
        <a:graphic>
          <a:graphicData uri="http://schemas.openxmlformats.org/presentationml/2006/ole">
            <mc:AlternateContent xmlns:mc="http://schemas.openxmlformats.org/markup-compatibility/2006">
              <mc:Choice xmlns:v="urn:schemas-microsoft-com:vml" Requires="v">
                <p:oleObj name="Equation" r:id="rId5" imgW="1993680" imgH="393480" progId="Equation.DSMT4">
                  <p:embed/>
                </p:oleObj>
              </mc:Choice>
              <mc:Fallback>
                <p:oleObj name="Equation" r:id="rId5" imgW="1993680" imgH="393480" progId="Equation.DSMT4">
                  <p:embed/>
                  <p:pic>
                    <p:nvPicPr>
                      <p:cNvPr id="10" name="Object 9" descr="beta equals 2 times 36.96 times 0.5625 divided by 40.0 equals 1.04">
                        <a:extLst>
                          <a:ext uri="{FF2B5EF4-FFF2-40B4-BE49-F238E27FC236}">
                            <a16:creationId xmlns:a16="http://schemas.microsoft.com/office/drawing/2014/main" id="{2FC1DDFA-E618-4D02-9E5D-EB6D83629EF5}"/>
                          </a:ext>
                        </a:extLst>
                      </p:cNvPr>
                      <p:cNvPicPr>
                        <a:picLocks noChangeAspect="1" noChangeArrowheads="1"/>
                      </p:cNvPicPr>
                      <p:nvPr/>
                    </p:nvPicPr>
                    <p:blipFill>
                      <a:blip r:embed="rId6"/>
                      <a:srcRect/>
                      <a:stretch>
                        <a:fillRect/>
                      </a:stretch>
                    </p:blipFill>
                    <p:spPr bwMode="auto">
                      <a:xfrm>
                        <a:off x="3776506" y="3235444"/>
                        <a:ext cx="2382838" cy="471488"/>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3B80BC3D-85BF-4EE2-AC55-031A9553F6BB}"/>
              </a:ext>
            </a:extLst>
          </p:cNvPr>
          <p:cNvSpPr txBox="1"/>
          <p:nvPr/>
        </p:nvSpPr>
        <p:spPr>
          <a:xfrm>
            <a:off x="768284" y="3737953"/>
            <a:ext cx="7772400"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Calibri" panose="020F0502020204030204" pitchFamily="34" charset="0"/>
              </a:rPr>
              <a:t>f</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n</a:t>
            </a:r>
            <a:r>
              <a:rPr lang="en-US" sz="1600" dirty="0">
                <a:effectLst/>
                <a:latin typeface="Calibri" panose="020F0502020204030204" pitchFamily="34" charset="0"/>
                <a:ea typeface="Times New Roman" panose="02020603050405020304" pitchFamily="18" charset="0"/>
                <a:cs typeface="Calibri" panose="020F0502020204030204" pitchFamily="34" charset="0"/>
              </a:rPr>
              <a:t> is taken as the largest of the specified minimum yield strengths of each flange element included in the calculation of A</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fn</a:t>
            </a:r>
            <a:r>
              <a:rPr lang="en-US" sz="1600" dirty="0">
                <a:latin typeface="Calibri" panose="020F0502020204030204" pitchFamily="34" charset="0"/>
                <a:ea typeface="Times New Roman" panose="02020603050405020304" pitchFamily="18" charset="0"/>
                <a:cs typeface="Calibri" panose="020F0502020204030204" pitchFamily="34" charset="0"/>
              </a:rPr>
              <a:t>:    f</a:t>
            </a:r>
            <a:r>
              <a:rPr lang="en-US" sz="1600" baseline="-25000" dirty="0">
                <a:latin typeface="Calibri" panose="020F0502020204030204" pitchFamily="34" charset="0"/>
                <a:ea typeface="Times New Roman" panose="02020603050405020304" pitchFamily="18" charset="0"/>
                <a:cs typeface="Calibri" panose="020F0502020204030204" pitchFamily="34" charset="0"/>
              </a:rPr>
              <a:t>n</a:t>
            </a:r>
            <a:r>
              <a:rPr lang="en-US" sz="1600" dirty="0">
                <a:latin typeface="Calibri" panose="020F0502020204030204" pitchFamily="34" charset="0"/>
                <a:ea typeface="Times New Roman" panose="02020603050405020304" pitchFamily="18" charset="0"/>
                <a:cs typeface="Calibri" panose="020F0502020204030204" pitchFamily="34" charset="0"/>
              </a:rPr>
              <a:t> = 70 ksi  (bottom flange)</a:t>
            </a:r>
            <a:endParaRPr lang="en-US" sz="1600" dirty="0">
              <a:latin typeface="Calibri" panose="020F0502020204030204" pitchFamily="34" charset="0"/>
              <a:cs typeface="Calibri" panose="020F0502020204030204" pitchFamily="34" charset="0"/>
            </a:endParaRPr>
          </a:p>
        </p:txBody>
      </p:sp>
      <p:sp>
        <p:nvSpPr>
          <p:cNvPr id="12" name="Rectangle 6">
            <a:extLst>
              <a:ext uri="{FF2B5EF4-FFF2-40B4-BE49-F238E27FC236}">
                <a16:creationId xmlns:a16="http://schemas.microsoft.com/office/drawing/2014/main" id="{E3672135-E3D8-40AE-9B9B-74A7384BA85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3" name="Object 12" descr="rho equals capital F sub lower case y w divided by lower case f sub n equals 50.0 divided by 70.0 equals 0.714 less than or equal to 1.0">
            <a:extLst>
              <a:ext uri="{FF2B5EF4-FFF2-40B4-BE49-F238E27FC236}">
                <a16:creationId xmlns:a16="http://schemas.microsoft.com/office/drawing/2014/main" id="{F7ED3986-1E7A-4074-A0C9-68356D239667}"/>
              </a:ext>
            </a:extLst>
          </p:cNvPr>
          <p:cNvGraphicFramePr>
            <a:graphicFrameLocks noChangeAspect="1"/>
          </p:cNvGraphicFramePr>
          <p:nvPr>
            <p:extLst>
              <p:ext uri="{D42A27DB-BD31-4B8C-83A1-F6EECF244321}">
                <p14:modId xmlns:p14="http://schemas.microsoft.com/office/powerpoint/2010/main" val="558053630"/>
              </p:ext>
            </p:extLst>
          </p:nvPr>
        </p:nvGraphicFramePr>
        <p:xfrm>
          <a:off x="1067507" y="4436930"/>
          <a:ext cx="2418393" cy="570451"/>
        </p:xfrm>
        <a:graphic>
          <a:graphicData uri="http://schemas.openxmlformats.org/presentationml/2006/ole">
            <mc:AlternateContent xmlns:mc="http://schemas.openxmlformats.org/markup-compatibility/2006">
              <mc:Choice xmlns:v="urn:schemas-microsoft-com:vml" Requires="v">
                <p:oleObj name="Equation" r:id="rId7" imgW="1916868" imgH="444307" progId="Equation.DSMT4">
                  <p:embed/>
                </p:oleObj>
              </mc:Choice>
              <mc:Fallback>
                <p:oleObj name="Equation" r:id="rId7" imgW="1916868" imgH="444307" progId="Equation.DSMT4">
                  <p:embed/>
                  <p:pic>
                    <p:nvPicPr>
                      <p:cNvPr id="13" name="Object 12" descr="rho equals capital F sub lower case y w divided by lower case f sub n equals 50.0 divided by 70.0 equals 0.714 less than or equal to 1.0">
                        <a:extLst>
                          <a:ext uri="{FF2B5EF4-FFF2-40B4-BE49-F238E27FC236}">
                            <a16:creationId xmlns:a16="http://schemas.microsoft.com/office/drawing/2014/main" id="{F7ED3986-1E7A-4074-A0C9-68356D2396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7507" y="4436930"/>
                        <a:ext cx="2418393" cy="570451"/>
                      </a:xfrm>
                      <a:prstGeom prst="rect">
                        <a:avLst/>
                      </a:prstGeom>
                      <a:noFill/>
                    </p:spPr>
                  </p:pic>
                </p:oleObj>
              </mc:Fallback>
            </mc:AlternateContent>
          </a:graphicData>
        </a:graphic>
      </p:graphicFrame>
      <p:graphicFrame>
        <p:nvGraphicFramePr>
          <p:cNvPr id="15" name="Object 14" descr="capital R sub lower case h equals 12 plus beta times parenthesis 3 times rho minus rho cubed parenthesis divided by 12 plus 2 times beta">
            <a:extLst>
              <a:ext uri="{FF2B5EF4-FFF2-40B4-BE49-F238E27FC236}">
                <a16:creationId xmlns:a16="http://schemas.microsoft.com/office/drawing/2014/main" id="{725DF8BC-247E-4646-9F84-1835BEEDDA54}"/>
              </a:ext>
            </a:extLst>
          </p:cNvPr>
          <p:cNvGraphicFramePr>
            <a:graphicFrameLocks noChangeAspect="1"/>
          </p:cNvGraphicFramePr>
          <p:nvPr>
            <p:extLst>
              <p:ext uri="{D42A27DB-BD31-4B8C-83A1-F6EECF244321}">
                <p14:modId xmlns:p14="http://schemas.microsoft.com/office/powerpoint/2010/main" val="3420680918"/>
              </p:ext>
            </p:extLst>
          </p:nvPr>
        </p:nvGraphicFramePr>
        <p:xfrm>
          <a:off x="3916020" y="4407676"/>
          <a:ext cx="1654688" cy="575201"/>
        </p:xfrm>
        <a:graphic>
          <a:graphicData uri="http://schemas.openxmlformats.org/presentationml/2006/ole">
            <mc:AlternateContent xmlns:mc="http://schemas.openxmlformats.org/markup-compatibility/2006">
              <mc:Choice xmlns:v="urn:schemas-microsoft-com:vml" Requires="v">
                <p:oleObj name="Equation" r:id="rId9" imgW="1320227" imgH="469696" progId="Equation.DSMT4">
                  <p:embed/>
                </p:oleObj>
              </mc:Choice>
              <mc:Fallback>
                <p:oleObj name="Equation" r:id="rId9" imgW="1320227" imgH="469696" progId="Equation.DSMT4">
                  <p:embed/>
                  <p:pic>
                    <p:nvPicPr>
                      <p:cNvPr id="15" name="Object 14" descr="capital R sub lower case h equals 12 plus beta times parenthesis 3 times rho minus rho cubed parenthesis divided by 12 plus 2 times beta">
                        <a:extLst>
                          <a:ext uri="{FF2B5EF4-FFF2-40B4-BE49-F238E27FC236}">
                            <a16:creationId xmlns:a16="http://schemas.microsoft.com/office/drawing/2014/main" id="{725DF8BC-247E-4646-9F84-1835BEEDDA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16020" y="4407676"/>
                        <a:ext cx="1654688" cy="575201"/>
                      </a:xfrm>
                      <a:prstGeom prst="rect">
                        <a:avLst/>
                      </a:prstGeom>
                      <a:noFill/>
                    </p:spPr>
                  </p:pic>
                </p:oleObj>
              </mc:Fallback>
            </mc:AlternateContent>
          </a:graphicData>
        </a:graphic>
      </p:graphicFrame>
      <p:sp>
        <p:nvSpPr>
          <p:cNvPr id="16" name="Rectangle 10">
            <a:extLst>
              <a:ext uri="{FF2B5EF4-FFF2-40B4-BE49-F238E27FC236}">
                <a16:creationId xmlns:a16="http://schemas.microsoft.com/office/drawing/2014/main" id="{81791BBC-C5CE-480C-84F3-D130FCF141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7" name="Object 16" descr="capital R sub lower case h equals 12 plus 1.04 times parenthesis 3 times 0.714 minus 0.714 cubed parenthesis divided by 12 plus 2 times 1.04 equals 0.984">
            <a:extLst>
              <a:ext uri="{FF2B5EF4-FFF2-40B4-BE49-F238E27FC236}">
                <a16:creationId xmlns:a16="http://schemas.microsoft.com/office/drawing/2014/main" id="{2E0EAAFC-E50E-4FAC-A67D-EECE4C56FC12}"/>
              </a:ext>
            </a:extLst>
          </p:cNvPr>
          <p:cNvGraphicFramePr>
            <a:graphicFrameLocks noChangeAspect="1"/>
          </p:cNvGraphicFramePr>
          <p:nvPr>
            <p:extLst>
              <p:ext uri="{D42A27DB-BD31-4B8C-83A1-F6EECF244321}">
                <p14:modId xmlns:p14="http://schemas.microsoft.com/office/powerpoint/2010/main" val="2115553833"/>
              </p:ext>
            </p:extLst>
          </p:nvPr>
        </p:nvGraphicFramePr>
        <p:xfrm>
          <a:off x="5959297" y="4401259"/>
          <a:ext cx="3166440" cy="493983"/>
        </p:xfrm>
        <a:graphic>
          <a:graphicData uri="http://schemas.openxmlformats.org/presentationml/2006/ole">
            <mc:AlternateContent xmlns:mc="http://schemas.openxmlformats.org/markup-compatibility/2006">
              <mc:Choice xmlns:v="urn:schemas-microsoft-com:vml" Requires="v">
                <p:oleObj name="Equation" r:id="rId11" imgW="3035160" imgH="482400" progId="Equation.DSMT4">
                  <p:embed/>
                </p:oleObj>
              </mc:Choice>
              <mc:Fallback>
                <p:oleObj name="Equation" r:id="rId11" imgW="3035160" imgH="482400" progId="Equation.DSMT4">
                  <p:embed/>
                  <p:pic>
                    <p:nvPicPr>
                      <p:cNvPr id="17" name="Object 16" descr="capital R sub lower case h equals 12 plus 1.04 times parenthesis 3 times 0.714 minus 0.714 cubed parenthesis divided by 12 plus 2 times 1.04 equals 0.984">
                        <a:extLst>
                          <a:ext uri="{FF2B5EF4-FFF2-40B4-BE49-F238E27FC236}">
                            <a16:creationId xmlns:a16="http://schemas.microsoft.com/office/drawing/2014/main" id="{2E0EAAFC-E50E-4FAC-A67D-EECE4C56FC12}"/>
                          </a:ext>
                        </a:extLst>
                      </p:cNvPr>
                      <p:cNvPicPr>
                        <a:picLocks noChangeAspect="1" noChangeArrowheads="1"/>
                      </p:cNvPicPr>
                      <p:nvPr/>
                    </p:nvPicPr>
                    <p:blipFill>
                      <a:blip r:embed="rId12"/>
                      <a:srcRect/>
                      <a:stretch>
                        <a:fillRect/>
                      </a:stretch>
                    </p:blipFill>
                    <p:spPr bwMode="auto">
                      <a:xfrm>
                        <a:off x="5959297" y="4401259"/>
                        <a:ext cx="3166440" cy="493983"/>
                      </a:xfrm>
                      <a:prstGeom prst="rect">
                        <a:avLst/>
                      </a:prstGeom>
                      <a:noFill/>
                    </p:spPr>
                  </p:pic>
                </p:oleObj>
              </mc:Fallback>
            </mc:AlternateContent>
          </a:graphicData>
        </a:graphic>
      </p:graphicFrame>
      <p:sp>
        <p:nvSpPr>
          <p:cNvPr id="18" name="Arrow: Right 17">
            <a:extLst>
              <a:ext uri="{FF2B5EF4-FFF2-40B4-BE49-F238E27FC236}">
                <a16:creationId xmlns:a16="http://schemas.microsoft.com/office/drawing/2014/main" id="{7FD901D5-50D6-4DA3-B342-0066D37ED3C6}"/>
              </a:ext>
            </a:extLst>
          </p:cNvPr>
          <p:cNvSpPr/>
          <p:nvPr/>
        </p:nvSpPr>
        <p:spPr>
          <a:xfrm>
            <a:off x="3592819" y="4547929"/>
            <a:ext cx="209924" cy="347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328BD50A-B6DF-445F-A510-C807992996F3}"/>
              </a:ext>
            </a:extLst>
          </p:cNvPr>
          <p:cNvSpPr/>
          <p:nvPr/>
        </p:nvSpPr>
        <p:spPr>
          <a:xfrm>
            <a:off x="5642454" y="4521621"/>
            <a:ext cx="209924" cy="347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48E5A35-5ACC-674B-519D-AE48608E2F2B}"/>
              </a:ext>
            </a:extLst>
          </p:cNvPr>
          <p:cNvSpPr txBox="1"/>
          <p:nvPr/>
        </p:nvSpPr>
        <p:spPr>
          <a:xfrm>
            <a:off x="304799" y="860302"/>
            <a:ext cx="8594103"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n-lt"/>
              </a:rPr>
              <a:t>Calculate the hybrid factor, R</a:t>
            </a:r>
            <a:r>
              <a:rPr lang="en-US" sz="1600" baseline="-25000" dirty="0">
                <a:latin typeface="+mn-lt"/>
              </a:rPr>
              <a:t>h</a:t>
            </a:r>
            <a:r>
              <a:rPr lang="en-US" sz="1600" dirty="0">
                <a:latin typeface="+mn-lt"/>
              </a:rPr>
              <a:t>, for the smaller section at the cross-section transition:</a:t>
            </a:r>
          </a:p>
        </p:txBody>
      </p:sp>
    </p:spTree>
    <p:extLst>
      <p:ext uri="{BB962C8B-B14F-4D97-AF65-F5344CB8AC3E}">
        <p14:creationId xmlns:p14="http://schemas.microsoft.com/office/powerpoint/2010/main" val="36646248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26E1A9-97DF-4B4D-B84F-7FDDD96ACC86}"/>
              </a:ext>
            </a:extLst>
          </p:cNvPr>
          <p:cNvSpPr>
            <a:spLocks noGrp="1"/>
          </p:cNvSpPr>
          <p:nvPr>
            <p:ph type="title"/>
          </p:nvPr>
        </p:nvSpPr>
        <p:spPr/>
        <p:txBody>
          <a:bodyPr/>
          <a:lstStyle/>
          <a:p>
            <a:r>
              <a:rPr lang="en-US" sz="2800" dirty="0"/>
              <a:t>Example – Composite Sections in Negative Bending </a:t>
            </a:r>
            <a:br>
              <a:rPr lang="en-US" sz="2800" dirty="0"/>
            </a:br>
            <a:r>
              <a:rPr lang="en-US" sz="2800" dirty="0"/>
              <a:t>Strength Limit State</a:t>
            </a:r>
            <a:endParaRPr lang="en-US" sz="2800" baseline="-25000" dirty="0"/>
          </a:p>
        </p:txBody>
      </p:sp>
      <p:sp>
        <p:nvSpPr>
          <p:cNvPr id="4" name="Slide Number Placeholder 3">
            <a:extLst>
              <a:ext uri="{FF2B5EF4-FFF2-40B4-BE49-F238E27FC236}">
                <a16:creationId xmlns:a16="http://schemas.microsoft.com/office/drawing/2014/main" id="{5E44792B-D415-4401-9774-4142CF5B76F6}"/>
              </a:ext>
            </a:extLst>
          </p:cNvPr>
          <p:cNvSpPr>
            <a:spLocks noGrp="1"/>
          </p:cNvSpPr>
          <p:nvPr>
            <p:ph type="sldNum" sz="quarter" idx="12"/>
          </p:nvPr>
        </p:nvSpPr>
        <p:spPr/>
        <p:txBody>
          <a:bodyPr/>
          <a:lstStyle/>
          <a:p>
            <a:fld id="{BA98D948-1207-4CB8-9C03-80C63F72A5E7}" type="slidenum">
              <a:rPr lang="en-US" smtClean="0"/>
              <a:t>84</a:t>
            </a:fld>
            <a:endParaRPr lang="en-US" dirty="0"/>
          </a:p>
        </p:txBody>
      </p:sp>
      <p:sp>
        <p:nvSpPr>
          <p:cNvPr id="7" name="Rectangle 2">
            <a:extLst>
              <a:ext uri="{FF2B5EF4-FFF2-40B4-BE49-F238E27FC236}">
                <a16:creationId xmlns:a16="http://schemas.microsoft.com/office/drawing/2014/main" id="{53C3A372-47BD-4C26-BD04-64309CFDE24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6">
            <a:extLst>
              <a:ext uri="{FF2B5EF4-FFF2-40B4-BE49-F238E27FC236}">
                <a16:creationId xmlns:a16="http://schemas.microsoft.com/office/drawing/2014/main" id="{E3672135-E3D8-40AE-9B9B-74A7384BA85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10">
            <a:extLst>
              <a:ext uri="{FF2B5EF4-FFF2-40B4-BE49-F238E27FC236}">
                <a16:creationId xmlns:a16="http://schemas.microsoft.com/office/drawing/2014/main" id="{81791BBC-C5CE-480C-84F3-D130FCF141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4" name="TextBox 23">
            <a:extLst>
              <a:ext uri="{FF2B5EF4-FFF2-40B4-BE49-F238E27FC236}">
                <a16:creationId xmlns:a16="http://schemas.microsoft.com/office/drawing/2014/main" id="{9E429E1D-AE9D-423E-B817-236277C74DCE}"/>
              </a:ext>
            </a:extLst>
          </p:cNvPr>
          <p:cNvSpPr txBox="1"/>
          <p:nvPr/>
        </p:nvSpPr>
        <p:spPr>
          <a:xfrm>
            <a:off x="383459" y="1144631"/>
            <a:ext cx="8760541"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n-lt"/>
                <a:cs typeface="Arial" panose="020B0604020202020204" pitchFamily="34" charset="0"/>
              </a:rPr>
              <a:t>Calculate the web load-shedding factor, R</a:t>
            </a:r>
            <a:r>
              <a:rPr lang="en-US" sz="1600" baseline="-25000" dirty="0">
                <a:latin typeface="+mn-lt"/>
                <a:cs typeface="Arial" panose="020B0604020202020204" pitchFamily="34" charset="0"/>
              </a:rPr>
              <a:t>b</a:t>
            </a:r>
            <a:r>
              <a:rPr lang="en-US" sz="1600" dirty="0">
                <a:latin typeface="+mn-lt"/>
                <a:cs typeface="Arial" panose="020B0604020202020204" pitchFamily="34" charset="0"/>
              </a:rPr>
              <a:t>, for the smaller section at the cross-section transition:</a:t>
            </a:r>
          </a:p>
        </p:txBody>
      </p:sp>
      <p:graphicFrame>
        <p:nvGraphicFramePr>
          <p:cNvPr id="26" name="Object 25" descr="2 times capital D sub lower case c divided by lower case t sub lower case w equals 2 times 36.96 divided by 0.5625 equals 131.4">
            <a:extLst>
              <a:ext uri="{FF2B5EF4-FFF2-40B4-BE49-F238E27FC236}">
                <a16:creationId xmlns:a16="http://schemas.microsoft.com/office/drawing/2014/main" id="{549838BB-2F66-4788-A55B-B2FC66578993}"/>
              </a:ext>
            </a:extLst>
          </p:cNvPr>
          <p:cNvGraphicFramePr>
            <a:graphicFrameLocks noChangeAspect="1"/>
          </p:cNvGraphicFramePr>
          <p:nvPr>
            <p:extLst>
              <p:ext uri="{D42A27DB-BD31-4B8C-83A1-F6EECF244321}">
                <p14:modId xmlns:p14="http://schemas.microsoft.com/office/powerpoint/2010/main" val="2279740982"/>
              </p:ext>
            </p:extLst>
          </p:nvPr>
        </p:nvGraphicFramePr>
        <p:xfrm>
          <a:off x="3854245" y="2535805"/>
          <a:ext cx="1149350" cy="598487"/>
        </p:xfrm>
        <a:graphic>
          <a:graphicData uri="http://schemas.openxmlformats.org/presentationml/2006/ole">
            <mc:AlternateContent xmlns:mc="http://schemas.openxmlformats.org/markup-compatibility/2006">
              <mc:Choice xmlns:v="urn:schemas-microsoft-com:vml" Requires="v">
                <p:oleObj name="Equation" r:id="rId3" imgW="838080" imgH="444240" progId="Equation.DSMT4">
                  <p:embed/>
                </p:oleObj>
              </mc:Choice>
              <mc:Fallback>
                <p:oleObj name="Equation" r:id="rId3" imgW="838080" imgH="444240" progId="Equation.DSMT4">
                  <p:embed/>
                  <p:pic>
                    <p:nvPicPr>
                      <p:cNvPr id="26" name="Object 25" descr="2 times capital D sub lower case c divided by lower case t sub lower case w equals 2 times 36.96 divided by 0.5625 equals 131.4">
                        <a:extLst>
                          <a:ext uri="{FF2B5EF4-FFF2-40B4-BE49-F238E27FC236}">
                            <a16:creationId xmlns:a16="http://schemas.microsoft.com/office/drawing/2014/main" id="{549838BB-2F66-4788-A55B-B2FC66578993}"/>
                          </a:ext>
                        </a:extLst>
                      </p:cNvPr>
                      <p:cNvPicPr>
                        <a:picLocks noChangeAspect="1" noChangeArrowheads="1"/>
                      </p:cNvPicPr>
                      <p:nvPr/>
                    </p:nvPicPr>
                    <p:blipFill>
                      <a:blip r:embed="rId4"/>
                      <a:srcRect/>
                      <a:stretch>
                        <a:fillRect/>
                      </a:stretch>
                    </p:blipFill>
                    <p:spPr bwMode="auto">
                      <a:xfrm>
                        <a:off x="3854245" y="2535805"/>
                        <a:ext cx="1149350" cy="598487"/>
                      </a:xfrm>
                      <a:prstGeom prst="rect">
                        <a:avLst/>
                      </a:prstGeom>
                      <a:noFill/>
                    </p:spPr>
                  </p:pic>
                </p:oleObj>
              </mc:Fallback>
            </mc:AlternateContent>
          </a:graphicData>
        </a:graphic>
      </p:graphicFrame>
      <p:graphicFrame>
        <p:nvGraphicFramePr>
          <p:cNvPr id="28" name="Object 27" descr="lower case a sub lower case w c equals 2 times capital D sub lower case c times lower case t sub lower case w divided by parenthesis lower case b sub lower case f c times lower case t sub lower case f c parenthesis">
            <a:extLst>
              <a:ext uri="{FF2B5EF4-FFF2-40B4-BE49-F238E27FC236}">
                <a16:creationId xmlns:a16="http://schemas.microsoft.com/office/drawing/2014/main" id="{601995CD-DF42-4B7B-81F0-981416307DC7}"/>
              </a:ext>
            </a:extLst>
          </p:cNvPr>
          <p:cNvGraphicFramePr>
            <a:graphicFrameLocks noChangeAspect="1"/>
          </p:cNvGraphicFramePr>
          <p:nvPr>
            <p:extLst>
              <p:ext uri="{D42A27DB-BD31-4B8C-83A1-F6EECF244321}">
                <p14:modId xmlns:p14="http://schemas.microsoft.com/office/powerpoint/2010/main" val="164593355"/>
              </p:ext>
            </p:extLst>
          </p:nvPr>
        </p:nvGraphicFramePr>
        <p:xfrm>
          <a:off x="2204083" y="2679473"/>
          <a:ext cx="1087437" cy="311150"/>
        </p:xfrm>
        <a:graphic>
          <a:graphicData uri="http://schemas.openxmlformats.org/presentationml/2006/ole">
            <mc:AlternateContent xmlns:mc="http://schemas.openxmlformats.org/markup-compatibility/2006">
              <mc:Choice xmlns:v="urn:schemas-microsoft-com:vml" Requires="v">
                <p:oleObj name="Equation" r:id="rId5" imgW="812520" imgH="228600" progId="Equation.DSMT4">
                  <p:embed/>
                </p:oleObj>
              </mc:Choice>
              <mc:Fallback>
                <p:oleObj name="Equation" r:id="rId5" imgW="812520" imgH="228600" progId="Equation.DSMT4">
                  <p:embed/>
                  <p:pic>
                    <p:nvPicPr>
                      <p:cNvPr id="28" name="Object 27" descr="lower case a sub lower case w c equals 2 times capital D sub lower case c times lower case t sub lower case w divided by parenthesis lower case b sub lower case f c times lower case t sub lower case f c parenthesis">
                        <a:extLst>
                          <a:ext uri="{FF2B5EF4-FFF2-40B4-BE49-F238E27FC236}">
                            <a16:creationId xmlns:a16="http://schemas.microsoft.com/office/drawing/2014/main" id="{601995CD-DF42-4B7B-81F0-981416307DC7}"/>
                          </a:ext>
                        </a:extLst>
                      </p:cNvPr>
                      <p:cNvPicPr>
                        <a:picLocks noChangeAspect="1" noChangeArrowheads="1"/>
                      </p:cNvPicPr>
                      <p:nvPr/>
                    </p:nvPicPr>
                    <p:blipFill>
                      <a:blip r:embed="rId6"/>
                      <a:srcRect/>
                      <a:stretch>
                        <a:fillRect/>
                      </a:stretch>
                    </p:blipFill>
                    <p:spPr bwMode="auto">
                      <a:xfrm>
                        <a:off x="2204083" y="2679473"/>
                        <a:ext cx="1087437" cy="311150"/>
                      </a:xfrm>
                      <a:prstGeom prst="rect">
                        <a:avLst/>
                      </a:prstGeom>
                      <a:noFill/>
                    </p:spPr>
                  </p:pic>
                </p:oleObj>
              </mc:Fallback>
            </mc:AlternateContent>
          </a:graphicData>
        </a:graphic>
      </p:graphicFrame>
      <p:graphicFrame>
        <p:nvGraphicFramePr>
          <p:cNvPr id="37" name="Object 36" descr="capital R sub lower case b equals 1 minus parenthesis lower case a sub lower case w c divided by parenthesis 1200 plus 300 times lower case a sub lower case w c parenthesis parenthesis times parenthesis 2 times capital D sub lower case c divided by lower case t sub lower case w minus lambda lower case r w parenthesis less than or equal to 1.0">
            <a:extLst>
              <a:ext uri="{FF2B5EF4-FFF2-40B4-BE49-F238E27FC236}">
                <a16:creationId xmlns:a16="http://schemas.microsoft.com/office/drawing/2014/main" id="{97027386-B009-4117-B5B5-3ED1EFD362D8}"/>
              </a:ext>
            </a:extLst>
          </p:cNvPr>
          <p:cNvGraphicFramePr>
            <a:graphicFrameLocks noChangeAspect="1"/>
          </p:cNvGraphicFramePr>
          <p:nvPr>
            <p:extLst>
              <p:ext uri="{D42A27DB-BD31-4B8C-83A1-F6EECF244321}">
                <p14:modId xmlns:p14="http://schemas.microsoft.com/office/powerpoint/2010/main" val="3369959153"/>
              </p:ext>
            </p:extLst>
          </p:nvPr>
        </p:nvGraphicFramePr>
        <p:xfrm>
          <a:off x="2721348" y="1804006"/>
          <a:ext cx="3540551" cy="603879"/>
        </p:xfrm>
        <a:graphic>
          <a:graphicData uri="http://schemas.openxmlformats.org/presentationml/2006/ole">
            <mc:AlternateContent xmlns:mc="http://schemas.openxmlformats.org/markup-compatibility/2006">
              <mc:Choice xmlns:v="urn:schemas-microsoft-com:vml" Requires="v">
                <p:oleObj name="Equation" r:id="rId7" imgW="2717800" imgH="457200" progId="Equation.DSMT4">
                  <p:embed/>
                </p:oleObj>
              </mc:Choice>
              <mc:Fallback>
                <p:oleObj name="Equation" r:id="rId7" imgW="2717800" imgH="457200" progId="Equation.DSMT4">
                  <p:embed/>
                  <p:pic>
                    <p:nvPicPr>
                      <p:cNvPr id="37" name="Object 36" descr="capital R sub lower case b equals 1 minus parenthesis lower case a sub lower case w c divided by parenthesis 1200 plus 300 times lower case a sub lower case w c parenthesis parenthesis times parenthesis 2 times capital D sub lower case c divided by lower case t sub lower case w minus lambda lower case r w parenthesis less than or equal to 1.0">
                        <a:extLst>
                          <a:ext uri="{FF2B5EF4-FFF2-40B4-BE49-F238E27FC236}">
                            <a16:creationId xmlns:a16="http://schemas.microsoft.com/office/drawing/2014/main" id="{97027386-B009-4117-B5B5-3ED1EFD362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348" y="1804006"/>
                        <a:ext cx="3540551" cy="603879"/>
                      </a:xfrm>
                      <a:prstGeom prst="rect">
                        <a:avLst/>
                      </a:prstGeom>
                      <a:noFill/>
                    </p:spPr>
                  </p:pic>
                </p:oleObj>
              </mc:Fallback>
            </mc:AlternateContent>
          </a:graphicData>
        </a:graphic>
      </p:graphicFrame>
      <p:graphicFrame>
        <p:nvGraphicFramePr>
          <p:cNvPr id="39" name="Object 38" descr="capital R sub lower case b equals 1 minus parenthesis 1.04 divided by parenthesis 1200 plus 300 times 1.04 parenthesis parenthesis times parenthesis 131.4 minus 116.0 parenthesis equals 0.989">
            <a:extLst>
              <a:ext uri="{FF2B5EF4-FFF2-40B4-BE49-F238E27FC236}">
                <a16:creationId xmlns:a16="http://schemas.microsoft.com/office/drawing/2014/main" id="{4CD3B629-F6B6-4A75-ACE7-F450F18C11C9}"/>
              </a:ext>
            </a:extLst>
          </p:cNvPr>
          <p:cNvGraphicFramePr>
            <a:graphicFrameLocks noChangeAspect="1"/>
          </p:cNvGraphicFramePr>
          <p:nvPr>
            <p:extLst>
              <p:ext uri="{D42A27DB-BD31-4B8C-83A1-F6EECF244321}">
                <p14:modId xmlns:p14="http://schemas.microsoft.com/office/powerpoint/2010/main" val="3440454699"/>
              </p:ext>
            </p:extLst>
          </p:nvPr>
        </p:nvGraphicFramePr>
        <p:xfrm>
          <a:off x="2400300" y="3369739"/>
          <a:ext cx="4533900" cy="671512"/>
        </p:xfrm>
        <a:graphic>
          <a:graphicData uri="http://schemas.openxmlformats.org/presentationml/2006/ole">
            <mc:AlternateContent xmlns:mc="http://schemas.openxmlformats.org/markup-compatibility/2006">
              <mc:Choice xmlns:v="urn:schemas-microsoft-com:vml" Requires="v">
                <p:oleObj name="Equation" r:id="rId9" imgW="3479760" imgH="457200" progId="Equation.DSMT4">
                  <p:embed/>
                </p:oleObj>
              </mc:Choice>
              <mc:Fallback>
                <p:oleObj name="Equation" r:id="rId9" imgW="3479760" imgH="457200" progId="Equation.DSMT4">
                  <p:embed/>
                  <p:pic>
                    <p:nvPicPr>
                      <p:cNvPr id="39" name="Object 38" descr="capital R sub lower case b equals 1 minus parenthesis 1.04 divided by parenthesis 1200 plus 300 times 1.04 parenthesis parenthesis times parenthesis 131.4 minus 116.0 parenthesis equals 0.989">
                        <a:extLst>
                          <a:ext uri="{FF2B5EF4-FFF2-40B4-BE49-F238E27FC236}">
                            <a16:creationId xmlns:a16="http://schemas.microsoft.com/office/drawing/2014/main" id="{4CD3B629-F6B6-4A75-ACE7-F450F18C11C9}"/>
                          </a:ext>
                        </a:extLst>
                      </p:cNvPr>
                      <p:cNvPicPr>
                        <a:picLocks noChangeAspect="1" noChangeArrowheads="1"/>
                      </p:cNvPicPr>
                      <p:nvPr/>
                    </p:nvPicPr>
                    <p:blipFill>
                      <a:blip r:embed="rId10"/>
                      <a:srcRect/>
                      <a:stretch>
                        <a:fillRect/>
                      </a:stretch>
                    </p:blipFill>
                    <p:spPr bwMode="auto">
                      <a:xfrm>
                        <a:off x="2400300" y="3369739"/>
                        <a:ext cx="4533900" cy="671512"/>
                      </a:xfrm>
                      <a:prstGeom prst="rect">
                        <a:avLst/>
                      </a:prstGeom>
                      <a:noFill/>
                    </p:spPr>
                  </p:pic>
                </p:oleObj>
              </mc:Fallback>
            </mc:AlternateContent>
          </a:graphicData>
        </a:graphic>
      </p:graphicFrame>
      <p:graphicFrame>
        <p:nvGraphicFramePr>
          <p:cNvPr id="41" name="Object 40" descr="2 times capital D sub lower case c divided by lower case t sub lower case w equals 2 times 36.96 divided by 0.5625 equals 131.4">
            <a:extLst>
              <a:ext uri="{FF2B5EF4-FFF2-40B4-BE49-F238E27FC236}">
                <a16:creationId xmlns:a16="http://schemas.microsoft.com/office/drawing/2014/main" id="{AAC06D46-564E-FFF8-CE12-70A256678BE8}"/>
              </a:ext>
            </a:extLst>
          </p:cNvPr>
          <p:cNvGraphicFramePr>
            <a:graphicFrameLocks noChangeAspect="1"/>
          </p:cNvGraphicFramePr>
          <p:nvPr>
            <p:extLst>
              <p:ext uri="{D42A27DB-BD31-4B8C-83A1-F6EECF244321}">
                <p14:modId xmlns:p14="http://schemas.microsoft.com/office/powerpoint/2010/main" val="976774997"/>
              </p:ext>
            </p:extLst>
          </p:nvPr>
        </p:nvGraphicFramePr>
        <p:xfrm>
          <a:off x="5590650" y="2646057"/>
          <a:ext cx="1062037" cy="307975"/>
        </p:xfrm>
        <a:graphic>
          <a:graphicData uri="http://schemas.openxmlformats.org/presentationml/2006/ole">
            <mc:AlternateContent xmlns:mc="http://schemas.openxmlformats.org/markup-compatibility/2006">
              <mc:Choice xmlns:v="urn:schemas-microsoft-com:vml" Requires="v">
                <p:oleObj name="Equation" r:id="rId11" imgW="774360" imgH="228600" progId="Equation.DSMT4">
                  <p:embed/>
                </p:oleObj>
              </mc:Choice>
              <mc:Fallback>
                <p:oleObj name="Equation" r:id="rId11" imgW="774360" imgH="228600" progId="Equation.DSMT4">
                  <p:embed/>
                  <p:pic>
                    <p:nvPicPr>
                      <p:cNvPr id="41" name="Object 40" descr="2 times capital D sub lower case c divided by lower case t sub lower case w equals 2 times 36.96 divided by 0.5625 equals 131.4">
                        <a:extLst>
                          <a:ext uri="{FF2B5EF4-FFF2-40B4-BE49-F238E27FC236}">
                            <a16:creationId xmlns:a16="http://schemas.microsoft.com/office/drawing/2014/main" id="{AAC06D46-564E-FFF8-CE12-70A256678BE8}"/>
                          </a:ext>
                        </a:extLst>
                      </p:cNvPr>
                      <p:cNvPicPr>
                        <a:picLocks noChangeAspect="1" noChangeArrowheads="1"/>
                      </p:cNvPicPr>
                      <p:nvPr/>
                    </p:nvPicPr>
                    <p:blipFill>
                      <a:blip r:embed="rId12"/>
                      <a:srcRect/>
                      <a:stretch>
                        <a:fillRect/>
                      </a:stretch>
                    </p:blipFill>
                    <p:spPr bwMode="auto">
                      <a:xfrm>
                        <a:off x="5590650" y="2646057"/>
                        <a:ext cx="1062037" cy="307975"/>
                      </a:xfrm>
                      <a:prstGeom prst="rect">
                        <a:avLst/>
                      </a:prstGeom>
                      <a:noFill/>
                    </p:spPr>
                  </p:pic>
                </p:oleObj>
              </mc:Fallback>
            </mc:AlternateContent>
          </a:graphicData>
        </a:graphic>
      </p:graphicFrame>
      <p:sp>
        <p:nvSpPr>
          <p:cNvPr id="2" name="TextBox 1">
            <a:extLst>
              <a:ext uri="{FF2B5EF4-FFF2-40B4-BE49-F238E27FC236}">
                <a16:creationId xmlns:a16="http://schemas.microsoft.com/office/drawing/2014/main" id="{3D685526-D432-BD5B-D8A1-2BD7783CE778}"/>
              </a:ext>
            </a:extLst>
          </p:cNvPr>
          <p:cNvSpPr txBox="1"/>
          <p:nvPr/>
        </p:nvSpPr>
        <p:spPr>
          <a:xfrm>
            <a:off x="6978664" y="2596980"/>
            <a:ext cx="1371600" cy="338554"/>
          </a:xfrm>
          <a:prstGeom prst="rect">
            <a:avLst/>
          </a:prstGeom>
          <a:noFill/>
        </p:spPr>
        <p:txBody>
          <a:bodyPr wrap="square" rtlCol="0">
            <a:spAutoFit/>
          </a:bodyPr>
          <a:lstStyle/>
          <a:p>
            <a:r>
              <a:rPr lang="en-US" sz="1600" dirty="0"/>
              <a:t>(Slide 82)</a:t>
            </a:r>
          </a:p>
        </p:txBody>
      </p:sp>
      <p:sp>
        <p:nvSpPr>
          <p:cNvPr id="3" name="TextBox 2">
            <a:extLst>
              <a:ext uri="{FF2B5EF4-FFF2-40B4-BE49-F238E27FC236}">
                <a16:creationId xmlns:a16="http://schemas.microsoft.com/office/drawing/2014/main" id="{CE901744-5707-25F1-F9A9-F779F67B7331}"/>
              </a:ext>
            </a:extLst>
          </p:cNvPr>
          <p:cNvSpPr txBox="1"/>
          <p:nvPr/>
        </p:nvSpPr>
        <p:spPr>
          <a:xfrm>
            <a:off x="1524038" y="4276698"/>
            <a:ext cx="7162800" cy="584775"/>
          </a:xfrm>
          <a:prstGeom prst="rect">
            <a:avLst/>
          </a:prstGeom>
          <a:noFill/>
        </p:spPr>
        <p:txBody>
          <a:bodyPr wrap="square" rtlCol="0">
            <a:spAutoFit/>
          </a:bodyPr>
          <a:lstStyle/>
          <a:p>
            <a:r>
              <a:rPr lang="en-US" sz="1600" dirty="0"/>
              <a:t>For the larger section at Pier 1:   R</a:t>
            </a:r>
            <a:r>
              <a:rPr lang="en-US" sz="1600" baseline="-25000" dirty="0"/>
              <a:t>h</a:t>
            </a:r>
            <a:r>
              <a:rPr lang="en-US" sz="1600" dirty="0"/>
              <a:t> = 0.984 (Lesson 6 – Slide 106)</a:t>
            </a:r>
          </a:p>
          <a:p>
            <a:r>
              <a:rPr lang="en-US" sz="1600" dirty="0"/>
              <a:t>                                                    R</a:t>
            </a:r>
            <a:r>
              <a:rPr lang="en-US" sz="1600" baseline="-25000" dirty="0"/>
              <a:t>b</a:t>
            </a:r>
            <a:r>
              <a:rPr lang="en-US" sz="1600" dirty="0"/>
              <a:t> = 0.989 (Lesson 6 – Slide 110)</a:t>
            </a:r>
          </a:p>
        </p:txBody>
      </p:sp>
    </p:spTree>
    <p:extLst>
      <p:ext uri="{BB962C8B-B14F-4D97-AF65-F5344CB8AC3E}">
        <p14:creationId xmlns:p14="http://schemas.microsoft.com/office/powerpoint/2010/main" val="3334287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7" descr="Diagram&#10;&#10;Description automatically generated">
            <a:extLst>
              <a:ext uri="{FF2B5EF4-FFF2-40B4-BE49-F238E27FC236}">
                <a16:creationId xmlns:a16="http://schemas.microsoft.com/office/drawing/2014/main" id="{A7189D71-C66F-2AE8-020E-974E162A8C3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81" y="1962150"/>
            <a:ext cx="3180604" cy="2090993"/>
          </a:xfrm>
          <a:prstGeom prst="rect">
            <a:avLst/>
          </a:prstGeom>
        </p:spPr>
      </p:pic>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88"/>
            <a:ext cx="8991600" cy="857250"/>
          </a:xfrm>
        </p:spPr>
        <p:txBody>
          <a:bodyPr/>
          <a:lstStyle/>
          <a:p>
            <a:r>
              <a:rPr lang="en-US" sz="2800" dirty="0"/>
              <a:t>Example – Composite Sections in Negative Bending </a:t>
            </a:r>
            <a:br>
              <a:rPr lang="en-US" sz="2800" dirty="0"/>
            </a:br>
            <a:r>
              <a:rPr lang="en-US" sz="2800" dirty="0"/>
              <a:t>Strength Limit State</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64127" y="1031074"/>
            <a:ext cx="8534400" cy="3394075"/>
          </a:xfrm>
        </p:spPr>
        <p:txBody>
          <a:bodyPr/>
          <a:lstStyle/>
          <a:p>
            <a:r>
              <a:rPr lang="en-US" sz="1800" dirty="0"/>
              <a:t>Determine the local buckling resistance, (F</a:t>
            </a:r>
            <a:r>
              <a:rPr lang="en-US" sz="1800" baseline="-25000" dirty="0"/>
              <a:t>nc</a:t>
            </a:r>
            <a:r>
              <a:rPr lang="en-US" sz="1800" dirty="0"/>
              <a:t>)</a:t>
            </a:r>
            <a:r>
              <a:rPr lang="en-US" sz="1800" baseline="-25000" dirty="0"/>
              <a:t>FLB</a:t>
            </a:r>
            <a:r>
              <a:rPr lang="en-US" sz="1800" dirty="0"/>
              <a:t>, of the smaller bottom (compression) flange at the cross-section transition:</a:t>
            </a:r>
            <a:endParaRPr lang="en-US" sz="1800" dirty="0">
              <a:solidFill>
                <a:srgbClr val="FF0000"/>
              </a:solidFill>
            </a:endParaRPr>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85</a:t>
            </a:fld>
            <a:endParaRPr lang="en-US" dirty="0"/>
          </a:p>
        </p:txBody>
      </p:sp>
      <p:graphicFrame>
        <p:nvGraphicFramePr>
          <p:cNvPr id="19" name="Object 18"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399CDFD-82AF-67EB-BB3D-B89600622535}"/>
              </a:ext>
            </a:extLst>
          </p:cNvPr>
          <p:cNvGraphicFramePr>
            <a:graphicFrameLocks noChangeAspect="1"/>
          </p:cNvGraphicFramePr>
          <p:nvPr>
            <p:extLst>
              <p:ext uri="{D42A27DB-BD31-4B8C-83A1-F6EECF244321}">
                <p14:modId xmlns:p14="http://schemas.microsoft.com/office/powerpoint/2010/main" val="995489304"/>
              </p:ext>
            </p:extLst>
          </p:nvPr>
        </p:nvGraphicFramePr>
        <p:xfrm>
          <a:off x="4876800" y="1575546"/>
          <a:ext cx="1866231" cy="536616"/>
        </p:xfrm>
        <a:graphic>
          <a:graphicData uri="http://schemas.openxmlformats.org/presentationml/2006/ole">
            <mc:AlternateContent xmlns:mc="http://schemas.openxmlformats.org/markup-compatibility/2006">
              <mc:Choice xmlns:v="urn:schemas-microsoft-com:vml" Requires="v">
                <p:oleObj name="Equation" r:id="rId4" imgW="1612800" imgH="444240" progId="Equation.DSMT4">
                  <p:embed/>
                </p:oleObj>
              </mc:Choice>
              <mc:Fallback>
                <p:oleObj name="Equation" r:id="rId4" imgW="1612800" imgH="444240" progId="Equation.DSMT4">
                  <p:embed/>
                  <p:pic>
                    <p:nvPicPr>
                      <p:cNvPr id="19" name="Object 18"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399CDFD-82AF-67EB-BB3D-B89600622535}"/>
                          </a:ext>
                        </a:extLst>
                      </p:cNvPr>
                      <p:cNvPicPr>
                        <a:picLocks noChangeAspect="1" noChangeArrowheads="1"/>
                      </p:cNvPicPr>
                      <p:nvPr/>
                    </p:nvPicPr>
                    <p:blipFill>
                      <a:blip r:embed="rId5"/>
                      <a:srcRect/>
                      <a:stretch>
                        <a:fillRect/>
                      </a:stretch>
                    </p:blipFill>
                    <p:spPr bwMode="auto">
                      <a:xfrm>
                        <a:off x="4876800" y="1575546"/>
                        <a:ext cx="1866231" cy="536616"/>
                      </a:xfrm>
                      <a:prstGeom prst="rect">
                        <a:avLst/>
                      </a:prstGeom>
                      <a:noFill/>
                    </p:spPr>
                  </p:pic>
                </p:oleObj>
              </mc:Fallback>
            </mc:AlternateContent>
          </a:graphicData>
        </a:graphic>
      </p:graphicFrame>
      <p:graphicFrame>
        <p:nvGraphicFramePr>
          <p:cNvPr id="20" name="Object 19"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4442CED7-CD43-9320-CCD1-413195FAA10D}"/>
              </a:ext>
            </a:extLst>
          </p:cNvPr>
          <p:cNvGraphicFramePr>
            <a:graphicFrameLocks noChangeAspect="1"/>
          </p:cNvGraphicFramePr>
          <p:nvPr>
            <p:extLst>
              <p:ext uri="{D42A27DB-BD31-4B8C-83A1-F6EECF244321}">
                <p14:modId xmlns:p14="http://schemas.microsoft.com/office/powerpoint/2010/main" val="1903291306"/>
              </p:ext>
            </p:extLst>
          </p:nvPr>
        </p:nvGraphicFramePr>
        <p:xfrm>
          <a:off x="4277036" y="2221569"/>
          <a:ext cx="2781300" cy="581083"/>
        </p:xfrm>
        <a:graphic>
          <a:graphicData uri="http://schemas.openxmlformats.org/presentationml/2006/ole">
            <mc:AlternateContent xmlns:mc="http://schemas.openxmlformats.org/markup-compatibility/2006">
              <mc:Choice xmlns:v="urn:schemas-microsoft-com:vml" Requires="v">
                <p:oleObj name="Equation" r:id="rId6" imgW="2539800" imgH="507960" progId="Equation.DSMT4">
                  <p:embed/>
                </p:oleObj>
              </mc:Choice>
              <mc:Fallback>
                <p:oleObj name="Equation" r:id="rId6" imgW="2539800" imgH="507960" progId="Equation.DSMT4">
                  <p:embed/>
                  <p:pic>
                    <p:nvPicPr>
                      <p:cNvPr id="20" name="Object 19"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4442CED7-CD43-9320-CCD1-413195FAA10D}"/>
                          </a:ext>
                        </a:extLst>
                      </p:cNvPr>
                      <p:cNvPicPr>
                        <a:picLocks noChangeAspect="1" noChangeArrowheads="1"/>
                      </p:cNvPicPr>
                      <p:nvPr/>
                    </p:nvPicPr>
                    <p:blipFill>
                      <a:blip r:embed="rId7"/>
                      <a:srcRect/>
                      <a:stretch>
                        <a:fillRect/>
                      </a:stretch>
                    </p:blipFill>
                    <p:spPr bwMode="auto">
                      <a:xfrm>
                        <a:off x="4277036" y="2221569"/>
                        <a:ext cx="2781300" cy="581083"/>
                      </a:xfrm>
                      <a:prstGeom prst="rect">
                        <a:avLst/>
                      </a:prstGeom>
                      <a:noFill/>
                    </p:spPr>
                  </p:pic>
                </p:oleObj>
              </mc:Fallback>
            </mc:AlternateContent>
          </a:graphicData>
        </a:graphic>
      </p:graphicFrame>
      <p:graphicFrame>
        <p:nvGraphicFramePr>
          <p:cNvPr id="21" name="Object 20"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C10A811E-1667-B61B-4F85-7AE845C31B5D}"/>
              </a:ext>
            </a:extLst>
          </p:cNvPr>
          <p:cNvGraphicFramePr>
            <a:graphicFrameLocks noChangeAspect="1"/>
          </p:cNvGraphicFramePr>
          <p:nvPr>
            <p:extLst>
              <p:ext uri="{D42A27DB-BD31-4B8C-83A1-F6EECF244321}">
                <p14:modId xmlns:p14="http://schemas.microsoft.com/office/powerpoint/2010/main" val="1321483812"/>
              </p:ext>
            </p:extLst>
          </p:nvPr>
        </p:nvGraphicFramePr>
        <p:xfrm>
          <a:off x="3039500" y="3808626"/>
          <a:ext cx="4278312" cy="602246"/>
        </p:xfrm>
        <a:graphic>
          <a:graphicData uri="http://schemas.openxmlformats.org/presentationml/2006/ole">
            <mc:AlternateContent xmlns:mc="http://schemas.openxmlformats.org/markup-compatibility/2006">
              <mc:Choice xmlns:v="urn:schemas-microsoft-com:vml" Requires="v">
                <p:oleObj name="Equation" r:id="rId8" imgW="3962160" imgH="533160" progId="Equation.DSMT4">
                  <p:embed/>
                </p:oleObj>
              </mc:Choice>
              <mc:Fallback>
                <p:oleObj name="Equation" r:id="rId8" imgW="3962160" imgH="533160" progId="Equation.DSMT4">
                  <p:embed/>
                  <p:pic>
                    <p:nvPicPr>
                      <p:cNvPr id="21" name="Object 20"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C10A811E-1667-B61B-4F85-7AE845C31B5D}"/>
                          </a:ext>
                        </a:extLst>
                      </p:cNvPr>
                      <p:cNvPicPr>
                        <a:picLocks noChangeAspect="1" noChangeArrowheads="1"/>
                      </p:cNvPicPr>
                      <p:nvPr/>
                    </p:nvPicPr>
                    <p:blipFill>
                      <a:blip r:embed="rId9"/>
                      <a:srcRect/>
                      <a:stretch>
                        <a:fillRect/>
                      </a:stretch>
                    </p:blipFill>
                    <p:spPr bwMode="auto">
                      <a:xfrm>
                        <a:off x="3039500" y="3808626"/>
                        <a:ext cx="4278312" cy="602246"/>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AA30892F-394E-5CFA-C9D2-921ECB16B01D}"/>
              </a:ext>
            </a:extLst>
          </p:cNvPr>
          <p:cNvSpPr txBox="1"/>
          <p:nvPr/>
        </p:nvSpPr>
        <p:spPr>
          <a:xfrm>
            <a:off x="7381164" y="3960026"/>
            <a:ext cx="1726755" cy="307777"/>
          </a:xfrm>
          <a:prstGeom prst="rect">
            <a:avLst/>
          </a:prstGeom>
          <a:noFill/>
        </p:spPr>
        <p:txBody>
          <a:bodyPr wrap="none" rtlCol="0">
            <a:spAutoFit/>
          </a:bodyPr>
          <a:lstStyle/>
          <a:p>
            <a:r>
              <a:rPr lang="en-US" sz="1400" dirty="0"/>
              <a:t>Noncompact flange</a:t>
            </a:r>
          </a:p>
        </p:txBody>
      </p:sp>
      <p:sp>
        <p:nvSpPr>
          <p:cNvPr id="31" name="TextBox 30">
            <a:extLst>
              <a:ext uri="{FF2B5EF4-FFF2-40B4-BE49-F238E27FC236}">
                <a16:creationId xmlns:a16="http://schemas.microsoft.com/office/drawing/2014/main" id="{37560DE7-DFCC-D20D-17A9-F9561AC7FB32}"/>
              </a:ext>
            </a:extLst>
          </p:cNvPr>
          <p:cNvSpPr txBox="1"/>
          <p:nvPr/>
        </p:nvSpPr>
        <p:spPr>
          <a:xfrm>
            <a:off x="7672232" y="2306899"/>
            <a:ext cx="1319368" cy="307777"/>
          </a:xfrm>
          <a:prstGeom prst="rect">
            <a:avLst/>
          </a:prstGeom>
          <a:noFill/>
        </p:spPr>
        <p:txBody>
          <a:bodyPr wrap="square">
            <a:spAutoFit/>
          </a:bodyPr>
          <a:lstStyle/>
          <a:p>
            <a:pPr marL="0" indent="0">
              <a:buNone/>
            </a:pPr>
            <a:r>
              <a:rPr lang="en-US" sz="1400" dirty="0"/>
              <a:t>(Slide 27)</a:t>
            </a:r>
          </a:p>
        </p:txBody>
      </p:sp>
      <p:sp>
        <p:nvSpPr>
          <p:cNvPr id="16" name="Object 15">
            <a:extLst>
              <a:ext uri="{FF2B5EF4-FFF2-40B4-BE49-F238E27FC236}">
                <a16:creationId xmlns:a16="http://schemas.microsoft.com/office/drawing/2014/main" id="{2B68F164-30A0-1584-1704-CE11D4F04EDA}"/>
              </a:ext>
            </a:extLst>
          </p:cNvPr>
          <p:cNvSpPr txBox="1"/>
          <p:nvPr/>
        </p:nvSpPr>
        <p:spPr bwMode="auto">
          <a:xfrm>
            <a:off x="3098709" y="2865366"/>
            <a:ext cx="6142037" cy="303213"/>
          </a:xfrm>
          <a:prstGeom prst="rect">
            <a:avLst/>
          </a:prstGeom>
          <a:noFill/>
        </p:spPr>
        <p:txBody>
          <a:bodyPr>
            <a:normAutofit fontScale="92500" lnSpcReduction="20000"/>
          </a:bodyPr>
          <a:lstStyle/>
          <a:p>
            <a:endParaRPr lang="en-US" dirty="0">
              <a:solidFill>
                <a:schemeClr val="tx1"/>
              </a:solidFill>
            </a:endParaRPr>
          </a:p>
        </p:txBody>
      </p:sp>
      <p:graphicFrame>
        <p:nvGraphicFramePr>
          <p:cNvPr id="17" name="Object 16"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76F720F9-31E8-5DF2-DBC1-1218D7CF43C2}"/>
              </a:ext>
            </a:extLst>
          </p:cNvPr>
          <p:cNvGraphicFramePr>
            <a:graphicFrameLocks noChangeAspect="1"/>
          </p:cNvGraphicFramePr>
          <p:nvPr>
            <p:extLst>
              <p:ext uri="{D42A27DB-BD31-4B8C-83A1-F6EECF244321}">
                <p14:modId xmlns:p14="http://schemas.microsoft.com/office/powerpoint/2010/main" val="2892221189"/>
              </p:ext>
            </p:extLst>
          </p:nvPr>
        </p:nvGraphicFramePr>
        <p:xfrm>
          <a:off x="4260924" y="3250815"/>
          <a:ext cx="2813524" cy="579296"/>
        </p:xfrm>
        <a:graphic>
          <a:graphicData uri="http://schemas.openxmlformats.org/presentationml/2006/ole">
            <mc:AlternateContent xmlns:mc="http://schemas.openxmlformats.org/markup-compatibility/2006">
              <mc:Choice xmlns:v="urn:schemas-microsoft-com:vml" Requires="v">
                <p:oleObj name="Equation" r:id="rId10" imgW="2577960" imgH="507960" progId="Equation.DSMT4">
                  <p:embed/>
                </p:oleObj>
              </mc:Choice>
              <mc:Fallback>
                <p:oleObj name="Equation" r:id="rId10" imgW="2577960" imgH="507960" progId="Equation.DSMT4">
                  <p:embed/>
                  <p:pic>
                    <p:nvPicPr>
                      <p:cNvPr id="17" name="Object 16"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76F720F9-31E8-5DF2-DBC1-1218D7CF43C2}"/>
                          </a:ext>
                        </a:extLst>
                      </p:cNvPr>
                      <p:cNvPicPr>
                        <a:picLocks noChangeAspect="1" noChangeArrowheads="1"/>
                      </p:cNvPicPr>
                      <p:nvPr/>
                    </p:nvPicPr>
                    <p:blipFill>
                      <a:blip r:embed="rId11"/>
                      <a:srcRect/>
                      <a:stretch>
                        <a:fillRect/>
                      </a:stretch>
                    </p:blipFill>
                    <p:spPr bwMode="auto">
                      <a:xfrm>
                        <a:off x="4260924" y="3250815"/>
                        <a:ext cx="2813524" cy="579296"/>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C128A7AE-8055-C2A4-114C-EBAA770EF040}"/>
              </a:ext>
            </a:extLst>
          </p:cNvPr>
          <p:cNvSpPr txBox="1"/>
          <p:nvPr/>
        </p:nvSpPr>
        <p:spPr>
          <a:xfrm>
            <a:off x="7670652" y="3357984"/>
            <a:ext cx="1143000" cy="307777"/>
          </a:xfrm>
          <a:prstGeom prst="rect">
            <a:avLst/>
          </a:prstGeom>
          <a:noFill/>
        </p:spPr>
        <p:txBody>
          <a:bodyPr wrap="square" rtlCol="0">
            <a:spAutoFit/>
          </a:bodyPr>
          <a:lstStyle/>
          <a:p>
            <a:r>
              <a:rPr lang="en-US" sz="1400" dirty="0"/>
              <a:t>(Slide 28)</a:t>
            </a:r>
          </a:p>
        </p:txBody>
      </p:sp>
      <mc:AlternateContent xmlns:mc="http://schemas.openxmlformats.org/markup-compatibility/2006" xmlns:a14="http://schemas.microsoft.com/office/drawing/2010/main">
        <mc:Choice Requires="a14">
          <p:sp>
            <p:nvSpPr>
              <p:cNvPr id="24" name="Object 23"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FCE8C70E-777C-5C5B-B733-604E78896F84}"/>
                  </a:ext>
                </a:extLst>
              </p:cNvPr>
              <p:cNvSpPr txBox="1"/>
              <p:nvPr/>
            </p:nvSpPr>
            <p:spPr bwMode="auto">
              <a:xfrm>
                <a:off x="3484994" y="4479926"/>
                <a:ext cx="5622925" cy="5461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chemeClr val="tx1"/>
                          </a:solidFill>
                          <a:latin typeface="Cambria Math" panose="02040503050406030204" pitchFamily="18" charset="0"/>
                        </a:rPr>
                        <m:t> </m:t>
                      </m:r>
                    </m:oMath>
                  </m:oMathPara>
                </a14:m>
                <a:endParaRPr lang="en-US" dirty="0">
                  <a:solidFill>
                    <a:schemeClr val="tx1"/>
                  </a:solidFill>
                </a:endParaRPr>
              </a:p>
            </p:txBody>
          </p:sp>
        </mc:Choice>
        <mc:Fallback xmlns="">
          <p:sp>
            <p:nvSpPr>
              <p:cNvPr id="24" name="Object 23"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FCE8C70E-777C-5C5B-B733-604E78896F84}"/>
                  </a:ext>
                </a:extLst>
              </p:cNvPr>
              <p:cNvSpPr txBox="1">
                <a:spLocks noRot="1" noChangeAspect="1" noMove="1" noResize="1" noEditPoints="1" noAdjustHandles="1" noChangeArrowheads="1" noChangeShapeType="1" noTextEdit="1"/>
              </p:cNvSpPr>
              <p:nvPr/>
            </p:nvSpPr>
            <p:spPr bwMode="auto">
              <a:xfrm>
                <a:off x="3484994" y="4479926"/>
                <a:ext cx="5622925" cy="546100"/>
              </a:xfrm>
              <a:prstGeom prst="rect">
                <a:avLst/>
              </a:prstGeom>
              <a:blipFill>
                <a:blip r:embed="rId14"/>
                <a:stretch>
                  <a:fillRect/>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AA214CB4-08EB-DFA7-B19E-DA97DEAADC4E}"/>
              </a:ext>
            </a:extLst>
          </p:cNvPr>
          <p:cNvCxnSpPr/>
          <p:nvPr/>
        </p:nvCxnSpPr>
        <p:spPr>
          <a:xfrm>
            <a:off x="1205447" y="1962150"/>
            <a:ext cx="0" cy="5810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CC3DA5D-A2AA-8A8D-51D3-B127F00C3456}"/>
              </a:ext>
            </a:extLst>
          </p:cNvPr>
          <p:cNvSpPr/>
          <p:nvPr/>
        </p:nvSpPr>
        <p:spPr>
          <a:xfrm>
            <a:off x="1015219" y="2954193"/>
            <a:ext cx="739199" cy="3032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A0D529B9-1DEB-503E-6554-287CE42786E5}"/>
              </a:ext>
            </a:extLst>
          </p:cNvPr>
          <p:cNvSpPr/>
          <p:nvPr/>
        </p:nvSpPr>
        <p:spPr>
          <a:xfrm>
            <a:off x="1000438" y="3799512"/>
            <a:ext cx="207948" cy="151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29">
            <a:extLst>
              <a:ext uri="{FF2B5EF4-FFF2-40B4-BE49-F238E27FC236}">
                <a16:creationId xmlns:a16="http://schemas.microsoft.com/office/drawing/2014/main" id="{73C14EA3-6B2D-60CF-5E06-A4214E83B1F4}"/>
              </a:ext>
            </a:extLst>
          </p:cNvPr>
          <p:cNvSpPr/>
          <p:nvPr/>
        </p:nvSpPr>
        <p:spPr>
          <a:xfrm>
            <a:off x="1764800" y="3799512"/>
            <a:ext cx="207948" cy="151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59D5347B-985E-504C-9E10-5F95761F5FBD}"/>
              </a:ext>
            </a:extLst>
          </p:cNvPr>
          <p:cNvSpPr/>
          <p:nvPr/>
        </p:nvSpPr>
        <p:spPr>
          <a:xfrm>
            <a:off x="2529162" y="3799512"/>
            <a:ext cx="290237" cy="151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Object 5">
            <a:extLst>
              <a:ext uri="{FF2B5EF4-FFF2-40B4-BE49-F238E27FC236}">
                <a16:creationId xmlns:a16="http://schemas.microsoft.com/office/drawing/2014/main" id="{4466BF3E-2503-5964-C434-3F0F94057729}"/>
              </a:ext>
            </a:extLst>
          </p:cNvPr>
          <p:cNvGraphicFramePr>
            <a:graphicFrameLocks noChangeAspect="1"/>
          </p:cNvGraphicFramePr>
          <p:nvPr>
            <p:extLst>
              <p:ext uri="{D42A27DB-BD31-4B8C-83A1-F6EECF244321}">
                <p14:modId xmlns:p14="http://schemas.microsoft.com/office/powerpoint/2010/main" val="2945642147"/>
              </p:ext>
            </p:extLst>
          </p:nvPr>
        </p:nvGraphicFramePr>
        <p:xfrm>
          <a:off x="3276110" y="2893086"/>
          <a:ext cx="5741854" cy="275493"/>
        </p:xfrm>
        <a:graphic>
          <a:graphicData uri="http://schemas.openxmlformats.org/presentationml/2006/ole">
            <mc:AlternateContent xmlns:mc="http://schemas.openxmlformats.org/markup-compatibility/2006">
              <mc:Choice xmlns:v="urn:schemas-microsoft-com:vml" Requires="v">
                <p:oleObj name="Equation" r:id="rId15" imgW="4431960" imgH="215640" progId="Equation.DSMT4">
                  <p:embed/>
                </p:oleObj>
              </mc:Choice>
              <mc:Fallback>
                <p:oleObj name="Equation" r:id="rId15" imgW="4431960" imgH="215640" progId="Equation.DSMT4">
                  <p:embed/>
                  <p:pic>
                    <p:nvPicPr>
                      <p:cNvPr id="6" name="Object 5">
                        <a:extLst>
                          <a:ext uri="{FF2B5EF4-FFF2-40B4-BE49-F238E27FC236}">
                            <a16:creationId xmlns:a16="http://schemas.microsoft.com/office/drawing/2014/main" id="{4466BF3E-2503-5964-C434-3F0F94057729}"/>
                          </a:ext>
                        </a:extLst>
                      </p:cNvPr>
                      <p:cNvPicPr>
                        <a:picLocks noChangeAspect="1" noChangeArrowheads="1"/>
                      </p:cNvPicPr>
                      <p:nvPr/>
                    </p:nvPicPr>
                    <p:blipFill>
                      <a:blip r:embed="rId16"/>
                      <a:srcRect/>
                      <a:stretch>
                        <a:fillRect/>
                      </a:stretch>
                    </p:blipFill>
                    <p:spPr bwMode="auto">
                      <a:xfrm>
                        <a:off x="3276110" y="2893086"/>
                        <a:ext cx="5741854" cy="275493"/>
                      </a:xfrm>
                      <a:prstGeom prst="rect">
                        <a:avLst/>
                      </a:prstGeom>
                      <a:noFill/>
                    </p:spPr>
                  </p:pic>
                </p:oleObj>
              </mc:Fallback>
            </mc:AlternateContent>
          </a:graphicData>
        </a:graphic>
      </p:graphicFrame>
      <p:graphicFrame>
        <p:nvGraphicFramePr>
          <p:cNvPr id="7" name="Object 6"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69683E8F-1B57-92AF-D358-FFD5702B7025}"/>
              </a:ext>
            </a:extLst>
          </p:cNvPr>
          <p:cNvGraphicFramePr>
            <a:graphicFrameLocks noChangeAspect="1"/>
          </p:cNvGraphicFramePr>
          <p:nvPr>
            <p:extLst>
              <p:ext uri="{D42A27DB-BD31-4B8C-83A1-F6EECF244321}">
                <p14:modId xmlns:p14="http://schemas.microsoft.com/office/powerpoint/2010/main" val="2916293189"/>
              </p:ext>
            </p:extLst>
          </p:nvPr>
        </p:nvGraphicFramePr>
        <p:xfrm>
          <a:off x="3177840" y="4487863"/>
          <a:ext cx="5264149" cy="509960"/>
        </p:xfrm>
        <a:graphic>
          <a:graphicData uri="http://schemas.openxmlformats.org/presentationml/2006/ole">
            <mc:AlternateContent xmlns:mc="http://schemas.openxmlformats.org/markup-compatibility/2006">
              <mc:Choice xmlns:v="urn:schemas-microsoft-com:vml" Requires="v">
                <p:oleObj name="Equation" r:id="rId17" imgW="5219640" imgH="482400" progId="Equation.DSMT4">
                  <p:embed/>
                </p:oleObj>
              </mc:Choice>
              <mc:Fallback>
                <p:oleObj name="Equation" r:id="rId17" imgW="5219640" imgH="482400" progId="Equation.DSMT4">
                  <p:embed/>
                  <p:pic>
                    <p:nvPicPr>
                      <p:cNvPr id="7" name="Object 6"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69683E8F-1B57-92AF-D358-FFD5702B7025}"/>
                          </a:ext>
                        </a:extLst>
                      </p:cNvPr>
                      <p:cNvPicPr>
                        <a:picLocks noChangeAspect="1" noChangeArrowheads="1"/>
                      </p:cNvPicPr>
                      <p:nvPr/>
                    </p:nvPicPr>
                    <p:blipFill>
                      <a:blip r:embed="rId18"/>
                      <a:srcRect/>
                      <a:stretch>
                        <a:fillRect/>
                      </a:stretch>
                    </p:blipFill>
                    <p:spPr bwMode="auto">
                      <a:xfrm>
                        <a:off x="3177840" y="4487863"/>
                        <a:ext cx="5264149" cy="509960"/>
                      </a:xfrm>
                      <a:prstGeom prst="rect">
                        <a:avLst/>
                      </a:prstGeom>
                      <a:noFill/>
                    </p:spPr>
                  </p:pic>
                </p:oleObj>
              </mc:Fallback>
            </mc:AlternateContent>
          </a:graphicData>
        </a:graphic>
      </p:graphicFrame>
    </p:spTree>
    <p:extLst>
      <p:ext uri="{BB962C8B-B14F-4D97-AF65-F5344CB8AC3E}">
        <p14:creationId xmlns:p14="http://schemas.microsoft.com/office/powerpoint/2010/main" val="2246707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61157"/>
            <a:ext cx="8991600" cy="857250"/>
          </a:xfrm>
        </p:spPr>
        <p:txBody>
          <a:bodyPr/>
          <a:lstStyle/>
          <a:p>
            <a:r>
              <a:rPr lang="en-US" sz="2800" dirty="0"/>
              <a:t>Example – Composite Sections in Negative Bending </a:t>
            </a:r>
            <a:br>
              <a:rPr lang="en-US" sz="2800" dirty="0"/>
            </a:br>
            <a:r>
              <a:rPr lang="en-US" sz="2800" dirty="0"/>
              <a:t>Strength Limit State</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381000" y="913187"/>
            <a:ext cx="8763000" cy="3394075"/>
          </a:xfrm>
        </p:spPr>
        <p:txBody>
          <a:bodyPr/>
          <a:lstStyle/>
          <a:p>
            <a:r>
              <a:rPr lang="en-US" sz="1800" dirty="0"/>
              <a:t>Determine the local buckling resistance, (F</a:t>
            </a:r>
            <a:r>
              <a:rPr lang="en-US" sz="1800" baseline="-25000" dirty="0"/>
              <a:t>nc</a:t>
            </a:r>
            <a:r>
              <a:rPr lang="en-US" sz="1800" dirty="0"/>
              <a:t>)</a:t>
            </a:r>
            <a:r>
              <a:rPr lang="en-US" sz="1800" baseline="-25000" dirty="0"/>
              <a:t>FLB</a:t>
            </a:r>
            <a:r>
              <a:rPr lang="en-US" sz="1800" dirty="0"/>
              <a:t>, of the larger bottom (compression) flange at Pier 1:</a:t>
            </a:r>
            <a:endParaRPr lang="en-US" sz="1800" dirty="0">
              <a:solidFill>
                <a:srgbClr val="FF0000"/>
              </a:solidFill>
            </a:endParaRPr>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86</a:t>
            </a:fld>
            <a:endParaRPr lang="en-US" dirty="0"/>
          </a:p>
        </p:txBody>
      </p:sp>
      <p:graphicFrame>
        <p:nvGraphicFramePr>
          <p:cNvPr id="19" name="Object 18"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399CDFD-82AF-67EB-BB3D-B89600622535}"/>
              </a:ext>
            </a:extLst>
          </p:cNvPr>
          <p:cNvGraphicFramePr>
            <a:graphicFrameLocks noChangeAspect="1"/>
          </p:cNvGraphicFramePr>
          <p:nvPr>
            <p:extLst>
              <p:ext uri="{D42A27DB-BD31-4B8C-83A1-F6EECF244321}">
                <p14:modId xmlns:p14="http://schemas.microsoft.com/office/powerpoint/2010/main" val="1023321321"/>
              </p:ext>
            </p:extLst>
          </p:nvPr>
        </p:nvGraphicFramePr>
        <p:xfrm>
          <a:off x="3302000" y="1331296"/>
          <a:ext cx="1854200" cy="555625"/>
        </p:xfrm>
        <a:graphic>
          <a:graphicData uri="http://schemas.openxmlformats.org/presentationml/2006/ole">
            <mc:AlternateContent xmlns:mc="http://schemas.openxmlformats.org/markup-compatibility/2006">
              <mc:Choice xmlns:v="urn:schemas-microsoft-com:vml" Requires="v">
                <p:oleObj name="Equation" r:id="rId3" imgW="1549080" imgH="444240" progId="Equation.DSMT4">
                  <p:embed/>
                </p:oleObj>
              </mc:Choice>
              <mc:Fallback>
                <p:oleObj name="Equation" r:id="rId3" imgW="1549080" imgH="444240" progId="Equation.DSMT4">
                  <p:embed/>
                  <p:pic>
                    <p:nvPicPr>
                      <p:cNvPr id="19" name="Object 18"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399CDFD-82AF-67EB-BB3D-B89600622535}"/>
                          </a:ext>
                        </a:extLst>
                      </p:cNvPr>
                      <p:cNvPicPr>
                        <a:picLocks noChangeAspect="1" noChangeArrowheads="1"/>
                      </p:cNvPicPr>
                      <p:nvPr/>
                    </p:nvPicPr>
                    <p:blipFill>
                      <a:blip r:embed="rId4"/>
                      <a:srcRect/>
                      <a:stretch>
                        <a:fillRect/>
                      </a:stretch>
                    </p:blipFill>
                    <p:spPr bwMode="auto">
                      <a:xfrm>
                        <a:off x="3302000" y="1331296"/>
                        <a:ext cx="1854200" cy="555625"/>
                      </a:xfrm>
                      <a:prstGeom prst="rect">
                        <a:avLst/>
                      </a:prstGeom>
                      <a:noFill/>
                    </p:spPr>
                  </p:pic>
                </p:oleObj>
              </mc:Fallback>
            </mc:AlternateContent>
          </a:graphicData>
        </a:graphic>
      </p:graphicFrame>
      <p:graphicFrame>
        <p:nvGraphicFramePr>
          <p:cNvPr id="20" name="Object 19"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4442CED7-CD43-9320-CCD1-413195FAA10D}"/>
              </a:ext>
            </a:extLst>
          </p:cNvPr>
          <p:cNvGraphicFramePr>
            <a:graphicFrameLocks noChangeAspect="1"/>
          </p:cNvGraphicFramePr>
          <p:nvPr>
            <p:extLst>
              <p:ext uri="{D42A27DB-BD31-4B8C-83A1-F6EECF244321}">
                <p14:modId xmlns:p14="http://schemas.microsoft.com/office/powerpoint/2010/main" val="3332305465"/>
              </p:ext>
            </p:extLst>
          </p:nvPr>
        </p:nvGraphicFramePr>
        <p:xfrm>
          <a:off x="2806700" y="2003944"/>
          <a:ext cx="2844800" cy="593725"/>
        </p:xfrm>
        <a:graphic>
          <a:graphicData uri="http://schemas.openxmlformats.org/presentationml/2006/ole">
            <mc:AlternateContent xmlns:mc="http://schemas.openxmlformats.org/markup-compatibility/2006">
              <mc:Choice xmlns:v="urn:schemas-microsoft-com:vml" Requires="v">
                <p:oleObj name="Equation" r:id="rId5" imgW="2539800" imgH="507960" progId="Equation.DSMT4">
                  <p:embed/>
                </p:oleObj>
              </mc:Choice>
              <mc:Fallback>
                <p:oleObj name="Equation" r:id="rId5" imgW="2539800" imgH="507960" progId="Equation.DSMT4">
                  <p:embed/>
                  <p:pic>
                    <p:nvPicPr>
                      <p:cNvPr id="20" name="Object 19"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4442CED7-CD43-9320-CCD1-413195FAA10D}"/>
                          </a:ext>
                        </a:extLst>
                      </p:cNvPr>
                      <p:cNvPicPr>
                        <a:picLocks noChangeAspect="1" noChangeArrowheads="1"/>
                      </p:cNvPicPr>
                      <p:nvPr/>
                    </p:nvPicPr>
                    <p:blipFill>
                      <a:blip r:embed="rId6"/>
                      <a:srcRect/>
                      <a:stretch>
                        <a:fillRect/>
                      </a:stretch>
                    </p:blipFill>
                    <p:spPr bwMode="auto">
                      <a:xfrm>
                        <a:off x="2806700" y="2003944"/>
                        <a:ext cx="2844800" cy="593725"/>
                      </a:xfrm>
                      <a:prstGeom prst="rect">
                        <a:avLst/>
                      </a:prstGeom>
                      <a:noFill/>
                    </p:spPr>
                  </p:pic>
                </p:oleObj>
              </mc:Fallback>
            </mc:AlternateContent>
          </a:graphicData>
        </a:graphic>
      </p:graphicFrame>
      <p:graphicFrame>
        <p:nvGraphicFramePr>
          <p:cNvPr id="21" name="Object 20"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C10A811E-1667-B61B-4F85-7AE845C31B5D}"/>
              </a:ext>
            </a:extLst>
          </p:cNvPr>
          <p:cNvGraphicFramePr>
            <a:graphicFrameLocks noChangeAspect="1"/>
          </p:cNvGraphicFramePr>
          <p:nvPr>
            <p:extLst>
              <p:ext uri="{D42A27DB-BD31-4B8C-83A1-F6EECF244321}">
                <p14:modId xmlns:p14="http://schemas.microsoft.com/office/powerpoint/2010/main" val="1561996377"/>
              </p:ext>
            </p:extLst>
          </p:nvPr>
        </p:nvGraphicFramePr>
        <p:xfrm>
          <a:off x="2081213" y="2714625"/>
          <a:ext cx="5108575" cy="301625"/>
        </p:xfrm>
        <a:graphic>
          <a:graphicData uri="http://schemas.openxmlformats.org/presentationml/2006/ole">
            <mc:AlternateContent xmlns:mc="http://schemas.openxmlformats.org/markup-compatibility/2006">
              <mc:Choice xmlns:v="urn:schemas-microsoft-com:vml" Requires="v">
                <p:oleObj name="Equation" r:id="rId7" imgW="4495680" imgH="253800" progId="Equation.DSMT4">
                  <p:embed/>
                </p:oleObj>
              </mc:Choice>
              <mc:Fallback>
                <p:oleObj name="Equation" r:id="rId7" imgW="4495680" imgH="253800" progId="Equation.DSMT4">
                  <p:embed/>
                  <p:pic>
                    <p:nvPicPr>
                      <p:cNvPr id="21" name="Object 20"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C10A811E-1667-B61B-4F85-7AE845C31B5D}"/>
                          </a:ext>
                        </a:extLst>
                      </p:cNvPr>
                      <p:cNvPicPr>
                        <a:picLocks noChangeAspect="1" noChangeArrowheads="1"/>
                      </p:cNvPicPr>
                      <p:nvPr/>
                    </p:nvPicPr>
                    <p:blipFill>
                      <a:blip r:embed="rId8"/>
                      <a:srcRect/>
                      <a:stretch>
                        <a:fillRect/>
                      </a:stretch>
                    </p:blipFill>
                    <p:spPr bwMode="auto">
                      <a:xfrm>
                        <a:off x="2081213" y="2714625"/>
                        <a:ext cx="5108575" cy="301625"/>
                      </a:xfrm>
                      <a:prstGeom prst="rect">
                        <a:avLst/>
                      </a:prstGeom>
                      <a:noFill/>
                    </p:spPr>
                  </p:pic>
                </p:oleObj>
              </mc:Fallback>
            </mc:AlternateContent>
          </a:graphicData>
        </a:graphic>
      </p:graphicFrame>
      <p:pic>
        <p:nvPicPr>
          <p:cNvPr id="22" name="Content Placeholder 7" descr="Diagram&#10;&#10;Description automatically generated">
            <a:extLst>
              <a:ext uri="{FF2B5EF4-FFF2-40B4-BE49-F238E27FC236}">
                <a16:creationId xmlns:a16="http://schemas.microsoft.com/office/drawing/2014/main" id="{7E8D2E8E-1882-6A4C-363D-EFEC300C227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976535" y="3099304"/>
            <a:ext cx="3038530" cy="1997590"/>
          </a:xfrm>
          <a:prstGeom prst="rect">
            <a:avLst/>
          </a:prstGeom>
        </p:spPr>
      </p:pic>
      <p:sp>
        <p:nvSpPr>
          <p:cNvPr id="10" name="TextBox 9">
            <a:extLst>
              <a:ext uri="{FF2B5EF4-FFF2-40B4-BE49-F238E27FC236}">
                <a16:creationId xmlns:a16="http://schemas.microsoft.com/office/drawing/2014/main" id="{AA30892F-394E-5CFA-C9D2-921ECB16B01D}"/>
              </a:ext>
            </a:extLst>
          </p:cNvPr>
          <p:cNvSpPr txBox="1"/>
          <p:nvPr/>
        </p:nvSpPr>
        <p:spPr>
          <a:xfrm>
            <a:off x="7362886" y="2688091"/>
            <a:ext cx="1438214" cy="307777"/>
          </a:xfrm>
          <a:prstGeom prst="rect">
            <a:avLst/>
          </a:prstGeom>
          <a:noFill/>
        </p:spPr>
        <p:txBody>
          <a:bodyPr wrap="none" rtlCol="0">
            <a:spAutoFit/>
          </a:bodyPr>
          <a:lstStyle/>
          <a:p>
            <a:r>
              <a:rPr lang="en-US" sz="1400" dirty="0"/>
              <a:t>Compact flange</a:t>
            </a:r>
          </a:p>
        </p:txBody>
      </p:sp>
      <p:cxnSp>
        <p:nvCxnSpPr>
          <p:cNvPr id="14" name="Straight Arrow Connector 13">
            <a:extLst>
              <a:ext uri="{FF2B5EF4-FFF2-40B4-BE49-F238E27FC236}">
                <a16:creationId xmlns:a16="http://schemas.microsoft.com/office/drawing/2014/main" id="{CB0D9C5A-6867-337F-6004-DE484524E9F5}"/>
              </a:ext>
            </a:extLst>
          </p:cNvPr>
          <p:cNvCxnSpPr/>
          <p:nvPr/>
        </p:nvCxnSpPr>
        <p:spPr>
          <a:xfrm>
            <a:off x="3810000" y="3075445"/>
            <a:ext cx="0" cy="486905"/>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3" name="Rectangle: Rounded Corners 22">
            <a:extLst>
              <a:ext uri="{FF2B5EF4-FFF2-40B4-BE49-F238E27FC236}">
                <a16:creationId xmlns:a16="http://schemas.microsoft.com/office/drawing/2014/main" id="{B1E14EDB-18D5-3C1A-B94B-8558203B7B1C}"/>
              </a:ext>
            </a:extLst>
          </p:cNvPr>
          <p:cNvSpPr/>
          <p:nvPr/>
        </p:nvSpPr>
        <p:spPr>
          <a:xfrm>
            <a:off x="3540124" y="4022351"/>
            <a:ext cx="422271" cy="2020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05BF8B0B-4F82-FE38-73EA-4801909FEDB3}"/>
              </a:ext>
            </a:extLst>
          </p:cNvPr>
          <p:cNvSpPr/>
          <p:nvPr/>
        </p:nvSpPr>
        <p:spPr>
          <a:xfrm>
            <a:off x="3886200" y="4767263"/>
            <a:ext cx="228600" cy="3057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76BD528E-61CA-CD47-62E6-4B611DCB1CA0}"/>
              </a:ext>
            </a:extLst>
          </p:cNvPr>
          <p:cNvSpPr/>
          <p:nvPr/>
        </p:nvSpPr>
        <p:spPr>
          <a:xfrm>
            <a:off x="5334000" y="4767263"/>
            <a:ext cx="388938" cy="2746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66C45444-3538-3AA9-1B01-D5E8FB1EAEA4}"/>
              </a:ext>
            </a:extLst>
          </p:cNvPr>
          <p:cNvSpPr/>
          <p:nvPr/>
        </p:nvSpPr>
        <p:spPr>
          <a:xfrm>
            <a:off x="2966983" y="3509356"/>
            <a:ext cx="28419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37560DE7-DFCC-D20D-17A9-F9561AC7FB32}"/>
              </a:ext>
            </a:extLst>
          </p:cNvPr>
          <p:cNvSpPr txBox="1"/>
          <p:nvPr/>
        </p:nvSpPr>
        <p:spPr>
          <a:xfrm>
            <a:off x="5943600" y="2090972"/>
            <a:ext cx="4572000" cy="307777"/>
          </a:xfrm>
          <a:prstGeom prst="rect">
            <a:avLst/>
          </a:prstGeom>
          <a:noFill/>
        </p:spPr>
        <p:txBody>
          <a:bodyPr wrap="square">
            <a:spAutoFit/>
          </a:bodyPr>
          <a:lstStyle/>
          <a:p>
            <a:pPr marL="0" indent="0">
              <a:buNone/>
            </a:pPr>
            <a:r>
              <a:rPr lang="en-US" sz="1400" dirty="0"/>
              <a:t>(Slide 27)</a:t>
            </a:r>
          </a:p>
        </p:txBody>
      </p:sp>
    </p:spTree>
    <p:extLst>
      <p:ext uri="{BB962C8B-B14F-4D97-AF65-F5344CB8AC3E}">
        <p14:creationId xmlns:p14="http://schemas.microsoft.com/office/powerpoint/2010/main" val="4134064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81379" y="-60324"/>
            <a:ext cx="8991600" cy="857250"/>
          </a:xfrm>
        </p:spPr>
        <p:txBody>
          <a:bodyPr/>
          <a:lstStyle/>
          <a:p>
            <a:r>
              <a:rPr lang="en-US" sz="2800" dirty="0"/>
              <a:t>Example – Composite Sections in Negative Bending </a:t>
            </a:r>
            <a:br>
              <a:rPr lang="en-US" sz="2800" dirty="0"/>
            </a:br>
            <a:r>
              <a:rPr lang="en-US" sz="2800" dirty="0"/>
              <a:t>Strength Limit State</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754113"/>
            <a:ext cx="8229600" cy="3394075"/>
          </a:xfrm>
        </p:spPr>
        <p:txBody>
          <a:bodyPr/>
          <a:lstStyle/>
          <a:p>
            <a:r>
              <a:rPr lang="en-US" sz="1800" dirty="0"/>
              <a:t>Determine the lateral-torsional buckling resistance, (F</a:t>
            </a:r>
            <a:r>
              <a:rPr lang="en-US" sz="1800" baseline="-25000" dirty="0"/>
              <a:t>nc</a:t>
            </a:r>
            <a:r>
              <a:rPr lang="en-US" sz="1800" dirty="0"/>
              <a:t>)</a:t>
            </a:r>
            <a:r>
              <a:rPr lang="en-US" sz="1800" baseline="-25000" dirty="0"/>
              <a:t>LTB</a:t>
            </a:r>
            <a:r>
              <a:rPr lang="en-US" sz="1800" dirty="0"/>
              <a:t>, of the prismatic unbraced length using the smaller section at the cross-section transition:</a:t>
            </a:r>
            <a:endParaRPr lang="en-US" sz="1800" dirty="0">
              <a:solidFill>
                <a:srgbClr val="FF0000"/>
              </a:solidFill>
            </a:endParaRPr>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87</a:t>
            </a:fld>
            <a:endParaRPr lang="en-US" dirty="0"/>
          </a:p>
        </p:txBody>
      </p:sp>
      <p:graphicFrame>
        <p:nvGraphicFramePr>
          <p:cNvPr id="19" name="Object 18"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399CDFD-82AF-67EB-BB3D-B89600622535}"/>
              </a:ext>
            </a:extLst>
          </p:cNvPr>
          <p:cNvGraphicFramePr>
            <a:graphicFrameLocks noChangeAspect="1"/>
          </p:cNvGraphicFramePr>
          <p:nvPr>
            <p:extLst>
              <p:ext uri="{D42A27DB-BD31-4B8C-83A1-F6EECF244321}">
                <p14:modId xmlns:p14="http://schemas.microsoft.com/office/powerpoint/2010/main" val="3188335624"/>
              </p:ext>
            </p:extLst>
          </p:nvPr>
        </p:nvGraphicFramePr>
        <p:xfrm>
          <a:off x="2347913" y="2219325"/>
          <a:ext cx="4586287" cy="655638"/>
        </p:xfrm>
        <a:graphic>
          <a:graphicData uri="http://schemas.openxmlformats.org/presentationml/2006/ole">
            <mc:AlternateContent xmlns:mc="http://schemas.openxmlformats.org/markup-compatibility/2006">
              <mc:Choice xmlns:v="urn:schemas-microsoft-com:vml" Requires="v">
                <p:oleObj name="Equation" r:id="rId3" imgW="3720960" imgH="507960" progId="Equation.DSMT4">
                  <p:embed/>
                </p:oleObj>
              </mc:Choice>
              <mc:Fallback>
                <p:oleObj name="Equation" r:id="rId3" imgW="3720960" imgH="507960" progId="Equation.DSMT4">
                  <p:embed/>
                  <p:pic>
                    <p:nvPicPr>
                      <p:cNvPr id="19" name="Object 18"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399CDFD-82AF-67EB-BB3D-B89600622535}"/>
                          </a:ext>
                        </a:extLst>
                      </p:cNvPr>
                      <p:cNvPicPr>
                        <a:picLocks noChangeAspect="1" noChangeArrowheads="1"/>
                      </p:cNvPicPr>
                      <p:nvPr/>
                    </p:nvPicPr>
                    <p:blipFill>
                      <a:blip r:embed="rId4"/>
                      <a:srcRect/>
                      <a:stretch>
                        <a:fillRect/>
                      </a:stretch>
                    </p:blipFill>
                    <p:spPr bwMode="auto">
                      <a:xfrm>
                        <a:off x="2347913" y="2219325"/>
                        <a:ext cx="4586287" cy="655638"/>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AA30892F-394E-5CFA-C9D2-921ECB16B01D}"/>
              </a:ext>
            </a:extLst>
          </p:cNvPr>
          <p:cNvSpPr txBox="1"/>
          <p:nvPr/>
        </p:nvSpPr>
        <p:spPr>
          <a:xfrm>
            <a:off x="3397957" y="4695926"/>
            <a:ext cx="2611612" cy="307777"/>
          </a:xfrm>
          <a:prstGeom prst="rect">
            <a:avLst/>
          </a:prstGeom>
          <a:noFill/>
        </p:spPr>
        <p:txBody>
          <a:bodyPr wrap="none" rtlCol="0">
            <a:spAutoFit/>
          </a:bodyPr>
          <a:lstStyle/>
          <a:p>
            <a:r>
              <a:rPr lang="en-US" sz="1400" dirty="0"/>
              <a:t>Noncompact Unbraced Length</a:t>
            </a:r>
          </a:p>
        </p:txBody>
      </p:sp>
      <p:sp>
        <p:nvSpPr>
          <p:cNvPr id="31" name="TextBox 30">
            <a:extLst>
              <a:ext uri="{FF2B5EF4-FFF2-40B4-BE49-F238E27FC236}">
                <a16:creationId xmlns:a16="http://schemas.microsoft.com/office/drawing/2014/main" id="{37560DE7-DFCC-D20D-17A9-F9561AC7FB32}"/>
              </a:ext>
            </a:extLst>
          </p:cNvPr>
          <p:cNvSpPr txBox="1"/>
          <p:nvPr/>
        </p:nvSpPr>
        <p:spPr>
          <a:xfrm>
            <a:off x="6878638" y="1963604"/>
            <a:ext cx="1617663" cy="307777"/>
          </a:xfrm>
          <a:prstGeom prst="rect">
            <a:avLst/>
          </a:prstGeom>
          <a:noFill/>
        </p:spPr>
        <p:txBody>
          <a:bodyPr wrap="square">
            <a:spAutoFit/>
          </a:bodyPr>
          <a:lstStyle/>
          <a:p>
            <a:pPr marL="0" indent="0">
              <a:buNone/>
            </a:pPr>
            <a:r>
              <a:rPr lang="en-US" sz="1400" dirty="0"/>
              <a:t>(Slide 33)</a:t>
            </a:r>
          </a:p>
        </p:txBody>
      </p:sp>
      <p:graphicFrame>
        <p:nvGraphicFramePr>
          <p:cNvPr id="16" name="Object 15">
            <a:extLst>
              <a:ext uri="{FF2B5EF4-FFF2-40B4-BE49-F238E27FC236}">
                <a16:creationId xmlns:a16="http://schemas.microsoft.com/office/drawing/2014/main" id="{C249A8B5-0736-A5D2-411F-C52A39C7F961}"/>
              </a:ext>
            </a:extLst>
          </p:cNvPr>
          <p:cNvGraphicFramePr>
            <a:graphicFrameLocks noChangeAspect="1"/>
          </p:cNvGraphicFramePr>
          <p:nvPr>
            <p:extLst>
              <p:ext uri="{D42A27DB-BD31-4B8C-83A1-F6EECF244321}">
                <p14:modId xmlns:p14="http://schemas.microsoft.com/office/powerpoint/2010/main" val="3286333094"/>
              </p:ext>
            </p:extLst>
          </p:nvPr>
        </p:nvGraphicFramePr>
        <p:xfrm>
          <a:off x="2055813" y="1341438"/>
          <a:ext cx="4841875" cy="873125"/>
        </p:xfrm>
        <a:graphic>
          <a:graphicData uri="http://schemas.openxmlformats.org/presentationml/2006/ole">
            <mc:AlternateContent xmlns:mc="http://schemas.openxmlformats.org/markup-compatibility/2006">
              <mc:Choice xmlns:v="urn:schemas-microsoft-com:vml" Requires="v">
                <p:oleObj name="Equation" r:id="rId5" imgW="3454200" imgH="634680" progId="Equation.DSMT4">
                  <p:embed/>
                </p:oleObj>
              </mc:Choice>
              <mc:Fallback>
                <p:oleObj name="Equation" r:id="rId5" imgW="3454200" imgH="634680" progId="Equation.DSMT4">
                  <p:embed/>
                  <p:pic>
                    <p:nvPicPr>
                      <p:cNvPr id="16" name="Object 15">
                        <a:extLst>
                          <a:ext uri="{FF2B5EF4-FFF2-40B4-BE49-F238E27FC236}">
                            <a16:creationId xmlns:a16="http://schemas.microsoft.com/office/drawing/2014/main" id="{C249A8B5-0736-A5D2-411F-C52A39C7F961}"/>
                          </a:ext>
                        </a:extLst>
                      </p:cNvPr>
                      <p:cNvPicPr>
                        <a:picLocks noChangeAspect="1" noChangeArrowheads="1"/>
                      </p:cNvPicPr>
                      <p:nvPr/>
                    </p:nvPicPr>
                    <p:blipFill>
                      <a:blip r:embed="rId6"/>
                      <a:srcRect/>
                      <a:stretch>
                        <a:fillRect/>
                      </a:stretch>
                    </p:blipFill>
                    <p:spPr bwMode="auto">
                      <a:xfrm>
                        <a:off x="2055813" y="1341438"/>
                        <a:ext cx="4841875" cy="873125"/>
                      </a:xfrm>
                      <a:prstGeom prst="rect">
                        <a:avLst/>
                      </a:prstGeom>
                      <a:noFill/>
                    </p:spPr>
                  </p:pic>
                </p:oleObj>
              </mc:Fallback>
            </mc:AlternateContent>
          </a:graphicData>
        </a:graphic>
      </p:graphicFrame>
      <p:graphicFrame>
        <p:nvGraphicFramePr>
          <p:cNvPr id="18" name="Object 17"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D583106-7971-9D4E-94AB-7933AEE3D043}"/>
              </a:ext>
            </a:extLst>
          </p:cNvPr>
          <p:cNvGraphicFramePr>
            <a:graphicFrameLocks noChangeAspect="1"/>
          </p:cNvGraphicFramePr>
          <p:nvPr>
            <p:extLst>
              <p:ext uri="{D42A27DB-BD31-4B8C-83A1-F6EECF244321}">
                <p14:modId xmlns:p14="http://schemas.microsoft.com/office/powerpoint/2010/main" val="4138042450"/>
              </p:ext>
            </p:extLst>
          </p:nvPr>
        </p:nvGraphicFramePr>
        <p:xfrm>
          <a:off x="2513013" y="3400425"/>
          <a:ext cx="4381500" cy="655638"/>
        </p:xfrm>
        <a:graphic>
          <a:graphicData uri="http://schemas.openxmlformats.org/presentationml/2006/ole">
            <mc:AlternateContent xmlns:mc="http://schemas.openxmlformats.org/markup-compatibility/2006">
              <mc:Choice xmlns:v="urn:schemas-microsoft-com:vml" Requires="v">
                <p:oleObj name="Equation" r:id="rId7" imgW="3555720" imgH="507960" progId="Equation.DSMT4">
                  <p:embed/>
                </p:oleObj>
              </mc:Choice>
              <mc:Fallback>
                <p:oleObj name="Equation" r:id="rId7" imgW="3555720" imgH="507960" progId="Equation.DSMT4">
                  <p:embed/>
                  <p:pic>
                    <p:nvPicPr>
                      <p:cNvPr id="18" name="Object 17"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D583106-7971-9D4E-94AB-7933AEE3D043}"/>
                          </a:ext>
                        </a:extLst>
                      </p:cNvPr>
                      <p:cNvPicPr>
                        <a:picLocks noChangeAspect="1" noChangeArrowheads="1"/>
                      </p:cNvPicPr>
                      <p:nvPr/>
                    </p:nvPicPr>
                    <p:blipFill>
                      <a:blip r:embed="rId8"/>
                      <a:srcRect/>
                      <a:stretch>
                        <a:fillRect/>
                      </a:stretch>
                    </p:blipFill>
                    <p:spPr bwMode="auto">
                      <a:xfrm>
                        <a:off x="2513013" y="3400425"/>
                        <a:ext cx="4381500" cy="655638"/>
                      </a:xfrm>
                      <a:prstGeom prst="rect">
                        <a:avLst/>
                      </a:prstGeom>
                      <a:noFill/>
                    </p:spPr>
                  </p:pic>
                </p:oleObj>
              </mc:Fallback>
            </mc:AlternateContent>
          </a:graphicData>
        </a:graphic>
      </p:graphicFrame>
      <p:sp>
        <p:nvSpPr>
          <p:cNvPr id="24" name="TextBox 23">
            <a:extLst>
              <a:ext uri="{FF2B5EF4-FFF2-40B4-BE49-F238E27FC236}">
                <a16:creationId xmlns:a16="http://schemas.microsoft.com/office/drawing/2014/main" id="{136B2023-70B5-479B-9C16-45A43780E02D}"/>
              </a:ext>
            </a:extLst>
          </p:cNvPr>
          <p:cNvSpPr txBox="1"/>
          <p:nvPr/>
        </p:nvSpPr>
        <p:spPr>
          <a:xfrm>
            <a:off x="6878638" y="3390639"/>
            <a:ext cx="1503362" cy="307777"/>
          </a:xfrm>
          <a:prstGeom prst="rect">
            <a:avLst/>
          </a:prstGeom>
          <a:noFill/>
        </p:spPr>
        <p:txBody>
          <a:bodyPr wrap="square">
            <a:spAutoFit/>
          </a:bodyPr>
          <a:lstStyle/>
          <a:p>
            <a:pPr marL="0" indent="0">
              <a:buNone/>
            </a:pPr>
            <a:r>
              <a:rPr lang="en-US" sz="1400" dirty="0"/>
              <a:t>(Slide 35)</a:t>
            </a:r>
          </a:p>
        </p:txBody>
      </p:sp>
      <p:graphicFrame>
        <p:nvGraphicFramePr>
          <p:cNvPr id="25" name="Object 24"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6FB50010-6607-A7A0-CC8E-1C21FDBA98A3}"/>
              </a:ext>
            </a:extLst>
          </p:cNvPr>
          <p:cNvGraphicFramePr>
            <a:graphicFrameLocks noChangeAspect="1"/>
          </p:cNvGraphicFramePr>
          <p:nvPr>
            <p:extLst>
              <p:ext uri="{D42A27DB-BD31-4B8C-83A1-F6EECF244321}">
                <p14:modId xmlns:p14="http://schemas.microsoft.com/office/powerpoint/2010/main" val="656976888"/>
              </p:ext>
            </p:extLst>
          </p:nvPr>
        </p:nvGraphicFramePr>
        <p:xfrm>
          <a:off x="3301729" y="4269572"/>
          <a:ext cx="1079500" cy="312738"/>
        </p:xfrm>
        <a:graphic>
          <a:graphicData uri="http://schemas.openxmlformats.org/presentationml/2006/ole">
            <mc:AlternateContent xmlns:mc="http://schemas.openxmlformats.org/markup-compatibility/2006">
              <mc:Choice xmlns:v="urn:schemas-microsoft-com:vml" Requires="v">
                <p:oleObj name="Equation" r:id="rId9" imgW="876240" imgH="241200" progId="Equation.DSMT4">
                  <p:embed/>
                </p:oleObj>
              </mc:Choice>
              <mc:Fallback>
                <p:oleObj name="Equation" r:id="rId9" imgW="876240" imgH="241200" progId="Equation.DSMT4">
                  <p:embed/>
                  <p:pic>
                    <p:nvPicPr>
                      <p:cNvPr id="25" name="Object 24"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6FB50010-6607-A7A0-CC8E-1C21FDBA98A3}"/>
                          </a:ext>
                        </a:extLst>
                      </p:cNvPr>
                      <p:cNvPicPr>
                        <a:picLocks noChangeAspect="1" noChangeArrowheads="1"/>
                      </p:cNvPicPr>
                      <p:nvPr/>
                    </p:nvPicPr>
                    <p:blipFill>
                      <a:blip r:embed="rId10"/>
                      <a:srcRect/>
                      <a:stretch>
                        <a:fillRect/>
                      </a:stretch>
                    </p:blipFill>
                    <p:spPr bwMode="auto">
                      <a:xfrm>
                        <a:off x="3301729" y="4269572"/>
                        <a:ext cx="1079500" cy="312738"/>
                      </a:xfrm>
                      <a:prstGeom prst="rect">
                        <a:avLst/>
                      </a:prstGeom>
                      <a:noFill/>
                    </p:spPr>
                  </p:pic>
                </p:oleObj>
              </mc:Fallback>
            </mc:AlternateContent>
          </a:graphicData>
        </a:graphic>
      </p:graphicFrame>
      <p:sp>
        <p:nvSpPr>
          <p:cNvPr id="6" name="Arrow: Right 5">
            <a:extLst>
              <a:ext uri="{FF2B5EF4-FFF2-40B4-BE49-F238E27FC236}">
                <a16:creationId xmlns:a16="http://schemas.microsoft.com/office/drawing/2014/main" id="{672C75EC-2D29-3CF7-CC81-C71F8A40425C}"/>
              </a:ext>
            </a:extLst>
          </p:cNvPr>
          <p:cNvSpPr/>
          <p:nvPr/>
        </p:nvSpPr>
        <p:spPr>
          <a:xfrm>
            <a:off x="4595199" y="4286860"/>
            <a:ext cx="152400" cy="239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Object 25"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E78220EC-35E2-C021-E87B-B688B128369C}"/>
              </a:ext>
            </a:extLst>
          </p:cNvPr>
          <p:cNvGraphicFramePr>
            <a:graphicFrameLocks noChangeAspect="1"/>
          </p:cNvGraphicFramePr>
          <p:nvPr>
            <p:extLst>
              <p:ext uri="{D42A27DB-BD31-4B8C-83A1-F6EECF244321}">
                <p14:modId xmlns:p14="http://schemas.microsoft.com/office/powerpoint/2010/main" val="3929660120"/>
              </p:ext>
            </p:extLst>
          </p:nvPr>
        </p:nvGraphicFramePr>
        <p:xfrm>
          <a:off x="4876800" y="4286860"/>
          <a:ext cx="2627312" cy="263525"/>
        </p:xfrm>
        <a:graphic>
          <a:graphicData uri="http://schemas.openxmlformats.org/presentationml/2006/ole">
            <mc:AlternateContent xmlns:mc="http://schemas.openxmlformats.org/markup-compatibility/2006">
              <mc:Choice xmlns:v="urn:schemas-microsoft-com:vml" Requires="v">
                <p:oleObj name="Equation" r:id="rId11" imgW="2133360" imgH="203040" progId="Equation.DSMT4">
                  <p:embed/>
                </p:oleObj>
              </mc:Choice>
              <mc:Fallback>
                <p:oleObj name="Equation" r:id="rId11" imgW="2133360" imgH="203040" progId="Equation.DSMT4">
                  <p:embed/>
                  <p:pic>
                    <p:nvPicPr>
                      <p:cNvPr id="26" name="Object 25"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E78220EC-35E2-C021-E87B-B688B128369C}"/>
                          </a:ext>
                        </a:extLst>
                      </p:cNvPr>
                      <p:cNvPicPr>
                        <a:picLocks noChangeAspect="1" noChangeArrowheads="1"/>
                      </p:cNvPicPr>
                      <p:nvPr/>
                    </p:nvPicPr>
                    <p:blipFill>
                      <a:blip r:embed="rId12"/>
                      <a:srcRect/>
                      <a:stretch>
                        <a:fillRect/>
                      </a:stretch>
                    </p:blipFill>
                    <p:spPr bwMode="auto">
                      <a:xfrm>
                        <a:off x="4876800" y="4286860"/>
                        <a:ext cx="2627312" cy="263525"/>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AC7C83F4-95F8-C8C3-72AE-C27DFC3FE1BE}"/>
              </a:ext>
            </a:extLst>
          </p:cNvPr>
          <p:cNvGraphicFramePr>
            <a:graphicFrameLocks noChangeAspect="1"/>
          </p:cNvGraphicFramePr>
          <p:nvPr>
            <p:extLst>
              <p:ext uri="{D42A27DB-BD31-4B8C-83A1-F6EECF244321}">
                <p14:modId xmlns:p14="http://schemas.microsoft.com/office/powerpoint/2010/main" val="3594526799"/>
              </p:ext>
            </p:extLst>
          </p:nvPr>
        </p:nvGraphicFramePr>
        <p:xfrm>
          <a:off x="1644650" y="2959100"/>
          <a:ext cx="6430963" cy="309563"/>
        </p:xfrm>
        <a:graphic>
          <a:graphicData uri="http://schemas.openxmlformats.org/presentationml/2006/ole">
            <mc:AlternateContent xmlns:mc="http://schemas.openxmlformats.org/markup-compatibility/2006">
              <mc:Choice xmlns:v="urn:schemas-microsoft-com:vml" Requires="v">
                <p:oleObj name="Equation" r:id="rId13" imgW="4431960" imgH="215640" progId="Equation.DSMT4">
                  <p:embed/>
                </p:oleObj>
              </mc:Choice>
              <mc:Fallback>
                <p:oleObj name="Equation" r:id="rId13" imgW="4431960" imgH="215640" progId="Equation.DSMT4">
                  <p:embed/>
                  <p:pic>
                    <p:nvPicPr>
                      <p:cNvPr id="20" name="Object 19">
                        <a:extLst>
                          <a:ext uri="{FF2B5EF4-FFF2-40B4-BE49-F238E27FC236}">
                            <a16:creationId xmlns:a16="http://schemas.microsoft.com/office/drawing/2014/main" id="{AC7C83F4-95F8-C8C3-72AE-C27DFC3FE1BE}"/>
                          </a:ext>
                        </a:extLst>
                      </p:cNvPr>
                      <p:cNvPicPr>
                        <a:picLocks noChangeAspect="1" noChangeArrowheads="1"/>
                      </p:cNvPicPr>
                      <p:nvPr/>
                    </p:nvPicPr>
                    <p:blipFill>
                      <a:blip r:embed="rId14"/>
                      <a:srcRect/>
                      <a:stretch>
                        <a:fillRect/>
                      </a:stretch>
                    </p:blipFill>
                    <p:spPr bwMode="auto">
                      <a:xfrm>
                        <a:off x="1644650" y="2959100"/>
                        <a:ext cx="6430963" cy="309563"/>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3862792E-FC3B-D77D-2B34-03DE8C854EC9}"/>
              </a:ext>
            </a:extLst>
          </p:cNvPr>
          <p:cNvSpPr txBox="1"/>
          <p:nvPr/>
        </p:nvSpPr>
        <p:spPr>
          <a:xfrm>
            <a:off x="1588749" y="4242608"/>
            <a:ext cx="1605995" cy="307777"/>
          </a:xfrm>
          <a:prstGeom prst="rect">
            <a:avLst/>
          </a:prstGeom>
          <a:noFill/>
        </p:spPr>
        <p:txBody>
          <a:bodyPr wrap="square" rtlCol="0">
            <a:spAutoFit/>
          </a:bodyPr>
          <a:lstStyle/>
          <a:p>
            <a:r>
              <a:rPr lang="en-US" sz="1400" dirty="0"/>
              <a:t>K = 1.0 (Slide 43)</a:t>
            </a:r>
          </a:p>
        </p:txBody>
      </p:sp>
    </p:spTree>
    <p:extLst>
      <p:ext uri="{BB962C8B-B14F-4D97-AF65-F5344CB8AC3E}">
        <p14:creationId xmlns:p14="http://schemas.microsoft.com/office/powerpoint/2010/main" val="26096192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76200" y="-42345"/>
            <a:ext cx="8991600" cy="857250"/>
          </a:xfrm>
        </p:spPr>
        <p:txBody>
          <a:bodyPr/>
          <a:lstStyle/>
          <a:p>
            <a:r>
              <a:rPr lang="en-US" sz="2800" dirty="0"/>
              <a:t>Example – Composite Sections in Negative Bending </a:t>
            </a:r>
            <a:br>
              <a:rPr lang="en-US" sz="2800" dirty="0"/>
            </a:br>
            <a:r>
              <a:rPr lang="en-US" sz="2800" dirty="0"/>
              <a:t>Strength Limit State</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754113"/>
            <a:ext cx="8229600" cy="3394075"/>
          </a:xfrm>
        </p:spPr>
        <p:txBody>
          <a:bodyPr/>
          <a:lstStyle/>
          <a:p>
            <a:r>
              <a:rPr lang="en-US" sz="1800" dirty="0"/>
              <a:t>Determine the lateral-torsional buckling resistance, (F</a:t>
            </a:r>
            <a:r>
              <a:rPr lang="en-US" sz="1800" baseline="-25000" dirty="0"/>
              <a:t>nc</a:t>
            </a:r>
            <a:r>
              <a:rPr lang="en-US" sz="1800" dirty="0"/>
              <a:t>)</a:t>
            </a:r>
            <a:r>
              <a:rPr lang="en-US" sz="1800" baseline="-25000" dirty="0"/>
              <a:t>LTB</a:t>
            </a:r>
            <a:r>
              <a:rPr lang="en-US" sz="1800" dirty="0"/>
              <a:t>, of the prismatic unbraced length using the smaller section at the cross-section transition - cont.:</a:t>
            </a:r>
            <a:endParaRPr lang="en-US" sz="1800" dirty="0">
              <a:solidFill>
                <a:srgbClr val="FF0000"/>
              </a:solidFill>
            </a:endParaRPr>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88</a:t>
            </a:fld>
            <a:endParaRPr lang="en-US" dirty="0"/>
          </a:p>
        </p:txBody>
      </p:sp>
      <p:pic>
        <p:nvPicPr>
          <p:cNvPr id="22" name="Content Placeholder 7" descr="Diagram&#10;&#10;Description automatically generated">
            <a:extLst>
              <a:ext uri="{FF2B5EF4-FFF2-40B4-BE49-F238E27FC236}">
                <a16:creationId xmlns:a16="http://schemas.microsoft.com/office/drawing/2014/main" id="{7E8D2E8E-1882-6A4C-363D-EFEC300C22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33470" y="1493466"/>
            <a:ext cx="3038530" cy="1997590"/>
          </a:xfrm>
          <a:prstGeom prst="rect">
            <a:avLst/>
          </a:prstGeom>
        </p:spPr>
      </p:pic>
      <p:cxnSp>
        <p:nvCxnSpPr>
          <p:cNvPr id="6" name="Straight Arrow Connector 5">
            <a:extLst>
              <a:ext uri="{FF2B5EF4-FFF2-40B4-BE49-F238E27FC236}">
                <a16:creationId xmlns:a16="http://schemas.microsoft.com/office/drawing/2014/main" id="{96D1C99F-CDC0-4991-AA7E-2251974C00EE}"/>
              </a:ext>
            </a:extLst>
          </p:cNvPr>
          <p:cNvCxnSpPr>
            <a:cxnSpLocks/>
          </p:cNvCxnSpPr>
          <p:nvPr/>
        </p:nvCxnSpPr>
        <p:spPr>
          <a:xfrm flipH="1">
            <a:off x="2747935" y="1371684"/>
            <a:ext cx="71465" cy="750889"/>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8" name="Rectangle: Rounded Corners 7">
            <a:extLst>
              <a:ext uri="{FF2B5EF4-FFF2-40B4-BE49-F238E27FC236}">
                <a16:creationId xmlns:a16="http://schemas.microsoft.com/office/drawing/2014/main" id="{9B6A7F79-2FCF-E876-FDEE-7876CED609FF}"/>
              </a:ext>
            </a:extLst>
          </p:cNvPr>
          <p:cNvSpPr/>
          <p:nvPr/>
        </p:nvSpPr>
        <p:spPr>
          <a:xfrm>
            <a:off x="2438400" y="2371999"/>
            <a:ext cx="762000" cy="3953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F49B879D-663B-E4EE-DED8-2222F4D3644D}"/>
              </a:ext>
            </a:extLst>
          </p:cNvPr>
          <p:cNvSpPr/>
          <p:nvPr/>
        </p:nvSpPr>
        <p:spPr>
          <a:xfrm>
            <a:off x="2286000" y="3224630"/>
            <a:ext cx="152400" cy="2561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C7836D81-4777-7E17-F7EA-2C876268E583}"/>
              </a:ext>
            </a:extLst>
          </p:cNvPr>
          <p:cNvSpPr/>
          <p:nvPr/>
        </p:nvSpPr>
        <p:spPr>
          <a:xfrm>
            <a:off x="3007532" y="3234955"/>
            <a:ext cx="152400" cy="2561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D5C878E2-A282-DD8A-4C6E-9894151B5A63}"/>
              </a:ext>
            </a:extLst>
          </p:cNvPr>
          <p:cNvSpPr/>
          <p:nvPr/>
        </p:nvSpPr>
        <p:spPr>
          <a:xfrm>
            <a:off x="3614764" y="3220866"/>
            <a:ext cx="228600" cy="2561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4" name="Object 23"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CEDD7064-8D8D-2524-F15B-9815A17F2196}"/>
              </a:ext>
            </a:extLst>
          </p:cNvPr>
          <p:cNvGraphicFramePr>
            <a:graphicFrameLocks noChangeAspect="1"/>
          </p:cNvGraphicFramePr>
          <p:nvPr/>
        </p:nvGraphicFramePr>
        <p:xfrm>
          <a:off x="1511276" y="3599303"/>
          <a:ext cx="4538663" cy="690563"/>
        </p:xfrm>
        <a:graphic>
          <a:graphicData uri="http://schemas.openxmlformats.org/presentationml/2006/ole">
            <mc:AlternateContent xmlns:mc="http://schemas.openxmlformats.org/markup-compatibility/2006">
              <mc:Choice xmlns:v="urn:schemas-microsoft-com:vml" Requires="v">
                <p:oleObj name="Equation" r:id="rId4" imgW="3682800" imgH="533160" progId="Equation.DSMT4">
                  <p:embed/>
                </p:oleObj>
              </mc:Choice>
              <mc:Fallback>
                <p:oleObj name="Equation" r:id="rId4" imgW="3682800" imgH="533160" progId="Equation.DSMT4">
                  <p:embed/>
                  <p:pic>
                    <p:nvPicPr>
                      <p:cNvPr id="24" name="Object 23"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CEDD7064-8D8D-2524-F15B-9815A17F2196}"/>
                          </a:ext>
                        </a:extLst>
                      </p:cNvPr>
                      <p:cNvPicPr>
                        <a:picLocks noChangeAspect="1" noChangeArrowheads="1"/>
                      </p:cNvPicPr>
                      <p:nvPr/>
                    </p:nvPicPr>
                    <p:blipFill>
                      <a:blip r:embed="rId5"/>
                      <a:srcRect/>
                      <a:stretch>
                        <a:fillRect/>
                      </a:stretch>
                    </p:blipFill>
                    <p:spPr bwMode="auto">
                      <a:xfrm>
                        <a:off x="1511276" y="3599303"/>
                        <a:ext cx="4538663" cy="690563"/>
                      </a:xfrm>
                      <a:prstGeom prst="rect">
                        <a:avLst/>
                      </a:prstGeom>
                      <a:noFill/>
                    </p:spPr>
                  </p:pic>
                </p:oleObj>
              </mc:Fallback>
            </mc:AlternateContent>
          </a:graphicData>
        </a:graphic>
      </p:graphicFrame>
      <p:sp>
        <p:nvSpPr>
          <p:cNvPr id="26" name="TextBox 25">
            <a:extLst>
              <a:ext uri="{FF2B5EF4-FFF2-40B4-BE49-F238E27FC236}">
                <a16:creationId xmlns:a16="http://schemas.microsoft.com/office/drawing/2014/main" id="{C2AFE1D8-39AA-E0B5-C3FA-9600180476AD}"/>
              </a:ext>
            </a:extLst>
          </p:cNvPr>
          <p:cNvSpPr txBox="1"/>
          <p:nvPr/>
        </p:nvSpPr>
        <p:spPr>
          <a:xfrm>
            <a:off x="6248400" y="3759918"/>
            <a:ext cx="4572000" cy="307777"/>
          </a:xfrm>
          <a:prstGeom prst="rect">
            <a:avLst/>
          </a:prstGeom>
          <a:noFill/>
        </p:spPr>
        <p:txBody>
          <a:bodyPr wrap="square">
            <a:spAutoFit/>
          </a:bodyPr>
          <a:lstStyle/>
          <a:p>
            <a:r>
              <a:rPr lang="en-US" sz="1400" dirty="0"/>
              <a:t>Noncompact Unbraced Length</a:t>
            </a:r>
          </a:p>
        </p:txBody>
      </p:sp>
      <p:graphicFrame>
        <p:nvGraphicFramePr>
          <p:cNvPr id="30" name="Object 29"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CFFBC654-7479-A3A9-3A96-8D3F84739F99}"/>
              </a:ext>
            </a:extLst>
          </p:cNvPr>
          <p:cNvGraphicFramePr>
            <a:graphicFrameLocks noChangeAspect="1"/>
          </p:cNvGraphicFramePr>
          <p:nvPr>
            <p:extLst>
              <p:ext uri="{D42A27DB-BD31-4B8C-83A1-F6EECF244321}">
                <p14:modId xmlns:p14="http://schemas.microsoft.com/office/powerpoint/2010/main" val="884111016"/>
              </p:ext>
            </p:extLst>
          </p:nvPr>
        </p:nvGraphicFramePr>
        <p:xfrm>
          <a:off x="717997" y="4349888"/>
          <a:ext cx="8332787" cy="558800"/>
        </p:xfrm>
        <a:graphic>
          <a:graphicData uri="http://schemas.openxmlformats.org/presentationml/2006/ole">
            <mc:AlternateContent xmlns:mc="http://schemas.openxmlformats.org/markup-compatibility/2006">
              <mc:Choice xmlns:v="urn:schemas-microsoft-com:vml" Requires="v">
                <p:oleObj name="Equation" r:id="rId6" imgW="7556400" imgH="482400" progId="Equation.DSMT4">
                  <p:embed/>
                </p:oleObj>
              </mc:Choice>
              <mc:Fallback>
                <p:oleObj name="Equation" r:id="rId6" imgW="7556400" imgH="482400" progId="Equation.DSMT4">
                  <p:embed/>
                  <p:pic>
                    <p:nvPicPr>
                      <p:cNvPr id="30" name="Object 29"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CFFBC654-7479-A3A9-3A96-8D3F84739F99}"/>
                          </a:ext>
                        </a:extLst>
                      </p:cNvPr>
                      <p:cNvPicPr>
                        <a:picLocks noChangeAspect="1" noChangeArrowheads="1"/>
                      </p:cNvPicPr>
                      <p:nvPr/>
                    </p:nvPicPr>
                    <p:blipFill>
                      <a:blip r:embed="rId7"/>
                      <a:srcRect/>
                      <a:stretch>
                        <a:fillRect/>
                      </a:stretch>
                    </p:blipFill>
                    <p:spPr bwMode="auto">
                      <a:xfrm>
                        <a:off x="717997" y="4349888"/>
                        <a:ext cx="8332787" cy="558800"/>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8B64A46B-C2E3-D7D9-A8D9-DAD2638492A2}"/>
              </a:ext>
            </a:extLst>
          </p:cNvPr>
          <p:cNvSpPr txBox="1"/>
          <p:nvPr/>
        </p:nvSpPr>
        <p:spPr>
          <a:xfrm>
            <a:off x="455128" y="3796829"/>
            <a:ext cx="1295400" cy="307777"/>
          </a:xfrm>
          <a:prstGeom prst="rect">
            <a:avLst/>
          </a:prstGeom>
          <a:noFill/>
        </p:spPr>
        <p:txBody>
          <a:bodyPr wrap="square" rtlCol="0">
            <a:spAutoFit/>
          </a:bodyPr>
          <a:lstStyle/>
          <a:p>
            <a:r>
              <a:rPr lang="en-US" sz="1400" dirty="0"/>
              <a:t>(Slide 41)</a:t>
            </a:r>
          </a:p>
        </p:txBody>
      </p:sp>
      <p:sp>
        <p:nvSpPr>
          <p:cNvPr id="5" name="TextBox 4">
            <a:extLst>
              <a:ext uri="{FF2B5EF4-FFF2-40B4-BE49-F238E27FC236}">
                <a16:creationId xmlns:a16="http://schemas.microsoft.com/office/drawing/2014/main" id="{D88AF52A-341B-A7EE-50F4-B2300390AEAE}"/>
              </a:ext>
            </a:extLst>
          </p:cNvPr>
          <p:cNvSpPr txBox="1"/>
          <p:nvPr/>
        </p:nvSpPr>
        <p:spPr>
          <a:xfrm>
            <a:off x="5683781" y="1973715"/>
            <a:ext cx="3695700" cy="338554"/>
          </a:xfrm>
          <a:prstGeom prst="rect">
            <a:avLst/>
          </a:prstGeom>
          <a:noFill/>
        </p:spPr>
        <p:txBody>
          <a:bodyPr wrap="square" rtlCol="0">
            <a:spAutoFit/>
          </a:bodyPr>
          <a:lstStyle/>
          <a:p>
            <a:r>
              <a:rPr lang="en-US" sz="1600" dirty="0"/>
              <a:t>C</a:t>
            </a:r>
            <a:r>
              <a:rPr lang="en-US" sz="1600" baseline="-25000" dirty="0"/>
              <a:t>b</a:t>
            </a:r>
            <a:r>
              <a:rPr lang="en-US" sz="1600" dirty="0"/>
              <a:t> = 1.0  (Slide 43)</a:t>
            </a:r>
          </a:p>
        </p:txBody>
      </p:sp>
    </p:spTree>
    <p:extLst>
      <p:ext uri="{BB962C8B-B14F-4D97-AF65-F5344CB8AC3E}">
        <p14:creationId xmlns:p14="http://schemas.microsoft.com/office/powerpoint/2010/main" val="21109767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76198" y="-65990"/>
            <a:ext cx="8991600" cy="857250"/>
          </a:xfrm>
        </p:spPr>
        <p:txBody>
          <a:bodyPr/>
          <a:lstStyle/>
          <a:p>
            <a:r>
              <a:rPr lang="en-US" sz="2800" dirty="0"/>
              <a:t>Example – Composite Sections in Negative Bending </a:t>
            </a:r>
            <a:br>
              <a:rPr lang="en-US" sz="2800" dirty="0"/>
            </a:br>
            <a:r>
              <a:rPr lang="en-US" sz="2800" dirty="0"/>
              <a:t>Strength Limit State</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754113"/>
            <a:ext cx="8229600" cy="3394075"/>
          </a:xfrm>
        </p:spPr>
        <p:txBody>
          <a:bodyPr/>
          <a:lstStyle/>
          <a:p>
            <a:r>
              <a:rPr lang="en-US" sz="1800" dirty="0"/>
              <a:t>For illustration, assume the cross-section transition was located 17′-0</a:t>
            </a:r>
            <a:r>
              <a:rPr lang="en-US" sz="1800" dirty="0">
                <a:sym typeface="MT Extra" panose="05050102010205020202" pitchFamily="18" charset="2"/>
              </a:rPr>
              <a:t>” from Pier 1 instead of 15′-0”:</a:t>
            </a:r>
            <a:endParaRPr lang="en-US" sz="1800" dirty="0">
              <a:solidFill>
                <a:srgbClr val="FF0000"/>
              </a:solidFill>
            </a:endParaRPr>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89</a:t>
            </a:fld>
            <a:endParaRPr lang="en-US" dirty="0"/>
          </a:p>
        </p:txBody>
      </p:sp>
      <p:sp>
        <p:nvSpPr>
          <p:cNvPr id="11" name="TextBox 10">
            <a:extLst>
              <a:ext uri="{FF2B5EF4-FFF2-40B4-BE49-F238E27FC236}">
                <a16:creationId xmlns:a16="http://schemas.microsoft.com/office/drawing/2014/main" id="{CB0CDC4C-F3FD-77C1-D28C-140A8018C957}"/>
              </a:ext>
            </a:extLst>
          </p:cNvPr>
          <p:cNvSpPr txBox="1"/>
          <p:nvPr/>
        </p:nvSpPr>
        <p:spPr>
          <a:xfrm>
            <a:off x="1371600" y="1409040"/>
            <a:ext cx="6934200" cy="369332"/>
          </a:xfrm>
          <a:prstGeom prst="rect">
            <a:avLst/>
          </a:prstGeom>
          <a:noFill/>
        </p:spPr>
        <p:txBody>
          <a:bodyPr wrap="square">
            <a:spAutoFit/>
          </a:bodyPr>
          <a:lstStyle/>
          <a:p>
            <a:r>
              <a:rPr lang="en-US" sz="1800" dirty="0"/>
              <a:t>(20.0 – 17.0) ft/20.0 ft = 0.15L</a:t>
            </a:r>
            <a:r>
              <a:rPr lang="en-US" sz="1800" baseline="-25000" dirty="0"/>
              <a:t>b</a:t>
            </a:r>
            <a:r>
              <a:rPr lang="en-US" sz="1800" dirty="0"/>
              <a:t> &lt; 0.20L</a:t>
            </a:r>
            <a:r>
              <a:rPr lang="en-US" sz="1800" baseline="-25000" dirty="0"/>
              <a:t>b</a:t>
            </a:r>
            <a:r>
              <a:rPr lang="en-US" sz="1800" dirty="0"/>
              <a:t>       I</a:t>
            </a:r>
            <a:r>
              <a:rPr lang="en-US" sz="1800" baseline="-25000" dirty="0"/>
              <a:t>y2 </a:t>
            </a:r>
            <a:r>
              <a:rPr lang="en-US" sz="1800" dirty="0"/>
              <a:t>= 0.5I</a:t>
            </a:r>
            <a:r>
              <a:rPr lang="en-US" sz="1800" baseline="-25000" dirty="0"/>
              <a:t>y1</a:t>
            </a:r>
            <a:r>
              <a:rPr lang="en-US" sz="1800" dirty="0"/>
              <a:t>    (Slide 43)</a:t>
            </a:r>
            <a:endParaRPr lang="en-US" sz="1800" baseline="-25000" dirty="0"/>
          </a:p>
        </p:txBody>
      </p:sp>
      <p:sp>
        <p:nvSpPr>
          <p:cNvPr id="17" name="TextBox 16">
            <a:extLst>
              <a:ext uri="{FF2B5EF4-FFF2-40B4-BE49-F238E27FC236}">
                <a16:creationId xmlns:a16="http://schemas.microsoft.com/office/drawing/2014/main" id="{DFC17D78-F46A-4A35-2A73-BF2F565170F5}"/>
              </a:ext>
            </a:extLst>
          </p:cNvPr>
          <p:cNvSpPr txBox="1"/>
          <p:nvPr/>
        </p:nvSpPr>
        <p:spPr>
          <a:xfrm>
            <a:off x="838200" y="1925419"/>
            <a:ext cx="7772400" cy="646331"/>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Therefore, design the unbraced length for LTB as a prismatic unbraced length using the </a:t>
            </a:r>
            <a:r>
              <a:rPr lang="en-US" i="1" dirty="0">
                <a:latin typeface="Calibri" panose="020F0502020204030204" pitchFamily="34" charset="0"/>
                <a:cs typeface="Calibri" panose="020F0502020204030204" pitchFamily="34" charset="0"/>
              </a:rPr>
              <a:t>larger</a:t>
            </a:r>
            <a:r>
              <a:rPr lang="en-US" dirty="0">
                <a:latin typeface="Calibri" panose="020F0502020204030204" pitchFamily="34" charset="0"/>
                <a:cs typeface="Calibri" panose="020F0502020204030204" pitchFamily="34" charset="0"/>
              </a:rPr>
              <a:t> section and C</a:t>
            </a:r>
            <a:r>
              <a:rPr lang="en-US" baseline="-25000" dirty="0">
                <a:latin typeface="Calibri" panose="020F0502020204030204" pitchFamily="34" charset="0"/>
                <a:cs typeface="Calibri" panose="020F0502020204030204" pitchFamily="34" charset="0"/>
              </a:rPr>
              <a:t>b</a:t>
            </a:r>
            <a:r>
              <a:rPr lang="en-US" dirty="0">
                <a:latin typeface="Calibri" panose="020F0502020204030204" pitchFamily="34" charset="0"/>
                <a:cs typeface="Calibri" panose="020F0502020204030204" pitchFamily="34" charset="0"/>
              </a:rPr>
              <a:t> &gt; 1.0.</a:t>
            </a:r>
          </a:p>
        </p:txBody>
      </p:sp>
      <p:graphicFrame>
        <p:nvGraphicFramePr>
          <p:cNvPr id="18" name="Object 17">
            <a:extLst>
              <a:ext uri="{FF2B5EF4-FFF2-40B4-BE49-F238E27FC236}">
                <a16:creationId xmlns:a16="http://schemas.microsoft.com/office/drawing/2014/main" id="{5EAB85BA-00A4-3EF5-0E70-9764A31EECA7}"/>
              </a:ext>
            </a:extLst>
          </p:cNvPr>
          <p:cNvGraphicFramePr>
            <a:graphicFrameLocks noChangeAspect="1"/>
          </p:cNvGraphicFramePr>
          <p:nvPr>
            <p:extLst>
              <p:ext uri="{D42A27DB-BD31-4B8C-83A1-F6EECF244321}">
                <p14:modId xmlns:p14="http://schemas.microsoft.com/office/powerpoint/2010/main" val="1212195514"/>
              </p:ext>
            </p:extLst>
          </p:nvPr>
        </p:nvGraphicFramePr>
        <p:xfrm>
          <a:off x="2362200" y="2718797"/>
          <a:ext cx="3962400" cy="816791"/>
        </p:xfrm>
        <a:graphic>
          <a:graphicData uri="http://schemas.openxmlformats.org/presentationml/2006/ole">
            <mc:AlternateContent xmlns:mc="http://schemas.openxmlformats.org/markup-compatibility/2006">
              <mc:Choice xmlns:v="urn:schemas-microsoft-com:vml" Requires="v">
                <p:oleObj name="Equation" r:id="rId3" imgW="2108160" imgH="444240" progId="Equation.DSMT4">
                  <p:embed/>
                </p:oleObj>
              </mc:Choice>
              <mc:Fallback>
                <p:oleObj name="Equation" r:id="rId3" imgW="2108160" imgH="444240" progId="Equation.DSMT4">
                  <p:embed/>
                  <p:pic>
                    <p:nvPicPr>
                      <p:cNvPr id="18" name="Object 17">
                        <a:extLst>
                          <a:ext uri="{FF2B5EF4-FFF2-40B4-BE49-F238E27FC236}">
                            <a16:creationId xmlns:a16="http://schemas.microsoft.com/office/drawing/2014/main" id="{5EAB85BA-00A4-3EF5-0E70-9764A31EECA7}"/>
                          </a:ext>
                        </a:extLst>
                      </p:cNvPr>
                      <p:cNvPicPr>
                        <a:picLocks noChangeAspect="1" noChangeArrowheads="1"/>
                      </p:cNvPicPr>
                      <p:nvPr/>
                    </p:nvPicPr>
                    <p:blipFill>
                      <a:blip r:embed="rId4"/>
                      <a:srcRect/>
                      <a:stretch>
                        <a:fillRect/>
                      </a:stretch>
                    </p:blipFill>
                    <p:spPr bwMode="auto">
                      <a:xfrm>
                        <a:off x="2362200" y="2718797"/>
                        <a:ext cx="3962400" cy="816791"/>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6F3022F0-DBD6-5A66-0D44-31F6033A9899}"/>
              </a:ext>
            </a:extLst>
          </p:cNvPr>
          <p:cNvSpPr txBox="1"/>
          <p:nvPr/>
        </p:nvSpPr>
        <p:spPr>
          <a:xfrm>
            <a:off x="6708561" y="2942526"/>
            <a:ext cx="1219200" cy="369332"/>
          </a:xfrm>
          <a:prstGeom prst="rect">
            <a:avLst/>
          </a:prstGeom>
          <a:noFill/>
        </p:spPr>
        <p:txBody>
          <a:bodyPr wrap="square" rtlCol="0">
            <a:spAutoFit/>
          </a:bodyPr>
          <a:lstStyle/>
          <a:p>
            <a:r>
              <a:rPr lang="en-US" dirty="0"/>
              <a:t>(Slide 39)</a:t>
            </a:r>
          </a:p>
        </p:txBody>
      </p:sp>
      <p:sp>
        <p:nvSpPr>
          <p:cNvPr id="10" name="TextBox 9">
            <a:extLst>
              <a:ext uri="{FF2B5EF4-FFF2-40B4-BE49-F238E27FC236}">
                <a16:creationId xmlns:a16="http://schemas.microsoft.com/office/drawing/2014/main" id="{E2B00B26-BC9C-3939-116E-8B90A33E226A}"/>
              </a:ext>
            </a:extLst>
          </p:cNvPr>
          <p:cNvSpPr txBox="1"/>
          <p:nvPr/>
        </p:nvSpPr>
        <p:spPr>
          <a:xfrm>
            <a:off x="4724400" y="3643111"/>
            <a:ext cx="3657600" cy="307777"/>
          </a:xfrm>
          <a:prstGeom prst="rect">
            <a:avLst/>
          </a:prstGeom>
          <a:noFill/>
        </p:spPr>
        <p:txBody>
          <a:bodyPr wrap="square" rtlCol="0">
            <a:spAutoFit/>
          </a:bodyPr>
          <a:lstStyle/>
          <a:p>
            <a:r>
              <a:rPr lang="en-US" sz="1400" dirty="0"/>
              <a:t>From separate calculations:  f</a:t>
            </a:r>
            <a:r>
              <a:rPr lang="en-US" sz="1400" baseline="-25000" dirty="0"/>
              <a:t>o</a:t>
            </a:r>
            <a:r>
              <a:rPr lang="en-US" sz="1400" dirty="0"/>
              <a:t> = 31.09 ksi</a:t>
            </a:r>
          </a:p>
        </p:txBody>
      </p:sp>
      <p:sp>
        <p:nvSpPr>
          <p:cNvPr id="20" name="TextBox 19">
            <a:extLst>
              <a:ext uri="{FF2B5EF4-FFF2-40B4-BE49-F238E27FC236}">
                <a16:creationId xmlns:a16="http://schemas.microsoft.com/office/drawing/2014/main" id="{0D0C94EA-FF08-07AC-A0A0-DECFA70255AA}"/>
              </a:ext>
            </a:extLst>
          </p:cNvPr>
          <p:cNvSpPr txBox="1"/>
          <p:nvPr/>
        </p:nvSpPr>
        <p:spPr>
          <a:xfrm>
            <a:off x="1676400" y="3647314"/>
            <a:ext cx="4572000" cy="307777"/>
          </a:xfrm>
          <a:prstGeom prst="rect">
            <a:avLst/>
          </a:prstGeom>
          <a:noFill/>
        </p:spPr>
        <p:txBody>
          <a:bodyPr wrap="square">
            <a:spAutoFit/>
          </a:bodyPr>
          <a:lstStyle/>
          <a:p>
            <a:r>
              <a:rPr lang="en-US" sz="1400" dirty="0"/>
              <a:t>        f</a:t>
            </a:r>
            <a:r>
              <a:rPr lang="en-US" sz="1400" baseline="-25000" dirty="0"/>
              <a:t>2 </a:t>
            </a:r>
            <a:r>
              <a:rPr lang="en-US" sz="1400" dirty="0"/>
              <a:t>= 55.25 ksi    (Slide 79)</a:t>
            </a:r>
          </a:p>
        </p:txBody>
      </p:sp>
      <p:graphicFrame>
        <p:nvGraphicFramePr>
          <p:cNvPr id="21" name="Object 20">
            <a:extLst>
              <a:ext uri="{FF2B5EF4-FFF2-40B4-BE49-F238E27FC236}">
                <a16:creationId xmlns:a16="http://schemas.microsoft.com/office/drawing/2014/main" id="{8248FC8E-487A-4048-770E-D48A9ED4E612}"/>
              </a:ext>
            </a:extLst>
          </p:cNvPr>
          <p:cNvGraphicFramePr>
            <a:graphicFrameLocks noChangeAspect="1"/>
          </p:cNvGraphicFramePr>
          <p:nvPr>
            <p:extLst>
              <p:ext uri="{D42A27DB-BD31-4B8C-83A1-F6EECF244321}">
                <p14:modId xmlns:p14="http://schemas.microsoft.com/office/powerpoint/2010/main" val="141446933"/>
              </p:ext>
            </p:extLst>
          </p:nvPr>
        </p:nvGraphicFramePr>
        <p:xfrm>
          <a:off x="2005117" y="4170282"/>
          <a:ext cx="5133761" cy="693234"/>
        </p:xfrm>
        <a:graphic>
          <a:graphicData uri="http://schemas.openxmlformats.org/presentationml/2006/ole">
            <mc:AlternateContent xmlns:mc="http://schemas.openxmlformats.org/markup-compatibility/2006">
              <mc:Choice xmlns:v="urn:schemas-microsoft-com:vml" Requires="v">
                <p:oleObj name="Equation" r:id="rId5" imgW="2946240" imgH="406080" progId="Equation.DSMT4">
                  <p:embed/>
                </p:oleObj>
              </mc:Choice>
              <mc:Fallback>
                <p:oleObj name="Equation" r:id="rId5" imgW="2946240" imgH="406080" progId="Equation.DSMT4">
                  <p:embed/>
                  <p:pic>
                    <p:nvPicPr>
                      <p:cNvPr id="21" name="Object 20">
                        <a:extLst>
                          <a:ext uri="{FF2B5EF4-FFF2-40B4-BE49-F238E27FC236}">
                            <a16:creationId xmlns:a16="http://schemas.microsoft.com/office/drawing/2014/main" id="{8248FC8E-487A-4048-770E-D48A9ED4E612}"/>
                          </a:ext>
                        </a:extLst>
                      </p:cNvPr>
                      <p:cNvPicPr>
                        <a:picLocks noChangeAspect="1" noChangeArrowheads="1"/>
                      </p:cNvPicPr>
                      <p:nvPr/>
                    </p:nvPicPr>
                    <p:blipFill>
                      <a:blip r:embed="rId6"/>
                      <a:srcRect/>
                      <a:stretch>
                        <a:fillRect/>
                      </a:stretch>
                    </p:blipFill>
                    <p:spPr bwMode="auto">
                      <a:xfrm>
                        <a:off x="2005117" y="4170282"/>
                        <a:ext cx="5133761" cy="693234"/>
                      </a:xfrm>
                      <a:prstGeom prst="rect">
                        <a:avLst/>
                      </a:prstGeom>
                      <a:noFill/>
                    </p:spPr>
                  </p:pic>
                </p:oleObj>
              </mc:Fallback>
            </mc:AlternateContent>
          </a:graphicData>
        </a:graphic>
      </p:graphicFrame>
    </p:spTree>
    <p:extLst>
      <p:ext uri="{BB962C8B-B14F-4D97-AF65-F5344CB8AC3E}">
        <p14:creationId xmlns:p14="http://schemas.microsoft.com/office/powerpoint/2010/main" val="1567954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206375"/>
            <a:ext cx="8991600" cy="857250"/>
          </a:xfrm>
        </p:spPr>
        <p:txBody>
          <a:bodyPr/>
          <a:lstStyle/>
          <a:p>
            <a:r>
              <a:rPr lang="en-US" sz="3600" dirty="0"/>
              <a:t>Section Classifications</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971550"/>
            <a:ext cx="8229600" cy="3394075"/>
          </a:xfrm>
        </p:spPr>
        <p:txBody>
          <a:bodyPr/>
          <a:lstStyle/>
          <a:p>
            <a:r>
              <a:rPr lang="en-US" sz="2400" dirty="0"/>
              <a:t>Compact Web Sections (</a:t>
            </a:r>
            <a:r>
              <a:rPr lang="en-US" sz="2400" b="1" u="sng" dirty="0"/>
              <a:t>Appendix A6</a:t>
            </a:r>
            <a:r>
              <a:rPr lang="en-US" sz="2400" dirty="0"/>
              <a:t>):</a:t>
            </a:r>
          </a:p>
          <a:p>
            <a:pPr marL="346075" indent="-346075" algn="just">
              <a:buNone/>
            </a:pPr>
            <a:r>
              <a:rPr lang="en-US" sz="2400" dirty="0"/>
              <a:t>     </a:t>
            </a:r>
            <a:r>
              <a:rPr lang="en-US" sz="1600" u="sng" dirty="0"/>
              <a:t>Definition</a:t>
            </a:r>
            <a:r>
              <a:rPr lang="en-US" sz="1600" dirty="0"/>
              <a:t>―</a:t>
            </a:r>
            <a:r>
              <a:rPr lang="en-US" sz="1600" dirty="0">
                <a:effectLst/>
                <a:ea typeface="Times New Roman" panose="02020603050405020304" pitchFamily="18" charset="0"/>
                <a:cs typeface="Times New Roman" panose="02020603050405020304" pitchFamily="18" charset="0"/>
              </a:rPr>
              <a:t>a noncomposite section or a composite section in negative bending that has a web with a slenderness at or below which the section can achieve a maximum flexural resistance, M</a:t>
            </a:r>
            <a:r>
              <a:rPr lang="en-US" sz="1600" baseline="-25000" dirty="0">
                <a:effectLst/>
                <a:ea typeface="Times New Roman" panose="02020603050405020304" pitchFamily="18" charset="0"/>
                <a:cs typeface="Times New Roman" panose="02020603050405020304" pitchFamily="18" charset="0"/>
              </a:rPr>
              <a:t>max</a:t>
            </a:r>
            <a:r>
              <a:rPr lang="en-US" sz="1600" dirty="0">
                <a:effectLst/>
                <a:ea typeface="Times New Roman" panose="02020603050405020304" pitchFamily="18" charset="0"/>
                <a:cs typeface="Times New Roman" panose="02020603050405020304" pitchFamily="18" charset="0"/>
              </a:rPr>
              <a:t>, equal to the plastic moment, M</a:t>
            </a:r>
            <a:r>
              <a:rPr lang="en-US" sz="1600" baseline="-25000" dirty="0">
                <a:effectLst/>
                <a:ea typeface="Times New Roman" panose="02020603050405020304" pitchFamily="18" charset="0"/>
                <a:cs typeface="Times New Roman" panose="02020603050405020304" pitchFamily="18" charset="0"/>
              </a:rPr>
              <a:t>p</a:t>
            </a:r>
            <a:r>
              <a:rPr lang="en-US" sz="1600" dirty="0">
                <a:effectLst/>
                <a:ea typeface="Times New Roman" panose="02020603050405020304" pitchFamily="18" charset="0"/>
                <a:cs typeface="Times New Roman" panose="02020603050405020304" pitchFamily="18" charset="0"/>
              </a:rPr>
              <a:t>, prior to web bend buckling having a statistically significant influence on the response.</a:t>
            </a:r>
            <a:endParaRPr lang="en-US" sz="16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9</a:t>
            </a:fld>
            <a:endParaRPr lang="en-US" dirty="0"/>
          </a:p>
        </p:txBody>
      </p:sp>
      <p:sp>
        <p:nvSpPr>
          <p:cNvPr id="11" name="Rectangle 7">
            <a:extLst>
              <a:ext uri="{FF2B5EF4-FFF2-40B4-BE49-F238E27FC236}">
                <a16:creationId xmlns:a16="http://schemas.microsoft.com/office/drawing/2014/main" id="{E5AC2CC9-9F36-7514-B302-5369D3793ACB}"/>
              </a:ext>
            </a:extLst>
          </p:cNvPr>
          <p:cNvSpPr>
            <a:spLocks noChangeArrowheads="1"/>
          </p:cNvSpPr>
          <p:nvPr/>
        </p:nvSpPr>
        <p:spPr bwMode="auto">
          <a:xfrm>
            <a:off x="6146800" y="331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3" name="Object 12">
            <a:extLst>
              <a:ext uri="{FF2B5EF4-FFF2-40B4-BE49-F238E27FC236}">
                <a16:creationId xmlns:a16="http://schemas.microsoft.com/office/drawing/2014/main" id="{0EC7DDC5-F230-51C8-4B08-102827AC1448}"/>
              </a:ext>
            </a:extLst>
          </p:cNvPr>
          <p:cNvGraphicFramePr>
            <a:graphicFrameLocks noChangeAspect="1"/>
          </p:cNvGraphicFramePr>
          <p:nvPr>
            <p:extLst>
              <p:ext uri="{D42A27DB-BD31-4B8C-83A1-F6EECF244321}">
                <p14:modId xmlns:p14="http://schemas.microsoft.com/office/powerpoint/2010/main" val="3065307237"/>
              </p:ext>
            </p:extLst>
          </p:nvPr>
        </p:nvGraphicFramePr>
        <p:xfrm>
          <a:off x="672560" y="2667213"/>
          <a:ext cx="3906838" cy="1203325"/>
        </p:xfrm>
        <a:graphic>
          <a:graphicData uri="http://schemas.openxmlformats.org/presentationml/2006/ole">
            <mc:AlternateContent xmlns:mc="http://schemas.openxmlformats.org/markup-compatibility/2006">
              <mc:Choice xmlns:v="urn:schemas-microsoft-com:vml" Requires="v">
                <p:oleObj name="Equation" r:id="rId3" imgW="2743200" imgH="863280" progId="Equation.DSMT4">
                  <p:embed/>
                </p:oleObj>
              </mc:Choice>
              <mc:Fallback>
                <p:oleObj name="Equation" r:id="rId3" imgW="2743200" imgH="863280" progId="Equation.DSMT4">
                  <p:embed/>
                  <p:pic>
                    <p:nvPicPr>
                      <p:cNvPr id="13" name="Object 12">
                        <a:extLst>
                          <a:ext uri="{FF2B5EF4-FFF2-40B4-BE49-F238E27FC236}">
                            <a16:creationId xmlns:a16="http://schemas.microsoft.com/office/drawing/2014/main" id="{0EC7DDC5-F230-51C8-4B08-102827AC1448}"/>
                          </a:ext>
                        </a:extLst>
                      </p:cNvPr>
                      <p:cNvPicPr>
                        <a:picLocks noChangeAspect="1" noChangeArrowheads="1"/>
                      </p:cNvPicPr>
                      <p:nvPr/>
                    </p:nvPicPr>
                    <p:blipFill>
                      <a:blip r:embed="rId4"/>
                      <a:srcRect/>
                      <a:stretch>
                        <a:fillRect/>
                      </a:stretch>
                    </p:blipFill>
                    <p:spPr bwMode="auto">
                      <a:xfrm>
                        <a:off x="672560" y="2667213"/>
                        <a:ext cx="3906838" cy="1203325"/>
                      </a:xfrm>
                      <a:prstGeom prst="rect">
                        <a:avLst/>
                      </a:prstGeom>
                      <a:noFill/>
                    </p:spPr>
                  </p:pic>
                </p:oleObj>
              </mc:Fallback>
            </mc:AlternateContent>
          </a:graphicData>
        </a:graphic>
      </p:graphicFrame>
      <p:graphicFrame>
        <p:nvGraphicFramePr>
          <p:cNvPr id="14" name="Table 13">
            <a:extLst>
              <a:ext uri="{FF2B5EF4-FFF2-40B4-BE49-F238E27FC236}">
                <a16:creationId xmlns:a16="http://schemas.microsoft.com/office/drawing/2014/main" id="{99990B94-A9DD-6ABF-AC24-A92CB2F35F20}"/>
              </a:ext>
            </a:extLst>
          </p:cNvPr>
          <p:cNvGraphicFramePr>
            <a:graphicFrameLocks noGrp="1"/>
          </p:cNvGraphicFramePr>
          <p:nvPr>
            <p:extLst>
              <p:ext uri="{D42A27DB-BD31-4B8C-83A1-F6EECF244321}">
                <p14:modId xmlns:p14="http://schemas.microsoft.com/office/powerpoint/2010/main" val="1306226002"/>
              </p:ext>
            </p:extLst>
          </p:nvPr>
        </p:nvGraphicFramePr>
        <p:xfrm>
          <a:off x="4768603" y="2639225"/>
          <a:ext cx="3943350" cy="1327706"/>
        </p:xfrm>
        <a:graphic>
          <a:graphicData uri="http://schemas.openxmlformats.org/drawingml/2006/table">
            <a:tbl>
              <a:tblPr firstRow="1" firstCol="1" bandRow="1">
                <a:tableStyleId>{5C22544A-7EE6-4342-B048-85BDC9FD1C3A}</a:tableStyleId>
              </a:tblPr>
              <a:tblGrid>
                <a:gridCol w="1047750">
                  <a:extLst>
                    <a:ext uri="{9D8B030D-6E8A-4147-A177-3AD203B41FA5}">
                      <a16:colId xmlns:a16="http://schemas.microsoft.com/office/drawing/2014/main" val="293011616"/>
                    </a:ext>
                  </a:extLst>
                </a:gridCol>
                <a:gridCol w="1447800">
                  <a:extLst>
                    <a:ext uri="{9D8B030D-6E8A-4147-A177-3AD203B41FA5}">
                      <a16:colId xmlns:a16="http://schemas.microsoft.com/office/drawing/2014/main" val="1175327498"/>
                    </a:ext>
                  </a:extLst>
                </a:gridCol>
                <a:gridCol w="1447800">
                  <a:extLst>
                    <a:ext uri="{9D8B030D-6E8A-4147-A177-3AD203B41FA5}">
                      <a16:colId xmlns:a16="http://schemas.microsoft.com/office/drawing/2014/main" val="2462724393"/>
                    </a:ext>
                  </a:extLst>
                </a:gridCol>
              </a:tblGrid>
              <a:tr h="155115">
                <a:tc>
                  <a:txBody>
                    <a:bodyPr/>
                    <a:lstStyle/>
                    <a:p>
                      <a:pPr marL="228600" marR="228600" algn="ctr">
                        <a:lnSpc>
                          <a:spcPct val="110000"/>
                        </a:lnSpc>
                        <a:spcBef>
                          <a:spcPts val="0"/>
                        </a:spcBef>
                        <a:spcAft>
                          <a:spcPts val="0"/>
                        </a:spcAft>
                      </a:pPr>
                      <a:r>
                        <a:rPr lang="en-US" sz="1150" dirty="0">
                          <a:solidFill>
                            <a:schemeClr val="tx1"/>
                          </a:solidFill>
                          <a:effectLst/>
                        </a:rPr>
                        <a:t>F</a:t>
                      </a:r>
                      <a:r>
                        <a:rPr lang="en-US" sz="1150" baseline="-25000" dirty="0">
                          <a:solidFill>
                            <a:schemeClr val="tx1"/>
                          </a:solidFill>
                          <a:effectLst/>
                        </a:rPr>
                        <a:t>yc</a:t>
                      </a:r>
                      <a:r>
                        <a:rPr lang="en-US" sz="1150" dirty="0">
                          <a:solidFill>
                            <a:schemeClr val="tx1"/>
                          </a:solidFill>
                          <a:effectLst/>
                        </a:rPr>
                        <a:t> (ksi)</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l-GR" sz="115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Tiger" panose="05050102010706020507" pitchFamily="18" charset="2"/>
                        </a:rPr>
                        <a:t>λ</a:t>
                      </a:r>
                      <a:r>
                        <a:rPr lang="en-US" sz="1150" baseline="-25000" dirty="0">
                          <a:solidFill>
                            <a:schemeClr val="tx1"/>
                          </a:solidFill>
                          <a:effectLst/>
                          <a:sym typeface="Symbol Tiger" panose="05050102010706020507" pitchFamily="18" charset="2"/>
                        </a:rPr>
                        <a:t>pw(Dcp) </a:t>
                      </a:r>
                      <a:r>
                        <a:rPr lang="en-US" sz="1150" dirty="0">
                          <a:solidFill>
                            <a:schemeClr val="tx1"/>
                          </a:solidFill>
                          <a:effectLst/>
                          <a:sym typeface="Symbol Tiger" panose="05050102010706020507" pitchFamily="18" charset="2"/>
                        </a:rPr>
                        <a:t>for </a:t>
                      </a:r>
                      <a:r>
                        <a:rPr lang="en-US" sz="1150" dirty="0">
                          <a:solidFill>
                            <a:schemeClr val="tx1"/>
                          </a:solidFill>
                          <a:effectLst/>
                        </a:rPr>
                        <a:t>M</a:t>
                      </a:r>
                      <a:r>
                        <a:rPr lang="en-US" sz="1150" baseline="-25000" dirty="0">
                          <a:solidFill>
                            <a:schemeClr val="tx1"/>
                          </a:solidFill>
                          <a:effectLst/>
                        </a:rPr>
                        <a:t>p</a:t>
                      </a:r>
                      <a:r>
                        <a:rPr lang="en-US" sz="1150" dirty="0">
                          <a:solidFill>
                            <a:schemeClr val="tx1"/>
                          </a:solidFill>
                          <a:effectLst/>
                        </a:rPr>
                        <a:t>/M</a:t>
                      </a:r>
                      <a:r>
                        <a:rPr lang="en-US" sz="1150" baseline="-25000" dirty="0">
                          <a:solidFill>
                            <a:schemeClr val="tx1"/>
                          </a:solidFill>
                          <a:effectLst/>
                        </a:rPr>
                        <a:t>y</a:t>
                      </a:r>
                      <a:r>
                        <a:rPr lang="en-US" sz="1150" dirty="0">
                          <a:solidFill>
                            <a:schemeClr val="tx1"/>
                          </a:solidFill>
                          <a:effectLst/>
                        </a:rPr>
                        <a:t> = 1.12</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l-GR" sz="115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Tiger" panose="05050102010706020507" pitchFamily="18" charset="2"/>
                        </a:rPr>
                        <a:t>λ</a:t>
                      </a:r>
                      <a:r>
                        <a:rPr lang="en-US" sz="1150" baseline="-25000">
                          <a:solidFill>
                            <a:schemeClr val="tx1"/>
                          </a:solidFill>
                          <a:effectLst/>
                          <a:sym typeface="Symbol Tiger" panose="05050102010706020507" pitchFamily="18" charset="2"/>
                        </a:rPr>
                        <a:t>pw</a:t>
                      </a:r>
                      <a:r>
                        <a:rPr lang="en-US" sz="1150" baseline="-25000" dirty="0">
                          <a:solidFill>
                            <a:schemeClr val="tx1"/>
                          </a:solidFill>
                          <a:effectLst/>
                          <a:sym typeface="Symbol Tiger" panose="05050102010706020507" pitchFamily="18" charset="2"/>
                        </a:rPr>
                        <a:t>(Dcp) </a:t>
                      </a:r>
                      <a:r>
                        <a:rPr lang="en-US" sz="1150" dirty="0">
                          <a:solidFill>
                            <a:schemeClr val="tx1"/>
                          </a:solidFill>
                          <a:effectLst/>
                          <a:sym typeface="Symbol Tiger" panose="05050102010706020507" pitchFamily="18" charset="2"/>
                        </a:rPr>
                        <a:t>for </a:t>
                      </a:r>
                      <a:r>
                        <a:rPr lang="en-US" sz="1150" dirty="0">
                          <a:solidFill>
                            <a:schemeClr val="tx1"/>
                          </a:solidFill>
                          <a:effectLst/>
                        </a:rPr>
                        <a:t>M</a:t>
                      </a:r>
                      <a:r>
                        <a:rPr lang="en-US" sz="1150" baseline="-25000" dirty="0">
                          <a:solidFill>
                            <a:schemeClr val="tx1"/>
                          </a:solidFill>
                          <a:effectLst/>
                        </a:rPr>
                        <a:t>p</a:t>
                      </a:r>
                      <a:r>
                        <a:rPr lang="en-US" sz="1150" dirty="0">
                          <a:solidFill>
                            <a:schemeClr val="tx1"/>
                          </a:solidFill>
                          <a:effectLst/>
                        </a:rPr>
                        <a:t>/M</a:t>
                      </a:r>
                      <a:r>
                        <a:rPr lang="en-US" sz="1150" baseline="-25000" dirty="0">
                          <a:solidFill>
                            <a:schemeClr val="tx1"/>
                          </a:solidFill>
                          <a:effectLst/>
                        </a:rPr>
                        <a:t>y</a:t>
                      </a:r>
                      <a:r>
                        <a:rPr lang="en-US" sz="1150" dirty="0">
                          <a:solidFill>
                            <a:schemeClr val="tx1"/>
                          </a:solidFill>
                          <a:effectLst/>
                        </a:rPr>
                        <a:t> = 1.30</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1427762"/>
                  </a:ext>
                </a:extLst>
              </a:tr>
              <a:tr h="207947">
                <a:tc>
                  <a:txBody>
                    <a:bodyPr/>
                    <a:lstStyle/>
                    <a:p>
                      <a:pPr marL="228600" marR="228600" algn="ctr">
                        <a:lnSpc>
                          <a:spcPct val="110000"/>
                        </a:lnSpc>
                        <a:spcBef>
                          <a:spcPts val="0"/>
                        </a:spcBef>
                        <a:spcAft>
                          <a:spcPts val="0"/>
                        </a:spcAft>
                      </a:pPr>
                      <a:r>
                        <a:rPr lang="en-US" sz="1150" dirty="0">
                          <a:solidFill>
                            <a:schemeClr val="tx1"/>
                          </a:solidFill>
                          <a:effectLst/>
                        </a:rPr>
                        <a:t>36</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107</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76</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316508"/>
                  </a:ext>
                </a:extLst>
              </a:tr>
              <a:tr h="155115">
                <a:tc>
                  <a:txBody>
                    <a:bodyPr/>
                    <a:lstStyle/>
                    <a:p>
                      <a:pPr marL="228600" marR="228600" algn="ctr">
                        <a:lnSpc>
                          <a:spcPct val="110000"/>
                        </a:lnSpc>
                        <a:spcBef>
                          <a:spcPts val="0"/>
                        </a:spcBef>
                        <a:spcAft>
                          <a:spcPts val="0"/>
                        </a:spcAft>
                      </a:pPr>
                      <a:r>
                        <a:rPr lang="en-US" sz="1150" dirty="0">
                          <a:solidFill>
                            <a:schemeClr val="tx1"/>
                          </a:solidFill>
                          <a:effectLst/>
                        </a:rPr>
                        <a:t>50</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228600" marR="228600" algn="ctr">
                        <a:lnSpc>
                          <a:spcPct val="110000"/>
                        </a:lnSpc>
                        <a:spcBef>
                          <a:spcPts val="0"/>
                        </a:spcBef>
                        <a:spcAft>
                          <a:spcPts val="0"/>
                        </a:spcAft>
                      </a:pPr>
                      <a:r>
                        <a:rPr lang="en-US" sz="1150" dirty="0">
                          <a:effectLst/>
                        </a:rPr>
                        <a:t>91</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228600" marR="228600" algn="ctr">
                        <a:lnSpc>
                          <a:spcPct val="110000"/>
                        </a:lnSpc>
                        <a:spcBef>
                          <a:spcPts val="0"/>
                        </a:spcBef>
                        <a:spcAft>
                          <a:spcPts val="0"/>
                        </a:spcAft>
                      </a:pPr>
                      <a:r>
                        <a:rPr lang="en-US" sz="1150" dirty="0">
                          <a:effectLst/>
                        </a:rPr>
                        <a:t>64</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63514571"/>
                  </a:ext>
                </a:extLst>
              </a:tr>
              <a:tr h="155115">
                <a:tc>
                  <a:txBody>
                    <a:bodyPr/>
                    <a:lstStyle/>
                    <a:p>
                      <a:pPr marL="228600" marR="228600" algn="ctr">
                        <a:lnSpc>
                          <a:spcPct val="110000"/>
                        </a:lnSpc>
                        <a:spcBef>
                          <a:spcPts val="0"/>
                        </a:spcBef>
                        <a:spcAft>
                          <a:spcPts val="0"/>
                        </a:spcAft>
                      </a:pPr>
                      <a:r>
                        <a:rPr lang="en-US" sz="1150" dirty="0">
                          <a:solidFill>
                            <a:schemeClr val="tx1"/>
                          </a:solidFill>
                          <a:effectLst/>
                        </a:rPr>
                        <a:t>70</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77</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54</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3985583"/>
                  </a:ext>
                </a:extLst>
              </a:tr>
              <a:tr h="160695">
                <a:tc>
                  <a:txBody>
                    <a:bodyPr/>
                    <a:lstStyle/>
                    <a:p>
                      <a:pPr marL="228600" marR="228600" algn="ctr">
                        <a:lnSpc>
                          <a:spcPct val="110000"/>
                        </a:lnSpc>
                        <a:spcBef>
                          <a:spcPts val="0"/>
                        </a:spcBef>
                        <a:spcAft>
                          <a:spcPts val="0"/>
                        </a:spcAft>
                      </a:pPr>
                      <a:r>
                        <a:rPr lang="en-US" sz="1150" dirty="0">
                          <a:solidFill>
                            <a:schemeClr val="tx1"/>
                          </a:solidFill>
                          <a:effectLst/>
                        </a:rPr>
                        <a:t>90</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68</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48</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9608112"/>
                  </a:ext>
                </a:extLst>
              </a:tr>
              <a:tr h="199009">
                <a:tc>
                  <a:txBody>
                    <a:bodyPr/>
                    <a:lstStyle/>
                    <a:p>
                      <a:pPr marL="228600" marR="228600" algn="ctr">
                        <a:lnSpc>
                          <a:spcPct val="110000"/>
                        </a:lnSpc>
                        <a:spcBef>
                          <a:spcPts val="0"/>
                        </a:spcBef>
                        <a:spcAft>
                          <a:spcPts val="0"/>
                        </a:spcAft>
                      </a:pPr>
                      <a:r>
                        <a:rPr lang="en-US" sz="1150" dirty="0">
                          <a:solidFill>
                            <a:schemeClr val="tx1"/>
                          </a:solidFill>
                          <a:effectLst/>
                        </a:rPr>
                        <a:t>100</a:t>
                      </a:r>
                      <a:endParaRPr lang="en-US" sz="11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54</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228600" algn="ctr">
                        <a:lnSpc>
                          <a:spcPct val="110000"/>
                        </a:lnSpc>
                        <a:spcBef>
                          <a:spcPts val="0"/>
                        </a:spcBef>
                        <a:spcAft>
                          <a:spcPts val="0"/>
                        </a:spcAft>
                      </a:pPr>
                      <a:r>
                        <a:rPr lang="en-US" sz="1150" dirty="0">
                          <a:effectLst/>
                        </a:rPr>
                        <a:t>45</a:t>
                      </a:r>
                      <a:endParaRPr lang="en-US" sz="11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5854355"/>
                  </a:ext>
                </a:extLst>
              </a:tr>
            </a:tbl>
          </a:graphicData>
        </a:graphic>
      </p:graphicFrame>
      <p:sp>
        <p:nvSpPr>
          <p:cNvPr id="16" name="TextBox 15">
            <a:extLst>
              <a:ext uri="{FF2B5EF4-FFF2-40B4-BE49-F238E27FC236}">
                <a16:creationId xmlns:a16="http://schemas.microsoft.com/office/drawing/2014/main" id="{841227CB-8240-BB32-1EEE-E82D32F843F0}"/>
              </a:ext>
            </a:extLst>
          </p:cNvPr>
          <p:cNvSpPr txBox="1"/>
          <p:nvPr/>
        </p:nvSpPr>
        <p:spPr>
          <a:xfrm>
            <a:off x="914401" y="4030946"/>
            <a:ext cx="7797552" cy="830997"/>
          </a:xfrm>
          <a:prstGeom prst="rect">
            <a:avLst/>
          </a:prstGeom>
          <a:noFill/>
        </p:spPr>
        <p:txBody>
          <a:bodyPr wrap="square">
            <a:spAutoFit/>
          </a:bodyPr>
          <a:lstStyle/>
          <a:p>
            <a:pPr algn="just"/>
            <a:r>
              <a:rPr lang="en-US" sz="1600" dirty="0">
                <a:effectLst/>
                <a:latin typeface="+mn-lt"/>
                <a:ea typeface="Times New Roman" panose="02020603050405020304" pitchFamily="18" charset="0"/>
                <a:cs typeface="Times New Roman" panose="02020603050405020304" pitchFamily="18" charset="0"/>
              </a:rPr>
              <a:t>Compact web sections are typically shallower sections with thicker webs; that is, rolled beams and welded girder sections with proportions similar to rolled beams that are typically used on bridges with shorter spans (i.e., spans less than or equal to about 100 feet). </a:t>
            </a:r>
            <a:endParaRPr lang="en-US" sz="1600" dirty="0">
              <a:latin typeface="+mn-lt"/>
            </a:endParaRPr>
          </a:p>
        </p:txBody>
      </p:sp>
    </p:spTree>
    <p:extLst>
      <p:ext uri="{BB962C8B-B14F-4D97-AF65-F5344CB8AC3E}">
        <p14:creationId xmlns:p14="http://schemas.microsoft.com/office/powerpoint/2010/main" val="3007791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81379" y="-60324"/>
            <a:ext cx="8991600" cy="857250"/>
          </a:xfrm>
        </p:spPr>
        <p:txBody>
          <a:bodyPr/>
          <a:lstStyle/>
          <a:p>
            <a:r>
              <a:rPr lang="en-US" sz="2800" dirty="0"/>
              <a:t>Example – Composite Sections in Negative Bending </a:t>
            </a:r>
            <a:br>
              <a:rPr lang="en-US" sz="2800" dirty="0"/>
            </a:br>
            <a:r>
              <a:rPr lang="en-US" sz="2800" dirty="0"/>
              <a:t>Strength Limit State</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754113"/>
            <a:ext cx="8229600" cy="3394075"/>
          </a:xfrm>
        </p:spPr>
        <p:txBody>
          <a:bodyPr/>
          <a:lstStyle/>
          <a:p>
            <a:r>
              <a:rPr lang="en-US" sz="1800" dirty="0"/>
              <a:t>Determine the lateral-torsional buckling resistance, (F</a:t>
            </a:r>
            <a:r>
              <a:rPr lang="en-US" sz="1800" baseline="-25000" dirty="0"/>
              <a:t>nc</a:t>
            </a:r>
            <a:r>
              <a:rPr lang="en-US" sz="1800" dirty="0"/>
              <a:t>)</a:t>
            </a:r>
            <a:r>
              <a:rPr lang="en-US" sz="1800" baseline="-25000" dirty="0"/>
              <a:t>LTB</a:t>
            </a:r>
            <a:r>
              <a:rPr lang="en-US" sz="1800" dirty="0"/>
              <a:t>, of the prismatic unbraced length using the larger section at the cross-section transition:</a:t>
            </a:r>
            <a:endParaRPr lang="en-US" sz="1800" dirty="0">
              <a:solidFill>
                <a:srgbClr val="FF0000"/>
              </a:solidFill>
            </a:endParaRPr>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90</a:t>
            </a:fld>
            <a:endParaRPr lang="en-US" dirty="0"/>
          </a:p>
        </p:txBody>
      </p:sp>
      <p:graphicFrame>
        <p:nvGraphicFramePr>
          <p:cNvPr id="19" name="Object 18"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399CDFD-82AF-67EB-BB3D-B89600622535}"/>
              </a:ext>
            </a:extLst>
          </p:cNvPr>
          <p:cNvGraphicFramePr>
            <a:graphicFrameLocks noChangeAspect="1"/>
          </p:cNvGraphicFramePr>
          <p:nvPr>
            <p:extLst>
              <p:ext uri="{D42A27DB-BD31-4B8C-83A1-F6EECF244321}">
                <p14:modId xmlns:p14="http://schemas.microsoft.com/office/powerpoint/2010/main" val="3245568633"/>
              </p:ext>
            </p:extLst>
          </p:nvPr>
        </p:nvGraphicFramePr>
        <p:xfrm>
          <a:off x="2355850" y="2219325"/>
          <a:ext cx="4570413" cy="655638"/>
        </p:xfrm>
        <a:graphic>
          <a:graphicData uri="http://schemas.openxmlformats.org/presentationml/2006/ole">
            <mc:AlternateContent xmlns:mc="http://schemas.openxmlformats.org/markup-compatibility/2006">
              <mc:Choice xmlns:v="urn:schemas-microsoft-com:vml" Requires="v">
                <p:oleObj name="Equation" r:id="rId3" imgW="3708360" imgH="507960" progId="Equation.DSMT4">
                  <p:embed/>
                </p:oleObj>
              </mc:Choice>
              <mc:Fallback>
                <p:oleObj name="Equation" r:id="rId3" imgW="3708360" imgH="507960" progId="Equation.DSMT4">
                  <p:embed/>
                  <p:pic>
                    <p:nvPicPr>
                      <p:cNvPr id="19" name="Object 18"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399CDFD-82AF-67EB-BB3D-B89600622535}"/>
                          </a:ext>
                        </a:extLst>
                      </p:cNvPr>
                      <p:cNvPicPr>
                        <a:picLocks noChangeAspect="1" noChangeArrowheads="1"/>
                      </p:cNvPicPr>
                      <p:nvPr/>
                    </p:nvPicPr>
                    <p:blipFill>
                      <a:blip r:embed="rId4"/>
                      <a:srcRect/>
                      <a:stretch>
                        <a:fillRect/>
                      </a:stretch>
                    </p:blipFill>
                    <p:spPr bwMode="auto">
                      <a:xfrm>
                        <a:off x="2355850" y="2219325"/>
                        <a:ext cx="4570413" cy="655638"/>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AA30892F-394E-5CFA-C9D2-921ECB16B01D}"/>
              </a:ext>
            </a:extLst>
          </p:cNvPr>
          <p:cNvSpPr txBox="1"/>
          <p:nvPr/>
        </p:nvSpPr>
        <p:spPr>
          <a:xfrm>
            <a:off x="3397957" y="4695926"/>
            <a:ext cx="2611612" cy="307777"/>
          </a:xfrm>
          <a:prstGeom prst="rect">
            <a:avLst/>
          </a:prstGeom>
          <a:noFill/>
        </p:spPr>
        <p:txBody>
          <a:bodyPr wrap="none" rtlCol="0">
            <a:spAutoFit/>
          </a:bodyPr>
          <a:lstStyle/>
          <a:p>
            <a:r>
              <a:rPr lang="en-US" sz="1400" dirty="0"/>
              <a:t>Noncompact Unbraced Length</a:t>
            </a:r>
          </a:p>
        </p:txBody>
      </p:sp>
      <p:sp>
        <p:nvSpPr>
          <p:cNvPr id="31" name="TextBox 30">
            <a:extLst>
              <a:ext uri="{FF2B5EF4-FFF2-40B4-BE49-F238E27FC236}">
                <a16:creationId xmlns:a16="http://schemas.microsoft.com/office/drawing/2014/main" id="{37560DE7-DFCC-D20D-17A9-F9561AC7FB32}"/>
              </a:ext>
            </a:extLst>
          </p:cNvPr>
          <p:cNvSpPr txBox="1"/>
          <p:nvPr/>
        </p:nvSpPr>
        <p:spPr>
          <a:xfrm>
            <a:off x="6878638" y="1963604"/>
            <a:ext cx="1731962" cy="307777"/>
          </a:xfrm>
          <a:prstGeom prst="rect">
            <a:avLst/>
          </a:prstGeom>
          <a:noFill/>
        </p:spPr>
        <p:txBody>
          <a:bodyPr wrap="square">
            <a:spAutoFit/>
          </a:bodyPr>
          <a:lstStyle/>
          <a:p>
            <a:pPr marL="0" indent="0">
              <a:buNone/>
            </a:pPr>
            <a:r>
              <a:rPr lang="en-US" sz="1400" dirty="0"/>
              <a:t>(Slide 33)</a:t>
            </a:r>
          </a:p>
        </p:txBody>
      </p:sp>
      <p:graphicFrame>
        <p:nvGraphicFramePr>
          <p:cNvPr id="16" name="Object 15">
            <a:extLst>
              <a:ext uri="{FF2B5EF4-FFF2-40B4-BE49-F238E27FC236}">
                <a16:creationId xmlns:a16="http://schemas.microsoft.com/office/drawing/2014/main" id="{C249A8B5-0736-A5D2-411F-C52A39C7F961}"/>
              </a:ext>
            </a:extLst>
          </p:cNvPr>
          <p:cNvGraphicFramePr>
            <a:graphicFrameLocks noChangeAspect="1"/>
          </p:cNvGraphicFramePr>
          <p:nvPr>
            <p:extLst>
              <p:ext uri="{D42A27DB-BD31-4B8C-83A1-F6EECF244321}">
                <p14:modId xmlns:p14="http://schemas.microsoft.com/office/powerpoint/2010/main" val="4279362076"/>
              </p:ext>
            </p:extLst>
          </p:nvPr>
        </p:nvGraphicFramePr>
        <p:xfrm>
          <a:off x="2063750" y="1341438"/>
          <a:ext cx="4824413" cy="873125"/>
        </p:xfrm>
        <a:graphic>
          <a:graphicData uri="http://schemas.openxmlformats.org/presentationml/2006/ole">
            <mc:AlternateContent xmlns:mc="http://schemas.openxmlformats.org/markup-compatibility/2006">
              <mc:Choice xmlns:v="urn:schemas-microsoft-com:vml" Requires="v">
                <p:oleObj name="Equation" r:id="rId5" imgW="3441600" imgH="634680" progId="Equation.DSMT4">
                  <p:embed/>
                </p:oleObj>
              </mc:Choice>
              <mc:Fallback>
                <p:oleObj name="Equation" r:id="rId5" imgW="3441600" imgH="634680" progId="Equation.DSMT4">
                  <p:embed/>
                  <p:pic>
                    <p:nvPicPr>
                      <p:cNvPr id="16" name="Object 15">
                        <a:extLst>
                          <a:ext uri="{FF2B5EF4-FFF2-40B4-BE49-F238E27FC236}">
                            <a16:creationId xmlns:a16="http://schemas.microsoft.com/office/drawing/2014/main" id="{C249A8B5-0736-A5D2-411F-C52A39C7F961}"/>
                          </a:ext>
                        </a:extLst>
                      </p:cNvPr>
                      <p:cNvPicPr>
                        <a:picLocks noChangeAspect="1" noChangeArrowheads="1"/>
                      </p:cNvPicPr>
                      <p:nvPr/>
                    </p:nvPicPr>
                    <p:blipFill>
                      <a:blip r:embed="rId6"/>
                      <a:srcRect/>
                      <a:stretch>
                        <a:fillRect/>
                      </a:stretch>
                    </p:blipFill>
                    <p:spPr bwMode="auto">
                      <a:xfrm>
                        <a:off x="2063750" y="1341438"/>
                        <a:ext cx="4824413" cy="873125"/>
                      </a:xfrm>
                      <a:prstGeom prst="rect">
                        <a:avLst/>
                      </a:prstGeom>
                      <a:noFill/>
                    </p:spPr>
                  </p:pic>
                </p:oleObj>
              </mc:Fallback>
            </mc:AlternateContent>
          </a:graphicData>
        </a:graphic>
      </p:graphicFrame>
      <p:graphicFrame>
        <p:nvGraphicFramePr>
          <p:cNvPr id="18" name="Object 17"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D583106-7971-9D4E-94AB-7933AEE3D043}"/>
              </a:ext>
            </a:extLst>
          </p:cNvPr>
          <p:cNvGraphicFramePr>
            <a:graphicFrameLocks noChangeAspect="1"/>
          </p:cNvGraphicFramePr>
          <p:nvPr>
            <p:extLst>
              <p:ext uri="{D42A27DB-BD31-4B8C-83A1-F6EECF244321}">
                <p14:modId xmlns:p14="http://schemas.microsoft.com/office/powerpoint/2010/main" val="3050896475"/>
              </p:ext>
            </p:extLst>
          </p:nvPr>
        </p:nvGraphicFramePr>
        <p:xfrm>
          <a:off x="2513013" y="3400425"/>
          <a:ext cx="4381500" cy="655638"/>
        </p:xfrm>
        <a:graphic>
          <a:graphicData uri="http://schemas.openxmlformats.org/presentationml/2006/ole">
            <mc:AlternateContent xmlns:mc="http://schemas.openxmlformats.org/markup-compatibility/2006">
              <mc:Choice xmlns:v="urn:schemas-microsoft-com:vml" Requires="v">
                <p:oleObj name="Equation" r:id="rId7" imgW="3555720" imgH="507960" progId="Equation.DSMT4">
                  <p:embed/>
                </p:oleObj>
              </mc:Choice>
              <mc:Fallback>
                <p:oleObj name="Equation" r:id="rId7" imgW="3555720" imgH="507960" progId="Equation.DSMT4">
                  <p:embed/>
                  <p:pic>
                    <p:nvPicPr>
                      <p:cNvPr id="18" name="Object 17"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8D583106-7971-9D4E-94AB-7933AEE3D043}"/>
                          </a:ext>
                        </a:extLst>
                      </p:cNvPr>
                      <p:cNvPicPr>
                        <a:picLocks noChangeAspect="1" noChangeArrowheads="1"/>
                      </p:cNvPicPr>
                      <p:nvPr/>
                    </p:nvPicPr>
                    <p:blipFill>
                      <a:blip r:embed="rId8"/>
                      <a:srcRect/>
                      <a:stretch>
                        <a:fillRect/>
                      </a:stretch>
                    </p:blipFill>
                    <p:spPr bwMode="auto">
                      <a:xfrm>
                        <a:off x="2513013" y="3400425"/>
                        <a:ext cx="4381500" cy="655638"/>
                      </a:xfrm>
                      <a:prstGeom prst="rect">
                        <a:avLst/>
                      </a:prstGeom>
                      <a:noFill/>
                    </p:spPr>
                  </p:pic>
                </p:oleObj>
              </mc:Fallback>
            </mc:AlternateContent>
          </a:graphicData>
        </a:graphic>
      </p:graphicFrame>
      <p:sp>
        <p:nvSpPr>
          <p:cNvPr id="24" name="TextBox 23">
            <a:extLst>
              <a:ext uri="{FF2B5EF4-FFF2-40B4-BE49-F238E27FC236}">
                <a16:creationId xmlns:a16="http://schemas.microsoft.com/office/drawing/2014/main" id="{136B2023-70B5-479B-9C16-45A43780E02D}"/>
              </a:ext>
            </a:extLst>
          </p:cNvPr>
          <p:cNvSpPr txBox="1"/>
          <p:nvPr/>
        </p:nvSpPr>
        <p:spPr>
          <a:xfrm>
            <a:off x="6878638" y="3390639"/>
            <a:ext cx="1274762" cy="307777"/>
          </a:xfrm>
          <a:prstGeom prst="rect">
            <a:avLst/>
          </a:prstGeom>
          <a:noFill/>
        </p:spPr>
        <p:txBody>
          <a:bodyPr wrap="square">
            <a:spAutoFit/>
          </a:bodyPr>
          <a:lstStyle/>
          <a:p>
            <a:pPr marL="0" indent="0">
              <a:buNone/>
            </a:pPr>
            <a:r>
              <a:rPr lang="en-US" sz="1400" dirty="0"/>
              <a:t>(Slide 35)</a:t>
            </a:r>
          </a:p>
        </p:txBody>
      </p:sp>
      <p:graphicFrame>
        <p:nvGraphicFramePr>
          <p:cNvPr id="25" name="Object 24"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6FB50010-6607-A7A0-CC8E-1C21FDBA98A3}"/>
              </a:ext>
            </a:extLst>
          </p:cNvPr>
          <p:cNvGraphicFramePr>
            <a:graphicFrameLocks noChangeAspect="1"/>
          </p:cNvGraphicFramePr>
          <p:nvPr/>
        </p:nvGraphicFramePr>
        <p:xfrm>
          <a:off x="3301729" y="4269572"/>
          <a:ext cx="1079500" cy="312738"/>
        </p:xfrm>
        <a:graphic>
          <a:graphicData uri="http://schemas.openxmlformats.org/presentationml/2006/ole">
            <mc:AlternateContent xmlns:mc="http://schemas.openxmlformats.org/markup-compatibility/2006">
              <mc:Choice xmlns:v="urn:schemas-microsoft-com:vml" Requires="v">
                <p:oleObj name="Equation" r:id="rId9" imgW="876240" imgH="241200" progId="Equation.DSMT4">
                  <p:embed/>
                </p:oleObj>
              </mc:Choice>
              <mc:Fallback>
                <p:oleObj name="Equation" r:id="rId9" imgW="876240" imgH="241200" progId="Equation.DSMT4">
                  <p:embed/>
                  <p:pic>
                    <p:nvPicPr>
                      <p:cNvPr id="25" name="Object 24"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6FB50010-6607-A7A0-CC8E-1C21FDBA98A3}"/>
                          </a:ext>
                        </a:extLst>
                      </p:cNvPr>
                      <p:cNvPicPr>
                        <a:picLocks noChangeAspect="1" noChangeArrowheads="1"/>
                      </p:cNvPicPr>
                      <p:nvPr/>
                    </p:nvPicPr>
                    <p:blipFill>
                      <a:blip r:embed="rId10"/>
                      <a:srcRect/>
                      <a:stretch>
                        <a:fillRect/>
                      </a:stretch>
                    </p:blipFill>
                    <p:spPr bwMode="auto">
                      <a:xfrm>
                        <a:off x="3301729" y="4269572"/>
                        <a:ext cx="1079500" cy="312738"/>
                      </a:xfrm>
                      <a:prstGeom prst="rect">
                        <a:avLst/>
                      </a:prstGeom>
                      <a:noFill/>
                    </p:spPr>
                  </p:pic>
                </p:oleObj>
              </mc:Fallback>
            </mc:AlternateContent>
          </a:graphicData>
        </a:graphic>
      </p:graphicFrame>
      <p:sp>
        <p:nvSpPr>
          <p:cNvPr id="6" name="Arrow: Right 5">
            <a:extLst>
              <a:ext uri="{FF2B5EF4-FFF2-40B4-BE49-F238E27FC236}">
                <a16:creationId xmlns:a16="http://schemas.microsoft.com/office/drawing/2014/main" id="{672C75EC-2D29-3CF7-CC81-C71F8A40425C}"/>
              </a:ext>
            </a:extLst>
          </p:cNvPr>
          <p:cNvSpPr/>
          <p:nvPr/>
        </p:nvSpPr>
        <p:spPr>
          <a:xfrm>
            <a:off x="4595199" y="4286860"/>
            <a:ext cx="152400" cy="239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Object 25"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E78220EC-35E2-C021-E87B-B688B128369C}"/>
              </a:ext>
            </a:extLst>
          </p:cNvPr>
          <p:cNvGraphicFramePr>
            <a:graphicFrameLocks noChangeAspect="1"/>
          </p:cNvGraphicFramePr>
          <p:nvPr>
            <p:extLst>
              <p:ext uri="{D42A27DB-BD31-4B8C-83A1-F6EECF244321}">
                <p14:modId xmlns:p14="http://schemas.microsoft.com/office/powerpoint/2010/main" val="662635949"/>
              </p:ext>
            </p:extLst>
          </p:nvPr>
        </p:nvGraphicFramePr>
        <p:xfrm>
          <a:off x="4876800" y="4286860"/>
          <a:ext cx="2627312" cy="263525"/>
        </p:xfrm>
        <a:graphic>
          <a:graphicData uri="http://schemas.openxmlformats.org/presentationml/2006/ole">
            <mc:AlternateContent xmlns:mc="http://schemas.openxmlformats.org/markup-compatibility/2006">
              <mc:Choice xmlns:v="urn:schemas-microsoft-com:vml" Requires="v">
                <p:oleObj name="Equation" r:id="rId11" imgW="2133360" imgH="203040" progId="Equation.DSMT4">
                  <p:embed/>
                </p:oleObj>
              </mc:Choice>
              <mc:Fallback>
                <p:oleObj name="Equation" r:id="rId11" imgW="2133360" imgH="203040" progId="Equation.DSMT4">
                  <p:embed/>
                  <p:pic>
                    <p:nvPicPr>
                      <p:cNvPr id="26" name="Object 25"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E78220EC-35E2-C021-E87B-B688B128369C}"/>
                          </a:ext>
                        </a:extLst>
                      </p:cNvPr>
                      <p:cNvPicPr>
                        <a:picLocks noChangeAspect="1" noChangeArrowheads="1"/>
                      </p:cNvPicPr>
                      <p:nvPr/>
                    </p:nvPicPr>
                    <p:blipFill>
                      <a:blip r:embed="rId12"/>
                      <a:srcRect/>
                      <a:stretch>
                        <a:fillRect/>
                      </a:stretch>
                    </p:blipFill>
                    <p:spPr bwMode="auto">
                      <a:xfrm>
                        <a:off x="4876800" y="4286860"/>
                        <a:ext cx="2627312" cy="263525"/>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AC7C83F4-95F8-C8C3-72AE-C27DFC3FE1BE}"/>
              </a:ext>
            </a:extLst>
          </p:cNvPr>
          <p:cNvGraphicFramePr>
            <a:graphicFrameLocks noChangeAspect="1"/>
          </p:cNvGraphicFramePr>
          <p:nvPr>
            <p:extLst>
              <p:ext uri="{D42A27DB-BD31-4B8C-83A1-F6EECF244321}">
                <p14:modId xmlns:p14="http://schemas.microsoft.com/office/powerpoint/2010/main" val="283126967"/>
              </p:ext>
            </p:extLst>
          </p:nvPr>
        </p:nvGraphicFramePr>
        <p:xfrm>
          <a:off x="1644650" y="2959100"/>
          <a:ext cx="6430963" cy="309563"/>
        </p:xfrm>
        <a:graphic>
          <a:graphicData uri="http://schemas.openxmlformats.org/presentationml/2006/ole">
            <mc:AlternateContent xmlns:mc="http://schemas.openxmlformats.org/markup-compatibility/2006">
              <mc:Choice xmlns:v="urn:schemas-microsoft-com:vml" Requires="v">
                <p:oleObj name="Equation" r:id="rId13" imgW="4431960" imgH="215640" progId="Equation.DSMT4">
                  <p:embed/>
                </p:oleObj>
              </mc:Choice>
              <mc:Fallback>
                <p:oleObj name="Equation" r:id="rId13" imgW="4431960" imgH="215640" progId="Equation.DSMT4">
                  <p:embed/>
                  <p:pic>
                    <p:nvPicPr>
                      <p:cNvPr id="20" name="Object 19">
                        <a:extLst>
                          <a:ext uri="{FF2B5EF4-FFF2-40B4-BE49-F238E27FC236}">
                            <a16:creationId xmlns:a16="http://schemas.microsoft.com/office/drawing/2014/main" id="{AC7C83F4-95F8-C8C3-72AE-C27DFC3FE1BE}"/>
                          </a:ext>
                        </a:extLst>
                      </p:cNvPr>
                      <p:cNvPicPr>
                        <a:picLocks noChangeAspect="1" noChangeArrowheads="1"/>
                      </p:cNvPicPr>
                      <p:nvPr/>
                    </p:nvPicPr>
                    <p:blipFill>
                      <a:blip r:embed="rId14"/>
                      <a:srcRect/>
                      <a:stretch>
                        <a:fillRect/>
                      </a:stretch>
                    </p:blipFill>
                    <p:spPr bwMode="auto">
                      <a:xfrm>
                        <a:off x="1644650" y="2959100"/>
                        <a:ext cx="6430963" cy="309563"/>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3862792E-FC3B-D77D-2B34-03DE8C854EC9}"/>
              </a:ext>
            </a:extLst>
          </p:cNvPr>
          <p:cNvSpPr txBox="1"/>
          <p:nvPr/>
        </p:nvSpPr>
        <p:spPr>
          <a:xfrm>
            <a:off x="1588749" y="4242608"/>
            <a:ext cx="1605995" cy="307777"/>
          </a:xfrm>
          <a:prstGeom prst="rect">
            <a:avLst/>
          </a:prstGeom>
          <a:noFill/>
        </p:spPr>
        <p:txBody>
          <a:bodyPr wrap="square" rtlCol="0">
            <a:spAutoFit/>
          </a:bodyPr>
          <a:lstStyle/>
          <a:p>
            <a:r>
              <a:rPr lang="en-US" sz="1400" dirty="0"/>
              <a:t>Assume K = 1.0</a:t>
            </a:r>
          </a:p>
        </p:txBody>
      </p:sp>
    </p:spTree>
    <p:extLst>
      <p:ext uri="{BB962C8B-B14F-4D97-AF65-F5344CB8AC3E}">
        <p14:creationId xmlns:p14="http://schemas.microsoft.com/office/powerpoint/2010/main" val="16509676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76200" y="-42345"/>
            <a:ext cx="8991600" cy="857250"/>
          </a:xfrm>
        </p:spPr>
        <p:txBody>
          <a:bodyPr/>
          <a:lstStyle/>
          <a:p>
            <a:r>
              <a:rPr lang="en-US" sz="2800" dirty="0"/>
              <a:t>Example – Composite Sections in Negative Bending </a:t>
            </a:r>
            <a:br>
              <a:rPr lang="en-US" sz="2800" dirty="0"/>
            </a:br>
            <a:r>
              <a:rPr lang="en-US" sz="2800" dirty="0"/>
              <a:t>Strength Limit State</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754113"/>
            <a:ext cx="8229600" cy="3394075"/>
          </a:xfrm>
        </p:spPr>
        <p:txBody>
          <a:bodyPr/>
          <a:lstStyle/>
          <a:p>
            <a:r>
              <a:rPr lang="en-US" sz="1800" dirty="0"/>
              <a:t>Determine the lateral-torsional buckling resistance, (F</a:t>
            </a:r>
            <a:r>
              <a:rPr lang="en-US" sz="1800" baseline="-25000" dirty="0"/>
              <a:t>nc</a:t>
            </a:r>
            <a:r>
              <a:rPr lang="en-US" sz="1800" dirty="0"/>
              <a:t>)</a:t>
            </a:r>
            <a:r>
              <a:rPr lang="en-US" sz="1800" baseline="-25000" dirty="0"/>
              <a:t>LTB</a:t>
            </a:r>
            <a:r>
              <a:rPr lang="en-US" sz="1800" dirty="0"/>
              <a:t>, of the prismatic unbraced length using the larger section at the cross-section transition - cont.:</a:t>
            </a:r>
            <a:endParaRPr lang="en-US" sz="1800" dirty="0">
              <a:solidFill>
                <a:srgbClr val="FF0000"/>
              </a:solidFill>
            </a:endParaRPr>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91</a:t>
            </a:fld>
            <a:endParaRPr lang="en-US" dirty="0"/>
          </a:p>
        </p:txBody>
      </p:sp>
      <p:pic>
        <p:nvPicPr>
          <p:cNvPr id="22" name="Content Placeholder 7" descr="Diagram&#10;&#10;Description automatically generated">
            <a:extLst>
              <a:ext uri="{FF2B5EF4-FFF2-40B4-BE49-F238E27FC236}">
                <a16:creationId xmlns:a16="http://schemas.microsoft.com/office/drawing/2014/main" id="{7E8D2E8E-1882-6A4C-363D-EFEC300C22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33470" y="1493466"/>
            <a:ext cx="3038530" cy="1997590"/>
          </a:xfrm>
          <a:prstGeom prst="rect">
            <a:avLst/>
          </a:prstGeom>
        </p:spPr>
      </p:pic>
      <p:sp>
        <p:nvSpPr>
          <p:cNvPr id="8" name="Rectangle: Rounded Corners 7">
            <a:extLst>
              <a:ext uri="{FF2B5EF4-FFF2-40B4-BE49-F238E27FC236}">
                <a16:creationId xmlns:a16="http://schemas.microsoft.com/office/drawing/2014/main" id="{9B6A7F79-2FCF-E876-FDEE-7876CED609FF}"/>
              </a:ext>
            </a:extLst>
          </p:cNvPr>
          <p:cNvSpPr/>
          <p:nvPr/>
        </p:nvSpPr>
        <p:spPr>
          <a:xfrm>
            <a:off x="2438400" y="2371999"/>
            <a:ext cx="762000" cy="3953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F49B879D-663B-E4EE-DED8-2222F4D3644D}"/>
              </a:ext>
            </a:extLst>
          </p:cNvPr>
          <p:cNvSpPr/>
          <p:nvPr/>
        </p:nvSpPr>
        <p:spPr>
          <a:xfrm>
            <a:off x="2286000" y="3224630"/>
            <a:ext cx="152400" cy="2561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C7836D81-4777-7E17-F7EA-2C876268E583}"/>
              </a:ext>
            </a:extLst>
          </p:cNvPr>
          <p:cNvSpPr/>
          <p:nvPr/>
        </p:nvSpPr>
        <p:spPr>
          <a:xfrm>
            <a:off x="3007532" y="3234955"/>
            <a:ext cx="152400" cy="2561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D5C878E2-A282-DD8A-4C6E-9894151B5A63}"/>
              </a:ext>
            </a:extLst>
          </p:cNvPr>
          <p:cNvSpPr/>
          <p:nvPr/>
        </p:nvSpPr>
        <p:spPr>
          <a:xfrm>
            <a:off x="3614764" y="3220866"/>
            <a:ext cx="228600" cy="2561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4" name="Object 23"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CEDD7064-8D8D-2524-F15B-9815A17F2196}"/>
              </a:ext>
            </a:extLst>
          </p:cNvPr>
          <p:cNvGraphicFramePr>
            <a:graphicFrameLocks noChangeAspect="1"/>
          </p:cNvGraphicFramePr>
          <p:nvPr/>
        </p:nvGraphicFramePr>
        <p:xfrm>
          <a:off x="1511276" y="3599303"/>
          <a:ext cx="4538663" cy="690563"/>
        </p:xfrm>
        <a:graphic>
          <a:graphicData uri="http://schemas.openxmlformats.org/presentationml/2006/ole">
            <mc:AlternateContent xmlns:mc="http://schemas.openxmlformats.org/markup-compatibility/2006">
              <mc:Choice xmlns:v="urn:schemas-microsoft-com:vml" Requires="v">
                <p:oleObj name="Equation" r:id="rId4" imgW="3682800" imgH="533160" progId="Equation.DSMT4">
                  <p:embed/>
                </p:oleObj>
              </mc:Choice>
              <mc:Fallback>
                <p:oleObj name="Equation" r:id="rId4" imgW="3682800" imgH="533160" progId="Equation.DSMT4">
                  <p:embed/>
                  <p:pic>
                    <p:nvPicPr>
                      <p:cNvPr id="24" name="Object 23"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CEDD7064-8D8D-2524-F15B-9815A17F2196}"/>
                          </a:ext>
                        </a:extLst>
                      </p:cNvPr>
                      <p:cNvPicPr>
                        <a:picLocks noChangeAspect="1" noChangeArrowheads="1"/>
                      </p:cNvPicPr>
                      <p:nvPr/>
                    </p:nvPicPr>
                    <p:blipFill>
                      <a:blip r:embed="rId5"/>
                      <a:srcRect/>
                      <a:stretch>
                        <a:fillRect/>
                      </a:stretch>
                    </p:blipFill>
                    <p:spPr bwMode="auto">
                      <a:xfrm>
                        <a:off x="1511276" y="3599303"/>
                        <a:ext cx="4538663" cy="690563"/>
                      </a:xfrm>
                      <a:prstGeom prst="rect">
                        <a:avLst/>
                      </a:prstGeom>
                      <a:noFill/>
                    </p:spPr>
                  </p:pic>
                </p:oleObj>
              </mc:Fallback>
            </mc:AlternateContent>
          </a:graphicData>
        </a:graphic>
      </p:graphicFrame>
      <p:sp>
        <p:nvSpPr>
          <p:cNvPr id="26" name="TextBox 25">
            <a:extLst>
              <a:ext uri="{FF2B5EF4-FFF2-40B4-BE49-F238E27FC236}">
                <a16:creationId xmlns:a16="http://schemas.microsoft.com/office/drawing/2014/main" id="{C2AFE1D8-39AA-E0B5-C3FA-9600180476AD}"/>
              </a:ext>
            </a:extLst>
          </p:cNvPr>
          <p:cNvSpPr txBox="1"/>
          <p:nvPr/>
        </p:nvSpPr>
        <p:spPr>
          <a:xfrm>
            <a:off x="6248400" y="3759918"/>
            <a:ext cx="4572000" cy="307777"/>
          </a:xfrm>
          <a:prstGeom prst="rect">
            <a:avLst/>
          </a:prstGeom>
          <a:noFill/>
        </p:spPr>
        <p:txBody>
          <a:bodyPr wrap="square">
            <a:spAutoFit/>
          </a:bodyPr>
          <a:lstStyle/>
          <a:p>
            <a:r>
              <a:rPr lang="en-US" sz="1400" dirty="0"/>
              <a:t>Noncompact Unbraced Length</a:t>
            </a:r>
          </a:p>
        </p:txBody>
      </p:sp>
      <p:graphicFrame>
        <p:nvGraphicFramePr>
          <p:cNvPr id="30" name="Object 29"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CFFBC654-7479-A3A9-3A96-8D3F84739F99}"/>
              </a:ext>
            </a:extLst>
          </p:cNvPr>
          <p:cNvGraphicFramePr>
            <a:graphicFrameLocks noChangeAspect="1"/>
          </p:cNvGraphicFramePr>
          <p:nvPr>
            <p:extLst>
              <p:ext uri="{D42A27DB-BD31-4B8C-83A1-F6EECF244321}">
                <p14:modId xmlns:p14="http://schemas.microsoft.com/office/powerpoint/2010/main" val="2771142807"/>
              </p:ext>
            </p:extLst>
          </p:nvPr>
        </p:nvGraphicFramePr>
        <p:xfrm>
          <a:off x="668338" y="4349750"/>
          <a:ext cx="8431212" cy="558800"/>
        </p:xfrm>
        <a:graphic>
          <a:graphicData uri="http://schemas.openxmlformats.org/presentationml/2006/ole">
            <mc:AlternateContent xmlns:mc="http://schemas.openxmlformats.org/markup-compatibility/2006">
              <mc:Choice xmlns:v="urn:schemas-microsoft-com:vml" Requires="v">
                <p:oleObj name="Equation" r:id="rId6" imgW="7645320" imgH="482400" progId="Equation.DSMT4">
                  <p:embed/>
                </p:oleObj>
              </mc:Choice>
              <mc:Fallback>
                <p:oleObj name="Equation" r:id="rId6" imgW="7645320" imgH="482400" progId="Equation.DSMT4">
                  <p:embed/>
                  <p:pic>
                    <p:nvPicPr>
                      <p:cNvPr id="30" name="Object 29" descr="parenthesis 2 times capital D sub lower case c times lower case t sub lower case w parenthesis divided by parenthesis lower case b sub lower case f c times lower case t sub lower case f c parenthesis">
                        <a:extLst>
                          <a:ext uri="{FF2B5EF4-FFF2-40B4-BE49-F238E27FC236}">
                            <a16:creationId xmlns:a16="http://schemas.microsoft.com/office/drawing/2014/main" id="{CFFBC654-7479-A3A9-3A96-8D3F84739F99}"/>
                          </a:ext>
                        </a:extLst>
                      </p:cNvPr>
                      <p:cNvPicPr>
                        <a:picLocks noChangeAspect="1" noChangeArrowheads="1"/>
                      </p:cNvPicPr>
                      <p:nvPr/>
                    </p:nvPicPr>
                    <p:blipFill>
                      <a:blip r:embed="rId7"/>
                      <a:srcRect/>
                      <a:stretch>
                        <a:fillRect/>
                      </a:stretch>
                    </p:blipFill>
                    <p:spPr bwMode="auto">
                      <a:xfrm>
                        <a:off x="668338" y="4349750"/>
                        <a:ext cx="8431212" cy="558800"/>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8B64A46B-C2E3-D7D9-A8D9-DAD2638492A2}"/>
              </a:ext>
            </a:extLst>
          </p:cNvPr>
          <p:cNvSpPr txBox="1"/>
          <p:nvPr/>
        </p:nvSpPr>
        <p:spPr>
          <a:xfrm>
            <a:off x="455128" y="3796829"/>
            <a:ext cx="1295400" cy="307777"/>
          </a:xfrm>
          <a:prstGeom prst="rect">
            <a:avLst/>
          </a:prstGeom>
          <a:noFill/>
        </p:spPr>
        <p:txBody>
          <a:bodyPr wrap="square" rtlCol="0">
            <a:spAutoFit/>
          </a:bodyPr>
          <a:lstStyle/>
          <a:p>
            <a:r>
              <a:rPr lang="en-US" sz="1400" dirty="0"/>
              <a:t>(Slide 41)</a:t>
            </a:r>
          </a:p>
        </p:txBody>
      </p:sp>
      <p:sp>
        <p:nvSpPr>
          <p:cNvPr id="5" name="TextBox 4">
            <a:extLst>
              <a:ext uri="{FF2B5EF4-FFF2-40B4-BE49-F238E27FC236}">
                <a16:creationId xmlns:a16="http://schemas.microsoft.com/office/drawing/2014/main" id="{D88AF52A-341B-A7EE-50F4-B2300390AEAE}"/>
              </a:ext>
            </a:extLst>
          </p:cNvPr>
          <p:cNvSpPr txBox="1"/>
          <p:nvPr/>
        </p:nvSpPr>
        <p:spPr>
          <a:xfrm>
            <a:off x="5683781" y="1973715"/>
            <a:ext cx="3695700" cy="338554"/>
          </a:xfrm>
          <a:prstGeom prst="rect">
            <a:avLst/>
          </a:prstGeom>
          <a:noFill/>
        </p:spPr>
        <p:txBody>
          <a:bodyPr wrap="square" rtlCol="0">
            <a:spAutoFit/>
          </a:bodyPr>
          <a:lstStyle/>
          <a:p>
            <a:r>
              <a:rPr lang="en-US" sz="1600" dirty="0"/>
              <a:t>C</a:t>
            </a:r>
            <a:r>
              <a:rPr lang="en-US" sz="1600" baseline="-25000" dirty="0"/>
              <a:t>b</a:t>
            </a:r>
            <a:r>
              <a:rPr lang="en-US" sz="1600" dirty="0"/>
              <a:t> = 1.25  (Slide 89)</a:t>
            </a:r>
          </a:p>
        </p:txBody>
      </p:sp>
      <p:cxnSp>
        <p:nvCxnSpPr>
          <p:cNvPr id="14" name="Straight Arrow Connector 13">
            <a:extLst>
              <a:ext uri="{FF2B5EF4-FFF2-40B4-BE49-F238E27FC236}">
                <a16:creationId xmlns:a16="http://schemas.microsoft.com/office/drawing/2014/main" id="{0EA2647D-3374-DA56-53F0-8B7053802CD0}"/>
              </a:ext>
            </a:extLst>
          </p:cNvPr>
          <p:cNvCxnSpPr/>
          <p:nvPr/>
        </p:nvCxnSpPr>
        <p:spPr>
          <a:xfrm>
            <a:off x="2667000" y="1428750"/>
            <a:ext cx="0" cy="544965"/>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655874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126862" y="-77196"/>
            <a:ext cx="8991600" cy="857250"/>
          </a:xfrm>
        </p:spPr>
        <p:txBody>
          <a:bodyPr/>
          <a:lstStyle/>
          <a:p>
            <a:r>
              <a:rPr lang="en-US" sz="2800" dirty="0"/>
              <a:t>Example – Composite Sections in Negative Bending </a:t>
            </a:r>
            <a:br>
              <a:rPr lang="en-US" sz="2800" dirty="0"/>
            </a:br>
            <a:r>
              <a:rPr lang="en-US" sz="2800" dirty="0"/>
              <a:t>Strength Limit State</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754113"/>
            <a:ext cx="8229600" cy="3394075"/>
          </a:xfrm>
        </p:spPr>
        <p:txBody>
          <a:bodyPr/>
          <a:lstStyle/>
          <a:p>
            <a:r>
              <a:rPr lang="en-US" sz="1800" dirty="0"/>
              <a:t>Check the flexural resistance at the strength limit state:</a:t>
            </a:r>
          </a:p>
          <a:p>
            <a:pPr lvl="1">
              <a:buClr>
                <a:schemeClr val="tx1"/>
              </a:buClr>
              <a:buFont typeface="Calibri" panose="020F0502020204030204" pitchFamily="34" charset="0"/>
              <a:buChar char="―"/>
            </a:pPr>
            <a:r>
              <a:rPr lang="en-US" sz="1600" dirty="0"/>
              <a:t>Discretely Braced Bottom (Compression) Flange</a:t>
            </a:r>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92</a:t>
            </a:fld>
            <a:endParaRPr lang="en-US" dirty="0"/>
          </a:p>
        </p:txBody>
      </p:sp>
      <p:graphicFrame>
        <p:nvGraphicFramePr>
          <p:cNvPr id="12" name="Object 11">
            <a:extLst>
              <a:ext uri="{FF2B5EF4-FFF2-40B4-BE49-F238E27FC236}">
                <a16:creationId xmlns:a16="http://schemas.microsoft.com/office/drawing/2014/main" id="{CD186DAE-2B42-3C3A-FA86-C0F73D93E76D}"/>
              </a:ext>
            </a:extLst>
          </p:cNvPr>
          <p:cNvGraphicFramePr>
            <a:graphicFrameLocks noChangeAspect="1"/>
          </p:cNvGraphicFramePr>
          <p:nvPr>
            <p:extLst>
              <p:ext uri="{D42A27DB-BD31-4B8C-83A1-F6EECF244321}">
                <p14:modId xmlns:p14="http://schemas.microsoft.com/office/powerpoint/2010/main" val="1473046100"/>
              </p:ext>
            </p:extLst>
          </p:nvPr>
        </p:nvGraphicFramePr>
        <p:xfrm>
          <a:off x="3429000" y="1407184"/>
          <a:ext cx="1550197" cy="624366"/>
        </p:xfrm>
        <a:graphic>
          <a:graphicData uri="http://schemas.openxmlformats.org/presentationml/2006/ole">
            <mc:AlternateContent xmlns:mc="http://schemas.openxmlformats.org/markup-compatibility/2006">
              <mc:Choice xmlns:v="urn:schemas-microsoft-com:vml" Requires="v">
                <p:oleObj name="Equation" r:id="rId3" imgW="863280" imgH="355320" progId="Equation.DSMT4">
                  <p:embed/>
                </p:oleObj>
              </mc:Choice>
              <mc:Fallback>
                <p:oleObj name="Equation" r:id="rId3" imgW="863280" imgH="355320" progId="Equation.DSMT4">
                  <p:embed/>
                  <p:pic>
                    <p:nvPicPr>
                      <p:cNvPr id="12" name="Object 11">
                        <a:extLst>
                          <a:ext uri="{FF2B5EF4-FFF2-40B4-BE49-F238E27FC236}">
                            <a16:creationId xmlns:a16="http://schemas.microsoft.com/office/drawing/2014/main" id="{CD186DAE-2B42-3C3A-FA86-C0F73D93E76D}"/>
                          </a:ext>
                        </a:extLst>
                      </p:cNvPr>
                      <p:cNvPicPr>
                        <a:picLocks noChangeAspect="1" noChangeArrowheads="1"/>
                      </p:cNvPicPr>
                      <p:nvPr/>
                    </p:nvPicPr>
                    <p:blipFill>
                      <a:blip r:embed="rId4"/>
                      <a:srcRect/>
                      <a:stretch>
                        <a:fillRect/>
                      </a:stretch>
                    </p:blipFill>
                    <p:spPr bwMode="auto">
                      <a:xfrm>
                        <a:off x="3429000" y="1407184"/>
                        <a:ext cx="1550197" cy="624366"/>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8343E00F-BD2F-D4D5-CEF1-D5F7EDD26AA1}"/>
              </a:ext>
            </a:extLst>
          </p:cNvPr>
          <p:cNvSpPr txBox="1"/>
          <p:nvPr/>
        </p:nvSpPr>
        <p:spPr>
          <a:xfrm>
            <a:off x="5343604" y="1584184"/>
            <a:ext cx="3181192" cy="584775"/>
          </a:xfrm>
          <a:prstGeom prst="rect">
            <a:avLst/>
          </a:prstGeom>
          <a:noFill/>
        </p:spPr>
        <p:txBody>
          <a:bodyPr wrap="square" rtlCol="0">
            <a:spAutoFit/>
          </a:bodyPr>
          <a:lstStyle/>
          <a:p>
            <a:r>
              <a:rPr lang="en-US" sz="1400" dirty="0"/>
              <a:t>FLB and LTB Strength Check</a:t>
            </a:r>
          </a:p>
          <a:p>
            <a:endParaRPr lang="en-US" dirty="0"/>
          </a:p>
        </p:txBody>
      </p:sp>
      <p:graphicFrame>
        <p:nvGraphicFramePr>
          <p:cNvPr id="17" name="Object 16">
            <a:extLst>
              <a:ext uri="{FF2B5EF4-FFF2-40B4-BE49-F238E27FC236}">
                <a16:creationId xmlns:a16="http://schemas.microsoft.com/office/drawing/2014/main" id="{BB80458E-DD48-C098-3D49-FB0EE1540E6A}"/>
              </a:ext>
            </a:extLst>
          </p:cNvPr>
          <p:cNvGraphicFramePr>
            <a:graphicFrameLocks noChangeAspect="1"/>
          </p:cNvGraphicFramePr>
          <p:nvPr>
            <p:extLst>
              <p:ext uri="{D42A27DB-BD31-4B8C-83A1-F6EECF244321}">
                <p14:modId xmlns:p14="http://schemas.microsoft.com/office/powerpoint/2010/main" val="2442399643"/>
              </p:ext>
            </p:extLst>
          </p:nvPr>
        </p:nvGraphicFramePr>
        <p:xfrm>
          <a:off x="1809057" y="2348970"/>
          <a:ext cx="6135687" cy="592138"/>
        </p:xfrm>
        <a:graphic>
          <a:graphicData uri="http://schemas.openxmlformats.org/presentationml/2006/ole">
            <mc:AlternateContent xmlns:mc="http://schemas.openxmlformats.org/markup-compatibility/2006">
              <mc:Choice xmlns:v="urn:schemas-microsoft-com:vml" Requires="v">
                <p:oleObj name="Equation" r:id="rId5" imgW="3593880" imgH="355320" progId="Equation.DSMT4">
                  <p:embed/>
                </p:oleObj>
              </mc:Choice>
              <mc:Fallback>
                <p:oleObj name="Equation" r:id="rId5" imgW="3593880" imgH="355320" progId="Equation.DSMT4">
                  <p:embed/>
                  <p:pic>
                    <p:nvPicPr>
                      <p:cNvPr id="17" name="Object 16">
                        <a:extLst>
                          <a:ext uri="{FF2B5EF4-FFF2-40B4-BE49-F238E27FC236}">
                            <a16:creationId xmlns:a16="http://schemas.microsoft.com/office/drawing/2014/main" id="{BB80458E-DD48-C098-3D49-FB0EE1540E6A}"/>
                          </a:ext>
                        </a:extLst>
                      </p:cNvPr>
                      <p:cNvPicPr>
                        <a:picLocks noChangeAspect="1" noChangeArrowheads="1"/>
                      </p:cNvPicPr>
                      <p:nvPr/>
                    </p:nvPicPr>
                    <p:blipFill>
                      <a:blip r:embed="rId6"/>
                      <a:srcRect/>
                      <a:stretch>
                        <a:fillRect/>
                      </a:stretch>
                    </p:blipFill>
                    <p:spPr bwMode="auto">
                      <a:xfrm>
                        <a:off x="1809057" y="2348970"/>
                        <a:ext cx="6135687" cy="592138"/>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0C7A1C02-B314-E87C-2B9C-AB78B1D27264}"/>
              </a:ext>
            </a:extLst>
          </p:cNvPr>
          <p:cNvGraphicFramePr>
            <a:graphicFrameLocks noChangeAspect="1"/>
          </p:cNvGraphicFramePr>
          <p:nvPr>
            <p:extLst>
              <p:ext uri="{D42A27DB-BD31-4B8C-83A1-F6EECF244321}">
                <p14:modId xmlns:p14="http://schemas.microsoft.com/office/powerpoint/2010/main" val="2585932677"/>
              </p:ext>
            </p:extLst>
          </p:nvPr>
        </p:nvGraphicFramePr>
        <p:xfrm>
          <a:off x="1809056" y="4266144"/>
          <a:ext cx="6135687" cy="592137"/>
        </p:xfrm>
        <a:graphic>
          <a:graphicData uri="http://schemas.openxmlformats.org/presentationml/2006/ole">
            <mc:AlternateContent xmlns:mc="http://schemas.openxmlformats.org/markup-compatibility/2006">
              <mc:Choice xmlns:v="urn:schemas-microsoft-com:vml" Requires="v">
                <p:oleObj name="Equation" r:id="rId7" imgW="3593880" imgH="355320" progId="Equation.DSMT4">
                  <p:embed/>
                </p:oleObj>
              </mc:Choice>
              <mc:Fallback>
                <p:oleObj name="Equation" r:id="rId7" imgW="3593880" imgH="355320" progId="Equation.DSMT4">
                  <p:embed/>
                  <p:pic>
                    <p:nvPicPr>
                      <p:cNvPr id="18" name="Object 17">
                        <a:extLst>
                          <a:ext uri="{FF2B5EF4-FFF2-40B4-BE49-F238E27FC236}">
                            <a16:creationId xmlns:a16="http://schemas.microsoft.com/office/drawing/2014/main" id="{0C7A1C02-B314-E87C-2B9C-AB78B1D27264}"/>
                          </a:ext>
                        </a:extLst>
                      </p:cNvPr>
                      <p:cNvPicPr>
                        <a:picLocks noChangeAspect="1" noChangeArrowheads="1"/>
                      </p:cNvPicPr>
                      <p:nvPr/>
                    </p:nvPicPr>
                    <p:blipFill>
                      <a:blip r:embed="rId8"/>
                      <a:srcRect/>
                      <a:stretch>
                        <a:fillRect/>
                      </a:stretch>
                    </p:blipFill>
                    <p:spPr bwMode="auto">
                      <a:xfrm>
                        <a:off x="1809056" y="4266144"/>
                        <a:ext cx="6135687" cy="592137"/>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ED2A9CDF-6610-CB8A-61FB-9F4ADCBFB188}"/>
              </a:ext>
            </a:extLst>
          </p:cNvPr>
          <p:cNvGraphicFramePr>
            <a:graphicFrameLocks noChangeAspect="1"/>
          </p:cNvGraphicFramePr>
          <p:nvPr>
            <p:extLst>
              <p:ext uri="{D42A27DB-BD31-4B8C-83A1-F6EECF244321}">
                <p14:modId xmlns:p14="http://schemas.microsoft.com/office/powerpoint/2010/main" val="2617550494"/>
              </p:ext>
            </p:extLst>
          </p:nvPr>
        </p:nvGraphicFramePr>
        <p:xfrm>
          <a:off x="1809057" y="3395938"/>
          <a:ext cx="6157913" cy="592137"/>
        </p:xfrm>
        <a:graphic>
          <a:graphicData uri="http://schemas.openxmlformats.org/presentationml/2006/ole">
            <mc:AlternateContent xmlns:mc="http://schemas.openxmlformats.org/markup-compatibility/2006">
              <mc:Choice xmlns:v="urn:schemas-microsoft-com:vml" Requires="v">
                <p:oleObj name="Equation" r:id="rId9" imgW="3606480" imgH="355320" progId="Equation.DSMT4">
                  <p:embed/>
                </p:oleObj>
              </mc:Choice>
              <mc:Fallback>
                <p:oleObj name="Equation" r:id="rId9" imgW="3606480" imgH="355320" progId="Equation.DSMT4">
                  <p:embed/>
                  <p:pic>
                    <p:nvPicPr>
                      <p:cNvPr id="13" name="Object 12">
                        <a:extLst>
                          <a:ext uri="{FF2B5EF4-FFF2-40B4-BE49-F238E27FC236}">
                            <a16:creationId xmlns:a16="http://schemas.microsoft.com/office/drawing/2014/main" id="{ED2A9CDF-6610-CB8A-61FB-9F4ADCBFB188}"/>
                          </a:ext>
                        </a:extLst>
                      </p:cNvPr>
                      <p:cNvPicPr>
                        <a:picLocks noChangeAspect="1" noChangeArrowheads="1"/>
                      </p:cNvPicPr>
                      <p:nvPr/>
                    </p:nvPicPr>
                    <p:blipFill>
                      <a:blip r:embed="rId10"/>
                      <a:srcRect/>
                      <a:stretch>
                        <a:fillRect/>
                      </a:stretch>
                    </p:blipFill>
                    <p:spPr bwMode="auto">
                      <a:xfrm>
                        <a:off x="1809057" y="3395938"/>
                        <a:ext cx="6157913" cy="592137"/>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BB7071FD-3414-708A-FEC7-483A57258640}"/>
              </a:ext>
            </a:extLst>
          </p:cNvPr>
          <p:cNvSpPr txBox="1"/>
          <p:nvPr/>
        </p:nvSpPr>
        <p:spPr>
          <a:xfrm>
            <a:off x="1122520" y="2001872"/>
            <a:ext cx="2540138" cy="338554"/>
          </a:xfrm>
          <a:prstGeom prst="rect">
            <a:avLst/>
          </a:prstGeom>
          <a:noFill/>
        </p:spPr>
        <p:txBody>
          <a:bodyPr wrap="square" rtlCol="0">
            <a:spAutoFit/>
          </a:bodyPr>
          <a:lstStyle/>
          <a:p>
            <a:r>
              <a:rPr lang="en-US" sz="1600" u="sng" dirty="0"/>
              <a:t>FLB (flange transition):</a:t>
            </a:r>
          </a:p>
        </p:txBody>
      </p:sp>
      <p:sp>
        <p:nvSpPr>
          <p:cNvPr id="8" name="TextBox 7">
            <a:extLst>
              <a:ext uri="{FF2B5EF4-FFF2-40B4-BE49-F238E27FC236}">
                <a16:creationId xmlns:a16="http://schemas.microsoft.com/office/drawing/2014/main" id="{C0D5989A-3083-7366-1A41-DE16CF9D28B2}"/>
              </a:ext>
            </a:extLst>
          </p:cNvPr>
          <p:cNvSpPr txBox="1"/>
          <p:nvPr/>
        </p:nvSpPr>
        <p:spPr>
          <a:xfrm>
            <a:off x="1098846" y="3002458"/>
            <a:ext cx="2639921" cy="338554"/>
          </a:xfrm>
          <a:prstGeom prst="rect">
            <a:avLst/>
          </a:prstGeom>
          <a:noFill/>
        </p:spPr>
        <p:txBody>
          <a:bodyPr wrap="square" rtlCol="0">
            <a:spAutoFit/>
          </a:bodyPr>
          <a:lstStyle/>
          <a:p>
            <a:r>
              <a:rPr lang="en-US" sz="1600" u="sng" dirty="0"/>
              <a:t>FLB (Pier 1):</a:t>
            </a:r>
          </a:p>
        </p:txBody>
      </p:sp>
      <p:sp>
        <p:nvSpPr>
          <p:cNvPr id="9" name="TextBox 8">
            <a:extLst>
              <a:ext uri="{FF2B5EF4-FFF2-40B4-BE49-F238E27FC236}">
                <a16:creationId xmlns:a16="http://schemas.microsoft.com/office/drawing/2014/main" id="{86A64639-FD87-72BC-D330-4A6DD4221069}"/>
              </a:ext>
            </a:extLst>
          </p:cNvPr>
          <p:cNvSpPr txBox="1"/>
          <p:nvPr/>
        </p:nvSpPr>
        <p:spPr>
          <a:xfrm>
            <a:off x="6096740" y="2001872"/>
            <a:ext cx="1238943" cy="307777"/>
          </a:xfrm>
          <a:prstGeom prst="rect">
            <a:avLst/>
          </a:prstGeom>
          <a:noFill/>
        </p:spPr>
        <p:txBody>
          <a:bodyPr wrap="square" rtlCol="0">
            <a:spAutoFit/>
          </a:bodyPr>
          <a:lstStyle/>
          <a:p>
            <a:r>
              <a:rPr lang="en-US" sz="1400" dirty="0"/>
              <a:t>Slide 85</a:t>
            </a:r>
          </a:p>
        </p:txBody>
      </p:sp>
      <p:cxnSp>
        <p:nvCxnSpPr>
          <p:cNvPr id="15" name="Straight Arrow Connector 14">
            <a:extLst>
              <a:ext uri="{FF2B5EF4-FFF2-40B4-BE49-F238E27FC236}">
                <a16:creationId xmlns:a16="http://schemas.microsoft.com/office/drawing/2014/main" id="{2A136ADE-F6D2-95EC-3F36-D165E339A458}"/>
              </a:ext>
            </a:extLst>
          </p:cNvPr>
          <p:cNvCxnSpPr>
            <a:stCxn id="9" idx="1"/>
          </p:cNvCxnSpPr>
          <p:nvPr/>
        </p:nvCxnSpPr>
        <p:spPr>
          <a:xfrm flipH="1">
            <a:off x="5943600" y="2155761"/>
            <a:ext cx="153140" cy="2953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C44DBE-1F93-7191-7EE4-3EA1513B6E7A}"/>
              </a:ext>
            </a:extLst>
          </p:cNvPr>
          <p:cNvSpPr txBox="1"/>
          <p:nvPr/>
        </p:nvSpPr>
        <p:spPr>
          <a:xfrm>
            <a:off x="6104878" y="3060698"/>
            <a:ext cx="914400" cy="307777"/>
          </a:xfrm>
          <a:prstGeom prst="rect">
            <a:avLst/>
          </a:prstGeom>
          <a:noFill/>
        </p:spPr>
        <p:txBody>
          <a:bodyPr wrap="square" rtlCol="0">
            <a:spAutoFit/>
          </a:bodyPr>
          <a:lstStyle/>
          <a:p>
            <a:r>
              <a:rPr lang="en-US" sz="1400" dirty="0"/>
              <a:t>Slide 86</a:t>
            </a:r>
          </a:p>
        </p:txBody>
      </p:sp>
      <p:cxnSp>
        <p:nvCxnSpPr>
          <p:cNvPr id="19" name="Straight Arrow Connector 18">
            <a:extLst>
              <a:ext uri="{FF2B5EF4-FFF2-40B4-BE49-F238E27FC236}">
                <a16:creationId xmlns:a16="http://schemas.microsoft.com/office/drawing/2014/main" id="{4EA5F171-7CD1-7EFE-3B62-D039D75CDB12}"/>
              </a:ext>
            </a:extLst>
          </p:cNvPr>
          <p:cNvCxnSpPr/>
          <p:nvPr/>
        </p:nvCxnSpPr>
        <p:spPr>
          <a:xfrm flipH="1">
            <a:off x="5972823" y="3231686"/>
            <a:ext cx="153140" cy="2953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C253A3-4E03-2C68-66BC-D5FF2D0A57DE}"/>
              </a:ext>
            </a:extLst>
          </p:cNvPr>
          <p:cNvSpPr txBox="1"/>
          <p:nvPr/>
        </p:nvSpPr>
        <p:spPr>
          <a:xfrm>
            <a:off x="6104878" y="3907383"/>
            <a:ext cx="893315" cy="307777"/>
          </a:xfrm>
          <a:prstGeom prst="rect">
            <a:avLst/>
          </a:prstGeom>
          <a:noFill/>
        </p:spPr>
        <p:txBody>
          <a:bodyPr wrap="square" rtlCol="0">
            <a:spAutoFit/>
          </a:bodyPr>
          <a:lstStyle/>
          <a:p>
            <a:r>
              <a:rPr lang="en-US" sz="1400" dirty="0"/>
              <a:t>Slide 88</a:t>
            </a:r>
          </a:p>
        </p:txBody>
      </p:sp>
      <p:cxnSp>
        <p:nvCxnSpPr>
          <p:cNvPr id="21" name="Straight Arrow Connector 20">
            <a:extLst>
              <a:ext uri="{FF2B5EF4-FFF2-40B4-BE49-F238E27FC236}">
                <a16:creationId xmlns:a16="http://schemas.microsoft.com/office/drawing/2014/main" id="{87F5F8E9-AB2A-B8EC-4B5E-99C9AA68D13E}"/>
              </a:ext>
            </a:extLst>
          </p:cNvPr>
          <p:cNvCxnSpPr/>
          <p:nvPr/>
        </p:nvCxnSpPr>
        <p:spPr>
          <a:xfrm flipH="1">
            <a:off x="5943600" y="4108720"/>
            <a:ext cx="153140" cy="2953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ED272C6-0AF3-100E-0D39-795951827E76}"/>
              </a:ext>
            </a:extLst>
          </p:cNvPr>
          <p:cNvCxnSpPr/>
          <p:nvPr/>
        </p:nvCxnSpPr>
        <p:spPr>
          <a:xfrm flipV="1">
            <a:off x="3124200" y="2340426"/>
            <a:ext cx="457200" cy="662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F579028-3801-63FB-2084-6FCFA8C6FF7B}"/>
              </a:ext>
            </a:extLst>
          </p:cNvPr>
          <p:cNvCxnSpPr/>
          <p:nvPr/>
        </p:nvCxnSpPr>
        <p:spPr>
          <a:xfrm flipV="1">
            <a:off x="3143182" y="3347417"/>
            <a:ext cx="457200" cy="662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4CEE814-5B4E-3FDF-3EDB-93B257FAC88A}"/>
              </a:ext>
            </a:extLst>
          </p:cNvPr>
          <p:cNvCxnSpPr/>
          <p:nvPr/>
        </p:nvCxnSpPr>
        <p:spPr>
          <a:xfrm flipV="1">
            <a:off x="3116317" y="4155726"/>
            <a:ext cx="457200" cy="662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0BB868C-C5DD-82B9-F764-DEE2097969AB}"/>
              </a:ext>
            </a:extLst>
          </p:cNvPr>
          <p:cNvSpPr txBox="1"/>
          <p:nvPr/>
        </p:nvSpPr>
        <p:spPr>
          <a:xfrm>
            <a:off x="7852866" y="1586363"/>
            <a:ext cx="1016138" cy="307777"/>
          </a:xfrm>
          <a:prstGeom prst="rect">
            <a:avLst/>
          </a:prstGeom>
          <a:noFill/>
        </p:spPr>
        <p:txBody>
          <a:bodyPr wrap="square" rtlCol="0">
            <a:spAutoFit/>
          </a:bodyPr>
          <a:lstStyle/>
          <a:p>
            <a:r>
              <a:rPr lang="en-US" sz="1400" dirty="0"/>
              <a:t>(Slide 55)</a:t>
            </a:r>
          </a:p>
        </p:txBody>
      </p:sp>
      <p:sp>
        <p:nvSpPr>
          <p:cNvPr id="29" name="TextBox 28">
            <a:extLst>
              <a:ext uri="{FF2B5EF4-FFF2-40B4-BE49-F238E27FC236}">
                <a16:creationId xmlns:a16="http://schemas.microsoft.com/office/drawing/2014/main" id="{31EC0946-602C-846D-01AD-582F7BE972E2}"/>
              </a:ext>
            </a:extLst>
          </p:cNvPr>
          <p:cNvSpPr txBox="1"/>
          <p:nvPr/>
        </p:nvSpPr>
        <p:spPr>
          <a:xfrm>
            <a:off x="1122520" y="3989645"/>
            <a:ext cx="893315" cy="338554"/>
          </a:xfrm>
          <a:prstGeom prst="rect">
            <a:avLst/>
          </a:prstGeom>
          <a:noFill/>
        </p:spPr>
        <p:txBody>
          <a:bodyPr wrap="square" rtlCol="0">
            <a:spAutoFit/>
          </a:bodyPr>
          <a:lstStyle/>
          <a:p>
            <a:r>
              <a:rPr lang="en-US" sz="1600" u="sng" dirty="0"/>
              <a:t>LTB:</a:t>
            </a:r>
          </a:p>
        </p:txBody>
      </p:sp>
    </p:spTree>
    <p:extLst>
      <p:ext uri="{BB962C8B-B14F-4D97-AF65-F5344CB8AC3E}">
        <p14:creationId xmlns:p14="http://schemas.microsoft.com/office/powerpoint/2010/main" val="19459467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8C4-8108-4472-8EC9-2A87B5282CBA}"/>
              </a:ext>
            </a:extLst>
          </p:cNvPr>
          <p:cNvSpPr>
            <a:spLocks noGrp="1"/>
          </p:cNvSpPr>
          <p:nvPr>
            <p:ph type="title"/>
          </p:nvPr>
        </p:nvSpPr>
        <p:spPr>
          <a:xfrm>
            <a:off x="0" y="-95017"/>
            <a:ext cx="8991600" cy="857250"/>
          </a:xfrm>
        </p:spPr>
        <p:txBody>
          <a:bodyPr/>
          <a:lstStyle/>
          <a:p>
            <a:r>
              <a:rPr lang="en-US" sz="2800" dirty="0"/>
              <a:t>Example – Composite Sections in Negative Bending </a:t>
            </a:r>
            <a:br>
              <a:rPr lang="en-US" sz="2800" dirty="0"/>
            </a:br>
            <a:r>
              <a:rPr lang="en-US" sz="2800" dirty="0"/>
              <a:t>Strength Limit State</a:t>
            </a:r>
          </a:p>
        </p:txBody>
      </p:sp>
      <p:sp>
        <p:nvSpPr>
          <p:cNvPr id="3" name="Content Placeholder 2">
            <a:extLst>
              <a:ext uri="{FF2B5EF4-FFF2-40B4-BE49-F238E27FC236}">
                <a16:creationId xmlns:a16="http://schemas.microsoft.com/office/drawing/2014/main" id="{9A031165-7731-4C3A-B6E9-C29A01D25720}"/>
              </a:ext>
            </a:extLst>
          </p:cNvPr>
          <p:cNvSpPr>
            <a:spLocks noGrp="1"/>
          </p:cNvSpPr>
          <p:nvPr>
            <p:ph idx="1"/>
          </p:nvPr>
        </p:nvSpPr>
        <p:spPr>
          <a:xfrm>
            <a:off x="457200" y="754113"/>
            <a:ext cx="8229600" cy="3394075"/>
          </a:xfrm>
        </p:spPr>
        <p:txBody>
          <a:bodyPr/>
          <a:lstStyle/>
          <a:p>
            <a:r>
              <a:rPr lang="en-US" sz="1800" dirty="0"/>
              <a:t>Check the flexural resistance at the strength limit state - cont.:</a:t>
            </a:r>
          </a:p>
          <a:p>
            <a:pPr lvl="1">
              <a:buClr>
                <a:schemeClr val="tx1"/>
              </a:buClr>
              <a:buFont typeface="Calibri" panose="020F0502020204030204" pitchFamily="34" charset="0"/>
              <a:buChar char="―"/>
            </a:pPr>
            <a:r>
              <a:rPr lang="en-US" sz="1600" dirty="0"/>
              <a:t>Continuously Braced Top (Tension) Flange</a:t>
            </a:r>
          </a:p>
          <a:p>
            <a:pPr marL="0" indent="0">
              <a:buNone/>
            </a:pPr>
            <a:endParaRPr lang="en-US" sz="2400" dirty="0"/>
          </a:p>
        </p:txBody>
      </p:sp>
      <p:sp>
        <p:nvSpPr>
          <p:cNvPr id="4" name="Slide Number Placeholder 3">
            <a:extLst>
              <a:ext uri="{FF2B5EF4-FFF2-40B4-BE49-F238E27FC236}">
                <a16:creationId xmlns:a16="http://schemas.microsoft.com/office/drawing/2014/main" id="{353529A5-C0EB-4D4F-97FE-E36CD7E8A4AC}"/>
              </a:ext>
            </a:extLst>
          </p:cNvPr>
          <p:cNvSpPr>
            <a:spLocks noGrp="1"/>
          </p:cNvSpPr>
          <p:nvPr>
            <p:ph type="sldNum" sz="quarter" idx="12"/>
          </p:nvPr>
        </p:nvSpPr>
        <p:spPr/>
        <p:txBody>
          <a:bodyPr/>
          <a:lstStyle/>
          <a:p>
            <a:fld id="{BA98D948-1207-4CB8-9C03-80C63F72A5E7}" type="slidenum">
              <a:rPr lang="en-US" smtClean="0"/>
              <a:t>93</a:t>
            </a:fld>
            <a:endParaRPr lang="en-US" dirty="0"/>
          </a:p>
        </p:txBody>
      </p:sp>
      <p:sp>
        <p:nvSpPr>
          <p:cNvPr id="6" name="TextBox 5">
            <a:extLst>
              <a:ext uri="{FF2B5EF4-FFF2-40B4-BE49-F238E27FC236}">
                <a16:creationId xmlns:a16="http://schemas.microsoft.com/office/drawing/2014/main" id="{29DF458B-CE0D-64A6-1155-F0F7ABC23D91}"/>
              </a:ext>
            </a:extLst>
          </p:cNvPr>
          <p:cNvSpPr txBox="1"/>
          <p:nvPr/>
        </p:nvSpPr>
        <p:spPr>
          <a:xfrm>
            <a:off x="4478044" y="1484982"/>
            <a:ext cx="3599155" cy="307777"/>
          </a:xfrm>
          <a:prstGeom prst="rect">
            <a:avLst/>
          </a:prstGeom>
          <a:noFill/>
        </p:spPr>
        <p:txBody>
          <a:bodyPr wrap="square" rtlCol="0">
            <a:spAutoFit/>
          </a:bodyPr>
          <a:lstStyle/>
          <a:p>
            <a:r>
              <a:rPr lang="en-US" sz="1400" dirty="0"/>
              <a:t>Nominal Yielding Check  (Slides 53 and 61)</a:t>
            </a:r>
          </a:p>
        </p:txBody>
      </p:sp>
      <p:graphicFrame>
        <p:nvGraphicFramePr>
          <p:cNvPr id="10" name="Object 9">
            <a:extLst>
              <a:ext uri="{FF2B5EF4-FFF2-40B4-BE49-F238E27FC236}">
                <a16:creationId xmlns:a16="http://schemas.microsoft.com/office/drawing/2014/main" id="{D54C4C11-4F64-6E6E-DB6C-E51B18CD5B0C}"/>
              </a:ext>
            </a:extLst>
          </p:cNvPr>
          <p:cNvGraphicFramePr>
            <a:graphicFrameLocks noChangeAspect="1"/>
          </p:cNvGraphicFramePr>
          <p:nvPr>
            <p:extLst>
              <p:ext uri="{D42A27DB-BD31-4B8C-83A1-F6EECF244321}">
                <p14:modId xmlns:p14="http://schemas.microsoft.com/office/powerpoint/2010/main" val="1651306086"/>
              </p:ext>
            </p:extLst>
          </p:nvPr>
        </p:nvGraphicFramePr>
        <p:xfrm>
          <a:off x="2667000" y="1484982"/>
          <a:ext cx="1195387" cy="352425"/>
        </p:xfrm>
        <a:graphic>
          <a:graphicData uri="http://schemas.openxmlformats.org/presentationml/2006/ole">
            <mc:AlternateContent xmlns:mc="http://schemas.openxmlformats.org/markup-compatibility/2006">
              <mc:Choice xmlns:v="urn:schemas-microsoft-com:vml" Requires="v">
                <p:oleObj name="Equation" r:id="rId3" imgW="672840" imgH="203040" progId="Equation.DSMT4">
                  <p:embed/>
                </p:oleObj>
              </mc:Choice>
              <mc:Fallback>
                <p:oleObj name="Equation" r:id="rId3" imgW="672840" imgH="203040" progId="Equation.DSMT4">
                  <p:embed/>
                  <p:pic>
                    <p:nvPicPr>
                      <p:cNvPr id="10" name="Object 9">
                        <a:extLst>
                          <a:ext uri="{FF2B5EF4-FFF2-40B4-BE49-F238E27FC236}">
                            <a16:creationId xmlns:a16="http://schemas.microsoft.com/office/drawing/2014/main" id="{D54C4C11-4F64-6E6E-DB6C-E51B18CD5B0C}"/>
                          </a:ext>
                        </a:extLst>
                      </p:cNvPr>
                      <p:cNvPicPr>
                        <a:picLocks noChangeAspect="1" noChangeArrowheads="1"/>
                      </p:cNvPicPr>
                      <p:nvPr/>
                    </p:nvPicPr>
                    <p:blipFill>
                      <a:blip r:embed="rId4"/>
                      <a:srcRect/>
                      <a:stretch>
                        <a:fillRect/>
                      </a:stretch>
                    </p:blipFill>
                    <p:spPr bwMode="auto">
                      <a:xfrm>
                        <a:off x="2667000" y="1484982"/>
                        <a:ext cx="1195387" cy="352425"/>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E168C391-72CF-65F3-B323-03F265157DCB}"/>
              </a:ext>
            </a:extLst>
          </p:cNvPr>
          <p:cNvGraphicFramePr>
            <a:graphicFrameLocks noChangeAspect="1"/>
          </p:cNvGraphicFramePr>
          <p:nvPr>
            <p:extLst>
              <p:ext uri="{D42A27DB-BD31-4B8C-83A1-F6EECF244321}">
                <p14:modId xmlns:p14="http://schemas.microsoft.com/office/powerpoint/2010/main" val="3281047020"/>
              </p:ext>
            </p:extLst>
          </p:nvPr>
        </p:nvGraphicFramePr>
        <p:xfrm>
          <a:off x="1916113" y="2478088"/>
          <a:ext cx="4429125" cy="331787"/>
        </p:xfrm>
        <a:graphic>
          <a:graphicData uri="http://schemas.openxmlformats.org/presentationml/2006/ole">
            <mc:AlternateContent xmlns:mc="http://schemas.openxmlformats.org/markup-compatibility/2006">
              <mc:Choice xmlns:v="urn:schemas-microsoft-com:vml" Requires="v">
                <p:oleObj name="Equation" r:id="rId5" imgW="2489040" imgH="190440" progId="Equation.DSMT4">
                  <p:embed/>
                </p:oleObj>
              </mc:Choice>
              <mc:Fallback>
                <p:oleObj name="Equation" r:id="rId5" imgW="2489040" imgH="190440" progId="Equation.DSMT4">
                  <p:embed/>
                  <p:pic>
                    <p:nvPicPr>
                      <p:cNvPr id="11" name="Object 10">
                        <a:extLst>
                          <a:ext uri="{FF2B5EF4-FFF2-40B4-BE49-F238E27FC236}">
                            <a16:creationId xmlns:a16="http://schemas.microsoft.com/office/drawing/2014/main" id="{E168C391-72CF-65F3-B323-03F265157DCB}"/>
                          </a:ext>
                        </a:extLst>
                      </p:cNvPr>
                      <p:cNvPicPr>
                        <a:picLocks noChangeAspect="1" noChangeArrowheads="1"/>
                      </p:cNvPicPr>
                      <p:nvPr/>
                    </p:nvPicPr>
                    <p:blipFill>
                      <a:blip r:embed="rId6"/>
                      <a:srcRect/>
                      <a:stretch>
                        <a:fillRect/>
                      </a:stretch>
                    </p:blipFill>
                    <p:spPr bwMode="auto">
                      <a:xfrm>
                        <a:off x="1916113" y="2478088"/>
                        <a:ext cx="4429125" cy="331787"/>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BEFB5A6E-9495-FB5A-EB09-9A3B0A4F92C2}"/>
              </a:ext>
            </a:extLst>
          </p:cNvPr>
          <p:cNvGraphicFramePr>
            <a:graphicFrameLocks noChangeAspect="1"/>
          </p:cNvGraphicFramePr>
          <p:nvPr>
            <p:extLst>
              <p:ext uri="{D42A27DB-BD31-4B8C-83A1-F6EECF244321}">
                <p14:modId xmlns:p14="http://schemas.microsoft.com/office/powerpoint/2010/main" val="3128551379"/>
              </p:ext>
            </p:extLst>
          </p:nvPr>
        </p:nvGraphicFramePr>
        <p:xfrm>
          <a:off x="1962151" y="3284662"/>
          <a:ext cx="4383087" cy="331788"/>
        </p:xfrm>
        <a:graphic>
          <a:graphicData uri="http://schemas.openxmlformats.org/presentationml/2006/ole">
            <mc:AlternateContent xmlns:mc="http://schemas.openxmlformats.org/markup-compatibility/2006">
              <mc:Choice xmlns:v="urn:schemas-microsoft-com:vml" Requires="v">
                <p:oleObj name="Equation" r:id="rId7" imgW="2463480" imgH="190440" progId="Equation.DSMT4">
                  <p:embed/>
                </p:oleObj>
              </mc:Choice>
              <mc:Fallback>
                <p:oleObj name="Equation" r:id="rId7" imgW="2463480" imgH="190440" progId="Equation.DSMT4">
                  <p:embed/>
                  <p:pic>
                    <p:nvPicPr>
                      <p:cNvPr id="9" name="Object 8">
                        <a:extLst>
                          <a:ext uri="{FF2B5EF4-FFF2-40B4-BE49-F238E27FC236}">
                            <a16:creationId xmlns:a16="http://schemas.microsoft.com/office/drawing/2014/main" id="{BEFB5A6E-9495-FB5A-EB09-9A3B0A4F92C2}"/>
                          </a:ext>
                        </a:extLst>
                      </p:cNvPr>
                      <p:cNvPicPr>
                        <a:picLocks noChangeAspect="1" noChangeArrowheads="1"/>
                      </p:cNvPicPr>
                      <p:nvPr/>
                    </p:nvPicPr>
                    <p:blipFill>
                      <a:blip r:embed="rId8"/>
                      <a:srcRect/>
                      <a:stretch>
                        <a:fillRect/>
                      </a:stretch>
                    </p:blipFill>
                    <p:spPr bwMode="auto">
                      <a:xfrm>
                        <a:off x="1962151" y="3284662"/>
                        <a:ext cx="4383087" cy="331788"/>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65479EF7-AF8F-EF11-E5C6-B6B407747F8C}"/>
              </a:ext>
            </a:extLst>
          </p:cNvPr>
          <p:cNvSpPr txBox="1"/>
          <p:nvPr/>
        </p:nvSpPr>
        <p:spPr>
          <a:xfrm>
            <a:off x="1204913" y="2089566"/>
            <a:ext cx="2057400" cy="338554"/>
          </a:xfrm>
          <a:prstGeom prst="rect">
            <a:avLst/>
          </a:prstGeom>
          <a:noFill/>
        </p:spPr>
        <p:txBody>
          <a:bodyPr wrap="square" rtlCol="0">
            <a:spAutoFit/>
          </a:bodyPr>
          <a:lstStyle/>
          <a:p>
            <a:r>
              <a:rPr lang="en-US" sz="1600" u="sng" dirty="0"/>
              <a:t>Flange transition:</a:t>
            </a:r>
          </a:p>
        </p:txBody>
      </p:sp>
      <p:sp>
        <p:nvSpPr>
          <p:cNvPr id="8" name="TextBox 7">
            <a:extLst>
              <a:ext uri="{FF2B5EF4-FFF2-40B4-BE49-F238E27FC236}">
                <a16:creationId xmlns:a16="http://schemas.microsoft.com/office/drawing/2014/main" id="{CE0F8197-6F48-D2EB-62E5-D0AE11DAB55D}"/>
              </a:ext>
            </a:extLst>
          </p:cNvPr>
          <p:cNvSpPr txBox="1"/>
          <p:nvPr/>
        </p:nvSpPr>
        <p:spPr>
          <a:xfrm>
            <a:off x="1204913" y="2927999"/>
            <a:ext cx="1524000" cy="338554"/>
          </a:xfrm>
          <a:prstGeom prst="rect">
            <a:avLst/>
          </a:prstGeom>
          <a:noFill/>
        </p:spPr>
        <p:txBody>
          <a:bodyPr wrap="square" rtlCol="0">
            <a:spAutoFit/>
          </a:bodyPr>
          <a:lstStyle/>
          <a:p>
            <a:r>
              <a:rPr lang="en-US" sz="1600" u="sng" dirty="0"/>
              <a:t>Pier 1:</a:t>
            </a:r>
          </a:p>
        </p:txBody>
      </p:sp>
    </p:spTree>
    <p:extLst>
      <p:ext uri="{BB962C8B-B14F-4D97-AF65-F5344CB8AC3E}">
        <p14:creationId xmlns:p14="http://schemas.microsoft.com/office/powerpoint/2010/main" val="29402181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0" y="0"/>
            <a:ext cx="9144000" cy="857250"/>
          </a:xfrm>
        </p:spPr>
        <p:txBody>
          <a:bodyPr/>
          <a:lstStyle/>
          <a:p>
            <a:r>
              <a:rPr lang="en-US" sz="4000" dirty="0"/>
              <a:t>Lesson 8 Summary – Flexure Part 3</a:t>
            </a:r>
            <a:br>
              <a:rPr lang="en-US" sz="4000" dirty="0"/>
            </a:br>
            <a:r>
              <a:rPr lang="en-US" sz="2800" dirty="0"/>
              <a:t>Strength Limit State: Noncomposite Sections and Composite Sections in Negative Bending</a:t>
            </a:r>
            <a:br>
              <a:rPr lang="en-US" sz="2800" dirty="0"/>
            </a:br>
            <a:br>
              <a:rPr lang="en-US" sz="3200" dirty="0"/>
            </a:br>
            <a:endParaRPr lang="en-US" sz="3200" dirty="0"/>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685800" y="1521788"/>
            <a:ext cx="8229600" cy="3394075"/>
          </a:xfrm>
        </p:spPr>
        <p:txBody>
          <a:bodyPr/>
          <a:lstStyle/>
          <a:p>
            <a:r>
              <a:rPr lang="en-US" sz="2400" dirty="0"/>
              <a:t>Introduction</a:t>
            </a:r>
          </a:p>
          <a:p>
            <a:r>
              <a:rPr lang="en-US" sz="2400" dirty="0"/>
              <a:t>Section Classifications</a:t>
            </a:r>
          </a:p>
          <a:p>
            <a:r>
              <a:rPr lang="en-US" sz="2400" dirty="0"/>
              <a:t>Discrete vs. Continuous Bracing</a:t>
            </a:r>
          </a:p>
          <a:p>
            <a:r>
              <a:rPr lang="en-US" sz="2400" dirty="0"/>
              <a:t>Discretely Braced Compression Flanges</a:t>
            </a:r>
          </a:p>
          <a:p>
            <a:r>
              <a:rPr lang="en-US" sz="2400" dirty="0"/>
              <a:t>Discretely Braced Tension Flanges</a:t>
            </a:r>
          </a:p>
          <a:p>
            <a:r>
              <a:rPr lang="en-US" sz="2400" dirty="0"/>
              <a:t>Continuously Braced Flanges</a:t>
            </a:r>
          </a:p>
          <a:p>
            <a:r>
              <a:rPr lang="en-US" sz="2400" dirty="0"/>
              <a:t>Flexural Resistance: One-Third Rule Equations</a:t>
            </a:r>
          </a:p>
          <a:p>
            <a:r>
              <a:rPr lang="en-US" sz="2400" dirty="0"/>
              <a:t>Examples</a:t>
            </a:r>
          </a:p>
          <a:p>
            <a:endParaRPr lang="en-US" sz="2400"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p:txBody>
          <a:bodyPr/>
          <a:lstStyle/>
          <a:p>
            <a:fld id="{BA98D948-1207-4CB8-9C03-80C63F72A5E7}" type="slidenum">
              <a:rPr lang="en-US" smtClean="0"/>
              <a:t>94</a:t>
            </a:fld>
            <a:endParaRPr lang="en-US" dirty="0"/>
          </a:p>
        </p:txBody>
      </p:sp>
    </p:spTree>
    <p:extLst>
      <p:ext uri="{BB962C8B-B14F-4D97-AF65-F5344CB8AC3E}">
        <p14:creationId xmlns:p14="http://schemas.microsoft.com/office/powerpoint/2010/main" val="23649182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28DA55-9849-458C-BBA1-7C7723E1F68B}"/>
              </a:ext>
            </a:extLst>
          </p:cNvPr>
          <p:cNvSpPr>
            <a:spLocks noGrp="1"/>
          </p:cNvSpPr>
          <p:nvPr>
            <p:ph type="ctrTitle"/>
          </p:nvPr>
        </p:nvSpPr>
        <p:spPr/>
        <p:txBody>
          <a:bodyPr/>
          <a:lstStyle/>
          <a:p>
            <a:r>
              <a:rPr lang="en-US" dirty="0"/>
              <a:t>END</a:t>
            </a:r>
          </a:p>
        </p:txBody>
      </p:sp>
      <p:sp>
        <p:nvSpPr>
          <p:cNvPr id="6" name="Subtitle 5">
            <a:extLst>
              <a:ext uri="{FF2B5EF4-FFF2-40B4-BE49-F238E27FC236}">
                <a16:creationId xmlns:a16="http://schemas.microsoft.com/office/drawing/2014/main" id="{2E30CC91-0471-40D5-B28C-C6444808E41D}"/>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8F872851-F244-46FA-AC6A-444DD786604D}"/>
              </a:ext>
            </a:extLst>
          </p:cNvPr>
          <p:cNvSpPr>
            <a:spLocks noGrp="1"/>
          </p:cNvSpPr>
          <p:nvPr>
            <p:ph type="sldNum" sz="quarter" idx="4294967295"/>
          </p:nvPr>
        </p:nvSpPr>
        <p:spPr>
          <a:xfrm>
            <a:off x="7010400" y="4767263"/>
            <a:ext cx="2133600" cy="274637"/>
          </a:xfrm>
        </p:spPr>
        <p:txBody>
          <a:bodyPr/>
          <a:lstStyle/>
          <a:p>
            <a:fld id="{BA98D948-1207-4CB8-9C03-80C63F72A5E7}" type="slidenum">
              <a:rPr lang="en-US" smtClean="0"/>
              <a:t>95</a:t>
            </a:fld>
            <a:endParaRPr lang="en-US" dirty="0"/>
          </a:p>
        </p:txBody>
      </p:sp>
    </p:spTree>
    <p:extLst>
      <p:ext uri="{BB962C8B-B14F-4D97-AF65-F5344CB8AC3E}">
        <p14:creationId xmlns:p14="http://schemas.microsoft.com/office/powerpoint/2010/main" val="359032022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1_AISC_NSBA_Template_16.9" id="{8CC5081A-98D7-4707-B1EE-91AEFB5E7CFC}" vid="{4D7AF53C-7929-4405-9947-91C5F81CC48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54900</TotalTime>
  <Words>34918</Words>
  <Application>Microsoft Office PowerPoint</Application>
  <PresentationFormat>On-screen Show (16:9)</PresentationFormat>
  <Paragraphs>1294</Paragraphs>
  <Slides>95</Slides>
  <Notes>95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95</vt:i4>
      </vt:variant>
    </vt:vector>
  </HeadingPairs>
  <TitlesOfParts>
    <vt:vector size="109" baseType="lpstr">
      <vt:lpstr>Arial</vt:lpstr>
      <vt:lpstr>Arial Narrow</vt:lpstr>
      <vt:lpstr>Calibri</vt:lpstr>
      <vt:lpstr>Calibri Light</vt:lpstr>
      <vt:lpstr>Cambria Math</vt:lpstr>
      <vt:lpstr>MT Extra</vt:lpstr>
      <vt:lpstr>Roboto</vt:lpstr>
      <vt:lpstr>Symbol</vt:lpstr>
      <vt:lpstr>Symbol Tiger</vt:lpstr>
      <vt:lpstr>Times New Roman</vt:lpstr>
      <vt:lpstr>Wingdings</vt:lpstr>
      <vt:lpstr>Custom Design</vt:lpstr>
      <vt:lpstr>Equation</vt:lpstr>
      <vt:lpstr>Visio.Drawing.11</vt:lpstr>
      <vt:lpstr>Fundamentals of Steel Bridge Engineering</vt:lpstr>
      <vt:lpstr>Lesson 8 Roadmap – Flexure Part 3 Strength Limit State: Noncomposite Sections and Composite Sections in Negative Bending  </vt:lpstr>
      <vt:lpstr>INTRODUCTION</vt:lpstr>
      <vt:lpstr>Flexural Resistance Components  Noncomposite Sections</vt:lpstr>
      <vt:lpstr>Flexural Resistance Components  Composite Sections in Negative Bending</vt:lpstr>
      <vt:lpstr>Cross-Section Proportion Limits</vt:lpstr>
      <vt:lpstr>Section classifications</vt:lpstr>
      <vt:lpstr>Section Classifications</vt:lpstr>
      <vt:lpstr>Section Classifications</vt:lpstr>
      <vt:lpstr>Section Classifications – Compact Web Sections</vt:lpstr>
      <vt:lpstr>Section Classifications</vt:lpstr>
      <vt:lpstr>Appendix A6</vt:lpstr>
      <vt:lpstr>Appendix A6 Requirements</vt:lpstr>
      <vt:lpstr>Appendix A6 - Web Plastification Factors</vt:lpstr>
      <vt:lpstr>Section Classifications</vt:lpstr>
      <vt:lpstr>Section Classifications – Slender Web Sections</vt:lpstr>
      <vt:lpstr>Section Classifications – Variation of Mmax vs. 2Dc/tw</vt:lpstr>
      <vt:lpstr>Section Classifications – Variation of Mmax vs. 2Dc/tw</vt:lpstr>
      <vt:lpstr>Tension Flange Yielding (TFY) – Variation of Mmax vs. 2Dc/tw</vt:lpstr>
      <vt:lpstr>Discrete vs. continuous bracing</vt:lpstr>
      <vt:lpstr>Discrete vs. Continuous Bracing</vt:lpstr>
      <vt:lpstr>Discrete vs. Continuous Bracing</vt:lpstr>
      <vt:lpstr>Limit States of Concern</vt:lpstr>
      <vt:lpstr>DISCRETELY BRACED COMPRESSION FLANGES</vt:lpstr>
      <vt:lpstr>Flange Local Buckling (FLB) &amp; Lateral-Torsional Buckling (LTB) Limit States</vt:lpstr>
      <vt:lpstr>Flange Local Buckling (FLB)</vt:lpstr>
      <vt:lpstr>Flange Local Buckling (FLB)</vt:lpstr>
      <vt:lpstr>Flange Local Buckling (FLB)</vt:lpstr>
      <vt:lpstr>Flange Local Buckling (FLB)</vt:lpstr>
      <vt:lpstr>Flange Local Buckling (FLB)</vt:lpstr>
      <vt:lpstr>Flange Local Buckling (FLB)</vt:lpstr>
      <vt:lpstr>Lateral-Torsional Buckling (LTB)</vt:lpstr>
      <vt:lpstr>Lateral-Torsional Buckling (LTB)</vt:lpstr>
      <vt:lpstr>Lateral-Torsional Buckling (LTB)</vt:lpstr>
      <vt:lpstr>Lateral-Torsional Buckling (LTB)</vt:lpstr>
      <vt:lpstr>Lateral-Torsional Buckling (LTB)</vt:lpstr>
      <vt:lpstr>Lateral-Torsional Buckling (LTB)</vt:lpstr>
      <vt:lpstr>Lateral-Torsional Buckling (LTB) – Moment Gradient </vt:lpstr>
      <vt:lpstr>Lateral-Torsional Buckling (LTB) – Moment Gradient </vt:lpstr>
      <vt:lpstr>Lateral-Torsional Buckling (LTB) – Moment Gradient </vt:lpstr>
      <vt:lpstr>Lateral-Torsional Buckling (LTB)</vt:lpstr>
      <vt:lpstr>Lateral-Torsional Buckling (LTB)</vt:lpstr>
      <vt:lpstr>Lateral-Torsional Buckling (LTB) – Nonprismatic Unbraced Lengths </vt:lpstr>
      <vt:lpstr>Lateral-Torsional Buckling (LTB) – Nonprismatic Unbraced Lengths </vt:lpstr>
      <vt:lpstr>Lateral-Torsional Buckling (LTB) – Nonprismatic Unbraced Lengths </vt:lpstr>
      <vt:lpstr>Amplification of Flange Lateral Bending Stresses </vt:lpstr>
      <vt:lpstr>Amplification of Flange Lateral Bending Stresses </vt:lpstr>
      <vt:lpstr>Amplification of Flange Lateral Bending Stresses </vt:lpstr>
      <vt:lpstr>Amplification of Flange Lateral Bending Stresses </vt:lpstr>
      <vt:lpstr>DISCRETELY BRACED Tension FLANGES</vt:lpstr>
      <vt:lpstr>Tension Flange Yielding (TFY) </vt:lpstr>
      <vt:lpstr>continuously BRACED FLANGES</vt:lpstr>
      <vt:lpstr>Nominal Flange Yielding</vt:lpstr>
      <vt:lpstr>Flexural Resistance: One-Third Rule Equations</vt:lpstr>
      <vt:lpstr>Flexural Resistance: One-Third Rule Equations</vt:lpstr>
      <vt:lpstr>Flexural Resistance: One-Third Rule Equations</vt:lpstr>
      <vt:lpstr>Flexural Resistance: One-Third Rule Equations</vt:lpstr>
      <vt:lpstr>Flexural Resistance: One-Third Rule Equations</vt:lpstr>
      <vt:lpstr>Flexural Resistance: One-Third Rule Equations</vt:lpstr>
      <vt:lpstr>Flexural Resistance: One-Third Rule Equations</vt:lpstr>
      <vt:lpstr>Flexural Resistance: One-Third Rule Equations</vt:lpstr>
      <vt:lpstr>Flexural Resistance: One-Third Rule Equations</vt:lpstr>
      <vt:lpstr>Flexural Resistance: One-Third Rule Equations</vt:lpstr>
      <vt:lpstr>Flexural Resistance: One-Third Rule Equations</vt:lpstr>
      <vt:lpstr>Flexural Resistance: One-Third Rule Equations</vt:lpstr>
      <vt:lpstr>Flexural Resistance: One-Third Rule Equations</vt:lpstr>
      <vt:lpstr>EXAMPLES</vt:lpstr>
      <vt:lpstr>Example – Noncomposite Section during Construction </vt:lpstr>
      <vt:lpstr>Example – Noncomposite Section during Construction </vt:lpstr>
      <vt:lpstr>Example – Noncomposite Section during Construction</vt:lpstr>
      <vt:lpstr>Example – Noncomposite Section during Construction</vt:lpstr>
      <vt:lpstr>Example – Noncomposite Section during Construction</vt:lpstr>
      <vt:lpstr>Example – Noncomposite Section during Construction</vt:lpstr>
      <vt:lpstr>Example – Noncomposite Section during Construction</vt:lpstr>
      <vt:lpstr>Example – Noncomposite Section during Construction</vt:lpstr>
      <vt:lpstr>Example – Noncomposite Section during Construction</vt:lpstr>
      <vt:lpstr>Example – Noncomposite Section during Construction</vt:lpstr>
      <vt:lpstr>Example – Composite Sections in Negative Bending Strength Limit State </vt:lpstr>
      <vt:lpstr>Example – Composite Sections in Negative Bending Strength Limit State </vt:lpstr>
      <vt:lpstr>Example – Composite Sections in Negative Bending Strength Limit State </vt:lpstr>
      <vt:lpstr>Example – Composite Sections in Negative Bending Strength Limit State </vt:lpstr>
      <vt:lpstr>Example – Composite Sections in Negative Bending  Strength Limit State</vt:lpstr>
      <vt:lpstr>Example – Composite Sections in Negative Bending  Strength Limit State</vt:lpstr>
      <vt:lpstr>Example – Composite Sections in Negative Bending  Strength Limit State</vt:lpstr>
      <vt:lpstr>Example – Composite Sections in Negative Bending  Strength Limit State</vt:lpstr>
      <vt:lpstr>Example – Composite Sections in Negative Bending  Strength Limit State</vt:lpstr>
      <vt:lpstr>Example – Composite Sections in Negative Bending  Strength Limit State</vt:lpstr>
      <vt:lpstr>Example – Composite Sections in Negative Bending  Strength Limit State</vt:lpstr>
      <vt:lpstr>Example – Composite Sections in Negative Bending  Strength Limit State</vt:lpstr>
      <vt:lpstr>Example – Composite Sections in Negative Bending  Strength Limit State</vt:lpstr>
      <vt:lpstr>Example – Composite Sections in Negative Bending  Strength Limit State</vt:lpstr>
      <vt:lpstr>Example – Composite Sections in Negative Bending  Strength Limit State</vt:lpstr>
      <vt:lpstr>Example – Composite Sections in Negative Bending  Strength Limit State</vt:lpstr>
      <vt:lpstr>Lesson 8 Summary – Flexure Part 3 Strength Limit State: Noncomposite Sections and Composite Sections in Negative Bending  </vt:lpstr>
      <vt:lpstr>END</vt:lpstr>
    </vt:vector>
  </TitlesOfParts>
  <Company>AISC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leu</dc:creator>
  <cp:lastModifiedBy>Kristi Sattler</cp:lastModifiedBy>
  <cp:revision>484</cp:revision>
  <cp:lastPrinted>2015-05-13T14:34:26Z</cp:lastPrinted>
  <dcterms:created xsi:type="dcterms:W3CDTF">2011-09-22T15:27:27Z</dcterms:created>
  <dcterms:modified xsi:type="dcterms:W3CDTF">2024-08-07T12:48:26Z</dcterms:modified>
</cp:coreProperties>
</file>