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7"/>
  </p:notesMasterIdLst>
  <p:handoutMasterIdLst>
    <p:handoutMasterId r:id="rId78"/>
  </p:handoutMasterIdLst>
  <p:sldIdLst>
    <p:sldId id="340" r:id="rId2"/>
    <p:sldId id="554" r:id="rId3"/>
    <p:sldId id="405" r:id="rId4"/>
    <p:sldId id="556" r:id="rId5"/>
    <p:sldId id="626" r:id="rId6"/>
    <p:sldId id="558" r:id="rId7"/>
    <p:sldId id="555" r:id="rId8"/>
    <p:sldId id="413" r:id="rId9"/>
    <p:sldId id="559" r:id="rId10"/>
    <p:sldId id="560" r:id="rId11"/>
    <p:sldId id="561" r:id="rId12"/>
    <p:sldId id="505" r:id="rId13"/>
    <p:sldId id="562" r:id="rId14"/>
    <p:sldId id="563" r:id="rId15"/>
    <p:sldId id="564" r:id="rId16"/>
    <p:sldId id="500" r:id="rId17"/>
    <p:sldId id="565" r:id="rId18"/>
    <p:sldId id="406" r:id="rId19"/>
    <p:sldId id="566" r:id="rId20"/>
    <p:sldId id="567" r:id="rId21"/>
    <p:sldId id="568" r:id="rId22"/>
    <p:sldId id="407" r:id="rId23"/>
    <p:sldId id="569" r:id="rId24"/>
    <p:sldId id="408" r:id="rId25"/>
    <p:sldId id="570" r:id="rId26"/>
    <p:sldId id="409" r:id="rId27"/>
    <p:sldId id="571" r:id="rId28"/>
    <p:sldId id="572" r:id="rId29"/>
    <p:sldId id="573" r:id="rId30"/>
    <p:sldId id="574" r:id="rId31"/>
    <p:sldId id="575" r:id="rId32"/>
    <p:sldId id="576" r:id="rId33"/>
    <p:sldId id="577" r:id="rId34"/>
    <p:sldId id="578" r:id="rId35"/>
    <p:sldId id="579" r:id="rId36"/>
    <p:sldId id="594" r:id="rId37"/>
    <p:sldId id="581" r:id="rId38"/>
    <p:sldId id="582" r:id="rId39"/>
    <p:sldId id="583" r:id="rId40"/>
    <p:sldId id="588" r:id="rId41"/>
    <p:sldId id="585" r:id="rId42"/>
    <p:sldId id="586" r:id="rId43"/>
    <p:sldId id="584" r:id="rId44"/>
    <p:sldId id="587" r:id="rId45"/>
    <p:sldId id="610" r:id="rId46"/>
    <p:sldId id="611" r:id="rId47"/>
    <p:sldId id="612" r:id="rId48"/>
    <p:sldId id="613" r:id="rId49"/>
    <p:sldId id="614" r:id="rId50"/>
    <p:sldId id="615" r:id="rId51"/>
    <p:sldId id="616" r:id="rId52"/>
    <p:sldId id="617" r:id="rId53"/>
    <p:sldId id="502" r:id="rId54"/>
    <p:sldId id="590" r:id="rId55"/>
    <p:sldId id="589" r:id="rId56"/>
    <p:sldId id="591" r:id="rId57"/>
    <p:sldId id="592" r:id="rId58"/>
    <p:sldId id="596" r:id="rId59"/>
    <p:sldId id="595" r:id="rId60"/>
    <p:sldId id="593" r:id="rId61"/>
    <p:sldId id="580" r:id="rId62"/>
    <p:sldId id="597" r:id="rId63"/>
    <p:sldId id="598" r:id="rId64"/>
    <p:sldId id="599" r:id="rId65"/>
    <p:sldId id="600" r:id="rId66"/>
    <p:sldId id="601" r:id="rId67"/>
    <p:sldId id="618" r:id="rId68"/>
    <p:sldId id="619" r:id="rId69"/>
    <p:sldId id="620" r:id="rId70"/>
    <p:sldId id="621" r:id="rId71"/>
    <p:sldId id="622" r:id="rId72"/>
    <p:sldId id="623" r:id="rId73"/>
    <p:sldId id="624" r:id="rId74"/>
    <p:sldId id="625" r:id="rId75"/>
    <p:sldId id="442" r:id="rId76"/>
  </p:sldIdLst>
  <p:sldSz cx="9144000" cy="5143500" type="screen16x9"/>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8615A9-3385-42E4-9DAE-7B71BB03CC4B}" v="100" dt="2024-06-29T21:25:59.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56824" autoAdjust="0"/>
  </p:normalViewPr>
  <p:slideViewPr>
    <p:cSldViewPr>
      <p:cViewPr varScale="1">
        <p:scale>
          <a:sx n="84" d="100"/>
          <a:sy n="84" d="100"/>
        </p:scale>
        <p:origin x="2394" y="72"/>
      </p:cViewPr>
      <p:guideLst>
        <p:guide orient="horz" pos="2160"/>
        <p:guide pos="2880"/>
        <p:guide orient="horz" pos="1620"/>
      </p:guideLst>
    </p:cSldViewPr>
  </p:slideViewPr>
  <p:outlineViewPr>
    <p:cViewPr>
      <p:scale>
        <a:sx n="33" d="100"/>
        <a:sy n="33" d="100"/>
      </p:scale>
      <p:origin x="0" y="-24822"/>
    </p:cViewPr>
  </p:outlineViewPr>
  <p:notesTextViewPr>
    <p:cViewPr>
      <p:scale>
        <a:sx n="125" d="100"/>
        <a:sy n="125" d="100"/>
      </p:scale>
      <p:origin x="0" y="0"/>
    </p:cViewPr>
  </p:notesTextViewPr>
  <p:sorterViewPr>
    <p:cViewPr varScale="1">
      <p:scale>
        <a:sx n="100" d="100"/>
        <a:sy n="100" d="100"/>
      </p:scale>
      <p:origin x="0" y="-7428"/>
    </p:cViewPr>
  </p:sorterViewPr>
  <p:notesViewPr>
    <p:cSldViewPr>
      <p:cViewPr varScale="1">
        <p:scale>
          <a:sx n="43" d="100"/>
          <a:sy n="43" d="100"/>
        </p:scale>
        <p:origin x="2812" y="6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o Russo" userId="88ca608b-19ff-46ea-83b3-8919c2a05283" providerId="ADAL" clId="{C08615A9-3385-42E4-9DAE-7B71BB03CC4B}"/>
    <pc:docChg chg="undo custSel modSld">
      <pc:chgData name="Francesco Russo" userId="88ca608b-19ff-46ea-83b3-8919c2a05283" providerId="ADAL" clId="{C08615A9-3385-42E4-9DAE-7B71BB03CC4B}" dt="2024-06-29T21:25:59.768" v="144" actId="14100"/>
      <pc:docMkLst>
        <pc:docMk/>
      </pc:docMkLst>
      <pc:sldChg chg="addSp delSp modSp modTransition modAnim">
        <pc:chgData name="Francesco Russo" userId="88ca608b-19ff-46ea-83b3-8919c2a05283" providerId="ADAL" clId="{C08615A9-3385-42E4-9DAE-7B71BB03CC4B}" dt="2024-06-15T18:03:28.766" v="5"/>
        <pc:sldMkLst>
          <pc:docMk/>
          <pc:sldMk cId="1971099479" sldId="340"/>
        </pc:sldMkLst>
        <pc:picChg chg="add del mod">
          <ac:chgData name="Francesco Russo" userId="88ca608b-19ff-46ea-83b3-8919c2a05283" providerId="ADAL" clId="{C08615A9-3385-42E4-9DAE-7B71BB03CC4B}" dt="2024-06-15T18:01:21.094" v="4"/>
          <ac:picMkLst>
            <pc:docMk/>
            <pc:sldMk cId="1971099479" sldId="340"/>
            <ac:picMk id="5" creationId="{D7D793F2-8CB2-C359-D5B6-B4A97E0B820B}"/>
          </ac:picMkLst>
        </pc:picChg>
        <pc:picChg chg="add mod">
          <ac:chgData name="Francesco Russo" userId="88ca608b-19ff-46ea-83b3-8919c2a05283" providerId="ADAL" clId="{C08615A9-3385-42E4-9DAE-7B71BB03CC4B}" dt="2024-06-15T18:03:28.766" v="5"/>
          <ac:picMkLst>
            <pc:docMk/>
            <pc:sldMk cId="1971099479" sldId="340"/>
            <ac:picMk id="12" creationId="{B469A50B-E7D1-F28E-36BE-C383A6DF2540}"/>
          </ac:picMkLst>
        </pc:picChg>
      </pc:sldChg>
      <pc:sldChg chg="addSp modSp modTransition">
        <pc:chgData name="Francesco Russo" userId="88ca608b-19ff-46ea-83b3-8919c2a05283" providerId="ADAL" clId="{C08615A9-3385-42E4-9DAE-7B71BB03CC4B}" dt="2024-06-15T18:07:46.262" v="6"/>
        <pc:sldMkLst>
          <pc:docMk/>
          <pc:sldMk cId="3336294522" sldId="405"/>
        </pc:sldMkLst>
        <pc:picChg chg="add mod">
          <ac:chgData name="Francesco Russo" userId="88ca608b-19ff-46ea-83b3-8919c2a05283" providerId="ADAL" clId="{C08615A9-3385-42E4-9DAE-7B71BB03CC4B}" dt="2024-06-15T18:07:46.262" v="6"/>
          <ac:picMkLst>
            <pc:docMk/>
            <pc:sldMk cId="3336294522" sldId="405"/>
            <ac:picMk id="8" creationId="{961B4FCE-D790-29FD-B5B9-1BC4D28443A6}"/>
          </ac:picMkLst>
        </pc:picChg>
      </pc:sldChg>
      <pc:sldChg chg="addSp modSp modTransition modNotes">
        <pc:chgData name="Francesco Russo" userId="88ca608b-19ff-46ea-83b3-8919c2a05283" providerId="ADAL" clId="{C08615A9-3385-42E4-9DAE-7B71BB03CC4B}" dt="2024-06-15T18:42:24.517" v="25"/>
        <pc:sldMkLst>
          <pc:docMk/>
          <pc:sldMk cId="2354730583" sldId="406"/>
        </pc:sldMkLst>
        <pc:picChg chg="add mod">
          <ac:chgData name="Francesco Russo" userId="88ca608b-19ff-46ea-83b3-8919c2a05283" providerId="ADAL" clId="{C08615A9-3385-42E4-9DAE-7B71BB03CC4B}" dt="2024-06-15T18:42:24.517" v="25"/>
          <ac:picMkLst>
            <pc:docMk/>
            <pc:sldMk cId="2354730583" sldId="406"/>
            <ac:picMk id="9" creationId="{506F1000-A7F6-C862-0DA5-759B37871C7A}"/>
          </ac:picMkLst>
        </pc:picChg>
      </pc:sldChg>
      <pc:sldChg chg="addSp modSp modTransition">
        <pc:chgData name="Francesco Russo" userId="88ca608b-19ff-46ea-83b3-8919c2a05283" providerId="ADAL" clId="{C08615A9-3385-42E4-9DAE-7B71BB03CC4B}" dt="2024-06-15T18:55:45.081" v="31"/>
        <pc:sldMkLst>
          <pc:docMk/>
          <pc:sldMk cId="571332163" sldId="407"/>
        </pc:sldMkLst>
        <pc:picChg chg="add mod">
          <ac:chgData name="Francesco Russo" userId="88ca608b-19ff-46ea-83b3-8919c2a05283" providerId="ADAL" clId="{C08615A9-3385-42E4-9DAE-7B71BB03CC4B}" dt="2024-06-15T18:55:45.081" v="31"/>
          <ac:picMkLst>
            <pc:docMk/>
            <pc:sldMk cId="571332163" sldId="407"/>
            <ac:picMk id="11" creationId="{9F834168-7B1B-3863-C2B5-1D6C53EDAB9D}"/>
          </ac:picMkLst>
        </pc:picChg>
      </pc:sldChg>
      <pc:sldChg chg="addSp modSp modTransition">
        <pc:chgData name="Francesco Russo" userId="88ca608b-19ff-46ea-83b3-8919c2a05283" providerId="ADAL" clId="{C08615A9-3385-42E4-9DAE-7B71BB03CC4B}" dt="2024-06-15T18:55:45.081" v="31"/>
        <pc:sldMkLst>
          <pc:docMk/>
          <pc:sldMk cId="1691101970" sldId="408"/>
        </pc:sldMkLst>
        <pc:picChg chg="add mod">
          <ac:chgData name="Francesco Russo" userId="88ca608b-19ff-46ea-83b3-8919c2a05283" providerId="ADAL" clId="{C08615A9-3385-42E4-9DAE-7B71BB03CC4B}" dt="2024-06-15T18:55:45.081" v="31"/>
          <ac:picMkLst>
            <pc:docMk/>
            <pc:sldMk cId="1691101970" sldId="408"/>
            <ac:picMk id="7" creationId="{EECB2117-C332-2007-B02C-F001541713BE}"/>
          </ac:picMkLst>
        </pc:picChg>
      </pc:sldChg>
      <pc:sldChg chg="addSp delSp modSp modTransition modAnim modNotes">
        <pc:chgData name="Francesco Russo" userId="88ca608b-19ff-46ea-83b3-8919c2a05283" providerId="ADAL" clId="{C08615A9-3385-42E4-9DAE-7B71BB03CC4B}" dt="2024-06-15T19:06:15.134" v="39"/>
        <pc:sldMkLst>
          <pc:docMk/>
          <pc:sldMk cId="2015133127" sldId="409"/>
        </pc:sldMkLst>
        <pc:picChg chg="add del mod">
          <ac:chgData name="Francesco Russo" userId="88ca608b-19ff-46ea-83b3-8919c2a05283" providerId="ADAL" clId="{C08615A9-3385-42E4-9DAE-7B71BB03CC4B}" dt="2024-06-15T19:01:51.190" v="38"/>
          <ac:picMkLst>
            <pc:docMk/>
            <pc:sldMk cId="2015133127" sldId="409"/>
            <ac:picMk id="7" creationId="{52E23885-16AA-6246-6801-0CE3BAC2DA22}"/>
          </ac:picMkLst>
        </pc:picChg>
        <pc:picChg chg="add mod">
          <ac:chgData name="Francesco Russo" userId="88ca608b-19ff-46ea-83b3-8919c2a05283" providerId="ADAL" clId="{C08615A9-3385-42E4-9DAE-7B71BB03CC4B}" dt="2024-06-15T19:06:15.134" v="39"/>
          <ac:picMkLst>
            <pc:docMk/>
            <pc:sldMk cId="2015133127" sldId="409"/>
            <ac:picMk id="12" creationId="{7C148112-E685-41D6-8B75-F3DF83E1C028}"/>
          </ac:picMkLst>
        </pc:picChg>
      </pc:sldChg>
      <pc:sldChg chg="addSp modSp modTransition">
        <pc:chgData name="Francesco Russo" userId="88ca608b-19ff-46ea-83b3-8919c2a05283" providerId="ADAL" clId="{C08615A9-3385-42E4-9DAE-7B71BB03CC4B}" dt="2024-06-15T18:13:23.003" v="8"/>
        <pc:sldMkLst>
          <pc:docMk/>
          <pc:sldMk cId="229031469" sldId="413"/>
        </pc:sldMkLst>
        <pc:picChg chg="add mod">
          <ac:chgData name="Francesco Russo" userId="88ca608b-19ff-46ea-83b3-8919c2a05283" providerId="ADAL" clId="{C08615A9-3385-42E4-9DAE-7B71BB03CC4B}" dt="2024-06-15T18:13:23.003" v="8"/>
          <ac:picMkLst>
            <pc:docMk/>
            <pc:sldMk cId="229031469" sldId="413"/>
            <ac:picMk id="8" creationId="{D949788F-737A-93EA-85E8-BEC721CA65D5}"/>
          </ac:picMkLst>
        </pc:picChg>
      </pc:sldChg>
      <pc:sldChg chg="addSp modSp modTransition">
        <pc:chgData name="Francesco Russo" userId="88ca608b-19ff-46ea-83b3-8919c2a05283" providerId="ADAL" clId="{C08615A9-3385-42E4-9DAE-7B71BB03CC4B}" dt="2024-06-15T20:46:08.581" v="122"/>
        <pc:sldMkLst>
          <pc:docMk/>
          <pc:sldMk cId="3590320221" sldId="442"/>
        </pc:sldMkLst>
        <pc:picChg chg="add mod">
          <ac:chgData name="Francesco Russo" userId="88ca608b-19ff-46ea-83b3-8919c2a05283" providerId="ADAL" clId="{C08615A9-3385-42E4-9DAE-7B71BB03CC4B}" dt="2024-06-15T20:46:08.581" v="122"/>
          <ac:picMkLst>
            <pc:docMk/>
            <pc:sldMk cId="3590320221" sldId="442"/>
            <ac:picMk id="3" creationId="{CF5B4947-DFEC-F03A-B8F3-1C1B0593255F}"/>
          </ac:picMkLst>
        </pc:picChg>
      </pc:sldChg>
      <pc:sldChg chg="addSp modSp modTransition">
        <pc:chgData name="Francesco Russo" userId="88ca608b-19ff-46ea-83b3-8919c2a05283" providerId="ADAL" clId="{C08615A9-3385-42E4-9DAE-7B71BB03CC4B}" dt="2024-06-15T18:41:35.556" v="17"/>
        <pc:sldMkLst>
          <pc:docMk/>
          <pc:sldMk cId="3319007451" sldId="500"/>
        </pc:sldMkLst>
        <pc:picChg chg="add mod">
          <ac:chgData name="Francesco Russo" userId="88ca608b-19ff-46ea-83b3-8919c2a05283" providerId="ADAL" clId="{C08615A9-3385-42E4-9DAE-7B71BB03CC4B}" dt="2024-06-15T18:41:35.556" v="17"/>
          <ac:picMkLst>
            <pc:docMk/>
            <pc:sldMk cId="3319007451" sldId="500"/>
            <ac:picMk id="11" creationId="{3D5A9F1E-19DB-63BF-F610-FFE11944E352}"/>
          </ac:picMkLst>
        </pc:picChg>
      </pc:sldChg>
      <pc:sldChg chg="addSp modSp modTransition">
        <pc:chgData name="Francesco Russo" userId="88ca608b-19ff-46ea-83b3-8919c2a05283" providerId="ADAL" clId="{C08615A9-3385-42E4-9DAE-7B71BB03CC4B}" dt="2024-06-15T20:06:31.860" v="98"/>
        <pc:sldMkLst>
          <pc:docMk/>
          <pc:sldMk cId="3674182541" sldId="502"/>
        </pc:sldMkLst>
        <pc:picChg chg="add mod">
          <ac:chgData name="Francesco Russo" userId="88ca608b-19ff-46ea-83b3-8919c2a05283" providerId="ADAL" clId="{C08615A9-3385-42E4-9DAE-7B71BB03CC4B}" dt="2024-06-15T20:06:31.860" v="98"/>
          <ac:picMkLst>
            <pc:docMk/>
            <pc:sldMk cId="3674182541" sldId="502"/>
            <ac:picMk id="7" creationId="{E5CCFFC4-4154-4E8B-7882-2000AE885D41}"/>
          </ac:picMkLst>
        </pc:picChg>
      </pc:sldChg>
      <pc:sldChg chg="addSp delSp modSp modTransition modAnim">
        <pc:chgData name="Francesco Russo" userId="88ca608b-19ff-46ea-83b3-8919c2a05283" providerId="ADAL" clId="{C08615A9-3385-42E4-9DAE-7B71BB03CC4B}" dt="2024-06-15T18:39:32.489" v="16"/>
        <pc:sldMkLst>
          <pc:docMk/>
          <pc:sldMk cId="1075908816" sldId="505"/>
        </pc:sldMkLst>
        <pc:picChg chg="add del mod">
          <ac:chgData name="Francesco Russo" userId="88ca608b-19ff-46ea-83b3-8919c2a05283" providerId="ADAL" clId="{C08615A9-3385-42E4-9DAE-7B71BB03CC4B}" dt="2024-06-15T18:35:20.544" v="13"/>
          <ac:picMkLst>
            <pc:docMk/>
            <pc:sldMk cId="1075908816" sldId="505"/>
            <ac:picMk id="10" creationId="{60EB189D-8351-AF49-AC13-E04E5A73496F}"/>
          </ac:picMkLst>
        </pc:picChg>
        <pc:picChg chg="add del mod">
          <ac:chgData name="Francesco Russo" userId="88ca608b-19ff-46ea-83b3-8919c2a05283" providerId="ADAL" clId="{C08615A9-3385-42E4-9DAE-7B71BB03CC4B}" dt="2024-06-15T18:35:56.864" v="15"/>
          <ac:picMkLst>
            <pc:docMk/>
            <pc:sldMk cId="1075908816" sldId="505"/>
            <ac:picMk id="15" creationId="{30FB7D64-14CB-8041-35D9-C1B6D7CB8591}"/>
          </ac:picMkLst>
        </pc:picChg>
        <pc:picChg chg="add mod">
          <ac:chgData name="Francesco Russo" userId="88ca608b-19ff-46ea-83b3-8919c2a05283" providerId="ADAL" clId="{C08615A9-3385-42E4-9DAE-7B71BB03CC4B}" dt="2024-06-15T18:39:32.489" v="16"/>
          <ac:picMkLst>
            <pc:docMk/>
            <pc:sldMk cId="1075908816" sldId="505"/>
            <ac:picMk id="20" creationId="{C11999E5-D50E-6DBF-1622-870D4EDA3324}"/>
          </ac:picMkLst>
        </pc:picChg>
      </pc:sldChg>
      <pc:sldChg chg="addSp modSp modTransition">
        <pc:chgData name="Francesco Russo" userId="88ca608b-19ff-46ea-83b3-8919c2a05283" providerId="ADAL" clId="{C08615A9-3385-42E4-9DAE-7B71BB03CC4B}" dt="2024-06-15T18:03:28.766" v="5"/>
        <pc:sldMkLst>
          <pc:docMk/>
          <pc:sldMk cId="2908024949" sldId="554"/>
        </pc:sldMkLst>
        <pc:picChg chg="add mod">
          <ac:chgData name="Francesco Russo" userId="88ca608b-19ff-46ea-83b3-8919c2a05283" providerId="ADAL" clId="{C08615A9-3385-42E4-9DAE-7B71BB03CC4B}" dt="2024-06-15T18:03:28.766" v="5"/>
          <ac:picMkLst>
            <pc:docMk/>
            <pc:sldMk cId="2908024949" sldId="554"/>
            <ac:picMk id="7" creationId="{C547C15E-0C1C-B6F5-F865-1257BAECE7FA}"/>
          </ac:picMkLst>
        </pc:picChg>
      </pc:sldChg>
      <pc:sldChg chg="addSp modSp modTransition">
        <pc:chgData name="Francesco Russo" userId="88ca608b-19ff-46ea-83b3-8919c2a05283" providerId="ADAL" clId="{C08615A9-3385-42E4-9DAE-7B71BB03CC4B}" dt="2024-06-15T18:13:23.003" v="8"/>
        <pc:sldMkLst>
          <pc:docMk/>
          <pc:sldMk cId="4164855002" sldId="555"/>
        </pc:sldMkLst>
        <pc:picChg chg="add mod">
          <ac:chgData name="Francesco Russo" userId="88ca608b-19ff-46ea-83b3-8919c2a05283" providerId="ADAL" clId="{C08615A9-3385-42E4-9DAE-7B71BB03CC4B}" dt="2024-06-15T18:13:23.003" v="8"/>
          <ac:picMkLst>
            <pc:docMk/>
            <pc:sldMk cId="4164855002" sldId="555"/>
            <ac:picMk id="8" creationId="{65627560-26E6-1147-9057-931B9D5A48C2}"/>
          </ac:picMkLst>
        </pc:picChg>
      </pc:sldChg>
      <pc:sldChg chg="addSp modSp modTransition">
        <pc:chgData name="Francesco Russo" userId="88ca608b-19ff-46ea-83b3-8919c2a05283" providerId="ADAL" clId="{C08615A9-3385-42E4-9DAE-7B71BB03CC4B}" dt="2024-06-15T18:07:46.262" v="6"/>
        <pc:sldMkLst>
          <pc:docMk/>
          <pc:sldMk cId="2769777892" sldId="556"/>
        </pc:sldMkLst>
        <pc:picChg chg="add mod">
          <ac:chgData name="Francesco Russo" userId="88ca608b-19ff-46ea-83b3-8919c2a05283" providerId="ADAL" clId="{C08615A9-3385-42E4-9DAE-7B71BB03CC4B}" dt="2024-06-15T18:07:46.262" v="6"/>
          <ac:picMkLst>
            <pc:docMk/>
            <pc:sldMk cId="2769777892" sldId="556"/>
            <ac:picMk id="3" creationId="{2AFA3CC5-C64D-5748-3917-BFFD9FEC0A83}"/>
          </ac:picMkLst>
        </pc:picChg>
      </pc:sldChg>
      <pc:sldChg chg="addSp modSp modTransition">
        <pc:chgData name="Francesco Russo" userId="88ca608b-19ff-46ea-83b3-8919c2a05283" providerId="ADAL" clId="{C08615A9-3385-42E4-9DAE-7B71BB03CC4B}" dt="2024-06-15T18:10:15.017" v="7"/>
        <pc:sldMkLst>
          <pc:docMk/>
          <pc:sldMk cId="1103506256" sldId="558"/>
        </pc:sldMkLst>
        <pc:picChg chg="add mod">
          <ac:chgData name="Francesco Russo" userId="88ca608b-19ff-46ea-83b3-8919c2a05283" providerId="ADAL" clId="{C08615A9-3385-42E4-9DAE-7B71BB03CC4B}" dt="2024-06-15T18:10:15.017" v="7"/>
          <ac:picMkLst>
            <pc:docMk/>
            <pc:sldMk cId="1103506256" sldId="558"/>
            <ac:picMk id="9" creationId="{AEC8C916-2729-39AD-08AE-9E3EFE2982B4}"/>
          </ac:picMkLst>
        </pc:picChg>
      </pc:sldChg>
      <pc:sldChg chg="addSp modSp modTransition modNotes">
        <pc:chgData name="Francesco Russo" userId="88ca608b-19ff-46ea-83b3-8919c2a05283" providerId="ADAL" clId="{C08615A9-3385-42E4-9DAE-7B71BB03CC4B}" dt="2024-06-15T18:16:15.256" v="9"/>
        <pc:sldMkLst>
          <pc:docMk/>
          <pc:sldMk cId="846481094" sldId="559"/>
        </pc:sldMkLst>
        <pc:picChg chg="add mod">
          <ac:chgData name="Francesco Russo" userId="88ca608b-19ff-46ea-83b3-8919c2a05283" providerId="ADAL" clId="{C08615A9-3385-42E4-9DAE-7B71BB03CC4B}" dt="2024-06-15T18:16:15.256" v="9"/>
          <ac:picMkLst>
            <pc:docMk/>
            <pc:sldMk cId="846481094" sldId="559"/>
            <ac:picMk id="7" creationId="{C6C4D98E-2C2C-2773-8DBB-4E30A675C0F6}"/>
          </ac:picMkLst>
        </pc:picChg>
      </pc:sldChg>
      <pc:sldChg chg="addSp modSp modTransition modNotes">
        <pc:chgData name="Francesco Russo" userId="88ca608b-19ff-46ea-83b3-8919c2a05283" providerId="ADAL" clId="{C08615A9-3385-42E4-9DAE-7B71BB03CC4B}" dt="2024-06-15T18:19:16.348" v="10"/>
        <pc:sldMkLst>
          <pc:docMk/>
          <pc:sldMk cId="3393772015" sldId="560"/>
        </pc:sldMkLst>
        <pc:picChg chg="add mod">
          <ac:chgData name="Francesco Russo" userId="88ca608b-19ff-46ea-83b3-8919c2a05283" providerId="ADAL" clId="{C08615A9-3385-42E4-9DAE-7B71BB03CC4B}" dt="2024-06-15T18:19:16.348" v="10"/>
          <ac:picMkLst>
            <pc:docMk/>
            <pc:sldMk cId="3393772015" sldId="560"/>
            <ac:picMk id="7" creationId="{C0174B92-ED6A-EDE2-E238-B6967F592BCD}"/>
          </ac:picMkLst>
        </pc:picChg>
      </pc:sldChg>
      <pc:sldChg chg="addSp modSp modTransition modNotes">
        <pc:chgData name="Francesco Russo" userId="88ca608b-19ff-46ea-83b3-8919c2a05283" providerId="ADAL" clId="{C08615A9-3385-42E4-9DAE-7B71BB03CC4B}" dt="2024-06-29T21:25:59.768" v="144" actId="14100"/>
        <pc:sldMkLst>
          <pc:docMk/>
          <pc:sldMk cId="1100112294" sldId="561"/>
        </pc:sldMkLst>
        <pc:picChg chg="add mod">
          <ac:chgData name="Francesco Russo" userId="88ca608b-19ff-46ea-83b3-8919c2a05283" providerId="ADAL" clId="{C08615A9-3385-42E4-9DAE-7B71BB03CC4B}" dt="2024-06-15T18:22:07.329" v="11"/>
          <ac:picMkLst>
            <pc:docMk/>
            <pc:sldMk cId="1100112294" sldId="561"/>
            <ac:picMk id="10" creationId="{6E8EF9E9-6FA1-7A7F-6AC7-553F3D0D24EC}"/>
          </ac:picMkLst>
        </pc:picChg>
      </pc:sldChg>
      <pc:sldChg chg="addSp modSp modTransition">
        <pc:chgData name="Francesco Russo" userId="88ca608b-19ff-46ea-83b3-8919c2a05283" providerId="ADAL" clId="{C08615A9-3385-42E4-9DAE-7B71BB03CC4B}" dt="2024-06-15T18:39:32.489" v="16"/>
        <pc:sldMkLst>
          <pc:docMk/>
          <pc:sldMk cId="1483205551" sldId="562"/>
        </pc:sldMkLst>
        <pc:picChg chg="add mod">
          <ac:chgData name="Francesco Russo" userId="88ca608b-19ff-46ea-83b3-8919c2a05283" providerId="ADAL" clId="{C08615A9-3385-42E4-9DAE-7B71BB03CC4B}" dt="2024-06-15T18:39:32.489" v="16"/>
          <ac:picMkLst>
            <pc:docMk/>
            <pc:sldMk cId="1483205551" sldId="562"/>
            <ac:picMk id="12" creationId="{452E7542-E22B-1C37-6880-C4DD9AC92862}"/>
          </ac:picMkLst>
        </pc:picChg>
      </pc:sldChg>
      <pc:sldChg chg="addSp modSp modTransition">
        <pc:chgData name="Francesco Russo" userId="88ca608b-19ff-46ea-83b3-8919c2a05283" providerId="ADAL" clId="{C08615A9-3385-42E4-9DAE-7B71BB03CC4B}" dt="2024-06-15T18:39:32.489" v="16"/>
        <pc:sldMkLst>
          <pc:docMk/>
          <pc:sldMk cId="909626539" sldId="563"/>
        </pc:sldMkLst>
        <pc:picChg chg="add mod">
          <ac:chgData name="Francesco Russo" userId="88ca608b-19ff-46ea-83b3-8919c2a05283" providerId="ADAL" clId="{C08615A9-3385-42E4-9DAE-7B71BB03CC4B}" dt="2024-06-15T18:39:32.489" v="16"/>
          <ac:picMkLst>
            <pc:docMk/>
            <pc:sldMk cId="909626539" sldId="563"/>
            <ac:picMk id="8" creationId="{D787898A-E1D8-4066-3CF4-50CAB0421423}"/>
          </ac:picMkLst>
        </pc:picChg>
      </pc:sldChg>
      <pc:sldChg chg="addSp modSp modTransition">
        <pc:chgData name="Francesco Russo" userId="88ca608b-19ff-46ea-83b3-8919c2a05283" providerId="ADAL" clId="{C08615A9-3385-42E4-9DAE-7B71BB03CC4B}" dt="2024-06-15T18:39:32.489" v="16"/>
        <pc:sldMkLst>
          <pc:docMk/>
          <pc:sldMk cId="2765867403" sldId="564"/>
        </pc:sldMkLst>
        <pc:picChg chg="add mod">
          <ac:chgData name="Francesco Russo" userId="88ca608b-19ff-46ea-83b3-8919c2a05283" providerId="ADAL" clId="{C08615A9-3385-42E4-9DAE-7B71BB03CC4B}" dt="2024-06-15T18:39:32.489" v="16"/>
          <ac:picMkLst>
            <pc:docMk/>
            <pc:sldMk cId="2765867403" sldId="564"/>
            <ac:picMk id="6" creationId="{82C7ACC0-30DD-3150-EE3D-50E796347AED}"/>
          </ac:picMkLst>
        </pc:picChg>
      </pc:sldChg>
      <pc:sldChg chg="addSp modSp modTransition modNotes">
        <pc:chgData name="Francesco Russo" userId="88ca608b-19ff-46ea-83b3-8919c2a05283" providerId="ADAL" clId="{C08615A9-3385-42E4-9DAE-7B71BB03CC4B}" dt="2024-06-15T18:41:47.907" v="23" actId="14100"/>
        <pc:sldMkLst>
          <pc:docMk/>
          <pc:sldMk cId="1825398163" sldId="565"/>
        </pc:sldMkLst>
        <pc:picChg chg="add mod">
          <ac:chgData name="Francesco Russo" userId="88ca608b-19ff-46ea-83b3-8919c2a05283" providerId="ADAL" clId="{C08615A9-3385-42E4-9DAE-7B71BB03CC4B}" dt="2024-06-15T18:41:35.556" v="17"/>
          <ac:picMkLst>
            <pc:docMk/>
            <pc:sldMk cId="1825398163" sldId="565"/>
            <ac:picMk id="9" creationId="{B2F01C9B-FF74-0509-907C-5AF2F9B03D29}"/>
          </ac:picMkLst>
        </pc:picChg>
      </pc:sldChg>
      <pc:sldChg chg="addSp delSp modSp modTransition modAnim modNotes">
        <pc:chgData name="Francesco Russo" userId="88ca608b-19ff-46ea-83b3-8919c2a05283" providerId="ADAL" clId="{C08615A9-3385-42E4-9DAE-7B71BB03CC4B}" dt="2024-06-15T18:46:46.254" v="29" actId="6549"/>
        <pc:sldMkLst>
          <pc:docMk/>
          <pc:sldMk cId="3929117546" sldId="566"/>
        </pc:sldMkLst>
        <pc:picChg chg="add del mod">
          <ac:chgData name="Francesco Russo" userId="88ca608b-19ff-46ea-83b3-8919c2a05283" providerId="ADAL" clId="{C08615A9-3385-42E4-9DAE-7B71BB03CC4B}" dt="2024-06-15T18:44:40.021" v="26"/>
          <ac:picMkLst>
            <pc:docMk/>
            <pc:sldMk cId="3929117546" sldId="566"/>
            <ac:picMk id="3" creationId="{E01B60DC-51FA-8D04-026A-7E13F2A4C606}"/>
          </ac:picMkLst>
        </pc:picChg>
        <pc:picChg chg="add mod">
          <ac:chgData name="Francesco Russo" userId="88ca608b-19ff-46ea-83b3-8919c2a05283" providerId="ADAL" clId="{C08615A9-3385-42E4-9DAE-7B71BB03CC4B}" dt="2024-06-15T18:46:41.335" v="27"/>
          <ac:picMkLst>
            <pc:docMk/>
            <pc:sldMk cId="3929117546" sldId="566"/>
            <ac:picMk id="11" creationId="{DC3C88F9-3C13-D77C-51A0-8D3EBD36FFD6}"/>
          </ac:picMkLst>
        </pc:picChg>
      </pc:sldChg>
      <pc:sldChg chg="addSp modSp modTransition">
        <pc:chgData name="Francesco Russo" userId="88ca608b-19ff-46ea-83b3-8919c2a05283" providerId="ADAL" clId="{C08615A9-3385-42E4-9DAE-7B71BB03CC4B}" dt="2024-06-15T18:53:13.314" v="30"/>
        <pc:sldMkLst>
          <pc:docMk/>
          <pc:sldMk cId="2534401584" sldId="567"/>
        </pc:sldMkLst>
        <pc:picChg chg="add mod">
          <ac:chgData name="Francesco Russo" userId="88ca608b-19ff-46ea-83b3-8919c2a05283" providerId="ADAL" clId="{C08615A9-3385-42E4-9DAE-7B71BB03CC4B}" dt="2024-06-15T18:53:13.314" v="30"/>
          <ac:picMkLst>
            <pc:docMk/>
            <pc:sldMk cId="2534401584" sldId="567"/>
            <ac:picMk id="12" creationId="{0A76404F-3C56-C9FD-BD3F-2211939D55B5}"/>
          </ac:picMkLst>
        </pc:picChg>
      </pc:sldChg>
      <pc:sldChg chg="addSp modSp modTransition modNotes">
        <pc:chgData name="Francesco Russo" userId="88ca608b-19ff-46ea-83b3-8919c2a05283" providerId="ADAL" clId="{C08615A9-3385-42E4-9DAE-7B71BB03CC4B}" dt="2024-06-29T20:31:41.524" v="125" actId="2710"/>
        <pc:sldMkLst>
          <pc:docMk/>
          <pc:sldMk cId="1780751915" sldId="568"/>
        </pc:sldMkLst>
        <pc:picChg chg="add mod">
          <ac:chgData name="Francesco Russo" userId="88ca608b-19ff-46ea-83b3-8919c2a05283" providerId="ADAL" clId="{C08615A9-3385-42E4-9DAE-7B71BB03CC4B}" dt="2024-06-15T18:53:13.314" v="30"/>
          <ac:picMkLst>
            <pc:docMk/>
            <pc:sldMk cId="1780751915" sldId="568"/>
            <ac:picMk id="11" creationId="{0395D608-C380-4CBE-7307-6B5F7FC03339}"/>
          </ac:picMkLst>
        </pc:picChg>
      </pc:sldChg>
      <pc:sldChg chg="addSp modSp modTransition modNotes">
        <pc:chgData name="Francesco Russo" userId="88ca608b-19ff-46ea-83b3-8919c2a05283" providerId="ADAL" clId="{C08615A9-3385-42E4-9DAE-7B71BB03CC4B}" dt="2024-06-29T20:31:50.578" v="126" actId="2710"/>
        <pc:sldMkLst>
          <pc:docMk/>
          <pc:sldMk cId="3163268372" sldId="569"/>
        </pc:sldMkLst>
        <pc:picChg chg="add mod">
          <ac:chgData name="Francesco Russo" userId="88ca608b-19ff-46ea-83b3-8919c2a05283" providerId="ADAL" clId="{C08615A9-3385-42E4-9DAE-7B71BB03CC4B}" dt="2024-06-15T18:55:45.081" v="31"/>
          <ac:picMkLst>
            <pc:docMk/>
            <pc:sldMk cId="3163268372" sldId="569"/>
            <ac:picMk id="10" creationId="{9B49159A-E9F0-BD44-6435-F7CD59D22A60}"/>
          </ac:picMkLst>
        </pc:picChg>
      </pc:sldChg>
      <pc:sldChg chg="addSp delSp modSp modTransition modAnim">
        <pc:chgData name="Francesco Russo" userId="88ca608b-19ff-46ea-83b3-8919c2a05283" providerId="ADAL" clId="{C08615A9-3385-42E4-9DAE-7B71BB03CC4B}" dt="2024-06-15T18:58:06.183" v="34"/>
        <pc:sldMkLst>
          <pc:docMk/>
          <pc:sldMk cId="8850327" sldId="570"/>
        </pc:sldMkLst>
        <pc:picChg chg="add del mod">
          <ac:chgData name="Francesco Russo" userId="88ca608b-19ff-46ea-83b3-8919c2a05283" providerId="ADAL" clId="{C08615A9-3385-42E4-9DAE-7B71BB03CC4B}" dt="2024-06-15T18:56:35.416" v="33"/>
          <ac:picMkLst>
            <pc:docMk/>
            <pc:sldMk cId="8850327" sldId="570"/>
            <ac:picMk id="10" creationId="{678759CB-4D79-9F54-CAAD-048F56AC5BB5}"/>
          </ac:picMkLst>
        </pc:picChg>
        <pc:picChg chg="add mod">
          <ac:chgData name="Francesco Russo" userId="88ca608b-19ff-46ea-83b3-8919c2a05283" providerId="ADAL" clId="{C08615A9-3385-42E4-9DAE-7B71BB03CC4B}" dt="2024-06-15T18:58:06.183" v="34"/>
          <ac:picMkLst>
            <pc:docMk/>
            <pc:sldMk cId="8850327" sldId="570"/>
            <ac:picMk id="15" creationId="{B93AF802-30E6-48D3-A14D-EAB882BC4F1A}"/>
          </ac:picMkLst>
        </pc:picChg>
      </pc:sldChg>
      <pc:sldChg chg="addSp modSp modTransition modNotes">
        <pc:chgData name="Francesco Russo" userId="88ca608b-19ff-46ea-83b3-8919c2a05283" providerId="ADAL" clId="{C08615A9-3385-42E4-9DAE-7B71BB03CC4B}" dt="2024-06-29T20:32:01.330" v="127" actId="2710"/>
        <pc:sldMkLst>
          <pc:docMk/>
          <pc:sldMk cId="1458376150" sldId="571"/>
        </pc:sldMkLst>
        <pc:picChg chg="add mod">
          <ac:chgData name="Francesco Russo" userId="88ca608b-19ff-46ea-83b3-8919c2a05283" providerId="ADAL" clId="{C08615A9-3385-42E4-9DAE-7B71BB03CC4B}" dt="2024-06-15T19:06:15.134" v="39"/>
          <ac:picMkLst>
            <pc:docMk/>
            <pc:sldMk cId="1458376150" sldId="571"/>
            <ac:picMk id="6" creationId="{DBA32936-438D-ECA6-EF7C-7374A2695E67}"/>
          </ac:picMkLst>
        </pc:picChg>
      </pc:sldChg>
      <pc:sldChg chg="addSp modSp modTransition">
        <pc:chgData name="Francesco Russo" userId="88ca608b-19ff-46ea-83b3-8919c2a05283" providerId="ADAL" clId="{C08615A9-3385-42E4-9DAE-7B71BB03CC4B}" dt="2024-06-15T19:06:15.134" v="39"/>
        <pc:sldMkLst>
          <pc:docMk/>
          <pc:sldMk cId="3607737112" sldId="572"/>
        </pc:sldMkLst>
        <pc:picChg chg="add mod">
          <ac:chgData name="Francesco Russo" userId="88ca608b-19ff-46ea-83b3-8919c2a05283" providerId="ADAL" clId="{C08615A9-3385-42E4-9DAE-7B71BB03CC4B}" dt="2024-06-15T19:06:15.134" v="39"/>
          <ac:picMkLst>
            <pc:docMk/>
            <pc:sldMk cId="3607737112" sldId="572"/>
            <ac:picMk id="3" creationId="{A0BE5708-68E7-4CBF-1BA0-2727030CA4A5}"/>
          </ac:picMkLst>
        </pc:picChg>
      </pc:sldChg>
      <pc:sldChg chg="addSp modSp modTransition modNotes">
        <pc:chgData name="Francesco Russo" userId="88ca608b-19ff-46ea-83b3-8919c2a05283" providerId="ADAL" clId="{C08615A9-3385-42E4-9DAE-7B71BB03CC4B}" dt="2024-06-29T20:32:08.711" v="128" actId="2710"/>
        <pc:sldMkLst>
          <pc:docMk/>
          <pc:sldMk cId="466816341" sldId="573"/>
        </pc:sldMkLst>
        <pc:picChg chg="add mod">
          <ac:chgData name="Francesco Russo" userId="88ca608b-19ff-46ea-83b3-8919c2a05283" providerId="ADAL" clId="{C08615A9-3385-42E4-9DAE-7B71BB03CC4B}" dt="2024-06-15T19:11:11.588" v="40"/>
          <ac:picMkLst>
            <pc:docMk/>
            <pc:sldMk cId="466816341" sldId="573"/>
            <ac:picMk id="8" creationId="{BF9E80E5-DFE4-EE4D-0D0E-89B508F804E5}"/>
          </ac:picMkLst>
        </pc:picChg>
      </pc:sldChg>
      <pc:sldChg chg="addSp modSp modTransition modNotes">
        <pc:chgData name="Francesco Russo" userId="88ca608b-19ff-46ea-83b3-8919c2a05283" providerId="ADAL" clId="{C08615A9-3385-42E4-9DAE-7B71BB03CC4B}" dt="2024-06-29T20:32:14.878" v="129" actId="2710"/>
        <pc:sldMkLst>
          <pc:docMk/>
          <pc:sldMk cId="3054513887" sldId="574"/>
        </pc:sldMkLst>
        <pc:picChg chg="add mod">
          <ac:chgData name="Francesco Russo" userId="88ca608b-19ff-46ea-83b3-8919c2a05283" providerId="ADAL" clId="{C08615A9-3385-42E4-9DAE-7B71BB03CC4B}" dt="2024-06-15T19:11:11.588" v="40"/>
          <ac:picMkLst>
            <pc:docMk/>
            <pc:sldMk cId="3054513887" sldId="574"/>
            <ac:picMk id="7" creationId="{181FBF2A-8B8B-15CB-EF38-B4BC5B3929D6}"/>
          </ac:picMkLst>
        </pc:picChg>
      </pc:sldChg>
      <pc:sldChg chg="addSp modSp modTransition modNotes">
        <pc:chgData name="Francesco Russo" userId="88ca608b-19ff-46ea-83b3-8919c2a05283" providerId="ADAL" clId="{C08615A9-3385-42E4-9DAE-7B71BB03CC4B}" dt="2024-06-29T20:32:21.536" v="130" actId="2710"/>
        <pc:sldMkLst>
          <pc:docMk/>
          <pc:sldMk cId="79349653" sldId="575"/>
        </pc:sldMkLst>
        <pc:picChg chg="add mod">
          <ac:chgData name="Francesco Russo" userId="88ca608b-19ff-46ea-83b3-8919c2a05283" providerId="ADAL" clId="{C08615A9-3385-42E4-9DAE-7B71BB03CC4B}" dt="2024-06-15T19:11:11.588" v="40"/>
          <ac:picMkLst>
            <pc:docMk/>
            <pc:sldMk cId="79349653" sldId="575"/>
            <ac:picMk id="3" creationId="{5FDB0DDD-1EA2-A841-48F1-EF8E2C290738}"/>
          </ac:picMkLst>
        </pc:picChg>
      </pc:sldChg>
      <pc:sldChg chg="addSp modSp modTransition modNotes">
        <pc:chgData name="Francesco Russo" userId="88ca608b-19ff-46ea-83b3-8919c2a05283" providerId="ADAL" clId="{C08615A9-3385-42E4-9DAE-7B71BB03CC4B}" dt="2024-06-29T20:32:27.958" v="131" actId="2710"/>
        <pc:sldMkLst>
          <pc:docMk/>
          <pc:sldMk cId="1943844272" sldId="576"/>
        </pc:sldMkLst>
        <pc:picChg chg="add mod">
          <ac:chgData name="Francesco Russo" userId="88ca608b-19ff-46ea-83b3-8919c2a05283" providerId="ADAL" clId="{C08615A9-3385-42E4-9DAE-7B71BB03CC4B}" dt="2024-06-15T19:11:11.588" v="40"/>
          <ac:picMkLst>
            <pc:docMk/>
            <pc:sldMk cId="1943844272" sldId="576"/>
            <ac:picMk id="7" creationId="{7FDA61A9-10D3-E125-CE69-BCBEDD2B1796}"/>
          </ac:picMkLst>
        </pc:picChg>
      </pc:sldChg>
      <pc:sldChg chg="addSp modSp modTransition">
        <pc:chgData name="Francesco Russo" userId="88ca608b-19ff-46ea-83b3-8919c2a05283" providerId="ADAL" clId="{C08615A9-3385-42E4-9DAE-7B71BB03CC4B}" dt="2024-06-15T19:18:38.078" v="41"/>
        <pc:sldMkLst>
          <pc:docMk/>
          <pc:sldMk cId="3726573726" sldId="577"/>
        </pc:sldMkLst>
        <pc:picChg chg="add mod">
          <ac:chgData name="Francesco Russo" userId="88ca608b-19ff-46ea-83b3-8919c2a05283" providerId="ADAL" clId="{C08615A9-3385-42E4-9DAE-7B71BB03CC4B}" dt="2024-06-15T19:18:38.078" v="41"/>
          <ac:picMkLst>
            <pc:docMk/>
            <pc:sldMk cId="3726573726" sldId="577"/>
            <ac:picMk id="11" creationId="{55DF9EE2-1F5C-5E43-2B5D-3DD5EB530EBF}"/>
          </ac:picMkLst>
        </pc:picChg>
      </pc:sldChg>
      <pc:sldChg chg="addSp delSp modSp modTransition modAnim">
        <pc:chgData name="Francesco Russo" userId="88ca608b-19ff-46ea-83b3-8919c2a05283" providerId="ADAL" clId="{C08615A9-3385-42E4-9DAE-7B71BB03CC4B}" dt="2024-06-15T19:19:52.834" v="43"/>
        <pc:sldMkLst>
          <pc:docMk/>
          <pc:sldMk cId="961431569" sldId="578"/>
        </pc:sldMkLst>
        <pc:picChg chg="add del mod">
          <ac:chgData name="Francesco Russo" userId="88ca608b-19ff-46ea-83b3-8919c2a05283" providerId="ADAL" clId="{C08615A9-3385-42E4-9DAE-7B71BB03CC4B}" dt="2024-06-15T19:18:43.724" v="42"/>
          <ac:picMkLst>
            <pc:docMk/>
            <pc:sldMk cId="961431569" sldId="578"/>
            <ac:picMk id="8" creationId="{F604CA7D-F276-348C-5729-AED1918C3B46}"/>
          </ac:picMkLst>
        </pc:picChg>
        <pc:picChg chg="add mod">
          <ac:chgData name="Francesco Russo" userId="88ca608b-19ff-46ea-83b3-8919c2a05283" providerId="ADAL" clId="{C08615A9-3385-42E4-9DAE-7B71BB03CC4B}" dt="2024-06-15T19:19:52.834" v="43"/>
          <ac:picMkLst>
            <pc:docMk/>
            <pc:sldMk cId="961431569" sldId="578"/>
            <ac:picMk id="14" creationId="{829455BD-7802-714D-9EEF-EC8FA185C044}"/>
          </ac:picMkLst>
        </pc:picChg>
      </pc:sldChg>
      <pc:sldChg chg="addSp delSp modSp modTransition modAnim modNotes modNotesTx">
        <pc:chgData name="Francesco Russo" userId="88ca608b-19ff-46ea-83b3-8919c2a05283" providerId="ADAL" clId="{C08615A9-3385-42E4-9DAE-7B71BB03CC4B}" dt="2024-06-15T19:29:22.856" v="83"/>
        <pc:sldMkLst>
          <pc:docMk/>
          <pc:sldMk cId="3746195660" sldId="579"/>
        </pc:sldMkLst>
        <pc:picChg chg="add del mod">
          <ac:chgData name="Francesco Russo" userId="88ca608b-19ff-46ea-83b3-8919c2a05283" providerId="ADAL" clId="{C08615A9-3385-42E4-9DAE-7B71BB03CC4B}" dt="2024-06-15T19:24:37.626" v="80"/>
          <ac:picMkLst>
            <pc:docMk/>
            <pc:sldMk cId="3746195660" sldId="579"/>
            <ac:picMk id="7" creationId="{BBE1E64F-8757-9C17-2EF1-8FFF640987C0}"/>
          </ac:picMkLst>
        </pc:picChg>
        <pc:picChg chg="add del mod">
          <ac:chgData name="Francesco Russo" userId="88ca608b-19ff-46ea-83b3-8919c2a05283" providerId="ADAL" clId="{C08615A9-3385-42E4-9DAE-7B71BB03CC4B}" dt="2024-06-15T19:25:30.370" v="82"/>
          <ac:picMkLst>
            <pc:docMk/>
            <pc:sldMk cId="3746195660" sldId="579"/>
            <ac:picMk id="12" creationId="{CE38DDF3-2CD9-AE3A-9B6B-EE1D396FE2FC}"/>
          </ac:picMkLst>
        </pc:picChg>
        <pc:picChg chg="add mod">
          <ac:chgData name="Francesco Russo" userId="88ca608b-19ff-46ea-83b3-8919c2a05283" providerId="ADAL" clId="{C08615A9-3385-42E4-9DAE-7B71BB03CC4B}" dt="2024-06-15T19:29:22.856" v="83"/>
          <ac:picMkLst>
            <pc:docMk/>
            <pc:sldMk cId="3746195660" sldId="579"/>
            <ac:picMk id="17" creationId="{D27D08E7-FB0A-D85C-B888-7A71D254F364}"/>
          </ac:picMkLst>
        </pc:picChg>
      </pc:sldChg>
      <pc:sldChg chg="addSp modSp modTransition modNotes modNotesTx">
        <pc:chgData name="Francesco Russo" userId="88ca608b-19ff-46ea-83b3-8919c2a05283" providerId="ADAL" clId="{C08615A9-3385-42E4-9DAE-7B71BB03CC4B}" dt="2024-06-15T20:20:40.524" v="105"/>
        <pc:sldMkLst>
          <pc:docMk/>
          <pc:sldMk cId="2918745755" sldId="580"/>
        </pc:sldMkLst>
        <pc:picChg chg="add mod">
          <ac:chgData name="Francesco Russo" userId="88ca608b-19ff-46ea-83b3-8919c2a05283" providerId="ADAL" clId="{C08615A9-3385-42E4-9DAE-7B71BB03CC4B}" dt="2024-06-15T20:20:40.524" v="105"/>
          <ac:picMkLst>
            <pc:docMk/>
            <pc:sldMk cId="2918745755" sldId="580"/>
            <ac:picMk id="8" creationId="{812125F3-C592-8A16-F132-C3A01025A601}"/>
          </ac:picMkLst>
        </pc:picChg>
      </pc:sldChg>
      <pc:sldChg chg="addSp modSp modTransition modNotes modNotesTx">
        <pc:chgData name="Francesco Russo" userId="88ca608b-19ff-46ea-83b3-8919c2a05283" providerId="ADAL" clId="{C08615A9-3385-42E4-9DAE-7B71BB03CC4B}" dt="2024-06-15T19:39:03.457" v="84"/>
        <pc:sldMkLst>
          <pc:docMk/>
          <pc:sldMk cId="3871550589" sldId="581"/>
        </pc:sldMkLst>
        <pc:picChg chg="add mod">
          <ac:chgData name="Francesco Russo" userId="88ca608b-19ff-46ea-83b3-8919c2a05283" providerId="ADAL" clId="{C08615A9-3385-42E4-9DAE-7B71BB03CC4B}" dt="2024-06-15T19:39:03.457" v="84"/>
          <ac:picMkLst>
            <pc:docMk/>
            <pc:sldMk cId="3871550589" sldId="581"/>
            <ac:picMk id="11" creationId="{40F30B76-13A2-4872-E3B0-D35A6CD42EF5}"/>
          </ac:picMkLst>
        </pc:picChg>
      </pc:sldChg>
      <pc:sldChg chg="addSp modSp modTransition modNotes modNotesTx">
        <pc:chgData name="Francesco Russo" userId="88ca608b-19ff-46ea-83b3-8919c2a05283" providerId="ADAL" clId="{C08615A9-3385-42E4-9DAE-7B71BB03CC4B}" dt="2024-06-15T19:39:03.457" v="84"/>
        <pc:sldMkLst>
          <pc:docMk/>
          <pc:sldMk cId="1297205840" sldId="582"/>
        </pc:sldMkLst>
        <pc:picChg chg="add mod">
          <ac:chgData name="Francesco Russo" userId="88ca608b-19ff-46ea-83b3-8919c2a05283" providerId="ADAL" clId="{C08615A9-3385-42E4-9DAE-7B71BB03CC4B}" dt="2024-06-15T19:39:03.457" v="84"/>
          <ac:picMkLst>
            <pc:docMk/>
            <pc:sldMk cId="1297205840" sldId="582"/>
            <ac:picMk id="6" creationId="{6317951C-138B-4A48-2953-BFA949706C3F}"/>
          </ac:picMkLst>
        </pc:picChg>
      </pc:sldChg>
      <pc:sldChg chg="addSp modSp modTransition modNotes modNotesTx">
        <pc:chgData name="Francesco Russo" userId="88ca608b-19ff-46ea-83b3-8919c2a05283" providerId="ADAL" clId="{C08615A9-3385-42E4-9DAE-7B71BB03CC4B}" dt="2024-06-15T19:41:49.816" v="85"/>
        <pc:sldMkLst>
          <pc:docMk/>
          <pc:sldMk cId="680177729" sldId="583"/>
        </pc:sldMkLst>
        <pc:picChg chg="add mod">
          <ac:chgData name="Francesco Russo" userId="88ca608b-19ff-46ea-83b3-8919c2a05283" providerId="ADAL" clId="{C08615A9-3385-42E4-9DAE-7B71BB03CC4B}" dt="2024-06-15T19:41:49.816" v="85"/>
          <ac:picMkLst>
            <pc:docMk/>
            <pc:sldMk cId="680177729" sldId="583"/>
            <ac:picMk id="9" creationId="{2E01F790-AB2A-6DA3-8433-C8C0D3946526}"/>
          </ac:picMkLst>
        </pc:picChg>
      </pc:sldChg>
      <pc:sldChg chg="addSp modSp modTransition">
        <pc:chgData name="Francesco Russo" userId="88ca608b-19ff-46ea-83b3-8919c2a05283" providerId="ADAL" clId="{C08615A9-3385-42E4-9DAE-7B71BB03CC4B}" dt="2024-06-15T19:50:08.556" v="87"/>
        <pc:sldMkLst>
          <pc:docMk/>
          <pc:sldMk cId="1574289720" sldId="584"/>
        </pc:sldMkLst>
        <pc:picChg chg="add mod">
          <ac:chgData name="Francesco Russo" userId="88ca608b-19ff-46ea-83b3-8919c2a05283" providerId="ADAL" clId="{C08615A9-3385-42E4-9DAE-7B71BB03CC4B}" dt="2024-06-15T19:50:08.556" v="87"/>
          <ac:picMkLst>
            <pc:docMk/>
            <pc:sldMk cId="1574289720" sldId="584"/>
            <ac:picMk id="8" creationId="{10EA9EA1-DEC3-D789-F31C-861D652A7654}"/>
          </ac:picMkLst>
        </pc:picChg>
      </pc:sldChg>
      <pc:sldChg chg="addSp modSp modTransition">
        <pc:chgData name="Francesco Russo" userId="88ca608b-19ff-46ea-83b3-8919c2a05283" providerId="ADAL" clId="{C08615A9-3385-42E4-9DAE-7B71BB03CC4B}" dt="2024-06-15T19:46:53.326" v="86"/>
        <pc:sldMkLst>
          <pc:docMk/>
          <pc:sldMk cId="1328484674" sldId="585"/>
        </pc:sldMkLst>
        <pc:picChg chg="add mod">
          <ac:chgData name="Francesco Russo" userId="88ca608b-19ff-46ea-83b3-8919c2a05283" providerId="ADAL" clId="{C08615A9-3385-42E4-9DAE-7B71BB03CC4B}" dt="2024-06-15T19:46:53.326" v="86"/>
          <ac:picMkLst>
            <pc:docMk/>
            <pc:sldMk cId="1328484674" sldId="585"/>
            <ac:picMk id="6" creationId="{EB8B51A4-E6B1-DFDB-F3D8-522F4E95A3BB}"/>
          </ac:picMkLst>
        </pc:picChg>
      </pc:sldChg>
      <pc:sldChg chg="addSp modSp modTransition">
        <pc:chgData name="Francesco Russo" userId="88ca608b-19ff-46ea-83b3-8919c2a05283" providerId="ADAL" clId="{C08615A9-3385-42E4-9DAE-7B71BB03CC4B}" dt="2024-06-15T19:46:53.326" v="86"/>
        <pc:sldMkLst>
          <pc:docMk/>
          <pc:sldMk cId="3069594007" sldId="586"/>
        </pc:sldMkLst>
        <pc:picChg chg="add mod">
          <ac:chgData name="Francesco Russo" userId="88ca608b-19ff-46ea-83b3-8919c2a05283" providerId="ADAL" clId="{C08615A9-3385-42E4-9DAE-7B71BB03CC4B}" dt="2024-06-15T19:46:53.326" v="86"/>
          <ac:picMkLst>
            <pc:docMk/>
            <pc:sldMk cId="3069594007" sldId="586"/>
            <ac:picMk id="7" creationId="{0B6DE565-C2D9-3956-845B-F586B9FC7AD5}"/>
          </ac:picMkLst>
        </pc:picChg>
      </pc:sldChg>
      <pc:sldChg chg="addSp delSp modSp modTransition modAnim">
        <pc:chgData name="Francesco Russo" userId="88ca608b-19ff-46ea-83b3-8919c2a05283" providerId="ADAL" clId="{C08615A9-3385-42E4-9DAE-7B71BB03CC4B}" dt="2024-06-15T19:53:57.632" v="90"/>
        <pc:sldMkLst>
          <pc:docMk/>
          <pc:sldMk cId="2896544402" sldId="587"/>
        </pc:sldMkLst>
        <pc:picChg chg="add del mod">
          <ac:chgData name="Francesco Russo" userId="88ca608b-19ff-46ea-83b3-8919c2a05283" providerId="ADAL" clId="{C08615A9-3385-42E4-9DAE-7B71BB03CC4B}" dt="2024-06-15T19:50:50.145" v="88"/>
          <ac:picMkLst>
            <pc:docMk/>
            <pc:sldMk cId="2896544402" sldId="587"/>
            <ac:picMk id="7" creationId="{AEF16FA4-A8C7-A4ED-645C-7054AD391753}"/>
          </ac:picMkLst>
        </pc:picChg>
        <pc:picChg chg="add mod">
          <ac:chgData name="Francesco Russo" userId="88ca608b-19ff-46ea-83b3-8919c2a05283" providerId="ADAL" clId="{C08615A9-3385-42E4-9DAE-7B71BB03CC4B}" dt="2024-06-15T19:53:57.632" v="90"/>
          <ac:picMkLst>
            <pc:docMk/>
            <pc:sldMk cId="2896544402" sldId="587"/>
            <ac:picMk id="10" creationId="{06A3E90A-1EED-7DF5-56EC-05A4EEBD69CB}"/>
          </ac:picMkLst>
        </pc:picChg>
      </pc:sldChg>
      <pc:sldChg chg="addSp modSp modTransition">
        <pc:chgData name="Francesco Russo" userId="88ca608b-19ff-46ea-83b3-8919c2a05283" providerId="ADAL" clId="{C08615A9-3385-42E4-9DAE-7B71BB03CC4B}" dt="2024-06-15T19:46:53.326" v="86"/>
        <pc:sldMkLst>
          <pc:docMk/>
          <pc:sldMk cId="1898900675" sldId="588"/>
        </pc:sldMkLst>
        <pc:picChg chg="add mod">
          <ac:chgData name="Francesco Russo" userId="88ca608b-19ff-46ea-83b3-8919c2a05283" providerId="ADAL" clId="{C08615A9-3385-42E4-9DAE-7B71BB03CC4B}" dt="2024-06-15T19:46:53.326" v="86"/>
          <ac:picMkLst>
            <pc:docMk/>
            <pc:sldMk cId="1898900675" sldId="588"/>
            <ac:picMk id="8" creationId="{75581987-C7A7-EF93-E75E-008633D37C2B}"/>
          </ac:picMkLst>
        </pc:picChg>
      </pc:sldChg>
      <pc:sldChg chg="addSp modSp modTransition">
        <pc:chgData name="Francesco Russo" userId="88ca608b-19ff-46ea-83b3-8919c2a05283" providerId="ADAL" clId="{C08615A9-3385-42E4-9DAE-7B71BB03CC4B}" dt="2024-06-15T20:11:05.455" v="103"/>
        <pc:sldMkLst>
          <pc:docMk/>
          <pc:sldMk cId="1823652689" sldId="589"/>
        </pc:sldMkLst>
        <pc:picChg chg="add mod">
          <ac:chgData name="Francesco Russo" userId="88ca608b-19ff-46ea-83b3-8919c2a05283" providerId="ADAL" clId="{C08615A9-3385-42E4-9DAE-7B71BB03CC4B}" dt="2024-06-15T20:11:05.455" v="103"/>
          <ac:picMkLst>
            <pc:docMk/>
            <pc:sldMk cId="1823652689" sldId="589"/>
            <ac:picMk id="8" creationId="{C718A41D-3509-45E2-3887-AF43EE97F2E4}"/>
          </ac:picMkLst>
        </pc:picChg>
      </pc:sldChg>
      <pc:sldChg chg="addSp delSp modSp modTransition modAnim modNotesTx">
        <pc:chgData name="Francesco Russo" userId="88ca608b-19ff-46ea-83b3-8919c2a05283" providerId="ADAL" clId="{C08615A9-3385-42E4-9DAE-7B71BB03CC4B}" dt="2024-06-15T20:08:48.692" v="102"/>
        <pc:sldMkLst>
          <pc:docMk/>
          <pc:sldMk cId="842188187" sldId="590"/>
        </pc:sldMkLst>
        <pc:picChg chg="add del mod">
          <ac:chgData name="Francesco Russo" userId="88ca608b-19ff-46ea-83b3-8919c2a05283" providerId="ADAL" clId="{C08615A9-3385-42E4-9DAE-7B71BB03CC4B}" dt="2024-06-15T20:07:23.970" v="101"/>
          <ac:picMkLst>
            <pc:docMk/>
            <pc:sldMk cId="842188187" sldId="590"/>
            <ac:picMk id="9" creationId="{F6638C51-97CE-8EA9-0162-908E32B44E50}"/>
          </ac:picMkLst>
        </pc:picChg>
        <pc:picChg chg="add mod">
          <ac:chgData name="Francesco Russo" userId="88ca608b-19ff-46ea-83b3-8919c2a05283" providerId="ADAL" clId="{C08615A9-3385-42E4-9DAE-7B71BB03CC4B}" dt="2024-06-15T20:08:48.692" v="102"/>
          <ac:picMkLst>
            <pc:docMk/>
            <pc:sldMk cId="842188187" sldId="590"/>
            <ac:picMk id="14" creationId="{E45C49FE-B593-0F58-4F51-8DDC8E0E2F7B}"/>
          </ac:picMkLst>
        </pc:picChg>
      </pc:sldChg>
      <pc:sldChg chg="addSp modSp modTransition">
        <pc:chgData name="Francesco Russo" userId="88ca608b-19ff-46ea-83b3-8919c2a05283" providerId="ADAL" clId="{C08615A9-3385-42E4-9DAE-7B71BB03CC4B}" dt="2024-06-15T20:11:05.455" v="103"/>
        <pc:sldMkLst>
          <pc:docMk/>
          <pc:sldMk cId="4089827949" sldId="591"/>
        </pc:sldMkLst>
        <pc:picChg chg="add mod">
          <ac:chgData name="Francesco Russo" userId="88ca608b-19ff-46ea-83b3-8919c2a05283" providerId="ADAL" clId="{C08615A9-3385-42E4-9DAE-7B71BB03CC4B}" dt="2024-06-15T20:11:05.455" v="103"/>
          <ac:picMkLst>
            <pc:docMk/>
            <pc:sldMk cId="4089827949" sldId="591"/>
            <ac:picMk id="8" creationId="{B9D2C9CF-4458-A65E-F42B-1A0E413866A8}"/>
          </ac:picMkLst>
        </pc:picChg>
      </pc:sldChg>
      <pc:sldChg chg="addSp modSp modTransition">
        <pc:chgData name="Francesco Russo" userId="88ca608b-19ff-46ea-83b3-8919c2a05283" providerId="ADAL" clId="{C08615A9-3385-42E4-9DAE-7B71BB03CC4B}" dt="2024-06-15T20:11:05.455" v="103"/>
        <pc:sldMkLst>
          <pc:docMk/>
          <pc:sldMk cId="1327586591" sldId="592"/>
        </pc:sldMkLst>
        <pc:picChg chg="add mod">
          <ac:chgData name="Francesco Russo" userId="88ca608b-19ff-46ea-83b3-8919c2a05283" providerId="ADAL" clId="{C08615A9-3385-42E4-9DAE-7B71BB03CC4B}" dt="2024-06-15T20:11:05.455" v="103"/>
          <ac:picMkLst>
            <pc:docMk/>
            <pc:sldMk cId="1327586591" sldId="592"/>
            <ac:picMk id="5" creationId="{1ED6CE7A-7BC4-7460-BA7C-C8CF138A03F9}"/>
          </ac:picMkLst>
        </pc:picChg>
      </pc:sldChg>
      <pc:sldChg chg="addSp modSp modTransition">
        <pc:chgData name="Francesco Russo" userId="88ca608b-19ff-46ea-83b3-8919c2a05283" providerId="ADAL" clId="{C08615A9-3385-42E4-9DAE-7B71BB03CC4B}" dt="2024-06-15T20:16:29.300" v="104"/>
        <pc:sldMkLst>
          <pc:docMk/>
          <pc:sldMk cId="3868652539" sldId="593"/>
        </pc:sldMkLst>
        <pc:picChg chg="add mod">
          <ac:chgData name="Francesco Russo" userId="88ca608b-19ff-46ea-83b3-8919c2a05283" providerId="ADAL" clId="{C08615A9-3385-42E4-9DAE-7B71BB03CC4B}" dt="2024-06-15T20:16:29.300" v="104"/>
          <ac:picMkLst>
            <pc:docMk/>
            <pc:sldMk cId="3868652539" sldId="593"/>
            <ac:picMk id="6" creationId="{F81C7E34-72AB-4216-D169-E307E0C39B6A}"/>
          </ac:picMkLst>
        </pc:picChg>
      </pc:sldChg>
      <pc:sldChg chg="addSp delSp modSp mod modTransition chgLayout modNotes modNotesTx">
        <pc:chgData name="Francesco Russo" userId="88ca608b-19ff-46ea-83b3-8919c2a05283" providerId="ADAL" clId="{C08615A9-3385-42E4-9DAE-7B71BB03CC4B}" dt="2024-06-29T20:32:59.483" v="135" actId="14100"/>
        <pc:sldMkLst>
          <pc:docMk/>
          <pc:sldMk cId="2775713954" sldId="594"/>
        </pc:sldMkLst>
        <pc:spChg chg="mod ord">
          <ac:chgData name="Francesco Russo" userId="88ca608b-19ff-46ea-83b3-8919c2a05283" providerId="ADAL" clId="{C08615A9-3385-42E4-9DAE-7B71BB03CC4B}" dt="2024-06-15T19:21:22.317" v="49" actId="6264"/>
          <ac:spMkLst>
            <pc:docMk/>
            <pc:sldMk cId="2775713954" sldId="594"/>
            <ac:spMk id="4" creationId="{5E69C566-41A7-4E34-AB00-10918E05F197}"/>
          </ac:spMkLst>
        </pc:spChg>
        <pc:spChg chg="mod ord">
          <ac:chgData name="Francesco Russo" userId="88ca608b-19ff-46ea-83b3-8919c2a05283" providerId="ADAL" clId="{C08615A9-3385-42E4-9DAE-7B71BB03CC4B}" dt="2024-06-15T19:21:22.317" v="49" actId="6264"/>
          <ac:spMkLst>
            <pc:docMk/>
            <pc:sldMk cId="2775713954" sldId="594"/>
            <ac:spMk id="5" creationId="{08C502A3-3976-48AD-B2B2-C0A7C762EF63}"/>
          </ac:spMkLst>
        </pc:spChg>
        <pc:spChg chg="add del mod">
          <ac:chgData name="Francesco Russo" userId="88ca608b-19ff-46ea-83b3-8919c2a05283" providerId="ADAL" clId="{C08615A9-3385-42E4-9DAE-7B71BB03CC4B}" dt="2024-06-15T19:21:22.317" v="49" actId="6264"/>
          <ac:spMkLst>
            <pc:docMk/>
            <pc:sldMk cId="2775713954" sldId="594"/>
            <ac:spMk id="7" creationId="{459968A4-65DD-3372-AA42-074538DD8272}"/>
          </ac:spMkLst>
        </pc:spChg>
        <pc:spChg chg="add del mod">
          <ac:chgData name="Francesco Russo" userId="88ca608b-19ff-46ea-83b3-8919c2a05283" providerId="ADAL" clId="{C08615A9-3385-42E4-9DAE-7B71BB03CC4B}" dt="2024-06-15T19:21:22.317" v="49" actId="6264"/>
          <ac:spMkLst>
            <pc:docMk/>
            <pc:sldMk cId="2775713954" sldId="594"/>
            <ac:spMk id="8" creationId="{CE603407-AD68-E7BE-976F-43C6817772B8}"/>
          </ac:spMkLst>
        </pc:spChg>
        <pc:spChg chg="add del mod ord">
          <ac:chgData name="Francesco Russo" userId="88ca608b-19ff-46ea-83b3-8919c2a05283" providerId="ADAL" clId="{C08615A9-3385-42E4-9DAE-7B71BB03CC4B}" dt="2024-06-15T19:21:22.317" v="49" actId="6264"/>
          <ac:spMkLst>
            <pc:docMk/>
            <pc:sldMk cId="2775713954" sldId="594"/>
            <ac:spMk id="9" creationId="{8F30CF4D-5D2A-0350-2315-95F3DA78945B}"/>
          </ac:spMkLst>
        </pc:spChg>
        <pc:spChg chg="add mod">
          <ac:chgData name="Francesco Russo" userId="88ca608b-19ff-46ea-83b3-8919c2a05283" providerId="ADAL" clId="{C08615A9-3385-42E4-9DAE-7B71BB03CC4B}" dt="2024-06-15T19:21:46.384" v="51"/>
          <ac:spMkLst>
            <pc:docMk/>
            <pc:sldMk cId="2775713954" sldId="594"/>
            <ac:spMk id="10" creationId="{5AB0EF70-11C3-4BAA-B5FE-FC18BAA7D96F}"/>
          </ac:spMkLst>
        </pc:spChg>
        <pc:picChg chg="add mod">
          <ac:chgData name="Francesco Russo" userId="88ca608b-19ff-46ea-83b3-8919c2a05283" providerId="ADAL" clId="{C08615A9-3385-42E4-9DAE-7B71BB03CC4B}" dt="2024-06-15T19:29:22.856" v="83"/>
          <ac:picMkLst>
            <pc:docMk/>
            <pc:sldMk cId="2775713954" sldId="594"/>
            <ac:picMk id="12" creationId="{7740DB84-50FB-401F-32A1-4186B4D51E51}"/>
          </ac:picMkLst>
        </pc:picChg>
      </pc:sldChg>
      <pc:sldChg chg="addSp modSp modTransition">
        <pc:chgData name="Francesco Russo" userId="88ca608b-19ff-46ea-83b3-8919c2a05283" providerId="ADAL" clId="{C08615A9-3385-42E4-9DAE-7B71BB03CC4B}" dt="2024-06-15T20:16:29.300" v="104"/>
        <pc:sldMkLst>
          <pc:docMk/>
          <pc:sldMk cId="1168508060" sldId="595"/>
        </pc:sldMkLst>
        <pc:picChg chg="add mod">
          <ac:chgData name="Francesco Russo" userId="88ca608b-19ff-46ea-83b3-8919c2a05283" providerId="ADAL" clId="{C08615A9-3385-42E4-9DAE-7B71BB03CC4B}" dt="2024-06-15T20:16:29.300" v="104"/>
          <ac:picMkLst>
            <pc:docMk/>
            <pc:sldMk cId="1168508060" sldId="595"/>
            <ac:picMk id="9" creationId="{7A459F7B-02CB-443E-C116-20EDE6580CF9}"/>
          </ac:picMkLst>
        </pc:picChg>
      </pc:sldChg>
      <pc:sldChg chg="addSp modSp modTransition">
        <pc:chgData name="Francesco Russo" userId="88ca608b-19ff-46ea-83b3-8919c2a05283" providerId="ADAL" clId="{C08615A9-3385-42E4-9DAE-7B71BB03CC4B}" dt="2024-06-15T20:16:29.300" v="104"/>
        <pc:sldMkLst>
          <pc:docMk/>
          <pc:sldMk cId="2282798429" sldId="596"/>
        </pc:sldMkLst>
        <pc:picChg chg="add mod">
          <ac:chgData name="Francesco Russo" userId="88ca608b-19ff-46ea-83b3-8919c2a05283" providerId="ADAL" clId="{C08615A9-3385-42E4-9DAE-7B71BB03CC4B}" dt="2024-06-15T20:16:29.300" v="104"/>
          <ac:picMkLst>
            <pc:docMk/>
            <pc:sldMk cId="2282798429" sldId="596"/>
            <ac:picMk id="12" creationId="{E47B81C6-1F0D-4D3F-8318-4F3811E5B9C4}"/>
          </ac:picMkLst>
        </pc:picChg>
      </pc:sldChg>
      <pc:sldChg chg="addSp modSp modTransition">
        <pc:chgData name="Francesco Russo" userId="88ca608b-19ff-46ea-83b3-8919c2a05283" providerId="ADAL" clId="{C08615A9-3385-42E4-9DAE-7B71BB03CC4B}" dt="2024-06-15T20:22:01.349" v="106"/>
        <pc:sldMkLst>
          <pc:docMk/>
          <pc:sldMk cId="1433582154" sldId="597"/>
        </pc:sldMkLst>
        <pc:picChg chg="add mod">
          <ac:chgData name="Francesco Russo" userId="88ca608b-19ff-46ea-83b3-8919c2a05283" providerId="ADAL" clId="{C08615A9-3385-42E4-9DAE-7B71BB03CC4B}" dt="2024-06-15T20:22:01.349" v="106"/>
          <ac:picMkLst>
            <pc:docMk/>
            <pc:sldMk cId="1433582154" sldId="597"/>
            <ac:picMk id="10" creationId="{DFF9DD9E-BA82-A4A0-293D-6DA4CCD5931F}"/>
          </ac:picMkLst>
        </pc:picChg>
      </pc:sldChg>
      <pc:sldChg chg="addSp modSp modTransition">
        <pc:chgData name="Francesco Russo" userId="88ca608b-19ff-46ea-83b3-8919c2a05283" providerId="ADAL" clId="{C08615A9-3385-42E4-9DAE-7B71BB03CC4B}" dt="2024-06-15T20:24:03.474" v="107"/>
        <pc:sldMkLst>
          <pc:docMk/>
          <pc:sldMk cId="3514103215" sldId="598"/>
        </pc:sldMkLst>
        <pc:picChg chg="add mod">
          <ac:chgData name="Francesco Russo" userId="88ca608b-19ff-46ea-83b3-8919c2a05283" providerId="ADAL" clId="{C08615A9-3385-42E4-9DAE-7B71BB03CC4B}" dt="2024-06-15T20:24:03.474" v="107"/>
          <ac:picMkLst>
            <pc:docMk/>
            <pc:sldMk cId="3514103215" sldId="598"/>
            <ac:picMk id="8" creationId="{65DF71DD-7322-7DC0-342A-E4831F641A45}"/>
          </ac:picMkLst>
        </pc:picChg>
      </pc:sldChg>
      <pc:sldChg chg="addSp modSp modTransition modNotes">
        <pc:chgData name="Francesco Russo" userId="88ca608b-19ff-46ea-83b3-8919c2a05283" providerId="ADAL" clId="{C08615A9-3385-42E4-9DAE-7B71BB03CC4B}" dt="2024-06-29T20:33:57.908" v="137" actId="14100"/>
        <pc:sldMkLst>
          <pc:docMk/>
          <pc:sldMk cId="179913322" sldId="599"/>
        </pc:sldMkLst>
        <pc:picChg chg="add mod">
          <ac:chgData name="Francesco Russo" userId="88ca608b-19ff-46ea-83b3-8919c2a05283" providerId="ADAL" clId="{C08615A9-3385-42E4-9DAE-7B71BB03CC4B}" dt="2024-06-15T20:24:03.474" v="107"/>
          <ac:picMkLst>
            <pc:docMk/>
            <pc:sldMk cId="179913322" sldId="599"/>
            <ac:picMk id="7" creationId="{AFF928AB-FD03-F783-97B5-995381A0DD55}"/>
          </ac:picMkLst>
        </pc:picChg>
      </pc:sldChg>
      <pc:sldChg chg="addSp delSp modSp modTransition modAnim">
        <pc:chgData name="Francesco Russo" userId="88ca608b-19ff-46ea-83b3-8919c2a05283" providerId="ADAL" clId="{C08615A9-3385-42E4-9DAE-7B71BB03CC4B}" dt="2024-06-15T20:26:40.498" v="110"/>
        <pc:sldMkLst>
          <pc:docMk/>
          <pc:sldMk cId="2930251378" sldId="600"/>
        </pc:sldMkLst>
        <pc:picChg chg="add del mod">
          <ac:chgData name="Francesco Russo" userId="88ca608b-19ff-46ea-83b3-8919c2a05283" providerId="ADAL" clId="{C08615A9-3385-42E4-9DAE-7B71BB03CC4B}" dt="2024-06-15T20:25:07.799" v="109"/>
          <ac:picMkLst>
            <pc:docMk/>
            <pc:sldMk cId="2930251378" sldId="600"/>
            <ac:picMk id="12" creationId="{859948D1-F2C7-7BB9-D8A2-8E129BA778EF}"/>
          </ac:picMkLst>
        </pc:picChg>
        <pc:picChg chg="add mod">
          <ac:chgData name="Francesco Russo" userId="88ca608b-19ff-46ea-83b3-8919c2a05283" providerId="ADAL" clId="{C08615A9-3385-42E4-9DAE-7B71BB03CC4B}" dt="2024-06-15T20:26:40.498" v="110"/>
          <ac:picMkLst>
            <pc:docMk/>
            <pc:sldMk cId="2930251378" sldId="600"/>
            <ac:picMk id="18" creationId="{21292FE6-7A20-7ACE-4CB9-EB703D7F8A63}"/>
          </ac:picMkLst>
        </pc:picChg>
      </pc:sldChg>
      <pc:sldChg chg="addSp delSp modSp modTransition modAnim">
        <pc:chgData name="Francesco Russo" userId="88ca608b-19ff-46ea-83b3-8919c2a05283" providerId="ADAL" clId="{C08615A9-3385-42E4-9DAE-7B71BB03CC4B}" dt="2024-06-15T20:29:18.292" v="114"/>
        <pc:sldMkLst>
          <pc:docMk/>
          <pc:sldMk cId="3940642482" sldId="601"/>
        </pc:sldMkLst>
        <pc:picChg chg="add del mod">
          <ac:chgData name="Francesco Russo" userId="88ca608b-19ff-46ea-83b3-8919c2a05283" providerId="ADAL" clId="{C08615A9-3385-42E4-9DAE-7B71BB03CC4B}" dt="2024-06-15T20:26:47.149" v="111"/>
          <ac:picMkLst>
            <pc:docMk/>
            <pc:sldMk cId="3940642482" sldId="601"/>
            <ac:picMk id="8" creationId="{8C2D3B1A-20C2-3200-37DA-B1FBC24504DD}"/>
          </ac:picMkLst>
        </pc:picChg>
        <pc:picChg chg="add del mod">
          <ac:chgData name="Francesco Russo" userId="88ca608b-19ff-46ea-83b3-8919c2a05283" providerId="ADAL" clId="{C08615A9-3385-42E4-9DAE-7B71BB03CC4B}" dt="2024-06-15T20:27:39.688" v="113"/>
          <ac:picMkLst>
            <pc:docMk/>
            <pc:sldMk cId="3940642482" sldId="601"/>
            <ac:picMk id="16" creationId="{BDF4D69B-D45A-D82E-66AF-AA30912299C4}"/>
          </ac:picMkLst>
        </pc:picChg>
        <pc:picChg chg="add mod">
          <ac:chgData name="Francesco Russo" userId="88ca608b-19ff-46ea-83b3-8919c2a05283" providerId="ADAL" clId="{C08615A9-3385-42E4-9DAE-7B71BB03CC4B}" dt="2024-06-15T20:29:18.292" v="114"/>
          <ac:picMkLst>
            <pc:docMk/>
            <pc:sldMk cId="3940642482" sldId="601"/>
            <ac:picMk id="21" creationId="{20456422-2DDD-1B7C-A8A4-E158475AEFC2}"/>
          </ac:picMkLst>
        </pc:picChg>
      </pc:sldChg>
      <pc:sldChg chg="addSp delSp modSp modTransition modAnim">
        <pc:chgData name="Francesco Russo" userId="88ca608b-19ff-46ea-83b3-8919c2a05283" providerId="ADAL" clId="{C08615A9-3385-42E4-9DAE-7B71BB03CC4B}" dt="2024-06-15T19:53:57.632" v="90"/>
        <pc:sldMkLst>
          <pc:docMk/>
          <pc:sldMk cId="1025650408" sldId="610"/>
        </pc:sldMkLst>
        <pc:picChg chg="add del mod">
          <ac:chgData name="Francesco Russo" userId="88ca608b-19ff-46ea-83b3-8919c2a05283" providerId="ADAL" clId="{C08615A9-3385-42E4-9DAE-7B71BB03CC4B}" dt="2024-06-15T19:50:53.458" v="89"/>
          <ac:picMkLst>
            <pc:docMk/>
            <pc:sldMk cId="1025650408" sldId="610"/>
            <ac:picMk id="3" creationId="{F0F50DDA-D02F-0CCF-E148-710C99705ED3}"/>
          </ac:picMkLst>
        </pc:picChg>
        <pc:picChg chg="add mod">
          <ac:chgData name="Francesco Russo" userId="88ca608b-19ff-46ea-83b3-8919c2a05283" providerId="ADAL" clId="{C08615A9-3385-42E4-9DAE-7B71BB03CC4B}" dt="2024-06-15T19:53:57.632" v="90"/>
          <ac:picMkLst>
            <pc:docMk/>
            <pc:sldMk cId="1025650408" sldId="610"/>
            <ac:picMk id="10" creationId="{64901FE4-76DF-FF20-4199-4CC651955256}"/>
          </ac:picMkLst>
        </pc:picChg>
      </pc:sldChg>
      <pc:sldChg chg="addSp modSp modTransition">
        <pc:chgData name="Francesco Russo" userId="88ca608b-19ff-46ea-83b3-8919c2a05283" providerId="ADAL" clId="{C08615A9-3385-42E4-9DAE-7B71BB03CC4B}" dt="2024-06-15T19:55:31.372" v="91"/>
        <pc:sldMkLst>
          <pc:docMk/>
          <pc:sldMk cId="3318631068" sldId="611"/>
        </pc:sldMkLst>
        <pc:picChg chg="add mod">
          <ac:chgData name="Francesco Russo" userId="88ca608b-19ff-46ea-83b3-8919c2a05283" providerId="ADAL" clId="{C08615A9-3385-42E4-9DAE-7B71BB03CC4B}" dt="2024-06-15T19:55:31.372" v="91"/>
          <ac:picMkLst>
            <pc:docMk/>
            <pc:sldMk cId="3318631068" sldId="611"/>
            <ac:picMk id="7" creationId="{6F54A184-D088-9A3F-68EC-D20EB81DA30F}"/>
          </ac:picMkLst>
        </pc:picChg>
      </pc:sldChg>
      <pc:sldChg chg="addSp modSp modTransition">
        <pc:chgData name="Francesco Russo" userId="88ca608b-19ff-46ea-83b3-8919c2a05283" providerId="ADAL" clId="{C08615A9-3385-42E4-9DAE-7B71BB03CC4B}" dt="2024-06-15T19:56:49.619" v="92"/>
        <pc:sldMkLst>
          <pc:docMk/>
          <pc:sldMk cId="654812123" sldId="612"/>
        </pc:sldMkLst>
        <pc:picChg chg="add mod">
          <ac:chgData name="Francesco Russo" userId="88ca608b-19ff-46ea-83b3-8919c2a05283" providerId="ADAL" clId="{C08615A9-3385-42E4-9DAE-7B71BB03CC4B}" dt="2024-06-15T19:56:49.619" v="92"/>
          <ac:picMkLst>
            <pc:docMk/>
            <pc:sldMk cId="654812123" sldId="612"/>
            <ac:picMk id="8" creationId="{79EBCDB0-29C7-0657-A36F-BA1F44118F97}"/>
          </ac:picMkLst>
        </pc:picChg>
      </pc:sldChg>
      <pc:sldChg chg="addSp delSp modSp modTransition modAnim">
        <pc:chgData name="Francesco Russo" userId="88ca608b-19ff-46ea-83b3-8919c2a05283" providerId="ADAL" clId="{C08615A9-3385-42E4-9DAE-7B71BB03CC4B}" dt="2024-06-15T20:01:22.806" v="94"/>
        <pc:sldMkLst>
          <pc:docMk/>
          <pc:sldMk cId="1973720105" sldId="613"/>
        </pc:sldMkLst>
        <pc:picChg chg="add del mod">
          <ac:chgData name="Francesco Russo" userId="88ca608b-19ff-46ea-83b3-8919c2a05283" providerId="ADAL" clId="{C08615A9-3385-42E4-9DAE-7B71BB03CC4B}" dt="2024-06-15T19:56:57.415" v="93"/>
          <ac:picMkLst>
            <pc:docMk/>
            <pc:sldMk cId="1973720105" sldId="613"/>
            <ac:picMk id="6" creationId="{1806FA9F-5797-2A56-CA60-6DFC488E96E5}"/>
          </ac:picMkLst>
        </pc:picChg>
        <pc:picChg chg="add mod">
          <ac:chgData name="Francesco Russo" userId="88ca608b-19ff-46ea-83b3-8919c2a05283" providerId="ADAL" clId="{C08615A9-3385-42E4-9DAE-7B71BB03CC4B}" dt="2024-06-15T20:01:22.806" v="94"/>
          <ac:picMkLst>
            <pc:docMk/>
            <pc:sldMk cId="1973720105" sldId="613"/>
            <ac:picMk id="11" creationId="{5CC40D4A-E285-2C55-ADBD-4D1DC3C31627}"/>
          </ac:picMkLst>
        </pc:picChg>
      </pc:sldChg>
      <pc:sldChg chg="addSp modSp modTransition">
        <pc:chgData name="Francesco Russo" userId="88ca608b-19ff-46ea-83b3-8919c2a05283" providerId="ADAL" clId="{C08615A9-3385-42E4-9DAE-7B71BB03CC4B}" dt="2024-06-15T20:01:22.806" v="94"/>
        <pc:sldMkLst>
          <pc:docMk/>
          <pc:sldMk cId="657047778" sldId="614"/>
        </pc:sldMkLst>
        <pc:picChg chg="add mod">
          <ac:chgData name="Francesco Russo" userId="88ca608b-19ff-46ea-83b3-8919c2a05283" providerId="ADAL" clId="{C08615A9-3385-42E4-9DAE-7B71BB03CC4B}" dt="2024-06-15T20:01:22.806" v="94"/>
          <ac:picMkLst>
            <pc:docMk/>
            <pc:sldMk cId="657047778" sldId="614"/>
            <ac:picMk id="6" creationId="{08C01466-6968-429A-2B4C-1BD9F5E8ED97}"/>
          </ac:picMkLst>
        </pc:picChg>
      </pc:sldChg>
      <pc:sldChg chg="addSp modSp modTransition">
        <pc:chgData name="Francesco Russo" userId="88ca608b-19ff-46ea-83b3-8919c2a05283" providerId="ADAL" clId="{C08615A9-3385-42E4-9DAE-7B71BB03CC4B}" dt="2024-06-15T20:02:30.396" v="95"/>
        <pc:sldMkLst>
          <pc:docMk/>
          <pc:sldMk cId="1482786309" sldId="615"/>
        </pc:sldMkLst>
        <pc:picChg chg="add mod">
          <ac:chgData name="Francesco Russo" userId="88ca608b-19ff-46ea-83b3-8919c2a05283" providerId="ADAL" clId="{C08615A9-3385-42E4-9DAE-7B71BB03CC4B}" dt="2024-06-15T20:02:30.396" v="95"/>
          <ac:picMkLst>
            <pc:docMk/>
            <pc:sldMk cId="1482786309" sldId="615"/>
            <ac:picMk id="8" creationId="{A17F6F83-76EC-24D1-27A0-8B961008C163}"/>
          </ac:picMkLst>
        </pc:picChg>
      </pc:sldChg>
      <pc:sldChg chg="addSp delSp modSp modTransition modAnim">
        <pc:chgData name="Francesco Russo" userId="88ca608b-19ff-46ea-83b3-8919c2a05283" providerId="ADAL" clId="{C08615A9-3385-42E4-9DAE-7B71BB03CC4B}" dt="2024-06-15T20:03:52.752" v="97"/>
        <pc:sldMkLst>
          <pc:docMk/>
          <pc:sldMk cId="2996096832" sldId="616"/>
        </pc:sldMkLst>
        <pc:picChg chg="add del mod">
          <ac:chgData name="Francesco Russo" userId="88ca608b-19ff-46ea-83b3-8919c2a05283" providerId="ADAL" clId="{C08615A9-3385-42E4-9DAE-7B71BB03CC4B}" dt="2024-06-15T20:02:45.165" v="96"/>
          <ac:picMkLst>
            <pc:docMk/>
            <pc:sldMk cId="2996096832" sldId="616"/>
            <ac:picMk id="7" creationId="{DEFAA463-53B8-7AA7-54E5-EE74211642F9}"/>
          </ac:picMkLst>
        </pc:picChg>
        <pc:picChg chg="add mod">
          <ac:chgData name="Francesco Russo" userId="88ca608b-19ff-46ea-83b3-8919c2a05283" providerId="ADAL" clId="{C08615A9-3385-42E4-9DAE-7B71BB03CC4B}" dt="2024-06-15T20:03:52.752" v="97"/>
          <ac:picMkLst>
            <pc:docMk/>
            <pc:sldMk cId="2996096832" sldId="616"/>
            <ac:picMk id="12" creationId="{0CE74DC0-E533-EFE0-A4EC-CA6696C2D30F}"/>
          </ac:picMkLst>
        </pc:picChg>
      </pc:sldChg>
      <pc:sldChg chg="addSp modSp modTransition">
        <pc:chgData name="Francesco Russo" userId="88ca608b-19ff-46ea-83b3-8919c2a05283" providerId="ADAL" clId="{C08615A9-3385-42E4-9DAE-7B71BB03CC4B}" dt="2024-06-15T20:06:31.860" v="98"/>
        <pc:sldMkLst>
          <pc:docMk/>
          <pc:sldMk cId="3875148183" sldId="617"/>
        </pc:sldMkLst>
        <pc:picChg chg="add mod">
          <ac:chgData name="Francesco Russo" userId="88ca608b-19ff-46ea-83b3-8919c2a05283" providerId="ADAL" clId="{C08615A9-3385-42E4-9DAE-7B71BB03CC4B}" dt="2024-06-15T20:06:31.860" v="98"/>
          <ac:picMkLst>
            <pc:docMk/>
            <pc:sldMk cId="3875148183" sldId="617"/>
            <ac:picMk id="8" creationId="{CF1894BF-8038-FBD4-AA72-E217AC1D1A01}"/>
          </ac:picMkLst>
        </pc:picChg>
      </pc:sldChg>
      <pc:sldChg chg="addSp modSp modTransition">
        <pc:chgData name="Francesco Russo" userId="88ca608b-19ff-46ea-83b3-8919c2a05283" providerId="ADAL" clId="{C08615A9-3385-42E4-9DAE-7B71BB03CC4B}" dt="2024-06-15T20:32:48.921" v="115"/>
        <pc:sldMkLst>
          <pc:docMk/>
          <pc:sldMk cId="2989459972" sldId="618"/>
        </pc:sldMkLst>
        <pc:picChg chg="add mod">
          <ac:chgData name="Francesco Russo" userId="88ca608b-19ff-46ea-83b3-8919c2a05283" providerId="ADAL" clId="{C08615A9-3385-42E4-9DAE-7B71BB03CC4B}" dt="2024-06-15T20:32:48.921" v="115"/>
          <ac:picMkLst>
            <pc:docMk/>
            <pc:sldMk cId="2989459972" sldId="618"/>
            <ac:picMk id="7" creationId="{818E3D1A-6FE6-BD1A-7484-261D611A8B2E}"/>
          </ac:picMkLst>
        </pc:picChg>
      </pc:sldChg>
      <pc:sldChg chg="addSp modSp modTransition">
        <pc:chgData name="Francesco Russo" userId="88ca608b-19ff-46ea-83b3-8919c2a05283" providerId="ADAL" clId="{C08615A9-3385-42E4-9DAE-7B71BB03CC4B}" dt="2024-06-15T20:32:48.921" v="115"/>
        <pc:sldMkLst>
          <pc:docMk/>
          <pc:sldMk cId="4003144556" sldId="619"/>
        </pc:sldMkLst>
        <pc:picChg chg="add mod">
          <ac:chgData name="Francesco Russo" userId="88ca608b-19ff-46ea-83b3-8919c2a05283" providerId="ADAL" clId="{C08615A9-3385-42E4-9DAE-7B71BB03CC4B}" dt="2024-06-15T20:32:48.921" v="115"/>
          <ac:picMkLst>
            <pc:docMk/>
            <pc:sldMk cId="4003144556" sldId="619"/>
            <ac:picMk id="6" creationId="{96ED11F4-75E5-DBFB-1B07-8FF611A53D46}"/>
          </ac:picMkLst>
        </pc:picChg>
      </pc:sldChg>
      <pc:sldChg chg="addSp delSp modSp modTransition modAnim">
        <pc:chgData name="Francesco Russo" userId="88ca608b-19ff-46ea-83b3-8919c2a05283" providerId="ADAL" clId="{C08615A9-3385-42E4-9DAE-7B71BB03CC4B}" dt="2024-06-15T20:37:28.581" v="117"/>
        <pc:sldMkLst>
          <pc:docMk/>
          <pc:sldMk cId="2642307397" sldId="620"/>
        </pc:sldMkLst>
        <pc:picChg chg="add del mod">
          <ac:chgData name="Francesco Russo" userId="88ca608b-19ff-46ea-83b3-8919c2a05283" providerId="ADAL" clId="{C08615A9-3385-42E4-9DAE-7B71BB03CC4B}" dt="2024-06-15T20:32:54.069" v="116"/>
          <ac:picMkLst>
            <pc:docMk/>
            <pc:sldMk cId="2642307397" sldId="620"/>
            <ac:picMk id="3" creationId="{1D0C0162-4F79-2433-367D-32C8F071BD0E}"/>
          </ac:picMkLst>
        </pc:picChg>
        <pc:picChg chg="add mod">
          <ac:chgData name="Francesco Russo" userId="88ca608b-19ff-46ea-83b3-8919c2a05283" providerId="ADAL" clId="{C08615A9-3385-42E4-9DAE-7B71BB03CC4B}" dt="2024-06-15T20:37:28.581" v="117"/>
          <ac:picMkLst>
            <pc:docMk/>
            <pc:sldMk cId="2642307397" sldId="620"/>
            <ac:picMk id="13" creationId="{1FAE7F54-28BC-E63D-37C9-C38CB49CE848}"/>
          </ac:picMkLst>
        </pc:picChg>
      </pc:sldChg>
      <pc:sldChg chg="addSp modSp modTransition">
        <pc:chgData name="Francesco Russo" userId="88ca608b-19ff-46ea-83b3-8919c2a05283" providerId="ADAL" clId="{C08615A9-3385-42E4-9DAE-7B71BB03CC4B}" dt="2024-06-15T20:37:28.581" v="117"/>
        <pc:sldMkLst>
          <pc:docMk/>
          <pc:sldMk cId="3353994840" sldId="621"/>
        </pc:sldMkLst>
        <pc:picChg chg="add mod">
          <ac:chgData name="Francesco Russo" userId="88ca608b-19ff-46ea-83b3-8919c2a05283" providerId="ADAL" clId="{C08615A9-3385-42E4-9DAE-7B71BB03CC4B}" dt="2024-06-15T20:37:28.581" v="117"/>
          <ac:picMkLst>
            <pc:docMk/>
            <pc:sldMk cId="3353994840" sldId="621"/>
            <ac:picMk id="6" creationId="{E0E620B4-2474-BCDB-B509-24AC25799D32}"/>
          </ac:picMkLst>
        </pc:picChg>
      </pc:sldChg>
      <pc:sldChg chg="addSp modSp modTransition">
        <pc:chgData name="Francesco Russo" userId="88ca608b-19ff-46ea-83b3-8919c2a05283" providerId="ADAL" clId="{C08615A9-3385-42E4-9DAE-7B71BB03CC4B}" dt="2024-06-15T20:37:28.581" v="117"/>
        <pc:sldMkLst>
          <pc:docMk/>
          <pc:sldMk cId="3536915678" sldId="622"/>
        </pc:sldMkLst>
        <pc:picChg chg="add mod">
          <ac:chgData name="Francesco Russo" userId="88ca608b-19ff-46ea-83b3-8919c2a05283" providerId="ADAL" clId="{C08615A9-3385-42E4-9DAE-7B71BB03CC4B}" dt="2024-06-15T20:37:28.581" v="117"/>
          <ac:picMkLst>
            <pc:docMk/>
            <pc:sldMk cId="3536915678" sldId="622"/>
            <ac:picMk id="3" creationId="{FFBE410A-8E3C-7180-5871-664804BBE051}"/>
          </ac:picMkLst>
        </pc:picChg>
      </pc:sldChg>
      <pc:sldChg chg="addSp delSp modSp modTransition modAnim">
        <pc:chgData name="Francesco Russo" userId="88ca608b-19ff-46ea-83b3-8919c2a05283" providerId="ADAL" clId="{C08615A9-3385-42E4-9DAE-7B71BB03CC4B}" dt="2024-06-15T20:42:29.037" v="120"/>
        <pc:sldMkLst>
          <pc:docMk/>
          <pc:sldMk cId="2969844257" sldId="623"/>
        </pc:sldMkLst>
        <pc:picChg chg="add del mod">
          <ac:chgData name="Francesco Russo" userId="88ca608b-19ff-46ea-83b3-8919c2a05283" providerId="ADAL" clId="{C08615A9-3385-42E4-9DAE-7B71BB03CC4B}" dt="2024-06-15T20:41:07.069" v="119"/>
          <ac:picMkLst>
            <pc:docMk/>
            <pc:sldMk cId="2969844257" sldId="623"/>
            <ac:picMk id="8" creationId="{3FE9199E-395E-E763-21CB-9FB32BF9B627}"/>
          </ac:picMkLst>
        </pc:picChg>
        <pc:picChg chg="add mod">
          <ac:chgData name="Francesco Russo" userId="88ca608b-19ff-46ea-83b3-8919c2a05283" providerId="ADAL" clId="{C08615A9-3385-42E4-9DAE-7B71BB03CC4B}" dt="2024-06-15T20:42:29.037" v="120"/>
          <ac:picMkLst>
            <pc:docMk/>
            <pc:sldMk cId="2969844257" sldId="623"/>
            <ac:picMk id="13" creationId="{5333602D-85A3-DF25-AE81-7792FE42283C}"/>
          </ac:picMkLst>
        </pc:picChg>
      </pc:sldChg>
      <pc:sldChg chg="addSp delSp modSp modTransition modAnim modNotes">
        <pc:chgData name="Francesco Russo" userId="88ca608b-19ff-46ea-83b3-8919c2a05283" providerId="ADAL" clId="{C08615A9-3385-42E4-9DAE-7B71BB03CC4B}" dt="2024-06-29T20:34:28.968" v="140" actId="2710"/>
        <pc:sldMkLst>
          <pc:docMk/>
          <pc:sldMk cId="4258662321" sldId="624"/>
        </pc:sldMkLst>
        <pc:picChg chg="add del mod">
          <ac:chgData name="Francesco Russo" userId="88ca608b-19ff-46ea-83b3-8919c2a05283" providerId="ADAL" clId="{C08615A9-3385-42E4-9DAE-7B71BB03CC4B}" dt="2024-06-15T20:42:36.725" v="121"/>
          <ac:picMkLst>
            <pc:docMk/>
            <pc:sldMk cId="4258662321" sldId="624"/>
            <ac:picMk id="8" creationId="{B0933442-CC8B-D5EF-1EC7-8BE20D40F581}"/>
          </ac:picMkLst>
        </pc:picChg>
        <pc:picChg chg="add mod">
          <ac:chgData name="Francesco Russo" userId="88ca608b-19ff-46ea-83b3-8919c2a05283" providerId="ADAL" clId="{C08615A9-3385-42E4-9DAE-7B71BB03CC4B}" dt="2024-06-15T20:46:08.581" v="122"/>
          <ac:picMkLst>
            <pc:docMk/>
            <pc:sldMk cId="4258662321" sldId="624"/>
            <ac:picMk id="17" creationId="{45B957DE-61E0-62FC-6D3D-48AFBA46F1B1}"/>
          </ac:picMkLst>
        </pc:picChg>
      </pc:sldChg>
      <pc:sldChg chg="addSp modSp modTransition">
        <pc:chgData name="Francesco Russo" userId="88ca608b-19ff-46ea-83b3-8919c2a05283" providerId="ADAL" clId="{C08615A9-3385-42E4-9DAE-7B71BB03CC4B}" dt="2024-06-15T20:46:08.581" v="122"/>
        <pc:sldMkLst>
          <pc:docMk/>
          <pc:sldMk cId="2034662763" sldId="625"/>
        </pc:sldMkLst>
        <pc:picChg chg="add mod">
          <ac:chgData name="Francesco Russo" userId="88ca608b-19ff-46ea-83b3-8919c2a05283" providerId="ADAL" clId="{C08615A9-3385-42E4-9DAE-7B71BB03CC4B}" dt="2024-06-15T20:46:08.581" v="122"/>
          <ac:picMkLst>
            <pc:docMk/>
            <pc:sldMk cId="2034662763" sldId="625"/>
            <ac:picMk id="7" creationId="{9DD79DE1-FB73-AF38-F33B-DB714EA7BA35}"/>
          </ac:picMkLst>
        </pc:picChg>
      </pc:sldChg>
      <pc:sldChg chg="addSp modSp modTransition modNotes">
        <pc:chgData name="Francesco Russo" userId="88ca608b-19ff-46ea-83b3-8919c2a05283" providerId="ADAL" clId="{C08615A9-3385-42E4-9DAE-7B71BB03CC4B}" dt="2024-06-29T20:30:58.438" v="123" actId="14100"/>
        <pc:sldMkLst>
          <pc:docMk/>
          <pc:sldMk cId="1534125201" sldId="626"/>
        </pc:sldMkLst>
        <pc:picChg chg="add mod">
          <ac:chgData name="Francesco Russo" userId="88ca608b-19ff-46ea-83b3-8919c2a05283" providerId="ADAL" clId="{C08615A9-3385-42E4-9DAE-7B71BB03CC4B}" dt="2024-06-15T18:07:46.262" v="6"/>
          <ac:picMkLst>
            <pc:docMk/>
            <pc:sldMk cId="1534125201" sldId="626"/>
            <ac:picMk id="13" creationId="{7FED2AE7-C100-4C2D-92CF-647C96077A3B}"/>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r>
              <a:rPr lang="en-US" dirty="0">
                <a:latin typeface="+mn-lt"/>
              </a:rPr>
              <a:t>AISC Live Webinar</a:t>
            </a:r>
          </a:p>
          <a:p>
            <a:r>
              <a:rPr lang="en-US" dirty="0">
                <a:latin typeface="+mn-lt"/>
              </a:rPr>
              <a:t>Date</a:t>
            </a:r>
          </a:p>
        </p:txBody>
      </p:sp>
      <p:sp>
        <p:nvSpPr>
          <p:cNvPr id="12"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r>
              <a:rPr lang="en-US" dirty="0">
                <a:latin typeface="+mn-lt"/>
              </a:rPr>
              <a:t>Webinar Title</a:t>
            </a:r>
          </a:p>
        </p:txBody>
      </p:sp>
      <p:sp>
        <p:nvSpPr>
          <p:cNvPr id="13"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5085DBB-AC4C-4597-8132-8C911110CECB}" type="slidenum">
              <a:rPr lang="en-US" smtClean="0">
                <a:latin typeface="+mn-lt"/>
              </a:rPr>
              <a:t>‹#›</a:t>
            </a:fld>
            <a:endParaRPr lang="en-US" dirty="0">
              <a:latin typeface="+mn-lt"/>
            </a:endParaRPr>
          </a:p>
        </p:txBody>
      </p:sp>
      <p:sp>
        <p:nvSpPr>
          <p:cNvPr id="14" name="Footer Placeholder 3"/>
          <p:cNvSpPr>
            <a:spLocks noGrp="1"/>
          </p:cNvSpPr>
          <p:nvPr>
            <p:ph type="ftr" sz="quarter" idx="2"/>
          </p:nvPr>
        </p:nvSpPr>
        <p:spPr>
          <a:xfrm>
            <a:off x="522515" y="8768219"/>
            <a:ext cx="3108766" cy="632957"/>
          </a:xfrm>
          <a:prstGeom prst="rect">
            <a:avLst/>
          </a:prstGeom>
        </p:spPr>
        <p:txBody>
          <a:bodyPr vert="horz" lIns="102180" tIns="51091" rIns="102180" bIns="51091" rtlCol="0" anchor="b"/>
          <a:lstStyle>
            <a:lvl1pPr algn="l">
              <a:defRPr sz="1400"/>
            </a:lvl1pPr>
          </a:lstStyle>
          <a:p>
            <a:r>
              <a:rPr lang="en-US" sz="1200" dirty="0">
                <a:latin typeface="+mn-lt"/>
              </a:rPr>
              <a:t>Copyright © 2020</a:t>
            </a:r>
          </a:p>
          <a:p>
            <a:r>
              <a:rPr lang="en-US" sz="1200" dirty="0">
                <a:latin typeface="+mn-lt"/>
              </a:rPr>
              <a:t>American Institute of Steel Construction</a:t>
            </a:r>
          </a:p>
        </p:txBody>
      </p:sp>
      <p:pic>
        <p:nvPicPr>
          <p:cNvPr id="15" name="Picture 14" descr="AISC_Classic"/>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664" y="8642067"/>
            <a:ext cx="522514"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974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smtClean="0">
                <a:latin typeface="Arial" charset="0"/>
              </a:defRPr>
            </a:lvl1pPr>
          </a:lstStyle>
          <a:p>
            <a:pPr>
              <a:defRPr/>
            </a:pPr>
            <a:endParaRPr lang="en-US" dirty="0"/>
          </a:p>
        </p:txBody>
      </p:sp>
      <p:sp>
        <p:nvSpPr>
          <p:cNvPr id="7171"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smtClean="0">
                <a:latin typeface="Arial" charset="0"/>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457200" y="4560570"/>
            <a:ext cx="640080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smtClean="0">
                <a:latin typeface="Arial" charset="0"/>
              </a:defRPr>
            </a:lvl1pPr>
          </a:lstStyle>
          <a:p>
            <a:pPr>
              <a:defRPr/>
            </a:pPr>
            <a:endParaRPr lang="en-US" dirty="0"/>
          </a:p>
        </p:txBody>
      </p:sp>
      <p:sp>
        <p:nvSpPr>
          <p:cNvPr id="7175"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CBCC8EBC-06C6-4656-87A1-0AF013F9A67E}" type="slidenum">
              <a:rPr lang="en-US" altLang="en-US"/>
              <a:pPr/>
              <a:t>‹#›</a:t>
            </a:fld>
            <a:endParaRPr lang="en-US" altLang="en-US" dirty="0"/>
          </a:p>
        </p:txBody>
      </p:sp>
    </p:spTree>
    <p:extLst>
      <p:ext uri="{BB962C8B-B14F-4D97-AF65-F5344CB8AC3E}">
        <p14:creationId xmlns:p14="http://schemas.microsoft.com/office/powerpoint/2010/main" val="907693717"/>
      </p:ext>
    </p:extLst>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0"/>
      </a:spcAft>
      <a:defRPr sz="1200" kern="1200">
        <a:solidFill>
          <a:schemeClr val="tx1"/>
        </a:solidFill>
        <a:latin typeface="Arial Narrow" panose="020B0606020202030204" pitchFamily="34" charset="0"/>
        <a:ea typeface="+mn-ea"/>
        <a:cs typeface="+mn-cs"/>
      </a:defRPr>
    </a:lvl1pPr>
    <a:lvl2pPr marL="457200" algn="just" rtl="0" eaLnBrk="0" fontAlgn="base" hangingPunct="0">
      <a:spcBef>
        <a:spcPct val="30000"/>
      </a:spcBef>
      <a:spcAft>
        <a:spcPct val="0"/>
      </a:spcAft>
      <a:defRPr sz="1200" kern="1200">
        <a:solidFill>
          <a:schemeClr val="tx1"/>
        </a:solidFill>
        <a:latin typeface="Arial Narrow" panose="020B0606020202030204" pitchFamily="34" charset="0"/>
        <a:ea typeface="+mn-ea"/>
        <a:cs typeface="+mn-cs"/>
      </a:defRPr>
    </a:lvl2pPr>
    <a:lvl3pPr marL="914400" algn="just" rtl="0" eaLnBrk="0" fontAlgn="base" hangingPunct="0">
      <a:spcBef>
        <a:spcPct val="30000"/>
      </a:spcBef>
      <a:spcAft>
        <a:spcPct val="0"/>
      </a:spcAft>
      <a:defRPr sz="1200" kern="1200">
        <a:solidFill>
          <a:schemeClr val="tx1"/>
        </a:solidFill>
        <a:latin typeface="Arial Narrow" panose="020B0606020202030204" pitchFamily="34" charset="0"/>
        <a:ea typeface="+mn-ea"/>
        <a:cs typeface="+mn-cs"/>
      </a:defRPr>
    </a:lvl3pPr>
    <a:lvl4pPr marL="1371600" algn="just" rtl="0" eaLnBrk="0" fontAlgn="base" hangingPunct="0">
      <a:spcBef>
        <a:spcPct val="30000"/>
      </a:spcBef>
      <a:spcAft>
        <a:spcPct val="0"/>
      </a:spcAft>
      <a:defRPr sz="1200" kern="1200">
        <a:solidFill>
          <a:schemeClr val="tx1"/>
        </a:solidFill>
        <a:latin typeface="Arial Narrow" panose="020B0606020202030204" pitchFamily="34" charset="0"/>
        <a:ea typeface="+mn-ea"/>
        <a:cs typeface="+mn-cs"/>
      </a:defRPr>
    </a:lvl4pPr>
    <a:lvl5pPr marL="1828800" algn="just" rtl="0" eaLnBrk="0" fontAlgn="base" hangingPunct="0">
      <a:spcBef>
        <a:spcPct val="30000"/>
      </a:spcBef>
      <a:spcAft>
        <a:spcPct val="0"/>
      </a:spcAft>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isc.org/teachingaid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universityprograms@aisc.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375" eaLnBrk="0" hangingPunct="0">
              <a:spcBef>
                <a:spcPct val="30000"/>
              </a:spcBef>
              <a:defRPr sz="1200">
                <a:solidFill>
                  <a:schemeClr val="tx1"/>
                </a:solidFill>
                <a:latin typeface="Calibri" panose="020F0502020204030204" pitchFamily="34" charset="0"/>
              </a:defRPr>
            </a:lvl1pPr>
            <a:lvl2pPr marL="800422" indent="-306966" defTabSz="1041375" eaLnBrk="0" hangingPunct="0">
              <a:spcBef>
                <a:spcPct val="30000"/>
              </a:spcBef>
              <a:defRPr sz="1200">
                <a:solidFill>
                  <a:schemeClr val="tx1"/>
                </a:solidFill>
                <a:latin typeface="Calibri" panose="020F0502020204030204" pitchFamily="34" charset="0"/>
              </a:defRPr>
            </a:lvl2pPr>
            <a:lvl3pPr marL="1231164" indent="-245903" defTabSz="1041375" eaLnBrk="0" hangingPunct="0">
              <a:spcBef>
                <a:spcPct val="30000"/>
              </a:spcBef>
              <a:defRPr sz="1200">
                <a:solidFill>
                  <a:schemeClr val="tx1"/>
                </a:solidFill>
                <a:latin typeface="Calibri" panose="020F0502020204030204" pitchFamily="34" charset="0"/>
              </a:defRPr>
            </a:lvl3pPr>
            <a:lvl4pPr marL="1724622" indent="-245903" defTabSz="1041375" eaLnBrk="0" hangingPunct="0">
              <a:spcBef>
                <a:spcPct val="30000"/>
              </a:spcBef>
              <a:defRPr sz="1200">
                <a:solidFill>
                  <a:schemeClr val="tx1"/>
                </a:solidFill>
                <a:latin typeface="Calibri" panose="020F0502020204030204" pitchFamily="34" charset="0"/>
              </a:defRPr>
            </a:lvl4pPr>
            <a:lvl5pPr marL="2218075" indent="-245903" defTabSz="1041375" eaLnBrk="0" hangingPunct="0">
              <a:spcBef>
                <a:spcPct val="30000"/>
              </a:spcBef>
              <a:defRPr sz="1200">
                <a:solidFill>
                  <a:schemeClr val="tx1"/>
                </a:solidFill>
                <a:latin typeface="Calibri" panose="020F0502020204030204" pitchFamily="34" charset="0"/>
              </a:defRPr>
            </a:lvl5pPr>
            <a:lvl6pPr marL="2693378" indent="-245903" defTabSz="1041375" eaLnBrk="0" fontAlgn="base" hangingPunct="0">
              <a:spcBef>
                <a:spcPct val="30000"/>
              </a:spcBef>
              <a:spcAft>
                <a:spcPct val="0"/>
              </a:spcAft>
              <a:defRPr sz="1200">
                <a:solidFill>
                  <a:schemeClr val="tx1"/>
                </a:solidFill>
                <a:latin typeface="Calibri" panose="020F0502020204030204" pitchFamily="34" charset="0"/>
              </a:defRPr>
            </a:lvl6pPr>
            <a:lvl7pPr marL="3168679" indent="-245903" defTabSz="1041375" eaLnBrk="0" fontAlgn="base" hangingPunct="0">
              <a:spcBef>
                <a:spcPct val="30000"/>
              </a:spcBef>
              <a:spcAft>
                <a:spcPct val="0"/>
              </a:spcAft>
              <a:defRPr sz="1200">
                <a:solidFill>
                  <a:schemeClr val="tx1"/>
                </a:solidFill>
                <a:latin typeface="Calibri" panose="020F0502020204030204" pitchFamily="34" charset="0"/>
              </a:defRPr>
            </a:lvl7pPr>
            <a:lvl8pPr marL="3643982" indent="-245903" defTabSz="1041375" eaLnBrk="0" fontAlgn="base" hangingPunct="0">
              <a:spcBef>
                <a:spcPct val="30000"/>
              </a:spcBef>
              <a:spcAft>
                <a:spcPct val="0"/>
              </a:spcAft>
              <a:defRPr sz="1200">
                <a:solidFill>
                  <a:schemeClr val="tx1"/>
                </a:solidFill>
                <a:latin typeface="Calibri" panose="020F0502020204030204" pitchFamily="34" charset="0"/>
              </a:defRPr>
            </a:lvl8pPr>
            <a:lvl9pPr marL="4119284" indent="-245903" defTabSz="10413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57D54AD-15CB-451A-8B35-240233767A01}" type="slidenum">
              <a:rPr lang="en-US" altLang="en-US" sz="3200" b="1" i="1">
                <a:solidFill>
                  <a:prstClr val="black"/>
                </a:solidFill>
                <a:latin typeface="Arial" panose="020B0604020202020204" pitchFamily="34" charset="0"/>
              </a:rPr>
              <a:pPr eaLnBrk="1" hangingPunct="1">
                <a:spcBef>
                  <a:spcPct val="0"/>
                </a:spcBef>
              </a:pPr>
              <a:t>1</a:t>
            </a:fld>
            <a:endParaRPr lang="en-US" altLang="en-US" sz="3200" b="1" i="1" dirty="0">
              <a:solidFill>
                <a:prstClr val="black"/>
              </a:solidFill>
              <a:latin typeface="Arial" panose="020B0604020202020204" pitchFamily="34" charset="0"/>
            </a:endParaRPr>
          </a:p>
        </p:txBody>
      </p:sp>
      <p:sp>
        <p:nvSpPr>
          <p:cNvPr id="20483"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xfrm>
            <a:off x="457200" y="4560570"/>
            <a:ext cx="640080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E8EAED"/>
                </a:solidFill>
                <a:effectLst/>
                <a:highlight>
                  <a:srgbClr val="202124"/>
                </a:highlight>
                <a:latin typeface="Roboto" panose="02000000000000000000" pitchFamily="2" charset="0"/>
              </a:rPr>
              <a:t>This presentation is part of the "Fundamentals of Steel Bridge Engineering" teaching aid, available at </a:t>
            </a:r>
            <a:r>
              <a:rPr lang="en-US" b="0" i="0" dirty="0">
                <a:solidFill>
                  <a:srgbClr val="E8EAED"/>
                </a:solidFill>
                <a:effectLst/>
                <a:highlight>
                  <a:srgbClr val="202124"/>
                </a:highlight>
                <a:latin typeface="Roboto" panose="02000000000000000000" pitchFamily="2" charset="0"/>
                <a:hlinkClick r:id="rId3"/>
              </a:rPr>
              <a:t>aisc.org/</a:t>
            </a:r>
            <a:r>
              <a:rPr lang="en-US" b="0" i="0" dirty="0" err="1">
                <a:solidFill>
                  <a:srgbClr val="E8EAED"/>
                </a:solidFill>
                <a:effectLst/>
                <a:highlight>
                  <a:srgbClr val="202124"/>
                </a:highlight>
                <a:latin typeface="Roboto" panose="02000000000000000000" pitchFamily="2" charset="0"/>
                <a:hlinkClick r:id="rId3"/>
              </a:rPr>
              <a:t>teachingaids</a:t>
            </a:r>
            <a:r>
              <a:rPr lang="en-US" b="0" i="0" dirty="0">
                <a:solidFill>
                  <a:srgbClr val="E8EAED"/>
                </a:solidFill>
                <a:effectLst/>
                <a:highlight>
                  <a:srgbClr val="202124"/>
                </a:highlight>
                <a:latin typeface="Roboto" panose="02000000000000000000" pitchFamily="2" charset="0"/>
              </a:rPr>
              <a:t>. This set of (14) lessons was prepared by Frank Russo, PE, PhD and Michael Grubb, PE with support from the National Steel Bridge Alliance (NSBA) and AISC University Programs. </a:t>
            </a:r>
            <a:br>
              <a:rPr lang="en-US" dirty="0"/>
            </a:br>
            <a:br>
              <a:rPr lang="en-US" dirty="0"/>
            </a:br>
            <a:r>
              <a:rPr lang="en-US" b="0" i="0" dirty="0">
                <a:solidFill>
                  <a:srgbClr val="E8EAED"/>
                </a:solidFill>
                <a:effectLst/>
                <a:highlight>
                  <a:srgbClr val="202124"/>
                </a:highlight>
                <a:latin typeface="Roboto" panose="02000000000000000000" pitchFamily="2" charset="0"/>
              </a:rPr>
              <a:t>For questions or comments on these presentations, please contact:</a:t>
            </a:r>
            <a:br>
              <a:rPr lang="en-US" dirty="0"/>
            </a:br>
            <a:r>
              <a:rPr lang="en-US" b="0" i="0" dirty="0">
                <a:solidFill>
                  <a:srgbClr val="E8EAED"/>
                </a:solidFill>
                <a:effectLst/>
                <a:highlight>
                  <a:srgbClr val="202124"/>
                </a:highlight>
                <a:latin typeface="Roboto" panose="02000000000000000000" pitchFamily="2" charset="0"/>
              </a:rPr>
              <a:t>AISC University Programs</a:t>
            </a:r>
            <a:br>
              <a:rPr lang="en-US" dirty="0"/>
            </a:br>
            <a:r>
              <a:rPr lang="en-US" b="0" i="0" dirty="0">
                <a:solidFill>
                  <a:srgbClr val="E8EAED"/>
                </a:solidFill>
                <a:effectLst/>
                <a:highlight>
                  <a:srgbClr val="202124"/>
                </a:highlight>
                <a:latin typeface="Roboto" panose="02000000000000000000" pitchFamily="2" charset="0"/>
                <a:hlinkClick r:id="rId4"/>
              </a:rPr>
              <a:t>universityprograms@aisc.org</a:t>
            </a:r>
            <a:endParaRPr lang="en-US" altLang="en-US" dirty="0">
              <a:latin typeface="Arial" panose="020B0604020202020204" pitchFamily="34" charset="0"/>
            </a:endParaRPr>
          </a:p>
          <a:p>
            <a:pPr algn="l"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9091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670425"/>
          </a:xfrm>
        </p:spPr>
        <p:txBody>
          <a:bodyPr/>
          <a:lstStyle/>
          <a:p>
            <a:pPr algn="just"/>
            <a:r>
              <a:rPr lang="en-US" i="1" dirty="0">
                <a:effectLst/>
                <a:ea typeface="Times New Roman" panose="02020603050405020304" pitchFamily="18" charset="0"/>
                <a:cs typeface="Times New Roman" panose="02020603050405020304" pitchFamily="18" charset="0"/>
              </a:rPr>
              <a:t>AASHTO</a:t>
            </a:r>
            <a:r>
              <a:rPr lang="en-US" dirty="0">
                <a:effectLst/>
                <a:ea typeface="Times New Roman" panose="02020603050405020304" pitchFamily="18" charset="0"/>
                <a:cs typeface="Times New Roman" panose="02020603050405020304" pitchFamily="18" charset="0"/>
              </a:rPr>
              <a:t> </a:t>
            </a:r>
            <a:r>
              <a:rPr lang="en-US" i="1" dirty="0">
                <a:effectLst/>
                <a:ea typeface="Times New Roman" panose="02020603050405020304" pitchFamily="18" charset="0"/>
                <a:cs typeface="Times New Roman" panose="02020603050405020304" pitchFamily="18" charset="0"/>
              </a:rPr>
              <a:t>LRFD</a:t>
            </a:r>
            <a:r>
              <a:rPr lang="en-US" dirty="0">
                <a:effectLst/>
                <a:ea typeface="Times New Roman" panose="02020603050405020304" pitchFamily="18" charset="0"/>
                <a:cs typeface="Times New Roman" panose="02020603050405020304" pitchFamily="18" charset="0"/>
              </a:rPr>
              <a:t> Article 6.10.7.1.2 specifies that </a:t>
            </a:r>
            <a:r>
              <a:rPr lang="en-US" dirty="0">
                <a:ea typeface="Times New Roman" panose="02020603050405020304" pitchFamily="18" charset="0"/>
                <a:cs typeface="Times New Roman" panose="02020603050405020304" pitchFamily="18" charset="0"/>
              </a:rPr>
              <a:t>t</a:t>
            </a:r>
            <a:r>
              <a:rPr lang="en-US" dirty="0">
                <a:effectLst/>
                <a:ea typeface="Times New Roman" panose="02020603050405020304" pitchFamily="18" charset="0"/>
                <a:cs typeface="Times New Roman" panose="02020603050405020304" pitchFamily="18" charset="0"/>
              </a:rPr>
              <a:t>he nominal flexural resistance, M</a:t>
            </a:r>
            <a:r>
              <a:rPr lang="en-US" baseline="-25000" dirty="0">
                <a:effectLst/>
                <a:ea typeface="Times New Roman" panose="02020603050405020304" pitchFamily="18" charset="0"/>
                <a:cs typeface="Times New Roman" panose="02020603050405020304" pitchFamily="18" charset="0"/>
              </a:rPr>
              <a:t>n</a:t>
            </a:r>
            <a:r>
              <a:rPr lang="en-US" dirty="0">
                <a:effectLst/>
                <a:ea typeface="Times New Roman" panose="02020603050405020304" pitchFamily="18" charset="0"/>
                <a:cs typeface="Times New Roman" panose="02020603050405020304" pitchFamily="18" charset="0"/>
              </a:rPr>
              <a:t>, of compact composite sections in positive bending in simple spans depends on the ratio of the depth of the plastic neutral axis below the top of the deck, D</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 to the total depth of the composite section, D</a:t>
            </a:r>
            <a:r>
              <a:rPr lang="en-US" baseline="-25000" dirty="0">
                <a:effectLst/>
                <a:ea typeface="Times New Roman" panose="02020603050405020304" pitchFamily="18" charset="0"/>
                <a:cs typeface="Times New Roman" panose="02020603050405020304" pitchFamily="18" charset="0"/>
              </a:rPr>
              <a:t>t</a:t>
            </a:r>
            <a:r>
              <a:rPr lang="en-US" dirty="0">
                <a:effectLst/>
                <a:ea typeface="Times New Roman" panose="02020603050405020304" pitchFamily="18" charset="0"/>
                <a:cs typeface="Times New Roman" panose="02020603050405020304" pitchFamily="18" charset="0"/>
              </a:rPr>
              <a:t>.  Sections with a ratio of D</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/D</a:t>
            </a:r>
            <a:r>
              <a:rPr lang="en-US" baseline="-25000" dirty="0">
                <a:effectLst/>
                <a:ea typeface="Times New Roman" panose="02020603050405020304" pitchFamily="18" charset="0"/>
                <a:cs typeface="Times New Roman" panose="02020603050405020304" pitchFamily="18" charset="0"/>
              </a:rPr>
              <a:t>t</a:t>
            </a:r>
            <a:r>
              <a:rPr lang="en-US" dirty="0">
                <a:effectLst/>
                <a:ea typeface="Times New Roman" panose="02020603050405020304" pitchFamily="18" charset="0"/>
                <a:cs typeface="Times New Roman" panose="02020603050405020304" pitchFamily="18" charset="0"/>
              </a:rPr>
              <a:t> less than or equal to 0.1 can reach the plastic moment, M</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 of the composite section as a minimum without any ductility concerns. The computation of </a:t>
            </a:r>
            <a:r>
              <a:rPr lang="en-US" dirty="0">
                <a:ea typeface="Times New Roman" panose="02020603050405020304" pitchFamily="18" charset="0"/>
                <a:cs typeface="Times New Roman" panose="02020603050405020304" pitchFamily="18" charset="0"/>
              </a:rPr>
              <a:t>M</a:t>
            </a:r>
            <a:r>
              <a:rPr lang="en-US" baseline="-25000" dirty="0">
                <a:ea typeface="Times New Roman" panose="02020603050405020304" pitchFamily="18" charset="0"/>
                <a:cs typeface="Times New Roman" panose="02020603050405020304" pitchFamily="18" charset="0"/>
              </a:rPr>
              <a:t>p</a:t>
            </a:r>
            <a:r>
              <a:rPr lang="en-US" dirty="0">
                <a:ea typeface="Times New Roman" panose="02020603050405020304" pitchFamily="18" charset="0"/>
                <a:cs typeface="Times New Roman" panose="02020603050405020304" pitchFamily="18" charset="0"/>
              </a:rPr>
              <a:t> for composite sections in positive bending was illustrated previously in Lesson 6. </a:t>
            </a:r>
            <a:r>
              <a:rPr lang="en-US" dirty="0">
                <a:effectLst/>
                <a:ea typeface="Times New Roman" panose="02020603050405020304" pitchFamily="18" charset="0"/>
                <a:cs typeface="Times New Roman" panose="02020603050405020304" pitchFamily="18" charset="0"/>
              </a:rPr>
              <a:t>When the ratio of D</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/D</a:t>
            </a:r>
            <a:r>
              <a:rPr lang="en-US" baseline="-25000" dirty="0">
                <a:effectLst/>
                <a:ea typeface="Times New Roman" panose="02020603050405020304" pitchFamily="18" charset="0"/>
                <a:cs typeface="Times New Roman" panose="02020603050405020304" pitchFamily="18" charset="0"/>
              </a:rPr>
              <a:t>t</a:t>
            </a:r>
            <a:r>
              <a:rPr lang="en-US" dirty="0">
                <a:effectLst/>
                <a:ea typeface="Times New Roman" panose="02020603050405020304" pitchFamily="18" charset="0"/>
                <a:cs typeface="Times New Roman" panose="02020603050405020304" pitchFamily="18" charset="0"/>
              </a:rPr>
              <a:t> exceeds 0.1, the nominal flexural resistance is reduced from M</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 as a linear function of D</a:t>
            </a:r>
            <a:r>
              <a:rPr lang="en-US" baseline="-25000" dirty="0">
                <a:effectLst/>
                <a:ea typeface="Times New Roman" panose="02020603050405020304" pitchFamily="18" charset="0"/>
                <a:cs typeface="Times New Roman" panose="02020603050405020304" pitchFamily="18" charset="0"/>
              </a:rPr>
              <a:t>p</a:t>
            </a:r>
            <a:r>
              <a:rPr lang="en-US" i="1" dirty="0">
                <a:effectLst/>
                <a:ea typeface="Times New Roman" panose="02020603050405020304" pitchFamily="18" charset="0"/>
                <a:cs typeface="Times New Roman" panose="02020603050405020304" pitchFamily="18" charset="0"/>
              </a:rPr>
              <a:t>/</a:t>
            </a:r>
            <a:r>
              <a:rPr lang="en-US" dirty="0">
                <a:effectLst/>
                <a:ea typeface="Times New Roman" panose="02020603050405020304" pitchFamily="18" charset="0"/>
                <a:cs typeface="Times New Roman" panose="02020603050405020304" pitchFamily="18" charset="0"/>
              </a:rPr>
              <a:t>D</a:t>
            </a:r>
            <a:r>
              <a:rPr lang="en-US" baseline="-25000" dirty="0">
                <a:effectLst/>
                <a:ea typeface="Times New Roman" panose="02020603050405020304" pitchFamily="18" charset="0"/>
                <a:cs typeface="Times New Roman" panose="02020603050405020304" pitchFamily="18" charset="0"/>
              </a:rPr>
              <a:t>t</a:t>
            </a:r>
            <a:r>
              <a:rPr lang="en-US" dirty="0">
                <a:effectLst/>
                <a:ea typeface="Times New Roman" panose="02020603050405020304" pitchFamily="18" charset="0"/>
                <a:cs typeface="Times New Roman" panose="02020603050405020304" pitchFamily="18" charset="0"/>
              </a:rPr>
              <a:t> to provide an additional margin of safety against premature crushing of the concrete deck </a:t>
            </a:r>
            <a:r>
              <a:rPr lang="en-US" dirty="0"/>
              <a:t>for members with larger D</a:t>
            </a:r>
            <a:r>
              <a:rPr lang="en-US" baseline="-25000" dirty="0"/>
              <a:t>p</a:t>
            </a:r>
            <a:r>
              <a:rPr lang="en-US" dirty="0"/>
              <a:t>/D</a:t>
            </a:r>
            <a:r>
              <a:rPr lang="en-US" baseline="-25000" dirty="0"/>
              <a:t>t</a:t>
            </a:r>
            <a:r>
              <a:rPr lang="en-US" dirty="0"/>
              <a:t>. The increase in the margin of safety, relative to the theoretical resistance determined from a strain-compatibility analysis at crushing of the deck concrete, varies linearly from 1.0 at D</a:t>
            </a:r>
            <a:r>
              <a:rPr lang="en-US" baseline="-25000" dirty="0"/>
              <a:t>p</a:t>
            </a:r>
            <a:r>
              <a:rPr lang="en-US" dirty="0"/>
              <a:t>/D</a:t>
            </a:r>
            <a:r>
              <a:rPr lang="en-US" baseline="-25000" dirty="0"/>
              <a:t>t</a:t>
            </a:r>
            <a:r>
              <a:rPr lang="en-US" dirty="0"/>
              <a:t> = 0.1 to approximately 1.3 at D</a:t>
            </a:r>
            <a:r>
              <a:rPr lang="en-US" baseline="-25000" dirty="0"/>
              <a:t>p</a:t>
            </a:r>
            <a:r>
              <a:rPr lang="en-US" dirty="0"/>
              <a:t>/D</a:t>
            </a:r>
            <a:r>
              <a:rPr lang="en-US" baseline="-25000" dirty="0"/>
              <a:t>t</a:t>
            </a:r>
            <a:r>
              <a:rPr lang="en-US" dirty="0"/>
              <a:t> = 0.42. Strain-compatibility analyses of a wide range of practical composite sections indicate only a slight decrease in the cross-section moment below M</a:t>
            </a:r>
            <a:r>
              <a:rPr lang="en-US" baseline="-25000" dirty="0"/>
              <a:t>p</a:t>
            </a:r>
            <a:r>
              <a:rPr lang="en-US" dirty="0"/>
              <a:t> when the top of the slab reaches the theoretical crushing strain of 0.003. However, composite members with large D</a:t>
            </a:r>
            <a:r>
              <a:rPr lang="en-US" baseline="-25000" dirty="0"/>
              <a:t>p</a:t>
            </a:r>
            <a:r>
              <a:rPr lang="en-US" dirty="0"/>
              <a:t>/D</a:t>
            </a:r>
            <a:r>
              <a:rPr lang="en-US" baseline="-25000" dirty="0"/>
              <a:t>t</a:t>
            </a:r>
            <a:r>
              <a:rPr lang="en-US" dirty="0"/>
              <a:t> tend to have significantly smaller plastic curvature prior to crushing of the deck concrete and thus less ductility.</a:t>
            </a:r>
            <a:endParaRPr lang="en-US" dirty="0">
              <a:effectLst/>
              <a:ea typeface="Times New Roman" panose="02020603050405020304" pitchFamily="18" charset="0"/>
              <a:cs typeface="Times New Roman" panose="02020603050405020304" pitchFamily="18" charset="0"/>
            </a:endParaRPr>
          </a:p>
          <a:p>
            <a:pPr algn="just"/>
            <a:endParaRPr lang="en-US" dirty="0">
              <a:cs typeface="Times New Roman" panose="02020603050405020304" pitchFamily="18" charset="0"/>
            </a:endParaRPr>
          </a:p>
          <a:p>
            <a:pPr algn="just"/>
            <a:r>
              <a:rPr lang="en-US" dirty="0"/>
              <a:t>AASHTO generally requires that the separate effects of noncomposite, short-term composite, and long-term composite loadings be considered in calculating the factored flexural stresses and M</a:t>
            </a:r>
            <a:r>
              <a:rPr lang="en-US" baseline="-25000" dirty="0"/>
              <a:t>n</a:t>
            </a:r>
            <a:r>
              <a:rPr lang="en-US" dirty="0"/>
              <a:t>. However, for compact composite sections in positive bending, the effect of these different types of loadings on the flexural stresses and on partial yielding of the cross-section need not be considered. Therefore, the factored moments due to the various loadings may simply be summed to compute the total factored moment, M</a:t>
            </a:r>
            <a:r>
              <a:rPr lang="en-US" baseline="-25000" dirty="0"/>
              <a:t>u</a:t>
            </a:r>
            <a:r>
              <a:rPr lang="en-US" dirty="0"/>
              <a:t>. Also, since these cross-section types are able to sustain inelastic curvatures sufficient to develop their nominal full plastic moment, the effect of the different loadings is negligible with respect to the section maximum strength. </a:t>
            </a:r>
            <a:r>
              <a:rPr lang="en-US" i="1" dirty="0"/>
              <a:t>AASHTO LRFD </a:t>
            </a:r>
            <a:r>
              <a:rPr lang="en-US" dirty="0"/>
              <a:t>Article 6.10.1.5 still requires an analysis of the structure separately for the noncomposite, short-term composite, and long-term composite loadings. The relative proportion of the three types of loadings typically will have some effect on the distribution of the moments and forces in the structure.</a:t>
            </a:r>
          </a:p>
          <a:p>
            <a:pPr algn="just"/>
            <a:endParaRPr lang="en-US" sz="1400"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10</a:t>
            </a:fld>
            <a:endParaRPr lang="en-US" altLang="en-US" dirty="0"/>
          </a:p>
        </p:txBody>
      </p:sp>
    </p:spTree>
    <p:extLst>
      <p:ext uri="{BB962C8B-B14F-4D97-AF65-F5344CB8AC3E}">
        <p14:creationId xmlns:p14="http://schemas.microsoft.com/office/powerpoint/2010/main" val="879721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21175"/>
            <a:ext cx="6553200" cy="4975225"/>
          </a:xfrm>
        </p:spPr>
        <p:txBody>
          <a:bodyPr/>
          <a:lstStyle/>
          <a:p>
            <a:pPr algn="just"/>
            <a:r>
              <a:rPr lang="en-US" sz="1150" dirty="0"/>
              <a:t>For compact composite sections in positive bending in straight continuous-span girders, </a:t>
            </a:r>
            <a:r>
              <a:rPr lang="en-US" sz="1150" i="1" dirty="0"/>
              <a:t>AASHTO LRFD </a:t>
            </a:r>
            <a:r>
              <a:rPr lang="en-US" sz="1150" dirty="0"/>
              <a:t>Article 6.10.7.1.2 limits the nominal flexural resistance, M</a:t>
            </a:r>
            <a:r>
              <a:rPr lang="en-US" sz="1150" baseline="-25000" dirty="0"/>
              <a:t>n</a:t>
            </a:r>
            <a:r>
              <a:rPr lang="en-US" sz="1150" dirty="0"/>
              <a:t>, to the smaller of M</a:t>
            </a:r>
            <a:r>
              <a:rPr lang="en-US" sz="1150" baseline="-25000" dirty="0"/>
              <a:t>n</a:t>
            </a:r>
            <a:r>
              <a:rPr lang="en-US" sz="1150" dirty="0"/>
              <a:t> for simple spans, calculated as shown on the preceding slide, and 1.3R</a:t>
            </a:r>
            <a:r>
              <a:rPr lang="en-US" sz="1150" baseline="-25000" dirty="0"/>
              <a:t>h</a:t>
            </a:r>
            <a:r>
              <a:rPr lang="en-US" sz="1150" dirty="0"/>
              <a:t>M</a:t>
            </a:r>
            <a:r>
              <a:rPr lang="en-US" sz="1150" baseline="-25000" dirty="0"/>
              <a:t>y</a:t>
            </a:r>
            <a:r>
              <a:rPr lang="en-US" sz="1150" dirty="0"/>
              <a:t>, unless specific </a:t>
            </a:r>
            <a:r>
              <a:rPr lang="en-US" sz="1150" i="1" dirty="0"/>
              <a:t>AASHTO LRFD </a:t>
            </a:r>
            <a:r>
              <a:rPr lang="en-US" sz="1150" dirty="0"/>
              <a:t>Appendix B6 requirements are satisfied as spelled out in </a:t>
            </a:r>
            <a:r>
              <a:rPr lang="en-US" sz="1150" i="1" dirty="0"/>
              <a:t>AASHTO LRFD </a:t>
            </a:r>
            <a:r>
              <a:rPr lang="en-US" sz="1150" dirty="0"/>
              <a:t>Article 6.10.7.1.2 that ensure ductility of the adjacent pier sections. M</a:t>
            </a:r>
            <a:r>
              <a:rPr lang="en-US" sz="1150" baseline="-25000" dirty="0"/>
              <a:t>y</a:t>
            </a:r>
            <a:r>
              <a:rPr lang="en-US" sz="1150" dirty="0"/>
              <a:t> is the yield moment of the composite section calculated as illustrated previously in Lesson 6. R</a:t>
            </a:r>
            <a:r>
              <a:rPr lang="en-US" sz="1150" baseline="-25000" dirty="0"/>
              <a:t>h</a:t>
            </a:r>
            <a:r>
              <a:rPr lang="en-US" sz="1150" dirty="0"/>
              <a:t> is the hybrid factor taken equal to 1.0 for homogeneous sections and calculated as illustrated previously in Lesson 6 for hybrid sections. </a:t>
            </a:r>
          </a:p>
          <a:p>
            <a:pPr algn="just"/>
            <a:endParaRPr lang="en-US" sz="1150" baseline="-25000" dirty="0"/>
          </a:p>
          <a:p>
            <a:pPr algn="just"/>
            <a:r>
              <a:rPr lang="en-US" sz="1150" dirty="0"/>
              <a:t>The equation on this slide is intended to limit the yielding in positive moment regions of continuous-span girders, where the shape factor M</a:t>
            </a:r>
            <a:r>
              <a:rPr lang="en-US" sz="1150" baseline="-25000" dirty="0"/>
              <a:t>p</a:t>
            </a:r>
            <a:r>
              <a:rPr lang="en-US" sz="1150" dirty="0"/>
              <a:t>/M</a:t>
            </a:r>
            <a:r>
              <a:rPr lang="en-US" sz="1150" baseline="-25000" dirty="0"/>
              <a:t>y</a:t>
            </a:r>
            <a:r>
              <a:rPr lang="en-US" sz="1150" dirty="0"/>
              <a:t>, i.e., the ratio of the composite section plastic moment to its yield moment, can be larger than 1.5, when the inelastic rotation capability of the pier sections is somewhat limited or undefined. This equation guards against significant partial yielding of the cross section, resulting in a reduction in the composite stiffness over a relatively large length within the positive moment region where the moment diagrams and envelopes are relatively flat. This helps restrict inelastic redistribution of positive moments to pier sections that may have limited ability to sustain these additional uncalculated moments. </a:t>
            </a:r>
            <a:r>
              <a:rPr lang="en-US" sz="1150" dirty="0">
                <a:effectLst/>
                <a:ea typeface="Times New Roman" panose="02020603050405020304" pitchFamily="18" charset="0"/>
                <a:cs typeface="Times New Roman" panose="02020603050405020304" pitchFamily="18" charset="0"/>
              </a:rPr>
              <a:t>The shedding of moment to adjacent interior-pier sections could potentially result in incremental collapse under repeated live loads if the interior-pier sections do not have the additional capacity needed to sustain these larger moments; for example, interior-pier sections with slender webs and moment-rotation curves that unload rapidly once the peak moment resistance is exceeded (refer to Slide 16 in Lesson 8). The factor of 1.3 in the equation was established based on engineering judgment. Additional flexural resistance beyond that determined from this equation is usually not needed at the strength limit state as the size of the bottom flange of these compact sections will most often be controlled by fatigue or service limit state design criteria (Lesson 7).</a:t>
            </a:r>
          </a:p>
          <a:p>
            <a:pPr algn="just"/>
            <a:endParaRPr lang="en-US" sz="1150" dirty="0">
              <a:ea typeface="Times New Roman" panose="02020603050405020304" pitchFamily="18" charset="0"/>
              <a:cs typeface="Times New Roman" panose="02020603050405020304" pitchFamily="18" charset="0"/>
            </a:endParaRPr>
          </a:p>
          <a:p>
            <a:pPr algn="just"/>
            <a:r>
              <a:rPr lang="en-US" sz="1150" dirty="0"/>
              <a:t>In many cases, compact-web interior-pier sections in straight I-girder bridges (e.g., rolled-beam sections) satisfy the Appendix B6 requirements without any special modification, and thus, the 1.3R</a:t>
            </a:r>
            <a:r>
              <a:rPr lang="en-US" sz="1150" baseline="-25000" dirty="0"/>
              <a:t>h</a:t>
            </a:r>
            <a:r>
              <a:rPr lang="en-US" sz="1150" dirty="0"/>
              <a:t>M</a:t>
            </a:r>
            <a:r>
              <a:rPr lang="en-US" sz="1150" baseline="-25000" dirty="0"/>
              <a:t>y</a:t>
            </a:r>
            <a:r>
              <a:rPr lang="en-US" sz="1150" dirty="0"/>
              <a:t> limit need not be applied. However, the support skew must be less than 10 degrees and the ratio of the lateral unbraced length to the compression flange width, L</a:t>
            </a:r>
            <a:r>
              <a:rPr lang="en-US" sz="1150" baseline="-25000" dirty="0"/>
              <a:t>b</a:t>
            </a:r>
            <a:r>
              <a:rPr lang="en-US" sz="1150" dirty="0"/>
              <a:t>/b</a:t>
            </a:r>
            <a:r>
              <a:rPr lang="en-US" sz="1150" baseline="-25000" dirty="0"/>
              <a:t>fc</a:t>
            </a:r>
            <a:r>
              <a:rPr lang="en-US" sz="1150" dirty="0"/>
              <a:t>, at the pier sections must be approximately 10 or less (in addition to other requirements that must be s</a:t>
            </a:r>
            <a:r>
              <a:rPr lang="en-US" sz="1100" dirty="0"/>
              <a:t>atisfied as specified in </a:t>
            </a:r>
            <a:r>
              <a:rPr lang="en-US" sz="1100" i="1" dirty="0"/>
              <a:t>AASHTO LRFD </a:t>
            </a:r>
            <a:r>
              <a:rPr lang="en-US" sz="1100" dirty="0"/>
              <a:t>Article 6.10.7.1.2).</a:t>
            </a:r>
            <a:r>
              <a:rPr lang="en-US" sz="1100" dirty="0">
                <a:effectLst/>
                <a:ea typeface="Times New Roman" panose="02020603050405020304" pitchFamily="18" charset="0"/>
                <a:cs typeface="Times New Roman" panose="02020603050405020304" pitchFamily="18" charset="0"/>
              </a:rPr>
              <a:t>  Compact-web sections were discussed previously in Lesson 8.</a:t>
            </a:r>
            <a:endParaRPr lang="en-US" sz="1100" baseline="-25000"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11</a:t>
            </a:fld>
            <a:endParaRPr lang="en-US" altLang="en-US" dirty="0"/>
          </a:p>
        </p:txBody>
      </p:sp>
    </p:spTree>
    <p:extLst>
      <p:ext uri="{BB962C8B-B14F-4D97-AF65-F5344CB8AC3E}">
        <p14:creationId xmlns:p14="http://schemas.microsoft.com/office/powerpoint/2010/main" val="2146544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257925" cy="4111719"/>
          </a:xfrm>
        </p:spPr>
        <p:txBody>
          <a:bodyPr/>
          <a:lstStyle/>
          <a:p>
            <a:pPr algn="just"/>
            <a:r>
              <a:rPr lang="en-US" dirty="0"/>
              <a:t>In this example, for the composite section shown, which is taken from Design Example 1 of the NSBA Steel Bridge Design Handbook (SBDH), determine if the section qualifies as a compact section, calculate the nominal flexural resistance, M</a:t>
            </a:r>
            <a:r>
              <a:rPr lang="en-US" baseline="-25000" dirty="0"/>
              <a:t>n</a:t>
            </a:r>
            <a:r>
              <a:rPr lang="en-US" dirty="0"/>
              <a:t>, of the section at the strength limit state, and check the flexural resistance equation (i.e., the one-third rule equation) for the Strength I load combination. The girder is an exterior girder, and the section is in a positive moment region in the end span of the three-span continuous girder (at 0.4L). The load modifier </a:t>
            </a:r>
            <a:r>
              <a:rPr lang="en-US" dirty="0">
                <a:sym typeface="Symbol"/>
              </a:rPr>
              <a:t></a:t>
            </a:r>
            <a:r>
              <a:rPr lang="en-US" dirty="0"/>
              <a:t> is assumed to be 1.0. Recall that the Strength I load combination and the load modifier, </a:t>
            </a:r>
            <a:r>
              <a:rPr lang="en-US" dirty="0">
                <a:sym typeface="Symbol"/>
              </a:rPr>
              <a:t>, were</a:t>
            </a:r>
            <a:r>
              <a:rPr lang="en-US" dirty="0"/>
              <a:t> discussed previously in Lesson 3. </a:t>
            </a:r>
            <a:r>
              <a:rPr lang="en-US" altLang="en-US" dirty="0"/>
              <a:t>The section is a homogeneous section with a specified minimum yield strength of the tension (bottom) flange, F</a:t>
            </a:r>
            <a:r>
              <a:rPr lang="en-US" altLang="en-US" baseline="-25000" dirty="0"/>
              <a:t>yt</a:t>
            </a:r>
            <a:r>
              <a:rPr lang="en-US" altLang="en-US" dirty="0"/>
              <a:t>, of 50 ksi.  The specified minimum yield strength of the compression (top) flange and the web is also 50 ksi.  Therefore, the hybrid factor, R</a:t>
            </a:r>
            <a:r>
              <a:rPr lang="en-US" altLang="en-US" baseline="-25000" dirty="0"/>
              <a:t>h</a:t>
            </a:r>
            <a:r>
              <a:rPr lang="en-US" altLang="en-US" dirty="0"/>
              <a:t>, is equal to 1.0. The bridge is a straight bridge with no skew. Wind load is not considered for the Strength I load combination. Hence, the bottom-flange lateral bending stress, f</a:t>
            </a:r>
            <a:r>
              <a:rPr lang="en-US" altLang="en-US" baseline="-25000" dirty="0">
                <a:sym typeface="MT Extra" panose="05050102010205020202" pitchFamily="18" charset="2"/>
              </a:rPr>
              <a:t></a:t>
            </a:r>
            <a:r>
              <a:rPr lang="en-US" altLang="en-US" dirty="0">
                <a:sym typeface="MT Extra" panose="05050102010205020202" pitchFamily="18" charset="2"/>
              </a:rPr>
              <a:t>, due to torsion is equal to zero.</a:t>
            </a:r>
            <a:endParaRPr lang="en-US" dirty="0"/>
          </a:p>
        </p:txBody>
      </p:sp>
      <p:sp>
        <p:nvSpPr>
          <p:cNvPr id="5" name="TextBox 4">
            <a:extLst>
              <a:ext uri="{FF2B5EF4-FFF2-40B4-BE49-F238E27FC236}">
                <a16:creationId xmlns:a16="http://schemas.microsoft.com/office/drawing/2014/main" id="{11E50B53-8820-4A9F-F67A-611D53E7B77F}"/>
              </a:ext>
            </a:extLst>
          </p:cNvPr>
          <p:cNvSpPr txBox="1"/>
          <p:nvPr/>
        </p:nvSpPr>
        <p:spPr>
          <a:xfrm>
            <a:off x="6825343" y="9231868"/>
            <a:ext cx="3657600" cy="292388"/>
          </a:xfrm>
          <a:prstGeom prst="rect">
            <a:avLst/>
          </a:prstGeom>
          <a:noFill/>
        </p:spPr>
        <p:txBody>
          <a:bodyPr wrap="square">
            <a:spAutoFit/>
          </a:bodyPr>
          <a:lstStyle/>
          <a:p>
            <a:fld id="{CBCC8EBC-06C6-4656-87A1-0AF013F9A67E}" type="slidenum">
              <a:rPr lang="en-US" altLang="en-US" sz="1300" smtClean="0"/>
              <a:pPr/>
              <a:t>12</a:t>
            </a:fld>
            <a:endParaRPr lang="en-US" sz="1300" dirty="0"/>
          </a:p>
        </p:txBody>
      </p:sp>
    </p:spTree>
    <p:extLst>
      <p:ext uri="{BB962C8B-B14F-4D97-AF65-F5344CB8AC3E}">
        <p14:creationId xmlns:p14="http://schemas.microsoft.com/office/powerpoint/2010/main" val="1324570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5429" y="4350204"/>
            <a:ext cx="6257925" cy="4111719"/>
          </a:xfrm>
        </p:spPr>
        <p:txBody>
          <a:bodyPr/>
          <a:lstStyle/>
          <a:p>
            <a:pPr algn="just"/>
            <a:r>
              <a:rPr lang="en-US" dirty="0"/>
              <a:t>From previous calculations in Lesson 6, the plastic moment, M</a:t>
            </a:r>
            <a:r>
              <a:rPr lang="en-US" baseline="-25000" dirty="0"/>
              <a:t>p</a:t>
            </a:r>
            <a:r>
              <a:rPr lang="en-US" dirty="0"/>
              <a:t>, and yield moment, M</a:t>
            </a:r>
            <a:r>
              <a:rPr lang="en-US" baseline="-25000" dirty="0"/>
              <a:t>y</a:t>
            </a:r>
            <a:r>
              <a:rPr lang="en-US" dirty="0"/>
              <a:t>, for this section were computed to be 16,464 kip-ft and 12,278 kip-ft, respectively. Further, it was determined that the plastic neutral axis (PNA) was located in the top flange at a distance of 0.383 inches from the top of the top flange. As a result, the entire web of the section is in tension at M</a:t>
            </a:r>
            <a:r>
              <a:rPr lang="en-US" baseline="-25000" dirty="0"/>
              <a:t>p</a:t>
            </a:r>
            <a:r>
              <a:rPr lang="en-US" dirty="0"/>
              <a:t> and the depth of the web in compression at the plastic moment, D</a:t>
            </a:r>
            <a:r>
              <a:rPr lang="en-US" baseline="-25000" dirty="0"/>
              <a:t>cp</a:t>
            </a:r>
            <a:r>
              <a:rPr lang="en-US" dirty="0"/>
              <a:t>, is therefore equal to zero.  The web slenderness, D/t</a:t>
            </a:r>
            <a:r>
              <a:rPr lang="en-US" baseline="-25000" dirty="0"/>
              <a:t>w</a:t>
            </a:r>
            <a:r>
              <a:rPr lang="en-US" dirty="0"/>
              <a:t>, of the section is computed to be 138.</a:t>
            </a:r>
          </a:p>
        </p:txBody>
      </p:sp>
      <p:sp>
        <p:nvSpPr>
          <p:cNvPr id="5" name="TextBox 4">
            <a:extLst>
              <a:ext uri="{FF2B5EF4-FFF2-40B4-BE49-F238E27FC236}">
                <a16:creationId xmlns:a16="http://schemas.microsoft.com/office/drawing/2014/main" id="{8D0760A5-963B-4701-766E-E465899641AD}"/>
              </a:ext>
            </a:extLst>
          </p:cNvPr>
          <p:cNvSpPr txBox="1"/>
          <p:nvPr/>
        </p:nvSpPr>
        <p:spPr>
          <a:xfrm>
            <a:off x="6872514" y="9235497"/>
            <a:ext cx="3657600" cy="292388"/>
          </a:xfrm>
          <a:prstGeom prst="rect">
            <a:avLst/>
          </a:prstGeom>
          <a:noFill/>
        </p:spPr>
        <p:txBody>
          <a:bodyPr wrap="square">
            <a:spAutoFit/>
          </a:bodyPr>
          <a:lstStyle/>
          <a:p>
            <a:fld id="{CBCC8EBC-06C6-4656-87A1-0AF013F9A67E}" type="slidenum">
              <a:rPr lang="en-US" altLang="en-US" sz="1300" smtClean="0"/>
              <a:pPr/>
              <a:t>13</a:t>
            </a:fld>
            <a:endParaRPr lang="en-US" sz="1300" dirty="0"/>
          </a:p>
        </p:txBody>
      </p:sp>
    </p:spTree>
    <p:extLst>
      <p:ext uri="{BB962C8B-B14F-4D97-AF65-F5344CB8AC3E}">
        <p14:creationId xmlns:p14="http://schemas.microsoft.com/office/powerpoint/2010/main" val="388372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623674"/>
          </a:xfrm>
        </p:spPr>
        <p:txBody>
          <a:bodyPr/>
          <a:lstStyle/>
          <a:p>
            <a:pPr algn="just"/>
            <a:r>
              <a:rPr lang="en-US" dirty="0"/>
              <a:t>Checking the requirements for a compact section discussed previously on Slide 8 in this lesson, the girders in the bridge are straight, the flange yield strengths are both less than 70 ksi, the computed web slenderness of 138 is less than 150, which indicates that longitudinal web stiffeners are not required, and the web slenderness requirement based on the depth of the web in compression at the plastic moment, D</a:t>
            </a:r>
            <a:r>
              <a:rPr lang="en-US" baseline="-25000" dirty="0"/>
              <a:t>cp</a:t>
            </a:r>
            <a:r>
              <a:rPr lang="en-US" dirty="0"/>
              <a:t>, is automatically satisfied because the entire web is in tension at M</a:t>
            </a:r>
            <a:r>
              <a:rPr lang="en-US" baseline="-25000" dirty="0"/>
              <a:t>p</a:t>
            </a:r>
            <a:r>
              <a:rPr lang="en-US" dirty="0"/>
              <a:t> and D</a:t>
            </a:r>
            <a:r>
              <a:rPr lang="en-US" baseline="-25000" dirty="0"/>
              <a:t>cp</a:t>
            </a:r>
            <a:r>
              <a:rPr lang="en-US" dirty="0"/>
              <a:t> is equal to zero. Therefore, the section qualifies as a compact section for the determination of the nominal flexural resistance at the strength limit state.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14</a:t>
            </a:fld>
            <a:endParaRPr lang="en-US" altLang="en-US" dirty="0"/>
          </a:p>
        </p:txBody>
      </p:sp>
    </p:spTree>
    <p:extLst>
      <p:ext uri="{BB962C8B-B14F-4D97-AF65-F5344CB8AC3E}">
        <p14:creationId xmlns:p14="http://schemas.microsoft.com/office/powerpoint/2010/main" val="1394462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99404"/>
            <a:ext cx="6400800" cy="5029200"/>
          </a:xfrm>
        </p:spPr>
        <p:txBody>
          <a:bodyPr/>
          <a:lstStyle/>
          <a:p>
            <a:pPr algn="just"/>
            <a:r>
              <a:rPr lang="en-US" dirty="0"/>
              <a:t>To calculate the nominal flexural resistance, M</a:t>
            </a:r>
            <a:r>
              <a:rPr lang="en-US" baseline="-25000" dirty="0"/>
              <a:t>n</a:t>
            </a:r>
            <a:r>
              <a:rPr lang="en-US" dirty="0"/>
              <a:t>, of the compact composite section, first calculate D</a:t>
            </a:r>
            <a:r>
              <a:rPr lang="en-US" baseline="-25000" dirty="0"/>
              <a:t>p</a:t>
            </a:r>
            <a:r>
              <a:rPr lang="en-US" dirty="0"/>
              <a:t>, which is the distance from the top of the concrete deck to the neutral axis of the composite section at the plastic moment (or PNA). Referring to the information and sketch given previously on Slide 13 of this lesson, D</a:t>
            </a:r>
            <a:r>
              <a:rPr lang="en-US" baseline="-25000" dirty="0"/>
              <a:t>p</a:t>
            </a:r>
            <a:r>
              <a:rPr lang="en-US" dirty="0"/>
              <a:t> is computed to be 11.88 inches. Next, calculate D</a:t>
            </a:r>
            <a:r>
              <a:rPr lang="en-US" baseline="-25000" dirty="0"/>
              <a:t>t</a:t>
            </a:r>
            <a:r>
              <a:rPr lang="en-US" dirty="0"/>
              <a:t>, which is the total depth of the composite section calculated to be 83.25 inches. The depth of the concrete haunch is considered in the calculation of both D</a:t>
            </a:r>
            <a:r>
              <a:rPr lang="en-US" baseline="-25000" dirty="0"/>
              <a:t>p</a:t>
            </a:r>
            <a:r>
              <a:rPr lang="en-US" dirty="0"/>
              <a:t> and D</a:t>
            </a:r>
            <a:r>
              <a:rPr lang="en-US" baseline="-25000" dirty="0"/>
              <a:t>t</a:t>
            </a:r>
            <a:r>
              <a:rPr lang="en-US" dirty="0"/>
              <a:t> in this example. Since D</a:t>
            </a:r>
            <a:r>
              <a:rPr lang="en-US" baseline="-25000" dirty="0"/>
              <a:t>p</a:t>
            </a:r>
            <a:r>
              <a:rPr lang="en-US" dirty="0"/>
              <a:t> exceeds 0.1D</a:t>
            </a:r>
            <a:r>
              <a:rPr lang="en-US" baseline="-25000" dirty="0"/>
              <a:t>t</a:t>
            </a:r>
            <a:r>
              <a:rPr lang="en-US" dirty="0"/>
              <a:t>, M</a:t>
            </a:r>
            <a:r>
              <a:rPr lang="en-US" baseline="-25000" dirty="0"/>
              <a:t>n</a:t>
            </a:r>
            <a:r>
              <a:rPr lang="en-US" dirty="0"/>
              <a:t> is initially computed from the second equation shown on Slide 10 of this lesson. The computed value of 15,972 kip-ft would be the value of M</a:t>
            </a:r>
            <a:r>
              <a:rPr lang="en-US" baseline="-25000" dirty="0"/>
              <a:t>n</a:t>
            </a:r>
            <a:r>
              <a:rPr lang="en-US" dirty="0"/>
              <a:t> to be used if this were a simple-span bridge. However, since this section is in the positive-moment region of a continuous-span bridge, and the interior-pier sections in this bridge are slender-web sections (as described previously in Lesson 8), the nominal flexural resistance is to be taken as the smaller of M</a:t>
            </a:r>
            <a:r>
              <a:rPr lang="en-US" baseline="-25000" dirty="0"/>
              <a:t>n</a:t>
            </a:r>
            <a:r>
              <a:rPr lang="en-US" dirty="0"/>
              <a:t> and 1.3R</a:t>
            </a:r>
            <a:r>
              <a:rPr lang="en-US" baseline="-25000" dirty="0"/>
              <a:t>h</a:t>
            </a:r>
            <a:r>
              <a:rPr lang="en-US" dirty="0"/>
              <a:t>M</a:t>
            </a:r>
            <a:r>
              <a:rPr lang="en-US" baseline="-25000" dirty="0"/>
              <a:t>y</a:t>
            </a:r>
            <a:r>
              <a:rPr lang="en-US" dirty="0"/>
              <a:t> for reasons discussed previously in this lesson (Slide 11). The computed value of 1.3R</a:t>
            </a:r>
            <a:r>
              <a:rPr lang="en-US" baseline="-25000" dirty="0"/>
              <a:t>h</a:t>
            </a:r>
            <a:r>
              <a:rPr lang="en-US" dirty="0"/>
              <a:t>M</a:t>
            </a:r>
            <a:r>
              <a:rPr lang="en-US" baseline="-25000" dirty="0"/>
              <a:t>y</a:t>
            </a:r>
            <a:r>
              <a:rPr lang="en-US" baseline="0" dirty="0"/>
              <a:t> is 15,961 kip-ft, which is smaller than the previously computed value of M</a:t>
            </a:r>
            <a:r>
              <a:rPr lang="en-US" baseline="-25000" dirty="0"/>
              <a:t>n</a:t>
            </a:r>
            <a:r>
              <a:rPr lang="en-US" baseline="0" dirty="0"/>
              <a:t>. Therefore, the </a:t>
            </a:r>
            <a:r>
              <a:rPr lang="en-US" dirty="0"/>
              <a:t>1.3R</a:t>
            </a:r>
            <a:r>
              <a:rPr lang="en-US" baseline="-25000" dirty="0"/>
              <a:t>h</a:t>
            </a:r>
            <a:r>
              <a:rPr lang="en-US" dirty="0"/>
              <a:t>M</a:t>
            </a:r>
            <a:r>
              <a:rPr lang="en-US" baseline="-25000" dirty="0"/>
              <a:t>y</a:t>
            </a:r>
            <a:r>
              <a:rPr lang="en-US" baseline="0" dirty="0"/>
              <a:t> limit controls and M</a:t>
            </a:r>
            <a:r>
              <a:rPr lang="en-US" baseline="-25000" dirty="0"/>
              <a:t>n</a:t>
            </a:r>
            <a:r>
              <a:rPr lang="en-US" baseline="0" dirty="0"/>
              <a:t> for this section is to be taken as 15,961 kip-ft.</a:t>
            </a:r>
            <a:r>
              <a:rPr lang="en-US" dirty="0"/>
              <a:t> </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15</a:t>
            </a:fld>
            <a:endParaRPr lang="en-US" altLang="en-US" dirty="0"/>
          </a:p>
        </p:txBody>
      </p:sp>
    </p:spTree>
    <p:extLst>
      <p:ext uri="{BB962C8B-B14F-4D97-AF65-F5344CB8AC3E}">
        <p14:creationId xmlns:p14="http://schemas.microsoft.com/office/powerpoint/2010/main" val="1677485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321175"/>
            <a:ext cx="6257925" cy="4224814"/>
          </a:xfrm>
        </p:spPr>
        <p:txBody>
          <a:bodyPr/>
          <a:lstStyle/>
          <a:p>
            <a:pPr algn="just"/>
            <a:r>
              <a:rPr lang="en-US" dirty="0"/>
              <a:t>The </a:t>
            </a:r>
            <a:r>
              <a:rPr lang="en-US" i="1" dirty="0"/>
              <a:t>unfactored</a:t>
            </a:r>
            <a:r>
              <a:rPr lang="en-US" dirty="0"/>
              <a:t> bending moments for the three-span continuous girder are shown on this slide at each span tenth point. The moments at the point of maximum positive LL + IM moment in the end span are also shown The moments were determined using a line-girder analysis as discussed previously in Lesson 4. The moments are shown for one-half of the girder; the moments are symmetrical about the centerline of the bridge (which is located at the right-hand side of the plot).  Moments are plotted for the DC</a:t>
            </a:r>
            <a:r>
              <a:rPr lang="en-US" baseline="-25000" dirty="0"/>
              <a:t>1</a:t>
            </a:r>
            <a:r>
              <a:rPr lang="en-US" dirty="0"/>
              <a:t>, DC</a:t>
            </a:r>
            <a:r>
              <a:rPr lang="en-US" baseline="-25000" dirty="0"/>
              <a:t>2</a:t>
            </a:r>
            <a:r>
              <a:rPr lang="en-US" dirty="0"/>
              <a:t>, and DW loads. Since the live load is a moving load, moment envelopes are plotted for the LL + IM loads; the envelopes represent the maximum (+) and minimum (-) live-load plus impact moment values at each point. </a:t>
            </a:r>
          </a:p>
          <a:p>
            <a:pPr algn="just"/>
            <a:endParaRPr lang="en-US" dirty="0"/>
          </a:p>
          <a:p>
            <a:pPr algn="just"/>
            <a:r>
              <a:rPr lang="en-US" dirty="0"/>
              <a:t>The unfactored positive moments at the four-tenths point (0.4L) in the end span are summarized on the slide. As shown at the bottom of the slide, the factored bending moment, M</a:t>
            </a:r>
            <a:r>
              <a:rPr lang="en-US" baseline="-25000" dirty="0"/>
              <a:t>u</a:t>
            </a:r>
            <a:r>
              <a:rPr lang="en-US" dirty="0"/>
              <a:t>, for the Strength I load combination at this point is computed to be 9,797 kip-ft.</a:t>
            </a:r>
          </a:p>
        </p:txBody>
      </p:sp>
      <p:sp>
        <p:nvSpPr>
          <p:cNvPr id="5" name="TextBox 4">
            <a:extLst>
              <a:ext uri="{FF2B5EF4-FFF2-40B4-BE49-F238E27FC236}">
                <a16:creationId xmlns:a16="http://schemas.microsoft.com/office/drawing/2014/main" id="{284FF5A3-1302-3C0F-837C-D92CC28C443B}"/>
              </a:ext>
            </a:extLst>
          </p:cNvPr>
          <p:cNvSpPr txBox="1"/>
          <p:nvPr/>
        </p:nvSpPr>
        <p:spPr>
          <a:xfrm>
            <a:off x="6769554" y="9231868"/>
            <a:ext cx="3657600" cy="292388"/>
          </a:xfrm>
          <a:prstGeom prst="rect">
            <a:avLst/>
          </a:prstGeom>
          <a:noFill/>
        </p:spPr>
        <p:txBody>
          <a:bodyPr wrap="square">
            <a:spAutoFit/>
          </a:bodyPr>
          <a:lstStyle/>
          <a:p>
            <a:fld id="{CBCC8EBC-06C6-4656-87A1-0AF013F9A67E}" type="slidenum">
              <a:rPr lang="en-US" altLang="en-US" sz="1300" smtClean="0"/>
              <a:pPr/>
              <a:t>16</a:t>
            </a:fld>
            <a:endParaRPr lang="en-US" sz="1300" dirty="0"/>
          </a:p>
        </p:txBody>
      </p:sp>
    </p:spTree>
    <p:extLst>
      <p:ext uri="{BB962C8B-B14F-4D97-AF65-F5344CB8AC3E}">
        <p14:creationId xmlns:p14="http://schemas.microsoft.com/office/powerpoint/2010/main" val="4186841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2946"/>
            <a:ext cx="6400800" cy="3353254"/>
          </a:xfrm>
        </p:spPr>
        <p:txBody>
          <a:bodyPr/>
          <a:lstStyle/>
          <a:p>
            <a:pPr algn="just"/>
            <a:r>
              <a:rPr lang="en-US" dirty="0"/>
              <a:t>As discussed previously, the flexural resistance equation for compact sections is the one-third rule equation expressed in terms of bending moment. L</a:t>
            </a:r>
            <a:r>
              <a:rPr lang="en-US" sz="1200" dirty="0">
                <a:effectLst/>
                <a:ea typeface="Times New Roman" panose="02020603050405020304" pitchFamily="18" charset="0"/>
                <a:cs typeface="Times New Roman" panose="02020603050405020304" pitchFamily="18" charset="0"/>
              </a:rPr>
              <a:t>ateral bending due to torsion is only considered in the bottom (tension) flange in this equation. Lateral bending does not need to be considered in the top (compression) flange of these sections at the strength limit state because the top flange is continuously supported by the concrete deck. In this example, the bottom flange lateral bending stress, f</a:t>
            </a:r>
            <a:r>
              <a:rPr lang="en-US" sz="1200" baseline="-25000" dirty="0">
                <a:effectLst/>
                <a:ea typeface="Times New Roman" panose="02020603050405020304" pitchFamily="18" charset="0"/>
                <a:cs typeface="Times New Roman" panose="02020603050405020304" pitchFamily="18" charset="0"/>
                <a:sym typeface="MT Extra" panose="05050102010205020202" pitchFamily="18" charset="2"/>
              </a:rPr>
              <a:t></a:t>
            </a:r>
            <a:r>
              <a:rPr lang="en-US" sz="1200" dirty="0">
                <a:effectLst/>
                <a:ea typeface="Times New Roman" panose="02020603050405020304" pitchFamily="18" charset="0"/>
                <a:cs typeface="Times New Roman" panose="02020603050405020304" pitchFamily="18" charset="0"/>
                <a:sym typeface="MT Extra" panose="05050102010205020202" pitchFamily="18" charset="2"/>
              </a:rPr>
              <a:t>, is equal to zero. According to the resulting equation then, the factored moment, M</a:t>
            </a:r>
            <a:r>
              <a:rPr lang="en-US" sz="1200" baseline="-25000" dirty="0">
                <a:effectLst/>
                <a:ea typeface="Times New Roman" panose="02020603050405020304" pitchFamily="18" charset="0"/>
                <a:cs typeface="Times New Roman" panose="02020603050405020304" pitchFamily="18" charset="0"/>
                <a:sym typeface="MT Extra" panose="05050102010205020202" pitchFamily="18" charset="2"/>
              </a:rPr>
              <a:t>u</a:t>
            </a:r>
            <a:r>
              <a:rPr lang="en-US" sz="1200" dirty="0">
                <a:effectLst/>
                <a:ea typeface="Times New Roman" panose="02020603050405020304" pitchFamily="18" charset="0"/>
                <a:cs typeface="Times New Roman" panose="02020603050405020304" pitchFamily="18" charset="0"/>
                <a:sym typeface="MT Extra" panose="05050102010205020202" pitchFamily="18" charset="2"/>
              </a:rPr>
              <a:t>, of 9,797 kip-ft is less than the computed nominal flexural resistance, M</a:t>
            </a:r>
            <a:r>
              <a:rPr lang="en-US" sz="1200" baseline="-25000" dirty="0">
                <a:effectLst/>
                <a:ea typeface="Times New Roman" panose="02020603050405020304" pitchFamily="18" charset="0"/>
                <a:cs typeface="Times New Roman" panose="02020603050405020304" pitchFamily="18" charset="0"/>
                <a:sym typeface="MT Extra" panose="05050102010205020202" pitchFamily="18" charset="2"/>
              </a:rPr>
              <a:t>n</a:t>
            </a:r>
            <a:r>
              <a:rPr lang="en-US" sz="1200" dirty="0">
                <a:effectLst/>
                <a:ea typeface="Times New Roman" panose="02020603050405020304" pitchFamily="18" charset="0"/>
                <a:cs typeface="Times New Roman" panose="02020603050405020304" pitchFamily="18" charset="0"/>
                <a:sym typeface="MT Extra" panose="05050102010205020202" pitchFamily="18" charset="2"/>
              </a:rPr>
              <a:t>, of 15,961 kip-ft times the resistance factor for flexure, </a:t>
            </a:r>
            <a:r>
              <a:rPr lang="en-US" sz="1200" dirty="0">
                <a:effectLst/>
                <a:ea typeface="Times New Roman" panose="02020603050405020304" pitchFamily="18" charset="0"/>
                <a:cs typeface="Times New Roman" panose="02020603050405020304" pitchFamily="18" charset="0"/>
                <a:sym typeface="Symbol" panose="05050102010706020507" pitchFamily="18" charset="2"/>
              </a:rPr>
              <a:t></a:t>
            </a:r>
            <a:r>
              <a:rPr lang="en-US" sz="1200" baseline="-25000" dirty="0">
                <a:effectLst/>
                <a:ea typeface="Times New Roman" panose="02020603050405020304" pitchFamily="18" charset="0"/>
                <a:cs typeface="Times New Roman" panose="02020603050405020304" pitchFamily="18" charset="0"/>
                <a:sym typeface="Symbol" panose="05050102010706020507" pitchFamily="18" charset="2"/>
              </a:rPr>
              <a:t>f</a:t>
            </a:r>
            <a:r>
              <a:rPr lang="en-US" sz="1200" dirty="0">
                <a:effectLst/>
                <a:ea typeface="Times New Roman" panose="02020603050405020304" pitchFamily="18" charset="0"/>
                <a:cs typeface="Times New Roman" panose="02020603050405020304" pitchFamily="18" charset="0"/>
                <a:sym typeface="Symbol" panose="05050102010706020507" pitchFamily="18" charset="2"/>
              </a:rPr>
              <a:t>, equal to 1.0. Therefore, the section is satisfactory at the strength limit state. The demand-to-capacity ratio is 0.614. There is significant available reserve capacity at the strength limit state. However, a</a:t>
            </a:r>
            <a:r>
              <a:rPr lang="en-US" sz="1200" dirty="0">
                <a:effectLst/>
                <a:ea typeface="Times New Roman" panose="02020603050405020304" pitchFamily="18" charset="0"/>
                <a:cs typeface="Times New Roman" panose="02020603050405020304" pitchFamily="18" charset="0"/>
              </a:rPr>
              <a:t>dditional flexural resistance is not needed in this case as the size of the bottom flange is controlled by fatigue limit state design criteria (described previously in Lesson 7).</a:t>
            </a:r>
          </a:p>
          <a:p>
            <a:pPr algn="just"/>
            <a:endParaRPr lang="en-US" dirty="0">
              <a:highlight>
                <a:srgbClr val="FFFF00"/>
              </a:highlight>
              <a:ea typeface="Times New Roman" panose="02020603050405020304" pitchFamily="18" charset="0"/>
              <a:cs typeface="Times New Roman" panose="02020603050405020304" pitchFamily="18" charset="0"/>
            </a:endParaRPr>
          </a:p>
          <a:p>
            <a:pPr algn="just"/>
            <a:r>
              <a:rPr lang="en-US" dirty="0">
                <a:ea typeface="Times New Roman" panose="02020603050405020304" pitchFamily="18" charset="0"/>
                <a:cs typeface="Times New Roman" panose="02020603050405020304" pitchFamily="18" charset="0"/>
              </a:rPr>
              <a:t>NSBA SBDH Design Example #1 presents the resistance calculation for a compact section. Many steel bridges satisfy these requirements for sections in positive flexure but for the remainder that are classified as noncompact, e.g., sections in positive flexure in horizontally curved girders or in deeper girders with longitudinal web stiffeners, their resistance is computed as described on the following slides.</a:t>
            </a:r>
            <a:endParaRPr lang="en-US" sz="1200" dirty="0">
              <a:effectLs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17</a:t>
            </a:fld>
            <a:endParaRPr lang="en-US" altLang="en-US" dirty="0"/>
          </a:p>
        </p:txBody>
      </p:sp>
    </p:spTree>
    <p:extLst>
      <p:ext uri="{BB962C8B-B14F-4D97-AF65-F5344CB8AC3E}">
        <p14:creationId xmlns:p14="http://schemas.microsoft.com/office/powerpoint/2010/main" val="3965317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dirty="0"/>
              <a:t>This topic will cover the design requirements for noncompact sections in positive bending at the strength limit state, including the requirements to qualify as a noncompact section and the flexural resistance requirements for the design of noncompact sections. </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18</a:t>
            </a:fld>
            <a:endParaRPr lang="en-US" altLang="en-US" dirty="0"/>
          </a:p>
        </p:txBody>
      </p:sp>
    </p:spTree>
    <p:extLst>
      <p:ext uri="{BB962C8B-B14F-4D97-AF65-F5344CB8AC3E}">
        <p14:creationId xmlns:p14="http://schemas.microsoft.com/office/powerpoint/2010/main" val="1602464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699874"/>
          </a:xfrm>
        </p:spPr>
        <p:txBody>
          <a:bodyPr/>
          <a:lstStyle/>
          <a:p>
            <a:pPr algn="just"/>
            <a:r>
              <a:rPr lang="en-US" i="1" dirty="0"/>
              <a:t>AASHTO LRFD </a:t>
            </a:r>
            <a:r>
              <a:rPr lang="en-US" dirty="0"/>
              <a:t>Article 6.10.6.2.2 specifies that </a:t>
            </a:r>
            <a:r>
              <a:rPr lang="en-US" dirty="0">
                <a:effectLst/>
                <a:cs typeface="Times New Roman" panose="02020603050405020304" pitchFamily="18" charset="0"/>
              </a:rPr>
              <a:t>co</a:t>
            </a:r>
            <a:r>
              <a:rPr lang="en-US" dirty="0">
                <a:effectLst/>
                <a:ea typeface="Times New Roman" panose="02020603050405020304" pitchFamily="18" charset="0"/>
                <a:cs typeface="Times New Roman" panose="02020603050405020304" pitchFamily="18" charset="0"/>
              </a:rPr>
              <a:t>mposite sections in positive flexure in horizontally curved bridges and in kinked (chorded) continuous bridges (which behave similarly to horizontally curved bridges) must be classified and designed as noncompact sections at the strength limit state, regardless of whether the sections satisfy all the compact section requirements given on Slide 8 of this lesson. Sufficient research has not yet been conducted to support the design of the sections in these bridges as compact sections with flexural resistances exceeding the moment at first yield. Composite sections in positive flexure in straight bridges that do not satisfy one or more of the compact section requirements given on Slide 8 must also be classified and designed as noncompact sections. As mentioned previously, such sections that do meet all of the compact section requirements may be conservatively treated as noncompact sections, if desired, to simplify the calculations somewhat without a significant loss of economy.</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US" dirty="0">
              <a:effectLst/>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dirty="0">
                <a:effectLst/>
                <a:ea typeface="Times New Roman" panose="02020603050405020304" pitchFamily="18" charset="0"/>
                <a:cs typeface="Arial" panose="020B0604020202020204" pitchFamily="34" charset="0"/>
              </a:rPr>
              <a:t>For noncompact sections, the nominal flexural resistance is not permitted to exceed the moment at first yield. The nominal flexural resistance in these cases</a:t>
            </a:r>
            <a:r>
              <a:rPr lang="en-US" b="1" dirty="0">
                <a:effectLst/>
                <a:ea typeface="Times New Roman" panose="02020603050405020304" pitchFamily="18" charset="0"/>
                <a:cs typeface="Arial" panose="020B0604020202020204" pitchFamily="34" charset="0"/>
              </a:rPr>
              <a:t> </a:t>
            </a:r>
            <a:r>
              <a:rPr lang="en-US" dirty="0">
                <a:effectLst/>
                <a:ea typeface="Times New Roman" panose="02020603050405020304" pitchFamily="18" charset="0"/>
                <a:cs typeface="Arial" panose="020B0604020202020204" pitchFamily="34" charset="0"/>
              </a:rPr>
              <a:t>is therefore more appropriately expressed in terms of the elastically computed flange stress. The use of stresses is considered more appropriate in members within which the maximum resistance is always less than or equal to the yield moment, </a:t>
            </a:r>
            <a:r>
              <a:rPr lang="en-US" i="0" dirty="0">
                <a:effectLst/>
                <a:ea typeface="Times New Roman" panose="02020603050405020304" pitchFamily="18" charset="0"/>
                <a:cs typeface="Arial" panose="020B0604020202020204" pitchFamily="34" charset="0"/>
              </a:rPr>
              <a:t>M</a:t>
            </a:r>
            <a:r>
              <a:rPr lang="en-US" i="0" baseline="-25000" dirty="0">
                <a:effectLst/>
                <a:ea typeface="Times New Roman" panose="02020603050405020304" pitchFamily="18" charset="0"/>
                <a:cs typeface="Arial" panose="020B0604020202020204" pitchFamily="34" charset="0"/>
              </a:rPr>
              <a:t>y</a:t>
            </a:r>
            <a:r>
              <a:rPr lang="en-US" i="0" baseline="0" dirty="0">
                <a:effectLst/>
                <a:ea typeface="Times New Roman" panose="02020603050405020304" pitchFamily="18" charset="0"/>
                <a:cs typeface="Arial" panose="020B0604020202020204" pitchFamily="34" charset="0"/>
              </a:rPr>
              <a:t>,</a:t>
            </a:r>
            <a:r>
              <a:rPr lang="en-US" i="1" baseline="-25000" dirty="0">
                <a:effectLst/>
                <a:ea typeface="Times New Roman" panose="02020603050405020304" pitchFamily="18" charset="0"/>
                <a:cs typeface="Arial" panose="020B0604020202020204" pitchFamily="34" charset="0"/>
              </a:rPr>
              <a:t> </a:t>
            </a:r>
            <a:r>
              <a:rPr lang="en-US" dirty="0">
                <a:effectLst/>
                <a:ea typeface="Times New Roman" panose="02020603050405020304" pitchFamily="18" charset="0"/>
                <a:cs typeface="Arial" panose="020B0604020202020204" pitchFamily="34" charset="0"/>
              </a:rPr>
              <a:t>in major-axis bending. This is due to the nature of the different types of loadings that contribute to the member flexural stresses: noncomposite, long-term composite, and short-term composite. The combined effects of the loadings on these different states of the member cross-section are better handled by working with flange stresses rather than moments. Engineers also tend to have a better sense of the efficiency of their design when working with stresses rather than moments. </a:t>
            </a:r>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19</a:t>
            </a:fld>
            <a:endParaRPr lang="en-US" altLang="en-US" dirty="0"/>
          </a:p>
        </p:txBody>
      </p:sp>
    </p:spTree>
    <p:extLst>
      <p:ext uri="{BB962C8B-B14F-4D97-AF65-F5344CB8AC3E}">
        <p14:creationId xmlns:p14="http://schemas.microsoft.com/office/powerpoint/2010/main" val="122554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1800" y="4321175"/>
            <a:ext cx="6257925" cy="4224814"/>
          </a:xfrm>
        </p:spPr>
        <p:txBody>
          <a:bodyPr/>
          <a:lstStyle/>
          <a:p>
            <a:pPr algn="just"/>
            <a:r>
              <a:rPr lang="en-US" dirty="0">
                <a:latin typeface="Arial Narrow" panose="020B0606020202030204" pitchFamily="34" charset="0"/>
              </a:rPr>
              <a:t>Lesson 9 is the fourth of five lessons dealing with the design of steel-bridge I-section flexural members. This lesson deals with the design of composite sections in positive bending at the strength limit state; namely, composite sections in simple spans and composite sections in positive bending regions of continuous spans, and the design of shear connectors for composite girders in both positive and negative bending regions.</a:t>
            </a:r>
          </a:p>
          <a:p>
            <a:pPr algn="just"/>
            <a:endParaRPr lang="en-US" dirty="0">
              <a:latin typeface="Arial Narrow" panose="020B0606020202030204" pitchFamily="34" charset="0"/>
            </a:endParaRPr>
          </a:p>
          <a:p>
            <a:pPr algn="just"/>
            <a:r>
              <a:rPr lang="en-US" dirty="0">
                <a:latin typeface="Arial Narrow" panose="020B0606020202030204" pitchFamily="34" charset="0"/>
              </a:rPr>
              <a:t>Topics to be covered in this lesson include an introduction to the </a:t>
            </a:r>
            <a:r>
              <a:rPr lang="en-US" sz="1200" dirty="0">
                <a:latin typeface="Arial Narrow" panose="020B0606020202030204" pitchFamily="34" charset="0"/>
              </a:rPr>
              <a:t>flexural resistance components for determining the resistance of composite sections subject to positive bending at the strength limit state and the classification of such sections; i.e., compact versus noncompact sections. The requirements that must be met to qualify as a compact or noncompact section are then reviewed, along with the flexural design requirements for the design of each type of section. This will be followed by a brief discussion of the ductility requirement and concrete deck stress requirement for these sections. </a:t>
            </a:r>
          </a:p>
          <a:p>
            <a:pPr algn="just"/>
            <a:endParaRPr lang="en-US" dirty="0">
              <a:latin typeface="Arial Narrow" panose="020B0606020202030204" pitchFamily="34" charset="0"/>
            </a:endParaRPr>
          </a:p>
          <a:p>
            <a:pPr algn="just"/>
            <a:r>
              <a:rPr lang="en-US" sz="1200" dirty="0">
                <a:latin typeface="Arial Narrow" panose="020B0606020202030204" pitchFamily="34" charset="0"/>
              </a:rPr>
              <a:t>Lastly, this lesson will cover the design of shear connectors for composite girders in positive and negative bending regions according to </a:t>
            </a:r>
            <a:r>
              <a:rPr lang="en-US" dirty="0">
                <a:latin typeface="Arial Narrow" panose="020B0606020202030204" pitchFamily="34" charset="0"/>
              </a:rPr>
              <a:t>new </a:t>
            </a:r>
            <a:r>
              <a:rPr lang="en-US" sz="1200" dirty="0">
                <a:latin typeface="Arial Narrow" panose="020B0606020202030204" pitchFamily="34" charset="0"/>
                <a:ea typeface="Times New Roman" panose="02020603050405020304" pitchFamily="18" charset="0"/>
                <a:cs typeface="Times New Roman" panose="02020603050405020304" pitchFamily="18" charset="0"/>
              </a:rPr>
              <a:t>provisions appearing in the 10</a:t>
            </a:r>
            <a:r>
              <a:rPr lang="en-US" sz="1200" baseline="30000" dirty="0">
                <a:latin typeface="Arial Narrow" panose="020B0606020202030204" pitchFamily="34" charset="0"/>
                <a:ea typeface="Times New Roman" panose="02020603050405020304" pitchFamily="18" charset="0"/>
                <a:cs typeface="Times New Roman" panose="02020603050405020304" pitchFamily="18" charset="0"/>
              </a:rPr>
              <a:t>th</a:t>
            </a:r>
            <a:r>
              <a:rPr lang="en-US" sz="1200" dirty="0">
                <a:latin typeface="Arial Narrow" panose="020B0606020202030204" pitchFamily="34" charset="0"/>
                <a:ea typeface="Times New Roman" panose="02020603050405020304" pitchFamily="18" charset="0"/>
                <a:cs typeface="Times New Roman" panose="02020603050405020304" pitchFamily="18" charset="0"/>
              </a:rPr>
              <a:t> Edition of the </a:t>
            </a:r>
            <a:r>
              <a:rPr lang="en-US" sz="1200" i="1" dirty="0">
                <a:latin typeface="Arial Narrow" panose="020B0606020202030204" pitchFamily="34" charset="0"/>
                <a:ea typeface="Times New Roman" panose="02020603050405020304" pitchFamily="18" charset="0"/>
                <a:cs typeface="Times New Roman" panose="02020603050405020304" pitchFamily="18" charset="0"/>
              </a:rPr>
              <a:t>AASHTO LRFD </a:t>
            </a:r>
            <a:r>
              <a:rPr lang="en-US" sz="1200" dirty="0">
                <a:latin typeface="Arial Narrow" panose="020B0606020202030204" pitchFamily="34" charset="0"/>
                <a:ea typeface="Times New Roman" panose="02020603050405020304" pitchFamily="18" charset="0"/>
                <a:cs typeface="Times New Roman" panose="02020603050405020304" pitchFamily="18" charset="0"/>
              </a:rPr>
              <a:t>BDS.</a:t>
            </a:r>
            <a:r>
              <a:rPr lang="en-US" sz="1200" dirty="0">
                <a:latin typeface="Arial Narrow" panose="020B0606020202030204" pitchFamily="34" charset="0"/>
              </a:rPr>
              <a:t> The application of the various design requirements will be illustrated throughout the lesson using excerpts from NSBA Steel Bridge Design Handbook Design Example 1. More detailed discussion on the background of the design provisions described in this lesson may be found in Sections 6.3.3, 6.3.4, and 6.3.9 of Chapter 4 of the NSBA Steel Bridge Design Handbook.</a:t>
            </a:r>
            <a:endParaRPr lang="en-US" dirty="0">
              <a:latin typeface="Arial Narrow" panose="020B0606020202030204" pitchFamily="34" charset="0"/>
            </a:endParaRPr>
          </a:p>
        </p:txBody>
      </p:sp>
      <p:sp>
        <p:nvSpPr>
          <p:cNvPr id="5" name="TextBox 4">
            <a:extLst>
              <a:ext uri="{FF2B5EF4-FFF2-40B4-BE49-F238E27FC236}">
                <a16:creationId xmlns:a16="http://schemas.microsoft.com/office/drawing/2014/main" id="{A3DE90A8-82A5-3DB2-D60E-0D771107DD37}"/>
              </a:ext>
            </a:extLst>
          </p:cNvPr>
          <p:cNvSpPr txBox="1"/>
          <p:nvPr/>
        </p:nvSpPr>
        <p:spPr>
          <a:xfrm>
            <a:off x="7010400" y="9206468"/>
            <a:ext cx="3657600" cy="292388"/>
          </a:xfrm>
          <a:prstGeom prst="rect">
            <a:avLst/>
          </a:prstGeom>
          <a:noFill/>
        </p:spPr>
        <p:txBody>
          <a:bodyPr wrap="square">
            <a:spAutoFit/>
          </a:bodyPr>
          <a:lstStyle/>
          <a:p>
            <a:fld id="{CBCC8EBC-06C6-4656-87A1-0AF013F9A67E}" type="slidenum">
              <a:rPr lang="en-US" altLang="en-US" sz="1300" smtClean="0"/>
              <a:pPr/>
              <a:t>2</a:t>
            </a:fld>
            <a:endParaRPr lang="en-US" sz="1300" dirty="0"/>
          </a:p>
        </p:txBody>
      </p:sp>
    </p:spTree>
    <p:extLst>
      <p:ext uri="{BB962C8B-B14F-4D97-AF65-F5344CB8AC3E}">
        <p14:creationId xmlns:p14="http://schemas.microsoft.com/office/powerpoint/2010/main" val="3040480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2686" y="4321175"/>
            <a:ext cx="6400800" cy="4876800"/>
          </a:xfrm>
        </p:spPr>
        <p:txBody>
          <a:bodyPr/>
          <a:lstStyle/>
          <a:p>
            <a:pPr algn="just">
              <a:defRPr/>
            </a:pPr>
            <a:r>
              <a:rPr lang="en-US" i="1" dirty="0">
                <a:effectLst/>
                <a:ea typeface="Times New Roman" panose="02020603050405020304" pitchFamily="18" charset="0"/>
                <a:cs typeface="Times New Roman" panose="02020603050405020304" pitchFamily="18" charset="0"/>
              </a:rPr>
              <a:t>AASHTO</a:t>
            </a:r>
            <a:r>
              <a:rPr lang="en-US" dirty="0">
                <a:effectLst/>
                <a:ea typeface="Times New Roman" panose="02020603050405020304" pitchFamily="18" charset="0"/>
                <a:cs typeface="Times New Roman" panose="02020603050405020304" pitchFamily="18" charset="0"/>
              </a:rPr>
              <a:t> </a:t>
            </a:r>
            <a:r>
              <a:rPr lang="en-US" i="1" dirty="0">
                <a:effectLst/>
                <a:ea typeface="Times New Roman" panose="02020603050405020304" pitchFamily="18" charset="0"/>
                <a:cs typeface="Times New Roman" panose="02020603050405020304" pitchFamily="18" charset="0"/>
              </a:rPr>
              <a:t>LRFD</a:t>
            </a:r>
            <a:r>
              <a:rPr lang="en-US" dirty="0">
                <a:effectLst/>
                <a:ea typeface="Times New Roman" panose="02020603050405020304" pitchFamily="18" charset="0"/>
                <a:cs typeface="Times New Roman" panose="02020603050405020304" pitchFamily="18" charset="0"/>
              </a:rPr>
              <a:t> Article 6.10.7.2.1 specifies that at the strength limit state, the factored </a:t>
            </a:r>
            <a:r>
              <a:rPr lang="en-US" dirty="0">
                <a:ea typeface="Times New Roman" panose="02020603050405020304" pitchFamily="18" charset="0"/>
                <a:cs typeface="Times New Roman" panose="02020603050405020304" pitchFamily="18" charset="0"/>
              </a:rPr>
              <a:t>major-axis bending stress, f</a:t>
            </a:r>
            <a:r>
              <a:rPr lang="en-US" baseline="-25000" dirty="0">
                <a:ea typeface="Times New Roman" panose="02020603050405020304" pitchFamily="18" charset="0"/>
                <a:cs typeface="Times New Roman" panose="02020603050405020304" pitchFamily="18" charset="0"/>
              </a:rPr>
              <a:t>bu</a:t>
            </a:r>
            <a:r>
              <a:rPr lang="en-US" dirty="0">
                <a:ea typeface="Times New Roman" panose="02020603050405020304" pitchFamily="18" charset="0"/>
                <a:cs typeface="Times New Roman" panose="02020603050405020304" pitchFamily="18" charset="0"/>
              </a:rPr>
              <a:t>, in the compression (top) flange of composite non</a:t>
            </a:r>
            <a:r>
              <a:rPr lang="en-US" dirty="0">
                <a:effectLst/>
                <a:ea typeface="Times New Roman" panose="02020603050405020304" pitchFamily="18" charset="0"/>
                <a:cs typeface="Times New Roman" panose="02020603050405020304" pitchFamily="18" charset="0"/>
              </a:rPr>
              <a:t>compact sections in positive bending must not exceed the nominal flexural resistance of the compression flange, F</a:t>
            </a:r>
            <a:r>
              <a:rPr lang="en-US" baseline="-25000" dirty="0">
                <a:effectLst/>
                <a:ea typeface="Times New Roman" panose="02020603050405020304" pitchFamily="18" charset="0"/>
                <a:cs typeface="Times New Roman" panose="02020603050405020304" pitchFamily="18" charset="0"/>
              </a:rPr>
              <a:t>nc</a:t>
            </a:r>
            <a:r>
              <a:rPr lang="en-US" dirty="0">
                <a:effectLst/>
                <a:ea typeface="Times New Roman" panose="02020603050405020304" pitchFamily="18" charset="0"/>
                <a:cs typeface="Times New Roman" panose="02020603050405020304" pitchFamily="18" charset="0"/>
              </a:rPr>
              <a:t>, times the resistance factor for flexure, </a:t>
            </a:r>
            <a:r>
              <a:rPr lang="en-US" dirty="0">
                <a:effectLst/>
                <a:ea typeface="Times New Roman" panose="02020603050405020304" pitchFamily="18" charset="0"/>
                <a:cs typeface="Times New Roman" panose="02020603050405020304" pitchFamily="18" charset="0"/>
                <a:sym typeface="Symbol" panose="05050102010706020507" pitchFamily="18" charset="2"/>
              </a:rPr>
              <a:t></a:t>
            </a:r>
            <a:r>
              <a:rPr lang="en-US" baseline="-25000" dirty="0">
                <a:effectLst/>
                <a:ea typeface="Times New Roman" panose="02020603050405020304" pitchFamily="18" charset="0"/>
                <a:cs typeface="Times New Roman" panose="02020603050405020304" pitchFamily="18" charset="0"/>
                <a:sym typeface="Symbol" panose="05050102010706020507" pitchFamily="18" charset="2"/>
              </a:rPr>
              <a:t>f</a:t>
            </a:r>
            <a:r>
              <a:rPr lang="en-US" dirty="0">
                <a:ea typeface="Times New Roman" panose="02020603050405020304" pitchFamily="18" charset="0"/>
                <a:cs typeface="Times New Roman" panose="02020603050405020304" pitchFamily="18" charset="0"/>
                <a:sym typeface="Symbol" panose="05050102010706020507" pitchFamily="18" charset="2"/>
              </a:rPr>
              <a:t>, </a:t>
            </a:r>
            <a:r>
              <a:rPr lang="en-US" dirty="0">
                <a:effectLst/>
                <a:ea typeface="Times New Roman" panose="02020603050405020304" pitchFamily="18" charset="0"/>
                <a:cs typeface="Times New Roman" panose="02020603050405020304" pitchFamily="18" charset="0"/>
                <a:sym typeface="Symbol" panose="05050102010706020507" pitchFamily="18" charset="2"/>
              </a:rPr>
              <a:t>specified in </a:t>
            </a:r>
            <a:r>
              <a:rPr lang="en-US" i="1" dirty="0">
                <a:effectLst/>
                <a:ea typeface="Times New Roman" panose="02020603050405020304" pitchFamily="18" charset="0"/>
                <a:cs typeface="Times New Roman" panose="02020603050405020304" pitchFamily="18" charset="0"/>
                <a:sym typeface="Symbol" panose="05050102010706020507" pitchFamily="18" charset="2"/>
              </a:rPr>
              <a:t>AASHTO LRFD </a:t>
            </a:r>
            <a:r>
              <a:rPr lang="en-US" dirty="0">
                <a:effectLst/>
                <a:ea typeface="Times New Roman" panose="02020603050405020304" pitchFamily="18" charset="0"/>
                <a:cs typeface="Times New Roman" panose="02020603050405020304" pitchFamily="18" charset="0"/>
                <a:sym typeface="Symbol" panose="05050102010706020507" pitchFamily="18" charset="2"/>
              </a:rPr>
              <a:t>Article 6.5.4.2 (= 1.0). The computation of F</a:t>
            </a:r>
            <a:r>
              <a:rPr lang="en-US" baseline="-25000" dirty="0">
                <a:effectLst/>
                <a:ea typeface="Times New Roman" panose="02020603050405020304" pitchFamily="18" charset="0"/>
                <a:cs typeface="Times New Roman" panose="02020603050405020304" pitchFamily="18" charset="0"/>
                <a:sym typeface="Symbol" panose="05050102010706020507" pitchFamily="18" charset="2"/>
              </a:rPr>
              <a:t>nc </a:t>
            </a:r>
            <a:r>
              <a:rPr lang="en-US" dirty="0">
                <a:effectLst/>
                <a:ea typeface="Times New Roman" panose="02020603050405020304" pitchFamily="18" charset="0"/>
                <a:cs typeface="Times New Roman" panose="02020603050405020304" pitchFamily="18" charset="0"/>
                <a:sym typeface="Symbol" panose="05050102010706020507" pitchFamily="18" charset="2"/>
              </a:rPr>
              <a:t>is discussed on the next slide in this lesson. </a:t>
            </a:r>
            <a:r>
              <a:rPr lang="en-US" dirty="0">
                <a:effectLst/>
                <a:ea typeface="Times New Roman" panose="02020603050405020304" pitchFamily="18" charset="0"/>
                <a:cs typeface="Times New Roman" panose="02020603050405020304" pitchFamily="18" charset="0"/>
              </a:rPr>
              <a:t>Again, flange lateral bending is not considered for the compression flange because at the strength limit state, the flange is continuously supported by the concrete deck.</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US" sz="1100" dirty="0">
              <a:ea typeface="Times New Roman" panose="02020603050405020304" pitchFamily="18" charset="0"/>
              <a:cs typeface="Times New Roman" panose="02020603050405020304" pitchFamily="18" charset="0"/>
            </a:endParaRPr>
          </a:p>
          <a:p>
            <a:pPr algn="just">
              <a:defRPr/>
            </a:pPr>
            <a:r>
              <a:rPr lang="en-US" dirty="0">
                <a:effectLst/>
                <a:ea typeface="Times New Roman" panose="02020603050405020304" pitchFamily="18" charset="0"/>
                <a:cs typeface="Times New Roman" panose="02020603050405020304" pitchFamily="18" charset="0"/>
              </a:rPr>
              <a:t>The tension (bottom) flange of composite noncompact sections in positive bending must satisfy the one-third rule equation expressed in terms of the flange stresses as shown on this slide. </a:t>
            </a:r>
            <a:r>
              <a:rPr lang="en-US" dirty="0">
                <a:effectLst/>
                <a:ea typeface="Times New Roman" panose="02020603050405020304" pitchFamily="18" charset="0"/>
                <a:cs typeface="Times New Roman" panose="02020603050405020304" pitchFamily="18" charset="0"/>
                <a:sym typeface="Symbol" panose="05050102010706020507" pitchFamily="18" charset="2"/>
              </a:rPr>
              <a:t>The computation of F</a:t>
            </a:r>
            <a:r>
              <a:rPr lang="en-US" baseline="-25000" dirty="0">
                <a:effectLst/>
                <a:ea typeface="Times New Roman" panose="02020603050405020304" pitchFamily="18" charset="0"/>
                <a:cs typeface="Times New Roman" panose="02020603050405020304" pitchFamily="18" charset="0"/>
                <a:sym typeface="Symbol" panose="05050102010706020507" pitchFamily="18" charset="2"/>
              </a:rPr>
              <a:t>nt </a:t>
            </a:r>
            <a:r>
              <a:rPr lang="en-US" dirty="0">
                <a:effectLst/>
                <a:ea typeface="Times New Roman" panose="02020603050405020304" pitchFamily="18" charset="0"/>
                <a:cs typeface="Times New Roman" panose="02020603050405020304" pitchFamily="18" charset="0"/>
                <a:sym typeface="Symbol" panose="05050102010706020507" pitchFamily="18" charset="2"/>
              </a:rPr>
              <a:t>is discussed on the next slide in this lesson. </a:t>
            </a:r>
            <a:r>
              <a:rPr lang="en-US" dirty="0">
                <a:effectLst/>
                <a:ea typeface="Times New Roman" panose="02020603050405020304" pitchFamily="18" charset="0"/>
                <a:cs typeface="Times New Roman" panose="02020603050405020304" pitchFamily="18" charset="0"/>
              </a:rPr>
              <a:t>The one-third rule equations were introduced in Lesson 8. The sign of f</a:t>
            </a:r>
            <a:r>
              <a:rPr lang="en-US" baseline="-25000" dirty="0">
                <a:effectLst/>
                <a:ea typeface="Times New Roman" panose="02020603050405020304" pitchFamily="18" charset="0"/>
                <a:cs typeface="Times New Roman" panose="02020603050405020304" pitchFamily="18" charset="0"/>
              </a:rPr>
              <a:t>bu</a:t>
            </a:r>
            <a:r>
              <a:rPr lang="en-US" dirty="0">
                <a:effectLst/>
                <a:ea typeface="Times New Roman" panose="02020603050405020304" pitchFamily="18" charset="0"/>
                <a:cs typeface="Times New Roman" panose="02020603050405020304" pitchFamily="18" charset="0"/>
              </a:rPr>
              <a:t> and f</a:t>
            </a:r>
            <a:r>
              <a:rPr lang="en-US" baseline="-25000" dirty="0">
                <a:effectLst/>
                <a:ea typeface="Times New Roman" panose="02020603050405020304" pitchFamily="18" charset="0"/>
                <a:cs typeface="Times New Roman" panose="02020603050405020304" pitchFamily="18" charset="0"/>
                <a:sym typeface="MT Extra" panose="05050102010205020202" pitchFamily="18" charset="2"/>
              </a:rPr>
              <a:t></a:t>
            </a:r>
            <a:r>
              <a:rPr lang="en-US" dirty="0">
                <a:effectLst/>
                <a:ea typeface="Times New Roman" panose="02020603050405020304" pitchFamily="18" charset="0"/>
                <a:cs typeface="Times New Roman" panose="02020603050405020304" pitchFamily="18" charset="0"/>
              </a:rPr>
              <a:t> is always taken as positive in this equation. </a:t>
            </a:r>
            <a:r>
              <a:rPr lang="en-US" dirty="0">
                <a:effectLst/>
                <a:cs typeface="Times New Roman" panose="02020603050405020304" pitchFamily="18" charset="0"/>
              </a:rPr>
              <a:t>However, when summing dead and live load moment/stresses to obtain the total factored major-axis bending stresses and lateral bending stresses, f</a:t>
            </a:r>
            <a:r>
              <a:rPr lang="en-US" baseline="-25000" dirty="0">
                <a:effectLst/>
                <a:cs typeface="Times New Roman" panose="02020603050405020304" pitchFamily="18" charset="0"/>
              </a:rPr>
              <a:t>bu</a:t>
            </a:r>
            <a:r>
              <a:rPr lang="en-US" dirty="0">
                <a:effectLst/>
                <a:cs typeface="Times New Roman" panose="02020603050405020304" pitchFamily="18" charset="0"/>
              </a:rPr>
              <a:t> and f</a:t>
            </a:r>
            <a:r>
              <a:rPr lang="en-US" baseline="-25000" dirty="0">
                <a:effectLst/>
                <a:cs typeface="Times New Roman" panose="02020603050405020304" pitchFamily="18" charset="0"/>
                <a:sym typeface="MT Extra" panose="05050102010205020202" pitchFamily="18" charset="2"/>
              </a:rPr>
              <a:t></a:t>
            </a:r>
            <a:r>
              <a:rPr lang="en-US" dirty="0">
                <a:effectLst/>
                <a:cs typeface="Times New Roman" panose="02020603050405020304" pitchFamily="18" charset="0"/>
              </a:rPr>
              <a:t>, to apply in the equation, the signs of the individual dead and live load stresses must be considered. </a:t>
            </a:r>
          </a:p>
          <a:p>
            <a:pPr algn="just">
              <a:defRPr/>
            </a:pPr>
            <a:endParaRPr lang="en-US" dirty="0">
              <a:cs typeface="Times New Roman" panose="02020603050405020304" pitchFamily="18" charset="0"/>
            </a:endParaRPr>
          </a:p>
          <a:p>
            <a:pPr algn="just">
              <a:defRPr/>
            </a:pPr>
            <a:r>
              <a:rPr lang="en-US" dirty="0">
                <a:effectLst/>
                <a:ea typeface="Times New Roman" panose="02020603050405020304" pitchFamily="18" charset="0"/>
                <a:cs typeface="Times New Roman" panose="02020603050405020304" pitchFamily="18" charset="0"/>
              </a:rPr>
              <a:t>The stress format is more appropriate in members for which the maximum resistance is always less than or equal to the yield moment in major-axis bending. Since the bottom (tension) flange is not continuously supported, lateral bending must be considered in flexural resistance computations for the tension flange. Amplification of the flange lateral bending stresses (</a:t>
            </a:r>
            <a:r>
              <a:rPr lang="en-US" dirty="0">
                <a:ea typeface="Times New Roman" panose="02020603050405020304" pitchFamily="18" charset="0"/>
                <a:cs typeface="Times New Roman" panose="02020603050405020304" pitchFamily="18" charset="0"/>
              </a:rPr>
              <a:t>Lesson 8) </a:t>
            </a:r>
            <a:r>
              <a:rPr lang="en-US" dirty="0">
                <a:effectLst/>
                <a:ea typeface="Times New Roman" panose="02020603050405020304" pitchFamily="18" charset="0"/>
                <a:cs typeface="Times New Roman" panose="02020603050405020304" pitchFamily="18" charset="0"/>
              </a:rPr>
              <a:t>is not required in this case since the bottom flange is in tension. This flexural resistance equation is a conservative but accurate representation of a section analysis in which a pair of fully-yielded widths are discounted from the tension flange to accommodate flange lateral bending, with the remainder of the flange assumed to resist the vertical loads. </a:t>
            </a:r>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20</a:t>
            </a:fld>
            <a:endParaRPr lang="en-US" altLang="en-US" dirty="0"/>
          </a:p>
        </p:txBody>
      </p:sp>
    </p:spTree>
    <p:extLst>
      <p:ext uri="{BB962C8B-B14F-4D97-AF65-F5344CB8AC3E}">
        <p14:creationId xmlns:p14="http://schemas.microsoft.com/office/powerpoint/2010/main" val="762170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6575"/>
            <a:ext cx="6400800" cy="4876800"/>
          </a:xfrm>
        </p:spPr>
        <p:txBody>
          <a:bodyPr/>
          <a:lstStyle/>
          <a:p>
            <a:pPr marR="228600" algn="just">
              <a:spcBef>
                <a:spcPts val="0"/>
              </a:spcBef>
              <a:spcAft>
                <a:spcPts val="0"/>
              </a:spcAft>
            </a:pPr>
            <a:r>
              <a:rPr lang="en-US" i="1" dirty="0"/>
              <a:t>AASHTO LRFD </a:t>
            </a:r>
            <a:r>
              <a:rPr lang="en-US" dirty="0"/>
              <a:t>Article 6.10.7.2.2 specifies that the nominal flexural resistance of the compression (top) flange, F</a:t>
            </a:r>
            <a:r>
              <a:rPr lang="en-US" baseline="-25000" dirty="0"/>
              <a:t>nc</a:t>
            </a:r>
            <a:r>
              <a:rPr lang="en-US" dirty="0"/>
              <a:t>, is to be taken as the specified minimum yield strength of the compression flange, F</a:t>
            </a:r>
            <a:r>
              <a:rPr lang="en-US" baseline="-25000" dirty="0"/>
              <a:t>yc</a:t>
            </a:r>
            <a:r>
              <a:rPr lang="en-US" dirty="0"/>
              <a:t>, times the flange-stress reduction factors, R</a:t>
            </a:r>
            <a:r>
              <a:rPr lang="en-US" baseline="-25000" dirty="0"/>
              <a:t>b</a:t>
            </a:r>
            <a:r>
              <a:rPr lang="en-US" dirty="0"/>
              <a:t> and R</a:t>
            </a:r>
            <a:r>
              <a:rPr lang="en-US" baseline="-25000" dirty="0"/>
              <a:t>h</a:t>
            </a:r>
            <a:r>
              <a:rPr lang="en-US" dirty="0"/>
              <a:t>. The computation of these flange-stress reduction factors was described previously in Lesson 6. </a:t>
            </a:r>
            <a:r>
              <a:rPr lang="en-US" dirty="0">
                <a:effectLst/>
                <a:ea typeface="Times New Roman" panose="02020603050405020304" pitchFamily="18" charset="0"/>
                <a:cs typeface="Times New Roman" panose="02020603050405020304" pitchFamily="18" charset="0"/>
              </a:rPr>
              <a:t>Local and lateral buckling of the top flanges is not a concern because the flanges are continuously braced; therefore, the nominal flexural resistance is based on nominal yielding,</a:t>
            </a:r>
            <a:r>
              <a:rPr lang="en-US" dirty="0"/>
              <a:t> neglecting residual stress effects but including the influence of load shedding from a slender and/or hybrid web</a:t>
            </a:r>
            <a:r>
              <a:rPr lang="en-US" dirty="0">
                <a:effectLst/>
                <a:ea typeface="Times New Roman" panose="02020603050405020304" pitchFamily="18" charset="0"/>
                <a:cs typeface="Times New Roman" panose="02020603050405020304" pitchFamily="18" charset="0"/>
              </a:rPr>
              <a:t>. Note that for composite sections in positive bending with D/t</a:t>
            </a:r>
            <a:r>
              <a:rPr lang="en-US" baseline="-25000" dirty="0">
                <a:effectLst/>
                <a:ea typeface="Times New Roman" panose="02020603050405020304" pitchFamily="18" charset="0"/>
                <a:cs typeface="Times New Roman" panose="02020603050405020304" pitchFamily="18" charset="0"/>
              </a:rPr>
              <a:t>w</a:t>
            </a:r>
            <a:r>
              <a:rPr lang="en-US" dirty="0">
                <a:effectLst/>
                <a:ea typeface="Times New Roman" panose="02020603050405020304" pitchFamily="18" charset="0"/>
                <a:cs typeface="Times New Roman" panose="02020603050405020304" pitchFamily="18" charset="0"/>
              </a:rPr>
              <a:t> ≤ 150 (i.e., no longitudinal web stiffeners), R</a:t>
            </a:r>
            <a:r>
              <a:rPr lang="en-US" baseline="-25000" dirty="0">
                <a:effectLst/>
                <a:ea typeface="Times New Roman" panose="02020603050405020304" pitchFamily="18" charset="0"/>
                <a:cs typeface="Times New Roman" panose="02020603050405020304" pitchFamily="18" charset="0"/>
              </a:rPr>
              <a:t>b</a:t>
            </a:r>
            <a:r>
              <a:rPr lang="en-US" dirty="0">
                <a:effectLst/>
                <a:ea typeface="Times New Roman" panose="02020603050405020304" pitchFamily="18" charset="0"/>
                <a:cs typeface="Times New Roman" panose="02020603050405020304" pitchFamily="18" charset="0"/>
              </a:rPr>
              <a:t> is to be taken equal to 1.0 because web bend buckling, and subsequent load shedding, are unlikely for these sections at the strength limit state. </a:t>
            </a: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The nominal flexural resistance of the tension (bottom) flange, F</a:t>
            </a:r>
            <a:r>
              <a:rPr lang="en-US" baseline="-25000" dirty="0">
                <a:effectLst/>
                <a:ea typeface="Times New Roman" panose="02020603050405020304" pitchFamily="18" charset="0"/>
                <a:cs typeface="Times New Roman" panose="02020603050405020304" pitchFamily="18" charset="0"/>
              </a:rPr>
              <a:t>nt</a:t>
            </a:r>
            <a:r>
              <a:rPr lang="en-US" dirty="0">
                <a:effectLst/>
                <a:ea typeface="Times New Roman" panose="02020603050405020304" pitchFamily="18" charset="0"/>
                <a:cs typeface="Times New Roman" panose="02020603050405020304" pitchFamily="18" charset="0"/>
              </a:rPr>
              <a:t>, is to be taken as the specified minimum yield strength of the tension flange, F</a:t>
            </a:r>
            <a:r>
              <a:rPr lang="en-US" baseline="-25000" dirty="0">
                <a:effectLst/>
                <a:ea typeface="Times New Roman" panose="02020603050405020304" pitchFamily="18" charset="0"/>
                <a:cs typeface="Times New Roman" panose="02020603050405020304" pitchFamily="18" charset="0"/>
              </a:rPr>
              <a:t>yt</a:t>
            </a:r>
            <a:r>
              <a:rPr lang="en-US" dirty="0">
                <a:effectLst/>
                <a:ea typeface="Times New Roman" panose="02020603050405020304" pitchFamily="18" charset="0"/>
                <a:cs typeface="Times New Roman" panose="02020603050405020304" pitchFamily="18" charset="0"/>
              </a:rPr>
              <a:t>, times the flange-stress reduction factor, R</a:t>
            </a:r>
            <a:r>
              <a:rPr lang="en-US" baseline="-25000" dirty="0">
                <a:effectLst/>
                <a:ea typeface="Times New Roman" panose="02020603050405020304" pitchFamily="18" charset="0"/>
                <a:cs typeface="Times New Roman" panose="02020603050405020304" pitchFamily="18" charset="0"/>
              </a:rPr>
              <a:t>h</a:t>
            </a:r>
            <a:r>
              <a:rPr lang="en-US" dirty="0">
                <a:effectLst/>
                <a:ea typeface="Times New Roman" panose="02020603050405020304" pitchFamily="18" charset="0"/>
                <a:cs typeface="Times New Roman" panose="02020603050405020304" pitchFamily="18" charset="0"/>
              </a:rPr>
              <a:t>. As discussed previously in Lesson 6, load shedding of the web compressive stresses to the tension flange as a result of bend buckling of the web is considered insignificant; therefore, the R</a:t>
            </a:r>
            <a:r>
              <a:rPr lang="en-US" baseline="-25000" dirty="0">
                <a:effectLst/>
                <a:ea typeface="Times New Roman" panose="02020603050405020304" pitchFamily="18" charset="0"/>
                <a:cs typeface="Times New Roman" panose="02020603050405020304" pitchFamily="18" charset="0"/>
              </a:rPr>
              <a:t>b</a:t>
            </a:r>
            <a:r>
              <a:rPr lang="en-US" dirty="0">
                <a:effectLst/>
                <a:ea typeface="Times New Roman" panose="02020603050405020304" pitchFamily="18" charset="0"/>
                <a:cs typeface="Times New Roman" panose="02020603050405020304" pitchFamily="18" charset="0"/>
              </a:rPr>
              <a:t> factor is not included in this equation.</a:t>
            </a:r>
          </a:p>
          <a:p>
            <a:pPr algn="just">
              <a:defRPr/>
            </a:pPr>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21</a:t>
            </a:fld>
            <a:endParaRPr lang="en-US" altLang="en-US" dirty="0"/>
          </a:p>
        </p:txBody>
      </p:sp>
    </p:spTree>
    <p:extLst>
      <p:ext uri="{BB962C8B-B14F-4D97-AF65-F5344CB8AC3E}">
        <p14:creationId xmlns:p14="http://schemas.microsoft.com/office/powerpoint/2010/main" val="3663493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dirty="0"/>
              <a:t>This topic briefly covers a ductility requirement that must be satisfied by both compact and noncompact sections in positive bending at the strength limit state.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22</a:t>
            </a:fld>
            <a:endParaRPr lang="en-US" altLang="en-US" dirty="0"/>
          </a:p>
        </p:txBody>
      </p:sp>
    </p:spTree>
    <p:extLst>
      <p:ext uri="{BB962C8B-B14F-4D97-AF65-F5344CB8AC3E}">
        <p14:creationId xmlns:p14="http://schemas.microsoft.com/office/powerpoint/2010/main" val="4008726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629400" cy="4625975"/>
          </a:xfrm>
        </p:spPr>
        <p:txBody>
          <a:bodyPr/>
          <a:lstStyle/>
          <a:p>
            <a:pPr marR="228600" algn="just">
              <a:spcBef>
                <a:spcPts val="0"/>
              </a:spcBef>
              <a:spcAft>
                <a:spcPts val="0"/>
              </a:spcAft>
            </a:pPr>
            <a:r>
              <a:rPr lang="en-US" i="1" dirty="0"/>
              <a:t>AASHTO LRFD</a:t>
            </a:r>
            <a:r>
              <a:rPr lang="en-US" dirty="0"/>
              <a:t> Article 6.10.6.2.2 specifies that both compact and noncompact composite sections in positive bending must also satisfy the ductility requirement specified in </a:t>
            </a:r>
            <a:r>
              <a:rPr lang="en-US" i="1" dirty="0"/>
              <a:t>AASHTO LRFD</a:t>
            </a:r>
            <a:r>
              <a:rPr lang="en-US" dirty="0"/>
              <a:t> Article 6.10.7.3 and shown on this slide. </a:t>
            </a:r>
            <a:r>
              <a:rPr lang="en-US" dirty="0">
                <a:effectLst/>
                <a:ea typeface="Times New Roman" panose="02020603050405020304" pitchFamily="18" charset="0"/>
                <a:cs typeface="Times New Roman" panose="02020603050405020304" pitchFamily="18" charset="0"/>
              </a:rPr>
              <a:t>This requirement is intended to </a:t>
            </a:r>
            <a:r>
              <a:rPr lang="en-US" dirty="0"/>
              <a:t>ensure significant yielding of the bottom flange, and therefore, significant inelastic bending curvature, prior to reaching the nominal crushing strain at the top of the deck. </a:t>
            </a:r>
            <a:r>
              <a:rPr lang="en-US" dirty="0">
                <a:effectLst/>
                <a:ea typeface="Times New Roman" panose="02020603050405020304" pitchFamily="18" charset="0"/>
                <a:cs typeface="Times New Roman" panose="02020603050405020304" pitchFamily="18" charset="0"/>
              </a:rPr>
              <a:t>Satisfying this requirement also helps permit the web bend buckling check to be neglected for composite sections in positive bending without longitudinal stiffeners after the deck hardens. </a:t>
            </a:r>
            <a:r>
              <a:rPr lang="en-US" dirty="0"/>
              <a:t>This limit is consistent with a former maximum reinforcement limit for concrete design in the AASHTO specifications.</a:t>
            </a:r>
            <a:endParaRPr lang="en-US"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 </a:t>
            </a:r>
          </a:p>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Although noncompact sections in positive bending are not permitted to exceed the moment at first yield, this ductility requirement must still be satisfied to ensure a ductile failure, and to prevent premature crushing of the deck for sections that may utilize up to 100-ksi steel and/or that are utilized in shored construction. Shored construction was discussed previously in Lesson 6. </a:t>
            </a:r>
          </a:p>
          <a:p>
            <a:pPr marR="228600" algn="just">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dirty="0">
                <a:effectLst/>
                <a:ea typeface="Times New Roman" panose="02020603050405020304" pitchFamily="18" charset="0"/>
                <a:cs typeface="Times New Roman" panose="02020603050405020304" pitchFamily="18" charset="0"/>
              </a:rPr>
              <a:t>The D</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a:t>
            </a:r>
            <a:r>
              <a:rPr lang="en-US" dirty="0">
                <a:ea typeface="Times New Roman" panose="02020603050405020304" pitchFamily="18" charset="0"/>
                <a:cs typeface="Times New Roman" panose="02020603050405020304" pitchFamily="18" charset="0"/>
              </a:rPr>
              <a:t>D</a:t>
            </a:r>
            <a:r>
              <a:rPr lang="en-US" baseline="-25000" dirty="0">
                <a:ea typeface="Times New Roman" panose="02020603050405020304" pitchFamily="18" charset="0"/>
                <a:cs typeface="Times New Roman" panose="02020603050405020304" pitchFamily="18" charset="0"/>
              </a:rPr>
              <a:t>t </a:t>
            </a:r>
            <a:r>
              <a:rPr lang="en-US" dirty="0">
                <a:ea typeface="Times New Roman" panose="02020603050405020304" pitchFamily="18" charset="0"/>
                <a:cs typeface="Times New Roman" panose="02020603050405020304" pitchFamily="18" charset="0"/>
              </a:rPr>
              <a:t>ratio </a:t>
            </a:r>
            <a:r>
              <a:rPr lang="en-US" dirty="0">
                <a:effectLst/>
                <a:ea typeface="Times New Roman" panose="02020603050405020304" pitchFamily="18" charset="0"/>
                <a:cs typeface="Times New Roman" panose="02020603050405020304" pitchFamily="18" charset="0"/>
              </a:rPr>
              <a:t>is limited to 0.42 to ensure significant yielding of the bottom flange when the crushing strain is reached at the top of the concrete deck. D</a:t>
            </a:r>
            <a:r>
              <a:rPr lang="en-US" baseline="-25000" dirty="0">
                <a:effectLst/>
                <a:ea typeface="Times New Roman" panose="02020603050405020304" pitchFamily="18" charset="0"/>
                <a:cs typeface="Times New Roman" panose="02020603050405020304" pitchFamily="18" charset="0"/>
              </a:rPr>
              <a:t>t </a:t>
            </a:r>
            <a:r>
              <a:rPr lang="en-US" dirty="0">
                <a:effectLst/>
                <a:ea typeface="Times New Roman" panose="02020603050405020304" pitchFamily="18" charset="0"/>
                <a:cs typeface="Times New Roman" panose="02020603050405020304" pitchFamily="18" charset="0"/>
              </a:rPr>
              <a:t>should be computed using a lower-bound estimate of the thickness of the concrete haunch, or it may be determined conservatively by neglecting the thickness of the haunch. This limit is not likely to control for typical sections that are utilized in unshored construction. In the preceding design example, D</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 of 11.88 inches is well below the limit of 0.42D</a:t>
            </a:r>
            <a:r>
              <a:rPr lang="en-US" baseline="-25000" dirty="0">
                <a:effectLst/>
                <a:ea typeface="Times New Roman" panose="02020603050405020304" pitchFamily="18" charset="0"/>
                <a:cs typeface="Times New Roman" panose="02020603050405020304" pitchFamily="18" charset="0"/>
              </a:rPr>
              <a:t>t</a:t>
            </a:r>
            <a:r>
              <a:rPr lang="en-US" dirty="0">
                <a:effectLst/>
                <a:ea typeface="Times New Roman" panose="02020603050405020304" pitchFamily="18" charset="0"/>
                <a:cs typeface="Times New Roman" panose="02020603050405020304" pitchFamily="18" charset="0"/>
              </a:rPr>
              <a:t> = 0.42(83.25) = 34.96 inches.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23</a:t>
            </a:fld>
            <a:endParaRPr lang="en-US" altLang="en-US" dirty="0"/>
          </a:p>
        </p:txBody>
      </p:sp>
    </p:spTree>
    <p:extLst>
      <p:ext uri="{BB962C8B-B14F-4D97-AF65-F5344CB8AC3E}">
        <p14:creationId xmlns:p14="http://schemas.microsoft.com/office/powerpoint/2010/main" val="1653715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9857" y="4335689"/>
            <a:ext cx="6400800" cy="4320540"/>
          </a:xfrm>
        </p:spPr>
        <p:txBody>
          <a:bodyPr/>
          <a:lstStyle/>
          <a:p>
            <a:pPr algn="just"/>
            <a:r>
              <a:rPr lang="en-US" dirty="0"/>
              <a:t>This topic briefly covers a concrete deck stress requirement that must be satisfied by noncompact composite sections in positive bending at the strength limit state.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24</a:t>
            </a:fld>
            <a:endParaRPr lang="en-US" altLang="en-US" dirty="0"/>
          </a:p>
        </p:txBody>
      </p:sp>
    </p:spTree>
    <p:extLst>
      <p:ext uri="{BB962C8B-B14F-4D97-AF65-F5344CB8AC3E}">
        <p14:creationId xmlns:p14="http://schemas.microsoft.com/office/powerpoint/2010/main" val="1543863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2686" y="4350204"/>
            <a:ext cx="6400800" cy="4625975"/>
          </a:xfrm>
        </p:spPr>
        <p:txBody>
          <a:bodyPr/>
          <a:lstStyle/>
          <a:p>
            <a:pPr lvl="0" algn="just">
              <a:defRPr/>
            </a:pP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6.10.7.2.1 specifies that the maximum factored longitudinal compressive stress in the deck at noncompact composite sections in positive bending at the strength limit state, f</a:t>
            </a:r>
            <a:r>
              <a:rPr lang="en-US" baseline="-25000" dirty="0">
                <a:effectLst/>
                <a:ea typeface="Times New Roman" panose="02020603050405020304" pitchFamily="18" charset="0"/>
                <a:cs typeface="Times New Roman" panose="02020603050405020304" pitchFamily="18" charset="0"/>
              </a:rPr>
              <a:t>c</a:t>
            </a:r>
            <a:r>
              <a:rPr lang="en-US" dirty="0">
                <a:effectLst/>
                <a:ea typeface="Times New Roman" panose="02020603050405020304" pitchFamily="18" charset="0"/>
                <a:cs typeface="Times New Roman" panose="02020603050405020304" pitchFamily="18" charset="0"/>
              </a:rPr>
              <a:t>, is to be limited</a:t>
            </a:r>
            <a:r>
              <a:rPr lang="en-US" dirty="0"/>
              <a:t> to 0.6 times the specified minimum 28-day compressive strength of the concrete, f’</a:t>
            </a:r>
            <a:r>
              <a:rPr lang="en-US" baseline="-25000" dirty="0"/>
              <a:t>c</a:t>
            </a:r>
            <a:r>
              <a:rPr lang="en-US" dirty="0"/>
              <a:t>, to ensure linear behavior of the concrete, which is assumed in the computation of the steel flange stresses. The computation of the concrete deck stresses was illustrated previously in Lesson 6. </a:t>
            </a:r>
          </a:p>
          <a:p>
            <a:pPr lvl="0" algn="just">
              <a:defRPr/>
            </a:pPr>
            <a:endParaRPr lang="en-US" dirty="0"/>
          </a:p>
          <a:p>
            <a:pPr algn="just">
              <a:defRPr/>
            </a:pPr>
            <a:r>
              <a:rPr lang="en-US" dirty="0">
                <a:effectLst/>
                <a:ea typeface="Times New Roman" panose="02020603050405020304" pitchFamily="18" charset="0"/>
                <a:cs typeface="Times New Roman" panose="02020603050405020304" pitchFamily="18" charset="0"/>
              </a:rPr>
              <a:t>This check is unlikely to control except in cases involving: 1) shored construction, or unshored construction where the noncomposite steel dead load stresses are low, combined with 2) geometries causing the neutral axis of the short-term and long-term composite section to be significantly below the bottom of the concrete deck. This check ensures that noncompact composite I-sections in positive bending with a relatively large F</a:t>
            </a:r>
            <a:r>
              <a:rPr lang="en-US" baseline="-25000" dirty="0">
                <a:effectLst/>
                <a:ea typeface="Times New Roman" panose="02020603050405020304" pitchFamily="18" charset="0"/>
                <a:cs typeface="Times New Roman" panose="02020603050405020304" pitchFamily="18" charset="0"/>
              </a:rPr>
              <a:t>yt</a:t>
            </a:r>
            <a:r>
              <a:rPr lang="en-US" dirty="0">
                <a:effectLst/>
                <a:ea typeface="Times New Roman" panose="02020603050405020304" pitchFamily="18" charset="0"/>
                <a:cs typeface="Times New Roman" panose="02020603050405020304" pitchFamily="18" charset="0"/>
              </a:rPr>
              <a:t>/f</a:t>
            </a:r>
            <a:r>
              <a:rPr lang="en-US" dirty="0">
                <a:effectLst/>
                <a:ea typeface="Times New Roman" panose="02020603050405020304" pitchFamily="18" charset="0"/>
                <a:cs typeface="Times New Roman" panose="02020603050405020304" pitchFamily="18" charset="0"/>
                <a:sym typeface="Symbol" panose="05050102010706020507" pitchFamily="18" charset="2"/>
              </a:rPr>
              <a:t></a:t>
            </a:r>
            <a:r>
              <a:rPr lang="en-US" baseline="-25000" dirty="0">
                <a:effectLst/>
                <a:ea typeface="Times New Roman" panose="02020603050405020304" pitchFamily="18" charset="0"/>
                <a:cs typeface="Times New Roman" panose="02020603050405020304" pitchFamily="18" charset="0"/>
              </a:rPr>
              <a:t>c</a:t>
            </a:r>
            <a:r>
              <a:rPr lang="en-US" dirty="0">
                <a:effectLst/>
                <a:ea typeface="Times New Roman" panose="02020603050405020304" pitchFamily="18" charset="0"/>
                <a:cs typeface="Times New Roman" panose="02020603050405020304" pitchFamily="18" charset="0"/>
              </a:rPr>
              <a:t> or F</a:t>
            </a:r>
            <a:r>
              <a:rPr lang="en-US" baseline="-25000" dirty="0">
                <a:effectLst/>
                <a:ea typeface="Times New Roman" panose="02020603050405020304" pitchFamily="18" charset="0"/>
                <a:cs typeface="Times New Roman" panose="02020603050405020304" pitchFamily="18" charset="0"/>
              </a:rPr>
              <a:t>yc</a:t>
            </a:r>
            <a:r>
              <a:rPr lang="en-US" dirty="0">
                <a:effectLst/>
                <a:ea typeface="Times New Roman" panose="02020603050405020304" pitchFamily="18" charset="0"/>
                <a:cs typeface="Times New Roman" panose="02020603050405020304" pitchFamily="18" charset="0"/>
              </a:rPr>
              <a:t>/f</a:t>
            </a:r>
            <a:r>
              <a:rPr lang="en-US" dirty="0">
                <a:effectLst/>
                <a:ea typeface="Times New Roman" panose="02020603050405020304" pitchFamily="18" charset="0"/>
                <a:cs typeface="Times New Roman" panose="02020603050405020304" pitchFamily="18" charset="0"/>
                <a:sym typeface="Symbol" panose="05050102010706020507" pitchFamily="18" charset="2"/>
              </a:rPr>
              <a:t></a:t>
            </a:r>
            <a:r>
              <a:rPr lang="en-US" baseline="-25000" dirty="0">
                <a:effectLst/>
                <a:ea typeface="Times New Roman" panose="02020603050405020304" pitchFamily="18" charset="0"/>
                <a:cs typeface="Times New Roman" panose="02020603050405020304" pitchFamily="18" charset="0"/>
              </a:rPr>
              <a:t>c</a:t>
            </a:r>
            <a:r>
              <a:rPr lang="en-US" dirty="0">
                <a:effectLst/>
                <a:ea typeface="Times New Roman" panose="02020603050405020304" pitchFamily="18" charset="0"/>
                <a:cs typeface="Times New Roman" panose="02020603050405020304" pitchFamily="18" charset="0"/>
              </a:rPr>
              <a:t> and a relatively small concrete deck, resulting in a location of the neutral axis well below the concrete deck, will not be permitted. In such rare cases, this check may be satisfied by increasing the concrete f</a:t>
            </a:r>
            <a:r>
              <a:rPr lang="en-US" dirty="0">
                <a:effectLst/>
                <a:ea typeface="Times New Roman" panose="02020603050405020304" pitchFamily="18" charset="0"/>
                <a:cs typeface="Times New Roman" panose="02020603050405020304" pitchFamily="18" charset="0"/>
                <a:sym typeface="Symbol" panose="05050102010706020507" pitchFamily="18" charset="2"/>
              </a:rPr>
              <a:t></a:t>
            </a:r>
            <a:r>
              <a:rPr lang="en-US" baseline="-25000" dirty="0">
                <a:effectLst/>
                <a:ea typeface="Times New Roman" panose="02020603050405020304" pitchFamily="18" charset="0"/>
                <a:cs typeface="Times New Roman" panose="02020603050405020304" pitchFamily="18" charset="0"/>
              </a:rPr>
              <a:t>c</a:t>
            </a:r>
            <a:r>
              <a:rPr lang="en-US" dirty="0">
                <a:effectLst/>
                <a:ea typeface="Times New Roman" panose="02020603050405020304" pitchFamily="18" charset="0"/>
                <a:cs typeface="Times New Roman" panose="02020603050405020304" pitchFamily="18" charset="0"/>
              </a:rPr>
              <a:t>, the slab thickness, the size of the steel top flange, and/or the girder spacing.  </a:t>
            </a:r>
          </a:p>
          <a:p>
            <a:pPr lvl="0" algn="just">
              <a:defRPr/>
            </a:pPr>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25</a:t>
            </a:fld>
            <a:endParaRPr lang="en-US" altLang="en-US" dirty="0"/>
          </a:p>
        </p:txBody>
      </p:sp>
    </p:spTree>
    <p:extLst>
      <p:ext uri="{BB962C8B-B14F-4D97-AF65-F5344CB8AC3E}">
        <p14:creationId xmlns:p14="http://schemas.microsoft.com/office/powerpoint/2010/main" val="2202680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dirty="0"/>
              <a:t>The last topic in this lesson covers the design of shear connectors for composite members in both positive and negative bending regions, which ensure composite action between the concrete deck and the steel girder. This topic will cover the design of the shear connectors according </a:t>
            </a:r>
            <a:r>
              <a:rPr lang="en-US" sz="1200" dirty="0"/>
              <a:t>to </a:t>
            </a:r>
            <a:r>
              <a:rPr lang="en-US" dirty="0"/>
              <a:t>new </a:t>
            </a:r>
            <a:r>
              <a:rPr lang="en-US" sz="1200" dirty="0">
                <a:ea typeface="Times New Roman" panose="02020603050405020304" pitchFamily="18" charset="0"/>
                <a:cs typeface="Times New Roman" panose="02020603050405020304" pitchFamily="18" charset="0"/>
              </a:rPr>
              <a:t>provisions appearing in the 10</a:t>
            </a:r>
            <a:r>
              <a:rPr lang="en-US" sz="1200" baseline="30000" dirty="0">
                <a:ea typeface="Times New Roman" panose="02020603050405020304" pitchFamily="18" charset="0"/>
                <a:cs typeface="Times New Roman" panose="02020603050405020304" pitchFamily="18" charset="0"/>
              </a:rPr>
              <a:t>th</a:t>
            </a:r>
            <a:r>
              <a:rPr lang="en-US" sz="1200" dirty="0">
                <a:ea typeface="Times New Roman" panose="02020603050405020304" pitchFamily="18" charset="0"/>
                <a:cs typeface="Times New Roman" panose="02020603050405020304" pitchFamily="18" charset="0"/>
              </a:rPr>
              <a:t> Edition of the </a:t>
            </a:r>
            <a:r>
              <a:rPr lang="en-US" sz="1200" i="1" dirty="0">
                <a:ea typeface="Times New Roman" panose="02020603050405020304" pitchFamily="18" charset="0"/>
                <a:cs typeface="Times New Roman" panose="02020603050405020304" pitchFamily="18" charset="0"/>
              </a:rPr>
              <a:t>AASHTO LRFD </a:t>
            </a:r>
            <a:r>
              <a:rPr lang="en-US" sz="1200" dirty="0">
                <a:ea typeface="Times New Roman" panose="02020603050405020304" pitchFamily="18" charset="0"/>
                <a:cs typeface="Times New Roman" panose="02020603050405020304" pitchFamily="18" charset="0"/>
              </a:rPr>
              <a:t>BDS.</a:t>
            </a:r>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26</a:t>
            </a:fld>
            <a:endParaRPr lang="en-US" altLang="en-US" dirty="0"/>
          </a:p>
        </p:txBody>
      </p:sp>
    </p:spTree>
    <p:extLst>
      <p:ext uri="{BB962C8B-B14F-4D97-AF65-F5344CB8AC3E}">
        <p14:creationId xmlns:p14="http://schemas.microsoft.com/office/powerpoint/2010/main" val="4100141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1714" y="4299404"/>
            <a:ext cx="6400800" cy="4996996"/>
          </a:xfrm>
        </p:spPr>
        <p:txBody>
          <a:bodyPr/>
          <a:lstStyle/>
          <a:p>
            <a:pPr marR="228600" algn="just">
              <a:spcBef>
                <a:spcPts val="0"/>
              </a:spcBef>
              <a:spcAft>
                <a:spcPts val="0"/>
              </a:spcAft>
            </a:pPr>
            <a:r>
              <a:rPr lang="en-US" sz="1150" dirty="0">
                <a:effectLst/>
                <a:ea typeface="Times New Roman" panose="02020603050405020304" pitchFamily="18" charset="0"/>
                <a:cs typeface="Times New Roman" panose="02020603050405020304" pitchFamily="18" charset="0"/>
              </a:rPr>
              <a:t>The composite action between the concrete deck and the steel girder in composite construction is ensured by using welded mechanical shear connectors between the girder and the deck. The primary function of the shear connectors is to transfer the horizontal shear between the deck and the girder forcing the steel girder and concrete deck to act together as a structural unit by preventing slip along the concrete-steel interface, which increases the flexural resistance of the superstructure. Shear connectors also help control deck cracking in regions of negative flexure in regions where the deck is subject to tensile stress and has longitudinal reinforcement present. </a:t>
            </a:r>
          </a:p>
          <a:p>
            <a:pPr marR="228600" algn="just">
              <a:spcBef>
                <a:spcPts val="0"/>
              </a:spcBef>
              <a:spcAft>
                <a:spcPts val="0"/>
              </a:spcAft>
            </a:pPr>
            <a:endParaRPr lang="en-US" sz="1150" dirty="0"/>
          </a:p>
          <a:p>
            <a:pPr marR="228600" algn="just">
              <a:spcBef>
                <a:spcPts val="0"/>
              </a:spcBef>
              <a:spcAft>
                <a:spcPts val="0"/>
              </a:spcAft>
            </a:pPr>
            <a:r>
              <a:rPr lang="en-US" sz="1150" dirty="0">
                <a:effectLst/>
                <a:ea typeface="Times New Roman" panose="02020603050405020304" pitchFamily="18" charset="0"/>
                <a:cs typeface="Times New Roman" panose="02020603050405020304" pitchFamily="18" charset="0"/>
              </a:rPr>
              <a:t>The shear connectors must be capable of resisting both horizontal and vertical movement between the concrete deck and the steel and allow compaction of the concrete around them so that their entire surfaces are in contact with the concrete. Typically, stud shear connectors, which are shown in the photographs on this slide, are used, but in older bridges connectors like spirals and channel shear connectors were used. These older forms of connectors are no longer used on modern bridges. Common sizes of studs may be found in manufacturer’s catalogs. </a:t>
            </a:r>
          </a:p>
          <a:p>
            <a:pPr marR="228600" algn="just">
              <a:spcBef>
                <a:spcPts val="0"/>
              </a:spcBef>
              <a:spcAft>
                <a:spcPts val="0"/>
              </a:spcAft>
            </a:pPr>
            <a:endParaRPr lang="en-US" sz="1150"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sz="1150" dirty="0"/>
              <a:t>Shear connectors should normally be provided throughout the length of the bridge and must be provided when the longitudinal reinforcement is included in the section properties in negative bending regions. If shear connectors are omitted in negative bending regions, additional connectors must be provided at points of permanent load contraflexure, as discussed later in this lesson. This is not permitted, however, for horizontally curved girders or for tub girders.</a:t>
            </a:r>
          </a:p>
          <a:p>
            <a:pPr marR="228600" algn="just">
              <a:spcBef>
                <a:spcPts val="0"/>
              </a:spcBef>
              <a:spcAft>
                <a:spcPts val="0"/>
              </a:spcAft>
            </a:pPr>
            <a:endParaRPr lang="en-US" sz="1150"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sz="1150" dirty="0">
                <a:ea typeface="Times New Roman" panose="02020603050405020304" pitchFamily="18" charset="0"/>
                <a:cs typeface="Times New Roman" panose="02020603050405020304" pitchFamily="18" charset="0"/>
              </a:rPr>
              <a:t>The design of shear connectors for steel bridges is covered in </a:t>
            </a:r>
            <a:r>
              <a:rPr lang="en-US" sz="1150" i="1" dirty="0">
                <a:ea typeface="Times New Roman" panose="02020603050405020304" pitchFamily="18" charset="0"/>
                <a:cs typeface="Times New Roman" panose="02020603050405020304" pitchFamily="18" charset="0"/>
              </a:rPr>
              <a:t>AASHTO LRFD </a:t>
            </a:r>
            <a:r>
              <a:rPr lang="en-US" sz="1150" dirty="0">
                <a:ea typeface="Times New Roman" panose="02020603050405020304" pitchFamily="18" charset="0"/>
                <a:cs typeface="Times New Roman" panose="02020603050405020304" pitchFamily="18" charset="0"/>
              </a:rPr>
              <a:t>Article 6.10.10. This lesson will describe significant changes to these provisions appearing in the 10</a:t>
            </a:r>
            <a:r>
              <a:rPr lang="en-US" sz="1150" baseline="30000" dirty="0">
                <a:ea typeface="Times New Roman" panose="02020603050405020304" pitchFamily="18" charset="0"/>
                <a:cs typeface="Times New Roman" panose="02020603050405020304" pitchFamily="18" charset="0"/>
              </a:rPr>
              <a:t>th</a:t>
            </a:r>
            <a:r>
              <a:rPr lang="en-US" sz="1150" dirty="0">
                <a:ea typeface="Times New Roman" panose="02020603050405020304" pitchFamily="18" charset="0"/>
                <a:cs typeface="Times New Roman" panose="02020603050405020304" pitchFamily="18" charset="0"/>
              </a:rPr>
              <a:t> Edition of the </a:t>
            </a:r>
            <a:r>
              <a:rPr lang="en-US" sz="1150" i="1" dirty="0">
                <a:ea typeface="Times New Roman" panose="02020603050405020304" pitchFamily="18" charset="0"/>
                <a:cs typeface="Times New Roman" panose="02020603050405020304" pitchFamily="18" charset="0"/>
              </a:rPr>
              <a:t>AASHTO LRFD </a:t>
            </a:r>
            <a:r>
              <a:rPr lang="en-US" sz="1150" dirty="0">
                <a:ea typeface="Times New Roman" panose="02020603050405020304" pitchFamily="18" charset="0"/>
                <a:cs typeface="Times New Roman" panose="02020603050405020304" pitchFamily="18" charset="0"/>
              </a:rPr>
              <a:t>BDS.</a:t>
            </a:r>
          </a:p>
          <a:p>
            <a:pPr marR="228600" algn="just">
              <a:spcBef>
                <a:spcPts val="0"/>
              </a:spcBef>
              <a:spcAft>
                <a:spcPts val="0"/>
              </a:spcAft>
            </a:pPr>
            <a:endParaRPr lang="en-US" sz="1150" dirty="0">
              <a:effectLst/>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sz="1150" u="sng" dirty="0">
                <a:effectLst/>
                <a:ea typeface="Times New Roman" panose="02020603050405020304" pitchFamily="18" charset="0"/>
                <a:cs typeface="Times New Roman" panose="02020603050405020304" pitchFamily="18" charset="0"/>
              </a:rPr>
              <a:t>Photo credit:</a:t>
            </a:r>
            <a:r>
              <a:rPr lang="en-US" sz="1150" dirty="0">
                <a:effectLst/>
                <a:ea typeface="Times New Roman" panose="02020603050405020304" pitchFamily="18" charset="0"/>
                <a:cs typeface="Times New Roman" panose="02020603050405020304" pitchFamily="18" charset="0"/>
              </a:rPr>
              <a:t> Buckley and Company</a:t>
            </a:r>
            <a:endParaRPr lang="en-US" sz="1150"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27</a:t>
            </a:fld>
            <a:endParaRPr lang="en-US" altLang="en-US" dirty="0"/>
          </a:p>
        </p:txBody>
      </p:sp>
      <p:cxnSp>
        <p:nvCxnSpPr>
          <p:cNvPr id="6" name="Straight Arrow Connector 5">
            <a:extLst>
              <a:ext uri="{FF2B5EF4-FFF2-40B4-BE49-F238E27FC236}">
                <a16:creationId xmlns:a16="http://schemas.microsoft.com/office/drawing/2014/main" id="{623A66C3-F45F-B0A9-C1F8-3107AB5EFD55}"/>
              </a:ext>
            </a:extLst>
          </p:cNvPr>
          <p:cNvCxnSpPr>
            <a:cxnSpLocks/>
          </p:cNvCxnSpPr>
          <p:nvPr/>
        </p:nvCxnSpPr>
        <p:spPr>
          <a:xfrm>
            <a:off x="3352800" y="2209800"/>
            <a:ext cx="1600200" cy="685800"/>
          </a:xfrm>
          <a:prstGeom prst="straightConnector1">
            <a:avLst/>
          </a:prstGeom>
          <a:ln w="50800">
            <a:solidFill>
              <a:srgbClr val="FFC000"/>
            </a:solidFill>
            <a:tailEnd type="triangle"/>
          </a:ln>
          <a:effectLst>
            <a:outerShdw blurRad="50800" dist="38100" dir="5400000" algn="t"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511661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712137"/>
          </a:xfrm>
        </p:spPr>
        <p:txBody>
          <a:bodyPr/>
          <a:lstStyle/>
          <a:p>
            <a:pPr marR="228600" algn="just">
              <a:spcBef>
                <a:spcPts val="0"/>
              </a:spcBef>
              <a:spcAft>
                <a:spcPts val="0"/>
              </a:spcAft>
            </a:pPr>
            <a:r>
              <a:rPr lang="en-US" dirty="0">
                <a:effectLst/>
                <a:latin typeface="Arial Narrow" panose="020B0606020202030204" pitchFamily="34" charset="0"/>
                <a:ea typeface="Times New Roman" panose="02020603050405020304" pitchFamily="18" charset="0"/>
                <a:cs typeface="Times New Roman" panose="02020603050405020304" pitchFamily="18" charset="0"/>
              </a:rPr>
              <a:t>Stud shear connectors are typically arc welded onto the top flange using a stud welding gun as shown in the figures on the left-hand side and on the upper right-hand side of this slide. T</a:t>
            </a:r>
            <a:r>
              <a:rPr lang="en-US" dirty="0">
                <a:latin typeface="Arial Narrow" panose="020B0606020202030204" pitchFamily="34" charset="0"/>
              </a:rPr>
              <a:t>he stud gun operator places the stud and a ceramic ferrule at the intended location and then pulls the trigger to initiate the arc, simultaneously pressing the stud into the weld pool that is created. Much of the molten metal and any contamination are expelled from the weld area as the stud is mechanically forced into the weld pool.</a:t>
            </a:r>
            <a:r>
              <a:rPr lang="en-US"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dirty="0">
                <a:latin typeface="Arial Narrow" panose="020B0606020202030204" pitchFamily="34" charset="0"/>
              </a:rPr>
              <a:t>The welding operation takes only a few seconds. Afterwards, welded studs are visually inspected to ensure that weld flash surrounds the perimeter. When current is too low, or time too short, the flash typically will not extend around the whole stud. Conversely, when the current is too high, or the time too long, the flash may extend a long way beyond the ferrule or may undercut. The flash is not a fillet weld and quality requirements for fillet welds do not apply. </a:t>
            </a:r>
          </a:p>
          <a:p>
            <a:pPr marR="228600" algn="just">
              <a:spcBef>
                <a:spcPts val="0"/>
              </a:spcBef>
              <a:spcAft>
                <a:spcPts val="0"/>
              </a:spcAft>
            </a:pPr>
            <a:endParaRPr lang="en-US" dirty="0">
              <a:latin typeface="Arial Narrow" panose="020B0606020202030204" pitchFamily="34" charset="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dirty="0">
                <a:latin typeface="Arial Narrow" panose="020B0606020202030204" pitchFamily="34" charset="0"/>
              </a:rPr>
              <a:t>To ensure that proper procedures are used, the </a:t>
            </a:r>
            <a:r>
              <a:rPr lang="en-US" i="1" dirty="0">
                <a:latin typeface="Arial Narrow" panose="020B0606020202030204" pitchFamily="34" charset="0"/>
              </a:rPr>
              <a:t>AASHTO/AWS D1.5M/D1.5 Bridge Welding Code</a:t>
            </a:r>
            <a:r>
              <a:rPr lang="en-US" dirty="0">
                <a:latin typeface="Arial Narrow" panose="020B0606020202030204" pitchFamily="34" charset="0"/>
              </a:rPr>
              <a:t> requires that at the beginning of a production shift, or before welding with a given equipment setup, the first two studs are tested by mechanically bending them over to an approximate 30-degree angle from the original stud axis. A photograph of a single bent stud is shown on the lower right-hand side of this slide. This testing is performed by striking the stud with a hammer or by inserting a pipe or other hollow device around the stud and bending it. A good weld will allow for such deformation and will not break. Poor procedures will typically result in the stud breaking from the beam in the weld region. Successfully tested studs are not straightened afterwards because the studs will be encased in concrete, and they perform effectively as bent.</a:t>
            </a:r>
          </a:p>
          <a:p>
            <a:pPr marR="228600" algn="just">
              <a:spcBef>
                <a:spcPts val="0"/>
              </a:spcBef>
              <a:spcAft>
                <a:spcPts val="0"/>
              </a:spcAft>
            </a:pPr>
            <a:endParaRPr lang="en-US" dirty="0">
              <a:latin typeface="Arial Narrow" panose="020B0606020202030204" pitchFamily="34" charset="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u="sng" dirty="0">
                <a:latin typeface="Arial Narrow" panose="020B0606020202030204" pitchFamily="34" charset="0"/>
                <a:ea typeface="Times New Roman" panose="02020603050405020304" pitchFamily="18" charset="0"/>
                <a:cs typeface="Times New Roman" panose="02020603050405020304" pitchFamily="18" charset="0"/>
              </a:rPr>
              <a:t>SOURCE</a:t>
            </a:r>
            <a:r>
              <a:rPr lang="en-US" dirty="0">
                <a:latin typeface="Arial Narrow" panose="020B0606020202030204" pitchFamily="34" charset="0"/>
                <a:ea typeface="Times New Roman" panose="02020603050405020304" pitchFamily="18" charset="0"/>
                <a:cs typeface="Times New Roman" panose="02020603050405020304" pitchFamily="18" charset="0"/>
              </a:rPr>
              <a:t>:  FHWA Bridge Welding Reference Manual</a:t>
            </a:r>
          </a:p>
          <a:p>
            <a:pPr marR="228600" algn="just">
              <a:spcBef>
                <a:spcPts val="0"/>
              </a:spcBef>
              <a:spcAft>
                <a:spcPts val="0"/>
              </a:spcAft>
            </a:pPr>
            <a:endParaRPr lang="en-US" dirty="0">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28</a:t>
            </a:fld>
            <a:endParaRPr lang="en-US" altLang="en-US" dirty="0"/>
          </a:p>
        </p:txBody>
      </p:sp>
    </p:spTree>
    <p:extLst>
      <p:ext uri="{BB962C8B-B14F-4D97-AF65-F5344CB8AC3E}">
        <p14:creationId xmlns:p14="http://schemas.microsoft.com/office/powerpoint/2010/main" val="1362846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0683"/>
            <a:ext cx="6553200" cy="4712137"/>
          </a:xfrm>
        </p:spPr>
        <p:txBody>
          <a:bodyPr/>
          <a:lstStyle/>
          <a:p>
            <a:pPr marR="228600" algn="just">
              <a:spcBef>
                <a:spcPts val="0"/>
              </a:spcBef>
              <a:spcAft>
                <a:spcPts val="0"/>
              </a:spcAft>
            </a:pPr>
            <a:r>
              <a:rPr lang="en-US" i="1" dirty="0"/>
              <a:t>AASHTO LRFD </a:t>
            </a:r>
            <a:r>
              <a:rPr lang="en-US" dirty="0"/>
              <a:t>Article 6.10.10.1.1 specifies that the ratio of the total height to the shank diameter of a stud shear connector is not to be less than 5.0 when embedded in normal-weight concrete and 7.0 when embedded in lightweight concrete. Analysis of shear connector strength tests found that for ratios at or above these limits</a:t>
            </a:r>
            <a:r>
              <a:rPr lang="en-US" dirty="0">
                <a:cs typeface="Arial" panose="020B0604020202020204" pitchFamily="34" charset="0"/>
              </a:rPr>
              <a:t>, </a:t>
            </a:r>
            <a:r>
              <a:rPr lang="en-US" dirty="0">
                <a:effectLst/>
                <a:ea typeface="Calibri" panose="020F0502020204030204" pitchFamily="34" charset="0"/>
                <a:cs typeface="Arial" panose="020B0604020202020204" pitchFamily="34" charset="0"/>
              </a:rPr>
              <a:t>the shear resistance of the connector at the strength limit state is controlled solely by a proportion of the connector tensile strength. Experimental testing used to the develop the specification on shear studs was conducted using headed shear studs with a shank diameter of 1.25 inches or smaller. </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29</a:t>
            </a:fld>
            <a:endParaRPr lang="en-US" altLang="en-US" dirty="0"/>
          </a:p>
        </p:txBody>
      </p:sp>
    </p:spTree>
    <p:extLst>
      <p:ext uri="{BB962C8B-B14F-4D97-AF65-F5344CB8AC3E}">
        <p14:creationId xmlns:p14="http://schemas.microsoft.com/office/powerpoint/2010/main" val="4140083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dirty="0"/>
              <a:t>Composite sections are subject to positive bending in simple-span girders and over significant portions of each span in continuous-span girders. The first topic in this lesson will introduce the components of the cross-section included in the determination of the flexural resistance of composite sections subject to positive bending at the strength limit state. The classification of these sections for determining the flexural resistance will also be discussed.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a:t>
            </a:fld>
            <a:endParaRPr lang="en-US" altLang="en-US" dirty="0"/>
          </a:p>
        </p:txBody>
      </p:sp>
    </p:spTree>
    <p:extLst>
      <p:ext uri="{BB962C8B-B14F-4D97-AF65-F5344CB8AC3E}">
        <p14:creationId xmlns:p14="http://schemas.microsoft.com/office/powerpoint/2010/main" val="3746350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13918"/>
            <a:ext cx="6629400" cy="4965263"/>
          </a:xfrm>
        </p:spPr>
        <p:txBody>
          <a:bodyPr/>
          <a:lstStyle/>
          <a:p>
            <a:pPr marR="228600" algn="just">
              <a:spcBef>
                <a:spcPts val="0"/>
              </a:spcBef>
              <a:spcAft>
                <a:spcPts val="0"/>
              </a:spcAft>
            </a:pPr>
            <a:r>
              <a:rPr lang="en-US" i="1" dirty="0"/>
              <a:t>AASHTO LRFD </a:t>
            </a:r>
            <a:r>
              <a:rPr lang="en-US" dirty="0"/>
              <a:t>Article 6.10.10.1.4 specifies that the clear depth of concrete cover over the tops of shear connectors should not be less than 2.0 inches. Shear connectors should also be detailed to penetrate through the haunch between the bottom of the deck and the top flange, if present, and at least 2.0 inches into the concrete deck. Otherwise, the haunch should be reinforced to contain the stud connector and develop its load into the deck. </a:t>
            </a:r>
            <a:r>
              <a:rPr lang="en-US" dirty="0">
                <a:effectLst/>
                <a:ea typeface="Times New Roman" panose="02020603050405020304" pitchFamily="18" charset="0"/>
                <a:cs typeface="Times New Roman" panose="02020603050405020304" pitchFamily="18" charset="0"/>
              </a:rPr>
              <a:t>The Engineer should be aware that steep cross-slopes and wide flanges on curved girder bridges may result in little or no haunch above the flange on the low side of the slope if not properly accounted for when setting the initial haunch dimensions. </a:t>
            </a:r>
            <a:r>
              <a:rPr lang="en-US" dirty="0"/>
              <a:t>It is recommended that the specified cover and penetration minimums be shown in the contract documents, with the stud height to be detailed based on field measurements of the actual girder elevations. </a:t>
            </a:r>
          </a:p>
          <a:p>
            <a:pPr marR="228600" algn="just">
              <a:spcBef>
                <a:spcPts val="0"/>
              </a:spcBef>
              <a:spcAft>
                <a:spcPts val="0"/>
              </a:spcAft>
            </a:pPr>
            <a:endParaRPr lang="en-US" dirty="0"/>
          </a:p>
          <a:p>
            <a:pPr marR="228600" algn="just">
              <a:spcBef>
                <a:spcPts val="0"/>
              </a:spcBef>
              <a:spcAft>
                <a:spcPts val="0"/>
              </a:spcAft>
            </a:pPr>
            <a:r>
              <a:rPr lang="en-US" dirty="0">
                <a:effectLst/>
                <a:ea typeface="Calibri" panose="020F0502020204030204" pitchFamily="34" charset="0"/>
                <a:cs typeface="Arial" panose="020B0604020202020204" pitchFamily="34" charset="0"/>
              </a:rPr>
              <a:t>Shear connectors on members in structures that are not load-path redundant are to be detailed to penetrate at least above the bottom mat of deck reinforcement to provide additional ductility. </a:t>
            </a:r>
            <a:r>
              <a:rPr lang="en-US" dirty="0">
                <a:cs typeface="Arial" panose="020B0604020202020204" pitchFamily="34" charset="0"/>
              </a:rPr>
              <a:t>Also, w</a:t>
            </a:r>
            <a:r>
              <a:rPr lang="en-US" dirty="0">
                <a:effectLst/>
                <a:ea typeface="Calibri" panose="020F0502020204030204" pitchFamily="34" charset="0"/>
                <a:cs typeface="Arial" panose="020B0604020202020204" pitchFamily="34" charset="0"/>
              </a:rPr>
              <a:t>hen shear connectors are clustered together, e.g., in pockets of precast deck panels, it is recommended they extend beyond the bottom mat of deck reinforcement so they are anchored into to the deck core to better resist the elevated forces from clustering the studs closely together.</a:t>
            </a:r>
          </a:p>
          <a:p>
            <a:pPr marR="228600" algn="just">
              <a:spcBef>
                <a:spcPts val="0"/>
              </a:spcBef>
              <a:spcAft>
                <a:spcPts val="0"/>
              </a:spcAft>
            </a:pPr>
            <a:endParaRPr lang="en-US" dirty="0">
              <a:cs typeface="Arial" panose="020B0604020202020204" pitchFamily="34" charset="0"/>
            </a:endParaRPr>
          </a:p>
          <a:p>
            <a:pPr marR="228600" algn="just">
              <a:spcBef>
                <a:spcPts val="0"/>
              </a:spcBef>
              <a:spcAft>
                <a:spcPts val="0"/>
              </a:spcAft>
            </a:pPr>
            <a:r>
              <a:rPr lang="en-US" dirty="0">
                <a:cs typeface="Arial" panose="020B0604020202020204" pitchFamily="34" charset="0"/>
              </a:rPr>
              <a:t>Shear connector clusters are defined as repeated groupings of three or more equally spaced rows of shear stud connectors spaced at intervals along the longitudinal axis of the girder. Regularly spaced shear connectors are defined as shear connectors placed in approximately equidistant intervals within one or more regions along the longitudinal axis of the girder.</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30</a:t>
            </a:fld>
            <a:endParaRPr lang="en-US" altLang="en-US" dirty="0"/>
          </a:p>
        </p:txBody>
      </p:sp>
    </p:spTree>
    <p:extLst>
      <p:ext uri="{BB962C8B-B14F-4D97-AF65-F5344CB8AC3E}">
        <p14:creationId xmlns:p14="http://schemas.microsoft.com/office/powerpoint/2010/main" val="2067547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1714" y="4364256"/>
            <a:ext cx="6691086" cy="4712137"/>
          </a:xfrm>
        </p:spPr>
        <p:txBody>
          <a:bodyPr/>
          <a:lstStyle/>
          <a:p>
            <a:pPr marR="228600" algn="just">
              <a:spcBef>
                <a:spcPts val="0"/>
              </a:spcBef>
              <a:spcAft>
                <a:spcPts val="0"/>
              </a:spcAft>
            </a:pPr>
            <a:r>
              <a:rPr lang="en-US" i="1" dirty="0">
                <a:cs typeface="Arial" panose="020B0604020202020204" pitchFamily="34" charset="0"/>
              </a:rPr>
              <a:t>AASHTO LRFD </a:t>
            </a:r>
            <a:r>
              <a:rPr lang="en-US" dirty="0">
                <a:cs typeface="Arial" panose="020B0604020202020204" pitchFamily="34" charset="0"/>
              </a:rPr>
              <a:t>Article 6.10.10.1.3 specifies that stud shear connectors placed transversely across the flange of the steel section are not to be closer than 4.0 stud diameters center-to-center transverse to the longitudinal axis of the supporting member. Large- and small-scale experimental testing has shown that shear studs can be spaced at a 4.0d center-to-center transverse spacing with no reduction in fatigue or strength resistance. The clear distance between the edge of the top flange and the edge of the nearest shear connector is not to be less than 1.0 inch.</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31</a:t>
            </a:fld>
            <a:endParaRPr lang="en-US" altLang="en-US" dirty="0"/>
          </a:p>
        </p:txBody>
      </p:sp>
    </p:spTree>
    <p:extLst>
      <p:ext uri="{BB962C8B-B14F-4D97-AF65-F5344CB8AC3E}">
        <p14:creationId xmlns:p14="http://schemas.microsoft.com/office/powerpoint/2010/main" val="2184626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13918"/>
            <a:ext cx="6629400" cy="4712137"/>
          </a:xfrm>
        </p:spPr>
        <p:txBody>
          <a:bodyPr/>
          <a:lstStyle/>
          <a:p>
            <a:pPr marR="228600" algn="just">
              <a:spcBef>
                <a:spcPts val="0"/>
              </a:spcBef>
              <a:spcAft>
                <a:spcPts val="0"/>
              </a:spcAft>
            </a:pPr>
            <a:r>
              <a:rPr lang="en-US" dirty="0">
                <a:cs typeface="Arial" panose="020B0604020202020204" pitchFamily="34" charset="0"/>
              </a:rPr>
              <a:t>The pitch is defined as the distance between the centers of shear connectors along the line of force. </a:t>
            </a:r>
            <a:r>
              <a:rPr lang="en-US" i="1" dirty="0">
                <a:cs typeface="Arial" panose="020B0604020202020204" pitchFamily="34" charset="0"/>
              </a:rPr>
              <a:t>AASHTO LRFD </a:t>
            </a:r>
            <a:r>
              <a:rPr lang="en-US" dirty="0">
                <a:cs typeface="Arial" panose="020B0604020202020204" pitchFamily="34" charset="0"/>
              </a:rPr>
              <a:t>Article 6.10.10.1.2 specifies that the center-to-center pitch of regularly spaced shear connectors or shear connector clusters is not to exceed 48.0 inches for members having a web depth, D, greater than or equal to 24.0 inches. For members with a web depth less than 24.0 inches, the center-to-center pitch is not to exceed 24.0 inches. Tests </a:t>
            </a:r>
            <a:r>
              <a:rPr lang="en-US" dirty="0">
                <a:effectLst/>
                <a:ea typeface="Calibri" panose="020F0502020204030204" pitchFamily="34" charset="0"/>
                <a:cs typeface="Arial" panose="020B0604020202020204" pitchFamily="34" charset="0"/>
              </a:rPr>
              <a:t>have shown that placing shear connectors at a pitch of up to 48.0 inches has no negative effect on the global flexural resistance of composite steel members. The research did not test shallow web depths with long pitches, so the maximum pitch is limited to 24.0 inches for web depths less than 24.0 inches to ensure that designs stay within the bounds that have proven satisfactory in experiments.</a:t>
            </a:r>
          </a:p>
          <a:p>
            <a:pPr marR="228600" algn="just">
              <a:spcBef>
                <a:spcPts val="0"/>
              </a:spcBef>
              <a:spcAft>
                <a:spcPts val="0"/>
              </a:spcAft>
            </a:pPr>
            <a:endParaRPr lang="en-US" dirty="0">
              <a:ea typeface="Calibri" panose="020F0502020204030204" pitchFamily="34" charset="0"/>
              <a:cs typeface="Arial" panose="020B0604020202020204" pitchFamily="34" charset="0"/>
            </a:endParaRPr>
          </a:p>
          <a:p>
            <a:pPr marR="228600" algn="just">
              <a:spcBef>
                <a:spcPts val="0"/>
              </a:spcBef>
              <a:spcAft>
                <a:spcPts val="0"/>
              </a:spcAft>
            </a:pPr>
            <a:r>
              <a:rPr lang="en-US" dirty="0">
                <a:effectLst/>
                <a:ea typeface="Calibri" panose="020F0502020204030204" pitchFamily="34" charset="0"/>
                <a:cs typeface="Arial" panose="020B0604020202020204" pitchFamily="34" charset="0"/>
              </a:rPr>
              <a:t>For all web depths, the center-to-center pitch of regularly spaced shear connectors or the center-to-center pitch between studs within a shear connector cluster is not to be less than 4.0d. Large- and small-scale experimental testing has shown that shear connectors may be placed at a minimum center-to-center pitch of 4.0d without any reduction in fatigue or strength resistance.  </a:t>
            </a:r>
          </a:p>
          <a:p>
            <a:pPr marR="228600" algn="just">
              <a:spcBef>
                <a:spcPts val="0"/>
              </a:spcBef>
              <a:spcAft>
                <a:spcPts val="0"/>
              </a:spcAft>
            </a:pPr>
            <a:endParaRPr lang="en-US" dirty="0">
              <a:cs typeface="Arial" panose="020B0604020202020204" pitchFamily="34" charset="0"/>
            </a:endParaRPr>
          </a:p>
          <a:p>
            <a:pPr marR="228600" algn="just">
              <a:spcBef>
                <a:spcPts val="0"/>
              </a:spcBef>
              <a:spcAft>
                <a:spcPts val="0"/>
              </a:spcAft>
            </a:pPr>
            <a:r>
              <a:rPr lang="en-US" dirty="0">
                <a:cs typeface="Arial" panose="020B0604020202020204" pitchFamily="34" charset="0"/>
              </a:rPr>
              <a:t>The shear connector pitch is to be determined to satisfy the fatigue limit state design requirements. The resulting number of shear connectors is not to be less than the number required to satisfy the strength limit state design requirements. The 10</a:t>
            </a:r>
            <a:r>
              <a:rPr lang="en-US" baseline="30000" dirty="0">
                <a:cs typeface="Arial" panose="020B0604020202020204" pitchFamily="34" charset="0"/>
              </a:rPr>
              <a:t>th</a:t>
            </a:r>
            <a:r>
              <a:rPr lang="en-US" dirty="0">
                <a:cs typeface="Arial" panose="020B0604020202020204" pitchFamily="34" charset="0"/>
              </a:rPr>
              <a:t> Edition </a:t>
            </a:r>
            <a:r>
              <a:rPr lang="en-US" i="1" dirty="0">
                <a:cs typeface="Arial" panose="020B0604020202020204" pitchFamily="34" charset="0"/>
              </a:rPr>
              <a:t>AASHTO LRFD </a:t>
            </a:r>
            <a:r>
              <a:rPr lang="en-US" dirty="0">
                <a:cs typeface="Arial" panose="020B0604020202020204" pitchFamily="34" charset="0"/>
              </a:rPr>
              <a:t>BDS fatigue and strength limit state design requirements will be described on the subsequent slides.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32</a:t>
            </a:fld>
            <a:endParaRPr lang="en-US" altLang="en-US" dirty="0"/>
          </a:p>
        </p:txBody>
      </p:sp>
    </p:spTree>
    <p:extLst>
      <p:ext uri="{BB962C8B-B14F-4D97-AF65-F5344CB8AC3E}">
        <p14:creationId xmlns:p14="http://schemas.microsoft.com/office/powerpoint/2010/main" val="2626755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2686" y="4316631"/>
            <a:ext cx="6720114" cy="4712137"/>
          </a:xfrm>
        </p:spPr>
        <p:txBody>
          <a:bodyPr/>
          <a:lstStyle/>
          <a:p>
            <a:pPr marR="228600" algn="just">
              <a:lnSpc>
                <a:spcPct val="110000"/>
              </a:lnSpc>
              <a:spcBef>
                <a:spcPts val="0"/>
              </a:spcBef>
              <a:spcAft>
                <a:spcPts val="0"/>
              </a:spcAft>
            </a:pPr>
            <a:r>
              <a:rPr lang="en-US" i="1" dirty="0">
                <a:cs typeface="Arial" panose="020B0604020202020204" pitchFamily="34" charset="0"/>
              </a:rPr>
              <a:t>AASHTO LRFD </a:t>
            </a:r>
            <a:r>
              <a:rPr lang="en-US" dirty="0">
                <a:cs typeface="Arial" panose="020B0604020202020204" pitchFamily="34" charset="0"/>
              </a:rPr>
              <a:t>Article 6.10.10.1.2 specifies that for regularly spaced shear connectors, which have historically been used for most applications, t</a:t>
            </a:r>
            <a:r>
              <a:rPr lang="en-US" dirty="0">
                <a:effectLst/>
                <a:ea typeface="Times New Roman" panose="02020603050405020304" pitchFamily="18" charset="0"/>
                <a:cs typeface="Times New Roman" panose="02020603050405020304" pitchFamily="18" charset="0"/>
              </a:rPr>
              <a:t>he center-to-center pitch, p, between shear connectors at the fatigue limit state must not exceed the value given by the equation shown on this slide, which is based on the horizontal fatigue live load shear range per unit length, V</a:t>
            </a:r>
            <a:r>
              <a:rPr lang="en-US" baseline="-25000" dirty="0">
                <a:effectLst/>
                <a:ea typeface="Times New Roman" panose="02020603050405020304" pitchFamily="18" charset="0"/>
                <a:cs typeface="Times New Roman" panose="02020603050405020304" pitchFamily="18" charset="0"/>
              </a:rPr>
              <a:t>sr</a:t>
            </a:r>
            <a:r>
              <a:rPr lang="en-US" dirty="0">
                <a:effectLst/>
                <a:ea typeface="Times New Roman" panose="02020603050405020304" pitchFamily="18" charset="0"/>
                <a:cs typeface="Times New Roman" panose="02020603050405020304" pitchFamily="18" charset="0"/>
              </a:rPr>
              <a:t>, between the deck and top flange of the girder. In straight girders, if torsion is ignored, the shear range is due only to major-axis bending. However, in certain cases, skew can introduce significant torsion. Curvature and other conditions can also introduce torsion. The shear connector design provisions in the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Specifications allow for flexural and torsional components of the shear to be considered in these cases and to be added vectorially, as discussed in more detail in a subsequent slide.</a:t>
            </a:r>
          </a:p>
          <a:p>
            <a:pPr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n</a:t>
            </a:r>
            <a:r>
              <a:rPr lang="en-US" baseline="-25000" dirty="0">
                <a:effectLst/>
                <a:ea typeface="Times New Roman" panose="02020603050405020304" pitchFamily="18" charset="0"/>
                <a:cs typeface="Times New Roman" panose="02020603050405020304" pitchFamily="18" charset="0"/>
              </a:rPr>
              <a:t>t</a:t>
            </a:r>
            <a:r>
              <a:rPr lang="en-US" dirty="0">
                <a:effectLst/>
                <a:ea typeface="Times New Roman" panose="02020603050405020304" pitchFamily="18" charset="0"/>
                <a:cs typeface="Times New Roman" panose="02020603050405020304" pitchFamily="18" charset="0"/>
              </a:rPr>
              <a:t> is the number of shear connectors in a transverse cross-section; in the figure shown on the slide, n</a:t>
            </a:r>
            <a:r>
              <a:rPr lang="en-US" baseline="-25000" dirty="0">
                <a:effectLst/>
                <a:ea typeface="Times New Roman" panose="02020603050405020304" pitchFamily="18" charset="0"/>
                <a:cs typeface="Times New Roman" panose="02020603050405020304" pitchFamily="18" charset="0"/>
              </a:rPr>
              <a:t>t</a:t>
            </a:r>
            <a:r>
              <a:rPr lang="en-US" dirty="0">
                <a:effectLst/>
                <a:ea typeface="Times New Roman" panose="02020603050405020304" pitchFamily="18" charset="0"/>
                <a:cs typeface="Times New Roman" panose="02020603050405020304" pitchFamily="18" charset="0"/>
              </a:rPr>
              <a:t> is equal to 2. The computation of the fatigue shear resistance of an individual shear connector, Z</a:t>
            </a:r>
            <a:r>
              <a:rPr lang="en-US" baseline="-25000" dirty="0">
                <a:effectLst/>
                <a:ea typeface="Times New Roman" panose="02020603050405020304" pitchFamily="18" charset="0"/>
                <a:cs typeface="Times New Roman" panose="02020603050405020304" pitchFamily="18" charset="0"/>
              </a:rPr>
              <a:t>r</a:t>
            </a:r>
            <a:r>
              <a:rPr lang="en-US" dirty="0">
                <a:effectLst/>
                <a:ea typeface="Times New Roman" panose="02020603050405020304" pitchFamily="18" charset="0"/>
                <a:cs typeface="Times New Roman" panose="02020603050405020304" pitchFamily="18" charset="0"/>
              </a:rPr>
              <a:t>, will also be discussed on a subsequent slide. </a:t>
            </a:r>
          </a:p>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 </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33</a:t>
            </a:fld>
            <a:endParaRPr lang="en-US" altLang="en-US" dirty="0"/>
          </a:p>
        </p:txBody>
      </p:sp>
    </p:spTree>
    <p:extLst>
      <p:ext uri="{BB962C8B-B14F-4D97-AF65-F5344CB8AC3E}">
        <p14:creationId xmlns:p14="http://schemas.microsoft.com/office/powerpoint/2010/main" val="3112569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1" y="4344736"/>
            <a:ext cx="6553199" cy="4712137"/>
          </a:xfrm>
        </p:spPr>
        <p:txBody>
          <a:bodyPr/>
          <a:lstStyle/>
          <a:p>
            <a:pPr marR="228600" algn="just">
              <a:lnSpc>
                <a:spcPct val="110000"/>
              </a:lnSpc>
              <a:spcBef>
                <a:spcPts val="0"/>
              </a:spcBef>
              <a:spcAft>
                <a:spcPts val="0"/>
              </a:spcAft>
            </a:pPr>
            <a:r>
              <a:rPr lang="en-US" dirty="0">
                <a:cs typeface="Arial" panose="020B0604020202020204" pitchFamily="34" charset="0"/>
              </a:rPr>
              <a:t>Shear connector clusters, such as those shown in the figure on this slide, are commonly used in accelerated bridge construction applications with precast concrete decks but can also be used in conventional construction. </a:t>
            </a:r>
            <a:r>
              <a:rPr lang="en-US" i="1" dirty="0">
                <a:cs typeface="Arial" panose="020B0604020202020204" pitchFamily="34" charset="0"/>
              </a:rPr>
              <a:t>AASHTO LRFD </a:t>
            </a:r>
            <a:r>
              <a:rPr lang="en-US" dirty="0">
                <a:cs typeface="Arial" panose="020B0604020202020204" pitchFamily="34" charset="0"/>
              </a:rPr>
              <a:t>Article 6.10.10.1.2 specifies that for shear connector clusters, t</a:t>
            </a:r>
            <a:r>
              <a:rPr lang="en-US" dirty="0">
                <a:effectLst/>
                <a:ea typeface="Times New Roman" panose="02020603050405020304" pitchFamily="18" charset="0"/>
                <a:cs typeface="Times New Roman" panose="02020603050405020304" pitchFamily="18" charset="0"/>
              </a:rPr>
              <a:t>he </a:t>
            </a:r>
            <a:r>
              <a:rPr lang="en-US" dirty="0">
                <a:ea typeface="Times New Roman" panose="02020603050405020304" pitchFamily="18" charset="0"/>
                <a:cs typeface="Times New Roman" panose="02020603050405020304" pitchFamily="18" charset="0"/>
              </a:rPr>
              <a:t>center-to-center</a:t>
            </a:r>
            <a:r>
              <a:rPr lang="en-US" dirty="0">
                <a:effectLst/>
                <a:ea typeface="Times New Roman" panose="02020603050405020304" pitchFamily="18" charset="0"/>
                <a:cs typeface="Times New Roman" panose="02020603050405020304" pitchFamily="18" charset="0"/>
              </a:rPr>
              <a:t> pitch between clusters, p, at the fatigue limit state must not exceed the value given by the equation shown on this slide. Research has indicated an increased shear demand in the outer rows of clustered configurations that is captured by this equation.</a:t>
            </a:r>
          </a:p>
          <a:p>
            <a:pPr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n</a:t>
            </a:r>
            <a:r>
              <a:rPr lang="en-US" baseline="-25000" dirty="0">
                <a:effectLst/>
                <a:ea typeface="Times New Roman" panose="02020603050405020304" pitchFamily="18" charset="0"/>
                <a:cs typeface="Times New Roman" panose="02020603050405020304" pitchFamily="18" charset="0"/>
                <a:sym typeface="MT Extra" panose="05050102010205020202" pitchFamily="18" charset="2"/>
              </a:rPr>
              <a:t></a:t>
            </a:r>
            <a:r>
              <a:rPr lang="en-US" baseline="-2500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is the number of stud rows in a shear connector cluster along the longitudinal axis; in the figure shown on the slide, n</a:t>
            </a:r>
            <a:r>
              <a:rPr lang="en-US" baseline="-25000" dirty="0">
                <a:effectLst/>
                <a:ea typeface="Times New Roman" panose="02020603050405020304" pitchFamily="18" charset="0"/>
                <a:cs typeface="Times New Roman" panose="02020603050405020304" pitchFamily="18" charset="0"/>
                <a:sym typeface="MT Extra" panose="05050102010205020202" pitchFamily="18" charset="2"/>
              </a:rPr>
              <a:t></a:t>
            </a:r>
            <a:r>
              <a:rPr lang="en-US" dirty="0">
                <a:effectLst/>
                <a:ea typeface="Times New Roman" panose="02020603050405020304" pitchFamily="18" charset="0"/>
                <a:cs typeface="Times New Roman" panose="02020603050405020304" pitchFamily="18" charset="0"/>
                <a:sym typeface="MT Extra" panose="05050102010205020202" pitchFamily="18" charset="2"/>
              </a:rPr>
              <a:t> is equal to 3. s is the center-to-center spacing between the studs within a shear connector cluster.  The other terms in this equation were described on the preceding slide.  </a:t>
            </a:r>
            <a:r>
              <a:rPr lang="en-US" dirty="0">
                <a:effectLst/>
                <a:ea typeface="Times New Roman" panose="02020603050405020304" pitchFamily="18" charset="0"/>
                <a:cs typeface="Times New Roman" panose="02020603050405020304" pitchFamily="18" charset="0"/>
              </a:rPr>
              <a:t> </a:t>
            </a:r>
          </a:p>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 </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34</a:t>
            </a:fld>
            <a:endParaRPr lang="en-US" altLang="en-US" dirty="0"/>
          </a:p>
        </p:txBody>
      </p:sp>
    </p:spTree>
    <p:extLst>
      <p:ext uri="{BB962C8B-B14F-4D97-AF65-F5344CB8AC3E}">
        <p14:creationId xmlns:p14="http://schemas.microsoft.com/office/powerpoint/2010/main" val="693768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07337"/>
            <a:ext cx="6400799" cy="4712137"/>
          </a:xfrm>
        </p:spPr>
        <p:txBody>
          <a:bodyPr/>
          <a:lstStyle/>
          <a:p>
            <a:pPr marR="228600" algn="just">
              <a:lnSpc>
                <a:spcPct val="110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i="1" dirty="0">
                <a:latin typeface="Arial Narrow" panose="020B0606020202030204" pitchFamily="34" charset="0"/>
                <a:cs typeface="Arial" panose="020B0604020202020204" pitchFamily="34" charset="0"/>
              </a:rPr>
              <a:t>AASHTO LRFD </a:t>
            </a:r>
            <a:r>
              <a:rPr lang="en-US" sz="1200" dirty="0">
                <a:latin typeface="Arial Narrow" panose="020B0606020202030204" pitchFamily="34" charset="0"/>
                <a:cs typeface="Arial" panose="020B0604020202020204" pitchFamily="34" charset="0"/>
              </a:rPr>
              <a:t>Article 6.10.10.1.2 specifies that the horizontal fatigue shear range per unit length, </a:t>
            </a:r>
            <a:r>
              <a:rPr lang="en-US" sz="1200" dirty="0" err="1">
                <a:latin typeface="Arial Narrow" panose="020B0606020202030204" pitchFamily="34" charset="0"/>
                <a:cs typeface="Arial" panose="020B0604020202020204" pitchFamily="34" charset="0"/>
              </a:rPr>
              <a:t>V</a:t>
            </a:r>
            <a:r>
              <a:rPr lang="en-US" sz="1200" baseline="-25000" dirty="0" err="1">
                <a:latin typeface="Arial Narrow" panose="020B0606020202030204" pitchFamily="34" charset="0"/>
                <a:cs typeface="Arial" panose="020B0604020202020204" pitchFamily="34" charset="0"/>
              </a:rPr>
              <a:t>sr</a:t>
            </a:r>
            <a:r>
              <a:rPr lang="en-US" sz="1200" dirty="0">
                <a:latin typeface="Arial Narrow" panose="020B0606020202030204" pitchFamily="34" charset="0"/>
                <a:cs typeface="Arial" panose="020B0604020202020204" pitchFamily="34" charset="0"/>
              </a:rPr>
              <a:t>, is to be taken as the vector sum of the longitudinal and radial fatigue shear ranges per until length, </a:t>
            </a:r>
            <a:r>
              <a:rPr lang="en-US" sz="1200" dirty="0" err="1">
                <a:latin typeface="Arial Narrow" panose="020B0606020202030204" pitchFamily="34" charset="0"/>
                <a:cs typeface="Arial" panose="020B0604020202020204" pitchFamily="34" charset="0"/>
              </a:rPr>
              <a:t>V</a:t>
            </a:r>
            <a:r>
              <a:rPr lang="en-US" sz="1200" baseline="-25000" dirty="0" err="1">
                <a:latin typeface="Arial Narrow" panose="020B0606020202030204" pitchFamily="34" charset="0"/>
                <a:cs typeface="Arial" panose="020B0604020202020204" pitchFamily="34" charset="0"/>
              </a:rPr>
              <a:t>fat</a:t>
            </a:r>
            <a:r>
              <a:rPr lang="en-US" sz="1200" baseline="-25000" dirty="0">
                <a:latin typeface="Arial Narrow" panose="020B0606020202030204" pitchFamily="34" charset="0"/>
                <a:cs typeface="Arial" panose="020B0604020202020204" pitchFamily="34" charset="0"/>
              </a:rPr>
              <a:t> </a:t>
            </a:r>
            <a:r>
              <a:rPr lang="en-US" sz="1200" dirty="0">
                <a:latin typeface="Arial Narrow" panose="020B0606020202030204" pitchFamily="34" charset="0"/>
                <a:cs typeface="Arial" panose="020B0604020202020204" pitchFamily="34" charset="0"/>
              </a:rPr>
              <a:t>and </a:t>
            </a:r>
            <a:r>
              <a:rPr lang="en-US" sz="1200" dirty="0" err="1">
                <a:latin typeface="Arial Narrow" panose="020B0606020202030204" pitchFamily="34" charset="0"/>
                <a:cs typeface="Arial" panose="020B0604020202020204" pitchFamily="34" charset="0"/>
              </a:rPr>
              <a:t>F</a:t>
            </a:r>
            <a:r>
              <a:rPr lang="en-US" sz="1200" baseline="-25000" dirty="0" err="1">
                <a:latin typeface="Arial Narrow" panose="020B0606020202030204" pitchFamily="34" charset="0"/>
                <a:cs typeface="Arial" panose="020B0604020202020204" pitchFamily="34" charset="0"/>
              </a:rPr>
              <a:t>fat</a:t>
            </a:r>
            <a:r>
              <a:rPr lang="en-US" sz="1200" dirty="0">
                <a:latin typeface="Arial Narrow" panose="020B0606020202030204" pitchFamily="34" charset="0"/>
                <a:cs typeface="Arial" panose="020B0604020202020204" pitchFamily="34" charset="0"/>
              </a:rPr>
              <a:t>, respectively, as given by the equation on this slide. The computation of </a:t>
            </a:r>
            <a:r>
              <a:rPr lang="en-US" sz="1200" dirty="0" err="1">
                <a:latin typeface="Arial Narrow" panose="020B0606020202030204" pitchFamily="34" charset="0"/>
                <a:cs typeface="Arial" panose="020B0604020202020204" pitchFamily="34" charset="0"/>
              </a:rPr>
              <a:t>V</a:t>
            </a:r>
            <a:r>
              <a:rPr lang="en-US" sz="1200" baseline="-25000" dirty="0" err="1">
                <a:latin typeface="Arial Narrow" panose="020B0606020202030204" pitchFamily="34" charset="0"/>
                <a:cs typeface="Arial" panose="020B0604020202020204" pitchFamily="34" charset="0"/>
              </a:rPr>
              <a:t>fat</a:t>
            </a:r>
            <a:r>
              <a:rPr lang="en-US" sz="1200" dirty="0">
                <a:latin typeface="Arial Narrow" panose="020B0606020202030204" pitchFamily="34" charset="0"/>
                <a:cs typeface="Arial" panose="020B0604020202020204" pitchFamily="34" charset="0"/>
              </a:rPr>
              <a:t> and </a:t>
            </a:r>
            <a:r>
              <a:rPr lang="en-US" sz="1200" dirty="0" err="1">
                <a:latin typeface="Arial Narrow" panose="020B0606020202030204" pitchFamily="34" charset="0"/>
                <a:cs typeface="Arial" panose="020B0604020202020204" pitchFamily="34" charset="0"/>
              </a:rPr>
              <a:t>F</a:t>
            </a:r>
            <a:r>
              <a:rPr lang="en-US" sz="1200" baseline="-25000" dirty="0" err="1">
                <a:latin typeface="Arial Narrow" panose="020B0606020202030204" pitchFamily="34" charset="0"/>
                <a:cs typeface="Arial" panose="020B0604020202020204" pitchFamily="34" charset="0"/>
              </a:rPr>
              <a:t>fat</a:t>
            </a:r>
            <a:r>
              <a:rPr lang="en-US" sz="1200" dirty="0">
                <a:latin typeface="Arial Narrow" panose="020B0606020202030204" pitchFamily="34" charset="0"/>
                <a:cs typeface="Arial" panose="020B0604020202020204" pitchFamily="34" charset="0"/>
              </a:rPr>
              <a:t> will be discussed on the slides that follow. </a:t>
            </a:r>
            <a:r>
              <a:rPr lang="en-US" sz="1200" dirty="0">
                <a:effectLst/>
                <a:latin typeface="Arial Narrow" panose="020B0606020202030204" pitchFamily="34" charset="0"/>
                <a:ea typeface="Times New Roman" panose="02020603050405020304" pitchFamily="18" charset="0"/>
                <a:cs typeface="Arial" panose="020B0604020202020204" pitchFamily="34" charset="0"/>
              </a:rPr>
              <a:t>For curved and/or skewed bridges, it is recommended that </a:t>
            </a:r>
            <a:r>
              <a:rPr lang="en-US" sz="1200" dirty="0" err="1">
                <a:effectLst/>
                <a:latin typeface="Arial Narrow" panose="020B0606020202030204" pitchFamily="34" charset="0"/>
                <a:ea typeface="Times New Roman" panose="02020603050405020304" pitchFamily="18" charset="0"/>
                <a:cs typeface="Arial" panose="020B0604020202020204" pitchFamily="34" charset="0"/>
              </a:rPr>
              <a:t>V</a:t>
            </a:r>
            <a:r>
              <a:rPr lang="en-US" sz="1200" baseline="-25000" dirty="0" err="1">
                <a:effectLst/>
                <a:latin typeface="Arial Narrow" panose="020B0606020202030204" pitchFamily="34" charset="0"/>
                <a:ea typeface="Times New Roman" panose="02020603050405020304" pitchFamily="18" charset="0"/>
                <a:cs typeface="Arial" panose="020B0604020202020204" pitchFamily="34" charset="0"/>
              </a:rPr>
              <a:t>sr</a:t>
            </a:r>
            <a:r>
              <a:rPr lang="en-US" sz="1200" dirty="0">
                <a:effectLst/>
                <a:latin typeface="Arial Narrow" panose="020B0606020202030204" pitchFamily="34" charset="0"/>
                <a:ea typeface="Times New Roman" panose="02020603050405020304" pitchFamily="18" charset="0"/>
                <a:cs typeface="Arial" panose="020B0604020202020204" pitchFamily="34" charset="0"/>
              </a:rPr>
              <a:t>,</a:t>
            </a:r>
            <a:r>
              <a:rPr lang="en-US" sz="1200" i="1" dirty="0">
                <a:effectLst/>
                <a:latin typeface="Arial Narrow" panose="020B0606020202030204" pitchFamily="34" charset="0"/>
                <a:ea typeface="Times New Roman" panose="02020603050405020304" pitchFamily="18" charset="0"/>
                <a:cs typeface="Arial" panose="020B0604020202020204" pitchFamily="34" charset="0"/>
              </a:rPr>
              <a:t> </a:t>
            </a:r>
            <a:r>
              <a:rPr lang="en-US" sz="1200" dirty="0">
                <a:effectLst/>
                <a:latin typeface="Arial Narrow" panose="020B0606020202030204" pitchFamily="34" charset="0"/>
                <a:ea typeface="Times New Roman" panose="02020603050405020304" pitchFamily="18" charset="0"/>
                <a:cs typeface="Arial" panose="020B0604020202020204" pitchFamily="34" charset="0"/>
              </a:rPr>
              <a:t>and the resulting pitch, p, for the fatigue limit state, be determined at each cross-frame. </a:t>
            </a:r>
            <a:endParaRPr lang="en-US" sz="1200"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35</a:t>
            </a:fld>
            <a:endParaRPr lang="en-US" altLang="en-US" dirty="0"/>
          </a:p>
        </p:txBody>
      </p:sp>
    </p:spTree>
    <p:extLst>
      <p:ext uri="{BB962C8B-B14F-4D97-AF65-F5344CB8AC3E}">
        <p14:creationId xmlns:p14="http://schemas.microsoft.com/office/powerpoint/2010/main" val="3869643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07337"/>
            <a:ext cx="6400799" cy="4889063"/>
          </a:xfrm>
        </p:spPr>
        <p:txBody>
          <a:bodyPr/>
          <a:lstStyle/>
          <a:p>
            <a:pPr marR="228600" algn="just">
              <a:spcBef>
                <a:spcPts val="0"/>
              </a:spcBef>
              <a:spcAft>
                <a:spcPts val="0"/>
              </a:spcAft>
            </a:pPr>
            <a:r>
              <a:rPr lang="en-US" sz="1100" dirty="0">
                <a:effectLst/>
                <a:ea typeface="Times New Roman" panose="02020603050405020304" pitchFamily="18" charset="0"/>
                <a:cs typeface="Times New Roman" panose="02020603050405020304" pitchFamily="18" charset="0"/>
              </a:rPr>
              <a:t> </a:t>
            </a:r>
            <a:r>
              <a:rPr lang="en-US" sz="1100" i="1" dirty="0">
                <a:cs typeface="Arial" panose="020B0604020202020204" pitchFamily="34" charset="0"/>
              </a:rPr>
              <a:t>AASHTO LRFD </a:t>
            </a:r>
            <a:r>
              <a:rPr lang="en-US" sz="1100" dirty="0">
                <a:cs typeface="Arial" panose="020B0604020202020204" pitchFamily="34" charset="0"/>
              </a:rPr>
              <a:t>Article 6.10.10.1.2 specifies that the longitudinal fatigue shear range per unit length, </a:t>
            </a:r>
            <a:r>
              <a:rPr lang="en-US" sz="1100" dirty="0" err="1">
                <a:cs typeface="Arial" panose="020B0604020202020204" pitchFamily="34" charset="0"/>
              </a:rPr>
              <a:t>V</a:t>
            </a:r>
            <a:r>
              <a:rPr lang="en-US" sz="1100" baseline="-25000" dirty="0" err="1">
                <a:cs typeface="Arial" panose="020B0604020202020204" pitchFamily="34" charset="0"/>
              </a:rPr>
              <a:t>fat</a:t>
            </a:r>
            <a:r>
              <a:rPr lang="en-US" sz="1100" dirty="0">
                <a:cs typeface="Arial" panose="020B0604020202020204" pitchFamily="34" charset="0"/>
              </a:rPr>
              <a:t>, is to be calculated from the equation shown on this slide</a:t>
            </a:r>
            <a:r>
              <a:rPr lang="en-US" sz="1100" dirty="0">
                <a:effectLst/>
                <a:ea typeface="Times New Roman" panose="02020603050405020304" pitchFamily="18" charset="0"/>
                <a:cs typeface="Arial" panose="020B0604020202020204" pitchFamily="34" charset="0"/>
              </a:rPr>
              <a:t>. </a:t>
            </a:r>
            <a:r>
              <a:rPr lang="en-US" sz="1100" dirty="0" err="1">
                <a:effectLst/>
                <a:ea typeface="Times New Roman" panose="02020603050405020304" pitchFamily="18" charset="0"/>
                <a:cs typeface="Arial" panose="020B0604020202020204" pitchFamily="34" charset="0"/>
              </a:rPr>
              <a:t>V</a:t>
            </a:r>
            <a:r>
              <a:rPr lang="en-US" sz="1100" baseline="-25000" dirty="0" err="1">
                <a:effectLst/>
                <a:ea typeface="Times New Roman" panose="02020603050405020304" pitchFamily="18" charset="0"/>
                <a:cs typeface="Arial" panose="020B0604020202020204" pitchFamily="34" charset="0"/>
              </a:rPr>
              <a:t>f</a:t>
            </a:r>
            <a:r>
              <a:rPr lang="en-US" sz="1100" dirty="0">
                <a:effectLst/>
                <a:ea typeface="Times New Roman" panose="02020603050405020304" pitchFamily="18" charset="0"/>
                <a:cs typeface="Arial" panose="020B0604020202020204" pitchFamily="34" charset="0"/>
              </a:rPr>
              <a:t> is the range of vertical shear force caused by the passage of the fatigue live load and factored according to the applicable fatigue load combination. </a:t>
            </a:r>
            <a:r>
              <a:rPr lang="en-US" sz="1100" dirty="0">
                <a:effectLst/>
                <a:ea typeface="Times New Roman" panose="02020603050405020304" pitchFamily="18" charset="0"/>
                <a:cs typeface="Times New Roman" panose="02020603050405020304" pitchFamily="18" charset="0"/>
              </a:rPr>
              <a:t>As discussed previously in Lessons 3 and 7, the fatigue live load is specified to be a single truck, weighing 72 kips, with a constant rear-axle spacing of 30 feet. For the Fatigue I load combination, which is used for infinite life design, a load factor of 1.75 is applied to the vertical shears resulting from the single design truck. For the Fatigue II load combination, which is used for finite life design, a load factor of 0.80 is applied to the vertical shears resulting from the single design truck. A dynamic load allowance (impact factor) of 1.15 is also to be applied. The appropriate Fatigue load combination to use will be discussed in a subsequent slide describing the computation of the shear fatigue resistance of an individual shear connector, Z</a:t>
            </a:r>
            <a:r>
              <a:rPr lang="en-US" sz="1100" baseline="-25000" dirty="0">
                <a:effectLst/>
                <a:ea typeface="Times New Roman" panose="02020603050405020304" pitchFamily="18" charset="0"/>
                <a:cs typeface="Times New Roman" panose="02020603050405020304" pitchFamily="18" charset="0"/>
              </a:rPr>
              <a:t>r</a:t>
            </a:r>
            <a:r>
              <a:rPr lang="en-US" sz="1100" dirty="0">
                <a:effectLst/>
                <a:ea typeface="Times New Roman" panose="02020603050405020304" pitchFamily="18" charset="0"/>
                <a:cs typeface="Times New Roman" panose="02020603050405020304" pitchFamily="18" charset="0"/>
              </a:rPr>
              <a:t>.</a:t>
            </a:r>
          </a:p>
          <a:p>
            <a:pPr marR="228600" algn="just">
              <a:spcBef>
                <a:spcPts val="0"/>
              </a:spcBef>
              <a:spcAft>
                <a:spcPts val="0"/>
              </a:spcAft>
            </a:pPr>
            <a:endParaRPr lang="en-US" sz="1100" dirty="0">
              <a:ea typeface="Times New Roman" panose="02020603050405020304" pitchFamily="18" charset="0"/>
              <a:cs typeface="Times New Roman" panose="02020603050405020304" pitchFamily="18" charset="0"/>
            </a:endParaRPr>
          </a:p>
          <a:p>
            <a:pPr marR="228600" algn="just">
              <a:spcBef>
                <a:spcPts val="0"/>
              </a:spcBef>
              <a:spcAft>
                <a:spcPts val="0"/>
              </a:spcAft>
            </a:pPr>
            <a:r>
              <a:rPr lang="en-US" sz="1100" dirty="0">
                <a:effectLst/>
                <a:ea typeface="Times New Roman" panose="02020603050405020304" pitchFamily="18" charset="0"/>
                <a:cs typeface="Times New Roman" panose="02020603050405020304" pitchFamily="18" charset="0"/>
              </a:rPr>
              <a:t>Q is the first moment of the transformed short-term (n) area of the concrete deck taken as the short-term area of the concrete deck times the distance from the neutral axis of the short-term composite section to the centroid of the concrete deck, as illustrated in the figure on this slide. I is the moment of inertia of the </a:t>
            </a:r>
            <a:r>
              <a:rPr lang="en-US" sz="1100" dirty="0">
                <a:ea typeface="Times New Roman" panose="02020603050405020304" pitchFamily="18" charset="0"/>
                <a:cs typeface="Times New Roman" panose="02020603050405020304" pitchFamily="18" charset="0"/>
              </a:rPr>
              <a:t>short-term composite section.</a:t>
            </a:r>
            <a:r>
              <a:rPr lang="en-US" sz="1100" dirty="0">
                <a:effectLst/>
                <a:ea typeface="Times New Roman" panose="02020603050405020304" pitchFamily="18" charset="0"/>
                <a:cs typeface="Times New Roman" panose="02020603050405020304" pitchFamily="18" charset="0"/>
              </a:rPr>
              <a:t> The transformed short-term composite section was described previously in Lesson 6. Q and I preferably should be determined using the effective width of the concrete deck. </a:t>
            </a:r>
            <a:r>
              <a:rPr lang="en-US" sz="1100" dirty="0" err="1">
                <a:effectLst/>
                <a:ea typeface="Times New Roman" panose="02020603050405020304" pitchFamily="18" charset="0"/>
                <a:cs typeface="Arial" panose="020B0604020202020204" pitchFamily="34" charset="0"/>
              </a:rPr>
              <a:t>V</a:t>
            </a:r>
            <a:r>
              <a:rPr lang="en-US" sz="1100" baseline="-25000" dirty="0" err="1">
                <a:effectLst/>
                <a:ea typeface="Times New Roman" panose="02020603050405020304" pitchFamily="18" charset="0"/>
                <a:cs typeface="Arial" panose="020B0604020202020204" pitchFamily="34" charset="0"/>
              </a:rPr>
              <a:t>fat</a:t>
            </a:r>
            <a:r>
              <a:rPr lang="en-US" sz="1100" dirty="0">
                <a:effectLst/>
                <a:ea typeface="Times New Roman" panose="02020603050405020304" pitchFamily="18" charset="0"/>
                <a:cs typeface="Arial" panose="020B0604020202020204" pitchFamily="34" charset="0"/>
              </a:rPr>
              <a:t> is produced by placing the factored fatigue live load immediately to the left and right of the point under consideration. When loading the influence line for maximum and minimum shears it is common that the truck has to be reversed to produce maximum force effects. Of course this does not happen in real life and results in one source of conservatism, of many, in the design of shear studs for fatigue. With the load in these positions, positive moments are produced over significant portions of the girder length. As a result, it is reasonable to assume that the concrete deck within the effective width is fully effective along the entire span in determining the stiffness used in the analysis to determine the shear range.  In addition, the horizontal shear force in the deck is typically assumed to be effective along the entire span in the analysis. In order to satisfy this assumption, the shear force in the deck should be developed along the entire span. It should be noted that I</a:t>
            </a:r>
            <a:r>
              <a:rPr lang="en-US" sz="1100" dirty="0">
                <a:effectLst/>
                <a:ea typeface="Times New Roman" panose="02020603050405020304" pitchFamily="18" charset="0"/>
              </a:rPr>
              <a:t>n negative bending regions of straight girders only, Q and I are permitted to be determined using only the longitudinal reinforcement within the effective deck width, unless the concrete is considered effective in tension in determining stress ranges for checking fatigue as permitted in </a:t>
            </a:r>
            <a:r>
              <a:rPr lang="en-US" sz="1100" i="1" dirty="0">
                <a:effectLst/>
                <a:ea typeface="Times New Roman" panose="02020603050405020304" pitchFamily="18" charset="0"/>
              </a:rPr>
              <a:t>AASHTO LRFD </a:t>
            </a:r>
            <a:r>
              <a:rPr lang="en-US" sz="1100" dirty="0">
                <a:effectLst/>
                <a:ea typeface="Times New Roman" panose="02020603050405020304" pitchFamily="18" charset="0"/>
              </a:rPr>
              <a:t>Article 6.6.1.2.1 and discussed previously in Lesson 7. </a:t>
            </a:r>
            <a:r>
              <a:rPr lang="en-US" sz="1100" dirty="0">
                <a:effectLst/>
                <a:ea typeface="Times New Roman" panose="02020603050405020304" pitchFamily="18" charset="0"/>
                <a:cs typeface="Times New Roman" panose="02020603050405020304" pitchFamily="18" charset="0"/>
              </a:rPr>
              <a:t> </a:t>
            </a:r>
          </a:p>
          <a:p>
            <a:pPr marR="228600" algn="just">
              <a:spcBef>
                <a:spcPts val="0"/>
              </a:spcBef>
              <a:spcAft>
                <a:spcPts val="0"/>
              </a:spcAft>
            </a:pPr>
            <a:endParaRPr lang="en-US" sz="110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36</a:t>
            </a:fld>
            <a:endParaRPr lang="en-US" altLang="en-US" dirty="0"/>
          </a:p>
        </p:txBody>
      </p:sp>
    </p:spTree>
    <p:extLst>
      <p:ext uri="{BB962C8B-B14F-4D97-AF65-F5344CB8AC3E}">
        <p14:creationId xmlns:p14="http://schemas.microsoft.com/office/powerpoint/2010/main" val="440512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07337"/>
            <a:ext cx="6400799" cy="4712137"/>
          </a:xfrm>
        </p:spPr>
        <p:txBody>
          <a:bodyPr/>
          <a:lstStyle/>
          <a:p>
            <a:pPr marR="228600" algn="just">
              <a:lnSpc>
                <a:spcPct val="110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Curvature, skew and other conditions may cause torsion, which introduces a radial component of the horizontal shear. The radial shear range,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F</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fat</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is typically computed with the fatigue live load positioned to produce the largest positive and negative major-axis bending moments in the span. The longitudinal shear range,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V</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fat</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is produced by placing the fatigue live load immediately to the left and to the right of the point under consideration. Therefore, vector addition of the longitudinal and radial components of the shear range is conservative because the longitudinal and radial shears are not produced by concurrent loads.</a:t>
            </a:r>
          </a:p>
          <a:p>
            <a:pPr marR="228600" algn="just">
              <a:lnSpc>
                <a:spcPct val="110000"/>
              </a:lnSpc>
              <a:spcBef>
                <a:spcPts val="0"/>
              </a:spcBef>
              <a:spcAft>
                <a:spcPts val="0"/>
              </a:spcAft>
            </a:pPr>
            <a:endParaRPr lang="en-US" sz="1200" dirty="0">
              <a:latin typeface="Arial Narrow" panose="020B0606020202030204" pitchFamily="34" charset="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F</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fat1</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is used to determine the radial fatigue shear range due to curvature between brace points, and is taken as zero for straight spans or segments.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F</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fat2</a:t>
            </a:r>
            <a:r>
              <a:rPr lang="en-US" sz="1200" baseline="-250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is the radial fatigue shear range where significant torsion is caused by effects other than curvature, such as skew.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F</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fat2</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is likely to control when discontinuous cross-frames are used in conjunction with skew angles exceeding 20 degrees in either a straight or a horizontally curved bridge. For all other cases,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F</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fat2</a:t>
            </a:r>
            <a:r>
              <a:rPr lang="en-US" sz="1200" i="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may be taken equal to zero. </a:t>
            </a:r>
          </a:p>
          <a:p>
            <a:pPr marR="228600" algn="just">
              <a:lnSpc>
                <a:spcPct val="110000"/>
              </a:lnSpc>
              <a:spcBef>
                <a:spcPts val="0"/>
              </a:spcBef>
              <a:spcAft>
                <a:spcPts val="0"/>
              </a:spcAft>
            </a:pPr>
            <a:endParaRPr lang="en-US" sz="1200" dirty="0">
              <a:latin typeface="Arial Narrow" panose="020B0606020202030204" pitchFamily="34" charset="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These two equations are provided to ensure that a load path is provided through the shear connectors to satisfy equilibrium at a section through the girders, deck and cross-frame. The equations yield approximately the same value if the span or segment is curved and there are no other sources of torsion. The terms in these two equations will be discussed further on the next two slides.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37</a:t>
            </a:fld>
            <a:endParaRPr lang="en-US" altLang="en-US" dirty="0"/>
          </a:p>
        </p:txBody>
      </p:sp>
    </p:spTree>
    <p:extLst>
      <p:ext uri="{BB962C8B-B14F-4D97-AF65-F5344CB8AC3E}">
        <p14:creationId xmlns:p14="http://schemas.microsoft.com/office/powerpoint/2010/main" val="2206410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07337"/>
            <a:ext cx="6400799" cy="4712137"/>
          </a:xfrm>
        </p:spPr>
        <p:txBody>
          <a:bodyPr/>
          <a:lstStyle/>
          <a:p>
            <a:pPr marR="228600" algn="just">
              <a:lnSpc>
                <a:spcPct val="110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F</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fat1</a:t>
            </a:r>
            <a:r>
              <a:rPr lang="en-US" sz="1200" i="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is the radial fatigue shear range resulting from the effect of any curvature between brace points. The shear range is taken as the radial component of the longitudinal range of force,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A</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bot</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flg</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in the bottom flange under the applicable Fatigue load combination (i.e., Fatigue I or Fatigue II) without consideration of flange lateral bending. The range of force in the bottom flange, </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flg</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is used as a measure of the major-axis bending moment due to the fatigue load. </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flg</a:t>
            </a:r>
            <a:r>
              <a:rPr lang="en-US" sz="1200" baseline="-250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is preferably computed at a cross-frame and also at the mid-thickness of the bottom flange since it is being used to compute a flange force, F.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A</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bot</a:t>
            </a:r>
            <a:r>
              <a:rPr lang="en-US" sz="1200" baseline="-250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is the cross-sectional area of the bottom flange. </a:t>
            </a:r>
          </a:p>
          <a:p>
            <a:pPr marR="228600" algn="just">
              <a:lnSpc>
                <a:spcPct val="110000"/>
              </a:lnSpc>
              <a:spcBef>
                <a:spcPts val="0"/>
              </a:spcBef>
              <a:spcAft>
                <a:spcPts val="0"/>
              </a:spcAft>
            </a:pPr>
            <a:endParaRPr lang="en-US" sz="1200" dirty="0">
              <a:latin typeface="Arial Narrow" panose="020B0606020202030204" pitchFamily="34" charset="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The radial component of flange force due to curvature can be assumed to act as a radial distributed force, q, over the length of a flange segment, and is given by the first equation on this slide. Although the radial force, q, actually varies along the flange as a function of the axial flange force, F, due </a:t>
            </a:r>
            <a:r>
              <a:rPr lang="en-US" sz="1200" dirty="0">
                <a:latin typeface="Arial Narrow" panose="020B0606020202030204" pitchFamily="34" charset="0"/>
                <a:ea typeface="Times New Roman" panose="02020603050405020304" pitchFamily="18" charset="0"/>
                <a:cs typeface="Times New Roman" panose="02020603050405020304" pitchFamily="18" charset="0"/>
              </a:rPr>
              <a:t>to major-axis </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bending, for a small segment of the flange, both q and F may be considered constant. Multiplying q from the first equation by the cross-frame spacing, </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sym typeface="MT Extra" panose="05050102010205020202" pitchFamily="18" charset="2"/>
              </a:rPr>
              <a:t></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and distributing the resulting radial shear range over an effective length of deck, w, gives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F</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fat1</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in kips/inch. w is taken as 48.0 inches, except at end supports where w is halved to 24.0 inches. This length is considered representative of the effective length of the deck assumed acting with the flange in the transverse direction. As mentioned previously,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F</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fat1</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may be taken equal to zero for straight spans or segments.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38</a:t>
            </a:fld>
            <a:endParaRPr lang="en-US" altLang="en-US" dirty="0"/>
          </a:p>
        </p:txBody>
      </p:sp>
    </p:spTree>
    <p:extLst>
      <p:ext uri="{BB962C8B-B14F-4D97-AF65-F5344CB8AC3E}">
        <p14:creationId xmlns:p14="http://schemas.microsoft.com/office/powerpoint/2010/main" val="2710947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07337"/>
            <a:ext cx="6400799" cy="4712137"/>
          </a:xfrm>
        </p:spPr>
        <p:txBody>
          <a:bodyPr/>
          <a:lstStyle/>
          <a:p>
            <a:pPr marR="228600" algn="just">
              <a:lnSpc>
                <a:spcPct val="110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F</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fat2</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is the radial fatigue shear range where significant torsion is caused by effects other than curvature, such as skew.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F</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fat2</a:t>
            </a:r>
            <a:r>
              <a:rPr lang="en-US" sz="1200" i="1" baseline="-250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is computed from the net range of cross-frame force at the top flange under the applicable Fatigue load combination,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F</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rc</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F</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rc</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is to be taken as the resultant range of horizontal force at the level of the top chord from all members and/or cross-frames at the point under consideration that are resisted by the shear connectors, as shown in the top figure on this slide.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F</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rc</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is then distributed over the effective length of deck, w, shown on the previous slide to give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F</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fat2</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in kips/inch.</a:t>
            </a:r>
          </a:p>
          <a:p>
            <a:pPr marR="228600" algn="just">
              <a:lnSpc>
                <a:spcPct val="110000"/>
              </a:lnSpc>
              <a:spcBef>
                <a:spcPts val="0"/>
              </a:spcBef>
              <a:spcAft>
                <a:spcPts val="0"/>
              </a:spcAft>
            </a:pPr>
            <a:endParaRPr lang="en-US" sz="1200" dirty="0">
              <a:latin typeface="Arial Narrow" panose="020B0606020202030204" pitchFamily="34" charset="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As shown in the bottom figure on this slide, at skewed cross-frames, the normal (radial) component of the resultant range of force in the skewed cross-frame at the level of the top chord must be computed. Should a normal (radial) cross-frame intersect the skewed cross-frame at the point under consideration, the normal (radial) component of the skewed cross-frame resultant force range should then be appropriately combined with the resultant range of horizontal force at the level of the top chord in the normal (radial) cross-frame to determine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F</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rc</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a:t>
            </a:r>
          </a:p>
          <a:p>
            <a:pPr marR="228600" algn="just">
              <a:lnSpc>
                <a:spcPct val="110000"/>
              </a:lnSpc>
              <a:spcBef>
                <a:spcPts val="0"/>
              </a:spcBef>
              <a:spcAft>
                <a:spcPts val="0"/>
              </a:spcAft>
            </a:pPr>
            <a:endParaRPr lang="en-US" sz="1200" dirty="0">
              <a:latin typeface="Arial Narrow" panose="020B0606020202030204" pitchFamily="34" charset="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sz="1200" dirty="0">
                <a:latin typeface="Arial Narrow" panose="020B0606020202030204" pitchFamily="34" charset="0"/>
                <a:ea typeface="Times New Roman" panose="02020603050405020304" pitchFamily="18" charset="0"/>
                <a:cs typeface="Times New Roman" panose="02020603050405020304" pitchFamily="18" charset="0"/>
              </a:rPr>
              <a:t>I</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n lieu of a refined analysis,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F</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rc</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may be taken equal to 25.0 kips for an exterior girder, which is typically the critical girder. This is typically a conservative value so more accurate determination of this value via refined analysis is suggested. As mentioned previously,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F</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fat2</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is most likely to control when discontinuous cross-frame lines are used in conjunction with skew angles exceeding 20 degrees. For all other cases,</a:t>
            </a:r>
            <a:r>
              <a:rPr lang="en-US" sz="1200" i="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F</a:t>
            </a:r>
            <a:r>
              <a:rPr lang="en-US" sz="1200" baseline="-25000" dirty="0" err="1">
                <a:effectLst/>
                <a:latin typeface="Arial Narrow" panose="020B0606020202030204" pitchFamily="34" charset="0"/>
                <a:ea typeface="Times New Roman" panose="02020603050405020304" pitchFamily="18" charset="0"/>
                <a:cs typeface="Times New Roman" panose="02020603050405020304" pitchFamily="18" charset="0"/>
              </a:rPr>
              <a:t>fat2</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may be taken equal to zero.</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39</a:t>
            </a:fld>
            <a:endParaRPr lang="en-US" altLang="en-US" dirty="0"/>
          </a:p>
        </p:txBody>
      </p:sp>
    </p:spTree>
    <p:extLst>
      <p:ext uri="{BB962C8B-B14F-4D97-AF65-F5344CB8AC3E}">
        <p14:creationId xmlns:p14="http://schemas.microsoft.com/office/powerpoint/2010/main" val="1024259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9943" y="4321174"/>
            <a:ext cx="6400800" cy="4798299"/>
          </a:xfrm>
        </p:spPr>
        <p:txBody>
          <a:bodyPr/>
          <a:lstStyle/>
          <a:p>
            <a:pPr algn="just"/>
            <a:r>
              <a:rPr lang="en-US" dirty="0"/>
              <a:t>The flexural resistance components for determining the resistance of composite sections subject to positive bending at the strength limit state include the bottom flange, web, and top flange of the steel girder, along with the concrete deck and the concrete deck longitudinal steel (if desired). </a:t>
            </a:r>
            <a:r>
              <a:rPr lang="en-US" dirty="0">
                <a:effectLst/>
                <a:ea typeface="Times New Roman" panose="02020603050405020304" pitchFamily="18" charset="0"/>
                <a:cs typeface="Times New Roman" panose="02020603050405020304" pitchFamily="18" charset="0"/>
              </a:rPr>
              <a:t>Typically, the area of the concrete deck haunch is not considered in the computation of the flexural resistance; the haunch depth may be considered, however, if permitted by the Owner. </a:t>
            </a:r>
          </a:p>
          <a:p>
            <a:pPr algn="just"/>
            <a:endParaRPr lang="en-US" dirty="0"/>
          </a:p>
          <a:p>
            <a:pPr algn="just"/>
            <a:r>
              <a:rPr lang="en-US" dirty="0"/>
              <a:t>Assuming adequate shear connection is provided between the concrete deck and the top flange of the steel girder, the concrete deck area based on the effective deck width, which is subject to compression in positive bending regions, may be considered acting with the steel girder in the determination of the flexural resistance. The computation of the effective width of the concrete deck was discussed previously in Lesson 6. The design of the required number of shear connectors for the fatigue and strength limit states will be discussed later in this lesson.</a:t>
            </a:r>
          </a:p>
          <a:p>
            <a:pPr algn="just"/>
            <a:endParaRPr lang="en-US" dirty="0"/>
          </a:p>
          <a:p>
            <a:pPr algn="just"/>
            <a:r>
              <a:rPr lang="en-US" dirty="0">
                <a:effectLst/>
                <a:ea typeface="Times New Roman" panose="02020603050405020304" pitchFamily="18" charset="0"/>
                <a:cs typeface="Times New Roman" panose="02020603050405020304" pitchFamily="18" charset="0"/>
              </a:rPr>
              <a:t>Top (compression) flanges of composite sections in positive bending are continuously braced flanges. For a continuously braced compression flange, one side of the flange is effectively prevented from local buckling, or else both sides of the flange must buckle in the direction away from the concrete deck, resulting in highly restrained boundary conditions at the web-flange juncture. The concrete deck also helps restrain lateral deflections of the flange associated with local and lateral-torsional buckling.  As a result, continuously braced compression flanges need not be checked for local or lateral-torsional buckling according to the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Specifications. Lateral flange bending stresses also need not be considered for continuously braced flanges, including any lateral flange bending stresses induced in the noncomposite flange before it becomes continuously braced. The lateral resistance of the composite concrete deck is generally sufficient to compensate for the neglect of any initial lateral bending stresses in the flange, as well as any additional lateral bending stresses that may be induced after the deck has been placed.</a:t>
            </a:r>
          </a:p>
          <a:p>
            <a:pPr algn="just"/>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a:t>
            </a:fld>
            <a:endParaRPr lang="en-US" altLang="en-US" dirty="0"/>
          </a:p>
        </p:txBody>
      </p:sp>
    </p:spTree>
    <p:extLst>
      <p:ext uri="{BB962C8B-B14F-4D97-AF65-F5344CB8AC3E}">
        <p14:creationId xmlns:p14="http://schemas.microsoft.com/office/powerpoint/2010/main" val="1122528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629400" cy="4712137"/>
          </a:xfrm>
        </p:spPr>
        <p:txBody>
          <a:bodyPr/>
          <a:lstStyle/>
          <a:p>
            <a:pPr marR="228600" algn="just">
              <a:lnSpc>
                <a:spcPct val="110000"/>
              </a:lnSpc>
              <a:spcBef>
                <a:spcPts val="0"/>
              </a:spcBef>
              <a:spcAft>
                <a:spcPts val="0"/>
              </a:spcAft>
            </a:pP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Article 6.10.10.2 (10</a:t>
            </a:r>
            <a:r>
              <a:rPr lang="en-US" baseline="30000" dirty="0">
                <a:effectLst/>
                <a:ea typeface="Times New Roman" panose="02020603050405020304" pitchFamily="18" charset="0"/>
                <a:cs typeface="Times New Roman" panose="02020603050405020304" pitchFamily="18" charset="0"/>
              </a:rPr>
              <a:t>th</a:t>
            </a:r>
            <a:r>
              <a:rPr lang="en-US" dirty="0">
                <a:effectLst/>
                <a:ea typeface="Times New Roman" panose="02020603050405020304" pitchFamily="18" charset="0"/>
                <a:cs typeface="Times New Roman" panose="02020603050405020304" pitchFamily="18" charset="0"/>
              </a:rPr>
              <a:t> Edition) specifies that the fatigue shear resistance of an individual stud shear connector, Z</a:t>
            </a:r>
            <a:r>
              <a:rPr lang="en-US" baseline="-25000" dirty="0">
                <a:effectLst/>
                <a:ea typeface="Times New Roman" panose="02020603050405020304" pitchFamily="18" charset="0"/>
                <a:cs typeface="Times New Roman" panose="02020603050405020304" pitchFamily="18" charset="0"/>
              </a:rPr>
              <a:t>r</a:t>
            </a:r>
            <a:r>
              <a:rPr lang="en-US" baseline="-25000" dirty="0">
                <a:ea typeface="Times New Roman" panose="02020603050405020304" pitchFamily="18" charset="0"/>
                <a:cs typeface="Times New Roman" panose="02020603050405020304" pitchFamily="18" charset="0"/>
              </a:rPr>
              <a:t> </a:t>
            </a:r>
            <a:r>
              <a:rPr lang="en-US" dirty="0">
                <a:ea typeface="Times New Roman" panose="02020603050405020304" pitchFamily="18" charset="0"/>
                <a:cs typeface="Times New Roman" panose="02020603050405020304" pitchFamily="18" charset="0"/>
              </a:rPr>
              <a:t> (kips), </a:t>
            </a:r>
            <a:r>
              <a:rPr lang="en-US" dirty="0">
                <a:effectLst/>
                <a:ea typeface="Times New Roman" panose="02020603050405020304" pitchFamily="18" charset="0"/>
                <a:cs typeface="Times New Roman" panose="02020603050405020304" pitchFamily="18" charset="0"/>
              </a:rPr>
              <a:t>used to determine the required pitch at the fatigue limit state from either of the equations shown earlier in this lesson be computed from the equation shown on this slide. (</a:t>
            </a:r>
            <a:r>
              <a:rPr lang="el-GR" dirty="0">
                <a:effectLst/>
                <a:ea typeface="Times New Roman" panose="02020603050405020304" pitchFamily="18" charset="0"/>
                <a:cs typeface="Times New Roman" panose="02020603050405020304" pitchFamily="18" charset="0"/>
              </a:rPr>
              <a:t>Δ</a:t>
            </a:r>
            <a:r>
              <a:rPr lang="en-US" dirty="0">
                <a:effectLst/>
                <a:ea typeface="Times New Roman" panose="02020603050405020304" pitchFamily="18" charset="0"/>
                <a:cs typeface="Times New Roman" panose="02020603050405020304" pitchFamily="18" charset="0"/>
              </a:rPr>
              <a:t>F)</a:t>
            </a:r>
            <a:r>
              <a:rPr lang="en-US" baseline="-25000" dirty="0">
                <a:effectLst/>
                <a:ea typeface="Times New Roman" panose="02020603050405020304" pitchFamily="18" charset="0"/>
                <a:cs typeface="Times New Roman" panose="02020603050405020304" pitchFamily="18" charset="0"/>
              </a:rPr>
              <a:t>n</a:t>
            </a:r>
            <a:r>
              <a:rPr lang="en-US" dirty="0">
                <a:effectLst/>
                <a:ea typeface="Times New Roman" panose="02020603050405020304" pitchFamily="18" charset="0"/>
                <a:cs typeface="Times New Roman" panose="02020603050405020304" pitchFamily="18" charset="0"/>
              </a:rPr>
              <a:t> is the nominal fatigue resistance of the shear connector (in ksi) determined as specified in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Article 6.6.1.2.5 using the applicable values specified for Condition 9.2 in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Table 6.6.1.2.3-1. The computation of (</a:t>
            </a:r>
            <a:r>
              <a:rPr lang="el-GR" dirty="0">
                <a:effectLst/>
                <a:ea typeface="Times New Roman" panose="02020603050405020304" pitchFamily="18" charset="0"/>
                <a:cs typeface="Times New Roman" panose="02020603050405020304" pitchFamily="18" charset="0"/>
              </a:rPr>
              <a:t>Δ</a:t>
            </a:r>
            <a:r>
              <a:rPr lang="en-US" dirty="0">
                <a:effectLst/>
                <a:ea typeface="Times New Roman" panose="02020603050405020304" pitchFamily="18" charset="0"/>
                <a:cs typeface="Times New Roman" panose="02020603050405020304" pitchFamily="18" charset="0"/>
              </a:rPr>
              <a:t>F)</a:t>
            </a:r>
            <a:r>
              <a:rPr lang="en-US" baseline="-25000" dirty="0">
                <a:effectLst/>
                <a:ea typeface="Times New Roman" panose="02020603050405020304" pitchFamily="18" charset="0"/>
                <a:cs typeface="Times New Roman" panose="02020603050405020304" pitchFamily="18" charset="0"/>
              </a:rPr>
              <a:t>n</a:t>
            </a:r>
            <a:r>
              <a:rPr lang="en-US" dirty="0">
                <a:effectLst/>
                <a:ea typeface="Times New Roman" panose="02020603050405020304" pitchFamily="18" charset="0"/>
                <a:cs typeface="Times New Roman" panose="02020603050405020304" pitchFamily="18" charset="0"/>
              </a:rPr>
              <a:t> will be discussed on the following two slides. A</a:t>
            </a:r>
            <a:r>
              <a:rPr lang="en-US" baseline="-25000" dirty="0">
                <a:effectLst/>
                <a:ea typeface="Times New Roman" panose="02020603050405020304" pitchFamily="18" charset="0"/>
                <a:cs typeface="Times New Roman" panose="02020603050405020304" pitchFamily="18" charset="0"/>
              </a:rPr>
              <a:t>sc</a:t>
            </a:r>
            <a:r>
              <a:rPr lang="en-US" dirty="0">
                <a:effectLst/>
                <a:ea typeface="Times New Roman" panose="02020603050405020304" pitchFamily="18" charset="0"/>
                <a:cs typeface="Times New Roman" panose="02020603050405020304" pitchFamily="18" charset="0"/>
              </a:rPr>
              <a:t> is the cross-sectional area of the stud shear connector.  </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40</a:t>
            </a:fld>
            <a:endParaRPr lang="en-US" altLang="en-US" dirty="0"/>
          </a:p>
        </p:txBody>
      </p:sp>
    </p:spTree>
    <p:extLst>
      <p:ext uri="{BB962C8B-B14F-4D97-AF65-F5344CB8AC3E}">
        <p14:creationId xmlns:p14="http://schemas.microsoft.com/office/powerpoint/2010/main" val="28493498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705600" cy="4712137"/>
          </a:xfrm>
        </p:spPr>
        <p:txBody>
          <a:bodyPr/>
          <a:lstStyle/>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Condition 9.2 of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Table 6.6.1.2.3-1 (</a:t>
            </a:r>
            <a:r>
              <a:rPr lang="en-US" dirty="0">
                <a:ea typeface="Times New Roman" panose="02020603050405020304" pitchFamily="18" charset="0"/>
                <a:cs typeface="Times New Roman" panose="02020603050405020304" pitchFamily="18" charset="0"/>
              </a:rPr>
              <a:t>10</a:t>
            </a:r>
            <a:r>
              <a:rPr lang="en-US" baseline="30000" dirty="0">
                <a:ea typeface="Times New Roman" panose="02020603050405020304" pitchFamily="18" charset="0"/>
                <a:cs typeface="Times New Roman" panose="02020603050405020304" pitchFamily="18" charset="0"/>
              </a:rPr>
              <a:t>th</a:t>
            </a:r>
            <a:r>
              <a:rPr lang="en-US" dirty="0">
                <a:ea typeface="Times New Roman" panose="02020603050405020304" pitchFamily="18" charset="0"/>
                <a:cs typeface="Times New Roman" panose="02020603050405020304" pitchFamily="18" charset="0"/>
              </a:rPr>
              <a:t> Edition) </a:t>
            </a:r>
            <a:r>
              <a:rPr lang="en-US" dirty="0">
                <a:effectLst/>
                <a:ea typeface="Times New Roman" panose="02020603050405020304" pitchFamily="18" charset="0"/>
                <a:cs typeface="Times New Roman" panose="02020603050405020304" pitchFamily="18" charset="0"/>
              </a:rPr>
              <a:t>specifies the value of the 75-year single-lane Average Daily Truck Traffic (ADTT)</a:t>
            </a:r>
            <a:r>
              <a:rPr lang="en-US" baseline="-25000" dirty="0">
                <a:effectLst/>
                <a:ea typeface="Times New Roman" panose="02020603050405020304" pitchFamily="18" charset="0"/>
                <a:cs typeface="Times New Roman" panose="02020603050405020304" pitchFamily="18" charset="0"/>
              </a:rPr>
              <a:t>SL</a:t>
            </a:r>
            <a:r>
              <a:rPr lang="en-US" dirty="0">
                <a:effectLst/>
                <a:ea typeface="Times New Roman" panose="02020603050405020304" pitchFamily="18" charset="0"/>
                <a:cs typeface="Times New Roman" panose="02020603050405020304" pitchFamily="18" charset="0"/>
              </a:rPr>
              <a:t> Equivalent to Infinite Life </a:t>
            </a:r>
            <a:r>
              <a:rPr lang="en-US" i="1" dirty="0">
                <a:effectLst/>
                <a:ea typeface="Times New Roman" panose="02020603050405020304" pitchFamily="18" charset="0"/>
                <a:cs typeface="Times New Roman" panose="02020603050405020304" pitchFamily="18" charset="0"/>
              </a:rPr>
              <a:t>above which </a:t>
            </a:r>
            <a:r>
              <a:rPr lang="en-US" dirty="0">
                <a:effectLst/>
                <a:ea typeface="Times New Roman" panose="02020603050405020304" pitchFamily="18" charset="0"/>
                <a:cs typeface="Times New Roman" panose="02020603050405020304" pitchFamily="18" charset="0"/>
              </a:rPr>
              <a:t>the detail is to be designed for fatigue using the Fatigue I load combination in conjunction with the nominal fatigue resistance for infinite life. For stud shear connectors, this value is 11,320 trucks per day. The computation of the projected single-lane 75-year (ADTT)</a:t>
            </a:r>
            <a:r>
              <a:rPr lang="en-US" baseline="-25000" dirty="0">
                <a:effectLst/>
                <a:ea typeface="Times New Roman" panose="02020603050405020304" pitchFamily="18" charset="0"/>
                <a:cs typeface="Times New Roman" panose="02020603050405020304" pitchFamily="18" charset="0"/>
              </a:rPr>
              <a:t>SL</a:t>
            </a:r>
            <a:r>
              <a:rPr lang="en-US" dirty="0">
                <a:effectLst/>
                <a:ea typeface="Times New Roman" panose="02020603050405020304" pitchFamily="18" charset="0"/>
                <a:cs typeface="Times New Roman" panose="02020603050405020304" pitchFamily="18" charset="0"/>
              </a:rPr>
              <a:t> was discussed previously in Lesson 7.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Article 6.6.1.2.5 specifies that the nominal fatigue resistance for infinite life is to be taken as the constant-amplitude fatigue threshold, (</a:t>
            </a:r>
            <a:r>
              <a:rPr lang="el-GR" dirty="0">
                <a:effectLst/>
                <a:ea typeface="Times New Roman" panose="02020603050405020304" pitchFamily="18" charset="0"/>
                <a:cs typeface="Times New Roman" panose="02020603050405020304" pitchFamily="18" charset="0"/>
              </a:rPr>
              <a:t>Δ</a:t>
            </a:r>
            <a:r>
              <a:rPr lang="en-US" dirty="0">
                <a:effectLst/>
                <a:ea typeface="Times New Roman" panose="02020603050405020304" pitchFamily="18" charset="0"/>
                <a:cs typeface="Times New Roman" panose="02020603050405020304" pitchFamily="18" charset="0"/>
              </a:rPr>
              <a:t>F)</a:t>
            </a:r>
            <a:r>
              <a:rPr lang="en-US" baseline="-25000" dirty="0">
                <a:effectLst/>
                <a:ea typeface="Times New Roman" panose="02020603050405020304" pitchFamily="18" charset="0"/>
                <a:cs typeface="Times New Roman" panose="02020603050405020304" pitchFamily="18" charset="0"/>
              </a:rPr>
              <a:t>TH</a:t>
            </a:r>
            <a:r>
              <a:rPr lang="en-US" dirty="0">
                <a:effectLst/>
                <a:ea typeface="Times New Roman" panose="02020603050405020304" pitchFamily="18" charset="0"/>
                <a:cs typeface="Times New Roman" panose="02020603050405020304" pitchFamily="18" charset="0"/>
              </a:rPr>
              <a:t>, which was also described previously in Lesson 7. According to Condition 9.2 of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Table 6.6.1.2.3-1 (10</a:t>
            </a:r>
            <a:r>
              <a:rPr lang="en-US" baseline="30000" dirty="0">
                <a:effectLst/>
                <a:ea typeface="Times New Roman" panose="02020603050405020304" pitchFamily="18" charset="0"/>
                <a:cs typeface="Times New Roman" panose="02020603050405020304" pitchFamily="18" charset="0"/>
              </a:rPr>
              <a:t>th</a:t>
            </a:r>
            <a:r>
              <a:rPr lang="en-US" dirty="0">
                <a:effectLst/>
                <a:ea typeface="Times New Roman" panose="02020603050405020304" pitchFamily="18" charset="0"/>
                <a:cs typeface="Times New Roman" panose="02020603050405020304" pitchFamily="18" charset="0"/>
              </a:rPr>
              <a:t> Edition), (</a:t>
            </a:r>
            <a:r>
              <a:rPr lang="el-GR" dirty="0">
                <a:effectLst/>
                <a:ea typeface="Times New Roman" panose="02020603050405020304" pitchFamily="18" charset="0"/>
                <a:cs typeface="Times New Roman" panose="02020603050405020304" pitchFamily="18" charset="0"/>
              </a:rPr>
              <a:t>Δ</a:t>
            </a:r>
            <a:r>
              <a:rPr lang="en-US" dirty="0">
                <a:effectLst/>
                <a:ea typeface="Times New Roman" panose="02020603050405020304" pitchFamily="18" charset="0"/>
                <a:cs typeface="Times New Roman" panose="02020603050405020304" pitchFamily="18" charset="0"/>
              </a:rPr>
              <a:t>F)</a:t>
            </a:r>
            <a:r>
              <a:rPr lang="en-US" baseline="-25000" dirty="0">
                <a:effectLst/>
                <a:ea typeface="Times New Roman" panose="02020603050405020304" pitchFamily="18" charset="0"/>
                <a:cs typeface="Times New Roman" panose="02020603050405020304" pitchFamily="18" charset="0"/>
              </a:rPr>
              <a:t>TH</a:t>
            </a:r>
            <a:r>
              <a:rPr lang="en-US" dirty="0">
                <a:effectLst/>
                <a:ea typeface="Times New Roman" panose="02020603050405020304" pitchFamily="18" charset="0"/>
                <a:cs typeface="Times New Roman" panose="02020603050405020304" pitchFamily="18" charset="0"/>
              </a:rPr>
              <a:t> for stud shear connectors is to be taken as 7.0 ksi.</a:t>
            </a:r>
          </a:p>
          <a:p>
            <a:pPr marR="228600" algn="just">
              <a:lnSpc>
                <a:spcPct val="110000"/>
              </a:lnSpc>
              <a:spcBef>
                <a:spcPts val="0"/>
              </a:spcBef>
              <a:spcAft>
                <a:spcPts val="0"/>
              </a:spcAft>
            </a:pPr>
            <a:endParaRPr lang="en-US" baseline="-25000"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41</a:t>
            </a:fld>
            <a:endParaRPr lang="en-US" altLang="en-US" dirty="0"/>
          </a:p>
        </p:txBody>
      </p:sp>
    </p:spTree>
    <p:extLst>
      <p:ext uri="{BB962C8B-B14F-4D97-AF65-F5344CB8AC3E}">
        <p14:creationId xmlns:p14="http://schemas.microsoft.com/office/powerpoint/2010/main" val="37014198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1" y="4346121"/>
            <a:ext cx="6629399" cy="5091801"/>
          </a:xfrm>
        </p:spPr>
        <p:txBody>
          <a:bodyPr/>
          <a:lstStyle/>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Where the projected 75-year single-lane (ADTT)</a:t>
            </a:r>
            <a:r>
              <a:rPr lang="en-US" baseline="-25000" dirty="0">
                <a:effectLst/>
                <a:ea typeface="Times New Roman" panose="02020603050405020304" pitchFamily="18" charset="0"/>
                <a:cs typeface="Times New Roman" panose="02020603050405020304" pitchFamily="18" charset="0"/>
              </a:rPr>
              <a:t>SL</a:t>
            </a:r>
            <a:r>
              <a:rPr lang="en-US" dirty="0">
                <a:effectLst/>
                <a:ea typeface="Times New Roman" panose="02020603050405020304" pitchFamily="18" charset="0"/>
                <a:cs typeface="Times New Roman" panose="02020603050405020304" pitchFamily="18" charset="0"/>
              </a:rPr>
              <a:t> is</a:t>
            </a:r>
            <a:r>
              <a:rPr lang="en-US" i="1" dirty="0">
                <a:effectLst/>
                <a:ea typeface="Times New Roman" panose="02020603050405020304" pitchFamily="18" charset="0"/>
                <a:cs typeface="Times New Roman" panose="02020603050405020304" pitchFamily="18" charset="0"/>
              </a:rPr>
              <a:t> less than or equal to</a:t>
            </a:r>
            <a:r>
              <a:rPr lang="en-US" dirty="0">
                <a:effectLst/>
                <a:ea typeface="Times New Roman" panose="02020603050405020304" pitchFamily="18" charset="0"/>
                <a:cs typeface="Times New Roman" panose="02020603050405020304" pitchFamily="18" charset="0"/>
              </a:rPr>
              <a:t> 11,320 trucks per day, the shear connectors are to be designed for fatigue using the Fatigue II load combination in conjunction with the nominal fatigue resistance for finite life.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Article 6.6.1.2.5 specifies that the nominal fatigue resistance for finite life is to be computed from the equation shown on this slide.</a:t>
            </a:r>
          </a:p>
          <a:p>
            <a:pPr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The detail category constant, A, was discussed previously in Lesson 7. Condition 9.2 of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Table 6.6.1.2.3-1 (10</a:t>
            </a:r>
            <a:r>
              <a:rPr lang="en-US" baseline="30000" dirty="0">
                <a:effectLst/>
                <a:ea typeface="Times New Roman" panose="02020603050405020304" pitchFamily="18" charset="0"/>
                <a:cs typeface="Times New Roman" panose="02020603050405020304" pitchFamily="18" charset="0"/>
              </a:rPr>
              <a:t>th</a:t>
            </a:r>
            <a:r>
              <a:rPr lang="en-US" dirty="0">
                <a:effectLst/>
                <a:ea typeface="Times New Roman" panose="02020603050405020304" pitchFamily="18" charset="0"/>
                <a:cs typeface="Times New Roman" panose="02020603050405020304" pitchFamily="18" charset="0"/>
              </a:rPr>
              <a:t> Edition) specifies that A for stud shear connectors is to be taken as 1040 x 10</a:t>
            </a:r>
            <a:r>
              <a:rPr lang="en-US" baseline="30000" dirty="0">
                <a:effectLst/>
                <a:ea typeface="Times New Roman" panose="02020603050405020304" pitchFamily="18" charset="0"/>
                <a:cs typeface="Times New Roman" panose="02020603050405020304" pitchFamily="18" charset="0"/>
              </a:rPr>
              <a:t>8</a:t>
            </a:r>
            <a:r>
              <a:rPr lang="en-US" dirty="0">
                <a:effectLst/>
                <a:ea typeface="Times New Roman" panose="02020603050405020304" pitchFamily="18" charset="0"/>
                <a:cs typeface="Times New Roman" panose="02020603050405020304" pitchFamily="18" charset="0"/>
              </a:rPr>
              <a:t> ksi</a:t>
            </a:r>
            <a:r>
              <a:rPr lang="en-US" baseline="30000" dirty="0">
                <a:ea typeface="Times New Roman" panose="02020603050405020304" pitchFamily="18" charset="0"/>
                <a:cs typeface="Times New Roman" panose="02020603050405020304" pitchFamily="18" charset="0"/>
              </a:rPr>
              <a:t>5</a:t>
            </a:r>
            <a:r>
              <a:rPr lang="en-US" dirty="0">
                <a:ea typeface="Times New Roman" panose="02020603050405020304" pitchFamily="18" charset="0"/>
                <a:cs typeface="Times New Roman" panose="02020603050405020304" pitchFamily="18" charset="0"/>
              </a:rPr>
              <a:t>. The value of m is a fatigue growth constant, which is taken as 5 for stud shear connectors according to Table 6.6.1.2.3-1. The exponent of 1/m in the equation represents a slope of 1 to 5 in the finite-life region of the fatigue S-N curve for stud shear connectors plotted in a log-log format. All other fatigue details in Table 6.6.1.2.3-1 are assigned a slope of 1 to 3 (i.e., m = 3) in this region on a log-log plot. The shallower slope for stud shear connectors is primarily because they fail in fatigue due to shear stresses rather than tensile stresses. N is the total number of stress cycles in a single lane over a 75-year fatigue design life. If a fatigue design life other than 75 years is sought, a number other than 75 may be inserted in the equation for N. n is the number of stress range cycles per truck passage taken from </a:t>
            </a:r>
            <a:r>
              <a:rPr lang="en-US" i="1" dirty="0">
                <a:ea typeface="Times New Roman" panose="02020603050405020304" pitchFamily="18" charset="0"/>
                <a:cs typeface="Times New Roman" panose="02020603050405020304" pitchFamily="18" charset="0"/>
              </a:rPr>
              <a:t>AASHTO LRFD </a:t>
            </a:r>
            <a:r>
              <a:rPr lang="en-US" dirty="0">
                <a:ea typeface="Times New Roman" panose="02020603050405020304" pitchFamily="18" charset="0"/>
                <a:cs typeface="Times New Roman" panose="02020603050405020304" pitchFamily="18" charset="0"/>
              </a:rPr>
              <a:t>Table 6.6.1.2.3-1 (10</a:t>
            </a:r>
            <a:r>
              <a:rPr lang="en-US" baseline="30000" dirty="0">
                <a:ea typeface="Times New Roman" panose="02020603050405020304" pitchFamily="18" charset="0"/>
                <a:cs typeface="Times New Roman" panose="02020603050405020304" pitchFamily="18" charset="0"/>
              </a:rPr>
              <a:t>th</a:t>
            </a:r>
            <a:r>
              <a:rPr lang="en-US" dirty="0">
                <a:ea typeface="Times New Roman" panose="02020603050405020304" pitchFamily="18" charset="0"/>
                <a:cs typeface="Times New Roman" panose="02020603050405020304" pitchFamily="18" charset="0"/>
              </a:rPr>
              <a:t> Edition), which is usually equal to 1.0 or 1.5 depending on if it is a simple or continuous span and the region of a continuous span in which the studs are located.   </a:t>
            </a:r>
          </a:p>
          <a:p>
            <a:pPr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dirty="0">
                <a:effectLst/>
                <a:ea typeface="Times New Roman" panose="02020603050405020304" pitchFamily="18" charset="0"/>
              </a:rPr>
              <a:t>The specified value of the 75-year (</a:t>
            </a:r>
            <a:r>
              <a:rPr lang="en-US" i="1" dirty="0">
                <a:effectLst/>
                <a:ea typeface="Times New Roman" panose="02020603050405020304" pitchFamily="18" charset="0"/>
              </a:rPr>
              <a:t>ADTT</a:t>
            </a:r>
            <a:r>
              <a:rPr lang="en-US" dirty="0">
                <a:effectLst/>
                <a:ea typeface="Times New Roman" panose="02020603050405020304" pitchFamily="18" charset="0"/>
              </a:rPr>
              <a:t>)</a:t>
            </a:r>
            <a:r>
              <a:rPr lang="en-US" i="1" baseline="-25000" dirty="0">
                <a:effectLst/>
                <a:ea typeface="Times New Roman" panose="02020603050405020304" pitchFamily="18" charset="0"/>
              </a:rPr>
              <a:t>SL</a:t>
            </a:r>
            <a:r>
              <a:rPr lang="en-US" i="1" dirty="0">
                <a:effectLst/>
                <a:ea typeface="Times New Roman" panose="02020603050405020304" pitchFamily="18" charset="0"/>
              </a:rPr>
              <a:t> </a:t>
            </a:r>
            <a:r>
              <a:rPr lang="en-US" dirty="0">
                <a:effectLst/>
                <a:ea typeface="Times New Roman" panose="02020603050405020304" pitchFamily="18" charset="0"/>
              </a:rPr>
              <a:t>Equivalent to Infinite Life (i.e., 11,320 trucks per day for studs) is calculated </a:t>
            </a:r>
            <a:r>
              <a:rPr lang="en-US" dirty="0">
                <a:ea typeface="Times New Roman" panose="02020603050405020304" pitchFamily="18" charset="0"/>
              </a:rPr>
              <a:t>from </a:t>
            </a:r>
            <a:r>
              <a:rPr lang="en-US" i="1" dirty="0">
                <a:ea typeface="Times New Roman" panose="02020603050405020304" pitchFamily="18" charset="0"/>
              </a:rPr>
              <a:t>AASHTO LRFD </a:t>
            </a:r>
            <a:r>
              <a:rPr lang="en-US" dirty="0">
                <a:ea typeface="Times New Roman" panose="02020603050405020304" pitchFamily="18" charset="0"/>
              </a:rPr>
              <a:t>Eq. C6.6.1.2.3-1 </a:t>
            </a:r>
            <a:r>
              <a:rPr lang="en-US" dirty="0">
                <a:effectLst/>
                <a:ea typeface="Times New Roman" panose="02020603050405020304" pitchFamily="18" charset="0"/>
              </a:rPr>
              <a:t>assuming a 75-year fatigue design life and one stress range cycle per truck passage (i.e., n = 1.0).  For other values of the fatigue design life, the specified value of 11,320 trucks/day should be modified by multiplying the value by the ratio of 75 divided by the fatigue life sought in years. For other values of n, the value should be divided by the appropriate value of n.</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42</a:t>
            </a:fld>
            <a:endParaRPr lang="en-US" altLang="en-US" dirty="0"/>
          </a:p>
        </p:txBody>
      </p:sp>
    </p:spTree>
    <p:extLst>
      <p:ext uri="{BB962C8B-B14F-4D97-AF65-F5344CB8AC3E}">
        <p14:creationId xmlns:p14="http://schemas.microsoft.com/office/powerpoint/2010/main" val="33589463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6"/>
            <a:ext cx="6629400" cy="5127624"/>
          </a:xfrm>
        </p:spPr>
        <p:txBody>
          <a:bodyPr/>
          <a:lstStyle/>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In straight continuous composite I-girder bridges,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Article 6.10.10.1 permits the elimination of shear connectors in the negative moment regions between permanent-load contraflexure points in cases where the longitudinal reinforcement is not included in the computation of the section properties for negative bending. Thus, since there are no shear connectors within the regions between points of permanent-load contraflexure in this case, the member must be considered noncomposite when subjected to positive or negative bending within these regions.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Article 6.10.10.3 requires that for this case, additional shear connectors be provided in the region of points of permanent load contraflexure. The number of additional connectors, n</a:t>
            </a:r>
            <a:r>
              <a:rPr lang="en-US" baseline="-25000" dirty="0">
                <a:effectLst/>
                <a:ea typeface="Times New Roman" panose="02020603050405020304" pitchFamily="18" charset="0"/>
                <a:cs typeface="Times New Roman" panose="02020603050405020304" pitchFamily="18" charset="0"/>
              </a:rPr>
              <a:t>ac</a:t>
            </a:r>
            <a:r>
              <a:rPr lang="en-US" dirty="0">
                <a:effectLst/>
                <a:ea typeface="Times New Roman" panose="02020603050405020304" pitchFamily="18" charset="0"/>
                <a:cs typeface="Times New Roman" panose="02020603050405020304" pitchFamily="18" charset="0"/>
              </a:rPr>
              <a:t>, that must be provided is given by the equation on this slide. The purpose of </a:t>
            </a:r>
            <a:r>
              <a:rPr lang="en-US" dirty="0">
                <a:ea typeface="Times New Roman" panose="02020603050405020304" pitchFamily="18" charset="0"/>
                <a:cs typeface="Times New Roman" panose="02020603050405020304" pitchFamily="18" charset="0"/>
              </a:rPr>
              <a:t>the additional </a:t>
            </a:r>
            <a:r>
              <a:rPr lang="en-US" dirty="0">
                <a:effectLst/>
                <a:ea typeface="Times New Roman" panose="02020603050405020304" pitchFamily="18" charset="0"/>
                <a:cs typeface="Times New Roman" panose="02020603050405020304" pitchFamily="18" charset="0"/>
              </a:rPr>
              <a:t>shear connectors is to develop the fatigue force in the longitudinal reinforcement due to the negative factored fatigue live load moment at the interior support and is not related to girder shear in the normal sense.  </a:t>
            </a:r>
          </a:p>
          <a:p>
            <a:pPr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The additional connectors are to be placed within a distance equal to one-third of the effective concrete deck width from each side of the point of permanent load contraflexure (i.e., preferably centered about the point within the specified distance), with field splices placed so as not to interfere with the connectors. The center-to-center pitch of all the connectors within that distance must satisfy the maximum and minimum pitch requirements discussed previously in this lesson.</a:t>
            </a:r>
          </a:p>
          <a:p>
            <a:pPr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The elimination of shear connectors in negative moment regions between permanent-load contraflexure points is not recommended. Field tests have confirmed that the deck continues to act compositely without shear connection in these regions. When it ceases to act compositely, a tell-tail rust line often develops between the deck and the girder flange that is evident in inspections. This situation may be followed with the deterioration of the deck. Points of permanent load contraflexure should not be related to shear connector design. Over most of the region of negative moment due to permanent load, the live load to obtain the maximum shear range produces positive moment, and not negative moment. </a:t>
            </a:r>
          </a:p>
          <a:p>
            <a:pPr marR="228600" algn="just">
              <a:lnSpc>
                <a:spcPct val="110000"/>
              </a:lnSpc>
              <a:spcBef>
                <a:spcPts val="0"/>
              </a:spcBef>
              <a:spcAft>
                <a:spcPts val="0"/>
              </a:spcAft>
            </a:pPr>
            <a:endParaRPr lang="en-US" sz="140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43</a:t>
            </a:fld>
            <a:endParaRPr lang="en-US" altLang="en-US" dirty="0"/>
          </a:p>
        </p:txBody>
      </p:sp>
    </p:spTree>
    <p:extLst>
      <p:ext uri="{BB962C8B-B14F-4D97-AF65-F5344CB8AC3E}">
        <p14:creationId xmlns:p14="http://schemas.microsoft.com/office/powerpoint/2010/main" val="3092247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64256"/>
            <a:ext cx="6553200" cy="4712137"/>
          </a:xfrm>
        </p:spPr>
        <p:txBody>
          <a:bodyPr/>
          <a:lstStyle/>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In addition to determining the required pitch at the fatigue limit state based on the fatigue shear resistance of the individual shear connectors as described previously in this lesson, the base metal at shear connectors attached to top flanges by fillet welds or automatic stud welding that are subject to net tension must also be checked for load-induced fatigue for Detail Category C, as specified in Condition 9.1 in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Table 6.6.1.2.3-1 (10</a:t>
            </a:r>
            <a:r>
              <a:rPr lang="en-US" baseline="30000" dirty="0">
                <a:effectLst/>
                <a:ea typeface="Times New Roman" panose="02020603050405020304" pitchFamily="18" charset="0"/>
                <a:cs typeface="Times New Roman" panose="02020603050405020304" pitchFamily="18" charset="0"/>
              </a:rPr>
              <a:t>th</a:t>
            </a:r>
            <a:r>
              <a:rPr lang="en-US" dirty="0">
                <a:effectLst/>
                <a:ea typeface="Times New Roman" panose="02020603050405020304" pitchFamily="18" charset="0"/>
                <a:cs typeface="Times New Roman" panose="02020603050405020304" pitchFamily="18" charset="0"/>
              </a:rPr>
              <a:t> Edition). </a:t>
            </a:r>
            <a:r>
              <a:rPr lang="en-US" dirty="0">
                <a:ea typeface="Times New Roman" panose="02020603050405020304" pitchFamily="18" charset="0"/>
                <a:cs typeface="Times New Roman" panose="02020603050405020304" pitchFamily="18" charset="0"/>
              </a:rPr>
              <a:t>The checking of details subject to net tension for load-induced fatigue was discussed previously in Lesson 7. </a:t>
            </a:r>
            <a:endParaRPr lang="en-US" dirty="0">
              <a:effectLst/>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 </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44</a:t>
            </a:fld>
            <a:endParaRPr lang="en-US" altLang="en-US" dirty="0"/>
          </a:p>
        </p:txBody>
      </p:sp>
    </p:spTree>
    <p:extLst>
      <p:ext uri="{BB962C8B-B14F-4D97-AF65-F5344CB8AC3E}">
        <p14:creationId xmlns:p14="http://schemas.microsoft.com/office/powerpoint/2010/main" val="28344937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5429" y="4331145"/>
            <a:ext cx="6574971" cy="4712137"/>
          </a:xfrm>
        </p:spPr>
        <p:txBody>
          <a:bodyPr/>
          <a:lstStyle/>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The resulting number of shear connectors determined to satisfy the fatigue limit state must then be checked against the number required to satisfy the strength limit state. The design requirement at the strength limit state computes the minimum number of shear connectors, n, necessary to develop a specified nominal longitudinal force, P, within specified regions on either side of the point of maximum positive design live load plus impact moment (i.e., the HL-93 design live load plus impact moment) at the strength limit state. </a:t>
            </a:r>
            <a:r>
              <a:rPr lang="en-US" dirty="0">
                <a:effectLst/>
                <a:ea typeface="Times New Roman" panose="02020603050405020304" pitchFamily="18" charset="0"/>
              </a:rPr>
              <a:t>The regions are defined off the point of maximum design live load plus impact moment because it applies to the composite section and is easier to locate than a maximum of the sum of all the moments acting on the composite section. </a:t>
            </a:r>
            <a:r>
              <a:rPr lang="en-US" dirty="0">
                <a:effectLst/>
                <a:ea typeface="Times New Roman" panose="02020603050405020304" pitchFamily="18" charset="0"/>
                <a:cs typeface="Times New Roman" panose="02020603050405020304" pitchFamily="18" charset="0"/>
              </a:rPr>
              <a:t>The equation for determining n in each region, given in AASHTO LRFD Article 6.10.10.4.1, is shown on this slide. Similar to V</a:t>
            </a:r>
            <a:r>
              <a:rPr lang="en-US" baseline="-25000" dirty="0">
                <a:effectLst/>
                <a:ea typeface="Times New Roman" panose="02020603050405020304" pitchFamily="18" charset="0"/>
                <a:cs typeface="Times New Roman" panose="02020603050405020304" pitchFamily="18" charset="0"/>
              </a:rPr>
              <a:t>sr</a:t>
            </a:r>
            <a:r>
              <a:rPr lang="en-US" dirty="0">
                <a:effectLst/>
                <a:ea typeface="Times New Roman" panose="02020603050405020304" pitchFamily="18" charset="0"/>
                <a:cs typeface="Times New Roman" panose="02020603050405020304" pitchFamily="18" charset="0"/>
              </a:rPr>
              <a:t> for the fatigue limit state, P is computed as the vector sum of  both a longitudinal and a radial component. Since P is in terms of total nominal shear force over a specified region, and Q</a:t>
            </a:r>
            <a:r>
              <a:rPr lang="en-US" baseline="-25000" dirty="0">
                <a:effectLst/>
                <a:ea typeface="Times New Roman" panose="02020603050405020304" pitchFamily="18" charset="0"/>
                <a:cs typeface="Times New Roman" panose="02020603050405020304" pitchFamily="18" charset="0"/>
              </a:rPr>
              <a:t>r</a:t>
            </a:r>
            <a:r>
              <a:rPr lang="en-US" dirty="0">
                <a:effectLst/>
                <a:ea typeface="Times New Roman" panose="02020603050405020304" pitchFamily="18" charset="0"/>
                <a:cs typeface="Times New Roman" panose="02020603050405020304" pitchFamily="18" charset="0"/>
              </a:rPr>
              <a:t> is in terms of the factored shear resistance per shear connector, it is clear that n will result in the required number of shear connectors over the specified region. The calculation of P and Q</a:t>
            </a:r>
            <a:r>
              <a:rPr lang="en-US" baseline="-25000" dirty="0">
                <a:effectLst/>
                <a:ea typeface="Times New Roman" panose="02020603050405020304" pitchFamily="18" charset="0"/>
                <a:cs typeface="Times New Roman" panose="02020603050405020304" pitchFamily="18" charset="0"/>
              </a:rPr>
              <a:t>r</a:t>
            </a:r>
            <a:r>
              <a:rPr lang="en-US" dirty="0">
                <a:effectLst/>
                <a:ea typeface="Times New Roman" panose="02020603050405020304" pitchFamily="18" charset="0"/>
                <a:cs typeface="Times New Roman" panose="02020603050405020304" pitchFamily="18" charset="0"/>
              </a:rPr>
              <a:t> will be discussed further on subsequent slides. </a:t>
            </a:r>
          </a:p>
          <a:p>
            <a:pPr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spc="20" dirty="0">
                <a:effectLst/>
                <a:ea typeface="Times New Roman" panose="02020603050405020304" pitchFamily="18" charset="0"/>
                <a:cs typeface="Arial" panose="020B0604020202020204" pitchFamily="34" charset="0"/>
              </a:rPr>
              <a:t>Composite beams with either regularly spaced shear connectors or shear connector clusters have exhibited similar ultimate strength and deflection at service loads in large-scale experimental tests. Only a slight deformation in the concrete and the more heavily stressed connectors are needed to redistribute the horizontal shear to other less heavily stressed connectors. The important consideration is that the total number of connectors be sufficient to develop the nominal longitudinal force, P, on either side of the point of maximum design live load plus impact moment.</a:t>
            </a:r>
            <a:endParaRPr lang="en-US" dirty="0">
              <a:effectLst/>
              <a:ea typeface="Times New Roman" panose="02020603050405020304" pitchFamily="18" charset="0"/>
              <a:cs typeface="Arial" panose="020B0604020202020204" pitchFamily="34" charset="0"/>
            </a:endParaRPr>
          </a:p>
          <a:p>
            <a:pPr marR="228600" algn="just">
              <a:lnSpc>
                <a:spcPct val="110000"/>
              </a:lnSpc>
              <a:spcBef>
                <a:spcPts val="0"/>
              </a:spcBef>
              <a:spcAft>
                <a:spcPts val="0"/>
              </a:spcAft>
            </a:pPr>
            <a:endParaRPr lang="en-US" dirty="0">
              <a:effectLst/>
              <a:ea typeface="Times New Roman" panose="02020603050405020304" pitchFamily="18" charset="0"/>
              <a:cs typeface="Arial" panose="020B0604020202020204" pitchFamily="34" charset="0"/>
            </a:endParaRPr>
          </a:p>
          <a:p>
            <a:pPr marR="228600" algn="just">
              <a:lnSpc>
                <a:spcPct val="110000"/>
              </a:lnSpc>
              <a:spcBef>
                <a:spcPts val="0"/>
              </a:spcBef>
              <a:spcAft>
                <a:spcPts val="0"/>
              </a:spcAft>
            </a:pPr>
            <a:r>
              <a:rPr lang="en-US" dirty="0">
                <a:effectLst/>
                <a:ea typeface="Times New Roman" panose="02020603050405020304" pitchFamily="18" charset="0"/>
                <a:cs typeface="Arial" panose="020B0604020202020204" pitchFamily="34" charset="0"/>
              </a:rPr>
              <a:t> </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45</a:t>
            </a:fld>
            <a:endParaRPr lang="en-US" altLang="en-US" dirty="0"/>
          </a:p>
        </p:txBody>
      </p:sp>
    </p:spTree>
    <p:extLst>
      <p:ext uri="{BB962C8B-B14F-4D97-AF65-F5344CB8AC3E}">
        <p14:creationId xmlns:p14="http://schemas.microsoft.com/office/powerpoint/2010/main" val="9011027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88064"/>
            <a:ext cx="6629400" cy="4712137"/>
          </a:xfrm>
        </p:spPr>
        <p:txBody>
          <a:bodyPr/>
          <a:lstStyle/>
          <a:p>
            <a:pPr marR="228600" algn="just">
              <a:lnSpc>
                <a:spcPct val="110000"/>
              </a:lnSpc>
              <a:spcBef>
                <a:spcPts val="0"/>
              </a:spcBef>
              <a:spcAft>
                <a:spcPts val="0"/>
              </a:spcAft>
            </a:pPr>
            <a:r>
              <a:rPr lang="en-US" i="1" dirty="0">
                <a:effectLst/>
                <a:ea typeface="Times New Roman" panose="02020603050405020304" pitchFamily="18" charset="0"/>
                <a:cs typeface="Arial" panose="020B0604020202020204" pitchFamily="34" charset="0"/>
              </a:rPr>
              <a:t>AASHTO LRFD </a:t>
            </a:r>
            <a:r>
              <a:rPr lang="en-US" dirty="0">
                <a:effectLst/>
                <a:ea typeface="Times New Roman" panose="02020603050405020304" pitchFamily="18" charset="0"/>
                <a:cs typeface="Arial" panose="020B0604020202020204" pitchFamily="34" charset="0"/>
              </a:rPr>
              <a:t>Article 6.10.10.4.2 specifies that for simple spans and for continuous spans that are noncomposite for negative bending, P is to be taken as the total nominal shear force between the point of maximum positive design live load plus impact moment and each adjacent point of zero moment. For simple spans, this defines the force in the regions extending from the point of maximum positive design live load plus impact moment to </a:t>
            </a:r>
            <a:r>
              <a:rPr lang="en-US" dirty="0">
                <a:ea typeface="Times New Roman" panose="02020603050405020304" pitchFamily="18" charset="0"/>
                <a:cs typeface="Arial" panose="020B0604020202020204" pitchFamily="34" charset="0"/>
              </a:rPr>
              <a:t>each </a:t>
            </a:r>
            <a:r>
              <a:rPr lang="en-US" dirty="0">
                <a:effectLst/>
                <a:ea typeface="Times New Roman" panose="02020603050405020304" pitchFamily="18" charset="0"/>
                <a:cs typeface="Arial" panose="020B0604020202020204" pitchFamily="34" charset="0"/>
              </a:rPr>
              <a:t>abutment. For continuous spans that are noncomposite for negative bending, this defines the force in the region extending from the point of maximum positive design live load plus impact moment to the adjacent abutment, and the force in the region extending from the point of maximum positive design live load plus impact moment to the adjacent point of permanent load contraflexure in the span under consideration. </a:t>
            </a:r>
          </a:p>
          <a:p>
            <a:pPr marR="228600" algn="just">
              <a:lnSpc>
                <a:spcPct val="110000"/>
              </a:lnSpc>
              <a:spcBef>
                <a:spcPts val="0"/>
              </a:spcBef>
              <a:spcAft>
                <a:spcPts val="0"/>
              </a:spcAft>
            </a:pPr>
            <a:endParaRPr lang="en-US" dirty="0">
              <a:ea typeface="Times New Roman" panose="02020603050405020304" pitchFamily="18" charset="0"/>
              <a:cs typeface="Arial" panose="020B0604020202020204" pitchFamily="34" charset="0"/>
            </a:endParaRPr>
          </a:p>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P</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 is the total longitudinal force in the concrete deck at the point of maximum positive design live load plus impact moment taken as the lesser of the forces based on either the ultimate-strength properties of the concrete deck (P</a:t>
            </a:r>
            <a:r>
              <a:rPr lang="en-US" baseline="-25000" dirty="0">
                <a:effectLst/>
                <a:ea typeface="Times New Roman" panose="02020603050405020304" pitchFamily="18" charset="0"/>
                <a:cs typeface="Times New Roman" panose="02020603050405020304" pitchFamily="18" charset="0"/>
              </a:rPr>
              <a:t>1p</a:t>
            </a:r>
            <a:r>
              <a:rPr lang="en-US" dirty="0">
                <a:effectLst/>
                <a:ea typeface="Times New Roman" panose="02020603050405020304" pitchFamily="18" charset="0"/>
                <a:cs typeface="Times New Roman" panose="02020603050405020304" pitchFamily="18" charset="0"/>
              </a:rPr>
              <a:t>), or the ultimate-strength properties of the steel girder (P</a:t>
            </a:r>
            <a:r>
              <a:rPr lang="en-US" baseline="-25000" dirty="0">
                <a:effectLst/>
                <a:ea typeface="Times New Roman" panose="02020603050405020304" pitchFamily="18" charset="0"/>
                <a:cs typeface="Times New Roman" panose="02020603050405020304" pitchFamily="18" charset="0"/>
              </a:rPr>
              <a:t>2p</a:t>
            </a:r>
            <a:r>
              <a:rPr lang="en-US" dirty="0">
                <a:effectLst/>
                <a:ea typeface="Times New Roman" panose="02020603050405020304" pitchFamily="18" charset="0"/>
                <a:cs typeface="Times New Roman" panose="02020603050405020304" pitchFamily="18" charset="0"/>
              </a:rPr>
              <a:t>), as given by the equations shown at the bottom of this slide. In the equation for P</a:t>
            </a:r>
            <a:r>
              <a:rPr lang="en-US" baseline="-25000" dirty="0">
                <a:effectLst/>
                <a:ea typeface="Times New Roman" panose="02020603050405020304" pitchFamily="18" charset="0"/>
                <a:cs typeface="Times New Roman" panose="02020603050405020304" pitchFamily="18" charset="0"/>
              </a:rPr>
              <a:t>1p</a:t>
            </a:r>
            <a:r>
              <a:rPr lang="en-US" dirty="0">
                <a:effectLst/>
                <a:ea typeface="Times New Roman" panose="02020603050405020304" pitchFamily="18" charset="0"/>
                <a:cs typeface="Times New Roman" panose="02020603050405020304" pitchFamily="18" charset="0"/>
              </a:rPr>
              <a:t>, b</a:t>
            </a:r>
            <a:r>
              <a:rPr lang="en-US" baseline="-25000" dirty="0">
                <a:effectLst/>
                <a:ea typeface="Times New Roman" panose="02020603050405020304" pitchFamily="18" charset="0"/>
                <a:cs typeface="Times New Roman" panose="02020603050405020304" pitchFamily="18" charset="0"/>
              </a:rPr>
              <a:t>s</a:t>
            </a:r>
            <a:r>
              <a:rPr lang="en-US" dirty="0">
                <a:effectLst/>
                <a:ea typeface="Times New Roman" panose="02020603050405020304" pitchFamily="18" charset="0"/>
                <a:cs typeface="Times New Roman" panose="02020603050405020304" pitchFamily="18" charset="0"/>
              </a:rPr>
              <a:t> is the effective width of the concrete deck and t</a:t>
            </a:r>
            <a:r>
              <a:rPr lang="en-US" baseline="-25000" dirty="0">
                <a:effectLst/>
                <a:ea typeface="Times New Roman" panose="02020603050405020304" pitchFamily="18" charset="0"/>
                <a:cs typeface="Times New Roman" panose="02020603050405020304" pitchFamily="18" charset="0"/>
              </a:rPr>
              <a:t>s</a:t>
            </a:r>
            <a:r>
              <a:rPr lang="en-US" dirty="0">
                <a:effectLst/>
                <a:ea typeface="Times New Roman" panose="02020603050405020304" pitchFamily="18" charset="0"/>
                <a:cs typeface="Times New Roman" panose="02020603050405020304" pitchFamily="18" charset="0"/>
              </a:rPr>
              <a:t> is the structural thickness of the deck.</a:t>
            </a:r>
          </a:p>
          <a:p>
            <a:pPr marR="228600" algn="just">
              <a:lnSpc>
                <a:spcPct val="110000"/>
              </a:lnSpc>
              <a:spcBef>
                <a:spcPts val="0"/>
              </a:spcBef>
              <a:spcAft>
                <a:spcPts val="0"/>
              </a:spcAft>
            </a:pPr>
            <a:endParaRPr lang="en-US" dirty="0">
              <a:effectLst/>
              <a:ea typeface="Times New Roman" panose="02020603050405020304" pitchFamily="18" charset="0"/>
              <a:cs typeface="Arial" panose="020B0604020202020204" pitchFamily="34" charset="0"/>
            </a:endParaRPr>
          </a:p>
          <a:p>
            <a:pPr marR="228600" algn="just">
              <a:lnSpc>
                <a:spcPct val="110000"/>
              </a:lnSpc>
              <a:spcBef>
                <a:spcPts val="0"/>
              </a:spcBef>
              <a:spcAft>
                <a:spcPts val="0"/>
              </a:spcAft>
            </a:pPr>
            <a:r>
              <a:rPr lang="en-US" dirty="0">
                <a:effectLst/>
                <a:ea typeface="Times New Roman" panose="02020603050405020304" pitchFamily="18" charset="0"/>
                <a:cs typeface="Arial" panose="020B0604020202020204" pitchFamily="34" charset="0"/>
              </a:rPr>
              <a:t> </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46</a:t>
            </a:fld>
            <a:endParaRPr lang="en-US" altLang="en-US" dirty="0"/>
          </a:p>
        </p:txBody>
      </p:sp>
    </p:spTree>
    <p:extLst>
      <p:ext uri="{BB962C8B-B14F-4D97-AF65-F5344CB8AC3E}">
        <p14:creationId xmlns:p14="http://schemas.microsoft.com/office/powerpoint/2010/main" val="30016092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4217" y="4364256"/>
            <a:ext cx="6622383" cy="4712137"/>
          </a:xfrm>
        </p:spPr>
        <p:txBody>
          <a:bodyPr/>
          <a:lstStyle/>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F</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 is the total radial force in the concrete deck at the point of maximum positive design live load plus impact moment and is given by the equation shown on this slide. F</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 is provided to account for the radial effect of curvature and is required for curved spans or segments to bring the smallest of the longitudinal forces in either the deck or the girder (i.e., P</a:t>
            </a:r>
            <a:r>
              <a:rPr lang="en-US" baseline="-25000" dirty="0">
                <a:effectLst/>
                <a:ea typeface="Times New Roman" panose="02020603050405020304" pitchFamily="18" charset="0"/>
                <a:cs typeface="Times New Roman" panose="02020603050405020304" pitchFamily="18" charset="0"/>
              </a:rPr>
              <a:t>1p </a:t>
            </a:r>
            <a:r>
              <a:rPr lang="en-US" dirty="0">
                <a:effectLst/>
                <a:ea typeface="Times New Roman" panose="02020603050405020304" pitchFamily="18" charset="0"/>
                <a:cs typeface="Times New Roman" panose="02020603050405020304" pitchFamily="18" charset="0"/>
              </a:rPr>
              <a:t>or P</a:t>
            </a:r>
            <a:r>
              <a:rPr lang="en-US" baseline="-25000" dirty="0">
                <a:effectLst/>
                <a:ea typeface="Times New Roman" panose="02020603050405020304" pitchFamily="18" charset="0"/>
                <a:cs typeface="Times New Roman" panose="02020603050405020304" pitchFamily="18" charset="0"/>
              </a:rPr>
              <a:t>2p</a:t>
            </a:r>
            <a:r>
              <a:rPr lang="en-US" dirty="0">
                <a:effectLst/>
                <a:ea typeface="Times New Roman" panose="02020603050405020304" pitchFamily="18" charset="0"/>
                <a:cs typeface="Times New Roman" panose="02020603050405020304" pitchFamily="18" charset="0"/>
              </a:rPr>
              <a:t> from the previous slide) into equilibrium. The resulting longitudinal force, P</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 is assumed to be constant over the length, L</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 when computing the radial component, F</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  Note that for straight spans or segments, F</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 may be taken equal to zero. The arc length, L</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 for simple and continuous spans is defined as shown in the figure on this slide.</a:t>
            </a:r>
          </a:p>
          <a:p>
            <a:pPr marR="228600" algn="just">
              <a:lnSpc>
                <a:spcPct val="110000"/>
              </a:lnSpc>
              <a:spcBef>
                <a:spcPts val="0"/>
              </a:spcBef>
              <a:spcAft>
                <a:spcPts val="0"/>
              </a:spcAft>
            </a:pPr>
            <a:endParaRPr lang="en-US" dirty="0">
              <a:effectLst/>
              <a:ea typeface="Times New Roman" panose="02020603050405020304" pitchFamily="18" charset="0"/>
              <a:cs typeface="Arial" panose="020B0604020202020204" pitchFamily="34" charset="0"/>
            </a:endParaRPr>
          </a:p>
          <a:p>
            <a:pPr marR="228600" algn="just">
              <a:lnSpc>
                <a:spcPct val="110000"/>
              </a:lnSpc>
              <a:spcBef>
                <a:spcPts val="0"/>
              </a:spcBef>
              <a:spcAft>
                <a:spcPts val="0"/>
              </a:spcAft>
            </a:pPr>
            <a:r>
              <a:rPr lang="en-US" dirty="0">
                <a:effectLst/>
                <a:ea typeface="Times New Roman" panose="02020603050405020304" pitchFamily="18" charset="0"/>
                <a:cs typeface="Arial" panose="020B0604020202020204" pitchFamily="34" charset="0"/>
              </a:rPr>
              <a:t> </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47</a:t>
            </a:fld>
            <a:endParaRPr lang="en-US" altLang="en-US" dirty="0"/>
          </a:p>
        </p:txBody>
      </p:sp>
    </p:spTree>
    <p:extLst>
      <p:ext uri="{BB962C8B-B14F-4D97-AF65-F5344CB8AC3E}">
        <p14:creationId xmlns:p14="http://schemas.microsoft.com/office/powerpoint/2010/main" val="40653481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1" y="4364256"/>
            <a:ext cx="6629399" cy="4712137"/>
          </a:xfrm>
        </p:spPr>
        <p:txBody>
          <a:bodyPr/>
          <a:lstStyle/>
          <a:p>
            <a:pPr marR="228600" algn="just">
              <a:lnSpc>
                <a:spcPct val="110000"/>
              </a:lnSpc>
              <a:spcBef>
                <a:spcPts val="0"/>
              </a:spcBef>
              <a:spcAft>
                <a:spcPts val="0"/>
              </a:spcAft>
            </a:pPr>
            <a:r>
              <a:rPr lang="en-US" i="1" dirty="0">
                <a:effectLst/>
                <a:ea typeface="Times New Roman" panose="02020603050405020304" pitchFamily="18" charset="0"/>
                <a:cs typeface="Arial" panose="020B0604020202020204" pitchFamily="34" charset="0"/>
              </a:rPr>
              <a:t>AASHTO LRFD </a:t>
            </a:r>
            <a:r>
              <a:rPr lang="en-US" dirty="0">
                <a:effectLst/>
                <a:ea typeface="Times New Roman" panose="02020603050405020304" pitchFamily="18" charset="0"/>
                <a:cs typeface="Arial" panose="020B0604020202020204" pitchFamily="34" charset="0"/>
              </a:rPr>
              <a:t>Article 6.10.10.4.2 specifies that for continuous spans that are composite for negative bending, the total nominal shear force, P, between the point of maximum positive design live load plus impact moment and an adjacent end of the member is to be computed as the vector sum of the forces P</a:t>
            </a:r>
            <a:r>
              <a:rPr lang="en-US" baseline="-25000" dirty="0">
                <a:effectLst/>
                <a:ea typeface="Times New Roman" panose="02020603050405020304" pitchFamily="18" charset="0"/>
                <a:cs typeface="Arial" panose="020B0604020202020204" pitchFamily="34" charset="0"/>
              </a:rPr>
              <a:t>p</a:t>
            </a:r>
            <a:r>
              <a:rPr lang="en-US" dirty="0">
                <a:effectLst/>
                <a:ea typeface="Times New Roman" panose="02020603050405020304" pitchFamily="18" charset="0"/>
                <a:cs typeface="Arial" panose="020B0604020202020204" pitchFamily="34" charset="0"/>
              </a:rPr>
              <a:t> and F</a:t>
            </a:r>
            <a:r>
              <a:rPr lang="en-US" baseline="-25000" dirty="0">
                <a:effectLst/>
                <a:ea typeface="Times New Roman" panose="02020603050405020304" pitchFamily="18" charset="0"/>
                <a:cs typeface="Arial" panose="020B0604020202020204" pitchFamily="34" charset="0"/>
              </a:rPr>
              <a:t>p</a:t>
            </a:r>
            <a:r>
              <a:rPr lang="en-US" dirty="0">
                <a:effectLst/>
                <a:ea typeface="Times New Roman" panose="02020603050405020304" pitchFamily="18" charset="0"/>
                <a:cs typeface="Arial" panose="020B0604020202020204" pitchFamily="34" charset="0"/>
              </a:rPr>
              <a:t>, as described on the previous slides. This defines the force in the regions extending from the point of maximum positive design live load plus impact moment to </a:t>
            </a:r>
            <a:r>
              <a:rPr lang="en-US" dirty="0">
                <a:ea typeface="Times New Roman" panose="02020603050405020304" pitchFamily="18" charset="0"/>
                <a:cs typeface="Arial" panose="020B0604020202020204" pitchFamily="34" charset="0"/>
              </a:rPr>
              <a:t>each </a:t>
            </a:r>
            <a:r>
              <a:rPr lang="en-US" dirty="0">
                <a:effectLst/>
                <a:ea typeface="Times New Roman" panose="02020603050405020304" pitchFamily="18" charset="0"/>
                <a:cs typeface="Arial" panose="020B0604020202020204" pitchFamily="34" charset="0"/>
              </a:rPr>
              <a:t>abutment in the end spans. The total nominal shear force, P, between the point of maximum design live load plus impact moment and the centerline of </a:t>
            </a:r>
            <a:r>
              <a:rPr lang="en-US" dirty="0">
                <a:ea typeface="Times New Roman" panose="02020603050405020304" pitchFamily="18" charset="0"/>
                <a:cs typeface="Arial" panose="020B0604020202020204" pitchFamily="34" charset="0"/>
              </a:rPr>
              <a:t>an adjacent interior support is to be computed as the vector sum of the forces P</a:t>
            </a:r>
            <a:r>
              <a:rPr lang="en-US" baseline="-25000" dirty="0">
                <a:ea typeface="Times New Roman" panose="02020603050405020304" pitchFamily="18" charset="0"/>
                <a:cs typeface="Arial" panose="020B0604020202020204" pitchFamily="34" charset="0"/>
              </a:rPr>
              <a:t>T</a:t>
            </a:r>
            <a:r>
              <a:rPr lang="en-US" dirty="0">
                <a:ea typeface="Times New Roman" panose="02020603050405020304" pitchFamily="18" charset="0"/>
                <a:cs typeface="Arial" panose="020B0604020202020204" pitchFamily="34" charset="0"/>
              </a:rPr>
              <a:t> and F</a:t>
            </a:r>
            <a:r>
              <a:rPr lang="en-US" baseline="-25000" dirty="0">
                <a:ea typeface="Times New Roman" panose="02020603050405020304" pitchFamily="18" charset="0"/>
                <a:cs typeface="Arial" panose="020B0604020202020204" pitchFamily="34" charset="0"/>
              </a:rPr>
              <a:t>T</a:t>
            </a:r>
            <a:r>
              <a:rPr lang="en-US" dirty="0">
                <a:ea typeface="Times New Roman" panose="02020603050405020304" pitchFamily="18" charset="0"/>
                <a:cs typeface="Arial" panose="020B0604020202020204" pitchFamily="34" charset="0"/>
              </a:rPr>
              <a:t>, as given by the equation shown at the bottom of this slide. T</a:t>
            </a:r>
            <a:r>
              <a:rPr lang="en-US" dirty="0">
                <a:effectLst/>
                <a:ea typeface="Times New Roman" panose="02020603050405020304" pitchFamily="18" charset="0"/>
                <a:cs typeface="Arial" panose="020B0604020202020204" pitchFamily="34" charset="0"/>
              </a:rPr>
              <a:t>his defines the force in the region extending from the point of maximum positive design live load plus impact moment to the </a:t>
            </a:r>
            <a:r>
              <a:rPr lang="en-US" dirty="0">
                <a:ea typeface="Times New Roman" panose="02020603050405020304" pitchFamily="18" charset="0"/>
                <a:cs typeface="Arial" panose="020B0604020202020204" pitchFamily="34" charset="0"/>
              </a:rPr>
              <a:t>adjacent interior support in the end spans</a:t>
            </a:r>
            <a:r>
              <a:rPr lang="en-US" dirty="0">
                <a:effectLst/>
                <a:ea typeface="Times New Roman" panose="02020603050405020304" pitchFamily="18" charset="0"/>
                <a:cs typeface="Arial" panose="020B0604020202020204" pitchFamily="34" charset="0"/>
              </a:rPr>
              <a:t>, and from the point of maximum positive design live load plus impact moment to each adjacent interior support in the interior spans. The calculation of the forces P</a:t>
            </a:r>
            <a:r>
              <a:rPr lang="en-US" baseline="-25000" dirty="0">
                <a:effectLst/>
                <a:ea typeface="Times New Roman" panose="02020603050405020304" pitchFamily="18" charset="0"/>
                <a:cs typeface="Arial" panose="020B0604020202020204" pitchFamily="34" charset="0"/>
              </a:rPr>
              <a:t>T</a:t>
            </a:r>
            <a:r>
              <a:rPr lang="en-US" dirty="0">
                <a:effectLst/>
                <a:ea typeface="Times New Roman" panose="02020603050405020304" pitchFamily="18" charset="0"/>
                <a:cs typeface="Arial" panose="020B0604020202020204" pitchFamily="34" charset="0"/>
              </a:rPr>
              <a:t> and F</a:t>
            </a:r>
            <a:r>
              <a:rPr lang="en-US" baseline="-25000" dirty="0">
                <a:effectLst/>
                <a:ea typeface="Times New Roman" panose="02020603050405020304" pitchFamily="18" charset="0"/>
                <a:cs typeface="Arial" panose="020B0604020202020204" pitchFamily="34" charset="0"/>
              </a:rPr>
              <a:t>T</a:t>
            </a:r>
            <a:r>
              <a:rPr lang="en-US" dirty="0">
                <a:effectLst/>
                <a:ea typeface="Times New Roman" panose="02020603050405020304" pitchFamily="18" charset="0"/>
                <a:cs typeface="Arial" panose="020B0604020202020204" pitchFamily="34" charset="0"/>
              </a:rPr>
              <a:t> will be discussed further on subsequent slides.  </a:t>
            </a:r>
          </a:p>
          <a:p>
            <a:pPr marR="228600" algn="just">
              <a:lnSpc>
                <a:spcPct val="110000"/>
              </a:lnSpc>
              <a:spcBef>
                <a:spcPts val="0"/>
              </a:spcBef>
              <a:spcAft>
                <a:spcPts val="0"/>
              </a:spcAft>
            </a:pPr>
            <a:endParaRPr lang="en-US" dirty="0">
              <a:ea typeface="Times New Roman" panose="02020603050405020304" pitchFamily="18" charset="0"/>
              <a:cs typeface="Arial" panose="020B0604020202020204" pitchFamily="34" charset="0"/>
            </a:endParaRPr>
          </a:p>
          <a:p>
            <a:pPr marR="228600" algn="just">
              <a:lnSpc>
                <a:spcPct val="110000"/>
              </a:lnSpc>
              <a:spcBef>
                <a:spcPts val="0"/>
              </a:spcBef>
              <a:spcAft>
                <a:spcPts val="0"/>
              </a:spcAft>
            </a:pPr>
            <a:endParaRPr lang="en-US" dirty="0">
              <a:effectLst/>
              <a:ea typeface="Times New Roman" panose="02020603050405020304" pitchFamily="18" charset="0"/>
              <a:cs typeface="Arial" panose="020B0604020202020204" pitchFamily="34" charset="0"/>
            </a:endParaRPr>
          </a:p>
          <a:p>
            <a:pPr marR="228600" algn="just">
              <a:lnSpc>
                <a:spcPct val="110000"/>
              </a:lnSpc>
              <a:spcBef>
                <a:spcPts val="0"/>
              </a:spcBef>
              <a:spcAft>
                <a:spcPts val="0"/>
              </a:spcAft>
            </a:pPr>
            <a:r>
              <a:rPr lang="en-US" dirty="0">
                <a:effectLst/>
                <a:ea typeface="Times New Roman" panose="02020603050405020304" pitchFamily="18" charset="0"/>
                <a:cs typeface="Arial" panose="020B0604020202020204" pitchFamily="34" charset="0"/>
              </a:rPr>
              <a:t> </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48</a:t>
            </a:fld>
            <a:endParaRPr lang="en-US" altLang="en-US" dirty="0"/>
          </a:p>
        </p:txBody>
      </p:sp>
    </p:spTree>
    <p:extLst>
      <p:ext uri="{BB962C8B-B14F-4D97-AF65-F5344CB8AC3E}">
        <p14:creationId xmlns:p14="http://schemas.microsoft.com/office/powerpoint/2010/main" val="38427586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1" y="4364256"/>
            <a:ext cx="6629399" cy="4712137"/>
          </a:xfrm>
        </p:spPr>
        <p:txBody>
          <a:bodyPr/>
          <a:lstStyle/>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P</a:t>
            </a:r>
            <a:r>
              <a:rPr lang="en-US" baseline="-25000" dirty="0">
                <a:effectLst/>
                <a:ea typeface="Times New Roman" panose="02020603050405020304" pitchFamily="18" charset="0"/>
                <a:cs typeface="Times New Roman" panose="02020603050405020304" pitchFamily="18" charset="0"/>
              </a:rPr>
              <a:t>T</a:t>
            </a:r>
            <a:r>
              <a:rPr lang="en-US" dirty="0">
                <a:effectLst/>
                <a:ea typeface="Times New Roman" panose="02020603050405020304" pitchFamily="18" charset="0"/>
                <a:cs typeface="Times New Roman" panose="02020603050405020304" pitchFamily="18" charset="0"/>
              </a:rPr>
              <a:t> is the total longitudinal force in the concrete deck between the point of maximum positive design live load plus impact moment and the centerline of an adjacent interior support taken as the sum of the force P</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 computed as discussed on previous slides, and the force P</a:t>
            </a:r>
            <a:r>
              <a:rPr lang="en-US" baseline="-25000" dirty="0">
                <a:effectLst/>
                <a:ea typeface="Times New Roman" panose="02020603050405020304" pitchFamily="18" charset="0"/>
                <a:cs typeface="Times New Roman" panose="02020603050405020304" pitchFamily="18" charset="0"/>
              </a:rPr>
              <a:t>n</a:t>
            </a:r>
            <a:r>
              <a:rPr lang="en-US" dirty="0">
                <a:effectLst/>
                <a:ea typeface="Times New Roman" panose="02020603050405020304" pitchFamily="18" charset="0"/>
                <a:cs typeface="Times New Roman" panose="02020603050405020304" pitchFamily="18" charset="0"/>
              </a:rPr>
              <a:t>, which is described further below. The number of shear connectors required between points of maximum positive design live load plus impact moment and the centerline of an adjacent interior support is computed from the sum of the critical forces at the maximum positive and negative moment locations. The sum of the critical forces at the maximum moment locations is conservatively used in order to provide adequate shear resistance for any live load position. Many shear connectors in this region resist reversing forces in the concrete deck depending on the live load position since there is no one point where the moment always changes sign. </a:t>
            </a:r>
          </a:p>
          <a:p>
            <a:pPr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P</a:t>
            </a:r>
            <a:r>
              <a:rPr lang="en-US" baseline="-25000" dirty="0">
                <a:effectLst/>
                <a:ea typeface="Times New Roman" panose="02020603050405020304" pitchFamily="18" charset="0"/>
                <a:cs typeface="Times New Roman" panose="02020603050405020304" pitchFamily="18" charset="0"/>
              </a:rPr>
              <a:t>n</a:t>
            </a:r>
            <a:r>
              <a:rPr lang="en-US" dirty="0">
                <a:effectLst/>
                <a:ea typeface="Times New Roman" panose="02020603050405020304" pitchFamily="18" charset="0"/>
                <a:cs typeface="Times New Roman" panose="02020603050405020304" pitchFamily="18" charset="0"/>
              </a:rPr>
              <a:t> is the total longitudinal force in the concrete deck over an interior support taken as the lesser of the forces based on either the ultimate-strength properties of the steel girder (P</a:t>
            </a:r>
            <a:r>
              <a:rPr lang="en-US" baseline="-25000" dirty="0">
                <a:effectLst/>
                <a:ea typeface="Times New Roman" panose="02020603050405020304" pitchFamily="18" charset="0"/>
                <a:cs typeface="Times New Roman" panose="02020603050405020304" pitchFamily="18" charset="0"/>
              </a:rPr>
              <a:t>1n</a:t>
            </a:r>
            <a:r>
              <a:rPr lang="en-US" dirty="0">
                <a:effectLst/>
                <a:ea typeface="Times New Roman" panose="02020603050405020304" pitchFamily="18" charset="0"/>
                <a:cs typeface="Times New Roman" panose="02020603050405020304" pitchFamily="18" charset="0"/>
              </a:rPr>
              <a:t>), or a conservative approximation of the combined contribution of both the longitudinal reinforcement and the concrete that remains effective in tension based on its modulus or rupture (P</a:t>
            </a:r>
            <a:r>
              <a:rPr lang="en-US" baseline="-25000" dirty="0">
                <a:effectLst/>
                <a:ea typeface="Times New Roman" panose="02020603050405020304" pitchFamily="18" charset="0"/>
                <a:cs typeface="Times New Roman" panose="02020603050405020304" pitchFamily="18" charset="0"/>
              </a:rPr>
              <a:t>2n</a:t>
            </a:r>
            <a:r>
              <a:rPr lang="en-US" dirty="0">
                <a:effectLst/>
                <a:ea typeface="Times New Roman" panose="02020603050405020304" pitchFamily="18" charset="0"/>
                <a:cs typeface="Times New Roman" panose="02020603050405020304" pitchFamily="18" charset="0"/>
              </a:rPr>
              <a:t>), as given by the equations shown at the bottom of this slide. In the equation for P</a:t>
            </a:r>
            <a:r>
              <a:rPr lang="en-US" baseline="-25000" dirty="0">
                <a:effectLst/>
                <a:ea typeface="Times New Roman" panose="02020603050405020304" pitchFamily="18" charset="0"/>
                <a:cs typeface="Times New Roman" panose="02020603050405020304" pitchFamily="18" charset="0"/>
              </a:rPr>
              <a:t>2n</a:t>
            </a:r>
            <a:r>
              <a:rPr lang="en-US" dirty="0">
                <a:effectLst/>
                <a:ea typeface="Times New Roman" panose="02020603050405020304" pitchFamily="18" charset="0"/>
                <a:cs typeface="Times New Roman" panose="02020603050405020304" pitchFamily="18" charset="0"/>
              </a:rPr>
              <a:t>, b</a:t>
            </a:r>
            <a:r>
              <a:rPr lang="en-US" baseline="-25000" dirty="0">
                <a:effectLst/>
                <a:ea typeface="Times New Roman" panose="02020603050405020304" pitchFamily="18" charset="0"/>
                <a:cs typeface="Times New Roman" panose="02020603050405020304" pitchFamily="18" charset="0"/>
              </a:rPr>
              <a:t>s</a:t>
            </a:r>
            <a:r>
              <a:rPr lang="en-US" dirty="0">
                <a:effectLst/>
                <a:ea typeface="Times New Roman" panose="02020603050405020304" pitchFamily="18" charset="0"/>
                <a:cs typeface="Times New Roman" panose="02020603050405020304" pitchFamily="18" charset="0"/>
              </a:rPr>
              <a:t> is the effective width of the concrete deck and t</a:t>
            </a:r>
            <a:r>
              <a:rPr lang="en-US" baseline="-25000" dirty="0">
                <a:effectLst/>
                <a:ea typeface="Times New Roman" panose="02020603050405020304" pitchFamily="18" charset="0"/>
                <a:cs typeface="Times New Roman" panose="02020603050405020304" pitchFamily="18" charset="0"/>
              </a:rPr>
              <a:t>s</a:t>
            </a:r>
            <a:r>
              <a:rPr lang="en-US" dirty="0">
                <a:effectLst/>
                <a:ea typeface="Times New Roman" panose="02020603050405020304" pitchFamily="18" charset="0"/>
                <a:cs typeface="Times New Roman" panose="02020603050405020304" pitchFamily="18" charset="0"/>
              </a:rPr>
              <a:t> is the structural thickness of the deck.</a:t>
            </a:r>
          </a:p>
          <a:p>
            <a:pPr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In this region, sufficient shear connectors are necessary to transfer the ultimate tensile force in the longitudinal reinforcement from the concrete deck to the steel section. The tension force, P</a:t>
            </a:r>
            <a:r>
              <a:rPr lang="en-US" baseline="-25000" dirty="0">
                <a:effectLst/>
                <a:ea typeface="Times New Roman" panose="02020603050405020304" pitchFamily="18" charset="0"/>
                <a:cs typeface="Times New Roman" panose="02020603050405020304" pitchFamily="18" charset="0"/>
              </a:rPr>
              <a:t>2n</a:t>
            </a:r>
            <a:r>
              <a:rPr lang="en-US" dirty="0">
                <a:effectLst/>
                <a:ea typeface="Times New Roman" panose="02020603050405020304" pitchFamily="18" charset="0"/>
                <a:cs typeface="Times New Roman" panose="02020603050405020304" pitchFamily="18" charset="0"/>
              </a:rPr>
              <a:t>, is a conservative approximation using 45 percent of the specified 28-day compressive strength of the concrete to account for the combined contribution of the longitudinal reinforcement and the concrete deck that remains effective in tension based on its modulus of rupture.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C6.10.10.4.2 permits a more precise value to be substituted for </a:t>
            </a:r>
            <a:r>
              <a:rPr lang="en-US" i="1" dirty="0">
                <a:effectLst/>
                <a:ea typeface="Times New Roman" panose="02020603050405020304" pitchFamily="18" charset="0"/>
                <a:cs typeface="Times New Roman" panose="02020603050405020304" pitchFamily="18" charset="0"/>
              </a:rPr>
              <a:t>P</a:t>
            </a:r>
            <a:r>
              <a:rPr lang="en-US" i="1" baseline="-25000" dirty="0">
                <a:effectLst/>
                <a:ea typeface="Times New Roman" panose="02020603050405020304" pitchFamily="18" charset="0"/>
                <a:cs typeface="Times New Roman" panose="02020603050405020304" pitchFamily="18" charset="0"/>
              </a:rPr>
              <a:t>2n</a:t>
            </a:r>
            <a:r>
              <a:rPr lang="en-US" dirty="0">
                <a:effectLst/>
                <a:ea typeface="Times New Roman" panose="02020603050405020304" pitchFamily="18" charset="0"/>
                <a:cs typeface="Times New Roman" panose="02020603050405020304" pitchFamily="18" charset="0"/>
              </a:rPr>
              <a:t>.</a:t>
            </a:r>
            <a:endParaRPr lang="en-US" sz="140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49</a:t>
            </a:fld>
            <a:endParaRPr lang="en-US" altLang="en-US" dirty="0"/>
          </a:p>
        </p:txBody>
      </p:sp>
    </p:spTree>
    <p:extLst>
      <p:ext uri="{BB962C8B-B14F-4D97-AF65-F5344CB8AC3E}">
        <p14:creationId xmlns:p14="http://schemas.microsoft.com/office/powerpoint/2010/main" val="712553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3571" y="4321174"/>
            <a:ext cx="6400800" cy="4213226"/>
          </a:xfrm>
        </p:spPr>
        <p:txBody>
          <a:bodyPr/>
          <a:lstStyle/>
          <a:p>
            <a:pPr algn="just"/>
            <a:r>
              <a:rPr lang="en-US" dirty="0"/>
              <a:t>A reminder that the flanges and web of the steel girder alone are subject to the basic proportioning requirements for I-section flexural members specified in </a:t>
            </a:r>
            <a:r>
              <a:rPr lang="en-US" i="1" dirty="0"/>
              <a:t>AASHTO LRFD </a:t>
            </a:r>
            <a:r>
              <a:rPr lang="en-US" dirty="0"/>
              <a:t>Articles 6.10.2.1 and 6.10.2.2 and discussed previously in Lesson 2. These requirements are repeated on this slide. Recall that the web slenderness limit of 150 applies to webs without longitudinal stiffeners and the web slenderness limit of 300 applies to webs with longitudinal stiffeners (</a:t>
            </a:r>
            <a:r>
              <a:rPr lang="en-US" i="1" dirty="0"/>
              <a:t>AASHTO LRFD </a:t>
            </a:r>
            <a:r>
              <a:rPr lang="en-US" dirty="0"/>
              <a:t>Article 6.10.2.1).</a:t>
            </a:r>
          </a:p>
          <a:p>
            <a:pPr algn="just"/>
            <a:endParaRPr lang="en-US" dirty="0"/>
          </a:p>
          <a:p>
            <a:pPr algn="just"/>
            <a:r>
              <a:rPr lang="en-US" dirty="0"/>
              <a:t>Also, the guideline shown at the bottom of this slide that was previously discussed in Lesson 7 (Slide 60) should be checked for the noncomposite steel girder to ensure that individual field sections will be more stable and easier to handle during lifting, erection, and shipping without the need for special stiffening trusses or falsework; i.e., the width of the smallest top flange within an individual unspliced girder field section, b</a:t>
            </a:r>
            <a:r>
              <a:rPr lang="en-US" baseline="-25000" dirty="0"/>
              <a:t>tfs</a:t>
            </a:r>
            <a:r>
              <a:rPr lang="en-US" dirty="0"/>
              <a:t>, should be greater than or equal to the length of the individual unspliced girder field section, L</a:t>
            </a:r>
            <a:r>
              <a:rPr lang="en-US" baseline="-25000" dirty="0"/>
              <a:t>fs</a:t>
            </a:r>
            <a:r>
              <a:rPr lang="en-US" dirty="0"/>
              <a:t>, divided by 85. This guideline should be checked regardless of the final location of each field section in the bridge as the top flange of each noncomposite girder field section is subject to compression over the majority of its length during lifting, erection, and shipping.  </a:t>
            </a:r>
          </a:p>
          <a:p>
            <a:pPr algn="just"/>
            <a:endParaRPr lang="en-US" sz="1050"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a:t>
            </a:fld>
            <a:endParaRPr lang="en-US" altLang="en-US" dirty="0"/>
          </a:p>
        </p:txBody>
      </p:sp>
    </p:spTree>
    <p:extLst>
      <p:ext uri="{BB962C8B-B14F-4D97-AF65-F5344CB8AC3E}">
        <p14:creationId xmlns:p14="http://schemas.microsoft.com/office/powerpoint/2010/main" val="17689550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5198"/>
            <a:ext cx="6629400" cy="4712137"/>
          </a:xfrm>
        </p:spPr>
        <p:txBody>
          <a:bodyPr/>
          <a:lstStyle/>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F</a:t>
            </a:r>
            <a:r>
              <a:rPr lang="en-US" baseline="-25000" dirty="0">
                <a:effectLst/>
                <a:ea typeface="Times New Roman" panose="02020603050405020304" pitchFamily="18" charset="0"/>
                <a:cs typeface="Times New Roman" panose="02020603050405020304" pitchFamily="18" charset="0"/>
              </a:rPr>
              <a:t>T</a:t>
            </a:r>
            <a:r>
              <a:rPr lang="en-US" dirty="0">
                <a:effectLst/>
                <a:ea typeface="Times New Roman" panose="02020603050405020304" pitchFamily="18" charset="0"/>
                <a:cs typeface="Times New Roman" panose="02020603050405020304" pitchFamily="18" charset="0"/>
              </a:rPr>
              <a:t> is the total radial force in the concrete deck between the point of maximum positive design live load plus impact moment and the centerline of an adjacent interior support and is given by the equation shown on this slide. F</a:t>
            </a:r>
            <a:r>
              <a:rPr lang="en-US" baseline="-25000" dirty="0">
                <a:effectLst/>
                <a:ea typeface="Times New Roman" panose="02020603050405020304" pitchFamily="18" charset="0"/>
                <a:cs typeface="Times New Roman" panose="02020603050405020304" pitchFamily="18" charset="0"/>
              </a:rPr>
              <a:t>T</a:t>
            </a:r>
            <a:r>
              <a:rPr lang="en-US" dirty="0">
                <a:effectLst/>
                <a:ea typeface="Times New Roman" panose="02020603050405020304" pitchFamily="18" charset="0"/>
                <a:cs typeface="Times New Roman" panose="02020603050405020304" pitchFamily="18" charset="0"/>
              </a:rPr>
              <a:t> is provided to account for the radial effect of curvature and is required for curved spans or segments to bring the longitudinal force P</a:t>
            </a:r>
            <a:r>
              <a:rPr lang="en-US" baseline="-25000" dirty="0">
                <a:effectLst/>
                <a:ea typeface="Times New Roman" panose="02020603050405020304" pitchFamily="18" charset="0"/>
                <a:cs typeface="Times New Roman" panose="02020603050405020304" pitchFamily="18" charset="0"/>
              </a:rPr>
              <a:t>T </a:t>
            </a:r>
            <a:r>
              <a:rPr lang="en-US" dirty="0">
                <a:effectLst/>
                <a:ea typeface="Times New Roman" panose="02020603050405020304" pitchFamily="18" charset="0"/>
                <a:cs typeface="Times New Roman" panose="02020603050405020304" pitchFamily="18" charset="0"/>
              </a:rPr>
              <a:t>into equilibrium. P</a:t>
            </a:r>
            <a:r>
              <a:rPr lang="en-US" baseline="-25000" dirty="0">
                <a:effectLst/>
                <a:ea typeface="Times New Roman" panose="02020603050405020304" pitchFamily="18" charset="0"/>
                <a:cs typeface="Times New Roman" panose="02020603050405020304" pitchFamily="18" charset="0"/>
              </a:rPr>
              <a:t>T</a:t>
            </a:r>
            <a:r>
              <a:rPr lang="en-US" dirty="0">
                <a:effectLst/>
                <a:ea typeface="Times New Roman" panose="02020603050405020304" pitchFamily="18" charset="0"/>
                <a:cs typeface="Times New Roman" panose="02020603050405020304" pitchFamily="18" charset="0"/>
              </a:rPr>
              <a:t> is assumed to be constant over the length, L</a:t>
            </a:r>
            <a:r>
              <a:rPr lang="en-US" baseline="-25000" dirty="0">
                <a:effectLst/>
                <a:ea typeface="Times New Roman" panose="02020603050405020304" pitchFamily="18" charset="0"/>
                <a:cs typeface="Times New Roman" panose="02020603050405020304" pitchFamily="18" charset="0"/>
              </a:rPr>
              <a:t>n</a:t>
            </a:r>
            <a:r>
              <a:rPr lang="en-US" dirty="0">
                <a:effectLst/>
                <a:ea typeface="Times New Roman" panose="02020603050405020304" pitchFamily="18" charset="0"/>
                <a:cs typeface="Times New Roman" panose="02020603050405020304" pitchFamily="18" charset="0"/>
              </a:rPr>
              <a:t>, when computing the radial component, F</a:t>
            </a:r>
            <a:r>
              <a:rPr lang="en-US" baseline="-25000" dirty="0">
                <a:effectLst/>
                <a:ea typeface="Times New Roman" panose="02020603050405020304" pitchFamily="18" charset="0"/>
                <a:cs typeface="Times New Roman" panose="02020603050405020304" pitchFamily="18" charset="0"/>
              </a:rPr>
              <a:t>T</a:t>
            </a:r>
            <a:r>
              <a:rPr lang="en-US" dirty="0">
                <a:effectLst/>
                <a:ea typeface="Times New Roman" panose="02020603050405020304" pitchFamily="18" charset="0"/>
                <a:cs typeface="Times New Roman" panose="02020603050405020304" pitchFamily="18" charset="0"/>
              </a:rPr>
              <a:t>. Note that for straight spans or segments, F</a:t>
            </a:r>
            <a:r>
              <a:rPr lang="en-US" baseline="-25000" dirty="0">
                <a:effectLst/>
                <a:ea typeface="Times New Roman" panose="02020603050405020304" pitchFamily="18" charset="0"/>
                <a:cs typeface="Times New Roman" panose="02020603050405020304" pitchFamily="18" charset="0"/>
              </a:rPr>
              <a:t>T</a:t>
            </a:r>
            <a:r>
              <a:rPr lang="en-US" dirty="0">
                <a:effectLst/>
                <a:ea typeface="Times New Roman" panose="02020603050405020304" pitchFamily="18" charset="0"/>
                <a:cs typeface="Times New Roman" panose="02020603050405020304" pitchFamily="18" charset="0"/>
              </a:rPr>
              <a:t> may be taken equal to zero. The arc length, L</a:t>
            </a:r>
            <a:r>
              <a:rPr lang="en-US" baseline="-25000" dirty="0">
                <a:effectLst/>
                <a:ea typeface="Times New Roman" panose="02020603050405020304" pitchFamily="18" charset="0"/>
                <a:cs typeface="Times New Roman" panose="02020603050405020304" pitchFamily="18" charset="0"/>
              </a:rPr>
              <a:t>n </a:t>
            </a:r>
            <a:r>
              <a:rPr lang="en-US" dirty="0">
                <a:effectLst/>
                <a:ea typeface="Times New Roman" panose="02020603050405020304" pitchFamily="18" charset="0"/>
                <a:cs typeface="Times New Roman" panose="02020603050405020304" pitchFamily="18" charset="0"/>
              </a:rPr>
              <a:t>is defined as shown in the figure on this slide.</a:t>
            </a:r>
          </a:p>
          <a:p>
            <a:pPr marR="228600" algn="just">
              <a:lnSpc>
                <a:spcPct val="110000"/>
              </a:lnSpc>
              <a:spcBef>
                <a:spcPts val="0"/>
              </a:spcBef>
              <a:spcAft>
                <a:spcPts val="0"/>
              </a:spcAft>
            </a:pPr>
            <a:endParaRPr lang="en-US" dirty="0">
              <a:effectLst/>
              <a:ea typeface="Times New Roman" panose="02020603050405020304" pitchFamily="18" charset="0"/>
              <a:cs typeface="Arial" panose="020B0604020202020204" pitchFamily="34" charset="0"/>
            </a:endParaRPr>
          </a:p>
          <a:p>
            <a:pPr marR="228600" algn="just">
              <a:lnSpc>
                <a:spcPct val="110000"/>
              </a:lnSpc>
              <a:spcBef>
                <a:spcPts val="0"/>
              </a:spcBef>
              <a:spcAft>
                <a:spcPts val="0"/>
              </a:spcAft>
            </a:pPr>
            <a:r>
              <a:rPr lang="en-US" dirty="0">
                <a:effectLst/>
                <a:ea typeface="Times New Roman" panose="02020603050405020304" pitchFamily="18" charset="0"/>
                <a:cs typeface="Arial" panose="020B0604020202020204" pitchFamily="34" charset="0"/>
              </a:rPr>
              <a:t> </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50</a:t>
            </a:fld>
            <a:endParaRPr lang="en-US" altLang="en-US" dirty="0"/>
          </a:p>
        </p:txBody>
      </p:sp>
    </p:spTree>
    <p:extLst>
      <p:ext uri="{BB962C8B-B14F-4D97-AF65-F5344CB8AC3E}">
        <p14:creationId xmlns:p14="http://schemas.microsoft.com/office/powerpoint/2010/main" val="2736959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59712"/>
            <a:ext cx="6705600" cy="4712137"/>
          </a:xfrm>
        </p:spPr>
        <p:txBody>
          <a:bodyPr/>
          <a:lstStyle/>
          <a:p>
            <a:pPr marR="228600" algn="just">
              <a:lnSpc>
                <a:spcPct val="110000"/>
              </a:lnSpc>
              <a:spcBef>
                <a:spcPts val="0"/>
              </a:spcBef>
              <a:spcAft>
                <a:spcPts val="0"/>
              </a:spcAft>
            </a:pPr>
            <a:r>
              <a:rPr lang="en-US" dirty="0">
                <a:ea typeface="Times New Roman" panose="02020603050405020304" pitchFamily="18" charset="0"/>
                <a:cs typeface="Arial" panose="020B0604020202020204" pitchFamily="34" charset="0"/>
              </a:rPr>
              <a:t>With the total nominal force, P, now computed in each region, the factored shear resistance of a single shear connector, Q</a:t>
            </a:r>
            <a:r>
              <a:rPr lang="en-US" baseline="-25000" dirty="0">
                <a:ea typeface="Times New Roman" panose="02020603050405020304" pitchFamily="18" charset="0"/>
                <a:cs typeface="Arial" panose="020B0604020202020204" pitchFamily="34" charset="0"/>
              </a:rPr>
              <a:t>r</a:t>
            </a:r>
            <a:r>
              <a:rPr lang="en-US" dirty="0">
                <a:ea typeface="Times New Roman" panose="02020603050405020304" pitchFamily="18" charset="0"/>
                <a:cs typeface="Arial" panose="020B0604020202020204" pitchFamily="34" charset="0"/>
              </a:rPr>
              <a:t>, at the strength limit state must be determined in order to calculate the minimum required number of studs, n, to develop that force in each region at the strength limit state.</a:t>
            </a:r>
          </a:p>
          <a:p>
            <a:pPr marR="228600" algn="just">
              <a:lnSpc>
                <a:spcPct val="110000"/>
              </a:lnSpc>
              <a:spcBef>
                <a:spcPts val="0"/>
              </a:spcBef>
              <a:spcAft>
                <a:spcPts val="0"/>
              </a:spcAft>
            </a:pPr>
            <a:endParaRPr lang="en-US" dirty="0">
              <a:effectLst/>
              <a:ea typeface="Times New Roman" panose="02020603050405020304" pitchFamily="18" charset="0"/>
              <a:cs typeface="Arial" panose="020B0604020202020204" pitchFamily="34" charset="0"/>
            </a:endParaRPr>
          </a:p>
          <a:p>
            <a:pPr marR="228600" algn="just">
              <a:lnSpc>
                <a:spcPct val="110000"/>
              </a:lnSpc>
              <a:spcBef>
                <a:spcPts val="0"/>
              </a:spcBef>
              <a:spcAft>
                <a:spcPts val="0"/>
              </a:spcAft>
            </a:pPr>
            <a:r>
              <a:rPr lang="en-US" i="1" dirty="0">
                <a:effectLst/>
                <a:ea typeface="Times New Roman" panose="02020603050405020304" pitchFamily="18" charset="0"/>
                <a:cs typeface="Arial" panose="020B0604020202020204" pitchFamily="34" charset="0"/>
              </a:rPr>
              <a:t>AASHTO LRFD </a:t>
            </a:r>
            <a:r>
              <a:rPr lang="en-US" dirty="0">
                <a:effectLst/>
                <a:ea typeface="Times New Roman" panose="02020603050405020304" pitchFamily="18" charset="0"/>
                <a:cs typeface="Arial" panose="020B0604020202020204" pitchFamily="34" charset="0"/>
              </a:rPr>
              <a:t>Article 6.10.10.4.1 (10</a:t>
            </a:r>
            <a:r>
              <a:rPr lang="en-US" baseline="30000" dirty="0">
                <a:effectLst/>
                <a:ea typeface="Times New Roman" panose="02020603050405020304" pitchFamily="18" charset="0"/>
                <a:cs typeface="Arial" panose="020B0604020202020204" pitchFamily="34" charset="0"/>
              </a:rPr>
              <a:t>th</a:t>
            </a:r>
            <a:r>
              <a:rPr lang="en-US" dirty="0">
                <a:effectLst/>
                <a:ea typeface="Times New Roman" panose="02020603050405020304" pitchFamily="18" charset="0"/>
                <a:cs typeface="Arial" panose="020B0604020202020204" pitchFamily="34" charset="0"/>
              </a:rPr>
              <a:t> Edition) specifies that Q</a:t>
            </a:r>
            <a:r>
              <a:rPr lang="en-US" baseline="-25000" dirty="0">
                <a:effectLst/>
                <a:ea typeface="Times New Roman" panose="02020603050405020304" pitchFamily="18" charset="0"/>
                <a:cs typeface="Arial" panose="020B0604020202020204" pitchFamily="34" charset="0"/>
              </a:rPr>
              <a:t>r</a:t>
            </a:r>
            <a:r>
              <a:rPr lang="en-US" dirty="0">
                <a:effectLst/>
                <a:ea typeface="Times New Roman" panose="02020603050405020304" pitchFamily="18" charset="0"/>
                <a:cs typeface="Arial" panose="020B0604020202020204" pitchFamily="34" charset="0"/>
              </a:rPr>
              <a:t> is to be determined as the resistance factor for shear connectors, </a:t>
            </a:r>
            <a:r>
              <a:rPr lang="en-US" dirty="0">
                <a:effectLst/>
                <a:ea typeface="Times New Roman" panose="02020603050405020304" pitchFamily="18" charset="0"/>
                <a:cs typeface="Arial" panose="020B0604020202020204" pitchFamily="34" charset="0"/>
                <a:sym typeface="Symbol" panose="05050102010706020507" pitchFamily="18" charset="2"/>
              </a:rPr>
              <a:t></a:t>
            </a:r>
            <a:r>
              <a:rPr lang="en-US" baseline="-25000" dirty="0">
                <a:effectLst/>
                <a:ea typeface="Times New Roman" panose="02020603050405020304" pitchFamily="18" charset="0"/>
                <a:cs typeface="Arial" panose="020B0604020202020204" pitchFamily="34" charset="0"/>
                <a:sym typeface="Symbol" panose="05050102010706020507" pitchFamily="18" charset="2"/>
              </a:rPr>
              <a:t>sc</a:t>
            </a:r>
            <a:r>
              <a:rPr lang="en-US" dirty="0">
                <a:effectLst/>
                <a:ea typeface="Times New Roman" panose="02020603050405020304" pitchFamily="18" charset="0"/>
                <a:cs typeface="Arial" panose="020B0604020202020204" pitchFamily="34" charset="0"/>
                <a:sym typeface="Symbol" panose="05050102010706020507" pitchFamily="18" charset="2"/>
              </a:rPr>
              <a:t>, which is taken equal to 1.0 (</a:t>
            </a:r>
            <a:r>
              <a:rPr lang="en-US" i="1" dirty="0">
                <a:effectLst/>
                <a:ea typeface="Times New Roman" panose="02020603050405020304" pitchFamily="18" charset="0"/>
                <a:cs typeface="Arial" panose="020B0604020202020204" pitchFamily="34" charset="0"/>
                <a:sym typeface="Symbol" panose="05050102010706020507" pitchFamily="18" charset="2"/>
              </a:rPr>
              <a:t>AASHTO LRFD</a:t>
            </a:r>
            <a:r>
              <a:rPr lang="en-US" dirty="0">
                <a:effectLst/>
                <a:ea typeface="Times New Roman" panose="02020603050405020304" pitchFamily="18" charset="0"/>
                <a:cs typeface="Arial" panose="020B0604020202020204" pitchFamily="34" charset="0"/>
                <a:sym typeface="Symbol" panose="05050102010706020507" pitchFamily="18" charset="2"/>
              </a:rPr>
              <a:t> Article 6.5.4.2), times the nominal shear resistance of a single shear connector, Q</a:t>
            </a:r>
            <a:r>
              <a:rPr lang="en-US" baseline="-25000" dirty="0">
                <a:effectLst/>
                <a:ea typeface="Times New Roman" panose="02020603050405020304" pitchFamily="18" charset="0"/>
                <a:cs typeface="Arial" panose="020B0604020202020204" pitchFamily="34" charset="0"/>
                <a:sym typeface="Symbol" panose="05050102010706020507" pitchFamily="18" charset="2"/>
              </a:rPr>
              <a:t>n</a:t>
            </a:r>
            <a:r>
              <a:rPr lang="en-US" dirty="0">
                <a:effectLst/>
                <a:ea typeface="Times New Roman" panose="02020603050405020304" pitchFamily="18" charset="0"/>
                <a:cs typeface="Arial" panose="020B0604020202020204" pitchFamily="34" charset="0"/>
                <a:sym typeface="Symbol" panose="05050102010706020507" pitchFamily="18" charset="2"/>
              </a:rPr>
              <a:t>. </a:t>
            </a:r>
            <a:r>
              <a:rPr lang="en-US" i="1" dirty="0">
                <a:effectLst/>
                <a:ea typeface="Times New Roman" panose="02020603050405020304" pitchFamily="18" charset="0"/>
                <a:cs typeface="Arial" panose="020B0604020202020204" pitchFamily="34" charset="0"/>
                <a:sym typeface="Symbol" panose="05050102010706020507" pitchFamily="18" charset="2"/>
              </a:rPr>
              <a:t>AASHTO LRFD </a:t>
            </a:r>
            <a:r>
              <a:rPr lang="en-US" dirty="0">
                <a:effectLst/>
                <a:ea typeface="Times New Roman" panose="02020603050405020304" pitchFamily="18" charset="0"/>
                <a:cs typeface="Arial" panose="020B0604020202020204" pitchFamily="34" charset="0"/>
                <a:sym typeface="Symbol" panose="05050102010706020507" pitchFamily="18" charset="2"/>
              </a:rPr>
              <a:t>Article 6.10.10.4.3 (10</a:t>
            </a:r>
            <a:r>
              <a:rPr lang="en-US" baseline="30000" dirty="0">
                <a:effectLst/>
                <a:ea typeface="Times New Roman" panose="02020603050405020304" pitchFamily="18" charset="0"/>
                <a:cs typeface="Arial" panose="020B0604020202020204" pitchFamily="34" charset="0"/>
                <a:sym typeface="Symbol" panose="05050102010706020507" pitchFamily="18" charset="2"/>
              </a:rPr>
              <a:t>th</a:t>
            </a:r>
            <a:r>
              <a:rPr lang="en-US" dirty="0">
                <a:effectLst/>
                <a:ea typeface="Times New Roman" panose="02020603050405020304" pitchFamily="18" charset="0"/>
                <a:cs typeface="Arial" panose="020B0604020202020204" pitchFamily="34" charset="0"/>
                <a:sym typeface="Symbol" panose="05050102010706020507" pitchFamily="18" charset="2"/>
              </a:rPr>
              <a:t> Edition) specifies that Q</a:t>
            </a:r>
            <a:r>
              <a:rPr lang="en-US" baseline="-25000" dirty="0">
                <a:effectLst/>
                <a:ea typeface="Times New Roman" panose="02020603050405020304" pitchFamily="18" charset="0"/>
                <a:cs typeface="Arial" panose="020B0604020202020204" pitchFamily="34" charset="0"/>
                <a:sym typeface="Symbol" panose="05050102010706020507" pitchFamily="18" charset="2"/>
              </a:rPr>
              <a:t>n</a:t>
            </a:r>
            <a:r>
              <a:rPr lang="en-US" dirty="0">
                <a:effectLst/>
                <a:ea typeface="Times New Roman" panose="02020603050405020304" pitchFamily="18" charset="0"/>
                <a:cs typeface="Arial" panose="020B0604020202020204" pitchFamily="34" charset="0"/>
                <a:sym typeface="Symbol" panose="05050102010706020507" pitchFamily="18" charset="2"/>
              </a:rPr>
              <a:t> is to be determined as 0.70 times the cross-sectional area of the stud shear connector, A</a:t>
            </a:r>
            <a:r>
              <a:rPr lang="en-US" baseline="-25000" dirty="0">
                <a:effectLst/>
                <a:ea typeface="Times New Roman" panose="02020603050405020304" pitchFamily="18" charset="0"/>
                <a:cs typeface="Arial" panose="020B0604020202020204" pitchFamily="34" charset="0"/>
                <a:sym typeface="Symbol" panose="05050102010706020507" pitchFamily="18" charset="2"/>
              </a:rPr>
              <a:t>sc</a:t>
            </a:r>
            <a:r>
              <a:rPr lang="en-US" dirty="0">
                <a:effectLst/>
                <a:ea typeface="Times New Roman" panose="02020603050405020304" pitchFamily="18" charset="0"/>
                <a:cs typeface="Arial" panose="020B0604020202020204" pitchFamily="34" charset="0"/>
                <a:sym typeface="Symbol" panose="05050102010706020507" pitchFamily="18" charset="2"/>
              </a:rPr>
              <a:t>, times the specified minimum tensile strength of the stud shear connector, F</a:t>
            </a:r>
            <a:r>
              <a:rPr lang="en-US" baseline="-25000" dirty="0">
                <a:effectLst/>
                <a:ea typeface="Times New Roman" panose="02020603050405020304" pitchFamily="18" charset="0"/>
                <a:cs typeface="Arial" panose="020B0604020202020204" pitchFamily="34" charset="0"/>
                <a:sym typeface="Symbol" panose="05050102010706020507" pitchFamily="18" charset="2"/>
              </a:rPr>
              <a:t>u</a:t>
            </a:r>
            <a:r>
              <a:rPr lang="en-US" dirty="0">
                <a:effectLst/>
                <a:ea typeface="Times New Roman" panose="02020603050405020304" pitchFamily="18" charset="0"/>
                <a:cs typeface="Arial" panose="020B0604020202020204" pitchFamily="34" charset="0"/>
                <a:sym typeface="Symbol" panose="05050102010706020507" pitchFamily="18" charset="2"/>
              </a:rPr>
              <a:t>. </a:t>
            </a:r>
            <a:r>
              <a:rPr lang="en-US" dirty="0">
                <a:effectLst/>
                <a:ea typeface="Times New Roman" panose="02020603050405020304" pitchFamily="18" charset="0"/>
                <a:cs typeface="Times New Roman" panose="02020603050405020304" pitchFamily="18" charset="0"/>
              </a:rPr>
              <a:t>F</a:t>
            </a:r>
            <a:r>
              <a:rPr lang="en-US" baseline="-25000" dirty="0">
                <a:effectLst/>
                <a:ea typeface="Times New Roman" panose="02020603050405020304" pitchFamily="18" charset="0"/>
                <a:cs typeface="Times New Roman" panose="02020603050405020304" pitchFamily="18" charset="0"/>
              </a:rPr>
              <a:t>u</a:t>
            </a:r>
            <a:r>
              <a:rPr lang="en-US" dirty="0">
                <a:effectLst/>
                <a:ea typeface="Times New Roman" panose="02020603050405020304" pitchFamily="18" charset="0"/>
                <a:cs typeface="Times New Roman" panose="02020603050405020304" pitchFamily="18" charset="0"/>
              </a:rPr>
              <a:t> is equal to 60 ksi for a typical stud shear connector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6.4.4). </a:t>
            </a:r>
          </a:p>
          <a:p>
            <a:pPr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dirty="0">
                <a:effectLst/>
                <a:ea typeface="Calibri" panose="020F0502020204030204" pitchFamily="34" charset="0"/>
                <a:cs typeface="Arial" panose="020B0604020202020204" pitchFamily="34" charset="0"/>
              </a:rPr>
              <a:t>Prior editions of the specifications relied upon a two-part shear connector strength equation based on the minimum of the steel tensile strength and the bearing strength of the connector on the concrete. An analysis of shear connector strength tests </a:t>
            </a:r>
            <a:r>
              <a:rPr lang="en-US" spc="-20" dirty="0">
                <a:effectLst/>
                <a:ea typeface="Calibri" panose="020F0502020204030204" pitchFamily="34" charset="0"/>
                <a:cs typeface="Arial" panose="020B0604020202020204" pitchFamily="34" charset="0"/>
              </a:rPr>
              <a:t>found that o</a:t>
            </a:r>
            <a:r>
              <a:rPr lang="en-US" dirty="0">
                <a:effectLst/>
                <a:ea typeface="Calibri" panose="020F0502020204030204" pitchFamily="34" charset="0"/>
                <a:cs typeface="Arial" panose="020B0604020202020204" pitchFamily="34" charset="0"/>
              </a:rPr>
              <a:t>nce the total height-to-shank diameter ratio of a stud is 5.0 or greater for normal-weight concrete or 7.0 or greater for lightweight concrete, the shear resistance of a connector is controlled solely by a proportion of the connector tensile strength. The 0.70 factor accounts for a shear-to-tensile strength factor found in the analysis along with an adjustment to experimental database values to attain a target reliability. The analysis showed that if a shear-to-tensile strength factor of 0.70 was used, then using ϕ</a:t>
            </a:r>
            <a:r>
              <a:rPr lang="en-US" i="1" baseline="-25000" dirty="0">
                <a:effectLst/>
                <a:ea typeface="Calibri" panose="020F0502020204030204" pitchFamily="34" charset="0"/>
                <a:cs typeface="Arial" panose="020B0604020202020204" pitchFamily="34" charset="0"/>
              </a:rPr>
              <a:t>sc</a:t>
            </a:r>
            <a:r>
              <a:rPr lang="en-US" i="1" dirty="0">
                <a:effectLst/>
                <a:ea typeface="Calibri" panose="020F0502020204030204" pitchFamily="34" charset="0"/>
                <a:cs typeface="Arial" panose="020B0604020202020204" pitchFamily="34" charset="0"/>
              </a:rPr>
              <a:t> </a:t>
            </a:r>
            <a:r>
              <a:rPr lang="en-US" dirty="0">
                <a:effectLst/>
                <a:ea typeface="Calibri" panose="020F0502020204030204" pitchFamily="34" charset="0"/>
                <a:cs typeface="Arial" panose="020B0604020202020204" pitchFamily="34" charset="0"/>
              </a:rPr>
              <a:t>= 1.0 is appropriate.</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51</a:t>
            </a:fld>
            <a:endParaRPr lang="en-US" altLang="en-US" dirty="0"/>
          </a:p>
        </p:txBody>
      </p:sp>
    </p:spTree>
    <p:extLst>
      <p:ext uri="{BB962C8B-B14F-4D97-AF65-F5344CB8AC3E}">
        <p14:creationId xmlns:p14="http://schemas.microsoft.com/office/powerpoint/2010/main" val="19726015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3487" y="4313918"/>
            <a:ext cx="6669313" cy="4712137"/>
          </a:xfrm>
        </p:spPr>
        <p:txBody>
          <a:bodyPr/>
          <a:lstStyle/>
          <a:p>
            <a:pPr marR="228600" algn="just">
              <a:lnSpc>
                <a:spcPct val="110000"/>
              </a:lnSpc>
              <a:spcBef>
                <a:spcPts val="0"/>
              </a:spcBef>
              <a:spcAft>
                <a:spcPts val="0"/>
              </a:spcAft>
            </a:pPr>
            <a:r>
              <a:rPr lang="en-US" dirty="0">
                <a:effectLst/>
                <a:ea typeface="Times New Roman" panose="02020603050405020304" pitchFamily="18" charset="0"/>
                <a:cs typeface="Arial" panose="020B0604020202020204" pitchFamily="34" charset="0"/>
              </a:rPr>
              <a:t>To determine the required maximum pitch, p, of the shear connectors over the region under consideration at the strength limit state, first determine the number of rows of shear connectors within that region, n</a:t>
            </a:r>
            <a:r>
              <a:rPr lang="en-US" baseline="-25000" dirty="0">
                <a:effectLst/>
                <a:ea typeface="Times New Roman" panose="02020603050405020304" pitchFamily="18" charset="0"/>
                <a:cs typeface="Arial" panose="020B0604020202020204" pitchFamily="34" charset="0"/>
              </a:rPr>
              <a:t>rows</a:t>
            </a:r>
            <a:r>
              <a:rPr lang="en-US" dirty="0">
                <a:effectLst/>
                <a:ea typeface="Times New Roman" panose="02020603050405020304" pitchFamily="18" charset="0"/>
                <a:cs typeface="Arial" panose="020B0604020202020204" pitchFamily="34" charset="0"/>
              </a:rPr>
              <a:t>, by dividing the calculated value of n for that region by the number of shear connectors in a transverse cross-section, n</a:t>
            </a:r>
            <a:r>
              <a:rPr lang="en-US" baseline="-25000" dirty="0">
                <a:effectLst/>
                <a:ea typeface="Times New Roman" panose="02020603050405020304" pitchFamily="18" charset="0"/>
                <a:cs typeface="Arial" panose="020B0604020202020204" pitchFamily="34" charset="0"/>
              </a:rPr>
              <a:t>t</a:t>
            </a:r>
            <a:r>
              <a:rPr lang="en-US" dirty="0">
                <a:effectLst/>
                <a:ea typeface="Times New Roman" panose="02020603050405020304" pitchFamily="18" charset="0"/>
                <a:cs typeface="Arial" panose="020B0604020202020204" pitchFamily="34" charset="0"/>
              </a:rPr>
              <a:t>.  For regularly spaced shear connectors, the required maximum pitch can then be computed as the length L</a:t>
            </a:r>
            <a:r>
              <a:rPr lang="en-US" baseline="-25000" dirty="0">
                <a:effectLst/>
                <a:ea typeface="Times New Roman" panose="02020603050405020304" pitchFamily="18" charset="0"/>
                <a:cs typeface="Arial" panose="020B0604020202020204" pitchFamily="34" charset="0"/>
              </a:rPr>
              <a:t>p</a:t>
            </a:r>
            <a:r>
              <a:rPr lang="en-US" dirty="0">
                <a:effectLst/>
                <a:ea typeface="Times New Roman" panose="02020603050405020304" pitchFamily="18" charset="0"/>
                <a:cs typeface="Arial" panose="020B0604020202020204" pitchFamily="34" charset="0"/>
              </a:rPr>
              <a:t> or L</a:t>
            </a:r>
            <a:r>
              <a:rPr lang="en-US" baseline="-25000" dirty="0">
                <a:effectLst/>
                <a:ea typeface="Times New Roman" panose="02020603050405020304" pitchFamily="18" charset="0"/>
                <a:cs typeface="Arial" panose="020B0604020202020204" pitchFamily="34" charset="0"/>
              </a:rPr>
              <a:t>n</a:t>
            </a:r>
            <a:r>
              <a:rPr lang="en-US" dirty="0">
                <a:effectLst/>
                <a:ea typeface="Times New Roman" panose="02020603050405020304" pitchFamily="18" charset="0"/>
                <a:cs typeface="Arial" panose="020B0604020202020204" pitchFamily="34" charset="0"/>
              </a:rPr>
              <a:t>, as applicable (in feet - for straight spans or segments, use the tangent length for this distance rather than the arc length), times 12 to convert the length to inches, divided by (n</a:t>
            </a:r>
            <a:r>
              <a:rPr lang="en-US" baseline="-25000" dirty="0">
                <a:effectLst/>
                <a:ea typeface="Times New Roman" panose="02020603050405020304" pitchFamily="18" charset="0"/>
                <a:cs typeface="Arial" panose="020B0604020202020204" pitchFamily="34" charset="0"/>
              </a:rPr>
              <a:t>rows</a:t>
            </a:r>
            <a:r>
              <a:rPr lang="en-US" dirty="0">
                <a:effectLst/>
                <a:ea typeface="Times New Roman" panose="02020603050405020304" pitchFamily="18" charset="0"/>
                <a:cs typeface="Arial" panose="020B0604020202020204" pitchFamily="34" charset="0"/>
              </a:rPr>
              <a:t> – 1). The resulting pitch in each region is then to be compared to the calculated pitch for the fatigue limit state at various discrete points within that region to determine the governing pitch (i.e., the smaller pitch) at each point.</a:t>
            </a:r>
          </a:p>
          <a:p>
            <a:pPr marR="228600" algn="just">
              <a:lnSpc>
                <a:spcPct val="110000"/>
              </a:lnSpc>
              <a:spcBef>
                <a:spcPts val="0"/>
              </a:spcBef>
              <a:spcAft>
                <a:spcPts val="0"/>
              </a:spcAft>
            </a:pPr>
            <a:endParaRPr lang="en-US" dirty="0">
              <a:ea typeface="Times New Roman" panose="02020603050405020304" pitchFamily="18" charset="0"/>
              <a:cs typeface="Arial" panose="020B0604020202020204" pitchFamily="34" charset="0"/>
            </a:endParaRPr>
          </a:p>
          <a:p>
            <a:pPr marR="228600" algn="just">
              <a:lnSpc>
                <a:spcPct val="110000"/>
              </a:lnSpc>
              <a:spcBef>
                <a:spcPts val="0"/>
              </a:spcBef>
              <a:spcAft>
                <a:spcPts val="0"/>
              </a:spcAft>
            </a:pPr>
            <a:r>
              <a:rPr lang="en-US" dirty="0">
                <a:effectLst/>
                <a:ea typeface="Times New Roman" panose="02020603050405020304" pitchFamily="18" charset="0"/>
                <a:cs typeface="Arial" panose="020B0604020202020204" pitchFamily="34" charset="0"/>
              </a:rPr>
              <a:t>Note that the effective width of the concrete deck is likely to be different for the interior and exterior girders in the cross-section, which in conjunction with different fatigue shear ranges in the girders and different total nominal shear forces in the girders at the strength limit state, may result in slightly different pitches for each girder. However, for practical purposes, unless the differences are deemed significant, it is recommended that the same pitches be used on all the girders. Also, once the governing pitch is determined at each discrete point alon</a:t>
            </a:r>
            <a:r>
              <a:rPr lang="en-US" dirty="0">
                <a:ea typeface="Times New Roman" panose="02020603050405020304" pitchFamily="18" charset="0"/>
                <a:cs typeface="Arial" panose="020B0604020202020204" pitchFamily="34" charset="0"/>
              </a:rPr>
              <a:t>g a member</a:t>
            </a:r>
            <a:r>
              <a:rPr lang="en-US" dirty="0">
                <a:effectLst/>
                <a:ea typeface="Times New Roman" panose="02020603050405020304" pitchFamily="18" charset="0"/>
                <a:cs typeface="Arial" panose="020B0604020202020204" pitchFamily="34" charset="0"/>
              </a:rPr>
              <a:t>, an examination of the </a:t>
            </a:r>
            <a:r>
              <a:rPr lang="en-US" dirty="0">
                <a:ea typeface="Times New Roman" panose="02020603050405020304" pitchFamily="18" charset="0"/>
                <a:cs typeface="Arial" panose="020B0604020202020204" pitchFamily="34" charset="0"/>
              </a:rPr>
              <a:t>pitches along the </a:t>
            </a:r>
            <a:r>
              <a:rPr lang="en-US" dirty="0">
                <a:effectLst/>
                <a:ea typeface="Times New Roman" panose="02020603050405020304" pitchFamily="18" charset="0"/>
                <a:cs typeface="Arial" panose="020B0604020202020204" pitchFamily="34" charset="0"/>
              </a:rPr>
              <a:t>entire girder should be made to see if the pitches can be practically grouped over several longer ranges along the member rather than changing the pitch at each discrete point.</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52</a:t>
            </a:fld>
            <a:endParaRPr lang="en-US" altLang="en-US" dirty="0"/>
          </a:p>
        </p:txBody>
      </p:sp>
    </p:spTree>
    <p:extLst>
      <p:ext uri="{BB962C8B-B14F-4D97-AF65-F5344CB8AC3E}">
        <p14:creationId xmlns:p14="http://schemas.microsoft.com/office/powerpoint/2010/main" val="16536265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171" y="4313918"/>
            <a:ext cx="6400800" cy="4753882"/>
          </a:xfrm>
        </p:spPr>
        <p:txBody>
          <a:bodyPr/>
          <a:lstStyle/>
          <a:p>
            <a:pPr algn="just"/>
            <a:r>
              <a:rPr lang="en-US" dirty="0"/>
              <a:t>In this example, the calculation of the required maximum pitch of the shear connectors at the interior pier for the fatigue and strength limit states using the </a:t>
            </a:r>
            <a:r>
              <a:rPr lang="en-US" i="1" dirty="0"/>
              <a:t>AASHTO LRFD </a:t>
            </a:r>
            <a:r>
              <a:rPr lang="en-US" dirty="0"/>
              <a:t>10</a:t>
            </a:r>
            <a:r>
              <a:rPr lang="en-US" baseline="30000" dirty="0"/>
              <a:t>th</a:t>
            </a:r>
            <a:r>
              <a:rPr lang="en-US" dirty="0"/>
              <a:t> Edition requirements will now be illustrated for the composite section shown, which is taken from Design Example 1 of the NSBA Steel Bridge Design Handbook (SBDH). The girder is an exterior girder, and the section is at an interior pier, which is in a negative moment region of a three-span continuous girder (at 1.0L). The shear connectors in this example are regularly spaced and are to be provided along the entire length of the continuous span, including in the negative moment regions, which is strongly recommended. The calculation of the required maximum pitch will be similar for sections in the positive moment regions of the member (not shown in this example). The shear stud proportion, spacing, and cover and penetration requirements will also be checked in this example. </a:t>
            </a:r>
          </a:p>
          <a:p>
            <a:pPr algn="just"/>
            <a:endParaRPr lang="en-US" altLang="en-US" dirty="0"/>
          </a:p>
          <a:p>
            <a:pPr algn="just"/>
            <a:r>
              <a:rPr lang="en-US" altLang="en-US" dirty="0"/>
              <a:t>The interior-pier section is a </a:t>
            </a:r>
            <a:r>
              <a:rPr lang="en-US" altLang="en-US" i="1" dirty="0"/>
              <a:t>hybrid section </a:t>
            </a:r>
            <a:r>
              <a:rPr lang="en-US" altLang="en-US" dirty="0"/>
              <a:t>with a specified minimum yield strength of the compression (bottom) flange, F</a:t>
            </a:r>
            <a:r>
              <a:rPr lang="en-US" altLang="en-US" baseline="-25000" dirty="0"/>
              <a:t>yc</a:t>
            </a:r>
            <a:r>
              <a:rPr lang="en-US" altLang="en-US" dirty="0"/>
              <a:t>, of 70 ksi.</a:t>
            </a:r>
            <a:r>
              <a:rPr lang="en-US" dirty="0"/>
              <a:t> The specified minimum yield strength of the tension (top) flange is also 70 ksi and the specified minimum yield strength of the web is 50 ksi. The effective width of the concrete deck for the exterior girder in this example was calculated previously in Lesson 6 to be 114.0 in. Separate calculations similar to those illustrated previously in Lesson 6 result in a moment of inertia of the short-term (n) composite section, I</a:t>
            </a:r>
            <a:r>
              <a:rPr lang="en-US" baseline="-25000" dirty="0"/>
              <a:t>n</a:t>
            </a:r>
            <a:r>
              <a:rPr lang="en-US" dirty="0"/>
              <a:t>, of 227,766 in.</a:t>
            </a:r>
            <a:r>
              <a:rPr lang="en-US" baseline="30000" dirty="0"/>
              <a:t>4</a:t>
            </a:r>
            <a:r>
              <a:rPr lang="en-US" dirty="0"/>
              <a:t> The contribution of the longitudinal deck reinforcement is conservatively ignored. The elastic neutral axis of the short-term (n) composite section is located 14.65 inches below the top of the top flange. The specified 28-day compressive strength of the concrete, f’</a:t>
            </a:r>
            <a:r>
              <a:rPr lang="en-US" baseline="-25000" dirty="0"/>
              <a:t>c</a:t>
            </a:r>
            <a:r>
              <a:rPr lang="en-US" dirty="0"/>
              <a:t>, is equal to 4.0 ksi. As illustrated previously in Lesson 7, the projected 75-year single-lane Average Daily Truck Traffic, (ADTT)</a:t>
            </a:r>
            <a:r>
              <a:rPr lang="en-US" baseline="-25000" dirty="0"/>
              <a:t>SL</a:t>
            </a:r>
            <a:r>
              <a:rPr lang="en-US" dirty="0"/>
              <a:t>, for this example is calculated to be 1,600 trucks per day.</a:t>
            </a:r>
          </a:p>
        </p:txBody>
      </p:sp>
      <p:sp>
        <p:nvSpPr>
          <p:cNvPr id="5" name="TextBox 4">
            <a:extLst>
              <a:ext uri="{FF2B5EF4-FFF2-40B4-BE49-F238E27FC236}">
                <a16:creationId xmlns:a16="http://schemas.microsoft.com/office/drawing/2014/main" id="{57C6B0A6-15E4-BE72-1412-81DBD1DC516B}"/>
              </a:ext>
            </a:extLst>
          </p:cNvPr>
          <p:cNvSpPr txBox="1"/>
          <p:nvPr/>
        </p:nvSpPr>
        <p:spPr>
          <a:xfrm>
            <a:off x="6629400" y="9231868"/>
            <a:ext cx="3657600" cy="369332"/>
          </a:xfrm>
          <a:prstGeom prst="rect">
            <a:avLst/>
          </a:prstGeom>
          <a:noFill/>
        </p:spPr>
        <p:txBody>
          <a:bodyPr wrap="square">
            <a:spAutoFit/>
          </a:bodyPr>
          <a:lstStyle/>
          <a:p>
            <a:r>
              <a:rPr lang="en-US" altLang="en-US" dirty="0"/>
              <a:t>    </a:t>
            </a:r>
            <a:fld id="{CBCC8EBC-06C6-4656-87A1-0AF013F9A67E}" type="slidenum">
              <a:rPr lang="en-US" altLang="en-US" sz="1300" smtClean="0"/>
              <a:pPr/>
              <a:t>53</a:t>
            </a:fld>
            <a:endParaRPr lang="en-US" sz="1300" dirty="0"/>
          </a:p>
        </p:txBody>
      </p:sp>
    </p:spTree>
    <p:extLst>
      <p:ext uri="{BB962C8B-B14F-4D97-AF65-F5344CB8AC3E}">
        <p14:creationId xmlns:p14="http://schemas.microsoft.com/office/powerpoint/2010/main" val="4792310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13918"/>
            <a:ext cx="6705600" cy="4965263"/>
          </a:xfrm>
        </p:spPr>
        <p:txBody>
          <a:bodyPr/>
          <a:lstStyle/>
          <a:p>
            <a:pPr marR="228600" algn="just">
              <a:lnSpc>
                <a:spcPct val="110000"/>
              </a:lnSpc>
              <a:spcBef>
                <a:spcPts val="0"/>
              </a:spcBef>
              <a:spcAft>
                <a:spcPts val="0"/>
              </a:spcAft>
            </a:pPr>
            <a:r>
              <a:rPr lang="en-US" dirty="0"/>
              <a:t>As discussed previously in this lesson, </a:t>
            </a:r>
            <a:r>
              <a:rPr lang="en-US" i="1" dirty="0"/>
              <a:t>AASHTO LRFD </a:t>
            </a:r>
            <a:r>
              <a:rPr lang="en-US" dirty="0"/>
              <a:t>Article 6.10.10.1.4 specifies that shear connectors should be detailed to penetrate through the haunch and at least 2.0 inches into the concrete deck. For the girder in NSBA SBDH Design Example 1, the thinnest top flange is 7/8 inches in the positive moment region of the center span, and the thickest top flange is 2 inches over the interior piers. Terminating the studs at approximately the mid-thickness of the concrete deck will place them well within the specified limits for cover and penetration and will also clear the reinforcing steel. Using the thinnest top flange, as illustrated on this slide, a stud length of 7.125 inches will place the stud right at the mid-thickness of the deck. This is well above the required minimum penetration of 2.0 inches.  Therefore, 7-inch-long studs will be used. </a:t>
            </a:r>
          </a:p>
          <a:p>
            <a:pPr marR="228600" algn="just">
              <a:lnSpc>
                <a:spcPct val="110000"/>
              </a:lnSpc>
              <a:spcBef>
                <a:spcPts val="0"/>
              </a:spcBef>
              <a:spcAft>
                <a:spcPts val="0"/>
              </a:spcAft>
            </a:pPr>
            <a:endParaRPr lang="en-US" dirty="0"/>
          </a:p>
          <a:p>
            <a:pPr marR="228600" algn="just">
              <a:lnSpc>
                <a:spcPct val="110000"/>
              </a:lnSpc>
              <a:spcBef>
                <a:spcPts val="0"/>
              </a:spcBef>
              <a:spcAft>
                <a:spcPts val="0"/>
              </a:spcAft>
            </a:pPr>
            <a:r>
              <a:rPr lang="en-US" dirty="0"/>
              <a:t>The clear depth of concrete cover over the tops of shear connectors should also not be less than 2.0 inches. Using the thickest top flange over the interior piers and assuming 7-inch-long studs, the minimum concrete cover over the tops of the shear connectors is calculated to be 3.5 inches, as illustrated on this slide, which exceeds the requirement minimum cover of 2.0 inches. Depending on the size of the top mat of deck reinforcement, a check should also be made to ensure the studs do not interfere with the reinforcement in this region.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54</a:t>
            </a:fld>
            <a:endParaRPr lang="en-US" altLang="en-US" dirty="0"/>
          </a:p>
        </p:txBody>
      </p:sp>
    </p:spTree>
    <p:extLst>
      <p:ext uri="{BB962C8B-B14F-4D97-AF65-F5344CB8AC3E}">
        <p14:creationId xmlns:p14="http://schemas.microsoft.com/office/powerpoint/2010/main" val="36435771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3486" y="4302117"/>
            <a:ext cx="6593114" cy="4712137"/>
          </a:xfrm>
        </p:spPr>
        <p:txBody>
          <a:bodyPr/>
          <a:lstStyle/>
          <a:p>
            <a:pPr marR="228600" algn="just">
              <a:lnSpc>
                <a:spcPct val="110000"/>
              </a:lnSpc>
              <a:spcBef>
                <a:spcPts val="0"/>
              </a:spcBef>
              <a:spcAft>
                <a:spcPts val="0"/>
              </a:spcAft>
            </a:pPr>
            <a:r>
              <a:rPr lang="en-US" i="1" dirty="0"/>
              <a:t>AASHTO LRFD </a:t>
            </a:r>
            <a:r>
              <a:rPr lang="en-US" dirty="0"/>
              <a:t>Article 6.10.10.1.1 specifies that the ratio of the total height to the shank diameter of a stud shear connector is not to be less than 5.0 when embedded in normal-weight concrete. </a:t>
            </a:r>
          </a:p>
          <a:p>
            <a:pPr marR="228600" algn="just">
              <a:lnSpc>
                <a:spcPct val="110000"/>
              </a:lnSpc>
              <a:spcBef>
                <a:spcPts val="0"/>
              </a:spcBef>
              <a:spcAft>
                <a:spcPts val="0"/>
              </a:spcAft>
            </a:pPr>
            <a:endParaRPr lang="en-US" dirty="0">
              <a:cs typeface="Arial" panose="020B0604020202020204" pitchFamily="34" charset="0"/>
            </a:endParaRPr>
          </a:p>
          <a:p>
            <a:pPr marR="228600" algn="just">
              <a:lnSpc>
                <a:spcPct val="110000"/>
              </a:lnSpc>
              <a:spcBef>
                <a:spcPts val="0"/>
              </a:spcBef>
              <a:spcAft>
                <a:spcPts val="0"/>
              </a:spcAft>
            </a:pPr>
            <a:r>
              <a:rPr lang="en-US" dirty="0">
                <a:cs typeface="Arial" panose="020B0604020202020204" pitchFamily="34" charset="0"/>
              </a:rPr>
              <a:t>7/8-inch diameter studs will be assumed for this example. These are the most common diameter studs in use. The height-to-shank diameter ratio, h/d, is therefore equal to 8.0, as illustrated on this slide, which exceeds the minimum specified value of 5.0.</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55</a:t>
            </a:fld>
            <a:endParaRPr lang="en-US" altLang="en-US" dirty="0"/>
          </a:p>
        </p:txBody>
      </p:sp>
    </p:spTree>
    <p:extLst>
      <p:ext uri="{BB962C8B-B14F-4D97-AF65-F5344CB8AC3E}">
        <p14:creationId xmlns:p14="http://schemas.microsoft.com/office/powerpoint/2010/main" val="22635381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02117"/>
            <a:ext cx="6705600" cy="4712137"/>
          </a:xfrm>
        </p:spPr>
        <p:txBody>
          <a:bodyPr/>
          <a:lstStyle/>
          <a:p>
            <a:pPr marR="228600" algn="just">
              <a:lnSpc>
                <a:spcPct val="110000"/>
              </a:lnSpc>
              <a:spcBef>
                <a:spcPts val="0"/>
              </a:spcBef>
              <a:spcAft>
                <a:spcPts val="0"/>
              </a:spcAft>
            </a:pPr>
            <a:r>
              <a:rPr lang="en-US" i="1" dirty="0">
                <a:cs typeface="Arial" panose="020B0604020202020204" pitchFamily="34" charset="0"/>
              </a:rPr>
              <a:t>AASHTO LRFD </a:t>
            </a:r>
            <a:r>
              <a:rPr lang="en-US" dirty="0">
                <a:cs typeface="Arial" panose="020B0604020202020204" pitchFamily="34" charset="0"/>
              </a:rPr>
              <a:t>Article 6.10.10.1.3 specifies that stud shear connectors placed transversely across the flange of the steel section are not to be closer than 4.0 stud diameters center-to-center transverse to the longitudinal axis of the supporting member. The minimum width of the top flange in NSBA Design Example 1 is 16.0 inches. The number of shear connectors in a transverse cross-section, n</a:t>
            </a:r>
            <a:r>
              <a:rPr lang="en-US" baseline="-25000" dirty="0">
                <a:cs typeface="Arial" panose="020B0604020202020204" pitchFamily="34" charset="0"/>
              </a:rPr>
              <a:t>t</a:t>
            </a:r>
            <a:r>
              <a:rPr lang="en-US" dirty="0">
                <a:cs typeface="Arial" panose="020B0604020202020204" pitchFamily="34" charset="0"/>
              </a:rPr>
              <a:t>, is assumed to be 3 studs/row in the example design. A center-to-center transverse spacing of the studs of 5.0 inches is assumed, which exceeds the minimum spacing of 4.0 stud diameters, or 3.5 inches for a 7/8-inch-diameter stud. </a:t>
            </a:r>
          </a:p>
          <a:p>
            <a:pPr marR="228600" algn="just">
              <a:lnSpc>
                <a:spcPct val="110000"/>
              </a:lnSpc>
              <a:spcBef>
                <a:spcPts val="0"/>
              </a:spcBef>
              <a:spcAft>
                <a:spcPts val="0"/>
              </a:spcAft>
            </a:pPr>
            <a:endParaRPr lang="en-US" dirty="0">
              <a:cs typeface="Arial" panose="020B0604020202020204" pitchFamily="34" charset="0"/>
            </a:endParaRPr>
          </a:p>
          <a:p>
            <a:pPr marR="228600" algn="just">
              <a:lnSpc>
                <a:spcPct val="110000"/>
              </a:lnSpc>
              <a:spcBef>
                <a:spcPts val="0"/>
              </a:spcBef>
              <a:spcAft>
                <a:spcPts val="0"/>
              </a:spcAft>
            </a:pPr>
            <a:r>
              <a:rPr lang="en-US" dirty="0">
                <a:cs typeface="Arial" panose="020B0604020202020204" pitchFamily="34" charset="0"/>
              </a:rPr>
              <a:t>The clear distance between the edge of the top flange and the edge of the nearest shear connector is not to be less than 1.0 inch. Based on the 16.0 inch minimum top-flange width, the clear distance on each side of the flange is computed to be 2.5625 inches, as illustrated on this slide, which exceeds the minimum clear distance of 1.0 inch.</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56</a:t>
            </a:fld>
            <a:endParaRPr lang="en-US" altLang="en-US" dirty="0"/>
          </a:p>
        </p:txBody>
      </p:sp>
    </p:spTree>
    <p:extLst>
      <p:ext uri="{BB962C8B-B14F-4D97-AF65-F5344CB8AC3E}">
        <p14:creationId xmlns:p14="http://schemas.microsoft.com/office/powerpoint/2010/main" val="31725698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321175"/>
            <a:ext cx="6435725" cy="4224814"/>
          </a:xfrm>
        </p:spPr>
        <p:txBody>
          <a:bodyPr/>
          <a:lstStyle/>
          <a:p>
            <a:pPr algn="just"/>
            <a:r>
              <a:rPr lang="en-US" dirty="0"/>
              <a:t>Next, determine the required maximum pitch of the shear connectors at the interior pier for the fatigue limit state (using the 10</a:t>
            </a:r>
            <a:r>
              <a:rPr lang="en-US" baseline="30000" dirty="0"/>
              <a:t>th</a:t>
            </a:r>
            <a:r>
              <a:rPr lang="en-US" dirty="0"/>
              <a:t> Edition requirements). First, determine which Fatigue load combination applies. According to Condition 9.2 in </a:t>
            </a:r>
            <a:r>
              <a:rPr lang="en-US" i="1" dirty="0"/>
              <a:t>AASHTO LRFD </a:t>
            </a:r>
            <a:r>
              <a:rPr lang="en-US" dirty="0"/>
              <a:t>Table 6.6.1.2.3-1 (10</a:t>
            </a:r>
            <a:r>
              <a:rPr lang="en-US" baseline="30000" dirty="0"/>
              <a:t>th</a:t>
            </a:r>
            <a:r>
              <a:rPr lang="en-US" dirty="0"/>
              <a:t> Edition), the 75-year (ADTT)</a:t>
            </a:r>
            <a:r>
              <a:rPr lang="en-US" baseline="-25000" dirty="0"/>
              <a:t>SL</a:t>
            </a:r>
            <a:r>
              <a:rPr lang="en-US" dirty="0"/>
              <a:t> Equivalent to Infinite Life for shear connectors is equal to 11,320 trucks per day. Again, this value </a:t>
            </a:r>
            <a:r>
              <a:rPr lang="en-US" sz="1200" dirty="0">
                <a:effectLst/>
                <a:ea typeface="Times New Roman" panose="02020603050405020304" pitchFamily="18" charset="0"/>
              </a:rPr>
              <a:t>is calculated </a:t>
            </a:r>
            <a:r>
              <a:rPr lang="en-US" sz="1200" dirty="0">
                <a:ea typeface="Times New Roman" panose="02020603050405020304" pitchFamily="18" charset="0"/>
              </a:rPr>
              <a:t>from </a:t>
            </a:r>
            <a:r>
              <a:rPr lang="en-US" sz="1200" i="1" dirty="0">
                <a:ea typeface="Times New Roman" panose="02020603050405020304" pitchFamily="18" charset="0"/>
              </a:rPr>
              <a:t>AASHTO LRFD </a:t>
            </a:r>
            <a:r>
              <a:rPr lang="en-US" sz="1200" dirty="0">
                <a:ea typeface="Times New Roman" panose="02020603050405020304" pitchFamily="18" charset="0"/>
              </a:rPr>
              <a:t>Eq. C6.6.1.2.3-1 </a:t>
            </a:r>
            <a:r>
              <a:rPr lang="en-US" sz="1200" dirty="0">
                <a:effectLst/>
                <a:ea typeface="Times New Roman" panose="02020603050405020304" pitchFamily="18" charset="0"/>
              </a:rPr>
              <a:t>assuming a 75-year fatigue design life and one stress range cycle per truck passage (i.e., n = 1.0).  For other values of the fatigue design life, the specified value of 11,320 trucks/day should be modified by multiplying the value by the ratio of 75 divided by the fatigue life sought in years. For other values of n, the value should be divided by the appropriate value of n.</a:t>
            </a:r>
            <a:endParaRPr lang="en-US" sz="1200" dirty="0">
              <a:cs typeface="Arial" panose="020B0604020202020204" pitchFamily="34" charset="0"/>
            </a:endParaRPr>
          </a:p>
          <a:p>
            <a:pPr algn="just"/>
            <a:endParaRPr lang="en-US" dirty="0"/>
          </a:p>
        </p:txBody>
      </p:sp>
      <p:sp>
        <p:nvSpPr>
          <p:cNvPr id="5" name="TextBox 4">
            <a:extLst>
              <a:ext uri="{FF2B5EF4-FFF2-40B4-BE49-F238E27FC236}">
                <a16:creationId xmlns:a16="http://schemas.microsoft.com/office/drawing/2014/main" id="{5992328C-65E3-732F-6BC3-EF2EDBAD5399}"/>
              </a:ext>
            </a:extLst>
          </p:cNvPr>
          <p:cNvSpPr txBox="1"/>
          <p:nvPr/>
        </p:nvSpPr>
        <p:spPr>
          <a:xfrm>
            <a:off x="6858000" y="9231868"/>
            <a:ext cx="3657600" cy="292388"/>
          </a:xfrm>
          <a:prstGeom prst="rect">
            <a:avLst/>
          </a:prstGeom>
          <a:noFill/>
        </p:spPr>
        <p:txBody>
          <a:bodyPr wrap="square">
            <a:spAutoFit/>
          </a:bodyPr>
          <a:lstStyle/>
          <a:p>
            <a:fld id="{CBCC8EBC-06C6-4656-87A1-0AF013F9A67E}" type="slidenum">
              <a:rPr lang="en-US" altLang="en-US" sz="1300" smtClean="0"/>
              <a:pPr/>
              <a:t>57</a:t>
            </a:fld>
            <a:endParaRPr lang="en-US" sz="1300" dirty="0"/>
          </a:p>
        </p:txBody>
      </p:sp>
    </p:spTree>
    <p:extLst>
      <p:ext uri="{BB962C8B-B14F-4D97-AF65-F5344CB8AC3E}">
        <p14:creationId xmlns:p14="http://schemas.microsoft.com/office/powerpoint/2010/main" val="41868412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332061"/>
            <a:ext cx="6435725" cy="4224814"/>
          </a:xfrm>
        </p:spPr>
        <p:txBody>
          <a:bodyPr/>
          <a:lstStyle/>
          <a:p>
            <a:pPr algn="just"/>
            <a:r>
              <a:rPr lang="en-US" dirty="0">
                <a:effectLst/>
                <a:ea typeface="Times New Roman" panose="02020603050405020304" pitchFamily="18" charset="0"/>
                <a:cs typeface="Arial" panose="020B0604020202020204" pitchFamily="34" charset="0"/>
              </a:rPr>
              <a:t>For continuous spans, the number of stress cycles per truck passage, n, is equal to 1.5 at sections near the interior pier and 1.0 elsewhere (</a:t>
            </a:r>
            <a:r>
              <a:rPr lang="en-US" i="1" dirty="0">
                <a:effectLst/>
                <a:ea typeface="Times New Roman" panose="02020603050405020304" pitchFamily="18" charset="0"/>
                <a:cs typeface="Arial" panose="020B0604020202020204" pitchFamily="34" charset="0"/>
              </a:rPr>
              <a:t>AASHTO LRFD </a:t>
            </a:r>
            <a:r>
              <a:rPr lang="en-US" dirty="0">
                <a:effectLst/>
                <a:ea typeface="Times New Roman" panose="02020603050405020304" pitchFamily="18" charset="0"/>
                <a:cs typeface="Arial" panose="020B0604020202020204" pitchFamily="34" charset="0"/>
              </a:rPr>
              <a:t>Table 6.6.1.2.5-1 – 10</a:t>
            </a:r>
            <a:r>
              <a:rPr lang="en-US" baseline="30000" dirty="0">
                <a:effectLst/>
                <a:ea typeface="Times New Roman" panose="02020603050405020304" pitchFamily="18" charset="0"/>
                <a:cs typeface="Arial" panose="020B0604020202020204" pitchFamily="34" charset="0"/>
              </a:rPr>
              <a:t>th</a:t>
            </a:r>
            <a:r>
              <a:rPr lang="en-US" dirty="0">
                <a:effectLst/>
                <a:ea typeface="Times New Roman" panose="02020603050405020304" pitchFamily="18" charset="0"/>
                <a:cs typeface="Arial" panose="020B0604020202020204" pitchFamily="34" charset="0"/>
              </a:rPr>
              <a:t> Edition). Sections ‘near the interior pier’ are defined as sections within a distance of one-tenth of the span on each side of the interior support. Therefore, the adjusted value of the 75-year (ADTT)</a:t>
            </a:r>
            <a:r>
              <a:rPr lang="en-US" baseline="-25000" dirty="0">
                <a:effectLst/>
                <a:ea typeface="Times New Roman" panose="02020603050405020304" pitchFamily="18" charset="0"/>
                <a:cs typeface="Arial" panose="020B0604020202020204" pitchFamily="34" charset="0"/>
              </a:rPr>
              <a:t>SL </a:t>
            </a:r>
            <a:r>
              <a:rPr lang="en-US" dirty="0">
                <a:effectLst/>
                <a:ea typeface="Times New Roman" panose="02020603050405020304" pitchFamily="18" charset="0"/>
                <a:cs typeface="Arial" panose="020B0604020202020204" pitchFamily="34" charset="0"/>
              </a:rPr>
              <a:t>Equivalent to Infinite Life is equal to 11,320/1.5 = 7,547 trucks/day for the shear connectors ‘near the interior pier”. The specified value of 11,320 trucks/per day is to be used for the shear connectors located elsewhere along the member where n is equal to 1.0.  </a:t>
            </a:r>
          </a:p>
          <a:p>
            <a:pPr algn="just"/>
            <a:endParaRPr lang="en-US" dirty="0">
              <a:ea typeface="Times New Roman" panose="02020603050405020304" pitchFamily="18" charset="0"/>
              <a:cs typeface="Arial" panose="020B0604020202020204" pitchFamily="34" charset="0"/>
            </a:endParaRPr>
          </a:p>
          <a:p>
            <a:pPr algn="just"/>
            <a:r>
              <a:rPr lang="en-US" dirty="0">
                <a:effectLst/>
                <a:ea typeface="Times New Roman" panose="02020603050405020304" pitchFamily="18" charset="0"/>
                <a:cs typeface="Arial" panose="020B0604020202020204" pitchFamily="34" charset="0"/>
              </a:rPr>
              <a:t>Since the projected 75-year (ADTT)</a:t>
            </a:r>
            <a:r>
              <a:rPr lang="en-US" baseline="-25000" dirty="0">
                <a:effectLst/>
                <a:ea typeface="Times New Roman" panose="02020603050405020304" pitchFamily="18" charset="0"/>
                <a:cs typeface="Arial" panose="020B0604020202020204" pitchFamily="34" charset="0"/>
              </a:rPr>
              <a:t>SL</a:t>
            </a:r>
            <a:r>
              <a:rPr lang="en-US" dirty="0">
                <a:effectLst/>
                <a:ea typeface="Times New Roman" panose="02020603050405020304" pitchFamily="18" charset="0"/>
                <a:cs typeface="Arial" panose="020B0604020202020204" pitchFamily="34" charset="0"/>
              </a:rPr>
              <a:t> of 1,600 trucks/day for this example is less than 7,547 trucks/day (and also less than 11,320 trucks per day), the Fatigue II load combination is to be used (i.e., a load factor of 0.80) for the design of the shear connectors along the entire member, and the nominal fatigue resistance of the shear connector, (</a:t>
            </a:r>
            <a:r>
              <a:rPr lang="el-GR" dirty="0">
                <a:effectLst/>
                <a:ea typeface="Times New Roman" panose="02020603050405020304" pitchFamily="18" charset="0"/>
                <a:cs typeface="Arial" panose="020B0604020202020204" pitchFamily="34" charset="0"/>
              </a:rPr>
              <a:t>Δ</a:t>
            </a:r>
            <a:r>
              <a:rPr lang="en-US" dirty="0">
                <a:effectLst/>
                <a:ea typeface="Times New Roman" panose="02020603050405020304" pitchFamily="18" charset="0"/>
                <a:cs typeface="Arial" panose="020B0604020202020204" pitchFamily="34" charset="0"/>
              </a:rPr>
              <a:t>F), is to be determined for finite life, as will demonstrated later in this example.</a:t>
            </a:r>
          </a:p>
          <a:p>
            <a:pPr algn="just"/>
            <a:endParaRPr lang="en-US" dirty="0">
              <a:ea typeface="Times New Roman" panose="02020603050405020304" pitchFamily="18" charset="0"/>
              <a:cs typeface="Arial" panose="020B0604020202020204" pitchFamily="34" charset="0"/>
            </a:endParaRPr>
          </a:p>
          <a:p>
            <a:pPr algn="just"/>
            <a:r>
              <a:rPr lang="en-US" dirty="0">
                <a:effectLst/>
                <a:ea typeface="Times New Roman" panose="02020603050405020304" pitchFamily="18" charset="0"/>
                <a:cs typeface="Arial" panose="020B0604020202020204" pitchFamily="34" charset="0"/>
              </a:rPr>
              <a:t> </a:t>
            </a:r>
            <a:endParaRPr lang="en-US" dirty="0">
              <a:cs typeface="Arial" panose="020B0604020202020204" pitchFamily="34" charset="0"/>
            </a:endParaRPr>
          </a:p>
        </p:txBody>
      </p:sp>
      <p:sp>
        <p:nvSpPr>
          <p:cNvPr id="5" name="TextBox 4">
            <a:extLst>
              <a:ext uri="{FF2B5EF4-FFF2-40B4-BE49-F238E27FC236}">
                <a16:creationId xmlns:a16="http://schemas.microsoft.com/office/drawing/2014/main" id="{7ADA0F3D-EB94-23C0-8684-BE68C2676C92}"/>
              </a:ext>
            </a:extLst>
          </p:cNvPr>
          <p:cNvSpPr txBox="1"/>
          <p:nvPr/>
        </p:nvSpPr>
        <p:spPr>
          <a:xfrm>
            <a:off x="6828971" y="9231868"/>
            <a:ext cx="3657600" cy="292388"/>
          </a:xfrm>
          <a:prstGeom prst="rect">
            <a:avLst/>
          </a:prstGeom>
          <a:noFill/>
        </p:spPr>
        <p:txBody>
          <a:bodyPr wrap="square">
            <a:spAutoFit/>
          </a:bodyPr>
          <a:lstStyle/>
          <a:p>
            <a:fld id="{CBCC8EBC-06C6-4656-87A1-0AF013F9A67E}" type="slidenum">
              <a:rPr lang="en-US" altLang="en-US" sz="1300" smtClean="0"/>
              <a:pPr/>
              <a:t>58</a:t>
            </a:fld>
            <a:endParaRPr lang="en-US" sz="1300" dirty="0"/>
          </a:p>
        </p:txBody>
      </p:sp>
    </p:spTree>
    <p:extLst>
      <p:ext uri="{BB962C8B-B14F-4D97-AF65-F5344CB8AC3E}">
        <p14:creationId xmlns:p14="http://schemas.microsoft.com/office/powerpoint/2010/main" val="25319385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4"/>
            <a:ext cx="6511925" cy="4670425"/>
          </a:xfrm>
        </p:spPr>
        <p:txBody>
          <a:bodyPr/>
          <a:lstStyle/>
          <a:p>
            <a:pPr algn="just"/>
            <a:r>
              <a:rPr lang="en-US" dirty="0"/>
              <a:t>Calculate the factored vertical shear force range, V</a:t>
            </a:r>
            <a:r>
              <a:rPr lang="en-US" baseline="-25000" dirty="0"/>
              <a:t>f</a:t>
            </a:r>
            <a:r>
              <a:rPr lang="en-US" dirty="0"/>
              <a:t>, at the interior pier due to the fatigue live load. The </a:t>
            </a:r>
            <a:r>
              <a:rPr lang="en-US" i="1" dirty="0"/>
              <a:t>unfactored</a:t>
            </a:r>
            <a:r>
              <a:rPr lang="en-US" dirty="0"/>
              <a:t> vertical shears for the three-span continuous girder due to the fatigue live load (placed in a single lane) are shown on this slide at each span tenth point. The shears were determined using a line-girder analysis as discussed previously in Lesson 4. The shears are shown for one-half of the girder; the shears are symmetrical about the centerline of the bridge (which is located at the right-hand side of the plot). Since the fatigue live load is a moving load, shear envelopes are plotted for the LL + IM loads; the envelopes represent the maximum (+) and minimum (-) fatigue live-load plus impact shear values at each point. The plotted shear values include the exterior-girder distribution factor for one-lane loaded (which controls in this case), and the specified dynamic load allowance for fatigue of 15 percent.</a:t>
            </a:r>
          </a:p>
          <a:p>
            <a:pPr algn="just"/>
            <a:endParaRPr lang="en-US" dirty="0"/>
          </a:p>
          <a:p>
            <a:pPr algn="just"/>
            <a:r>
              <a:rPr lang="en-US" dirty="0"/>
              <a:t>The unfactored range of vertical shear force, V</a:t>
            </a:r>
            <a:r>
              <a:rPr lang="en-US" baseline="-25000" dirty="0"/>
              <a:t>range</a:t>
            </a:r>
            <a:r>
              <a:rPr lang="en-US" dirty="0"/>
              <a:t>, at the interior pier due to the fatigue live load is computed from the values shown on this plot. At the interior pier, the maximum positive live load plus impact shear on the right-side of the pier is +56.0 kips and the maximum negative (or minimum) live load plus impact shear is -4.0 kips. The unfactored range of shear is equal to the algebraic sum of these two envelope values, or 60.0 kips. The same range of shear occurs on the left-side of the pier. </a:t>
            </a:r>
            <a:r>
              <a:rPr lang="en-US" dirty="0">
                <a:effectLst/>
                <a:ea typeface="Times New Roman" panose="02020603050405020304" pitchFamily="18" charset="0"/>
                <a:cs typeface="Arial" panose="020B0604020202020204" pitchFamily="34" charset="0"/>
              </a:rPr>
              <a:t>The positive and negative shears due to major-axis bending are due to the fatigue vehicle located in Span 1 with the back axle on the left and then on the right of the interior pier. This means that the truck has to turn around to produce the computed shear range. This is not a realistic loading case but has been assumed to be practical and to be conservative. This use of two reversed positions was previously discussed on Slide 36 of this lesson as a source of conservatism.</a:t>
            </a:r>
          </a:p>
          <a:p>
            <a:pPr algn="just"/>
            <a:endParaRPr lang="en-US" dirty="0">
              <a:ea typeface="Times New Roman" panose="02020603050405020304" pitchFamily="18" charset="0"/>
              <a:cs typeface="Arial" panose="020B0604020202020204" pitchFamily="34" charset="0"/>
            </a:endParaRPr>
          </a:p>
          <a:p>
            <a:pPr algn="just"/>
            <a:r>
              <a:rPr lang="en-US" dirty="0">
                <a:effectLst/>
                <a:ea typeface="Times New Roman" panose="02020603050405020304" pitchFamily="18" charset="0"/>
                <a:cs typeface="Arial" panose="020B0604020202020204" pitchFamily="34" charset="0"/>
              </a:rPr>
              <a:t>The factored range of vertical shear force, V</a:t>
            </a:r>
            <a:r>
              <a:rPr lang="en-US" baseline="-25000" dirty="0">
                <a:effectLst/>
                <a:ea typeface="Times New Roman" panose="02020603050405020304" pitchFamily="18" charset="0"/>
                <a:cs typeface="Arial" panose="020B0604020202020204" pitchFamily="34" charset="0"/>
              </a:rPr>
              <a:t>f</a:t>
            </a:r>
            <a:r>
              <a:rPr lang="en-US" dirty="0">
                <a:effectLst/>
                <a:ea typeface="Times New Roman" panose="02020603050405020304" pitchFamily="18" charset="0"/>
                <a:cs typeface="Arial" panose="020B0604020202020204" pitchFamily="34" charset="0"/>
              </a:rPr>
              <a:t>, is equal to the load factor for the Fatigue II load combination, equal to 0.80 (Lesson 3), times 60 kips, or 48.0 kips.</a:t>
            </a:r>
          </a:p>
          <a:p>
            <a:pPr algn="just"/>
            <a:endParaRPr lang="en-US" dirty="0">
              <a:cs typeface="Arial" panose="020B0604020202020204" pitchFamily="34" charset="0"/>
            </a:endParaRPr>
          </a:p>
          <a:p>
            <a:pPr algn="just"/>
            <a:endParaRPr lang="en-US" dirty="0"/>
          </a:p>
        </p:txBody>
      </p:sp>
      <p:sp>
        <p:nvSpPr>
          <p:cNvPr id="5" name="TextBox 4">
            <a:extLst>
              <a:ext uri="{FF2B5EF4-FFF2-40B4-BE49-F238E27FC236}">
                <a16:creationId xmlns:a16="http://schemas.microsoft.com/office/drawing/2014/main" id="{9FC0593C-16D2-2980-61F9-880350D7AB12}"/>
              </a:ext>
            </a:extLst>
          </p:cNvPr>
          <p:cNvSpPr txBox="1"/>
          <p:nvPr/>
        </p:nvSpPr>
        <p:spPr>
          <a:xfrm>
            <a:off x="6847114" y="9308812"/>
            <a:ext cx="3657600" cy="292388"/>
          </a:xfrm>
          <a:prstGeom prst="rect">
            <a:avLst/>
          </a:prstGeom>
          <a:noFill/>
        </p:spPr>
        <p:txBody>
          <a:bodyPr wrap="square">
            <a:spAutoFit/>
          </a:bodyPr>
          <a:lstStyle/>
          <a:p>
            <a:fld id="{CBCC8EBC-06C6-4656-87A1-0AF013F9A67E}" type="slidenum">
              <a:rPr lang="en-US" altLang="en-US" sz="1300" smtClean="0"/>
              <a:pPr/>
              <a:t>59</a:t>
            </a:fld>
            <a:endParaRPr lang="en-US" sz="1300" dirty="0"/>
          </a:p>
        </p:txBody>
      </p:sp>
    </p:spTree>
    <p:extLst>
      <p:ext uri="{BB962C8B-B14F-4D97-AF65-F5344CB8AC3E}">
        <p14:creationId xmlns:p14="http://schemas.microsoft.com/office/powerpoint/2010/main" val="341899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320540"/>
          </a:xfrm>
        </p:spPr>
        <p:txBody>
          <a:bodyPr/>
          <a:lstStyle/>
          <a:p>
            <a:pPr algn="just"/>
            <a:r>
              <a:rPr lang="en-US" dirty="0">
                <a:effectLst/>
                <a:ea typeface="Times New Roman" panose="02020603050405020304" pitchFamily="18" charset="0"/>
                <a:cs typeface="Times New Roman" panose="02020603050405020304" pitchFamily="18" charset="0"/>
              </a:rPr>
              <a:t>In the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Specifications, the nominal flexural resistance of composite sections in straight girders subject to positive bending that satisfy specific steel grade, web slenderness, and ductility requirements is permitted to exceed the moment at first yield at the strength limit state, but not to exceed the plastic moment. The yield moment and plastic moment were introduced previously in Section 6. Sections meeting these requirements are termed </a:t>
            </a:r>
            <a:r>
              <a:rPr lang="en-US" dirty="0">
                <a:effectLst/>
                <a:ea typeface="Times New Roman" panose="02020603050405020304" pitchFamily="18" charset="0"/>
              </a:rPr>
              <a:t>′</a:t>
            </a:r>
            <a:r>
              <a:rPr lang="en-US" dirty="0">
                <a:effectLst/>
                <a:ea typeface="Times New Roman" panose="02020603050405020304" pitchFamily="18" charset="0"/>
                <a:cs typeface="Times New Roman" panose="02020603050405020304" pitchFamily="18" charset="0"/>
              </a:rPr>
              <a:t>compact sections.</a:t>
            </a:r>
            <a:r>
              <a:rPr lang="en-US" dirty="0">
                <a:effectLst/>
                <a:ea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The nominal flexural resistance of sections not meeting one or more of these requirements, termed </a:t>
            </a:r>
            <a:r>
              <a:rPr lang="en-US" dirty="0">
                <a:effectLst/>
                <a:ea typeface="Times New Roman" panose="02020603050405020304" pitchFamily="18" charset="0"/>
              </a:rPr>
              <a:t>′</a:t>
            </a:r>
            <a:r>
              <a:rPr lang="en-US" dirty="0">
                <a:effectLst/>
                <a:ea typeface="Times New Roman" panose="02020603050405020304" pitchFamily="18" charset="0"/>
                <a:cs typeface="Times New Roman" panose="02020603050405020304" pitchFamily="18" charset="0"/>
              </a:rPr>
              <a:t>noncompact sections,</a:t>
            </a:r>
            <a:r>
              <a:rPr lang="en-US" dirty="0">
                <a:effectLst/>
                <a:ea typeface="Times New Roman" panose="02020603050405020304" pitchFamily="18" charset="0"/>
              </a:rPr>
              <a:t>′</a:t>
            </a:r>
            <a:r>
              <a:rPr lang="en-US" dirty="0">
                <a:effectLst/>
                <a:ea typeface="Times New Roman" panose="02020603050405020304" pitchFamily="18" charset="0"/>
                <a:cs typeface="Times New Roman" panose="02020603050405020304" pitchFamily="18" charset="0"/>
              </a:rPr>
              <a:t> is not permitted to exceed the moment at first yield. The design of compact sections is covered in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Article 6.10.7.1. The design of noncompact sections is covered in </a:t>
            </a:r>
            <a:r>
              <a:rPr lang="en-US" i="1" dirty="0">
                <a:effectLst/>
                <a:ea typeface="Times New Roman" panose="02020603050405020304" pitchFamily="18" charset="0"/>
                <a:cs typeface="Times New Roman" panose="02020603050405020304" pitchFamily="18" charset="0"/>
              </a:rPr>
              <a:t>AASHTO LRFD</a:t>
            </a:r>
            <a:r>
              <a:rPr lang="en-US" dirty="0">
                <a:effectLst/>
                <a:ea typeface="Times New Roman" panose="02020603050405020304" pitchFamily="18" charset="0"/>
                <a:cs typeface="Times New Roman" panose="02020603050405020304" pitchFamily="18" charset="0"/>
              </a:rPr>
              <a:t> Article 6.10.7.2.  The design requirements for each type of section will be described further on the subsequent slides.</a:t>
            </a:r>
          </a:p>
          <a:p>
            <a:pPr algn="just"/>
            <a:endParaRPr lang="en-US" dirty="0">
              <a:effectLst/>
              <a:cs typeface="Times New Roman" panose="02020603050405020304" pitchFamily="18" charset="0"/>
            </a:endParaRPr>
          </a:p>
          <a:p>
            <a:pPr algn="just"/>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a:t>
            </a:fld>
            <a:endParaRPr lang="en-US" altLang="en-US" dirty="0"/>
          </a:p>
        </p:txBody>
      </p:sp>
    </p:spTree>
    <p:extLst>
      <p:ext uri="{BB962C8B-B14F-4D97-AF65-F5344CB8AC3E}">
        <p14:creationId xmlns:p14="http://schemas.microsoft.com/office/powerpoint/2010/main" val="26078125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246" y="4313918"/>
            <a:ext cx="6435725" cy="4685095"/>
          </a:xfrm>
        </p:spPr>
        <p:txBody>
          <a:bodyPr/>
          <a:lstStyle/>
          <a:p>
            <a:pPr algn="just"/>
            <a:r>
              <a:rPr lang="en-US" dirty="0">
                <a:cs typeface="Arial" panose="020B0604020202020204" pitchFamily="34" charset="0"/>
              </a:rPr>
              <a:t>Next, calculate the first moment of the transformed short-term area of the concrete deck about the neutral axis of the short-term (n) composite section at the interior pier, Q. </a:t>
            </a:r>
            <a:r>
              <a:rPr lang="en-US" dirty="0">
                <a:effectLst/>
                <a:ea typeface="Times New Roman" panose="02020603050405020304" pitchFamily="18" charset="0"/>
                <a:cs typeface="Arial" panose="020B0604020202020204" pitchFamily="34" charset="0"/>
              </a:rPr>
              <a:t>The parameters I and Q for this example as determined using the deck within the effective flange width. </a:t>
            </a:r>
            <a:r>
              <a:rPr lang="en-US" i="1" dirty="0">
                <a:effectLst/>
                <a:ea typeface="Times New Roman" panose="02020603050405020304" pitchFamily="18" charset="0"/>
                <a:cs typeface="Arial" panose="020B0604020202020204" pitchFamily="34" charset="0"/>
              </a:rPr>
              <a:t>AASHTO LRFD </a:t>
            </a:r>
            <a:r>
              <a:rPr lang="en-US" dirty="0">
                <a:effectLst/>
                <a:ea typeface="Times New Roman" panose="02020603050405020304" pitchFamily="18" charset="0"/>
                <a:cs typeface="Arial" panose="020B0604020202020204" pitchFamily="34" charset="0"/>
              </a:rPr>
              <a:t>Article C6.10.10.1.2 does permit I and Q in regions of negative flexure in straight girders to be determined using only the longitudinal reinforcement within the effective flange width, unless the concrete deck is considered to be effective in tension for negative flexure in calculating the range of longitudinal stress, as permitted in </a:t>
            </a:r>
            <a:r>
              <a:rPr lang="en-US" i="1" dirty="0">
                <a:effectLst/>
                <a:ea typeface="Times New Roman" panose="02020603050405020304" pitchFamily="18" charset="0"/>
                <a:cs typeface="Arial" panose="020B0604020202020204" pitchFamily="34" charset="0"/>
              </a:rPr>
              <a:t>AASHTO LRFD </a:t>
            </a:r>
            <a:r>
              <a:rPr lang="en-US" dirty="0">
                <a:effectLst/>
                <a:ea typeface="Times New Roman" panose="02020603050405020304" pitchFamily="18" charset="0"/>
                <a:cs typeface="Arial" panose="020B0604020202020204" pitchFamily="34" charset="0"/>
              </a:rPr>
              <a:t>Article 6.6.1.2.1 (Lesson 7). Since the minimum required one-percent longitudinal reinforcement is provided in the deck according to the provisions of Article 6.10.1.7 and shear connectors are provided along the entire length of the member, the concrete deck is considered effective in tension for negative flexure when computing longitudinal stress ranges for fatigue in this example (Lesson 7), as will be demonstrated later in this example. Therefore, I and Q must be determined using the short-term area of the concrete deck along the entire girder.</a:t>
            </a:r>
          </a:p>
          <a:p>
            <a:pPr algn="just"/>
            <a:r>
              <a:rPr lang="en-US" dirty="0">
                <a:effectLst/>
                <a:ea typeface="Times New Roman" panose="02020603050405020304" pitchFamily="18" charset="0"/>
                <a:cs typeface="Arial" panose="020B0604020202020204" pitchFamily="34" charset="0"/>
              </a:rPr>
              <a:t> </a:t>
            </a:r>
          </a:p>
          <a:p>
            <a:pPr algn="just"/>
            <a:r>
              <a:rPr lang="en-US" dirty="0"/>
              <a:t>The modular ratio, n, is equal to 8. Therefore, the transformed short-term area of the concrete deck is equal to the effective width of the deck, 114.0 inches, times the structural thickness of the deck, 9.0 inches, divided by the modular ratio, or 128.3 in.</a:t>
            </a:r>
            <a:r>
              <a:rPr lang="en-US" baseline="30000" dirty="0"/>
              <a:t>2</a:t>
            </a:r>
            <a:r>
              <a:rPr lang="en-US" dirty="0"/>
              <a:t> The moment arm from the neutral axis of the short-term composite section to the centroid of the concrete deck is calculated as the distance of the neutral axis from the top of the top flange, given as 14.65 inches, minus the thickness of the top flange at the interior pier, 2.0 inches, plus the concrete haunch thickness (measured from the top of the web to the bottom of the deck), 3.5 inches, plus one-half the structural deck thickness, or 4.5 inches, which gives 20.65 inches. Q is then equal to the transformed deck area times the moment arm, or 2,649 in.</a:t>
            </a:r>
            <a:r>
              <a:rPr lang="en-US" baseline="30000" dirty="0"/>
              <a:t>3</a:t>
            </a:r>
            <a:r>
              <a:rPr lang="en-US" dirty="0"/>
              <a:t> </a:t>
            </a:r>
            <a:r>
              <a:rPr lang="en-US" baseline="30000" dirty="0"/>
              <a:t>  </a:t>
            </a:r>
            <a:r>
              <a:rPr lang="en-US" dirty="0"/>
              <a:t>  </a:t>
            </a:r>
            <a:endParaRPr lang="en-US" baseline="30000" dirty="0"/>
          </a:p>
        </p:txBody>
      </p:sp>
      <p:sp>
        <p:nvSpPr>
          <p:cNvPr id="5" name="TextBox 4">
            <a:extLst>
              <a:ext uri="{FF2B5EF4-FFF2-40B4-BE49-F238E27FC236}">
                <a16:creationId xmlns:a16="http://schemas.microsoft.com/office/drawing/2014/main" id="{E40F2058-711C-864C-E7A7-787BD1384CBE}"/>
              </a:ext>
            </a:extLst>
          </p:cNvPr>
          <p:cNvSpPr txBox="1"/>
          <p:nvPr/>
        </p:nvSpPr>
        <p:spPr>
          <a:xfrm>
            <a:off x="6828971" y="9224611"/>
            <a:ext cx="3657600" cy="292388"/>
          </a:xfrm>
          <a:prstGeom prst="rect">
            <a:avLst/>
          </a:prstGeom>
          <a:noFill/>
        </p:spPr>
        <p:txBody>
          <a:bodyPr wrap="square">
            <a:spAutoFit/>
          </a:bodyPr>
          <a:lstStyle/>
          <a:p>
            <a:fld id="{CBCC8EBC-06C6-4656-87A1-0AF013F9A67E}" type="slidenum">
              <a:rPr lang="en-US" altLang="en-US" sz="1300" smtClean="0"/>
              <a:pPr/>
              <a:t>60</a:t>
            </a:fld>
            <a:endParaRPr lang="en-US" sz="1300" dirty="0"/>
          </a:p>
        </p:txBody>
      </p:sp>
    </p:spTree>
    <p:extLst>
      <p:ext uri="{BB962C8B-B14F-4D97-AF65-F5344CB8AC3E}">
        <p14:creationId xmlns:p14="http://schemas.microsoft.com/office/powerpoint/2010/main" val="11593390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07337"/>
            <a:ext cx="6400799" cy="4712137"/>
          </a:xfrm>
        </p:spPr>
        <p:txBody>
          <a:bodyPr/>
          <a:lstStyle/>
          <a:p>
            <a:pPr marR="228600" algn="just">
              <a:lnSpc>
                <a:spcPct val="110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i="1" dirty="0">
                <a:latin typeface="Arial Narrow" panose="020B0606020202030204" pitchFamily="34" charset="0"/>
                <a:cs typeface="Arial" panose="020B0604020202020204" pitchFamily="34" charset="0"/>
              </a:rPr>
              <a:t>AASHTO LRFD </a:t>
            </a:r>
            <a:r>
              <a:rPr lang="en-US" sz="1200" dirty="0">
                <a:latin typeface="Arial Narrow" panose="020B0606020202030204" pitchFamily="34" charset="0"/>
                <a:cs typeface="Arial" panose="020B0604020202020204" pitchFamily="34" charset="0"/>
              </a:rPr>
              <a:t>Article 6.10.10.1.2 specifies that the longitudinal fatigue shear range per unit length, </a:t>
            </a:r>
            <a:r>
              <a:rPr lang="en-US" sz="1200" dirty="0" err="1">
                <a:latin typeface="Arial Narrow" panose="020B0606020202030204" pitchFamily="34" charset="0"/>
                <a:cs typeface="Arial" panose="020B0604020202020204" pitchFamily="34" charset="0"/>
              </a:rPr>
              <a:t>V</a:t>
            </a:r>
            <a:r>
              <a:rPr lang="en-US" sz="1200" baseline="-25000" dirty="0" err="1">
                <a:latin typeface="Arial Narrow" panose="020B0606020202030204" pitchFamily="34" charset="0"/>
                <a:cs typeface="Arial" panose="020B0604020202020204" pitchFamily="34" charset="0"/>
              </a:rPr>
              <a:t>fat</a:t>
            </a:r>
            <a:r>
              <a:rPr lang="en-US" sz="1200" dirty="0">
                <a:latin typeface="Arial Narrow" panose="020B0606020202030204" pitchFamily="34" charset="0"/>
                <a:cs typeface="Arial" panose="020B0604020202020204" pitchFamily="34" charset="0"/>
              </a:rPr>
              <a:t>, is to be calculated from the equation shown at the top of this slide</a:t>
            </a:r>
            <a:r>
              <a:rPr lang="en-US" sz="1200" dirty="0">
                <a:effectLst/>
                <a:latin typeface="Arial Narrow" panose="020B0606020202030204" pitchFamily="34" charset="0"/>
                <a:ea typeface="Times New Roman" panose="02020603050405020304" pitchFamily="18" charset="0"/>
                <a:cs typeface="Arial" panose="020B0604020202020204" pitchFamily="34" charset="0"/>
              </a:rPr>
              <a:t>. </a:t>
            </a:r>
            <a:r>
              <a:rPr lang="en-US" sz="1200" dirty="0" err="1">
                <a:effectLst/>
                <a:latin typeface="Arial Narrow" panose="020B0606020202030204" pitchFamily="34" charset="0"/>
                <a:ea typeface="Times New Roman" panose="02020603050405020304" pitchFamily="18" charset="0"/>
                <a:cs typeface="Arial" panose="020B0604020202020204" pitchFamily="34" charset="0"/>
              </a:rPr>
              <a:t>V</a:t>
            </a:r>
            <a:r>
              <a:rPr lang="en-US" sz="1200" baseline="-25000" dirty="0" err="1">
                <a:effectLst/>
                <a:latin typeface="Arial Narrow" panose="020B0606020202030204" pitchFamily="34" charset="0"/>
                <a:ea typeface="Times New Roman" panose="02020603050405020304" pitchFamily="18" charset="0"/>
                <a:cs typeface="Arial" panose="020B0604020202020204" pitchFamily="34" charset="0"/>
              </a:rPr>
              <a:t>f</a:t>
            </a:r>
            <a:r>
              <a:rPr lang="en-US" sz="1200" dirty="0">
                <a:effectLst/>
                <a:latin typeface="Arial Narrow" panose="020B0606020202030204" pitchFamily="34" charset="0"/>
                <a:ea typeface="Times New Roman" panose="02020603050405020304" pitchFamily="18" charset="0"/>
                <a:cs typeface="Arial" panose="020B0604020202020204" pitchFamily="34" charset="0"/>
              </a:rPr>
              <a:t> and Q were computed on the preceding two slides, 48.0 kips and 2,649 </a:t>
            </a:r>
            <a:r>
              <a:rPr lang="en-US" sz="1200" dirty="0" err="1">
                <a:effectLst/>
                <a:latin typeface="Arial Narrow" panose="020B0606020202030204" pitchFamily="34" charset="0"/>
                <a:ea typeface="Times New Roman" panose="02020603050405020304" pitchFamily="18" charset="0"/>
                <a:cs typeface="Arial" panose="020B0604020202020204" pitchFamily="34" charset="0"/>
              </a:rPr>
              <a:t>in.</a:t>
            </a:r>
            <a:r>
              <a:rPr lang="en-US" sz="1200" baseline="30000" dirty="0" err="1">
                <a:effectLst/>
                <a:latin typeface="Arial Narrow" panose="020B0606020202030204" pitchFamily="34" charset="0"/>
                <a:ea typeface="Times New Roman" panose="02020603050405020304" pitchFamily="18" charset="0"/>
                <a:cs typeface="Arial" panose="020B0604020202020204" pitchFamily="34" charset="0"/>
              </a:rPr>
              <a:t>3</a:t>
            </a:r>
            <a:r>
              <a:rPr lang="en-US" sz="1200" dirty="0">
                <a:effectLst/>
                <a:latin typeface="Arial Narrow" panose="020B0606020202030204" pitchFamily="34" charset="0"/>
                <a:ea typeface="Times New Roman" panose="02020603050405020304" pitchFamily="18" charset="0"/>
                <a:cs typeface="Arial" panose="020B0604020202020204" pitchFamily="34" charset="0"/>
              </a:rPr>
              <a:t>, respectively, and the moment of inertia of the short-term (n) composite section, I, was given previously as 227,766 </a:t>
            </a:r>
            <a:r>
              <a:rPr lang="en-US" sz="1200" dirty="0" err="1">
                <a:effectLst/>
                <a:latin typeface="Arial Narrow" panose="020B0606020202030204" pitchFamily="34" charset="0"/>
                <a:ea typeface="Times New Roman" panose="02020603050405020304" pitchFamily="18" charset="0"/>
                <a:cs typeface="Arial" panose="020B0604020202020204" pitchFamily="34" charset="0"/>
              </a:rPr>
              <a:t>in.</a:t>
            </a:r>
            <a:r>
              <a:rPr lang="en-US" sz="1200" baseline="30000" dirty="0" err="1">
                <a:effectLst/>
                <a:latin typeface="Arial Narrow" panose="020B0606020202030204" pitchFamily="34" charset="0"/>
                <a:ea typeface="Times New Roman" panose="02020603050405020304" pitchFamily="18" charset="0"/>
                <a:cs typeface="Arial" panose="020B0604020202020204" pitchFamily="34" charset="0"/>
              </a:rPr>
              <a:t>4</a:t>
            </a:r>
            <a:r>
              <a:rPr lang="en-US" sz="1200" baseline="30000" dirty="0">
                <a:effectLst/>
                <a:latin typeface="Arial Narrow" panose="020B0606020202030204" pitchFamily="34" charset="0"/>
                <a:ea typeface="Times New Roman" panose="02020603050405020304" pitchFamily="18" charset="0"/>
                <a:cs typeface="Arial" panose="020B0604020202020204" pitchFamily="34" charset="0"/>
              </a:rPr>
              <a:t> </a:t>
            </a:r>
            <a:r>
              <a:rPr lang="en-US" sz="1200" dirty="0">
                <a:effectLst/>
                <a:latin typeface="Arial Narrow" panose="020B0606020202030204" pitchFamily="34" charset="0"/>
                <a:ea typeface="Times New Roman" panose="02020603050405020304" pitchFamily="18" charset="0"/>
                <a:cs typeface="Arial" panose="020B0604020202020204" pitchFamily="34" charset="0"/>
              </a:rPr>
              <a:t> The resulting value of </a:t>
            </a:r>
            <a:r>
              <a:rPr lang="en-US" sz="1200" dirty="0" err="1">
                <a:effectLst/>
                <a:latin typeface="Arial Narrow" panose="020B0606020202030204" pitchFamily="34" charset="0"/>
                <a:ea typeface="Times New Roman" panose="02020603050405020304" pitchFamily="18" charset="0"/>
                <a:cs typeface="Arial" panose="020B0604020202020204" pitchFamily="34" charset="0"/>
              </a:rPr>
              <a:t>V</a:t>
            </a:r>
            <a:r>
              <a:rPr lang="en-US" sz="1200" baseline="-25000" dirty="0" err="1">
                <a:effectLst/>
                <a:latin typeface="Arial Narrow" panose="020B0606020202030204" pitchFamily="34" charset="0"/>
                <a:ea typeface="Times New Roman" panose="02020603050405020304" pitchFamily="18" charset="0"/>
                <a:cs typeface="Arial" panose="020B0604020202020204" pitchFamily="34" charset="0"/>
              </a:rPr>
              <a:t>fat</a:t>
            </a:r>
            <a:r>
              <a:rPr lang="en-US" sz="1200" dirty="0">
                <a:effectLst/>
                <a:latin typeface="Arial Narrow" panose="020B0606020202030204" pitchFamily="34" charset="0"/>
                <a:ea typeface="Times New Roman" panose="02020603050405020304" pitchFamily="18" charset="0"/>
                <a:cs typeface="Arial" panose="020B0604020202020204" pitchFamily="34" charset="0"/>
              </a:rPr>
              <a:t> is 0.56 kips/in. </a:t>
            </a:r>
          </a:p>
          <a:p>
            <a:pPr marR="228600" algn="just">
              <a:lnSpc>
                <a:spcPct val="110000"/>
              </a:lnSpc>
              <a:spcBef>
                <a:spcPts val="0"/>
              </a:spcBef>
              <a:spcAft>
                <a:spcPts val="0"/>
              </a:spcAft>
            </a:pPr>
            <a:endParaRPr lang="en-US" sz="1200" baseline="30000" dirty="0">
              <a:latin typeface="Arial Narrow" panose="020B0606020202030204" pitchFamily="34" charset="0"/>
              <a:ea typeface="Times New Roman" panose="02020603050405020304" pitchFamily="18" charset="0"/>
              <a:cs typeface="Arial" panose="020B0604020202020204" pitchFamily="34" charset="0"/>
            </a:endParaRPr>
          </a:p>
          <a:p>
            <a:pPr marR="228600" algn="just">
              <a:lnSpc>
                <a:spcPct val="110000"/>
              </a:lnSpc>
              <a:spcBef>
                <a:spcPts val="0"/>
              </a:spcBef>
              <a:spcAft>
                <a:spcPts val="0"/>
              </a:spcAft>
            </a:pPr>
            <a:r>
              <a:rPr lang="en-US" sz="1200" i="1" dirty="0">
                <a:latin typeface="Arial Narrow" panose="020B0606020202030204" pitchFamily="34" charset="0"/>
                <a:cs typeface="Arial" panose="020B0604020202020204" pitchFamily="34" charset="0"/>
              </a:rPr>
              <a:t>AASHTO LRFD </a:t>
            </a:r>
            <a:r>
              <a:rPr lang="en-US" sz="1200" dirty="0">
                <a:latin typeface="Arial Narrow" panose="020B0606020202030204" pitchFamily="34" charset="0"/>
                <a:cs typeface="Arial" panose="020B0604020202020204" pitchFamily="34" charset="0"/>
              </a:rPr>
              <a:t>Article 6.10.10.1.2 further specifies that the horizontal fatigue shear range per unit length, </a:t>
            </a:r>
            <a:r>
              <a:rPr lang="en-US" sz="1200" dirty="0" err="1">
                <a:latin typeface="Arial Narrow" panose="020B0606020202030204" pitchFamily="34" charset="0"/>
                <a:cs typeface="Arial" panose="020B0604020202020204" pitchFamily="34" charset="0"/>
              </a:rPr>
              <a:t>V</a:t>
            </a:r>
            <a:r>
              <a:rPr lang="en-US" sz="1200" baseline="-25000" dirty="0" err="1">
                <a:latin typeface="Arial Narrow" panose="020B0606020202030204" pitchFamily="34" charset="0"/>
                <a:cs typeface="Arial" panose="020B0604020202020204" pitchFamily="34" charset="0"/>
              </a:rPr>
              <a:t>sr</a:t>
            </a:r>
            <a:r>
              <a:rPr lang="en-US" sz="1200" dirty="0">
                <a:latin typeface="Arial Narrow" panose="020B0606020202030204" pitchFamily="34" charset="0"/>
                <a:cs typeface="Arial" panose="020B0604020202020204" pitchFamily="34" charset="0"/>
              </a:rPr>
              <a:t>, is to be taken as the vector sum of the longitudinal and radial fatigue shear ranges per until length, </a:t>
            </a:r>
            <a:r>
              <a:rPr lang="en-US" sz="1200" dirty="0" err="1">
                <a:latin typeface="Arial Narrow" panose="020B0606020202030204" pitchFamily="34" charset="0"/>
                <a:cs typeface="Arial" panose="020B0604020202020204" pitchFamily="34" charset="0"/>
              </a:rPr>
              <a:t>V</a:t>
            </a:r>
            <a:r>
              <a:rPr lang="en-US" sz="1200" baseline="-25000" dirty="0" err="1">
                <a:latin typeface="Arial Narrow" panose="020B0606020202030204" pitchFamily="34" charset="0"/>
                <a:cs typeface="Arial" panose="020B0604020202020204" pitchFamily="34" charset="0"/>
              </a:rPr>
              <a:t>fat</a:t>
            </a:r>
            <a:r>
              <a:rPr lang="en-US" sz="1200" baseline="-25000" dirty="0">
                <a:latin typeface="Arial Narrow" panose="020B0606020202030204" pitchFamily="34" charset="0"/>
                <a:cs typeface="Arial" panose="020B0604020202020204" pitchFamily="34" charset="0"/>
              </a:rPr>
              <a:t> </a:t>
            </a:r>
            <a:r>
              <a:rPr lang="en-US" sz="1200" dirty="0">
                <a:latin typeface="Arial Narrow" panose="020B0606020202030204" pitchFamily="34" charset="0"/>
                <a:cs typeface="Arial" panose="020B0604020202020204" pitchFamily="34" charset="0"/>
              </a:rPr>
              <a:t>and </a:t>
            </a:r>
            <a:r>
              <a:rPr lang="en-US" sz="1200" dirty="0" err="1">
                <a:latin typeface="Arial Narrow" panose="020B0606020202030204" pitchFamily="34" charset="0"/>
                <a:cs typeface="Arial" panose="020B0604020202020204" pitchFamily="34" charset="0"/>
              </a:rPr>
              <a:t>F</a:t>
            </a:r>
            <a:r>
              <a:rPr lang="en-US" sz="1200" baseline="-25000" dirty="0" err="1">
                <a:latin typeface="Arial Narrow" panose="020B0606020202030204" pitchFamily="34" charset="0"/>
                <a:cs typeface="Arial" panose="020B0604020202020204" pitchFamily="34" charset="0"/>
              </a:rPr>
              <a:t>fat</a:t>
            </a:r>
            <a:r>
              <a:rPr lang="en-US" sz="1200" dirty="0">
                <a:latin typeface="Arial Narrow" panose="020B0606020202030204" pitchFamily="34" charset="0"/>
                <a:cs typeface="Arial" panose="020B0604020202020204" pitchFamily="34" charset="0"/>
              </a:rPr>
              <a:t>, respectively, as given by the equation shown at the bottom of this slide.  Since the bridge in NSBA Design Example 1 is straight and there is no skew, the radial fatigue shear range, </a:t>
            </a:r>
            <a:r>
              <a:rPr lang="en-US" sz="1200" dirty="0" err="1">
                <a:latin typeface="Arial Narrow" panose="020B0606020202030204" pitchFamily="34" charset="0"/>
                <a:cs typeface="Arial" panose="020B0604020202020204" pitchFamily="34" charset="0"/>
              </a:rPr>
              <a:t>F</a:t>
            </a:r>
            <a:r>
              <a:rPr lang="en-US" sz="1200" baseline="-25000" dirty="0" err="1">
                <a:latin typeface="Arial Narrow" panose="020B0606020202030204" pitchFamily="34" charset="0"/>
                <a:cs typeface="Arial" panose="020B0604020202020204" pitchFamily="34" charset="0"/>
              </a:rPr>
              <a:t>fat</a:t>
            </a:r>
            <a:r>
              <a:rPr lang="en-US" sz="1200" dirty="0">
                <a:latin typeface="Arial Narrow" panose="020B0606020202030204" pitchFamily="34" charset="0"/>
                <a:cs typeface="Arial" panose="020B0604020202020204" pitchFamily="34" charset="0"/>
              </a:rPr>
              <a:t>, is equal to zero. Therefore, in this case, </a:t>
            </a:r>
            <a:r>
              <a:rPr lang="en-US" sz="1200" dirty="0" err="1">
                <a:latin typeface="Arial Narrow" panose="020B0606020202030204" pitchFamily="34" charset="0"/>
                <a:cs typeface="Arial" panose="020B0604020202020204" pitchFamily="34" charset="0"/>
              </a:rPr>
              <a:t>V</a:t>
            </a:r>
            <a:r>
              <a:rPr lang="en-US" sz="1200" baseline="-25000" dirty="0" err="1">
                <a:latin typeface="Arial Narrow" panose="020B0606020202030204" pitchFamily="34" charset="0"/>
                <a:cs typeface="Arial" panose="020B0604020202020204" pitchFamily="34" charset="0"/>
              </a:rPr>
              <a:t>sr</a:t>
            </a:r>
            <a:r>
              <a:rPr lang="en-US" sz="1200" dirty="0">
                <a:latin typeface="Arial Narrow" panose="020B0606020202030204" pitchFamily="34" charset="0"/>
                <a:cs typeface="Arial" panose="020B0604020202020204" pitchFamily="34" charset="0"/>
              </a:rPr>
              <a:t> is equal to </a:t>
            </a:r>
            <a:r>
              <a:rPr lang="en-US" sz="1200" dirty="0" err="1">
                <a:latin typeface="Arial Narrow" panose="020B0606020202030204" pitchFamily="34" charset="0"/>
                <a:cs typeface="Arial" panose="020B0604020202020204" pitchFamily="34" charset="0"/>
              </a:rPr>
              <a:t>V</a:t>
            </a:r>
            <a:r>
              <a:rPr lang="en-US" sz="1200" baseline="-25000" dirty="0" err="1">
                <a:latin typeface="Arial Narrow" panose="020B0606020202030204" pitchFamily="34" charset="0"/>
                <a:cs typeface="Arial" panose="020B0604020202020204" pitchFamily="34" charset="0"/>
              </a:rPr>
              <a:t>fat</a:t>
            </a:r>
            <a:r>
              <a:rPr lang="en-US" sz="1200" dirty="0">
                <a:latin typeface="Arial Narrow" panose="020B0606020202030204" pitchFamily="34" charset="0"/>
                <a:cs typeface="Arial" panose="020B0604020202020204" pitchFamily="34" charset="0"/>
              </a:rPr>
              <a:t>, or 0.56 kips/in. </a:t>
            </a:r>
            <a:endParaRPr lang="en-US" sz="1200"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61</a:t>
            </a:fld>
            <a:endParaRPr lang="en-US" altLang="en-US" dirty="0"/>
          </a:p>
        </p:txBody>
      </p:sp>
    </p:spTree>
    <p:extLst>
      <p:ext uri="{BB962C8B-B14F-4D97-AF65-F5344CB8AC3E}">
        <p14:creationId xmlns:p14="http://schemas.microsoft.com/office/powerpoint/2010/main" val="26749436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553200" cy="5091801"/>
          </a:xfrm>
        </p:spPr>
        <p:txBody>
          <a:bodyPr/>
          <a:lstStyle/>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As determined previously, the nominal fatigue resistance of the shear connector, (</a:t>
            </a:r>
            <a:r>
              <a:rPr lang="el-GR" dirty="0">
                <a:effectLst/>
                <a:ea typeface="Times New Roman" panose="02020603050405020304" pitchFamily="18" charset="0"/>
                <a:cs typeface="Times New Roman" panose="02020603050405020304" pitchFamily="18" charset="0"/>
              </a:rPr>
              <a:t>Δ</a:t>
            </a:r>
            <a:r>
              <a:rPr lang="en-US" dirty="0">
                <a:effectLst/>
                <a:ea typeface="Times New Roman" panose="02020603050405020304" pitchFamily="18" charset="0"/>
                <a:cs typeface="Times New Roman" panose="02020603050405020304" pitchFamily="18" charset="0"/>
              </a:rPr>
              <a:t>F)</a:t>
            </a:r>
            <a:r>
              <a:rPr lang="en-US" baseline="-25000" dirty="0">
                <a:effectLst/>
                <a:ea typeface="Times New Roman" panose="02020603050405020304" pitchFamily="18" charset="0"/>
                <a:cs typeface="Times New Roman" panose="02020603050405020304" pitchFamily="18" charset="0"/>
              </a:rPr>
              <a:t>n</a:t>
            </a:r>
            <a:r>
              <a:rPr lang="en-US" dirty="0">
                <a:effectLst/>
                <a:ea typeface="Times New Roman" panose="02020603050405020304" pitchFamily="18" charset="0"/>
                <a:cs typeface="Times New Roman" panose="02020603050405020304" pitchFamily="18" charset="0"/>
              </a:rPr>
              <a:t>, is to be computed for finite life i</a:t>
            </a:r>
            <a:r>
              <a:rPr lang="en-US" dirty="0">
                <a:ea typeface="Times New Roman" panose="02020603050405020304" pitchFamily="18" charset="0"/>
                <a:cs typeface="Times New Roman" panose="02020603050405020304" pitchFamily="18" charset="0"/>
              </a:rPr>
              <a:t>n this case</a:t>
            </a:r>
            <a:r>
              <a:rPr lang="en-US" dirty="0">
                <a:effectLst/>
                <a:ea typeface="Times New Roman" panose="02020603050405020304" pitchFamily="18" charset="0"/>
                <a:cs typeface="Times New Roman" panose="02020603050405020304" pitchFamily="18" charset="0"/>
              </a:rPr>
              <a:t>.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Article 6.6.1.2.5 specifies that the nominal fatigue resistance for finite life is to be computed from the equation shown on this slide.</a:t>
            </a:r>
          </a:p>
          <a:p>
            <a:pPr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The detail category constant, A, was discussed previously in Lesson 7. Condition 9.2 of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Table 6.6.1.2.3-1 (10</a:t>
            </a:r>
            <a:r>
              <a:rPr lang="en-US" baseline="30000" dirty="0">
                <a:effectLst/>
                <a:ea typeface="Times New Roman" panose="02020603050405020304" pitchFamily="18" charset="0"/>
                <a:cs typeface="Times New Roman" panose="02020603050405020304" pitchFamily="18" charset="0"/>
              </a:rPr>
              <a:t>th</a:t>
            </a:r>
            <a:r>
              <a:rPr lang="en-US" dirty="0">
                <a:effectLst/>
                <a:ea typeface="Times New Roman" panose="02020603050405020304" pitchFamily="18" charset="0"/>
                <a:cs typeface="Times New Roman" panose="02020603050405020304" pitchFamily="18" charset="0"/>
              </a:rPr>
              <a:t> Edition) specifies that A for stud shear connectors is to be taken as 1040 x 10</a:t>
            </a:r>
            <a:r>
              <a:rPr lang="en-US" baseline="30000" dirty="0">
                <a:effectLst/>
                <a:ea typeface="Times New Roman" panose="02020603050405020304" pitchFamily="18" charset="0"/>
                <a:cs typeface="Times New Roman" panose="02020603050405020304" pitchFamily="18" charset="0"/>
              </a:rPr>
              <a:t>8</a:t>
            </a:r>
            <a:r>
              <a:rPr lang="en-US" dirty="0">
                <a:effectLst/>
                <a:ea typeface="Times New Roman" panose="02020603050405020304" pitchFamily="18" charset="0"/>
                <a:cs typeface="Times New Roman" panose="02020603050405020304" pitchFamily="18" charset="0"/>
              </a:rPr>
              <a:t> ksi</a:t>
            </a:r>
            <a:r>
              <a:rPr lang="en-US" baseline="30000" dirty="0">
                <a:ea typeface="Times New Roman" panose="02020603050405020304" pitchFamily="18" charset="0"/>
                <a:cs typeface="Times New Roman" panose="02020603050405020304" pitchFamily="18" charset="0"/>
              </a:rPr>
              <a:t>5</a:t>
            </a:r>
            <a:r>
              <a:rPr lang="en-US" dirty="0">
                <a:ea typeface="Times New Roman" panose="02020603050405020304" pitchFamily="18" charset="0"/>
                <a:cs typeface="Times New Roman" panose="02020603050405020304" pitchFamily="18" charset="0"/>
              </a:rPr>
              <a:t>. The value of m is a fatigue growth constant, which is taken as 5 for stud shear connectors according to </a:t>
            </a:r>
            <a:r>
              <a:rPr lang="en-US" i="1" dirty="0">
                <a:ea typeface="Times New Roman" panose="02020603050405020304" pitchFamily="18" charset="0"/>
                <a:cs typeface="Times New Roman" panose="02020603050405020304" pitchFamily="18" charset="0"/>
              </a:rPr>
              <a:t>AASHTO LRFD </a:t>
            </a:r>
            <a:r>
              <a:rPr lang="en-US" dirty="0">
                <a:ea typeface="Times New Roman" panose="02020603050405020304" pitchFamily="18" charset="0"/>
                <a:cs typeface="Times New Roman" panose="02020603050405020304" pitchFamily="18" charset="0"/>
              </a:rPr>
              <a:t>Table 6.6.1.2.3-1 (see earlier slide). N is the total number of stress cycles in a single lane over a 75-year fatigue design life. If a fatigue design life other than 75 years is sought, a number other than 75 may be inserted in the equation for N. n is the number of stress range cycles per truck passage taken from </a:t>
            </a:r>
            <a:r>
              <a:rPr lang="en-US" i="1" dirty="0">
                <a:ea typeface="Times New Roman" panose="02020603050405020304" pitchFamily="18" charset="0"/>
                <a:cs typeface="Times New Roman" panose="02020603050405020304" pitchFamily="18" charset="0"/>
              </a:rPr>
              <a:t>AASHTO LRFD </a:t>
            </a:r>
            <a:r>
              <a:rPr lang="en-US" dirty="0">
                <a:ea typeface="Times New Roman" panose="02020603050405020304" pitchFamily="18" charset="0"/>
                <a:cs typeface="Times New Roman" panose="02020603050405020304" pitchFamily="18" charset="0"/>
              </a:rPr>
              <a:t>Table 6.6.1.2.3-1 (10</a:t>
            </a:r>
            <a:r>
              <a:rPr lang="en-US" baseline="30000" dirty="0">
                <a:ea typeface="Times New Roman" panose="02020603050405020304" pitchFamily="18" charset="0"/>
                <a:cs typeface="Times New Roman" panose="02020603050405020304" pitchFamily="18" charset="0"/>
              </a:rPr>
              <a:t>th</a:t>
            </a:r>
            <a:r>
              <a:rPr lang="en-US" dirty="0">
                <a:ea typeface="Times New Roman" panose="02020603050405020304" pitchFamily="18" charset="0"/>
                <a:cs typeface="Times New Roman" panose="02020603050405020304" pitchFamily="18" charset="0"/>
              </a:rPr>
              <a:t> Edition), which was previously determined to be 1.5 at the interior pier.   </a:t>
            </a:r>
          </a:p>
          <a:p>
            <a:pPr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dirty="0">
                <a:effectLst/>
                <a:ea typeface="Times New Roman" panose="02020603050405020304" pitchFamily="18" charset="0"/>
              </a:rPr>
              <a:t>For the projected 75-year (ADTT)</a:t>
            </a:r>
            <a:r>
              <a:rPr lang="en-US" baseline="-25000" dirty="0">
                <a:effectLst/>
                <a:ea typeface="Times New Roman" panose="02020603050405020304" pitchFamily="18" charset="0"/>
              </a:rPr>
              <a:t>SL</a:t>
            </a:r>
            <a:r>
              <a:rPr lang="en-US" dirty="0">
                <a:effectLst/>
                <a:ea typeface="Times New Roman" panose="02020603050405020304" pitchFamily="18" charset="0"/>
              </a:rPr>
              <a:t> in this example of 1,600 trucks/day, N at the interior-pier is computed to be 65.7 x 10</a:t>
            </a:r>
            <a:r>
              <a:rPr lang="en-US" baseline="30000" dirty="0">
                <a:effectLst/>
                <a:ea typeface="Times New Roman" panose="02020603050405020304" pitchFamily="18" charset="0"/>
              </a:rPr>
              <a:t>6</a:t>
            </a:r>
            <a:r>
              <a:rPr lang="en-US" dirty="0">
                <a:effectLst/>
                <a:ea typeface="Times New Roman" panose="02020603050405020304" pitchFamily="18" charset="0"/>
              </a:rPr>
              <a:t> cycles over the 75-year fatigue design life. Therefore, the nominal fatigue resistance of the shear connector, (</a:t>
            </a:r>
            <a:r>
              <a:rPr lang="el-GR" dirty="0">
                <a:effectLst/>
                <a:ea typeface="Times New Roman" panose="02020603050405020304" pitchFamily="18" charset="0"/>
              </a:rPr>
              <a:t>Δ</a:t>
            </a:r>
            <a:r>
              <a:rPr lang="en-US" dirty="0">
                <a:effectLst/>
                <a:ea typeface="Times New Roman" panose="02020603050405020304" pitchFamily="18" charset="0"/>
              </a:rPr>
              <a:t>F)</a:t>
            </a:r>
            <a:r>
              <a:rPr lang="en-US" baseline="-25000" dirty="0">
                <a:effectLst/>
                <a:ea typeface="Times New Roman" panose="02020603050405020304" pitchFamily="18" charset="0"/>
              </a:rPr>
              <a:t>n</a:t>
            </a:r>
            <a:r>
              <a:rPr lang="en-US" dirty="0">
                <a:effectLst/>
                <a:ea typeface="Times New Roman" panose="02020603050405020304" pitchFamily="18" charset="0"/>
              </a:rPr>
              <a:t>, for finite life is computed to be 4.36 ksi.</a:t>
            </a:r>
            <a:endParaRPr lang="en-US" dirty="0">
              <a:cs typeface="Arial" panose="020B0604020202020204" pitchFamily="34" charset="0"/>
            </a:endParaRPr>
          </a:p>
          <a:p>
            <a:pPr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  </a:t>
            </a:r>
            <a:endParaRPr lang="en-US" baseline="-2500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62</a:t>
            </a:fld>
            <a:endParaRPr lang="en-US" altLang="en-US" dirty="0"/>
          </a:p>
        </p:txBody>
      </p:sp>
    </p:spTree>
    <p:extLst>
      <p:ext uri="{BB962C8B-B14F-4D97-AF65-F5344CB8AC3E}">
        <p14:creationId xmlns:p14="http://schemas.microsoft.com/office/powerpoint/2010/main" val="25478712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64256"/>
            <a:ext cx="6629400" cy="4712137"/>
          </a:xfrm>
        </p:spPr>
        <p:txBody>
          <a:bodyPr/>
          <a:lstStyle/>
          <a:p>
            <a:pPr marR="228600" algn="just">
              <a:lnSpc>
                <a:spcPct val="110000"/>
              </a:lnSpc>
              <a:spcBef>
                <a:spcPts val="0"/>
              </a:spcBef>
              <a:spcAft>
                <a:spcPts val="0"/>
              </a:spcAft>
            </a:pP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Article 6.10.10.2 (10</a:t>
            </a:r>
            <a:r>
              <a:rPr lang="en-US" baseline="30000" dirty="0">
                <a:effectLst/>
                <a:ea typeface="Times New Roman" panose="02020603050405020304" pitchFamily="18" charset="0"/>
                <a:cs typeface="Times New Roman" panose="02020603050405020304" pitchFamily="18" charset="0"/>
              </a:rPr>
              <a:t>th</a:t>
            </a:r>
            <a:r>
              <a:rPr lang="en-US" dirty="0">
                <a:effectLst/>
                <a:ea typeface="Times New Roman" panose="02020603050405020304" pitchFamily="18" charset="0"/>
                <a:cs typeface="Times New Roman" panose="02020603050405020304" pitchFamily="18" charset="0"/>
              </a:rPr>
              <a:t> Edition) specifies that the fatigue shear resistance of an individual stud shear connector, Z</a:t>
            </a:r>
            <a:r>
              <a:rPr lang="en-US" baseline="-25000" dirty="0">
                <a:effectLst/>
                <a:ea typeface="Times New Roman" panose="02020603050405020304" pitchFamily="18" charset="0"/>
                <a:cs typeface="Times New Roman" panose="02020603050405020304" pitchFamily="18" charset="0"/>
              </a:rPr>
              <a:t>r</a:t>
            </a:r>
            <a:r>
              <a:rPr lang="en-US" baseline="-25000" dirty="0">
                <a:ea typeface="Times New Roman" panose="02020603050405020304" pitchFamily="18" charset="0"/>
                <a:cs typeface="Times New Roman" panose="02020603050405020304" pitchFamily="18" charset="0"/>
              </a:rPr>
              <a:t> </a:t>
            </a:r>
            <a:r>
              <a:rPr lang="en-US" dirty="0">
                <a:ea typeface="Times New Roman" panose="02020603050405020304" pitchFamily="18" charset="0"/>
                <a:cs typeface="Times New Roman" panose="02020603050405020304" pitchFamily="18" charset="0"/>
              </a:rPr>
              <a:t> (kips), </a:t>
            </a:r>
            <a:r>
              <a:rPr lang="en-US" dirty="0">
                <a:effectLst/>
                <a:ea typeface="Times New Roman" panose="02020603050405020304" pitchFamily="18" charset="0"/>
                <a:cs typeface="Times New Roman" panose="02020603050405020304" pitchFamily="18" charset="0"/>
              </a:rPr>
              <a:t>used to determine the required maximum pitch at the fatigue limit state is to be computed from the equation shown on this slide. The cross-sectional area of the stud shear connector, A</a:t>
            </a:r>
            <a:r>
              <a:rPr lang="en-US" baseline="-25000" dirty="0">
                <a:effectLst/>
                <a:ea typeface="Times New Roman" panose="02020603050405020304" pitchFamily="18" charset="0"/>
                <a:cs typeface="Times New Roman" panose="02020603050405020304" pitchFamily="18" charset="0"/>
              </a:rPr>
              <a:t>sc</a:t>
            </a:r>
            <a:r>
              <a:rPr lang="en-US" dirty="0">
                <a:effectLst/>
                <a:ea typeface="Times New Roman" panose="02020603050405020304" pitchFamily="18" charset="0"/>
                <a:cs typeface="Times New Roman" panose="02020603050405020304" pitchFamily="18" charset="0"/>
              </a:rPr>
              <a:t>, is computed to be 0.60 in.</a:t>
            </a:r>
            <a:r>
              <a:rPr lang="en-US" baseline="30000" dirty="0">
                <a:effectLst/>
                <a:ea typeface="Times New Roman" panose="02020603050405020304" pitchFamily="18" charset="0"/>
                <a:cs typeface="Times New Roman" panose="02020603050405020304" pitchFamily="18" charset="0"/>
              </a:rPr>
              <a:t>2</a:t>
            </a:r>
            <a:r>
              <a:rPr lang="en-US" dirty="0">
                <a:effectLst/>
                <a:ea typeface="Times New Roman" panose="02020603050405020304" pitchFamily="18" charset="0"/>
                <a:cs typeface="Times New Roman" panose="02020603050405020304" pitchFamily="18" charset="0"/>
              </a:rPr>
              <a:t> for a 7/8-inch-diameter stud. The nominal fatigue resistance of the shear connector,  (</a:t>
            </a:r>
            <a:r>
              <a:rPr lang="el-GR" dirty="0">
                <a:effectLst/>
                <a:ea typeface="Times New Roman" panose="02020603050405020304" pitchFamily="18" charset="0"/>
                <a:cs typeface="Times New Roman" panose="02020603050405020304" pitchFamily="18" charset="0"/>
              </a:rPr>
              <a:t>Δ</a:t>
            </a:r>
            <a:r>
              <a:rPr lang="en-US" dirty="0">
                <a:effectLst/>
                <a:ea typeface="Times New Roman" panose="02020603050405020304" pitchFamily="18" charset="0"/>
                <a:cs typeface="Times New Roman" panose="02020603050405020304" pitchFamily="18" charset="0"/>
              </a:rPr>
              <a:t>F)</a:t>
            </a:r>
            <a:r>
              <a:rPr lang="en-US" baseline="-25000" dirty="0">
                <a:effectLst/>
                <a:ea typeface="Times New Roman" panose="02020603050405020304" pitchFamily="18" charset="0"/>
                <a:cs typeface="Times New Roman" panose="02020603050405020304" pitchFamily="18" charset="0"/>
              </a:rPr>
              <a:t>n</a:t>
            </a:r>
            <a:r>
              <a:rPr lang="en-US" dirty="0">
                <a:effectLst/>
                <a:ea typeface="Times New Roman" panose="02020603050405020304" pitchFamily="18" charset="0"/>
                <a:cs typeface="Times New Roman" panose="02020603050405020304" pitchFamily="18" charset="0"/>
              </a:rPr>
              <a:t>, was computed on the previous slide to be 4.36 ksi. Therefore, Z</a:t>
            </a:r>
            <a:r>
              <a:rPr lang="en-US" baseline="-25000" dirty="0">
                <a:effectLst/>
                <a:ea typeface="Times New Roman" panose="02020603050405020304" pitchFamily="18" charset="0"/>
                <a:cs typeface="Times New Roman" panose="02020603050405020304" pitchFamily="18" charset="0"/>
              </a:rPr>
              <a:t>r</a:t>
            </a:r>
            <a:r>
              <a:rPr lang="en-US" dirty="0">
                <a:effectLst/>
                <a:ea typeface="Times New Roman" panose="02020603050405020304" pitchFamily="18" charset="0"/>
                <a:cs typeface="Times New Roman" panose="02020603050405020304" pitchFamily="18" charset="0"/>
              </a:rPr>
              <a:t> is computed to be 2.62 kips/stud.</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63</a:t>
            </a:fld>
            <a:endParaRPr lang="en-US" altLang="en-US" dirty="0"/>
          </a:p>
        </p:txBody>
      </p:sp>
    </p:spTree>
    <p:extLst>
      <p:ext uri="{BB962C8B-B14F-4D97-AF65-F5344CB8AC3E}">
        <p14:creationId xmlns:p14="http://schemas.microsoft.com/office/powerpoint/2010/main" val="40724184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7982" y="4293466"/>
            <a:ext cx="6400800" cy="4712137"/>
          </a:xfrm>
        </p:spPr>
        <p:txBody>
          <a:bodyPr/>
          <a:lstStyle/>
          <a:p>
            <a:pPr marR="228600" algn="just">
              <a:lnSpc>
                <a:spcPct val="110000"/>
              </a:lnSpc>
              <a:spcBef>
                <a:spcPts val="0"/>
              </a:spcBef>
              <a:spcAft>
                <a:spcPts val="0"/>
              </a:spcAft>
            </a:pPr>
            <a:r>
              <a:rPr lang="en-US" i="1" dirty="0">
                <a:cs typeface="Arial" panose="020B0604020202020204" pitchFamily="34" charset="0"/>
              </a:rPr>
              <a:t>AASHTO LRFD </a:t>
            </a:r>
            <a:r>
              <a:rPr lang="en-US" dirty="0">
                <a:cs typeface="Arial" panose="020B0604020202020204" pitchFamily="34" charset="0"/>
              </a:rPr>
              <a:t>Article 6.10.10.1.2 specifies that for regularly spaced shear connectors, t</a:t>
            </a:r>
            <a:r>
              <a:rPr lang="en-US" dirty="0">
                <a:effectLst/>
                <a:ea typeface="Times New Roman" panose="02020603050405020304" pitchFamily="18" charset="0"/>
                <a:cs typeface="Times New Roman" panose="02020603050405020304" pitchFamily="18" charset="0"/>
              </a:rPr>
              <a:t>he center-to-center pitch, p, between shear connectors at the fatigue limit state must not exceed the value given by the equation shown on this slide. n</a:t>
            </a:r>
            <a:r>
              <a:rPr lang="en-US" baseline="-25000" dirty="0">
                <a:effectLst/>
                <a:ea typeface="Times New Roman" panose="02020603050405020304" pitchFamily="18" charset="0"/>
                <a:cs typeface="Times New Roman" panose="02020603050405020304" pitchFamily="18" charset="0"/>
              </a:rPr>
              <a:t>t</a:t>
            </a:r>
            <a:r>
              <a:rPr lang="en-US" dirty="0">
                <a:effectLst/>
                <a:ea typeface="Times New Roman" panose="02020603050405020304" pitchFamily="18" charset="0"/>
                <a:cs typeface="Times New Roman" panose="02020603050405020304" pitchFamily="18" charset="0"/>
              </a:rPr>
              <a:t> is the number of shear connectors in a transverse cross-section, which is equal to 3 in this case. Therefore, the maximum required pitch for the fatigue limit state at the interior pier for this example is equal to 3 times the fatigue shear resistance of an individual stud shear connector, Z</a:t>
            </a:r>
            <a:r>
              <a:rPr lang="en-US" baseline="-25000" dirty="0">
                <a:effectLst/>
                <a:ea typeface="Times New Roman" panose="02020603050405020304" pitchFamily="18" charset="0"/>
                <a:cs typeface="Times New Roman" panose="02020603050405020304" pitchFamily="18" charset="0"/>
              </a:rPr>
              <a:t>r</a:t>
            </a:r>
            <a:r>
              <a:rPr lang="en-US" dirty="0">
                <a:effectLst/>
                <a:ea typeface="Times New Roman" panose="02020603050405020304" pitchFamily="18" charset="0"/>
                <a:cs typeface="Times New Roman" panose="02020603050405020304" pitchFamily="18" charset="0"/>
              </a:rPr>
              <a:t>, determined on the preceding slide to be 2.62 kips/stud, divided by the horizontal fatigue shear range per unit length, V</a:t>
            </a:r>
            <a:r>
              <a:rPr lang="en-US" baseline="-25000" dirty="0">
                <a:effectLst/>
                <a:ea typeface="Times New Roman" panose="02020603050405020304" pitchFamily="18" charset="0"/>
                <a:cs typeface="Times New Roman" panose="02020603050405020304" pitchFamily="18" charset="0"/>
              </a:rPr>
              <a:t>sr</a:t>
            </a:r>
            <a:r>
              <a:rPr lang="en-US" dirty="0">
                <a:effectLst/>
                <a:ea typeface="Times New Roman" panose="02020603050405020304" pitchFamily="18" charset="0"/>
                <a:cs typeface="Times New Roman" panose="02020603050405020304" pitchFamily="18" charset="0"/>
              </a:rPr>
              <a:t>, determined previously to be 0.56 kips/in. The required maximum pitch, p, is 14.0 inches/row, which is less than the maximum permissible pitch of 48.0 inches for web depths, D, greater than or equal to 24.0 inches, and greater than the specified minimum pitch of 4.0 stud diameters or 3.5 inches for a 7/8-inch diameter stud. </a:t>
            </a:r>
          </a:p>
          <a:p>
            <a:pPr marR="228600" algn="just">
              <a:lnSpc>
                <a:spcPct val="110000"/>
              </a:lnSpc>
              <a:spcBef>
                <a:spcPts val="0"/>
              </a:spcBef>
              <a:spcAft>
                <a:spcPts val="0"/>
              </a:spcAft>
            </a:pPr>
            <a:endParaRPr lang="en-US" dirty="0">
              <a:cs typeface="Times New Roman" panose="02020603050405020304" pitchFamily="18" charset="0"/>
            </a:endParaRPr>
          </a:p>
          <a:p>
            <a:pPr marR="228600" algn="just">
              <a:lnSpc>
                <a:spcPct val="110000"/>
              </a:lnSpc>
              <a:spcBef>
                <a:spcPts val="0"/>
              </a:spcBef>
              <a:spcAft>
                <a:spcPts val="0"/>
              </a:spcAft>
            </a:pPr>
            <a:r>
              <a:rPr lang="en-US" dirty="0">
                <a:cs typeface="Times New Roman" panose="02020603050405020304" pitchFamily="18" charset="0"/>
              </a:rPr>
              <a:t>The preceding computations would be repeated at intervals along the span, including in the positive moment regions, e.g., at span tenth points. In curved and/or skewed bridges, it is recommended that these computations be made as a minimum at all cross-frame locations.  </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64</a:t>
            </a:fld>
            <a:endParaRPr lang="en-US" altLang="en-US" dirty="0"/>
          </a:p>
        </p:txBody>
      </p:sp>
    </p:spTree>
    <p:extLst>
      <p:ext uri="{BB962C8B-B14F-4D97-AF65-F5344CB8AC3E}">
        <p14:creationId xmlns:p14="http://schemas.microsoft.com/office/powerpoint/2010/main" val="10278698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8646" y="4321175"/>
            <a:ext cx="6435725" cy="4224814"/>
          </a:xfrm>
        </p:spPr>
        <p:txBody>
          <a:bodyPr/>
          <a:lstStyle/>
          <a:p>
            <a:pPr algn="just"/>
            <a:r>
              <a:rPr lang="en-US" dirty="0"/>
              <a:t>Next, check </a:t>
            </a:r>
            <a:r>
              <a:rPr lang="en-US" dirty="0">
                <a:effectLst/>
                <a:ea typeface="Times New Roman" panose="02020603050405020304" pitchFamily="18" charset="0"/>
                <a:cs typeface="Times New Roman" panose="02020603050405020304" pitchFamily="18" charset="0"/>
              </a:rPr>
              <a:t>the base metal at the welded shear connectors at the interior pier for load-induced fatigue for Detail Category C, as specified in Condition 9.1 in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Table 6.6.1.2.3-1 (10</a:t>
            </a:r>
            <a:r>
              <a:rPr lang="en-US" baseline="30000" dirty="0">
                <a:effectLst/>
                <a:ea typeface="Times New Roman" panose="02020603050405020304" pitchFamily="18" charset="0"/>
                <a:cs typeface="Times New Roman" panose="02020603050405020304" pitchFamily="18" charset="0"/>
              </a:rPr>
              <a:t>th</a:t>
            </a:r>
            <a:r>
              <a:rPr lang="en-US" dirty="0">
                <a:effectLst/>
                <a:ea typeface="Times New Roman" panose="02020603050405020304" pitchFamily="18" charset="0"/>
                <a:cs typeface="Times New Roman" panose="02020603050405020304" pitchFamily="18" charset="0"/>
              </a:rPr>
              <a:t> Edition). </a:t>
            </a:r>
            <a:r>
              <a:rPr lang="en-US" dirty="0">
                <a:ea typeface="Times New Roman" panose="02020603050405020304" pitchFamily="18" charset="0"/>
                <a:cs typeface="Times New Roman" panose="02020603050405020304" pitchFamily="18" charset="0"/>
              </a:rPr>
              <a:t>The checking of details subject to net tension for load-induced fatigue was discussed previously in Lesson 7. By inspection, the shear connectors on the top flange at the interior pier are subject to net tension under the Fatigue I load combination since the unfactored permanent loads do not produce compression in the top flange at the interior pier (refer to Lesson 7 and </a:t>
            </a:r>
            <a:r>
              <a:rPr lang="en-US" i="1" dirty="0">
                <a:ea typeface="Times New Roman" panose="02020603050405020304" pitchFamily="18" charset="0"/>
                <a:cs typeface="Times New Roman" panose="02020603050405020304" pitchFamily="18" charset="0"/>
              </a:rPr>
              <a:t>AASHTO LRFD </a:t>
            </a:r>
            <a:r>
              <a:rPr lang="en-US" dirty="0">
                <a:ea typeface="Times New Roman" panose="02020603050405020304" pitchFamily="18" charset="0"/>
                <a:cs typeface="Times New Roman" panose="02020603050405020304" pitchFamily="18" charset="0"/>
              </a:rPr>
              <a:t>Article 6.6.1.2.1).</a:t>
            </a:r>
          </a:p>
          <a:p>
            <a:pPr algn="just"/>
            <a:endParaRPr lang="en-US" dirty="0">
              <a:effectLst/>
              <a:ea typeface="Times New Roman" panose="02020603050405020304" pitchFamily="18" charset="0"/>
              <a:cs typeface="Times New Roman" panose="02020603050405020304" pitchFamily="18" charset="0"/>
            </a:endParaRPr>
          </a:p>
          <a:p>
            <a:pPr algn="just"/>
            <a:r>
              <a:rPr lang="en-US" dirty="0"/>
              <a:t>First, determine which Fatigue load combination applies. According to Condition 9.1 in </a:t>
            </a:r>
            <a:r>
              <a:rPr lang="en-US" i="1" dirty="0"/>
              <a:t>AASHTO LRFD </a:t>
            </a:r>
            <a:r>
              <a:rPr lang="en-US" dirty="0"/>
              <a:t>Table 6.6.1.2.3-1 (10</a:t>
            </a:r>
            <a:r>
              <a:rPr lang="en-US" baseline="30000" dirty="0"/>
              <a:t>th</a:t>
            </a:r>
            <a:r>
              <a:rPr lang="en-US" dirty="0"/>
              <a:t> Edition), the 75-year (ADTT)</a:t>
            </a:r>
            <a:r>
              <a:rPr lang="en-US" baseline="-25000" dirty="0"/>
              <a:t>SL</a:t>
            </a:r>
            <a:r>
              <a:rPr lang="en-US" dirty="0"/>
              <a:t> Equivalent to Infinite Life is equal to 1,680 trucks per day for a fatigue Category C detail (Lesson 7). Again, this value </a:t>
            </a:r>
            <a:r>
              <a:rPr lang="en-US" sz="1200" dirty="0">
                <a:effectLst/>
                <a:ea typeface="Times New Roman" panose="02020603050405020304" pitchFamily="18" charset="0"/>
              </a:rPr>
              <a:t>is calculated </a:t>
            </a:r>
            <a:r>
              <a:rPr lang="en-US" sz="1200" dirty="0">
                <a:ea typeface="Times New Roman" panose="02020603050405020304" pitchFamily="18" charset="0"/>
              </a:rPr>
              <a:t>from </a:t>
            </a:r>
            <a:r>
              <a:rPr lang="en-US" sz="1200" i="1" dirty="0">
                <a:ea typeface="Times New Roman" panose="02020603050405020304" pitchFamily="18" charset="0"/>
              </a:rPr>
              <a:t>AASHTO LRFD </a:t>
            </a:r>
            <a:r>
              <a:rPr lang="en-US" sz="1200" dirty="0">
                <a:ea typeface="Times New Roman" panose="02020603050405020304" pitchFamily="18" charset="0"/>
              </a:rPr>
              <a:t>Eq. C6.6.1.2.3-1 </a:t>
            </a:r>
            <a:r>
              <a:rPr lang="en-US" sz="1200" dirty="0">
                <a:effectLst/>
                <a:ea typeface="Times New Roman" panose="02020603050405020304" pitchFamily="18" charset="0"/>
              </a:rPr>
              <a:t>assuming a 75-year fatigue design life and one stress range cycle per truck passage (i.e., n = 1.0). </a:t>
            </a:r>
            <a:r>
              <a:rPr lang="en-US" dirty="0">
                <a:effectLst/>
                <a:ea typeface="Times New Roman" panose="02020603050405020304" pitchFamily="18" charset="0"/>
                <a:cs typeface="Arial" panose="020B0604020202020204" pitchFamily="34" charset="0"/>
              </a:rPr>
              <a:t>For continuous spans, the number of stress cycles per truck passage, n, at the interior pier was previously determined to be 1.5. Therefore, the adjusted value of the 75-year (ADTT)</a:t>
            </a:r>
            <a:r>
              <a:rPr lang="en-US" baseline="-25000" dirty="0">
                <a:effectLst/>
                <a:ea typeface="Times New Roman" panose="02020603050405020304" pitchFamily="18" charset="0"/>
                <a:cs typeface="Arial" panose="020B0604020202020204" pitchFamily="34" charset="0"/>
              </a:rPr>
              <a:t>SL </a:t>
            </a:r>
            <a:r>
              <a:rPr lang="en-US" dirty="0">
                <a:effectLst/>
                <a:ea typeface="Times New Roman" panose="02020603050405020304" pitchFamily="18" charset="0"/>
                <a:cs typeface="Arial" panose="020B0604020202020204" pitchFamily="34" charset="0"/>
              </a:rPr>
              <a:t>Equivalent to Infinite Life is equal to 1,680/1.5 = 1,120 trucks/day. Since the projected 75-year (ADTT)</a:t>
            </a:r>
            <a:r>
              <a:rPr lang="en-US" baseline="-25000" dirty="0">
                <a:effectLst/>
                <a:ea typeface="Times New Roman" panose="02020603050405020304" pitchFamily="18" charset="0"/>
                <a:cs typeface="Arial" panose="020B0604020202020204" pitchFamily="34" charset="0"/>
              </a:rPr>
              <a:t>SL</a:t>
            </a:r>
            <a:r>
              <a:rPr lang="en-US" dirty="0">
                <a:effectLst/>
                <a:ea typeface="Times New Roman" panose="02020603050405020304" pitchFamily="18" charset="0"/>
                <a:cs typeface="Arial" panose="020B0604020202020204" pitchFamily="34" charset="0"/>
              </a:rPr>
              <a:t> of 1,600 trucks/day for this example is greater than 1,120 trucks/day, the Fatigue I load combination is to be used (i.e., a load factor of 1.75) for checking load-induced fatigue of the base metal at the shear connectors at the interior pier, and the nominal fatigue resistance of the base metal is to be determined for infinite life.</a:t>
            </a:r>
          </a:p>
          <a:p>
            <a:pPr algn="just"/>
            <a:endParaRPr lang="en-US" dirty="0">
              <a:effectLst/>
              <a:ea typeface="Times New Roman" panose="02020603050405020304" pitchFamily="18" charset="0"/>
              <a:cs typeface="Times New Roman" panose="02020603050405020304" pitchFamily="18" charset="0"/>
            </a:endParaRPr>
          </a:p>
          <a:p>
            <a:pPr algn="just"/>
            <a:endParaRPr lang="en-US" dirty="0"/>
          </a:p>
        </p:txBody>
      </p:sp>
      <p:sp>
        <p:nvSpPr>
          <p:cNvPr id="5" name="TextBox 4">
            <a:extLst>
              <a:ext uri="{FF2B5EF4-FFF2-40B4-BE49-F238E27FC236}">
                <a16:creationId xmlns:a16="http://schemas.microsoft.com/office/drawing/2014/main" id="{BC8513DE-ED57-758F-D5FD-00D0F56C0418}"/>
              </a:ext>
            </a:extLst>
          </p:cNvPr>
          <p:cNvSpPr txBox="1"/>
          <p:nvPr/>
        </p:nvSpPr>
        <p:spPr>
          <a:xfrm>
            <a:off x="6825342" y="9253639"/>
            <a:ext cx="3657600" cy="292388"/>
          </a:xfrm>
          <a:prstGeom prst="rect">
            <a:avLst/>
          </a:prstGeom>
          <a:noFill/>
        </p:spPr>
        <p:txBody>
          <a:bodyPr wrap="square">
            <a:spAutoFit/>
          </a:bodyPr>
          <a:lstStyle/>
          <a:p>
            <a:fld id="{CBCC8EBC-06C6-4656-87A1-0AF013F9A67E}" type="slidenum">
              <a:rPr lang="en-US" altLang="en-US" sz="1300" smtClean="0"/>
              <a:pPr/>
              <a:t>65</a:t>
            </a:fld>
            <a:endParaRPr lang="en-US" sz="1300" dirty="0"/>
          </a:p>
        </p:txBody>
      </p:sp>
    </p:spTree>
    <p:extLst>
      <p:ext uri="{BB962C8B-B14F-4D97-AF65-F5344CB8AC3E}">
        <p14:creationId xmlns:p14="http://schemas.microsoft.com/office/powerpoint/2010/main" val="38872781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6075" y="4321175"/>
            <a:ext cx="6511925" cy="4822825"/>
          </a:xfrm>
        </p:spPr>
        <p:txBody>
          <a:bodyPr/>
          <a:lstStyle/>
          <a:p>
            <a:pPr algn="just"/>
            <a:r>
              <a:rPr lang="en-US" dirty="0"/>
              <a:t>Calculate the factored stress range, </a:t>
            </a:r>
            <a:r>
              <a:rPr lang="el-GR" dirty="0"/>
              <a:t>γ</a:t>
            </a:r>
            <a:r>
              <a:rPr lang="en-US" dirty="0"/>
              <a:t>(</a:t>
            </a:r>
            <a:r>
              <a:rPr lang="el-GR" dirty="0"/>
              <a:t>Δ</a:t>
            </a:r>
            <a:r>
              <a:rPr lang="en-US" dirty="0"/>
              <a:t>f), at the interior pier due to the fatigue live load. The </a:t>
            </a:r>
            <a:r>
              <a:rPr lang="en-US" i="1" dirty="0"/>
              <a:t>unfactored</a:t>
            </a:r>
            <a:r>
              <a:rPr lang="en-US" dirty="0"/>
              <a:t> vertical major-axis bending moments for the three-span continuous girder due to the fatigue live load (placed in a single lane) are shown on this slide at each span tenth point. The moments were determined using a line-girder analysis as discussed previously in Lesson 4. The moments are shown for one-half of the girder; the moments are symmetrical about the centerline of the bridge (which is located at the right-hand side of the plot). Since the fatigue live load is a moving load, moment envelopes are plotted for the LL + IM loads; the envelopes represent the maximum (+) and minimum (-) fatigue live-load plus impact moment values at each point. The plotted moment values include the exterior-girder distribution factor for one-lane loaded (which controls in this case), and the specified dynamic load allowance for fatigue of 15 percent.</a:t>
            </a:r>
          </a:p>
          <a:p>
            <a:pPr algn="just"/>
            <a:endParaRPr lang="en-US" dirty="0"/>
          </a:p>
          <a:p>
            <a:pPr algn="just"/>
            <a:r>
              <a:rPr lang="en-US" dirty="0"/>
              <a:t>The factored stress range at the interior pier due to the fatigue live load is computed from the values shown on this plot. At the interior pier, the maximum positive live load plus impact moment is +238 kip-ft and the maximum negative (or minimum) live load plus impact moment is -962 kip-ft.  The distance from the neutral axis of the short-term (n) composite section to the top of the top flange at the interior pier was given previously as 14.65 inches.  The moment of inertia of the short-term composite section was also given previously as 227,766 in.</a:t>
            </a:r>
            <a:r>
              <a:rPr lang="en-US" baseline="30000" dirty="0"/>
              <a:t>4 </a:t>
            </a:r>
            <a:r>
              <a:rPr lang="en-US" dirty="0"/>
              <a:t> The load factor for the Fatigue I load combination is 1.75 (Lesson 3). </a:t>
            </a:r>
            <a:r>
              <a:rPr lang="en-US" dirty="0">
                <a:effectLst/>
                <a:ea typeface="Times New Roman" panose="02020603050405020304" pitchFamily="18" charset="0"/>
                <a:cs typeface="Arial" panose="020B0604020202020204" pitchFamily="34" charset="0"/>
              </a:rPr>
              <a:t>Since the minimum required one-percent longitudinal reinforcement is provided in the deck according to the provisions of Article 6.10.1.7 and shear connectors are provided along the entire length of the member, the concrete deck is considered effective in tension for negative flexure when computing longitudinal stress ranges for fatigue in this example. Therefore, the factored stress range is computed to be 1.62 ksi</a:t>
            </a:r>
            <a:r>
              <a:rPr lang="en-US" dirty="0">
                <a:ea typeface="Times New Roman" panose="02020603050405020304" pitchFamily="18" charset="0"/>
                <a:cs typeface="Arial" panose="020B0604020202020204" pitchFamily="34" charset="0"/>
              </a:rPr>
              <a:t>, as illustrated on this slide. </a:t>
            </a:r>
            <a:r>
              <a:rPr lang="en-US" i="1" dirty="0">
                <a:ea typeface="Times New Roman" panose="02020603050405020304" pitchFamily="18" charset="0"/>
                <a:cs typeface="Arial" panose="020B0604020202020204" pitchFamily="34" charset="0"/>
              </a:rPr>
              <a:t>AASHTO LRFD </a:t>
            </a:r>
            <a:r>
              <a:rPr lang="en-US" dirty="0">
                <a:ea typeface="Times New Roman" panose="02020603050405020304" pitchFamily="18" charset="0"/>
                <a:cs typeface="Arial" panose="020B0604020202020204" pitchFamily="34" charset="0"/>
              </a:rPr>
              <a:t>Article 6.6.1.2.5 specifies the nominal fatigue resistance, (</a:t>
            </a:r>
            <a:r>
              <a:rPr lang="el-GR" dirty="0">
                <a:ea typeface="Times New Roman" panose="02020603050405020304" pitchFamily="18" charset="0"/>
                <a:cs typeface="Arial" panose="020B0604020202020204" pitchFamily="34" charset="0"/>
              </a:rPr>
              <a:t>Δ</a:t>
            </a:r>
            <a:r>
              <a:rPr lang="en-US" dirty="0">
                <a:ea typeface="Times New Roman" panose="02020603050405020304" pitchFamily="18" charset="0"/>
                <a:cs typeface="Arial" panose="020B0604020202020204" pitchFamily="34" charset="0"/>
              </a:rPr>
              <a:t>F)</a:t>
            </a:r>
            <a:r>
              <a:rPr lang="en-US" baseline="-25000" dirty="0">
                <a:ea typeface="Times New Roman" panose="02020603050405020304" pitchFamily="18" charset="0"/>
                <a:cs typeface="Arial" panose="020B0604020202020204" pitchFamily="34" charset="0"/>
              </a:rPr>
              <a:t>n</a:t>
            </a:r>
            <a:r>
              <a:rPr lang="en-US" dirty="0">
                <a:ea typeface="Times New Roman" panose="02020603050405020304" pitchFamily="18" charset="0"/>
                <a:cs typeface="Arial" panose="020B0604020202020204" pitchFamily="34" charset="0"/>
              </a:rPr>
              <a:t>, is to be taken as the constant-amplitude fatigue threshold, (</a:t>
            </a:r>
            <a:r>
              <a:rPr lang="el-GR" dirty="0">
                <a:ea typeface="Times New Roman" panose="02020603050405020304" pitchFamily="18" charset="0"/>
                <a:cs typeface="Arial" panose="020B0604020202020204" pitchFamily="34" charset="0"/>
              </a:rPr>
              <a:t>Δ</a:t>
            </a:r>
            <a:r>
              <a:rPr lang="en-US" dirty="0">
                <a:ea typeface="Times New Roman" panose="02020603050405020304" pitchFamily="18" charset="0"/>
                <a:cs typeface="Arial" panose="020B0604020202020204" pitchFamily="34" charset="0"/>
              </a:rPr>
              <a:t>F)</a:t>
            </a:r>
            <a:r>
              <a:rPr lang="en-US" baseline="-25000" dirty="0">
                <a:ea typeface="Times New Roman" panose="02020603050405020304" pitchFamily="18" charset="0"/>
                <a:cs typeface="Arial" panose="020B0604020202020204" pitchFamily="34" charset="0"/>
              </a:rPr>
              <a:t>TH</a:t>
            </a:r>
            <a:r>
              <a:rPr lang="en-US" dirty="0">
                <a:ea typeface="Times New Roman" panose="02020603050405020304" pitchFamily="18" charset="0"/>
                <a:cs typeface="Arial" panose="020B0604020202020204" pitchFamily="34" charset="0"/>
              </a:rPr>
              <a:t>, for infinite life. According to Condition 9.1 as shown on the preceding slide, (</a:t>
            </a:r>
            <a:r>
              <a:rPr lang="el-GR" dirty="0">
                <a:ea typeface="Times New Roman" panose="02020603050405020304" pitchFamily="18" charset="0"/>
                <a:cs typeface="Arial" panose="020B0604020202020204" pitchFamily="34" charset="0"/>
              </a:rPr>
              <a:t>Δ</a:t>
            </a:r>
            <a:r>
              <a:rPr lang="en-US" dirty="0">
                <a:ea typeface="Times New Roman" panose="02020603050405020304" pitchFamily="18" charset="0"/>
                <a:cs typeface="Arial" panose="020B0604020202020204" pitchFamily="34" charset="0"/>
              </a:rPr>
              <a:t>F)</a:t>
            </a:r>
            <a:r>
              <a:rPr lang="en-US" baseline="-25000" dirty="0">
                <a:ea typeface="Times New Roman" panose="02020603050405020304" pitchFamily="18" charset="0"/>
                <a:cs typeface="Arial" panose="020B0604020202020204" pitchFamily="34" charset="0"/>
              </a:rPr>
              <a:t>TH</a:t>
            </a:r>
            <a:r>
              <a:rPr lang="en-US" dirty="0">
                <a:ea typeface="Times New Roman" panose="02020603050405020304" pitchFamily="18" charset="0"/>
                <a:cs typeface="Arial" panose="020B0604020202020204" pitchFamily="34" charset="0"/>
              </a:rPr>
              <a:t> is to be taken as 10.0 ksi for a fatigue Category C detail, which exceeds the factored stress range of 1.62 ksi. Therefore, the base metal at the welded stud shear connector at the interior pier is satisfactory for load induced fatigue.  </a:t>
            </a:r>
            <a:endParaRPr lang="en-US" sz="1400" dirty="0"/>
          </a:p>
        </p:txBody>
      </p:sp>
      <p:sp>
        <p:nvSpPr>
          <p:cNvPr id="5" name="TextBox 4">
            <a:extLst>
              <a:ext uri="{FF2B5EF4-FFF2-40B4-BE49-F238E27FC236}">
                <a16:creationId xmlns:a16="http://schemas.microsoft.com/office/drawing/2014/main" id="{B49CDC94-98F4-873D-E413-939966ABA4CB}"/>
              </a:ext>
            </a:extLst>
          </p:cNvPr>
          <p:cNvSpPr txBox="1"/>
          <p:nvPr/>
        </p:nvSpPr>
        <p:spPr>
          <a:xfrm>
            <a:off x="6828971" y="9231868"/>
            <a:ext cx="3657600" cy="292388"/>
          </a:xfrm>
          <a:prstGeom prst="rect">
            <a:avLst/>
          </a:prstGeom>
          <a:noFill/>
        </p:spPr>
        <p:txBody>
          <a:bodyPr wrap="square">
            <a:spAutoFit/>
          </a:bodyPr>
          <a:lstStyle/>
          <a:p>
            <a:fld id="{CBCC8EBC-06C6-4656-87A1-0AF013F9A67E}" type="slidenum">
              <a:rPr lang="en-US" altLang="en-US" sz="1300" smtClean="0"/>
              <a:pPr/>
              <a:t>66</a:t>
            </a:fld>
            <a:endParaRPr lang="en-US" sz="1300" dirty="0"/>
          </a:p>
        </p:txBody>
      </p:sp>
    </p:spTree>
    <p:extLst>
      <p:ext uri="{BB962C8B-B14F-4D97-AF65-F5344CB8AC3E}">
        <p14:creationId xmlns:p14="http://schemas.microsoft.com/office/powerpoint/2010/main" val="1509770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13918"/>
            <a:ext cx="6553200" cy="4712137"/>
          </a:xfrm>
        </p:spPr>
        <p:txBody>
          <a:bodyPr/>
          <a:lstStyle/>
          <a:p>
            <a:pPr marR="228600" algn="just">
              <a:lnSpc>
                <a:spcPct val="110000"/>
              </a:lnSpc>
              <a:spcBef>
                <a:spcPts val="0"/>
              </a:spcBef>
              <a:spcAft>
                <a:spcPts val="0"/>
              </a:spcAft>
            </a:pPr>
            <a:r>
              <a:rPr lang="en-US" dirty="0"/>
              <a:t>Next, determine the required maximum pitch of the shear connectors at the interior pier for the strength limit state (using the 10</a:t>
            </a:r>
            <a:r>
              <a:rPr lang="en-US" baseline="30000" dirty="0"/>
              <a:t>th</a:t>
            </a:r>
            <a:r>
              <a:rPr lang="en-US" dirty="0"/>
              <a:t> Edition requirements). As discussed previously, for continuous spans that are composite for negative bending, which is the case in this example, t</a:t>
            </a:r>
            <a:r>
              <a:rPr lang="en-US" dirty="0">
                <a:effectLst/>
                <a:ea typeface="Times New Roman" panose="02020603050405020304" pitchFamily="18" charset="0"/>
                <a:cs typeface="Arial" panose="020B0604020202020204" pitchFamily="34" charset="0"/>
              </a:rPr>
              <a:t>he total nominal shear force, P, between the point of maximum design live load plus impact moment and the centerline of </a:t>
            </a:r>
            <a:r>
              <a:rPr lang="en-US" dirty="0">
                <a:ea typeface="Times New Roman" panose="02020603050405020304" pitchFamily="18" charset="0"/>
                <a:cs typeface="Arial" panose="020B0604020202020204" pitchFamily="34" charset="0"/>
              </a:rPr>
              <a:t>an adjacent interior support is to be computed as the vector sum of the forces P</a:t>
            </a:r>
            <a:r>
              <a:rPr lang="en-US" baseline="-25000" dirty="0">
                <a:ea typeface="Times New Roman" panose="02020603050405020304" pitchFamily="18" charset="0"/>
                <a:cs typeface="Arial" panose="020B0604020202020204" pitchFamily="34" charset="0"/>
              </a:rPr>
              <a:t>T</a:t>
            </a:r>
            <a:r>
              <a:rPr lang="en-US" dirty="0">
                <a:ea typeface="Times New Roman" panose="02020603050405020304" pitchFamily="18" charset="0"/>
                <a:cs typeface="Arial" panose="020B0604020202020204" pitchFamily="34" charset="0"/>
              </a:rPr>
              <a:t> and F</a:t>
            </a:r>
            <a:r>
              <a:rPr lang="en-US" baseline="-25000" dirty="0">
                <a:ea typeface="Times New Roman" panose="02020603050405020304" pitchFamily="18" charset="0"/>
                <a:cs typeface="Arial" panose="020B0604020202020204" pitchFamily="34" charset="0"/>
              </a:rPr>
              <a:t>T</a:t>
            </a:r>
            <a:r>
              <a:rPr lang="en-US" dirty="0">
                <a:ea typeface="Times New Roman" panose="02020603050405020304" pitchFamily="18" charset="0"/>
                <a:cs typeface="Arial" panose="020B0604020202020204" pitchFamily="34" charset="0"/>
              </a:rPr>
              <a:t>, as given by the equation shown at the top of this slide. </a:t>
            </a:r>
            <a:r>
              <a:rPr lang="en-US" dirty="0">
                <a:effectLst/>
                <a:ea typeface="Times New Roman" panose="02020603050405020304" pitchFamily="18" charset="0"/>
                <a:cs typeface="Times New Roman" panose="02020603050405020304" pitchFamily="18" charset="0"/>
              </a:rPr>
              <a:t>P</a:t>
            </a:r>
            <a:r>
              <a:rPr lang="en-US" baseline="-25000" dirty="0">
                <a:effectLst/>
                <a:ea typeface="Times New Roman" panose="02020603050405020304" pitchFamily="18" charset="0"/>
                <a:cs typeface="Times New Roman" panose="02020603050405020304" pitchFamily="18" charset="0"/>
              </a:rPr>
              <a:t>T</a:t>
            </a:r>
            <a:r>
              <a:rPr lang="en-US" dirty="0">
                <a:effectLst/>
                <a:ea typeface="Times New Roman" panose="02020603050405020304" pitchFamily="18" charset="0"/>
                <a:cs typeface="Times New Roman" panose="02020603050405020304" pitchFamily="18" charset="0"/>
              </a:rPr>
              <a:t> is the total longitudinal force in the concrete deck between the point of maximum positive design live load plus impact moment and the centerline of an adjacent interior support taken as the sum of the force P</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 and the force P</a:t>
            </a:r>
            <a:r>
              <a:rPr lang="en-US" baseline="-25000" dirty="0">
                <a:effectLst/>
                <a:ea typeface="Times New Roman" panose="02020603050405020304" pitchFamily="18" charset="0"/>
                <a:cs typeface="Times New Roman" panose="02020603050405020304" pitchFamily="18" charset="0"/>
              </a:rPr>
              <a:t>n.</a:t>
            </a:r>
            <a:r>
              <a:rPr lang="en-US" dirty="0">
                <a:effectLst/>
                <a:ea typeface="Times New Roman" panose="02020603050405020304" pitchFamily="18" charset="0"/>
                <a:cs typeface="Times New Roman" panose="02020603050405020304" pitchFamily="18" charset="0"/>
              </a:rPr>
              <a:t>  P</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 and P</a:t>
            </a:r>
            <a:r>
              <a:rPr lang="en-US" baseline="-25000" dirty="0">
                <a:effectLst/>
                <a:ea typeface="Times New Roman" panose="02020603050405020304" pitchFamily="18" charset="0"/>
                <a:cs typeface="Times New Roman" panose="02020603050405020304" pitchFamily="18" charset="0"/>
              </a:rPr>
              <a:t>n</a:t>
            </a:r>
            <a:r>
              <a:rPr lang="en-US" dirty="0">
                <a:effectLst/>
                <a:ea typeface="Times New Roman" panose="02020603050405020304" pitchFamily="18" charset="0"/>
                <a:cs typeface="Times New Roman" panose="02020603050405020304" pitchFamily="18" charset="0"/>
              </a:rPr>
              <a:t> will be calculated for this example on subsequent slides.</a:t>
            </a:r>
          </a:p>
          <a:p>
            <a:pPr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F</a:t>
            </a:r>
            <a:r>
              <a:rPr lang="en-US" baseline="-25000" dirty="0">
                <a:effectLst/>
                <a:ea typeface="Times New Roman" panose="02020603050405020304" pitchFamily="18" charset="0"/>
                <a:cs typeface="Times New Roman" panose="02020603050405020304" pitchFamily="18" charset="0"/>
              </a:rPr>
              <a:t>T</a:t>
            </a:r>
            <a:r>
              <a:rPr lang="en-US" dirty="0">
                <a:effectLst/>
                <a:ea typeface="Times New Roman" panose="02020603050405020304" pitchFamily="18" charset="0"/>
                <a:cs typeface="Times New Roman" panose="02020603050405020304" pitchFamily="18" charset="0"/>
              </a:rPr>
              <a:t> is the total radial force in the concrete deck between the point of maximum positive design live load plus impact moment and the centerline of an adjacent interior support. </a:t>
            </a:r>
            <a:r>
              <a:rPr lang="en-US" dirty="0">
                <a:cs typeface="Arial" panose="020B0604020202020204" pitchFamily="34" charset="0"/>
              </a:rPr>
              <a:t>Since the bridge in NSBA SBDH Design Example 1 is straight and not horizontally curved, F</a:t>
            </a:r>
            <a:r>
              <a:rPr lang="en-US" baseline="-25000" dirty="0">
                <a:cs typeface="Arial" panose="020B0604020202020204" pitchFamily="34" charset="0"/>
              </a:rPr>
              <a:t>T</a:t>
            </a:r>
            <a:r>
              <a:rPr lang="en-US" dirty="0">
                <a:cs typeface="Arial" panose="020B0604020202020204" pitchFamily="34" charset="0"/>
              </a:rPr>
              <a:t> is taken equal to zero.</a:t>
            </a:r>
            <a:r>
              <a:rPr lang="en-US" dirty="0">
                <a:effectLst/>
                <a:ea typeface="Times New Roman" panose="02020603050405020304" pitchFamily="18" charset="0"/>
                <a:cs typeface="Times New Roman" panose="02020603050405020304" pitchFamily="18" charset="0"/>
              </a:rPr>
              <a:t>  </a:t>
            </a:r>
          </a:p>
          <a:p>
            <a:pPr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endParaRPr lang="en-US" dirty="0">
              <a:effectLst/>
              <a:ea typeface="Times New Roman" panose="02020603050405020304" pitchFamily="18" charset="0"/>
              <a:cs typeface="Arial" panose="020B0604020202020204" pitchFamily="34" charset="0"/>
            </a:endParaRPr>
          </a:p>
          <a:p>
            <a:pPr marR="228600" algn="just">
              <a:lnSpc>
                <a:spcPct val="110000"/>
              </a:lnSpc>
              <a:spcBef>
                <a:spcPts val="0"/>
              </a:spcBef>
              <a:spcAft>
                <a:spcPts val="0"/>
              </a:spcAft>
            </a:pPr>
            <a:r>
              <a:rPr lang="en-US" dirty="0">
                <a:effectLst/>
                <a:ea typeface="Times New Roman" panose="02020603050405020304" pitchFamily="18" charset="0"/>
                <a:cs typeface="Arial" panose="020B0604020202020204" pitchFamily="34" charset="0"/>
              </a:rPr>
              <a:t> </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67</a:t>
            </a:fld>
            <a:endParaRPr lang="en-US" altLang="en-US" dirty="0"/>
          </a:p>
        </p:txBody>
      </p:sp>
    </p:spTree>
    <p:extLst>
      <p:ext uri="{BB962C8B-B14F-4D97-AF65-F5344CB8AC3E}">
        <p14:creationId xmlns:p14="http://schemas.microsoft.com/office/powerpoint/2010/main" val="5263030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1" y="4364256"/>
            <a:ext cx="6629399" cy="4712137"/>
          </a:xfrm>
        </p:spPr>
        <p:txBody>
          <a:bodyPr/>
          <a:lstStyle/>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As discussed previously, P</a:t>
            </a:r>
            <a:r>
              <a:rPr lang="en-US" baseline="-25000" dirty="0">
                <a:effectLst/>
                <a:ea typeface="Times New Roman" panose="02020603050405020304" pitchFamily="18" charset="0"/>
                <a:cs typeface="Times New Roman" panose="02020603050405020304" pitchFamily="18" charset="0"/>
              </a:rPr>
              <a:t>p</a:t>
            </a:r>
            <a:r>
              <a:rPr lang="en-US" dirty="0">
                <a:effectLst/>
                <a:ea typeface="Times New Roman" panose="02020603050405020304" pitchFamily="18" charset="0"/>
                <a:cs typeface="Times New Roman" panose="02020603050405020304" pitchFamily="18" charset="0"/>
              </a:rPr>
              <a:t> is the total longitudinal force in the concrete deck at the point of maximum positive design live load plus impact moment taken as the lesser of the forces based on either the ultimate-strength properties of the concrete deck (P</a:t>
            </a:r>
            <a:r>
              <a:rPr lang="en-US" baseline="-25000" dirty="0">
                <a:effectLst/>
                <a:ea typeface="Times New Roman" panose="02020603050405020304" pitchFamily="18" charset="0"/>
                <a:cs typeface="Times New Roman" panose="02020603050405020304" pitchFamily="18" charset="0"/>
              </a:rPr>
              <a:t>1p</a:t>
            </a:r>
            <a:r>
              <a:rPr lang="en-US" dirty="0">
                <a:effectLst/>
                <a:ea typeface="Times New Roman" panose="02020603050405020304" pitchFamily="18" charset="0"/>
                <a:cs typeface="Times New Roman" panose="02020603050405020304" pitchFamily="18" charset="0"/>
              </a:rPr>
              <a:t>), or the ultimate-strength properties of the steel girder (P</a:t>
            </a:r>
            <a:r>
              <a:rPr lang="en-US" baseline="-25000" dirty="0">
                <a:effectLst/>
                <a:ea typeface="Times New Roman" panose="02020603050405020304" pitchFamily="18" charset="0"/>
                <a:cs typeface="Times New Roman" panose="02020603050405020304" pitchFamily="18" charset="0"/>
              </a:rPr>
              <a:t>2p</a:t>
            </a:r>
            <a:r>
              <a:rPr lang="en-US" dirty="0">
                <a:effectLst/>
                <a:ea typeface="Times New Roman" panose="02020603050405020304" pitchFamily="18" charset="0"/>
                <a:cs typeface="Times New Roman" panose="02020603050405020304" pitchFamily="18" charset="0"/>
              </a:rPr>
              <a:t>), as given by the equations shown at the top of this slide. In the equation for P</a:t>
            </a:r>
            <a:r>
              <a:rPr lang="en-US" baseline="-25000" dirty="0">
                <a:effectLst/>
                <a:ea typeface="Times New Roman" panose="02020603050405020304" pitchFamily="18" charset="0"/>
                <a:cs typeface="Times New Roman" panose="02020603050405020304" pitchFamily="18" charset="0"/>
              </a:rPr>
              <a:t>1p</a:t>
            </a:r>
            <a:r>
              <a:rPr lang="en-US" dirty="0">
                <a:effectLst/>
                <a:ea typeface="Times New Roman" panose="02020603050405020304" pitchFamily="18" charset="0"/>
                <a:cs typeface="Times New Roman" panose="02020603050405020304" pitchFamily="18" charset="0"/>
              </a:rPr>
              <a:t>, b</a:t>
            </a:r>
            <a:r>
              <a:rPr lang="en-US" baseline="-25000" dirty="0">
                <a:effectLst/>
                <a:ea typeface="Times New Roman" panose="02020603050405020304" pitchFamily="18" charset="0"/>
                <a:cs typeface="Times New Roman" panose="02020603050405020304" pitchFamily="18" charset="0"/>
              </a:rPr>
              <a:t>s</a:t>
            </a:r>
            <a:r>
              <a:rPr lang="en-US" dirty="0">
                <a:effectLst/>
                <a:ea typeface="Times New Roman" panose="02020603050405020304" pitchFamily="18" charset="0"/>
                <a:cs typeface="Times New Roman" panose="02020603050405020304" pitchFamily="18" charset="0"/>
              </a:rPr>
              <a:t> is the effective width of the concrete deck and t</a:t>
            </a:r>
            <a:r>
              <a:rPr lang="en-US" baseline="-25000" dirty="0">
                <a:effectLst/>
                <a:ea typeface="Times New Roman" panose="02020603050405020304" pitchFamily="18" charset="0"/>
                <a:cs typeface="Times New Roman" panose="02020603050405020304" pitchFamily="18" charset="0"/>
              </a:rPr>
              <a:t>s</a:t>
            </a:r>
            <a:r>
              <a:rPr lang="en-US" dirty="0">
                <a:effectLst/>
                <a:ea typeface="Times New Roman" panose="02020603050405020304" pitchFamily="18" charset="0"/>
                <a:cs typeface="Times New Roman" panose="02020603050405020304" pitchFamily="18" charset="0"/>
              </a:rPr>
              <a:t> is the structural thickness of the deck.  Substitutin</a:t>
            </a:r>
            <a:r>
              <a:rPr lang="en-US" dirty="0">
                <a:ea typeface="Times New Roman" panose="02020603050405020304" pitchFamily="18" charset="0"/>
                <a:cs typeface="Times New Roman" panose="02020603050405020304" pitchFamily="18" charset="0"/>
              </a:rPr>
              <a:t>g into the equation gives P</a:t>
            </a:r>
            <a:r>
              <a:rPr lang="en-US" baseline="-25000" dirty="0">
                <a:ea typeface="Times New Roman" panose="02020603050405020304" pitchFamily="18" charset="0"/>
                <a:cs typeface="Times New Roman" panose="02020603050405020304" pitchFamily="18" charset="0"/>
              </a:rPr>
              <a:t>1p</a:t>
            </a:r>
            <a:r>
              <a:rPr lang="en-US" dirty="0">
                <a:ea typeface="Times New Roman" panose="02020603050405020304" pitchFamily="18" charset="0"/>
                <a:cs typeface="Times New Roman" panose="02020603050405020304" pitchFamily="18" charset="0"/>
              </a:rPr>
              <a:t> equal to 3,488 kips.</a:t>
            </a:r>
            <a:endParaRPr lang="en-US" dirty="0">
              <a:effectLst/>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dirty="0">
                <a:ea typeface="Times New Roman" panose="02020603050405020304" pitchFamily="18" charset="0"/>
                <a:cs typeface="Times New Roman" panose="02020603050405020304" pitchFamily="18" charset="0"/>
              </a:rPr>
              <a:t>The steel section yielding the smallest force, P</a:t>
            </a:r>
            <a:r>
              <a:rPr lang="en-US" baseline="-25000" dirty="0">
                <a:ea typeface="Times New Roman" panose="02020603050405020304" pitchFamily="18" charset="0"/>
                <a:cs typeface="Times New Roman" panose="02020603050405020304" pitchFamily="18" charset="0"/>
              </a:rPr>
              <a:t>2p</a:t>
            </a:r>
            <a:r>
              <a:rPr lang="en-US" dirty="0">
                <a:ea typeface="Times New Roman" panose="02020603050405020304" pitchFamily="18" charset="0"/>
                <a:cs typeface="Times New Roman" panose="02020603050405020304" pitchFamily="18" charset="0"/>
              </a:rPr>
              <a:t>, in the region between the point of maximum design live load plus impact moment and the adjacent end of the member (i.e., the abutment) is right at the abutment. The flange and web sizes at this section are shown in the figure on this slide. The section is a homogeneous section with the specified minimum yield strength of the flanges equal to 50 ksi. Substituting into the equation gives P</a:t>
            </a:r>
            <a:r>
              <a:rPr lang="en-US" baseline="-25000" dirty="0">
                <a:ea typeface="Times New Roman" panose="02020603050405020304" pitchFamily="18" charset="0"/>
                <a:cs typeface="Times New Roman" panose="02020603050405020304" pitchFamily="18" charset="0"/>
              </a:rPr>
              <a:t>2p</a:t>
            </a:r>
            <a:r>
              <a:rPr lang="en-US" dirty="0">
                <a:ea typeface="Times New Roman" panose="02020603050405020304" pitchFamily="18" charset="0"/>
                <a:cs typeface="Times New Roman" panose="02020603050405020304" pitchFamily="18" charset="0"/>
              </a:rPr>
              <a:t> equal to 3,313 kips. Therefore, P</a:t>
            </a:r>
            <a:r>
              <a:rPr lang="en-US" baseline="-25000" dirty="0">
                <a:ea typeface="Times New Roman" panose="02020603050405020304" pitchFamily="18" charset="0"/>
                <a:cs typeface="Times New Roman" panose="02020603050405020304" pitchFamily="18" charset="0"/>
              </a:rPr>
              <a:t>p</a:t>
            </a:r>
            <a:r>
              <a:rPr lang="en-US" dirty="0">
                <a:ea typeface="Times New Roman" panose="02020603050405020304" pitchFamily="18" charset="0"/>
                <a:cs typeface="Times New Roman" panose="02020603050405020304" pitchFamily="18" charset="0"/>
              </a:rPr>
              <a:t> is equal to the lesser of P</a:t>
            </a:r>
            <a:r>
              <a:rPr lang="en-US" baseline="-25000" dirty="0">
                <a:ea typeface="Times New Roman" panose="02020603050405020304" pitchFamily="18" charset="0"/>
                <a:cs typeface="Times New Roman" panose="02020603050405020304" pitchFamily="18" charset="0"/>
              </a:rPr>
              <a:t>1p </a:t>
            </a:r>
            <a:r>
              <a:rPr lang="en-US" dirty="0">
                <a:ea typeface="Times New Roman" panose="02020603050405020304" pitchFamily="18" charset="0"/>
                <a:cs typeface="Times New Roman" panose="02020603050405020304" pitchFamily="18" charset="0"/>
              </a:rPr>
              <a:t>and P</a:t>
            </a:r>
            <a:r>
              <a:rPr lang="en-US" baseline="-25000" dirty="0">
                <a:ea typeface="Times New Roman" panose="02020603050405020304" pitchFamily="18" charset="0"/>
                <a:cs typeface="Times New Roman" panose="02020603050405020304" pitchFamily="18" charset="0"/>
              </a:rPr>
              <a:t>2p</a:t>
            </a:r>
            <a:r>
              <a:rPr lang="en-US" dirty="0">
                <a:ea typeface="Times New Roman" panose="02020603050405020304" pitchFamily="18" charset="0"/>
                <a:cs typeface="Times New Roman" panose="02020603050405020304" pitchFamily="18" charset="0"/>
              </a:rPr>
              <a:t>, or P</a:t>
            </a:r>
            <a:r>
              <a:rPr lang="en-US" baseline="-25000" dirty="0">
                <a:ea typeface="Times New Roman" panose="02020603050405020304" pitchFamily="18" charset="0"/>
                <a:cs typeface="Times New Roman" panose="02020603050405020304" pitchFamily="18" charset="0"/>
              </a:rPr>
              <a:t>2p</a:t>
            </a:r>
            <a:r>
              <a:rPr lang="en-US" dirty="0">
                <a:ea typeface="Times New Roman" panose="02020603050405020304" pitchFamily="18" charset="0"/>
                <a:cs typeface="Times New Roman" panose="02020603050405020304" pitchFamily="18" charset="0"/>
              </a:rPr>
              <a:t> = 3,313 kips.</a:t>
            </a:r>
          </a:p>
          <a:p>
            <a:pPr marR="228600" algn="just">
              <a:lnSpc>
                <a:spcPct val="110000"/>
              </a:lnSpc>
              <a:spcBef>
                <a:spcPts val="0"/>
              </a:spcBef>
              <a:spcAft>
                <a:spcPts val="0"/>
              </a:spcAft>
            </a:pPr>
            <a:endParaRPr lang="en-US" dirty="0">
              <a:effectLst/>
              <a:ea typeface="Times New Roman" panose="02020603050405020304" pitchFamily="18" charset="0"/>
              <a:cs typeface="Arial" panose="020B0604020202020204" pitchFamily="34" charset="0"/>
            </a:endParaRPr>
          </a:p>
          <a:p>
            <a:pPr marR="228600" algn="just">
              <a:lnSpc>
                <a:spcPct val="110000"/>
              </a:lnSpc>
              <a:spcBef>
                <a:spcPts val="0"/>
              </a:spcBef>
              <a:spcAft>
                <a:spcPts val="0"/>
              </a:spcAft>
            </a:pPr>
            <a:r>
              <a:rPr lang="en-US" dirty="0">
                <a:effectLst/>
                <a:ea typeface="Times New Roman" panose="02020603050405020304" pitchFamily="18" charset="0"/>
                <a:cs typeface="Arial" panose="020B0604020202020204" pitchFamily="34" charset="0"/>
              </a:rPr>
              <a:t> </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68</a:t>
            </a:fld>
            <a:endParaRPr lang="en-US" altLang="en-US" dirty="0"/>
          </a:p>
        </p:txBody>
      </p:sp>
    </p:spTree>
    <p:extLst>
      <p:ext uri="{BB962C8B-B14F-4D97-AF65-F5344CB8AC3E}">
        <p14:creationId xmlns:p14="http://schemas.microsoft.com/office/powerpoint/2010/main" val="323920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6314" y="4364256"/>
            <a:ext cx="6564086" cy="4712137"/>
          </a:xfrm>
        </p:spPr>
        <p:txBody>
          <a:bodyPr/>
          <a:lstStyle/>
          <a:p>
            <a:pPr marL="0" marR="228600" lvl="0" indent="0" algn="just" defTabSz="914400" rtl="0" eaLnBrk="0" fontAlgn="base" latinLnBrk="0" hangingPunct="0">
              <a:lnSpc>
                <a:spcPct val="110000"/>
              </a:lnSpc>
              <a:spcBef>
                <a:spcPts val="0"/>
              </a:spcBef>
              <a:spcAft>
                <a:spcPts val="0"/>
              </a:spcAft>
              <a:buClrTx/>
              <a:buSzTx/>
              <a:buFontTx/>
              <a:buNone/>
              <a:tabLst/>
              <a:defRPr/>
            </a:pPr>
            <a:r>
              <a:rPr lang="en-US" dirty="0">
                <a:effectLst/>
                <a:ea typeface="Times New Roman" panose="02020603050405020304" pitchFamily="18" charset="0"/>
                <a:cs typeface="Times New Roman" panose="02020603050405020304" pitchFamily="18" charset="0"/>
              </a:rPr>
              <a:t>As discussed previously, </a:t>
            </a:r>
            <a:r>
              <a:rPr lang="en-US" sz="1200" dirty="0">
                <a:effectLst/>
                <a:ea typeface="Times New Roman" panose="02020603050405020304" pitchFamily="18" charset="0"/>
                <a:cs typeface="Times New Roman" panose="02020603050405020304" pitchFamily="18" charset="0"/>
              </a:rPr>
              <a:t>P</a:t>
            </a:r>
            <a:r>
              <a:rPr lang="en-US" sz="1200" baseline="-25000" dirty="0">
                <a:effectLst/>
                <a:ea typeface="Times New Roman" panose="02020603050405020304" pitchFamily="18" charset="0"/>
                <a:cs typeface="Times New Roman" panose="02020603050405020304" pitchFamily="18" charset="0"/>
              </a:rPr>
              <a:t>n</a:t>
            </a:r>
            <a:r>
              <a:rPr lang="en-US" sz="1200" dirty="0">
                <a:effectLst/>
                <a:ea typeface="Times New Roman" panose="02020603050405020304" pitchFamily="18" charset="0"/>
                <a:cs typeface="Times New Roman" panose="02020603050405020304" pitchFamily="18" charset="0"/>
              </a:rPr>
              <a:t> is the total longitudinal force in the concrete deck over an interior support taken as the lesser of the forces based on either the ultimate-strength properties of the steel girder (P</a:t>
            </a:r>
            <a:r>
              <a:rPr lang="en-US" sz="1200" baseline="-25000" dirty="0">
                <a:effectLst/>
                <a:ea typeface="Times New Roman" panose="02020603050405020304" pitchFamily="18" charset="0"/>
                <a:cs typeface="Times New Roman" panose="02020603050405020304" pitchFamily="18" charset="0"/>
              </a:rPr>
              <a:t>1n</a:t>
            </a:r>
            <a:r>
              <a:rPr lang="en-US" sz="1200" dirty="0">
                <a:effectLst/>
                <a:ea typeface="Times New Roman" panose="02020603050405020304" pitchFamily="18" charset="0"/>
                <a:cs typeface="Times New Roman" panose="02020603050405020304" pitchFamily="18" charset="0"/>
              </a:rPr>
              <a:t>), or a conservative approximation of the combined contribution of both the longitudinal reinforcement and the concrete that remains effective in tension based on its modulus or rupture (P</a:t>
            </a:r>
            <a:r>
              <a:rPr lang="en-US" sz="1200" baseline="-25000" dirty="0">
                <a:effectLst/>
                <a:ea typeface="Times New Roman" panose="02020603050405020304" pitchFamily="18" charset="0"/>
                <a:cs typeface="Times New Roman" panose="02020603050405020304" pitchFamily="18" charset="0"/>
              </a:rPr>
              <a:t>2n</a:t>
            </a:r>
            <a:r>
              <a:rPr lang="en-US" sz="1200" dirty="0">
                <a:effectLst/>
                <a:ea typeface="Times New Roman" panose="02020603050405020304" pitchFamily="18" charset="0"/>
                <a:cs typeface="Times New Roman" panose="02020603050405020304" pitchFamily="18" charset="0"/>
              </a:rPr>
              <a:t>), as given by the equations shown at the top of this slide. </a:t>
            </a:r>
            <a:r>
              <a:rPr lang="en-US" dirty="0">
                <a:ea typeface="Times New Roman" panose="02020603050405020304" pitchFamily="18" charset="0"/>
                <a:cs typeface="Times New Roman" panose="02020603050405020304" pitchFamily="18" charset="0"/>
              </a:rPr>
              <a:t>The steel section yielding the smallest force, P</a:t>
            </a:r>
            <a:r>
              <a:rPr lang="en-US" baseline="-25000" dirty="0">
                <a:ea typeface="Times New Roman" panose="02020603050405020304" pitchFamily="18" charset="0"/>
                <a:cs typeface="Times New Roman" panose="02020603050405020304" pitchFamily="18" charset="0"/>
              </a:rPr>
              <a:t>1n</a:t>
            </a:r>
            <a:r>
              <a:rPr lang="en-US" dirty="0">
                <a:ea typeface="Times New Roman" panose="02020603050405020304" pitchFamily="18" charset="0"/>
                <a:cs typeface="Times New Roman" panose="02020603050405020304" pitchFamily="18" charset="0"/>
              </a:rPr>
              <a:t>, in the region between the point of maximum design live load plus impact moment and the centerline of the adjacent interior support is at the point of maximum positive design live load plus impact moment. The flange and web sizes at this section are shown in the figure on this slide. The section is a homogeneous section with the specified minimum yield strength of the flanges equal to 50 ksi. Substituting into the equation gives P</a:t>
            </a:r>
            <a:r>
              <a:rPr lang="en-US" baseline="-25000" dirty="0">
                <a:ea typeface="Times New Roman" panose="02020603050405020304" pitchFamily="18" charset="0"/>
                <a:cs typeface="Times New Roman" panose="02020603050405020304" pitchFamily="18" charset="0"/>
              </a:rPr>
              <a:t>1n</a:t>
            </a:r>
            <a:r>
              <a:rPr lang="en-US" dirty="0">
                <a:ea typeface="Times New Roman" panose="02020603050405020304" pitchFamily="18" charset="0"/>
                <a:cs typeface="Times New Roman" panose="02020603050405020304" pitchFamily="18" charset="0"/>
              </a:rPr>
              <a:t> equal to 4,100 kips. </a:t>
            </a:r>
            <a:endParaRPr lang="en-US" dirty="0">
              <a:effectLst/>
              <a:ea typeface="Times New Roman" panose="02020603050405020304" pitchFamily="18" charset="0"/>
              <a:cs typeface="Arial" panose="020B0604020202020204" pitchFamily="34" charset="0"/>
            </a:endParaRPr>
          </a:p>
          <a:p>
            <a:pPr marR="228600" algn="just">
              <a:lnSpc>
                <a:spcPct val="110000"/>
              </a:lnSpc>
              <a:spcBef>
                <a:spcPts val="0"/>
              </a:spcBef>
              <a:spcAft>
                <a:spcPts val="0"/>
              </a:spcAft>
              <a:defRPr/>
            </a:pPr>
            <a:r>
              <a:rPr lang="en-US" dirty="0">
                <a:effectLst/>
                <a:ea typeface="Times New Roman" panose="02020603050405020304" pitchFamily="18" charset="0"/>
                <a:cs typeface="Arial" panose="020B0604020202020204" pitchFamily="34" charset="0"/>
              </a:rPr>
              <a:t> </a:t>
            </a:r>
            <a:endParaRPr lang="en-US" dirty="0">
              <a:ea typeface="Times New Roman" panose="02020603050405020304" pitchFamily="18" charset="0"/>
              <a:cs typeface="Arial" panose="020B0604020202020204" pitchFamily="34" charset="0"/>
            </a:endParaRPr>
          </a:p>
          <a:p>
            <a:pPr marR="228600" algn="just">
              <a:lnSpc>
                <a:spcPct val="110000"/>
              </a:lnSpc>
              <a:spcBef>
                <a:spcPts val="0"/>
              </a:spcBef>
              <a:spcAft>
                <a:spcPts val="0"/>
              </a:spcAft>
              <a:defRPr/>
            </a:pPr>
            <a:r>
              <a:rPr lang="en-US" sz="1200" dirty="0">
                <a:effectLst/>
                <a:ea typeface="Times New Roman" panose="02020603050405020304" pitchFamily="18" charset="0"/>
                <a:cs typeface="Times New Roman" panose="02020603050405020304" pitchFamily="18" charset="0"/>
              </a:rPr>
              <a:t>In the equation for P</a:t>
            </a:r>
            <a:r>
              <a:rPr lang="en-US" sz="1200" baseline="-25000" dirty="0">
                <a:effectLst/>
                <a:ea typeface="Times New Roman" panose="02020603050405020304" pitchFamily="18" charset="0"/>
                <a:cs typeface="Times New Roman" panose="02020603050405020304" pitchFamily="18" charset="0"/>
              </a:rPr>
              <a:t>2n</a:t>
            </a:r>
            <a:r>
              <a:rPr lang="en-US" sz="1200" dirty="0">
                <a:effectLst/>
                <a:ea typeface="Times New Roman" panose="02020603050405020304" pitchFamily="18" charset="0"/>
                <a:cs typeface="Times New Roman" panose="02020603050405020304" pitchFamily="18" charset="0"/>
              </a:rPr>
              <a:t>, b</a:t>
            </a:r>
            <a:r>
              <a:rPr lang="en-US" sz="1200" baseline="-25000" dirty="0">
                <a:effectLst/>
                <a:ea typeface="Times New Roman" panose="02020603050405020304" pitchFamily="18" charset="0"/>
                <a:cs typeface="Times New Roman" panose="02020603050405020304" pitchFamily="18" charset="0"/>
              </a:rPr>
              <a:t>s</a:t>
            </a:r>
            <a:r>
              <a:rPr lang="en-US" sz="1200" dirty="0">
                <a:effectLst/>
                <a:ea typeface="Times New Roman" panose="02020603050405020304" pitchFamily="18" charset="0"/>
                <a:cs typeface="Times New Roman" panose="02020603050405020304" pitchFamily="18" charset="0"/>
              </a:rPr>
              <a:t> is the effective width of the concrete deck and t</a:t>
            </a:r>
            <a:r>
              <a:rPr lang="en-US" sz="1200" baseline="-25000" dirty="0">
                <a:effectLst/>
                <a:ea typeface="Times New Roman" panose="02020603050405020304" pitchFamily="18" charset="0"/>
                <a:cs typeface="Times New Roman" panose="02020603050405020304" pitchFamily="18" charset="0"/>
              </a:rPr>
              <a:t>s</a:t>
            </a:r>
            <a:r>
              <a:rPr lang="en-US" sz="1200" dirty="0">
                <a:effectLst/>
                <a:ea typeface="Times New Roman" panose="02020603050405020304" pitchFamily="18" charset="0"/>
                <a:cs typeface="Times New Roman" panose="02020603050405020304" pitchFamily="18" charset="0"/>
              </a:rPr>
              <a:t> is the structural thickness of the deck.</a:t>
            </a:r>
            <a:r>
              <a:rPr lang="en-US" dirty="0">
                <a:effectLst/>
                <a:ea typeface="Times New Roman" panose="02020603050405020304" pitchFamily="18" charset="0"/>
                <a:cs typeface="Times New Roman" panose="02020603050405020304" pitchFamily="18" charset="0"/>
              </a:rPr>
              <a:t> Substitutin</a:t>
            </a:r>
            <a:r>
              <a:rPr lang="en-US" dirty="0">
                <a:ea typeface="Times New Roman" panose="02020603050405020304" pitchFamily="18" charset="0"/>
                <a:cs typeface="Times New Roman" panose="02020603050405020304" pitchFamily="18" charset="0"/>
              </a:rPr>
              <a:t>g into the equation gives P</a:t>
            </a:r>
            <a:r>
              <a:rPr lang="en-US" baseline="-25000" dirty="0">
                <a:ea typeface="Times New Roman" panose="02020603050405020304" pitchFamily="18" charset="0"/>
                <a:cs typeface="Times New Roman" panose="02020603050405020304" pitchFamily="18" charset="0"/>
              </a:rPr>
              <a:t>2n</a:t>
            </a:r>
            <a:r>
              <a:rPr lang="en-US" dirty="0">
                <a:ea typeface="Times New Roman" panose="02020603050405020304" pitchFamily="18" charset="0"/>
                <a:cs typeface="Times New Roman" panose="02020603050405020304" pitchFamily="18" charset="0"/>
              </a:rPr>
              <a:t> equal to 1,847 kips. Therefore, P</a:t>
            </a:r>
            <a:r>
              <a:rPr lang="en-US" baseline="-25000" dirty="0">
                <a:ea typeface="Times New Roman" panose="02020603050405020304" pitchFamily="18" charset="0"/>
                <a:cs typeface="Times New Roman" panose="02020603050405020304" pitchFamily="18" charset="0"/>
              </a:rPr>
              <a:t>n </a:t>
            </a:r>
            <a:r>
              <a:rPr lang="en-US" dirty="0">
                <a:ea typeface="Times New Roman" panose="02020603050405020304" pitchFamily="18" charset="0"/>
                <a:cs typeface="Times New Roman" panose="02020603050405020304" pitchFamily="18" charset="0"/>
              </a:rPr>
              <a:t>is equal to the lesser of P</a:t>
            </a:r>
            <a:r>
              <a:rPr lang="en-US" baseline="-25000" dirty="0">
                <a:ea typeface="Times New Roman" panose="02020603050405020304" pitchFamily="18" charset="0"/>
                <a:cs typeface="Times New Roman" panose="02020603050405020304" pitchFamily="18" charset="0"/>
              </a:rPr>
              <a:t>1n </a:t>
            </a:r>
            <a:r>
              <a:rPr lang="en-US" dirty="0">
                <a:ea typeface="Times New Roman" panose="02020603050405020304" pitchFamily="18" charset="0"/>
                <a:cs typeface="Times New Roman" panose="02020603050405020304" pitchFamily="18" charset="0"/>
              </a:rPr>
              <a:t>and P</a:t>
            </a:r>
            <a:r>
              <a:rPr lang="en-US" baseline="-25000" dirty="0">
                <a:ea typeface="Times New Roman" panose="02020603050405020304" pitchFamily="18" charset="0"/>
                <a:cs typeface="Times New Roman" panose="02020603050405020304" pitchFamily="18" charset="0"/>
              </a:rPr>
              <a:t>2n</a:t>
            </a:r>
            <a:r>
              <a:rPr lang="en-US" dirty="0">
                <a:ea typeface="Times New Roman" panose="02020603050405020304" pitchFamily="18" charset="0"/>
                <a:cs typeface="Times New Roman" panose="02020603050405020304" pitchFamily="18" charset="0"/>
              </a:rPr>
              <a:t>, or P</a:t>
            </a:r>
            <a:r>
              <a:rPr lang="en-US" baseline="-25000" dirty="0">
                <a:ea typeface="Times New Roman" panose="02020603050405020304" pitchFamily="18" charset="0"/>
                <a:cs typeface="Times New Roman" panose="02020603050405020304" pitchFamily="18" charset="0"/>
              </a:rPr>
              <a:t>2n</a:t>
            </a:r>
            <a:r>
              <a:rPr lang="en-US" dirty="0">
                <a:ea typeface="Times New Roman" panose="02020603050405020304" pitchFamily="18" charset="0"/>
                <a:cs typeface="Times New Roman" panose="02020603050405020304" pitchFamily="18" charset="0"/>
              </a:rPr>
              <a:t> = 1,847 kips.</a:t>
            </a:r>
          </a:p>
          <a:p>
            <a:pPr marL="0" marR="228600" lvl="0" indent="0" algn="just" defTabSz="914400" rtl="0" eaLnBrk="0" fontAlgn="base" latinLnBrk="0" hangingPunct="0">
              <a:lnSpc>
                <a:spcPct val="110000"/>
              </a:lnSpc>
              <a:spcBef>
                <a:spcPts val="0"/>
              </a:spcBef>
              <a:spcAft>
                <a:spcPts val="0"/>
              </a:spcAft>
              <a:buClrTx/>
              <a:buSzTx/>
              <a:buFontTx/>
              <a:buNone/>
              <a:tabLst/>
              <a:defRPr/>
            </a:pPr>
            <a:endParaRPr lang="en-US" dirty="0">
              <a:effectLst/>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69</a:t>
            </a:fld>
            <a:endParaRPr lang="en-US" altLang="en-US" dirty="0"/>
          </a:p>
        </p:txBody>
      </p:sp>
    </p:spTree>
    <p:extLst>
      <p:ext uri="{BB962C8B-B14F-4D97-AF65-F5344CB8AC3E}">
        <p14:creationId xmlns:p14="http://schemas.microsoft.com/office/powerpoint/2010/main" val="3112541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03032"/>
            <a:ext cx="6400800" cy="4320540"/>
          </a:xfrm>
        </p:spPr>
        <p:txBody>
          <a:bodyPr/>
          <a:lstStyle/>
          <a:p>
            <a:pPr algn="just"/>
            <a:r>
              <a:rPr lang="en-US" dirty="0"/>
              <a:t>The next topic in this lesson will cover the design requirements for compact sections in positive bending at the strength limit state, including the requirements to qualify as a compact section and the flexural resistance requirements for the design of compact sections. </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a:t>
            </a:fld>
            <a:endParaRPr lang="en-US" altLang="en-US" dirty="0"/>
          </a:p>
        </p:txBody>
      </p:sp>
    </p:spTree>
    <p:extLst>
      <p:ext uri="{BB962C8B-B14F-4D97-AF65-F5344CB8AC3E}">
        <p14:creationId xmlns:p14="http://schemas.microsoft.com/office/powerpoint/2010/main" val="29979538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1715" y="4364256"/>
            <a:ext cx="6538685" cy="4712137"/>
          </a:xfrm>
        </p:spPr>
        <p:txBody>
          <a:bodyPr/>
          <a:lstStyle/>
          <a:p>
            <a:pPr marR="228600" algn="just">
              <a:lnSpc>
                <a:spcPct val="110000"/>
              </a:lnSpc>
              <a:spcBef>
                <a:spcPts val="0"/>
              </a:spcBef>
              <a:spcAft>
                <a:spcPts val="0"/>
              </a:spcAft>
            </a:pPr>
            <a:r>
              <a:rPr lang="en-US" sz="1200" dirty="0">
                <a:effectLst/>
                <a:ea typeface="Times New Roman" panose="02020603050405020304" pitchFamily="18" charset="0"/>
                <a:cs typeface="Times New Roman" panose="02020603050405020304" pitchFamily="18" charset="0"/>
              </a:rPr>
              <a:t>The total longitudinal force in the concrete deck between the point of maximum positive design live load plus impact moment and the centerline of an adjacent interior support, P</a:t>
            </a:r>
            <a:r>
              <a:rPr lang="en-US" sz="1200" baseline="-25000" dirty="0">
                <a:effectLst/>
                <a:ea typeface="Times New Roman" panose="02020603050405020304" pitchFamily="18" charset="0"/>
                <a:cs typeface="Times New Roman" panose="02020603050405020304" pitchFamily="18" charset="0"/>
              </a:rPr>
              <a:t>T</a:t>
            </a:r>
            <a:r>
              <a:rPr lang="en-US" sz="1200" dirty="0">
                <a:effectLst/>
                <a:ea typeface="Times New Roman" panose="02020603050405020304" pitchFamily="18" charset="0"/>
                <a:cs typeface="Times New Roman" panose="02020603050405020304" pitchFamily="18" charset="0"/>
              </a:rPr>
              <a:t>, is taken as the sum of the force P</a:t>
            </a:r>
            <a:r>
              <a:rPr lang="en-US" sz="1200" baseline="-25000" dirty="0">
                <a:effectLst/>
                <a:ea typeface="Times New Roman" panose="02020603050405020304" pitchFamily="18" charset="0"/>
                <a:cs typeface="Times New Roman" panose="02020603050405020304" pitchFamily="18" charset="0"/>
              </a:rPr>
              <a:t>p</a:t>
            </a:r>
            <a:r>
              <a:rPr lang="en-US" sz="1200" dirty="0">
                <a:effectLst/>
                <a:ea typeface="Times New Roman" panose="02020603050405020304" pitchFamily="18" charset="0"/>
                <a:cs typeface="Times New Roman" panose="02020603050405020304" pitchFamily="18" charset="0"/>
              </a:rPr>
              <a:t> and the force P</a:t>
            </a:r>
            <a:r>
              <a:rPr lang="en-US" sz="1200" baseline="-25000" dirty="0">
                <a:effectLst/>
                <a:ea typeface="Times New Roman" panose="02020603050405020304" pitchFamily="18" charset="0"/>
                <a:cs typeface="Times New Roman" panose="02020603050405020304" pitchFamily="18" charset="0"/>
              </a:rPr>
              <a:t>n</a:t>
            </a:r>
            <a:r>
              <a:rPr lang="en-US" sz="1200" dirty="0">
                <a:effectLst/>
                <a:ea typeface="Times New Roman" panose="02020603050405020304" pitchFamily="18" charset="0"/>
                <a:cs typeface="Times New Roman" panose="02020603050405020304" pitchFamily="18" charset="0"/>
              </a:rPr>
              <a:t>, or 5,160 kips. </a:t>
            </a:r>
            <a:r>
              <a:rPr lang="en-US" sz="1200" baseline="-25000" dirty="0">
                <a:effectLst/>
                <a:ea typeface="Times New Roman" panose="02020603050405020304" pitchFamily="18" charset="0"/>
                <a:cs typeface="Times New Roman" panose="02020603050405020304" pitchFamily="18" charset="0"/>
              </a:rPr>
              <a:t>.</a:t>
            </a:r>
            <a:r>
              <a:rPr lang="en-US" sz="1200" dirty="0">
                <a:effectLst/>
                <a:ea typeface="Times New Roman" panose="02020603050405020304" pitchFamily="18" charset="0"/>
                <a:cs typeface="Times New Roman" panose="02020603050405020304" pitchFamily="18" charset="0"/>
              </a:rPr>
              <a:t> </a:t>
            </a:r>
          </a:p>
          <a:p>
            <a:pPr marR="228600" algn="just">
              <a:lnSpc>
                <a:spcPct val="110000"/>
              </a:lnSpc>
              <a:spcBef>
                <a:spcPts val="0"/>
              </a:spcBef>
              <a:spcAft>
                <a:spcPts val="0"/>
              </a:spcAft>
            </a:pPr>
            <a:endParaRPr lang="en-US" dirty="0">
              <a:cs typeface="Times New Roman" panose="02020603050405020304" pitchFamily="18" charset="0"/>
            </a:endParaRPr>
          </a:p>
          <a:p>
            <a:pPr marR="228600" algn="just">
              <a:lnSpc>
                <a:spcPct val="110000"/>
              </a:lnSpc>
              <a:spcBef>
                <a:spcPts val="0"/>
              </a:spcBef>
              <a:spcAft>
                <a:spcPts val="0"/>
              </a:spcAft>
            </a:pPr>
            <a:r>
              <a:rPr lang="en-US" sz="1200" dirty="0"/>
              <a:t>T</a:t>
            </a:r>
            <a:r>
              <a:rPr lang="en-US" sz="1200" dirty="0">
                <a:effectLst/>
                <a:ea typeface="Times New Roman" panose="02020603050405020304" pitchFamily="18" charset="0"/>
                <a:cs typeface="Arial" panose="020B0604020202020204" pitchFamily="34" charset="0"/>
              </a:rPr>
              <a:t>he total nominal shear force, P, between the point of maximum design live load plus impact moment and the centerline of </a:t>
            </a:r>
            <a:r>
              <a:rPr lang="en-US" sz="1200" dirty="0">
                <a:ea typeface="Times New Roman" panose="02020603050405020304" pitchFamily="18" charset="0"/>
                <a:cs typeface="Arial" panose="020B0604020202020204" pitchFamily="34" charset="0"/>
              </a:rPr>
              <a:t>an adjacent interior support is taken as the vector sum of the forces P</a:t>
            </a:r>
            <a:r>
              <a:rPr lang="en-US" sz="1200" baseline="-25000" dirty="0">
                <a:ea typeface="Times New Roman" panose="02020603050405020304" pitchFamily="18" charset="0"/>
                <a:cs typeface="Arial" panose="020B0604020202020204" pitchFamily="34" charset="0"/>
              </a:rPr>
              <a:t>T</a:t>
            </a:r>
            <a:r>
              <a:rPr lang="en-US" sz="1200" dirty="0">
                <a:ea typeface="Times New Roman" panose="02020603050405020304" pitchFamily="18" charset="0"/>
                <a:cs typeface="Arial" panose="020B0604020202020204" pitchFamily="34" charset="0"/>
              </a:rPr>
              <a:t> and F</a:t>
            </a:r>
            <a:r>
              <a:rPr lang="en-US" sz="1200" baseline="-25000" dirty="0">
                <a:ea typeface="Times New Roman" panose="02020603050405020304" pitchFamily="18" charset="0"/>
                <a:cs typeface="Arial" panose="020B0604020202020204" pitchFamily="34" charset="0"/>
              </a:rPr>
              <a:t>T</a:t>
            </a:r>
            <a:r>
              <a:rPr lang="en-US" sz="1200" dirty="0">
                <a:ea typeface="Times New Roman" panose="02020603050405020304" pitchFamily="18" charset="0"/>
                <a:cs typeface="Arial" panose="020B0604020202020204" pitchFamily="34" charset="0"/>
              </a:rPr>
              <a:t>. As mentioned previously, s</a:t>
            </a:r>
            <a:r>
              <a:rPr lang="en-US" sz="1200" dirty="0">
                <a:cs typeface="Arial" panose="020B0604020202020204" pitchFamily="34" charset="0"/>
              </a:rPr>
              <a:t>ince the bridge in NSBA SBDH Design Example 1 is straight and not horizontally curved, </a:t>
            </a:r>
            <a:r>
              <a:rPr lang="en-US" sz="1200" dirty="0">
                <a:effectLst/>
                <a:ea typeface="Times New Roman" panose="02020603050405020304" pitchFamily="18" charset="0"/>
                <a:cs typeface="Times New Roman" panose="02020603050405020304" pitchFamily="18" charset="0"/>
              </a:rPr>
              <a:t>the total radial force in the concrete deck between the point of maximum positive design live load plus impact moment and the centerline of an adjacent interior support, </a:t>
            </a:r>
            <a:r>
              <a:rPr lang="en-US" sz="1200" dirty="0">
                <a:cs typeface="Arial" panose="020B0604020202020204" pitchFamily="34" charset="0"/>
              </a:rPr>
              <a:t>F</a:t>
            </a:r>
            <a:r>
              <a:rPr lang="en-US" sz="1200" baseline="-25000" dirty="0">
                <a:cs typeface="Arial" panose="020B0604020202020204" pitchFamily="34" charset="0"/>
              </a:rPr>
              <a:t>T</a:t>
            </a:r>
            <a:r>
              <a:rPr lang="en-US" sz="1200" dirty="0">
                <a:cs typeface="Arial" panose="020B0604020202020204" pitchFamily="34" charset="0"/>
              </a:rPr>
              <a:t> is taken equal to zero.</a:t>
            </a:r>
            <a:r>
              <a:rPr lang="en-US" sz="1200" dirty="0">
                <a:effectLst/>
                <a:ea typeface="Times New Roman" panose="02020603050405020304" pitchFamily="18" charset="0"/>
                <a:cs typeface="Times New Roman" panose="02020603050405020304" pitchFamily="18" charset="0"/>
              </a:rPr>
              <a:t> Therefore, in this case, P is equal to P</a:t>
            </a:r>
            <a:r>
              <a:rPr lang="en-US" sz="1200" baseline="-25000" dirty="0">
                <a:effectLst/>
                <a:ea typeface="Times New Roman" panose="02020603050405020304" pitchFamily="18" charset="0"/>
                <a:cs typeface="Times New Roman" panose="02020603050405020304" pitchFamily="18" charset="0"/>
              </a:rPr>
              <a:t>T</a:t>
            </a:r>
            <a:r>
              <a:rPr lang="en-US" sz="1200" dirty="0">
                <a:effectLst/>
                <a:ea typeface="Times New Roman" panose="02020603050405020304" pitchFamily="18" charset="0"/>
                <a:cs typeface="Times New Roman" panose="02020603050405020304" pitchFamily="18" charset="0"/>
              </a:rPr>
              <a:t>, or 5,160 kips.</a:t>
            </a:r>
          </a:p>
          <a:p>
            <a:pPr marR="228600" algn="just">
              <a:lnSpc>
                <a:spcPct val="110000"/>
              </a:lnSpc>
              <a:spcBef>
                <a:spcPts val="0"/>
              </a:spcBef>
              <a:spcAft>
                <a:spcPts val="0"/>
              </a:spcAft>
            </a:pP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70</a:t>
            </a:fld>
            <a:endParaRPr lang="en-US" altLang="en-US" dirty="0"/>
          </a:p>
        </p:txBody>
      </p:sp>
    </p:spTree>
    <p:extLst>
      <p:ext uri="{BB962C8B-B14F-4D97-AF65-F5344CB8AC3E}">
        <p14:creationId xmlns:p14="http://schemas.microsoft.com/office/powerpoint/2010/main" val="39345408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1" y="4364256"/>
            <a:ext cx="6629399" cy="4712137"/>
          </a:xfrm>
        </p:spPr>
        <p:txBody>
          <a:bodyPr/>
          <a:lstStyle/>
          <a:p>
            <a:pPr marR="228600" algn="just">
              <a:lnSpc>
                <a:spcPct val="110000"/>
              </a:lnSpc>
              <a:spcBef>
                <a:spcPts val="0"/>
              </a:spcBef>
              <a:spcAft>
                <a:spcPts val="0"/>
              </a:spcAft>
            </a:pPr>
            <a:r>
              <a:rPr lang="en-US" dirty="0">
                <a:effectLst/>
                <a:ea typeface="Times New Roman" panose="02020603050405020304" pitchFamily="18" charset="0"/>
                <a:cs typeface="Arial" panose="020B0604020202020204" pitchFamily="34" charset="0"/>
                <a:sym typeface="Symbol" panose="05050102010706020507" pitchFamily="18" charset="2"/>
              </a:rPr>
              <a:t>The nominal shear resistance of a single shear connector, Q</a:t>
            </a:r>
            <a:r>
              <a:rPr lang="en-US" baseline="-25000" dirty="0">
                <a:effectLst/>
                <a:ea typeface="Times New Roman" panose="02020603050405020304" pitchFamily="18" charset="0"/>
                <a:cs typeface="Arial" panose="020B0604020202020204" pitchFamily="34" charset="0"/>
                <a:sym typeface="Symbol" panose="05050102010706020507" pitchFamily="18" charset="2"/>
              </a:rPr>
              <a:t>n</a:t>
            </a:r>
            <a:r>
              <a:rPr lang="en-US" dirty="0">
                <a:effectLst/>
                <a:ea typeface="Times New Roman" panose="02020603050405020304" pitchFamily="18" charset="0"/>
                <a:cs typeface="Arial" panose="020B0604020202020204" pitchFamily="34" charset="0"/>
                <a:sym typeface="Symbol" panose="05050102010706020507" pitchFamily="18" charset="2"/>
              </a:rPr>
              <a:t> is determined as 0.70 times the cross-sectional area of the stud shear connector, A</a:t>
            </a:r>
            <a:r>
              <a:rPr lang="en-US" baseline="-25000" dirty="0">
                <a:effectLst/>
                <a:ea typeface="Times New Roman" panose="02020603050405020304" pitchFamily="18" charset="0"/>
                <a:cs typeface="Arial" panose="020B0604020202020204" pitchFamily="34" charset="0"/>
                <a:sym typeface="Symbol" panose="05050102010706020507" pitchFamily="18" charset="2"/>
              </a:rPr>
              <a:t>sc</a:t>
            </a:r>
            <a:r>
              <a:rPr lang="en-US" dirty="0">
                <a:effectLst/>
                <a:ea typeface="Times New Roman" panose="02020603050405020304" pitchFamily="18" charset="0"/>
                <a:cs typeface="Arial" panose="020B0604020202020204" pitchFamily="34" charset="0"/>
                <a:sym typeface="Symbol" panose="05050102010706020507" pitchFamily="18" charset="2"/>
              </a:rPr>
              <a:t>, which is equal to 0.60 in.</a:t>
            </a:r>
            <a:r>
              <a:rPr lang="en-US" baseline="30000" dirty="0">
                <a:effectLst/>
                <a:ea typeface="Times New Roman" panose="02020603050405020304" pitchFamily="18" charset="0"/>
                <a:cs typeface="Arial" panose="020B0604020202020204" pitchFamily="34" charset="0"/>
                <a:sym typeface="Symbol" panose="05050102010706020507" pitchFamily="18" charset="2"/>
              </a:rPr>
              <a:t>2</a:t>
            </a:r>
            <a:r>
              <a:rPr lang="en-US" dirty="0">
                <a:effectLst/>
                <a:ea typeface="Times New Roman" panose="02020603050405020304" pitchFamily="18" charset="0"/>
                <a:cs typeface="Arial" panose="020B0604020202020204" pitchFamily="34" charset="0"/>
                <a:sym typeface="Symbol" panose="05050102010706020507" pitchFamily="18" charset="2"/>
              </a:rPr>
              <a:t> for a 7/8-inch diameter stud, times the specified minimum tensile strength of the stud shear connector, F</a:t>
            </a:r>
            <a:r>
              <a:rPr lang="en-US" baseline="-25000" dirty="0">
                <a:effectLst/>
                <a:ea typeface="Times New Roman" panose="02020603050405020304" pitchFamily="18" charset="0"/>
                <a:cs typeface="Arial" panose="020B0604020202020204" pitchFamily="34" charset="0"/>
                <a:sym typeface="Symbol" panose="05050102010706020507" pitchFamily="18" charset="2"/>
              </a:rPr>
              <a:t>u</a:t>
            </a:r>
            <a:r>
              <a:rPr lang="en-US" dirty="0">
                <a:effectLst/>
                <a:ea typeface="Times New Roman" panose="02020603050405020304" pitchFamily="18" charset="0"/>
                <a:cs typeface="Arial" panose="020B0604020202020204" pitchFamily="34" charset="0"/>
                <a:sym typeface="Symbol" panose="05050102010706020507" pitchFamily="18" charset="2"/>
              </a:rPr>
              <a:t>. </a:t>
            </a:r>
            <a:r>
              <a:rPr lang="en-US" dirty="0">
                <a:effectLst/>
                <a:ea typeface="Times New Roman" panose="02020603050405020304" pitchFamily="18" charset="0"/>
                <a:cs typeface="Times New Roman" panose="02020603050405020304" pitchFamily="18" charset="0"/>
              </a:rPr>
              <a:t>F</a:t>
            </a:r>
            <a:r>
              <a:rPr lang="en-US" baseline="-25000" dirty="0">
                <a:effectLst/>
                <a:ea typeface="Times New Roman" panose="02020603050405020304" pitchFamily="18" charset="0"/>
                <a:cs typeface="Times New Roman" panose="02020603050405020304" pitchFamily="18" charset="0"/>
              </a:rPr>
              <a:t>u</a:t>
            </a:r>
            <a:r>
              <a:rPr lang="en-US" dirty="0">
                <a:effectLst/>
                <a:ea typeface="Times New Roman" panose="02020603050405020304" pitchFamily="18" charset="0"/>
                <a:cs typeface="Times New Roman" panose="02020603050405020304" pitchFamily="18" charset="0"/>
              </a:rPr>
              <a:t> is equal to 60 ksi for a typical stud shear connector (</a:t>
            </a:r>
            <a:r>
              <a:rPr lang="en-US" i="1" dirty="0">
                <a:effectLst/>
                <a:ea typeface="Times New Roman" panose="02020603050405020304" pitchFamily="18" charset="0"/>
                <a:cs typeface="Times New Roman" panose="02020603050405020304" pitchFamily="18" charset="0"/>
              </a:rPr>
              <a:t>AASHTO LRFD </a:t>
            </a:r>
            <a:r>
              <a:rPr lang="en-US" dirty="0">
                <a:effectLst/>
                <a:ea typeface="Times New Roman" panose="02020603050405020304" pitchFamily="18" charset="0"/>
                <a:cs typeface="Times New Roman" panose="02020603050405020304" pitchFamily="18" charset="0"/>
              </a:rPr>
              <a:t>Article 6.4.4). </a:t>
            </a:r>
            <a:r>
              <a:rPr lang="en-US" dirty="0">
                <a:ea typeface="Times New Roman" panose="02020603050405020304" pitchFamily="18" charset="0"/>
                <a:cs typeface="Times New Roman" panose="02020603050405020304" pitchFamily="18" charset="0"/>
              </a:rPr>
              <a:t>Therefore, Q</a:t>
            </a:r>
            <a:r>
              <a:rPr lang="en-US" baseline="-25000" dirty="0">
                <a:ea typeface="Times New Roman" panose="02020603050405020304" pitchFamily="18" charset="0"/>
                <a:cs typeface="Times New Roman" panose="02020603050405020304" pitchFamily="18" charset="0"/>
              </a:rPr>
              <a:t>n</a:t>
            </a:r>
            <a:r>
              <a:rPr lang="en-US" dirty="0">
                <a:ea typeface="Times New Roman" panose="02020603050405020304" pitchFamily="18" charset="0"/>
                <a:cs typeface="Times New Roman" panose="02020603050405020304" pitchFamily="18" charset="0"/>
              </a:rPr>
              <a:t> is equal to 25.2 kips.</a:t>
            </a:r>
          </a:p>
          <a:p>
            <a:pPr marR="228600" algn="just">
              <a:lnSpc>
                <a:spcPct val="110000"/>
              </a:lnSpc>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dirty="0">
                <a:effectLst/>
                <a:ea typeface="Times New Roman" panose="02020603050405020304" pitchFamily="18" charset="0"/>
                <a:cs typeface="Arial" panose="020B0604020202020204" pitchFamily="34" charset="0"/>
              </a:rPr>
              <a:t>The factored shear resistance of a single shear connector, Q</a:t>
            </a:r>
            <a:r>
              <a:rPr lang="en-US" baseline="-25000" dirty="0">
                <a:effectLst/>
                <a:ea typeface="Times New Roman" panose="02020603050405020304" pitchFamily="18" charset="0"/>
                <a:cs typeface="Arial" panose="020B0604020202020204" pitchFamily="34" charset="0"/>
              </a:rPr>
              <a:t>r</a:t>
            </a:r>
            <a:r>
              <a:rPr lang="en-US" dirty="0">
                <a:effectLst/>
                <a:ea typeface="Times New Roman" panose="02020603050405020304" pitchFamily="18" charset="0"/>
                <a:cs typeface="Arial" panose="020B0604020202020204" pitchFamily="34" charset="0"/>
              </a:rPr>
              <a:t>, is determined as the resistance factor for shear connectors, </a:t>
            </a:r>
            <a:r>
              <a:rPr lang="en-US" dirty="0">
                <a:effectLst/>
                <a:ea typeface="Times New Roman" panose="02020603050405020304" pitchFamily="18" charset="0"/>
                <a:cs typeface="Arial" panose="020B0604020202020204" pitchFamily="34" charset="0"/>
                <a:sym typeface="Symbol" panose="05050102010706020507" pitchFamily="18" charset="2"/>
              </a:rPr>
              <a:t></a:t>
            </a:r>
            <a:r>
              <a:rPr lang="en-US" baseline="-25000" dirty="0">
                <a:effectLst/>
                <a:ea typeface="Times New Roman" panose="02020603050405020304" pitchFamily="18" charset="0"/>
                <a:cs typeface="Arial" panose="020B0604020202020204" pitchFamily="34" charset="0"/>
                <a:sym typeface="Symbol" panose="05050102010706020507" pitchFamily="18" charset="2"/>
              </a:rPr>
              <a:t>sc</a:t>
            </a:r>
            <a:r>
              <a:rPr lang="en-US" dirty="0">
                <a:effectLst/>
                <a:ea typeface="Times New Roman" panose="02020603050405020304" pitchFamily="18" charset="0"/>
                <a:cs typeface="Arial" panose="020B0604020202020204" pitchFamily="34" charset="0"/>
                <a:sym typeface="Symbol" panose="05050102010706020507" pitchFamily="18" charset="2"/>
              </a:rPr>
              <a:t>, which is taken equal to 1.0, times the nominal resistance of the shear connector, Q</a:t>
            </a:r>
            <a:r>
              <a:rPr lang="en-US" baseline="-25000" dirty="0">
                <a:effectLst/>
                <a:ea typeface="Times New Roman" panose="02020603050405020304" pitchFamily="18" charset="0"/>
                <a:cs typeface="Arial" panose="020B0604020202020204" pitchFamily="34" charset="0"/>
                <a:sym typeface="Symbol" panose="05050102010706020507" pitchFamily="18" charset="2"/>
              </a:rPr>
              <a:t>n</a:t>
            </a:r>
            <a:r>
              <a:rPr lang="en-US" dirty="0">
                <a:effectLst/>
                <a:ea typeface="Times New Roman" panose="02020603050405020304" pitchFamily="18" charset="0"/>
                <a:cs typeface="Arial" panose="020B0604020202020204" pitchFamily="34" charset="0"/>
                <a:sym typeface="Symbol" panose="05050102010706020507" pitchFamily="18" charset="2"/>
              </a:rPr>
              <a:t>.  Therefore, Q</a:t>
            </a:r>
            <a:r>
              <a:rPr lang="en-US" baseline="-25000" dirty="0">
                <a:effectLst/>
                <a:ea typeface="Times New Roman" panose="02020603050405020304" pitchFamily="18" charset="0"/>
                <a:cs typeface="Arial" panose="020B0604020202020204" pitchFamily="34" charset="0"/>
                <a:sym typeface="Symbol" panose="05050102010706020507" pitchFamily="18" charset="2"/>
              </a:rPr>
              <a:t>r</a:t>
            </a:r>
            <a:r>
              <a:rPr lang="en-US" dirty="0">
                <a:effectLst/>
                <a:ea typeface="Times New Roman" panose="02020603050405020304" pitchFamily="18" charset="0"/>
                <a:cs typeface="Arial" panose="020B0604020202020204" pitchFamily="34" charset="0"/>
                <a:sym typeface="Symbol" panose="05050102010706020507" pitchFamily="18" charset="2"/>
              </a:rPr>
              <a:t> is equal to 25.2 kips. </a:t>
            </a:r>
            <a:endParaRPr lang="en-US" dirty="0">
              <a:effectLst/>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71</a:t>
            </a:fld>
            <a:endParaRPr lang="en-US" altLang="en-US" dirty="0"/>
          </a:p>
        </p:txBody>
      </p:sp>
    </p:spTree>
    <p:extLst>
      <p:ext uri="{BB962C8B-B14F-4D97-AF65-F5344CB8AC3E}">
        <p14:creationId xmlns:p14="http://schemas.microsoft.com/office/powerpoint/2010/main" val="5329578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1714" y="4321175"/>
            <a:ext cx="6614885" cy="4712137"/>
          </a:xfrm>
        </p:spPr>
        <p:txBody>
          <a:bodyPr/>
          <a:lstStyle/>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The minimum number of shear connectors, n, necessary to develop the total nominal shear force, P, in the region between the point of maximum positive design live load plus impact moment and the centerline of the adjacent interior pier at the strength limit state is equal to P divided by the factored shear resistance of a single shear connector, Q</a:t>
            </a:r>
            <a:r>
              <a:rPr lang="en-US" baseline="-25000" dirty="0">
                <a:effectLst/>
                <a:ea typeface="Times New Roman" panose="02020603050405020304" pitchFamily="18" charset="0"/>
                <a:cs typeface="Times New Roman" panose="02020603050405020304" pitchFamily="18" charset="0"/>
              </a:rPr>
              <a:t>r</a:t>
            </a:r>
            <a:r>
              <a:rPr lang="en-US" dirty="0">
                <a:effectLst/>
                <a:ea typeface="Times New Roman" panose="02020603050405020304" pitchFamily="18" charset="0"/>
                <a:cs typeface="Times New Roman" panose="02020603050405020304" pitchFamily="18" charset="0"/>
              </a:rPr>
              <a:t>, which in this case is equal to 204.8 studs, rounded </a:t>
            </a:r>
            <a:r>
              <a:rPr lang="en-US" dirty="0">
                <a:ea typeface="Times New Roman" panose="02020603050405020304" pitchFamily="18" charset="0"/>
                <a:cs typeface="Times New Roman" panose="02020603050405020304" pitchFamily="18" charset="0"/>
              </a:rPr>
              <a:t>up to 205 studs.</a:t>
            </a:r>
            <a:endParaRPr lang="en-US" dirty="0">
              <a:effectLst/>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r>
              <a:rPr lang="en-US" dirty="0">
                <a:effectLst/>
                <a:ea typeface="Times New Roman" panose="02020603050405020304" pitchFamily="18" charset="0"/>
                <a:cs typeface="Times New Roman" panose="02020603050405020304" pitchFamily="18" charset="0"/>
              </a:rPr>
              <a:t>The required minimum number of rows of shear connectors in this region, n</a:t>
            </a:r>
            <a:r>
              <a:rPr lang="en-US" baseline="-25000" dirty="0">
                <a:effectLst/>
                <a:ea typeface="Times New Roman" panose="02020603050405020304" pitchFamily="18" charset="0"/>
                <a:cs typeface="Times New Roman" panose="02020603050405020304" pitchFamily="18" charset="0"/>
              </a:rPr>
              <a:t>rows</a:t>
            </a:r>
            <a:r>
              <a:rPr lang="en-US" dirty="0">
                <a:effectLst/>
                <a:ea typeface="Times New Roman" panose="02020603050405020304" pitchFamily="18" charset="0"/>
                <a:cs typeface="Times New Roman" panose="02020603050405020304" pitchFamily="18" charset="0"/>
              </a:rPr>
              <a:t>, is equal to n divided by the number of shear connectors in a transverse cross-section, n</a:t>
            </a:r>
            <a:r>
              <a:rPr lang="en-US" baseline="-25000" dirty="0">
                <a:effectLst/>
                <a:ea typeface="Times New Roman" panose="02020603050405020304" pitchFamily="18" charset="0"/>
                <a:cs typeface="Times New Roman" panose="02020603050405020304" pitchFamily="18" charset="0"/>
              </a:rPr>
              <a:t>t</a:t>
            </a:r>
            <a:r>
              <a:rPr lang="en-US" dirty="0">
                <a:effectLst/>
                <a:ea typeface="Times New Roman" panose="02020603050405020304" pitchFamily="18" charset="0"/>
                <a:cs typeface="Times New Roman" panose="02020603050405020304" pitchFamily="18" charset="0"/>
              </a:rPr>
              <a:t>, which in this case is equal to 3. The required number of rows is 68.3 rows, which is rounded up to 69 rows.</a:t>
            </a:r>
            <a:endParaRPr lang="en-US" dirty="0">
              <a:ea typeface="Times New Roman" panose="02020603050405020304" pitchFamily="18" charset="0"/>
              <a:cs typeface="Times New Roman" panose="02020603050405020304" pitchFamily="18" charset="0"/>
            </a:endParaRPr>
          </a:p>
          <a:p>
            <a:pPr marR="228600" algn="just">
              <a:lnSpc>
                <a:spcPct val="110000"/>
              </a:lnSpc>
              <a:spcBef>
                <a:spcPts val="0"/>
              </a:spcBef>
              <a:spcAft>
                <a:spcPts val="0"/>
              </a:spcAft>
            </a:pPr>
            <a:endParaRPr lang="en-US" dirty="0">
              <a:effectLst/>
              <a:ea typeface="Times New Roman" panose="02020603050405020304" pitchFamily="18" charset="0"/>
              <a:cs typeface="Arial" panose="020B0604020202020204" pitchFamily="34" charset="0"/>
            </a:endParaRPr>
          </a:p>
          <a:p>
            <a:pPr marR="228600" algn="just">
              <a:lnSpc>
                <a:spcPct val="110000"/>
              </a:lnSpc>
              <a:spcBef>
                <a:spcPts val="0"/>
              </a:spcBef>
              <a:spcAft>
                <a:spcPts val="0"/>
              </a:spcAft>
            </a:pPr>
            <a:r>
              <a:rPr lang="en-US" sz="1100" dirty="0">
                <a:effectLst/>
                <a:ea typeface="Times New Roman" panose="02020603050405020304" pitchFamily="18" charset="0"/>
                <a:cs typeface="Arial" panose="020B0604020202020204" pitchFamily="34" charset="0"/>
              </a:rPr>
              <a:t> </a:t>
            </a:r>
            <a:endParaRPr lang="en-US" sz="110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72</a:t>
            </a:fld>
            <a:endParaRPr lang="en-US" altLang="en-US" dirty="0"/>
          </a:p>
        </p:txBody>
      </p:sp>
    </p:spTree>
    <p:extLst>
      <p:ext uri="{BB962C8B-B14F-4D97-AF65-F5344CB8AC3E}">
        <p14:creationId xmlns:p14="http://schemas.microsoft.com/office/powerpoint/2010/main" val="11842359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3572" y="4321175"/>
            <a:ext cx="6400800" cy="5051425"/>
          </a:xfrm>
        </p:spPr>
        <p:txBody>
          <a:bodyPr/>
          <a:lstStyle/>
          <a:p>
            <a:pPr marR="228600" algn="just">
              <a:spcBef>
                <a:spcPts val="0"/>
              </a:spcBef>
              <a:spcAft>
                <a:spcPts val="0"/>
              </a:spcAft>
            </a:pPr>
            <a:r>
              <a:rPr lang="en-US" sz="1050" dirty="0">
                <a:ea typeface="Times New Roman" panose="02020603050405020304" pitchFamily="18" charset="0"/>
                <a:cs typeface="Arial" panose="020B0604020202020204" pitchFamily="34" charset="0"/>
              </a:rPr>
              <a:t>For regularly spaced shear connectors, the required maximum pitch can then be computed as the length L</a:t>
            </a:r>
            <a:r>
              <a:rPr lang="en-US" sz="1050" baseline="-25000" dirty="0">
                <a:ea typeface="Times New Roman" panose="02020603050405020304" pitchFamily="18" charset="0"/>
                <a:cs typeface="Arial" panose="020B0604020202020204" pitchFamily="34" charset="0"/>
              </a:rPr>
              <a:t>n</a:t>
            </a:r>
            <a:r>
              <a:rPr lang="en-US" sz="1050" dirty="0">
                <a:ea typeface="Times New Roman" panose="02020603050405020304" pitchFamily="18" charset="0"/>
                <a:cs typeface="Arial" panose="020B0604020202020204" pitchFamily="34" charset="0"/>
              </a:rPr>
              <a:t> in this case (in feet – since the example bridge is a straight bridge, the tangent length will be used for this distance rather than the arc length), times 12 to convert the length to inches, divided by (n</a:t>
            </a:r>
            <a:r>
              <a:rPr lang="en-US" sz="1050" baseline="-25000" dirty="0">
                <a:ea typeface="Times New Roman" panose="02020603050405020304" pitchFamily="18" charset="0"/>
                <a:cs typeface="Arial" panose="020B0604020202020204" pitchFamily="34" charset="0"/>
              </a:rPr>
              <a:t>rows</a:t>
            </a:r>
            <a:r>
              <a:rPr lang="en-US" sz="1050" dirty="0">
                <a:ea typeface="Times New Roman" panose="02020603050405020304" pitchFamily="18" charset="0"/>
                <a:cs typeface="Arial" panose="020B0604020202020204" pitchFamily="34" charset="0"/>
              </a:rPr>
              <a:t> – 1). </a:t>
            </a:r>
          </a:p>
          <a:p>
            <a:pPr marR="228600" algn="just">
              <a:spcBef>
                <a:spcPts val="0"/>
              </a:spcBef>
              <a:spcAft>
                <a:spcPts val="0"/>
              </a:spcAft>
            </a:pPr>
            <a:endParaRPr lang="en-US" sz="1050" dirty="0">
              <a:cs typeface="Arial" panose="020B0604020202020204" pitchFamily="34" charset="0"/>
            </a:endParaRPr>
          </a:p>
          <a:p>
            <a:pPr marR="228600" algn="just">
              <a:spcBef>
                <a:spcPts val="0"/>
              </a:spcBef>
              <a:spcAft>
                <a:spcPts val="0"/>
              </a:spcAft>
            </a:pPr>
            <a:r>
              <a:rPr lang="en-US" sz="1050" dirty="0">
                <a:cs typeface="Arial" panose="020B0604020202020204" pitchFamily="34" charset="0"/>
              </a:rPr>
              <a:t>The figure on this slide shows the moment envelopes for the three-span continuous example bridge girder, with span lengths of 140 ft – 175 ft – 140 ft. </a:t>
            </a:r>
            <a:r>
              <a:rPr lang="en-US" sz="1050" dirty="0"/>
              <a:t>The moments are shown for one-half of the girder; the moments are symmetrical about the centerline of the bridge (which is located at the right-hand side of the plot). </a:t>
            </a:r>
            <a:r>
              <a:rPr lang="en-US" sz="1050" dirty="0">
                <a:cs typeface="Arial" panose="020B0604020202020204" pitchFamily="34" charset="0"/>
              </a:rPr>
              <a:t>Determine the tangent length, L</a:t>
            </a:r>
            <a:r>
              <a:rPr lang="en-US" sz="1050" baseline="-25000" dirty="0">
                <a:cs typeface="Arial" panose="020B0604020202020204" pitchFamily="34" charset="0"/>
              </a:rPr>
              <a:t>n</a:t>
            </a:r>
            <a:r>
              <a:rPr lang="en-US" sz="1050" dirty="0">
                <a:cs typeface="Arial" panose="020B0604020202020204" pitchFamily="34" charset="0"/>
              </a:rPr>
              <a:t>, in the end span from the point of maximum positive live load plus impact moment to the centerline of the adjacent interior pier. As indicated in the figure, the point of maximum live load plus impact moment in the end span is located 60.2 feet from the abutment. Therefore, L</a:t>
            </a:r>
            <a:r>
              <a:rPr lang="en-US" sz="1050" baseline="-25000" dirty="0">
                <a:cs typeface="Arial" panose="020B0604020202020204" pitchFamily="34" charset="0"/>
              </a:rPr>
              <a:t>n</a:t>
            </a:r>
            <a:r>
              <a:rPr lang="en-US" sz="1050" dirty="0">
                <a:cs typeface="Arial" panose="020B0604020202020204" pitchFamily="34" charset="0"/>
              </a:rPr>
              <a:t> in this case is equal to the end span length of 140 feet minus 60.2 feet, or 70.8 feet.  This will give a smaller required pitch at the interior pier than the value of L</a:t>
            </a:r>
            <a:r>
              <a:rPr lang="en-US" sz="1050" baseline="-25000" dirty="0">
                <a:cs typeface="Arial" panose="020B0604020202020204" pitchFamily="34" charset="0"/>
              </a:rPr>
              <a:t>n</a:t>
            </a:r>
            <a:r>
              <a:rPr lang="en-US" sz="1050" dirty="0">
                <a:cs typeface="Arial" panose="020B0604020202020204" pitchFamily="34" charset="0"/>
              </a:rPr>
              <a:t> in the center span, which is equal to 175/2 = 87.5 feet. The resulting required maximum pitch in this region, including at the interior pier, at the strength limit state is 14.1 inches/row, which satisfies the specified maximum and minimum pitch requirements as indicated on the slide. </a:t>
            </a:r>
          </a:p>
          <a:p>
            <a:pPr marR="228600" algn="just">
              <a:spcBef>
                <a:spcPts val="0"/>
              </a:spcBef>
              <a:spcAft>
                <a:spcPts val="0"/>
              </a:spcAft>
            </a:pPr>
            <a:endParaRPr lang="en-US" sz="1050" dirty="0">
              <a:cs typeface="Arial" panose="020B0604020202020204" pitchFamily="34" charset="0"/>
            </a:endParaRPr>
          </a:p>
          <a:p>
            <a:pPr marR="228600" algn="just">
              <a:spcBef>
                <a:spcPts val="0"/>
              </a:spcBef>
              <a:spcAft>
                <a:spcPts val="0"/>
              </a:spcAft>
            </a:pPr>
            <a:r>
              <a:rPr lang="en-US" sz="1050" dirty="0">
                <a:cs typeface="Arial" panose="020B0604020202020204" pitchFamily="34" charset="0"/>
              </a:rPr>
              <a:t>The required maximum pitch of 14.0 inches/row, determined previously for the fatigue limit state at the interior pier, controls in this case by a slight amount. As mentioned previously, the preceding example calculations would then be repeated </a:t>
            </a:r>
            <a:r>
              <a:rPr lang="en-US" sz="1050" dirty="0">
                <a:cs typeface="Times New Roman" panose="02020603050405020304" pitchFamily="18" charset="0"/>
              </a:rPr>
              <a:t>at various intervals along the span, including in the positive moment regions, e.g., at span tenth points and/or at cross-frame locations, to determine several practical ranges of shear connector pitch along the member.</a:t>
            </a:r>
          </a:p>
          <a:p>
            <a:pPr marR="228600" algn="just">
              <a:spcBef>
                <a:spcPts val="0"/>
              </a:spcBef>
              <a:spcAft>
                <a:spcPts val="0"/>
              </a:spcAft>
            </a:pPr>
            <a:endParaRPr lang="en-US" sz="1050" dirty="0">
              <a:cs typeface="Times New Roman" panose="02020603050405020304" pitchFamily="18" charset="0"/>
            </a:endParaRPr>
          </a:p>
          <a:p>
            <a:pPr marR="228600" algn="just">
              <a:spcBef>
                <a:spcPts val="0"/>
              </a:spcBef>
              <a:spcAft>
                <a:spcPts val="0"/>
              </a:spcAft>
            </a:pPr>
            <a:r>
              <a:rPr lang="en-US" sz="1050" dirty="0">
                <a:cs typeface="Times New Roman" panose="02020603050405020304" pitchFamily="18" charset="0"/>
              </a:rPr>
              <a:t>As an alternate approach to layout, at the completion of the fatigue limit state pitch determination, the engineer can develop a preliminary layout. There will be several changes in pitch along the span length but no need to change the pitch more than a few times. Once this layout for the fatigue limit state is complete, simply sum the number of connectors from the point of zero moment to the point of maximum positive live load moment and compare that number to the required number for the strength limit state (108 studs in this case – refer to NSBA SBDH Design Example 1 – calculation not shown here), and similarly sum the number of connectors from the point of maximum positive live load moment to the interior pier and compare that number to the required strength limit state demand (205 studs in this case). As long as the sum of the studs provided for the fatigue limit state layout is adequate, the strength limit state requirement is satisfied. Otherwise, the appropriate adjustments will need to be made.  </a:t>
            </a:r>
            <a:endParaRPr 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73</a:t>
            </a:fld>
            <a:endParaRPr lang="en-US" altLang="en-US" dirty="0"/>
          </a:p>
        </p:txBody>
      </p:sp>
    </p:spTree>
    <p:extLst>
      <p:ext uri="{BB962C8B-B14F-4D97-AF65-F5344CB8AC3E}">
        <p14:creationId xmlns:p14="http://schemas.microsoft.com/office/powerpoint/2010/main" val="18869908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4543" y="4346575"/>
            <a:ext cx="6433457" cy="4224814"/>
          </a:xfrm>
        </p:spPr>
        <p:txBody>
          <a:bodyPr/>
          <a:lstStyle/>
          <a:p>
            <a:pPr algn="just"/>
            <a:r>
              <a:rPr lang="en-US" dirty="0"/>
              <a:t>This slide summarizes the various topics that were covered in Lesson 9. This lesson covered the design of composite sections in positive bending at the strength limit state, including the design provisions for both compact and noncompact sections, the ductility requirement and concrete deck stress requirement associated with the design of these sections, and the design of shear connectors for composite girders in positive and negative bending regions according to new </a:t>
            </a:r>
            <a:r>
              <a:rPr lang="en-US" sz="1200" dirty="0">
                <a:ea typeface="Times New Roman" panose="02020603050405020304" pitchFamily="18" charset="0"/>
                <a:cs typeface="Times New Roman" panose="02020603050405020304" pitchFamily="18" charset="0"/>
              </a:rPr>
              <a:t>provisions appearing in the 10</a:t>
            </a:r>
            <a:r>
              <a:rPr lang="en-US" sz="1200" baseline="30000" dirty="0">
                <a:ea typeface="Times New Roman" panose="02020603050405020304" pitchFamily="18" charset="0"/>
                <a:cs typeface="Times New Roman" panose="02020603050405020304" pitchFamily="18" charset="0"/>
              </a:rPr>
              <a:t>th</a:t>
            </a:r>
            <a:r>
              <a:rPr lang="en-US" sz="1200" dirty="0">
                <a:ea typeface="Times New Roman" panose="02020603050405020304" pitchFamily="18" charset="0"/>
                <a:cs typeface="Times New Roman" panose="02020603050405020304" pitchFamily="18" charset="0"/>
              </a:rPr>
              <a:t> Edition of the </a:t>
            </a:r>
            <a:r>
              <a:rPr lang="en-US" sz="1200" i="1" dirty="0">
                <a:ea typeface="Times New Roman" panose="02020603050405020304" pitchFamily="18" charset="0"/>
                <a:cs typeface="Times New Roman" panose="02020603050405020304" pitchFamily="18" charset="0"/>
              </a:rPr>
              <a:t>AASHTO LRFD </a:t>
            </a:r>
            <a:r>
              <a:rPr lang="en-US" sz="1200" dirty="0">
                <a:ea typeface="Times New Roman" panose="02020603050405020304" pitchFamily="18" charset="0"/>
                <a:cs typeface="Times New Roman" panose="02020603050405020304" pitchFamily="18" charset="0"/>
              </a:rPr>
              <a:t>BDS.</a:t>
            </a:r>
            <a:endParaRPr lang="en-US" dirty="0"/>
          </a:p>
        </p:txBody>
      </p:sp>
      <p:sp>
        <p:nvSpPr>
          <p:cNvPr id="5" name="TextBox 4">
            <a:extLst>
              <a:ext uri="{FF2B5EF4-FFF2-40B4-BE49-F238E27FC236}">
                <a16:creationId xmlns:a16="http://schemas.microsoft.com/office/drawing/2014/main" id="{B574BD96-A79B-016C-520A-D61A73C5A048}"/>
              </a:ext>
            </a:extLst>
          </p:cNvPr>
          <p:cNvSpPr txBox="1"/>
          <p:nvPr/>
        </p:nvSpPr>
        <p:spPr>
          <a:xfrm>
            <a:off x="6828971" y="9231868"/>
            <a:ext cx="3657600" cy="292388"/>
          </a:xfrm>
          <a:prstGeom prst="rect">
            <a:avLst/>
          </a:prstGeom>
          <a:noFill/>
        </p:spPr>
        <p:txBody>
          <a:bodyPr wrap="square">
            <a:spAutoFit/>
          </a:bodyPr>
          <a:lstStyle/>
          <a:p>
            <a:fld id="{CBCC8EBC-06C6-4656-87A1-0AF013F9A67E}" type="slidenum">
              <a:rPr lang="en-US" altLang="en-US" sz="1300" smtClean="0"/>
              <a:pPr/>
              <a:t>74</a:t>
            </a:fld>
            <a:endParaRPr lang="en-US" sz="1300" dirty="0"/>
          </a:p>
        </p:txBody>
      </p:sp>
    </p:spTree>
    <p:extLst>
      <p:ext uri="{BB962C8B-B14F-4D97-AF65-F5344CB8AC3E}">
        <p14:creationId xmlns:p14="http://schemas.microsoft.com/office/powerpoint/2010/main" val="19258080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75</a:t>
            </a:fld>
            <a:endParaRPr lang="en-US" altLang="en-US" dirty="0"/>
          </a:p>
        </p:txBody>
      </p:sp>
    </p:spTree>
    <p:extLst>
      <p:ext uri="{BB962C8B-B14F-4D97-AF65-F5344CB8AC3E}">
        <p14:creationId xmlns:p14="http://schemas.microsoft.com/office/powerpoint/2010/main" val="3137253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699874"/>
          </a:xfrm>
        </p:spPr>
        <p:txBody>
          <a:bodyPr/>
          <a:lstStyle/>
          <a:p>
            <a:pPr algn="just"/>
            <a:r>
              <a:rPr lang="en-US" i="1" dirty="0"/>
              <a:t>AASHTO LRFD </a:t>
            </a:r>
            <a:r>
              <a:rPr lang="en-US" dirty="0"/>
              <a:t>Article 6.10.6.2.2 specifies the requirements for a composite section in positive bending to qualify as a compact section at the strength limit state. These four requirements are simple restrictions intended to limit the use of a nominal flexural resistance exceeding the moment at first yield to designs for which the use of this resistance is supported by test data.</a:t>
            </a:r>
          </a:p>
          <a:p>
            <a:pPr algn="just"/>
            <a:endParaRPr lang="en-US" dirty="0"/>
          </a:p>
          <a:p>
            <a:pPr algn="just"/>
            <a:r>
              <a:rPr lang="en-US" dirty="0"/>
              <a:t>The restriction that the girders must be straight is due to the limited data on the influence of partial cross-section yielding on the distribution of forces and moments within curved I-girder bridges. The second limit on flange strengths is specified to avoid potential crushing of the deck concrete prior to reaching the calculated flexural resistance. For F</a:t>
            </a:r>
            <a:r>
              <a:rPr lang="en-US" baseline="-25000" dirty="0"/>
              <a:t>y</a:t>
            </a:r>
            <a:r>
              <a:rPr lang="en-US" dirty="0"/>
              <a:t> = 70 ksi, the yield strain of the steel </a:t>
            </a:r>
            <a:r>
              <a:rPr lang="el-GR" dirty="0"/>
              <a:t>ε</a:t>
            </a:r>
            <a:r>
              <a:rPr lang="en-US" baseline="-25000" dirty="0"/>
              <a:t>y</a:t>
            </a:r>
            <a:r>
              <a:rPr lang="en-US" dirty="0"/>
              <a:t> = F</a:t>
            </a:r>
            <a:r>
              <a:rPr lang="en-US" baseline="-25000" dirty="0"/>
              <a:t>y</a:t>
            </a:r>
            <a:r>
              <a:rPr lang="en-US" dirty="0"/>
              <a:t>/E = 0.0024 is slightly beyond the level of strain corresponding to the peak compressive stress for typical deck concrete. For F</a:t>
            </a:r>
            <a:r>
              <a:rPr lang="en-US" baseline="-25000" dirty="0"/>
              <a:t>y</a:t>
            </a:r>
            <a:r>
              <a:rPr lang="en-US" dirty="0"/>
              <a:t> = 100 ksi, the yield strain of the steel is 0.0034, which is somewhat beyond the nominal concrete crushing strain. The third limit is the web slenderness ratio beyond which longitudinal stiffeners are required. Since members with longitudinally stiffened webs tend to be deeper and are typically used in longer spans with corresponding larger dead load stresses, they often have large elastic 2D</a:t>
            </a:r>
            <a:r>
              <a:rPr lang="en-US" baseline="-25000" dirty="0"/>
              <a:t>c</a:t>
            </a:r>
            <a:r>
              <a:rPr lang="en-US" dirty="0"/>
              <a:t>/t</a:t>
            </a:r>
            <a:r>
              <a:rPr lang="en-US" baseline="-25000" dirty="0"/>
              <a:t>w</a:t>
            </a:r>
            <a:r>
              <a:rPr lang="en-US" dirty="0"/>
              <a:t> values. These large web slenderness values may result in significant web bend buckling prior to development of flexural yielding, even if the last limit, discussed below, is satisfied at the theoretical plastic limit state. The last limit is the basic AASHTO/AISC compact-web limit corresponding to the plastic depth of web in compression, D</a:t>
            </a:r>
            <a:r>
              <a:rPr lang="en-US" baseline="-25000" dirty="0"/>
              <a:t>cp</a:t>
            </a:r>
            <a:r>
              <a:rPr lang="en-US" dirty="0"/>
              <a:t>. The calculation of D</a:t>
            </a:r>
            <a:r>
              <a:rPr lang="en-US" baseline="-25000" dirty="0"/>
              <a:t>cp</a:t>
            </a:r>
            <a:r>
              <a:rPr lang="en-US" dirty="0"/>
              <a:t> was described previously in Lesson 6. Although the derivation of this limit originates from the consideration of doubly symmetric noncomposite I-section members, it has been commonly applied to composite I-section members in the AISC and AASHTO Specifications as a conservative simplification. Webs exceeding this limit are interpreted to be unable to develop the large inelastic strains necessary for the cross-section to achieve the plastic moment, M</a:t>
            </a:r>
            <a:r>
              <a:rPr lang="en-US" baseline="-25000" dirty="0"/>
              <a:t>p</a:t>
            </a:r>
            <a:r>
              <a:rPr lang="en-US" dirty="0"/>
              <a:t>.  As discussed previously in Lesson 6, often the plastic neutral axis (PNA) for these sections will be located either in the concrete deck or in the top flange of the steel girder. As a result, D</a:t>
            </a:r>
            <a:r>
              <a:rPr lang="en-US" baseline="-25000" dirty="0"/>
              <a:t>cp </a:t>
            </a:r>
            <a:r>
              <a:rPr lang="en-US" dirty="0"/>
              <a:t>is equal to zero in either case and the last requirement may be considered automatically satisfied.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a:t>
            </a:fld>
            <a:endParaRPr lang="en-US" altLang="en-US" dirty="0"/>
          </a:p>
        </p:txBody>
      </p:sp>
    </p:spTree>
    <p:extLst>
      <p:ext uri="{BB962C8B-B14F-4D97-AF65-F5344CB8AC3E}">
        <p14:creationId xmlns:p14="http://schemas.microsoft.com/office/powerpoint/2010/main" val="3436149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21175"/>
            <a:ext cx="6400800" cy="4670426"/>
          </a:xfrm>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100" dirty="0">
                <a:effectLst/>
                <a:ea typeface="Times New Roman" panose="02020603050405020304" pitchFamily="18" charset="0"/>
                <a:cs typeface="Times New Roman" panose="02020603050405020304" pitchFamily="18" charset="0"/>
              </a:rPr>
              <a:t>Most composite sections in positive bending without longitudinal stiffeners in straight bridges will qualify as compact according to the requirements on the preceding slide. Since the majority of the web is in tension in these sections, there is typically significant available reserve capacity. </a:t>
            </a:r>
            <a:r>
              <a:rPr lang="en-US" sz="1100" dirty="0">
                <a:effectLst/>
                <a:cs typeface="Times New Roman" panose="02020603050405020304" pitchFamily="18" charset="0"/>
              </a:rPr>
              <a:t>For sections that do qualify as compact sections, </a:t>
            </a:r>
            <a:r>
              <a:rPr lang="en-US" sz="1100" dirty="0">
                <a:effectLst/>
                <a:ea typeface="Times New Roman" panose="02020603050405020304" pitchFamily="18" charset="0"/>
                <a:cs typeface="Times New Roman" panose="02020603050405020304" pitchFamily="18" charset="0"/>
              </a:rPr>
              <a:t>consideration may always be given to conservatively treating the section as a noncompact section, which simplifies the calculations somewhat and should not result in a significant loss of economy as other limit-state criteria (e.g., service limit state or fatigue limit state criteria – Lesson 7) are likely to control the design of a composite compact section in positive bending. </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US" sz="1100" dirty="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100" i="1" dirty="0">
                <a:effectLst/>
                <a:ea typeface="Times New Roman" panose="02020603050405020304" pitchFamily="18" charset="0"/>
                <a:cs typeface="Times New Roman" panose="02020603050405020304" pitchFamily="18" charset="0"/>
              </a:rPr>
              <a:t>AASHTO</a:t>
            </a:r>
            <a:r>
              <a:rPr lang="en-US" sz="1100" dirty="0">
                <a:effectLst/>
                <a:ea typeface="Times New Roman" panose="02020603050405020304" pitchFamily="18" charset="0"/>
                <a:cs typeface="Times New Roman" panose="02020603050405020304" pitchFamily="18" charset="0"/>
              </a:rPr>
              <a:t> </a:t>
            </a:r>
            <a:r>
              <a:rPr lang="en-US" sz="1100" i="1" dirty="0">
                <a:effectLst/>
                <a:ea typeface="Times New Roman" panose="02020603050405020304" pitchFamily="18" charset="0"/>
                <a:cs typeface="Times New Roman" panose="02020603050405020304" pitchFamily="18" charset="0"/>
              </a:rPr>
              <a:t>LRFD</a:t>
            </a:r>
            <a:r>
              <a:rPr lang="en-US" sz="1100" dirty="0">
                <a:effectLst/>
                <a:ea typeface="Times New Roman" panose="02020603050405020304" pitchFamily="18" charset="0"/>
                <a:cs typeface="Times New Roman" panose="02020603050405020304" pitchFamily="18" charset="0"/>
              </a:rPr>
              <a:t> Article 6.10.7.1.1 specifies that at the strength limit state, compact sections in positive bending must satisfy the one-third rule equation expressed in terms of bending moment as shown on this slide. The one-third rule equations were introduced in Lesson 8. </a:t>
            </a:r>
            <a:r>
              <a:rPr lang="en-US" sz="1100" dirty="0">
                <a:effectLst/>
                <a:ea typeface="Times New Roman" panose="02020603050405020304" pitchFamily="18" charset="0"/>
                <a:cs typeface="Times New Roman" panose="02020603050405020304" pitchFamily="18" charset="0"/>
                <a:sym typeface="Symbol" panose="05050102010706020507" pitchFamily="18" charset="2"/>
              </a:rPr>
              <a:t></a:t>
            </a:r>
            <a:r>
              <a:rPr lang="en-US" sz="1100" baseline="-25000" dirty="0">
                <a:effectLst/>
                <a:ea typeface="Times New Roman" panose="02020603050405020304" pitchFamily="18" charset="0"/>
                <a:cs typeface="Times New Roman" panose="02020603050405020304" pitchFamily="18" charset="0"/>
                <a:sym typeface="Symbol" panose="05050102010706020507" pitchFamily="18" charset="2"/>
              </a:rPr>
              <a:t>f</a:t>
            </a:r>
            <a:r>
              <a:rPr lang="en-US" sz="1100" dirty="0">
                <a:effectLst/>
                <a:ea typeface="Times New Roman" panose="02020603050405020304" pitchFamily="18" charset="0"/>
                <a:cs typeface="Times New Roman" panose="02020603050405020304" pitchFamily="18" charset="0"/>
                <a:sym typeface="Symbol" panose="05050102010706020507" pitchFamily="18" charset="2"/>
              </a:rPr>
              <a:t> is the resistance factor for flexure specified in </a:t>
            </a:r>
            <a:r>
              <a:rPr lang="en-US" sz="1100" i="1" dirty="0">
                <a:effectLst/>
                <a:ea typeface="Times New Roman" panose="02020603050405020304" pitchFamily="18" charset="0"/>
                <a:cs typeface="Times New Roman" panose="02020603050405020304" pitchFamily="18" charset="0"/>
                <a:sym typeface="Symbol" panose="05050102010706020507" pitchFamily="18" charset="2"/>
              </a:rPr>
              <a:t>AASHTO LRFD </a:t>
            </a:r>
            <a:r>
              <a:rPr lang="en-US" sz="1100" dirty="0">
                <a:effectLst/>
                <a:ea typeface="Times New Roman" panose="02020603050405020304" pitchFamily="18" charset="0"/>
                <a:cs typeface="Times New Roman" panose="02020603050405020304" pitchFamily="18" charset="0"/>
                <a:sym typeface="Symbol" panose="05050102010706020507" pitchFamily="18" charset="2"/>
              </a:rPr>
              <a:t>Article 6.5.4.2 (= 1.0). </a:t>
            </a:r>
            <a:r>
              <a:rPr lang="en-US" sz="1100" dirty="0">
                <a:effectLst/>
                <a:ea typeface="Times New Roman" panose="02020603050405020304" pitchFamily="18" charset="0"/>
                <a:cs typeface="Times New Roman" panose="02020603050405020304" pitchFamily="18" charset="0"/>
              </a:rPr>
              <a:t>The sign of M</a:t>
            </a:r>
            <a:r>
              <a:rPr lang="en-US" sz="1100" baseline="-25000" dirty="0">
                <a:effectLst/>
                <a:ea typeface="Times New Roman" panose="02020603050405020304" pitchFamily="18" charset="0"/>
                <a:cs typeface="Times New Roman" panose="02020603050405020304" pitchFamily="18" charset="0"/>
              </a:rPr>
              <a:t>u</a:t>
            </a:r>
            <a:r>
              <a:rPr lang="en-US" sz="1100" dirty="0">
                <a:effectLst/>
                <a:ea typeface="Times New Roman" panose="02020603050405020304" pitchFamily="18" charset="0"/>
                <a:cs typeface="Times New Roman" panose="02020603050405020304" pitchFamily="18" charset="0"/>
              </a:rPr>
              <a:t> and f</a:t>
            </a:r>
            <a:r>
              <a:rPr lang="en-US" sz="1100" baseline="-25000" dirty="0">
                <a:effectLst/>
                <a:ea typeface="Times New Roman" panose="02020603050405020304" pitchFamily="18" charset="0"/>
                <a:cs typeface="Times New Roman" panose="02020603050405020304" pitchFamily="18" charset="0"/>
                <a:sym typeface="MT Extra" panose="05050102010205020202" pitchFamily="18" charset="2"/>
              </a:rPr>
              <a:t></a:t>
            </a:r>
            <a:r>
              <a:rPr lang="en-US" sz="1100" dirty="0">
                <a:effectLst/>
                <a:ea typeface="Times New Roman" panose="02020603050405020304" pitchFamily="18" charset="0"/>
                <a:cs typeface="Times New Roman" panose="02020603050405020304" pitchFamily="18" charset="0"/>
              </a:rPr>
              <a:t> is always taken as positive in the equation. </a:t>
            </a:r>
            <a:r>
              <a:rPr lang="en-US" sz="1100" dirty="0">
                <a:effectLst/>
                <a:cs typeface="Times New Roman" panose="02020603050405020304" pitchFamily="18" charset="0"/>
              </a:rPr>
              <a:t>However, when summing dead and live load moment/stresses to obtain the total factored major-axis bending moments and lateral bending stresses, M</a:t>
            </a:r>
            <a:r>
              <a:rPr lang="en-US" sz="1100" baseline="-25000" dirty="0">
                <a:effectLst/>
                <a:cs typeface="Times New Roman" panose="02020603050405020304" pitchFamily="18" charset="0"/>
              </a:rPr>
              <a:t>u</a:t>
            </a:r>
            <a:r>
              <a:rPr lang="en-US" sz="1100" dirty="0">
                <a:effectLst/>
                <a:cs typeface="Times New Roman" panose="02020603050405020304" pitchFamily="18" charset="0"/>
              </a:rPr>
              <a:t> and f</a:t>
            </a:r>
            <a:r>
              <a:rPr lang="en-US" sz="1100" baseline="-25000" dirty="0">
                <a:effectLst/>
                <a:cs typeface="Times New Roman" panose="02020603050405020304" pitchFamily="18" charset="0"/>
                <a:sym typeface="MT Extra" panose="05050102010205020202" pitchFamily="18" charset="2"/>
              </a:rPr>
              <a:t></a:t>
            </a:r>
            <a:r>
              <a:rPr lang="en-US" sz="1100" dirty="0">
                <a:effectLst/>
                <a:cs typeface="Times New Roman" panose="02020603050405020304" pitchFamily="18" charset="0"/>
              </a:rPr>
              <a:t>, to apply in the equation, the signs of the individual dead and live load moments/stresses must be considered. </a:t>
            </a:r>
            <a:r>
              <a:rPr lang="en-US" sz="1100" dirty="0">
                <a:effectLst/>
                <a:ea typeface="Times New Roman" panose="02020603050405020304" pitchFamily="18" charset="0"/>
                <a:cs typeface="Times New Roman" panose="02020603050405020304" pitchFamily="18" charset="0"/>
              </a:rPr>
              <a:t>The moment format is used because for these types of sections, the major-axis bending moment is physically a more meaningful quantity than the elastically computed flange bending stress.  Also, the nominal flexural resistance of these sections is generally greater than the yield moment with respect to the tension flange, M</a:t>
            </a:r>
            <a:r>
              <a:rPr lang="en-US" sz="1100" baseline="-25000" dirty="0">
                <a:effectLst/>
                <a:ea typeface="Times New Roman" panose="02020603050405020304" pitchFamily="18" charset="0"/>
                <a:cs typeface="Times New Roman" panose="02020603050405020304" pitchFamily="18" charset="0"/>
              </a:rPr>
              <a:t>yt</a:t>
            </a:r>
            <a:r>
              <a:rPr lang="en-US" sz="1100" dirty="0">
                <a:effectLst/>
                <a:ea typeface="Times New Roman" panose="02020603050405020304" pitchFamily="18" charset="0"/>
                <a:cs typeface="Times New Roman" panose="02020603050405020304" pitchFamily="18" charset="0"/>
              </a:rPr>
              <a:t>.  If desired, the equation could be considered in a stress format by dividing both sides of the equation by S</a:t>
            </a:r>
            <a:r>
              <a:rPr lang="en-US" sz="1100" baseline="-25000" dirty="0">
                <a:effectLst/>
                <a:ea typeface="Times New Roman" panose="02020603050405020304" pitchFamily="18" charset="0"/>
                <a:cs typeface="Times New Roman" panose="02020603050405020304" pitchFamily="18" charset="0"/>
              </a:rPr>
              <a:t>xt</a:t>
            </a:r>
            <a:r>
              <a:rPr lang="en-US" sz="1100" dirty="0">
                <a:effectLst/>
                <a:ea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US" sz="1100" dirty="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100" dirty="0">
                <a:effectLst/>
                <a:ea typeface="Times New Roman" panose="02020603050405020304" pitchFamily="18" charset="0"/>
                <a:cs typeface="Times New Roman" panose="02020603050405020304" pitchFamily="18" charset="0"/>
              </a:rPr>
              <a:t>This flexural resistance equation is a conservative but accurate representation of a section analysis in which a pair of fully-yielded widths are discounted from the tension flange to accommodate flange lateral bending, with the remainder of the flange assumed to resist the vertical loads. Note that only lateral bending in the bottom (tension) flange is considered in this equation. Since the bottom (tension) flange is not continuously supported, lateral bending must be considered in flexural resistance computations for the tension flange. Amplification of the flange lateral bending stresses (</a:t>
            </a:r>
            <a:r>
              <a:rPr lang="en-US" sz="1100" dirty="0">
                <a:ea typeface="Times New Roman" panose="02020603050405020304" pitchFamily="18" charset="0"/>
                <a:cs typeface="Times New Roman" panose="02020603050405020304" pitchFamily="18" charset="0"/>
              </a:rPr>
              <a:t>Lesson 8) </a:t>
            </a:r>
            <a:r>
              <a:rPr lang="en-US" sz="1100" dirty="0">
                <a:effectLst/>
                <a:ea typeface="Times New Roman" panose="02020603050405020304" pitchFamily="18" charset="0"/>
                <a:cs typeface="Times New Roman" panose="02020603050405020304" pitchFamily="18" charset="0"/>
              </a:rPr>
              <a:t>is not required in this case since the bottom flange is in tension. As mentioned previously, lateral bending does not need to be considered in the top (compression) flange of these sections at the strength limit state because that flange is continuously supported by the concrete deck. </a:t>
            </a:r>
            <a:endParaRPr lang="en-US" sz="1400"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9</a:t>
            </a:fld>
            <a:endParaRPr lang="en-US" altLang="en-US" dirty="0"/>
          </a:p>
        </p:txBody>
      </p:sp>
    </p:spTree>
    <p:extLst>
      <p:ext uri="{BB962C8B-B14F-4D97-AF65-F5344CB8AC3E}">
        <p14:creationId xmlns:p14="http://schemas.microsoft.com/office/powerpoint/2010/main" val="27891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1" y="4800600"/>
            <a:ext cx="9141619" cy="342900"/>
          </a:xfrm>
          <a:prstGeom prst="rect">
            <a:avLst/>
          </a:prstGeom>
          <a:solidFill>
            <a:srgbClr val="0055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4750742"/>
            <a:ext cx="9141604" cy="57001"/>
          </a:xfrm>
          <a:prstGeom prst="rect">
            <a:avLst/>
          </a:prstGeom>
          <a:solidFill>
            <a:srgbClr val="6E83A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205979"/>
            <a:ext cx="6172200" cy="2454618"/>
          </a:xfrm>
          <a:prstGeom prst="rect">
            <a:avLst/>
          </a:prstGeom>
        </p:spPr>
        <p:txBody>
          <a:bodyPr vert="horz" lIns="91440" tIns="45720" rIns="91440" bIns="45720" rtlCol="0" anchor="ctr">
            <a:normAutofit/>
          </a:bodyPr>
          <a:lstStyle>
            <a:lvl1pPr algn="ctr" defTabSz="457189"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42900" y="2774599"/>
            <a:ext cx="6172200" cy="1088444"/>
          </a:xfrm>
          <a:prstGeom prst="rect">
            <a:avLst/>
          </a:prstGeom>
        </p:spPr>
        <p:txBody>
          <a:bodyPr vert="horz" lIns="91440" tIns="45720" rIns="91440" bIns="45720" rtlCol="0">
            <a:normAutofit/>
          </a:bodyPr>
          <a:lstStyle>
            <a:lvl1pPr marL="0" indent="0" algn="l" defTabSz="457189" rtl="0" eaLnBrk="1" latinLnBrk="0" hangingPunct="1">
              <a:spcBef>
                <a:spcPct val="20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57188"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2pPr>
            <a:lvl3pPr marL="914377"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3pPr>
            <a:lvl4pPr marL="1371566"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4pPr>
            <a:lvl5pPr marL="1828755"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Click to edit Master text styles</a:t>
            </a:r>
          </a:p>
        </p:txBody>
      </p:sp>
      <p:cxnSp>
        <p:nvCxnSpPr>
          <p:cNvPr id="9" name="Straight Connector 8"/>
          <p:cNvCxnSpPr/>
          <p:nvPr userDrawn="1"/>
        </p:nvCxnSpPr>
        <p:spPr>
          <a:xfrm>
            <a:off x="298064" y="2724740"/>
            <a:ext cx="806500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Blue text on a black background&#10;&#10;Description automatically generated">
            <a:extLst>
              <a:ext uri="{FF2B5EF4-FFF2-40B4-BE49-F238E27FC236}">
                <a16:creationId xmlns:a16="http://schemas.microsoft.com/office/drawing/2014/main" id="{6E08251B-5170-7E96-2136-6D0B78542B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2301" y="3950026"/>
            <a:ext cx="2209800" cy="616773"/>
          </a:xfrm>
          <a:prstGeom prst="rect">
            <a:avLst/>
          </a:prstGeom>
        </p:spPr>
      </p:pic>
    </p:spTree>
    <p:extLst>
      <p:ext uri="{BB962C8B-B14F-4D97-AF65-F5344CB8AC3E}">
        <p14:creationId xmlns:p14="http://schemas.microsoft.com/office/powerpoint/2010/main" val="338269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7450D087-65B2-4657-9AC4-49932F1759A9}" type="datetime1">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04919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4FF2F026-2C20-49D4-9B1F-3CCCC4D7F301}" type="datetime1">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81134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61B6532A-2037-49B2-825E-DDA3FE8BE55B}" type="datetime1">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55472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C81E31AA-8DAC-4948-8847-68422B8E8210}" type="datetime1">
              <a:rPr lang="en-US" smtClean="0"/>
              <a:t>8/7/2024</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69088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0BB26F6D-6645-400A-83B3-2795C27B5966}" type="datetime1">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272991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612F22DA-28BB-4AC2-A247-87F285C57896}" type="datetime1">
              <a:rPr lang="en-US" smtClean="0"/>
              <a:t>8/7/2024</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39179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34A8F0CC-A516-4A41-8D7E-F018292EC530}" type="datetime1">
              <a:rPr lang="en-US" smtClean="0"/>
              <a:t>8/7/2024</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80706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04A803D2-EBF1-4C1A-8B8F-A402D7BB3007}" type="datetime1">
              <a:rPr lang="en-US" smtClean="0"/>
              <a:t>8/7/2024</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86405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724CC38C-A73C-40AC-86F7-6FEC3E0F7D7B}" type="datetime1">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27260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485D4603-0CDB-452D-8D34-5EB3098683F5}" type="datetime1">
              <a:rPr lang="en-US" smtClean="0"/>
              <a:t>8/7/2024</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82224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userDrawn="1">
            <p:ph type="sldNum" sz="quarter" idx="4"/>
          </p:nvPr>
        </p:nvSpPr>
        <p:spPr>
          <a:xfrm>
            <a:off x="6934200" y="4767263"/>
            <a:ext cx="2133600" cy="274637"/>
          </a:xfrm>
          <a:prstGeom prst="rect">
            <a:avLst/>
          </a:prstGeom>
        </p:spPr>
        <p:txBody>
          <a:bodyPr/>
          <a:lstStyle>
            <a:lvl1pPr algn="r">
              <a:defRPr sz="1200">
                <a:solidFill>
                  <a:srgbClr val="898989"/>
                </a:solidFill>
              </a:defRPr>
            </a:lvl1pPr>
          </a:lstStyle>
          <a:p>
            <a:fld id="{BA98D948-1207-4CB8-9C03-80C63F72A5E7}" type="slidenum">
              <a:rPr lang="en-US" smtClean="0"/>
              <a:pPr/>
              <a:t>‹#›</a:t>
            </a:fld>
            <a:endParaRPr lang="en-US" dirty="0"/>
          </a:p>
        </p:txBody>
      </p:sp>
      <p:pic>
        <p:nvPicPr>
          <p:cNvPr id="5" name="Picture 4">
            <a:extLst>
              <a:ext uri="{FF2B5EF4-FFF2-40B4-BE49-F238E27FC236}">
                <a16:creationId xmlns:a16="http://schemas.microsoft.com/office/drawing/2014/main" id="{BD0A170C-C58D-474C-8EAE-8978262E02A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200" y="4445523"/>
            <a:ext cx="603504" cy="603504"/>
          </a:xfrm>
          <a:prstGeom prst="rect">
            <a:avLst/>
          </a:prstGeom>
        </p:spPr>
      </p:pic>
    </p:spTree>
    <p:extLst>
      <p:ext uri="{BB962C8B-B14F-4D97-AF65-F5344CB8AC3E}">
        <p14:creationId xmlns:p14="http://schemas.microsoft.com/office/powerpoint/2010/main" val="3691420066"/>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wm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oleObject" Target="../embeddings/oleObject13.bin"/><Relationship Id="rId5" Type="http://schemas.openxmlformats.org/officeDocument/2006/relationships/image" Target="../media/image17.w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3.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8.bin"/><Relationship Id="rId1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6.wmf"/><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oleObject" Target="../embeddings/oleObject23.bin"/><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oleObject" Target="../embeddings/oleObject25.bin"/><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oleObject" Target="../embeddings/oleObject27.bin"/><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cid:image005.png@01D65396.57F4D030" TargetMode="External"/><Relationship Id="rId5" Type="http://schemas.openxmlformats.org/officeDocument/2006/relationships/image" Target="../media/image40.png"/><Relationship Id="rId4" Type="http://schemas.openxmlformats.org/officeDocument/2006/relationships/image" Target="../media/image39.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5.wmf"/><Relationship Id="rId5" Type="http://schemas.openxmlformats.org/officeDocument/2006/relationships/oleObject" Target="../embeddings/oleObject35.bin"/><Relationship Id="rId4" Type="http://schemas.openxmlformats.org/officeDocument/2006/relationships/image" Target="../media/image44.wmf"/></Relationships>
</file>

<file path=ppt/slides/_rels/slide38.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48.w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47.wmf"/><Relationship Id="rId4" Type="http://schemas.openxmlformats.org/officeDocument/2006/relationships/oleObject" Target="../embeddings/oleObject36.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4.wmf"/><Relationship Id="rId5" Type="http://schemas.openxmlformats.org/officeDocument/2006/relationships/oleObject" Target="../embeddings/oleObject42.bin"/><Relationship Id="rId4" Type="http://schemas.openxmlformats.org/officeDocument/2006/relationships/image" Target="../media/image5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46.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9.wmf"/><Relationship Id="rId5" Type="http://schemas.openxmlformats.org/officeDocument/2006/relationships/oleObject" Target="../embeddings/oleObject46.bin"/><Relationship Id="rId4" Type="http://schemas.openxmlformats.org/officeDocument/2006/relationships/image" Target="../media/image58.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62.emf"/><Relationship Id="rId4" Type="http://schemas.openxmlformats.org/officeDocument/2006/relationships/image" Target="../media/image61.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3.wmf"/><Relationship Id="rId5" Type="http://schemas.openxmlformats.org/officeDocument/2006/relationships/oleObject" Target="../embeddings/oleObject50.bin"/><Relationship Id="rId4" Type="http://schemas.openxmlformats.org/officeDocument/2006/relationships/image" Target="../media/image58.wmf"/></Relationships>
</file>

<file path=ppt/slides/_rels/slide49.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5.wmf"/><Relationship Id="rId5" Type="http://schemas.openxmlformats.org/officeDocument/2006/relationships/oleObject" Target="../embeddings/oleObject52.bin"/><Relationship Id="rId4" Type="http://schemas.openxmlformats.org/officeDocument/2006/relationships/image" Target="../media/image64.wmf"/></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notesSlide" Target="../notesSlides/notesSlide5.xml"/><Relationship Id="rId16" Type="http://schemas.openxmlformats.org/officeDocument/2006/relationships/image" Target="../media/image11.wmf"/><Relationship Id="rId1" Type="http://schemas.openxmlformats.org/officeDocument/2006/relationships/slideLayout" Target="../slideLayouts/slideLayout2.x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 Id="rId14" Type="http://schemas.openxmlformats.org/officeDocument/2006/relationships/image" Target="../media/image10.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68.emf"/><Relationship Id="rId4" Type="http://schemas.openxmlformats.org/officeDocument/2006/relationships/image" Target="../media/image67.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70.wmf"/><Relationship Id="rId5" Type="http://schemas.openxmlformats.org/officeDocument/2006/relationships/oleObject" Target="../embeddings/oleObject56.bin"/><Relationship Id="rId4" Type="http://schemas.openxmlformats.org/officeDocument/2006/relationships/image" Target="../media/image69.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72.wmf"/><Relationship Id="rId5" Type="http://schemas.openxmlformats.org/officeDocument/2006/relationships/oleObject" Target="../embeddings/oleObject58.bin"/><Relationship Id="rId4" Type="http://schemas.openxmlformats.org/officeDocument/2006/relationships/image" Target="../media/image71.wmf"/></Relationships>
</file>

<file path=ppt/slides/_rels/slide5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75.wmf"/><Relationship Id="rId5" Type="http://schemas.openxmlformats.org/officeDocument/2006/relationships/oleObject" Target="../embeddings/oleObject60.bin"/><Relationship Id="rId4" Type="http://schemas.openxmlformats.org/officeDocument/2006/relationships/image" Target="../media/image74.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76.w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79.wmf"/><Relationship Id="rId5" Type="http://schemas.openxmlformats.org/officeDocument/2006/relationships/oleObject" Target="../embeddings/oleObject63.bin"/><Relationship Id="rId4" Type="http://schemas.openxmlformats.org/officeDocument/2006/relationships/image" Target="../media/image78.wmf"/></Relationships>
</file>

<file path=ppt/slides/_rels/slide5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43.png"/><Relationship Id="rId7" Type="http://schemas.openxmlformats.org/officeDocument/2006/relationships/image" Target="../media/image82.wmf"/><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oleObject" Target="../embeddings/oleObject65.bin"/><Relationship Id="rId5" Type="http://schemas.openxmlformats.org/officeDocument/2006/relationships/image" Target="../media/image81.wmf"/><Relationship Id="rId4" Type="http://schemas.openxmlformats.org/officeDocument/2006/relationships/oleObject" Target="../embeddings/oleObject64.bin"/><Relationship Id="rId9" Type="http://schemas.openxmlformats.org/officeDocument/2006/relationships/image" Target="../media/image83.wmf"/></Relationships>
</file>

<file path=ppt/slides/_rels/slide61.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85.wmf"/><Relationship Id="rId5" Type="http://schemas.openxmlformats.org/officeDocument/2006/relationships/oleObject" Target="../embeddings/oleObject68.bin"/><Relationship Id="rId4" Type="http://schemas.openxmlformats.org/officeDocument/2006/relationships/image" Target="../media/image84.wmf"/></Relationships>
</file>

<file path=ppt/slides/_rels/slide62.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54.wmf"/><Relationship Id="rId5" Type="http://schemas.openxmlformats.org/officeDocument/2006/relationships/oleObject" Target="../embeddings/oleObject71.bin"/><Relationship Id="rId10" Type="http://schemas.openxmlformats.org/officeDocument/2006/relationships/image" Target="../media/image88.wmf"/><Relationship Id="rId4" Type="http://schemas.openxmlformats.org/officeDocument/2006/relationships/image" Target="../media/image53.wmf"/><Relationship Id="rId9" Type="http://schemas.openxmlformats.org/officeDocument/2006/relationships/oleObject" Target="../embeddings/oleObject73.bin"/></Relationships>
</file>

<file path=ppt/slides/_rels/slide63.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89.wmf"/><Relationship Id="rId5" Type="http://schemas.openxmlformats.org/officeDocument/2006/relationships/oleObject" Target="../embeddings/oleObject75.bin"/><Relationship Id="rId4" Type="http://schemas.openxmlformats.org/officeDocument/2006/relationships/image" Target="../media/image51.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92.wmf"/><Relationship Id="rId5" Type="http://schemas.openxmlformats.org/officeDocument/2006/relationships/oleObject" Target="../embeddings/oleObject78.bin"/><Relationship Id="rId4" Type="http://schemas.openxmlformats.org/officeDocument/2006/relationships/image" Target="../media/image91.wmf"/></Relationships>
</file>

<file path=ppt/slides/_rels/slide65.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image" Target="../media/image94.wmf"/><Relationship Id="rId5" Type="http://schemas.openxmlformats.org/officeDocument/2006/relationships/oleObject" Target="../embeddings/oleObject79.bin"/><Relationship Id="rId4" Type="http://schemas.openxmlformats.org/officeDocument/2006/relationships/image" Target="../media/image93.jpg"/></Relationships>
</file>

<file path=ppt/slides/_rels/slide66.xml.rels><?xml version="1.0" encoding="UTF-8" standalone="yes"?>
<Relationships xmlns="http://schemas.openxmlformats.org/package/2006/relationships"><Relationship Id="rId3" Type="http://schemas.openxmlformats.org/officeDocument/2006/relationships/image" Target="../media/image95.jpeg"/><Relationship Id="rId7" Type="http://schemas.openxmlformats.org/officeDocument/2006/relationships/image" Target="../media/image97.wmf"/><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oleObject" Target="../embeddings/oleObject81.bin"/><Relationship Id="rId5" Type="http://schemas.openxmlformats.org/officeDocument/2006/relationships/image" Target="../media/image96.wmf"/><Relationship Id="rId4" Type="http://schemas.openxmlformats.org/officeDocument/2006/relationships/oleObject" Target="../embeddings/oleObject80.bin"/></Relationships>
</file>

<file path=ppt/slides/_rels/slide67.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oleObject" Target="../embeddings/oleObject82.bin"/><Relationship Id="rId7" Type="http://schemas.openxmlformats.org/officeDocument/2006/relationships/oleObject" Target="../embeddings/oleObject84.bin"/><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63.wmf"/><Relationship Id="rId5" Type="http://schemas.openxmlformats.org/officeDocument/2006/relationships/oleObject" Target="../embeddings/oleObject83.bin"/><Relationship Id="rId4" Type="http://schemas.openxmlformats.org/officeDocument/2006/relationships/image" Target="../media/image66.wmf"/></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102.wmf"/><Relationship Id="rId3" Type="http://schemas.openxmlformats.org/officeDocument/2006/relationships/image" Target="../media/image99.png"/><Relationship Id="rId7" Type="http://schemas.openxmlformats.org/officeDocument/2006/relationships/image" Target="../media/image60.wmf"/><Relationship Id="rId12" Type="http://schemas.openxmlformats.org/officeDocument/2006/relationships/oleObject" Target="../embeddings/oleObject88.bin"/><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oleObject" Target="../embeddings/oleObject85.bin"/><Relationship Id="rId11" Type="http://schemas.openxmlformats.org/officeDocument/2006/relationships/image" Target="../media/image101.wmf"/><Relationship Id="rId5" Type="http://schemas.openxmlformats.org/officeDocument/2006/relationships/image" Target="../media/image59.wmf"/><Relationship Id="rId10" Type="http://schemas.openxmlformats.org/officeDocument/2006/relationships/oleObject" Target="../embeddings/oleObject87.bin"/><Relationship Id="rId4" Type="http://schemas.openxmlformats.org/officeDocument/2006/relationships/oleObject" Target="../embeddings/oleObject46.bin"/><Relationship Id="rId9" Type="http://schemas.openxmlformats.org/officeDocument/2006/relationships/image" Target="../media/image100.wmf"/></Relationships>
</file>

<file path=ppt/slides/_rels/slide69.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image" Target="../media/image106.png"/><Relationship Id="rId3" Type="http://schemas.openxmlformats.org/officeDocument/2006/relationships/oleObject" Target="../embeddings/oleObject89.bin"/><Relationship Id="rId7" Type="http://schemas.openxmlformats.org/officeDocument/2006/relationships/oleObject" Target="../embeddings/oleObject91.bin"/><Relationship Id="rId12" Type="http://schemas.openxmlformats.org/officeDocument/2006/relationships/image" Target="../media/image105.wmf"/><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64.wmf"/><Relationship Id="rId11" Type="http://schemas.openxmlformats.org/officeDocument/2006/relationships/oleObject" Target="../embeddings/oleObject93.bin"/><Relationship Id="rId5" Type="http://schemas.openxmlformats.org/officeDocument/2006/relationships/oleObject" Target="../embeddings/oleObject90.bin"/><Relationship Id="rId10" Type="http://schemas.openxmlformats.org/officeDocument/2006/relationships/image" Target="../media/image104.wmf"/><Relationship Id="rId4" Type="http://schemas.openxmlformats.org/officeDocument/2006/relationships/image" Target="../media/image65.wmf"/><Relationship Id="rId9" Type="http://schemas.openxmlformats.org/officeDocument/2006/relationships/oleObject" Target="../embeddings/oleObject9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oleObject" Target="../embeddings/oleObject94.bin"/><Relationship Id="rId7" Type="http://schemas.openxmlformats.org/officeDocument/2006/relationships/oleObject" Target="../embeddings/oleObject96.bin"/><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63.wmf"/><Relationship Id="rId5" Type="http://schemas.openxmlformats.org/officeDocument/2006/relationships/oleObject" Target="../embeddings/oleObject95.bin"/><Relationship Id="rId10" Type="http://schemas.openxmlformats.org/officeDocument/2006/relationships/image" Target="../media/image108.wmf"/><Relationship Id="rId4" Type="http://schemas.openxmlformats.org/officeDocument/2006/relationships/image" Target="../media/image66.wmf"/><Relationship Id="rId9" Type="http://schemas.openxmlformats.org/officeDocument/2006/relationships/oleObject" Target="../embeddings/oleObject97.bin"/></Relationships>
</file>

<file path=ppt/slides/_rels/slide71.x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oleObject" Target="../embeddings/oleObject103.bin"/><Relationship Id="rId3" Type="http://schemas.openxmlformats.org/officeDocument/2006/relationships/oleObject" Target="../embeddings/oleObject98.bin"/><Relationship Id="rId7" Type="http://schemas.openxmlformats.org/officeDocument/2006/relationships/oleObject" Target="../embeddings/oleObject100.bin"/><Relationship Id="rId12" Type="http://schemas.openxmlformats.org/officeDocument/2006/relationships/image" Target="../media/image69.wmf"/><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89.wmf"/><Relationship Id="rId11" Type="http://schemas.openxmlformats.org/officeDocument/2006/relationships/oleObject" Target="../embeddings/oleObject102.bin"/><Relationship Id="rId5" Type="http://schemas.openxmlformats.org/officeDocument/2006/relationships/oleObject" Target="../embeddings/oleObject99.bin"/><Relationship Id="rId10" Type="http://schemas.openxmlformats.org/officeDocument/2006/relationships/image" Target="../media/image110.wmf"/><Relationship Id="rId4" Type="http://schemas.openxmlformats.org/officeDocument/2006/relationships/image" Target="../media/image70.wmf"/><Relationship Id="rId9" Type="http://schemas.openxmlformats.org/officeDocument/2006/relationships/oleObject" Target="../embeddings/oleObject101.bin"/><Relationship Id="rId14" Type="http://schemas.openxmlformats.org/officeDocument/2006/relationships/image" Target="../media/image111.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113.wmf"/><Relationship Id="rId5" Type="http://schemas.openxmlformats.org/officeDocument/2006/relationships/oleObject" Target="../embeddings/oleObject105.bin"/><Relationship Id="rId4" Type="http://schemas.openxmlformats.org/officeDocument/2006/relationships/image" Target="../media/image112.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114.w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6AC2FB-98B1-43D4-8406-320C7BBBB981}"/>
              </a:ext>
            </a:extLst>
          </p:cNvPr>
          <p:cNvSpPr>
            <a:spLocks noGrp="1"/>
          </p:cNvSpPr>
          <p:nvPr>
            <p:ph type="ctrTitle"/>
          </p:nvPr>
        </p:nvSpPr>
        <p:spPr>
          <a:xfrm>
            <a:off x="304800" y="117132"/>
            <a:ext cx="8077200" cy="2454618"/>
          </a:xfrm>
        </p:spPr>
        <p:txBody>
          <a:bodyPr>
            <a:normAutofit/>
          </a:bodyPr>
          <a:lstStyle/>
          <a:p>
            <a:r>
              <a:rPr lang="en-US" sz="2800" dirty="0"/>
              <a:t>Fundamentals of Steel Bridge Engineering</a:t>
            </a:r>
          </a:p>
        </p:txBody>
      </p:sp>
      <p:sp>
        <p:nvSpPr>
          <p:cNvPr id="7" name="Subtitle 6">
            <a:extLst>
              <a:ext uri="{FF2B5EF4-FFF2-40B4-BE49-F238E27FC236}">
                <a16:creationId xmlns:a16="http://schemas.microsoft.com/office/drawing/2014/main" id="{F7C61BD8-82CB-4034-B54B-70E5AFD42AE6}"/>
              </a:ext>
            </a:extLst>
          </p:cNvPr>
          <p:cNvSpPr>
            <a:spLocks noGrp="1"/>
          </p:cNvSpPr>
          <p:nvPr>
            <p:ph type="subTitle" idx="1"/>
          </p:nvPr>
        </p:nvSpPr>
        <p:spPr>
          <a:xfrm>
            <a:off x="342900" y="2774599"/>
            <a:ext cx="8801100" cy="1088444"/>
          </a:xfrm>
        </p:spPr>
        <p:txBody>
          <a:bodyPr>
            <a:normAutofit fontScale="92500" lnSpcReduction="10000"/>
          </a:bodyPr>
          <a:lstStyle/>
          <a:p>
            <a:r>
              <a:rPr lang="en-US" dirty="0"/>
              <a:t>Lesson 9 – Flexure Part 4</a:t>
            </a:r>
          </a:p>
          <a:p>
            <a:pPr marL="347663" indent="-347663"/>
            <a:r>
              <a:rPr lang="en-US" dirty="0"/>
              <a:t>    Strength Limit State: Composite Sections in Positive Bending and Shear Connectors</a:t>
            </a:r>
          </a:p>
        </p:txBody>
      </p:sp>
      <p:sp>
        <p:nvSpPr>
          <p:cNvPr id="2" name="Slide Number Placeholder 1"/>
          <p:cNvSpPr>
            <a:spLocks noGrp="1"/>
          </p:cNvSpPr>
          <p:nvPr>
            <p:ph type="sldNum" sz="quarter" idx="4294967295"/>
          </p:nvPr>
        </p:nvSpPr>
        <p:spPr>
          <a:xfrm>
            <a:off x="7010400" y="4767263"/>
            <a:ext cx="2133600" cy="274637"/>
          </a:xfrm>
        </p:spPr>
        <p:txBody>
          <a:bodyPr/>
          <a:lstStyle/>
          <a:p>
            <a:fld id="{9ACB4FE1-E2EE-419D-89EA-61F711D9E7AD}"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197109947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Nominal Flexural Resistance, M</a:t>
            </a:r>
            <a:r>
              <a:rPr lang="en-US" baseline="-25000" dirty="0"/>
              <a:t>n</a:t>
            </a:r>
            <a:br>
              <a:rPr lang="en-US" dirty="0"/>
            </a:br>
            <a:r>
              <a:rPr lang="en-US" sz="2800" dirty="0"/>
              <a:t>Compact Sections – Simple Spans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10</a:t>
            </a:fld>
            <a:endParaRPr lang="en-US" dirty="0"/>
          </a:p>
        </p:txBody>
      </p:sp>
      <p:graphicFrame>
        <p:nvGraphicFramePr>
          <p:cNvPr id="8" name="Object 7">
            <a:extLst>
              <a:ext uri="{FF2B5EF4-FFF2-40B4-BE49-F238E27FC236}">
                <a16:creationId xmlns:a16="http://schemas.microsoft.com/office/drawing/2014/main" id="{A526EF77-9BC5-4646-B145-47C0ED88A310}"/>
              </a:ext>
            </a:extLst>
          </p:cNvPr>
          <p:cNvGraphicFramePr>
            <a:graphicFrameLocks noChangeAspect="1"/>
          </p:cNvGraphicFramePr>
          <p:nvPr>
            <p:extLst>
              <p:ext uri="{D42A27DB-BD31-4B8C-83A1-F6EECF244321}">
                <p14:modId xmlns:p14="http://schemas.microsoft.com/office/powerpoint/2010/main" val="1640121412"/>
              </p:ext>
            </p:extLst>
          </p:nvPr>
        </p:nvGraphicFramePr>
        <p:xfrm>
          <a:off x="1041400" y="1333500"/>
          <a:ext cx="7062788" cy="1912938"/>
        </p:xfrm>
        <a:graphic>
          <a:graphicData uri="http://schemas.openxmlformats.org/presentationml/2006/ole">
            <mc:AlternateContent xmlns:mc="http://schemas.openxmlformats.org/markup-compatibility/2006">
              <mc:Choice xmlns:v="urn:schemas-microsoft-com:vml" Requires="v">
                <p:oleObj name="Equation" r:id="rId3" imgW="2336760" imgH="647640" progId="Equation.DSMT4">
                  <p:embed/>
                </p:oleObj>
              </mc:Choice>
              <mc:Fallback>
                <p:oleObj name="Equation" r:id="rId3" imgW="2336760" imgH="647640" progId="Equation.DSMT4">
                  <p:embed/>
                  <p:pic>
                    <p:nvPicPr>
                      <p:cNvPr id="8" name="Object 7">
                        <a:extLst>
                          <a:ext uri="{FF2B5EF4-FFF2-40B4-BE49-F238E27FC236}">
                            <a16:creationId xmlns:a16="http://schemas.microsoft.com/office/drawing/2014/main" id="{A526EF77-9BC5-4646-B145-47C0ED88A310}"/>
                          </a:ext>
                        </a:extLst>
                      </p:cNvPr>
                      <p:cNvPicPr>
                        <a:picLocks noChangeAspect="1" noChangeArrowheads="1"/>
                      </p:cNvPicPr>
                      <p:nvPr/>
                    </p:nvPicPr>
                    <p:blipFill>
                      <a:blip r:embed="rId4"/>
                      <a:srcRect/>
                      <a:stretch>
                        <a:fillRect/>
                      </a:stretch>
                    </p:blipFill>
                    <p:spPr bwMode="auto">
                      <a:xfrm>
                        <a:off x="1041400" y="1333500"/>
                        <a:ext cx="7062788" cy="1912938"/>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19DC3542-A91A-448D-887C-0DC4BB3ECC6F}"/>
              </a:ext>
            </a:extLst>
          </p:cNvPr>
          <p:cNvSpPr txBox="1"/>
          <p:nvPr/>
        </p:nvSpPr>
        <p:spPr>
          <a:xfrm>
            <a:off x="838200" y="3189291"/>
            <a:ext cx="8101445" cy="678134"/>
          </a:xfrm>
          <a:prstGeom prst="rect">
            <a:avLst/>
          </a:prstGeom>
          <a:noFill/>
        </p:spPr>
        <p:txBody>
          <a:bodyPr wrap="square">
            <a:spAutoFit/>
          </a:bodyPr>
          <a:lstStyle/>
          <a:p>
            <a:pPr marL="228600" marR="228600" algn="just">
              <a:lnSpc>
                <a:spcPct val="110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where:</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p>
        </p:txBody>
      </p:sp>
      <p:sp>
        <p:nvSpPr>
          <p:cNvPr id="2" name="Rectangle 4">
            <a:extLst>
              <a:ext uri="{FF2B5EF4-FFF2-40B4-BE49-F238E27FC236}">
                <a16:creationId xmlns:a16="http://schemas.microsoft.com/office/drawing/2014/main" id="{FB2FA0B0-0C7A-4A90-9C2C-F30D3D9A72B5}"/>
              </a:ext>
            </a:extLst>
          </p:cNvPr>
          <p:cNvSpPr>
            <a:spLocks noChangeArrowheads="1"/>
          </p:cNvSpPr>
          <p:nvPr/>
        </p:nvSpPr>
        <p:spPr bwMode="auto">
          <a:xfrm>
            <a:off x="1447800" y="3528358"/>
            <a:ext cx="7353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 pos="800100" algn="l"/>
                <a:tab pos="1028700" algn="l"/>
              </a:tabLst>
              <a:defRPr>
                <a:solidFill>
                  <a:schemeClr val="tx1"/>
                </a:solidFill>
                <a:latin typeface="Arial" panose="020B0604020202020204" pitchFamily="34" charset="0"/>
              </a:defRPr>
            </a:lvl1pPr>
            <a:lvl2pPr eaLnBrk="0" hangingPunct="0">
              <a:tabLst>
                <a:tab pos="457200" algn="l"/>
                <a:tab pos="800100" algn="l"/>
                <a:tab pos="1028700" algn="l"/>
              </a:tabLst>
              <a:defRPr>
                <a:solidFill>
                  <a:schemeClr val="tx1"/>
                </a:solidFill>
                <a:latin typeface="Arial" panose="020B0604020202020204" pitchFamily="34" charset="0"/>
              </a:defRPr>
            </a:lvl2pPr>
            <a:lvl3pPr eaLnBrk="0" hangingPunct="0">
              <a:tabLst>
                <a:tab pos="457200" algn="l"/>
                <a:tab pos="800100" algn="l"/>
                <a:tab pos="1028700" algn="l"/>
              </a:tabLst>
              <a:defRPr>
                <a:solidFill>
                  <a:schemeClr val="tx1"/>
                </a:solidFill>
                <a:latin typeface="Arial" panose="020B0604020202020204" pitchFamily="34" charset="0"/>
              </a:defRPr>
            </a:lvl3pPr>
            <a:lvl4pPr eaLnBrk="0" hangingPunct="0">
              <a:tabLst>
                <a:tab pos="457200" algn="l"/>
                <a:tab pos="800100" algn="l"/>
                <a:tab pos="1028700" algn="l"/>
              </a:tabLst>
              <a:defRPr>
                <a:solidFill>
                  <a:schemeClr val="tx1"/>
                </a:solidFill>
                <a:latin typeface="Arial" panose="020B0604020202020204" pitchFamily="34" charset="0"/>
              </a:defRPr>
            </a:lvl4pPr>
            <a:lvl5pPr eaLnBrk="0" hangingPunct="0">
              <a:tabLst>
                <a:tab pos="457200" algn="l"/>
                <a:tab pos="800100" algn="l"/>
                <a:tab pos="10287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9pPr>
          </a:lstStyle>
          <a:p>
            <a:pPr marL="803275" marR="0" lvl="0" indent="-803275"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t>
            </a:r>
            <a:r>
              <a:rPr kumimoji="0" lang="en-US" altLang="en-US" b="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t>
            </a:r>
            <a:r>
              <a:rPr kumimoji="0" lang="en-US" altLang="en-US"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distance from the top of the concrete deck to the neutral axis of the composite section at the plastic moment (in.) </a:t>
            </a:r>
            <a:endParaRPr kumimoji="0" lang="en-US" altLang="en-US"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t>
            </a:r>
            <a:r>
              <a:rPr kumimoji="0" lang="en-US" altLang="en-US" b="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t>
            </a:r>
            <a:r>
              <a:rPr kumimoji="0" lang="en-US" altLang="en-US" b="0" i="1"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total depth of the composite section (in.)</a:t>
            </a:r>
            <a:endParaRPr kumimoji="0" lang="en-US" altLang="en-US"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t>
            </a:r>
            <a:r>
              <a:rPr kumimoji="0" lang="en-US" altLang="en-US" b="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t>
            </a:r>
            <a:r>
              <a:rPr kumimoji="0" lang="en-US" altLang="en-US" b="0" i="1"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plastic moment of the composite section (kip-in.)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3772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Nominal Flexural Resistance, M</a:t>
            </a:r>
            <a:r>
              <a:rPr lang="en-US" baseline="-25000" dirty="0"/>
              <a:t>n</a:t>
            </a:r>
            <a:br>
              <a:rPr lang="en-US" dirty="0"/>
            </a:br>
            <a:r>
              <a:rPr lang="en-US" sz="2800" dirty="0"/>
              <a:t>Compact Sections – Continuous Spans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11</a:t>
            </a:fld>
            <a:endParaRPr lang="en-US" dirty="0"/>
          </a:p>
        </p:txBody>
      </p:sp>
      <p:graphicFrame>
        <p:nvGraphicFramePr>
          <p:cNvPr id="8" name="Object 7">
            <a:extLst>
              <a:ext uri="{FF2B5EF4-FFF2-40B4-BE49-F238E27FC236}">
                <a16:creationId xmlns:a16="http://schemas.microsoft.com/office/drawing/2014/main" id="{A526EF77-9BC5-4646-B145-47C0ED88A310}"/>
              </a:ext>
            </a:extLst>
          </p:cNvPr>
          <p:cNvGraphicFramePr>
            <a:graphicFrameLocks noChangeAspect="1"/>
          </p:cNvGraphicFramePr>
          <p:nvPr>
            <p:extLst>
              <p:ext uri="{D42A27DB-BD31-4B8C-83A1-F6EECF244321}">
                <p14:modId xmlns:p14="http://schemas.microsoft.com/office/powerpoint/2010/main" val="3468520042"/>
              </p:ext>
            </p:extLst>
          </p:nvPr>
        </p:nvGraphicFramePr>
        <p:xfrm>
          <a:off x="3514725" y="1590675"/>
          <a:ext cx="2341563" cy="600075"/>
        </p:xfrm>
        <a:graphic>
          <a:graphicData uri="http://schemas.openxmlformats.org/presentationml/2006/ole">
            <mc:AlternateContent xmlns:mc="http://schemas.openxmlformats.org/markup-compatibility/2006">
              <mc:Choice xmlns:v="urn:schemas-microsoft-com:vml" Requires="v">
                <p:oleObj name="Equation" r:id="rId3" imgW="774360" imgH="203040" progId="Equation.DSMT4">
                  <p:embed/>
                </p:oleObj>
              </mc:Choice>
              <mc:Fallback>
                <p:oleObj name="Equation" r:id="rId3" imgW="774360" imgH="203040" progId="Equation.DSMT4">
                  <p:embed/>
                  <p:pic>
                    <p:nvPicPr>
                      <p:cNvPr id="8" name="Object 7">
                        <a:extLst>
                          <a:ext uri="{FF2B5EF4-FFF2-40B4-BE49-F238E27FC236}">
                            <a16:creationId xmlns:a16="http://schemas.microsoft.com/office/drawing/2014/main" id="{A526EF77-9BC5-4646-B145-47C0ED88A310}"/>
                          </a:ext>
                        </a:extLst>
                      </p:cNvPr>
                      <p:cNvPicPr>
                        <a:picLocks noChangeAspect="1" noChangeArrowheads="1"/>
                      </p:cNvPicPr>
                      <p:nvPr/>
                    </p:nvPicPr>
                    <p:blipFill>
                      <a:blip r:embed="rId4"/>
                      <a:srcRect/>
                      <a:stretch>
                        <a:fillRect/>
                      </a:stretch>
                    </p:blipFill>
                    <p:spPr bwMode="auto">
                      <a:xfrm>
                        <a:off x="3514725" y="1590675"/>
                        <a:ext cx="2341563" cy="600075"/>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19DC3542-A91A-448D-887C-0DC4BB3ECC6F}"/>
              </a:ext>
            </a:extLst>
          </p:cNvPr>
          <p:cNvSpPr txBox="1"/>
          <p:nvPr/>
        </p:nvSpPr>
        <p:spPr>
          <a:xfrm>
            <a:off x="931719" y="2742232"/>
            <a:ext cx="8101445" cy="678134"/>
          </a:xfrm>
          <a:prstGeom prst="rect">
            <a:avLst/>
          </a:prstGeom>
          <a:noFill/>
        </p:spPr>
        <p:txBody>
          <a:bodyPr wrap="square">
            <a:spAutoFit/>
          </a:bodyPr>
          <a:lstStyle/>
          <a:p>
            <a:pPr marL="228600" marR="228600" algn="just">
              <a:lnSpc>
                <a:spcPct val="110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where:</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p>
        </p:txBody>
      </p:sp>
      <p:sp>
        <p:nvSpPr>
          <p:cNvPr id="2" name="Rectangle 4">
            <a:extLst>
              <a:ext uri="{FF2B5EF4-FFF2-40B4-BE49-F238E27FC236}">
                <a16:creationId xmlns:a16="http://schemas.microsoft.com/office/drawing/2014/main" id="{FB2FA0B0-0C7A-4A90-9C2C-F30D3D9A72B5}"/>
              </a:ext>
            </a:extLst>
          </p:cNvPr>
          <p:cNvSpPr>
            <a:spLocks noChangeArrowheads="1"/>
          </p:cNvSpPr>
          <p:nvPr/>
        </p:nvSpPr>
        <p:spPr bwMode="auto">
          <a:xfrm>
            <a:off x="1447800" y="3181350"/>
            <a:ext cx="7353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 pos="800100" algn="l"/>
                <a:tab pos="1028700" algn="l"/>
              </a:tabLst>
              <a:defRPr>
                <a:solidFill>
                  <a:schemeClr val="tx1"/>
                </a:solidFill>
                <a:latin typeface="Arial" panose="020B0604020202020204" pitchFamily="34" charset="0"/>
              </a:defRPr>
            </a:lvl1pPr>
            <a:lvl2pPr eaLnBrk="0" hangingPunct="0">
              <a:tabLst>
                <a:tab pos="457200" algn="l"/>
                <a:tab pos="800100" algn="l"/>
                <a:tab pos="1028700" algn="l"/>
              </a:tabLst>
              <a:defRPr>
                <a:solidFill>
                  <a:schemeClr val="tx1"/>
                </a:solidFill>
                <a:latin typeface="Arial" panose="020B0604020202020204" pitchFamily="34" charset="0"/>
              </a:defRPr>
            </a:lvl2pPr>
            <a:lvl3pPr eaLnBrk="0" hangingPunct="0">
              <a:tabLst>
                <a:tab pos="457200" algn="l"/>
                <a:tab pos="800100" algn="l"/>
                <a:tab pos="1028700" algn="l"/>
              </a:tabLst>
              <a:defRPr>
                <a:solidFill>
                  <a:schemeClr val="tx1"/>
                </a:solidFill>
                <a:latin typeface="Arial" panose="020B0604020202020204" pitchFamily="34" charset="0"/>
              </a:defRPr>
            </a:lvl3pPr>
            <a:lvl4pPr eaLnBrk="0" hangingPunct="0">
              <a:tabLst>
                <a:tab pos="457200" algn="l"/>
                <a:tab pos="800100" algn="l"/>
                <a:tab pos="1028700" algn="l"/>
              </a:tabLst>
              <a:defRPr>
                <a:solidFill>
                  <a:schemeClr val="tx1"/>
                </a:solidFill>
                <a:latin typeface="Arial" panose="020B0604020202020204" pitchFamily="34" charset="0"/>
              </a:defRPr>
            </a:lvl4pPr>
            <a:lvl5pPr eaLnBrk="0" hangingPunct="0">
              <a:tabLst>
                <a:tab pos="457200" algn="l"/>
                <a:tab pos="800100" algn="l"/>
                <a:tab pos="10287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9pPr>
          </a:lstStyle>
          <a:p>
            <a:pPr marL="803275" marR="0" lvl="0" indent="-803275"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t>
            </a:r>
            <a:r>
              <a:rPr kumimoji="0" lang="en-US" altLang="en-US" b="0" u="none" strike="noStrike" cap="none" normalizeH="0" baseline="-25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a:t>
            </a:r>
            <a:r>
              <a:rPr kumimoji="0" lang="en-US" altLang="en-US"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nominal flexural resistance for simple spans (see preceding slide) (kip-in.)</a:t>
            </a:r>
            <a:endParaRPr kumimoji="0" lang="en-US" altLang="en-US"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a:t>
            </a:r>
            <a:r>
              <a:rPr kumimoji="0" lang="en-US" altLang="en-US" b="0" u="none" strike="noStrike" cap="none" normalizeH="0" baseline="-25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a:t>
            </a:r>
            <a:r>
              <a:rPr kumimoji="0" lang="en-US" altLang="en-US" b="0" i="1"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hybrid factor</a:t>
            </a:r>
            <a:endParaRPr kumimoji="0" lang="en-US" altLang="en-US"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t>
            </a:r>
            <a:r>
              <a:rPr kumimoji="0" lang="en-US" altLang="en-US" b="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a:t>
            </a:r>
            <a:r>
              <a:rPr kumimoji="0" lang="en-US" altLang="en-US" b="0" i="1"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yield moment of the composite section (kip-in.)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011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dirty="0"/>
              <a:t>Nominal Flexural Resistance, M</a:t>
            </a:r>
            <a:r>
              <a:rPr lang="en-US" baseline="-25000" dirty="0"/>
              <a:t>n</a:t>
            </a:r>
            <a:br>
              <a:rPr lang="en-US" dirty="0"/>
            </a:br>
            <a:endParaRPr lang="en-US" dirty="0"/>
          </a:p>
        </p:txBody>
      </p:sp>
      <p:sp>
        <p:nvSpPr>
          <p:cNvPr id="3" name="Content Placeholder 2">
            <a:extLst>
              <a:ext uri="{FF2B5EF4-FFF2-40B4-BE49-F238E27FC236}">
                <a16:creationId xmlns:a16="http://schemas.microsoft.com/office/drawing/2014/main" id="{1C0540DB-93C7-4475-BE02-75FD091211DD}"/>
              </a:ext>
            </a:extLst>
          </p:cNvPr>
          <p:cNvSpPr>
            <a:spLocks noGrp="1"/>
          </p:cNvSpPr>
          <p:nvPr>
            <p:ph sz="half" idx="1"/>
          </p:nvPr>
        </p:nvSpPr>
        <p:spPr>
          <a:xfrm>
            <a:off x="6927" y="1015994"/>
            <a:ext cx="4763256" cy="3394075"/>
          </a:xfrm>
        </p:spPr>
        <p:txBody>
          <a:bodyPr/>
          <a:lstStyle/>
          <a:p>
            <a:r>
              <a:rPr lang="en-US" sz="2400" b="1" dirty="0"/>
              <a:t>Example</a:t>
            </a:r>
            <a:r>
              <a:rPr lang="en-US" sz="2400" dirty="0"/>
              <a:t> – taken from NSBA SBDH Design Example 1 (positive moment section – exterior girder)</a:t>
            </a:r>
          </a:p>
          <a:p>
            <a:r>
              <a:rPr lang="en-US" sz="2400" dirty="0"/>
              <a:t>Determine if the section qualifies as a compact section</a:t>
            </a:r>
          </a:p>
          <a:p>
            <a:r>
              <a:rPr lang="en-US" sz="2400" dirty="0"/>
              <a:t>Calculate the nominal flexural resistance, M</a:t>
            </a:r>
            <a:r>
              <a:rPr lang="en-US" sz="2400" baseline="-25000" dirty="0"/>
              <a:t>n</a:t>
            </a:r>
            <a:r>
              <a:rPr lang="en-US" sz="2400" dirty="0"/>
              <a:t>, and check the flexural resistance equation for the Strength I load combination</a:t>
            </a:r>
          </a:p>
        </p:txBody>
      </p:sp>
      <p:pic>
        <p:nvPicPr>
          <p:cNvPr id="6" name="Content Placeholder 5">
            <a:extLst>
              <a:ext uri="{FF2B5EF4-FFF2-40B4-BE49-F238E27FC236}">
                <a16:creationId xmlns:a16="http://schemas.microsoft.com/office/drawing/2014/main" id="{E403AEFB-B169-4AFB-A8A2-5073DBAE943D}"/>
              </a:ext>
            </a:extLst>
          </p:cNvPr>
          <p:cNvPicPr>
            <a:picLocks noGrp="1" noChangeAspect="1"/>
          </p:cNvPicPr>
          <p:nvPr>
            <p:ph sz="half" idx="2"/>
          </p:nvPr>
        </p:nvPicPr>
        <p:blipFill>
          <a:blip r:embed="rId3"/>
          <a:stretch>
            <a:fillRect/>
          </a:stretch>
        </p:blipFill>
        <p:spPr>
          <a:xfrm>
            <a:off x="4744512" y="1063625"/>
            <a:ext cx="3811513" cy="3331002"/>
          </a:xfrm>
          <a:prstGeom prst="rect">
            <a:avLst/>
          </a:prstGeom>
        </p:spPr>
      </p:pic>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12</a:t>
            </a:fld>
            <a:endParaRPr lang="en-US" dirty="0"/>
          </a:p>
        </p:txBody>
      </p:sp>
      <p:sp>
        <p:nvSpPr>
          <p:cNvPr id="5" name="TextBox 4">
            <a:extLst>
              <a:ext uri="{FF2B5EF4-FFF2-40B4-BE49-F238E27FC236}">
                <a16:creationId xmlns:a16="http://schemas.microsoft.com/office/drawing/2014/main" id="{B127F71D-87D8-4F9B-8838-5188282B2853}"/>
              </a:ext>
            </a:extLst>
          </p:cNvPr>
          <p:cNvSpPr txBox="1"/>
          <p:nvPr/>
        </p:nvSpPr>
        <p:spPr>
          <a:xfrm>
            <a:off x="5105400" y="4256443"/>
            <a:ext cx="3581399" cy="707886"/>
          </a:xfrm>
          <a:prstGeom prst="rect">
            <a:avLst/>
          </a:prstGeom>
          <a:noFill/>
        </p:spPr>
        <p:txBody>
          <a:bodyPr wrap="square" rtlCol="0">
            <a:spAutoFit/>
          </a:bodyPr>
          <a:lstStyle/>
          <a:p>
            <a:r>
              <a:rPr lang="en-US" sz="2000" dirty="0">
                <a:cs typeface="Arial" panose="020B0604020202020204" pitchFamily="34" charset="0"/>
              </a:rPr>
              <a:t>F</a:t>
            </a:r>
            <a:r>
              <a:rPr lang="en-US" sz="2000" baseline="-25000" dirty="0">
                <a:cs typeface="Arial" panose="020B0604020202020204" pitchFamily="34" charset="0"/>
              </a:rPr>
              <a:t>yt</a:t>
            </a:r>
            <a:r>
              <a:rPr lang="en-US" sz="2000" dirty="0">
                <a:cs typeface="Arial" panose="020B0604020202020204" pitchFamily="34" charset="0"/>
              </a:rPr>
              <a:t> = F</a:t>
            </a:r>
            <a:r>
              <a:rPr lang="en-US" sz="2000" baseline="-25000" dirty="0">
                <a:cs typeface="Arial" panose="020B0604020202020204" pitchFamily="34" charset="0"/>
              </a:rPr>
              <a:t>yc</a:t>
            </a:r>
            <a:r>
              <a:rPr lang="en-US" sz="2000" dirty="0">
                <a:cs typeface="Arial" panose="020B0604020202020204" pitchFamily="34" charset="0"/>
              </a:rPr>
              <a:t> = 50 ksi; R</a:t>
            </a:r>
            <a:r>
              <a:rPr lang="en-US" sz="2000" baseline="-25000" dirty="0">
                <a:cs typeface="Arial" panose="020B0604020202020204" pitchFamily="34" charset="0"/>
              </a:rPr>
              <a:t>h</a:t>
            </a:r>
            <a:r>
              <a:rPr lang="en-US" sz="2000" dirty="0">
                <a:cs typeface="Arial" panose="020B0604020202020204" pitchFamily="34" charset="0"/>
              </a:rPr>
              <a:t> = 1.0</a:t>
            </a:r>
          </a:p>
          <a:p>
            <a:r>
              <a:rPr lang="en-US" sz="2000" dirty="0">
                <a:cs typeface="Arial" panose="020B0604020202020204" pitchFamily="34" charset="0"/>
              </a:rPr>
              <a:t>f</a:t>
            </a:r>
            <a:r>
              <a:rPr lang="en-US" sz="2000" baseline="-25000" dirty="0">
                <a:cs typeface="Arial" panose="020B0604020202020204" pitchFamily="34" charset="0"/>
                <a:sym typeface="MT Extra" panose="05050102010205020202" pitchFamily="18" charset="2"/>
              </a:rPr>
              <a:t> </a:t>
            </a:r>
            <a:r>
              <a:rPr lang="en-US" sz="2000" dirty="0">
                <a:cs typeface="Arial" panose="020B0604020202020204" pitchFamily="34" charset="0"/>
                <a:sym typeface="MT Extra" panose="05050102010205020202" pitchFamily="18" charset="2"/>
              </a:rPr>
              <a:t> = 0</a:t>
            </a:r>
            <a:endParaRPr lang="en-US" sz="2000" dirty="0">
              <a:cs typeface="Arial" panose="020B0604020202020204" pitchFamily="34" charset="0"/>
            </a:endParaRPr>
          </a:p>
        </p:txBody>
      </p:sp>
    </p:spTree>
    <p:extLst>
      <p:ext uri="{BB962C8B-B14F-4D97-AF65-F5344CB8AC3E}">
        <p14:creationId xmlns:p14="http://schemas.microsoft.com/office/powerpoint/2010/main" val="1075908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dirty="0"/>
              <a:t>Section Properties</a:t>
            </a:r>
          </a:p>
        </p:txBody>
      </p:sp>
      <p:sp>
        <p:nvSpPr>
          <p:cNvPr id="3" name="Content Placeholder 2">
            <a:extLst>
              <a:ext uri="{FF2B5EF4-FFF2-40B4-BE49-F238E27FC236}">
                <a16:creationId xmlns:a16="http://schemas.microsoft.com/office/drawing/2014/main" id="{1C0540DB-93C7-4475-BE02-75FD091211DD}"/>
              </a:ext>
            </a:extLst>
          </p:cNvPr>
          <p:cNvSpPr>
            <a:spLocks noGrp="1"/>
          </p:cNvSpPr>
          <p:nvPr>
            <p:ph sz="half" idx="1"/>
          </p:nvPr>
        </p:nvSpPr>
        <p:spPr>
          <a:xfrm>
            <a:off x="6927" y="1015994"/>
            <a:ext cx="4763256" cy="3394075"/>
          </a:xfrm>
        </p:spPr>
        <p:txBody>
          <a:bodyPr/>
          <a:lstStyle/>
          <a:p>
            <a:r>
              <a:rPr lang="en-US" sz="2400" dirty="0"/>
              <a:t>From previous calculations in Lesson 6:</a:t>
            </a:r>
          </a:p>
          <a:p>
            <a:endParaRPr lang="en-US" sz="2400" dirty="0"/>
          </a:p>
          <a:p>
            <a:pPr marL="0" indent="0">
              <a:buNone/>
            </a:pPr>
            <a:r>
              <a:rPr lang="en-US" sz="2400" dirty="0"/>
              <a:t>     </a:t>
            </a:r>
          </a:p>
        </p:txBody>
      </p:sp>
      <p:pic>
        <p:nvPicPr>
          <p:cNvPr id="6" name="Content Placeholder 5">
            <a:extLst>
              <a:ext uri="{FF2B5EF4-FFF2-40B4-BE49-F238E27FC236}">
                <a16:creationId xmlns:a16="http://schemas.microsoft.com/office/drawing/2014/main" id="{E403AEFB-B169-4AFB-A8A2-5073DBAE943D}"/>
              </a:ext>
            </a:extLst>
          </p:cNvPr>
          <p:cNvPicPr>
            <a:picLocks noGrp="1" noChangeAspect="1"/>
          </p:cNvPicPr>
          <p:nvPr>
            <p:ph sz="half" idx="2"/>
          </p:nvPr>
        </p:nvPicPr>
        <p:blipFill>
          <a:blip r:embed="rId3"/>
          <a:stretch>
            <a:fillRect/>
          </a:stretch>
        </p:blipFill>
        <p:spPr>
          <a:xfrm>
            <a:off x="4745038" y="1101581"/>
            <a:ext cx="3811513" cy="3331002"/>
          </a:xfrm>
          <a:prstGeom prst="rect">
            <a:avLst/>
          </a:prstGeom>
        </p:spPr>
      </p:pic>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13</a:t>
            </a:fld>
            <a:endParaRPr lang="en-US" dirty="0"/>
          </a:p>
        </p:txBody>
      </p:sp>
      <p:sp>
        <p:nvSpPr>
          <p:cNvPr id="5" name="TextBox 4">
            <a:extLst>
              <a:ext uri="{FF2B5EF4-FFF2-40B4-BE49-F238E27FC236}">
                <a16:creationId xmlns:a16="http://schemas.microsoft.com/office/drawing/2014/main" id="{B127F71D-87D8-4F9B-8838-5188282B2853}"/>
              </a:ext>
            </a:extLst>
          </p:cNvPr>
          <p:cNvSpPr txBox="1"/>
          <p:nvPr/>
        </p:nvSpPr>
        <p:spPr>
          <a:xfrm>
            <a:off x="998571" y="4432583"/>
            <a:ext cx="3573430" cy="400110"/>
          </a:xfrm>
          <a:prstGeom prst="rect">
            <a:avLst/>
          </a:prstGeom>
          <a:noFill/>
        </p:spPr>
        <p:txBody>
          <a:bodyPr wrap="square" rtlCol="0">
            <a:spAutoFit/>
          </a:bodyPr>
          <a:lstStyle/>
          <a:p>
            <a:r>
              <a:rPr lang="en-US" sz="2000" dirty="0">
                <a:cs typeface="Arial" panose="020B0604020202020204" pitchFamily="34" charset="0"/>
              </a:rPr>
              <a:t>Entire web is in tension at M</a:t>
            </a:r>
            <a:r>
              <a:rPr lang="en-US" sz="2000" baseline="-25000" dirty="0">
                <a:cs typeface="Arial" panose="020B0604020202020204" pitchFamily="34" charset="0"/>
              </a:rPr>
              <a:t>p</a:t>
            </a:r>
          </a:p>
        </p:txBody>
      </p:sp>
      <p:graphicFrame>
        <p:nvGraphicFramePr>
          <p:cNvPr id="7" name="Object 6">
            <a:extLst>
              <a:ext uri="{FF2B5EF4-FFF2-40B4-BE49-F238E27FC236}">
                <a16:creationId xmlns:a16="http://schemas.microsoft.com/office/drawing/2014/main" id="{7929948F-1B1E-478A-9916-39D24CD21C27}"/>
              </a:ext>
            </a:extLst>
          </p:cNvPr>
          <p:cNvGraphicFramePr>
            <a:graphicFrameLocks noChangeAspect="1"/>
          </p:cNvGraphicFramePr>
          <p:nvPr>
            <p:extLst>
              <p:ext uri="{D42A27DB-BD31-4B8C-83A1-F6EECF244321}">
                <p14:modId xmlns:p14="http://schemas.microsoft.com/office/powerpoint/2010/main" val="1139663763"/>
              </p:ext>
            </p:extLst>
          </p:nvPr>
        </p:nvGraphicFramePr>
        <p:xfrm>
          <a:off x="839788" y="1800225"/>
          <a:ext cx="3905250" cy="2543175"/>
        </p:xfrm>
        <a:graphic>
          <a:graphicData uri="http://schemas.openxmlformats.org/presentationml/2006/ole">
            <mc:AlternateContent xmlns:mc="http://schemas.openxmlformats.org/markup-compatibility/2006">
              <mc:Choice xmlns:v="urn:schemas-microsoft-com:vml" Requires="v">
                <p:oleObj name="Equation" r:id="rId4" imgW="1485720" imgH="1041120" progId="Equation.DSMT4">
                  <p:embed/>
                </p:oleObj>
              </mc:Choice>
              <mc:Fallback>
                <p:oleObj name="Equation" r:id="rId4" imgW="1485720" imgH="1041120" progId="Equation.DSMT4">
                  <p:embed/>
                  <p:pic>
                    <p:nvPicPr>
                      <p:cNvPr id="7" name="Object 6">
                        <a:extLst>
                          <a:ext uri="{FF2B5EF4-FFF2-40B4-BE49-F238E27FC236}">
                            <a16:creationId xmlns:a16="http://schemas.microsoft.com/office/drawing/2014/main" id="{7929948F-1B1E-478A-9916-39D24CD21C27}"/>
                          </a:ext>
                        </a:extLst>
                      </p:cNvPr>
                      <p:cNvPicPr>
                        <a:picLocks noChangeAspect="1" noChangeArrowheads="1"/>
                      </p:cNvPicPr>
                      <p:nvPr/>
                    </p:nvPicPr>
                    <p:blipFill>
                      <a:blip r:embed="rId5"/>
                      <a:srcRect/>
                      <a:stretch>
                        <a:fillRect/>
                      </a:stretch>
                    </p:blipFill>
                    <p:spPr bwMode="auto">
                      <a:xfrm>
                        <a:off x="839788" y="1800225"/>
                        <a:ext cx="3905250" cy="2543175"/>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2F28F22C-7F05-4D43-83BF-06F45264BC69}"/>
              </a:ext>
            </a:extLst>
          </p:cNvPr>
          <p:cNvGraphicFramePr>
            <a:graphicFrameLocks noChangeAspect="1"/>
          </p:cNvGraphicFramePr>
          <p:nvPr>
            <p:extLst>
              <p:ext uri="{D42A27DB-BD31-4B8C-83A1-F6EECF244321}">
                <p14:modId xmlns:p14="http://schemas.microsoft.com/office/powerpoint/2010/main" val="1125058308"/>
              </p:ext>
            </p:extLst>
          </p:nvPr>
        </p:nvGraphicFramePr>
        <p:xfrm>
          <a:off x="6022883" y="4343400"/>
          <a:ext cx="1550987" cy="668337"/>
        </p:xfrm>
        <a:graphic>
          <a:graphicData uri="http://schemas.openxmlformats.org/presentationml/2006/ole">
            <mc:AlternateContent xmlns:mc="http://schemas.openxmlformats.org/markup-compatibility/2006">
              <mc:Choice xmlns:v="urn:schemas-microsoft-com:vml" Requires="v">
                <p:oleObj name="Equation" r:id="rId6" imgW="863280" imgH="380880" progId="Equation.DSMT4">
                  <p:embed/>
                </p:oleObj>
              </mc:Choice>
              <mc:Fallback>
                <p:oleObj name="Equation" r:id="rId6" imgW="863280" imgH="380880" progId="Equation.DSMT4">
                  <p:embed/>
                  <p:pic>
                    <p:nvPicPr>
                      <p:cNvPr id="8" name="Object 7">
                        <a:extLst>
                          <a:ext uri="{FF2B5EF4-FFF2-40B4-BE49-F238E27FC236}">
                            <a16:creationId xmlns:a16="http://schemas.microsoft.com/office/drawing/2014/main" id="{2F28F22C-7F05-4D43-83BF-06F45264BC69}"/>
                          </a:ext>
                        </a:extLst>
                      </p:cNvPr>
                      <p:cNvPicPr>
                        <a:picLocks noChangeAspect="1" noChangeArrowheads="1"/>
                      </p:cNvPicPr>
                      <p:nvPr/>
                    </p:nvPicPr>
                    <p:blipFill>
                      <a:blip r:embed="rId7"/>
                      <a:srcRect/>
                      <a:stretch>
                        <a:fillRect/>
                      </a:stretch>
                    </p:blipFill>
                    <p:spPr bwMode="auto">
                      <a:xfrm>
                        <a:off x="6022883" y="4343400"/>
                        <a:ext cx="1550987" cy="668337"/>
                      </a:xfrm>
                      <a:prstGeom prst="rect">
                        <a:avLst/>
                      </a:prstGeom>
                      <a:noFill/>
                    </p:spPr>
                  </p:pic>
                </p:oleObj>
              </mc:Fallback>
            </mc:AlternateContent>
          </a:graphicData>
        </a:graphic>
      </p:graphicFrame>
    </p:spTree>
    <p:extLst>
      <p:ext uri="{BB962C8B-B14F-4D97-AF65-F5344CB8AC3E}">
        <p14:creationId xmlns:p14="http://schemas.microsoft.com/office/powerpoint/2010/main" val="148320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p:txBody>
          <a:bodyPr/>
          <a:lstStyle/>
          <a:p>
            <a:r>
              <a:rPr lang="en-US" dirty="0"/>
              <a:t>Compact Section Requirements</a:t>
            </a:r>
          </a:p>
        </p:txBody>
      </p:sp>
      <p:sp>
        <p:nvSpPr>
          <p:cNvPr id="6" name="Content Placeholder 5">
            <a:extLst>
              <a:ext uri="{FF2B5EF4-FFF2-40B4-BE49-F238E27FC236}">
                <a16:creationId xmlns:a16="http://schemas.microsoft.com/office/drawing/2014/main" id="{6B7D7201-03A7-4367-B8CC-AEA6BFCEE87E}"/>
              </a:ext>
            </a:extLst>
          </p:cNvPr>
          <p:cNvSpPr>
            <a:spLocks noGrp="1"/>
          </p:cNvSpPr>
          <p:nvPr>
            <p:ph idx="1"/>
          </p:nvPr>
        </p:nvSpPr>
        <p:spPr>
          <a:xfrm>
            <a:off x="0" y="1200150"/>
            <a:ext cx="9067800" cy="3394075"/>
          </a:xfrm>
        </p:spPr>
        <p:txBody>
          <a:bodyPr/>
          <a:lstStyle/>
          <a:p>
            <a:r>
              <a:rPr lang="en-US" dirty="0"/>
              <a:t>Girders are straight                                                </a:t>
            </a:r>
            <a:r>
              <a:rPr lang="en-US" b="1" dirty="0"/>
              <a:t>YES</a:t>
            </a:r>
          </a:p>
          <a:p>
            <a:r>
              <a:rPr lang="en-US" dirty="0"/>
              <a:t>Flange strengths, F</a:t>
            </a:r>
            <a:r>
              <a:rPr lang="en-US" baseline="-25000" dirty="0"/>
              <a:t>y</a:t>
            </a:r>
            <a:r>
              <a:rPr lang="en-US" dirty="0"/>
              <a:t> </a:t>
            </a:r>
            <a:r>
              <a:rPr lang="en-US" dirty="0">
                <a:latin typeface="Arial" panose="020B0604020202020204" pitchFamily="34" charset="0"/>
                <a:cs typeface="Arial" panose="020B0604020202020204" pitchFamily="34" charset="0"/>
              </a:rPr>
              <a:t>≤</a:t>
            </a:r>
            <a:r>
              <a:rPr lang="en-US" dirty="0"/>
              <a:t> 70 ksi                                 </a:t>
            </a:r>
            <a:r>
              <a:rPr lang="en-US" b="1" dirty="0"/>
              <a:t>YES</a:t>
            </a:r>
            <a:r>
              <a:rPr lang="en-US" dirty="0"/>
              <a:t>                              </a:t>
            </a:r>
          </a:p>
          <a:p>
            <a:r>
              <a:rPr lang="en-US" dirty="0"/>
              <a:t>Web slenderness, D/t</a:t>
            </a:r>
            <a:r>
              <a:rPr lang="en-US" baseline="-25000" dirty="0"/>
              <a:t>w</a:t>
            </a:r>
            <a:r>
              <a:rPr lang="en-US" dirty="0"/>
              <a:t> </a:t>
            </a:r>
            <a:r>
              <a:rPr lang="en-US" dirty="0">
                <a:latin typeface="Arial" panose="020B0604020202020204" pitchFamily="34" charset="0"/>
                <a:cs typeface="Arial" panose="020B0604020202020204" pitchFamily="34" charset="0"/>
              </a:rPr>
              <a:t>≤</a:t>
            </a:r>
            <a:r>
              <a:rPr lang="en-US" dirty="0"/>
              <a:t> 150                               </a:t>
            </a:r>
            <a:r>
              <a:rPr lang="en-US" b="1" dirty="0"/>
              <a:t>YES</a:t>
            </a:r>
          </a:p>
          <a:p>
            <a:r>
              <a:rPr lang="en-US" dirty="0"/>
              <a:t>Web slenderness based on depth of web in compression at the plastic moment,            </a:t>
            </a:r>
          </a:p>
          <a:p>
            <a:pPr marL="0" indent="0">
              <a:buNone/>
            </a:pPr>
            <a:r>
              <a:rPr lang="en-US" dirty="0"/>
              <a:t>                                                                              </a:t>
            </a:r>
            <a:r>
              <a:rPr lang="en-US" b="1" dirty="0"/>
              <a:t>SATISFIED</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14</a:t>
            </a:fld>
            <a:endParaRPr lang="en-US" dirty="0"/>
          </a:p>
        </p:txBody>
      </p:sp>
      <p:graphicFrame>
        <p:nvGraphicFramePr>
          <p:cNvPr id="7" name="Object 6">
            <a:extLst>
              <a:ext uri="{FF2B5EF4-FFF2-40B4-BE49-F238E27FC236}">
                <a16:creationId xmlns:a16="http://schemas.microsoft.com/office/drawing/2014/main" id="{B7C2CF6C-61B7-4E15-A69D-AA20923F77C4}"/>
              </a:ext>
            </a:extLst>
          </p:cNvPr>
          <p:cNvGraphicFramePr>
            <a:graphicFrameLocks noChangeAspect="1"/>
          </p:cNvGraphicFramePr>
          <p:nvPr/>
        </p:nvGraphicFramePr>
        <p:xfrm>
          <a:off x="3391693" y="4010025"/>
          <a:ext cx="2360613" cy="1031875"/>
        </p:xfrm>
        <a:graphic>
          <a:graphicData uri="http://schemas.openxmlformats.org/presentationml/2006/ole">
            <mc:AlternateContent xmlns:mc="http://schemas.openxmlformats.org/markup-compatibility/2006">
              <mc:Choice xmlns:v="urn:schemas-microsoft-com:vml" Requires="v">
                <p:oleObj name="Equation" r:id="rId3" imgW="965160" imgH="431640" progId="Equation.DSMT4">
                  <p:embed/>
                </p:oleObj>
              </mc:Choice>
              <mc:Fallback>
                <p:oleObj name="Equation" r:id="rId3" imgW="965160" imgH="431640" progId="Equation.DSMT4">
                  <p:embed/>
                  <p:pic>
                    <p:nvPicPr>
                      <p:cNvPr id="7" name="Object 6">
                        <a:extLst>
                          <a:ext uri="{FF2B5EF4-FFF2-40B4-BE49-F238E27FC236}">
                            <a16:creationId xmlns:a16="http://schemas.microsoft.com/office/drawing/2014/main" id="{B7C2CF6C-61B7-4E15-A69D-AA20923F77C4}"/>
                          </a:ext>
                        </a:extLst>
                      </p:cNvPr>
                      <p:cNvPicPr>
                        <a:picLocks noChangeAspect="1" noChangeArrowheads="1"/>
                      </p:cNvPicPr>
                      <p:nvPr/>
                    </p:nvPicPr>
                    <p:blipFill>
                      <a:blip r:embed="rId4"/>
                      <a:srcRect/>
                      <a:stretch>
                        <a:fillRect/>
                      </a:stretch>
                    </p:blipFill>
                    <p:spPr bwMode="auto">
                      <a:xfrm>
                        <a:off x="3391693" y="4010025"/>
                        <a:ext cx="2360613" cy="1031875"/>
                      </a:xfrm>
                      <a:prstGeom prst="rect">
                        <a:avLst/>
                      </a:prstGeom>
                      <a:noFill/>
                    </p:spPr>
                  </p:pic>
                </p:oleObj>
              </mc:Fallback>
            </mc:AlternateContent>
          </a:graphicData>
        </a:graphic>
      </p:graphicFrame>
    </p:spTree>
    <p:extLst>
      <p:ext uri="{BB962C8B-B14F-4D97-AF65-F5344CB8AC3E}">
        <p14:creationId xmlns:p14="http://schemas.microsoft.com/office/powerpoint/2010/main" val="909626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Nominal Flexural Resistance, M</a:t>
            </a:r>
            <a:r>
              <a:rPr lang="en-US" baseline="-25000" dirty="0"/>
              <a:t>n</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15</a:t>
            </a:fld>
            <a:endParaRPr lang="en-US" dirty="0"/>
          </a:p>
        </p:txBody>
      </p:sp>
      <p:graphicFrame>
        <p:nvGraphicFramePr>
          <p:cNvPr id="8" name="Object 7">
            <a:extLst>
              <a:ext uri="{FF2B5EF4-FFF2-40B4-BE49-F238E27FC236}">
                <a16:creationId xmlns:a16="http://schemas.microsoft.com/office/drawing/2014/main" id="{A526EF77-9BC5-4646-B145-47C0ED88A310}"/>
              </a:ext>
            </a:extLst>
          </p:cNvPr>
          <p:cNvGraphicFramePr>
            <a:graphicFrameLocks noChangeAspect="1"/>
          </p:cNvGraphicFramePr>
          <p:nvPr>
            <p:extLst>
              <p:ext uri="{D42A27DB-BD31-4B8C-83A1-F6EECF244321}">
                <p14:modId xmlns:p14="http://schemas.microsoft.com/office/powerpoint/2010/main" val="431137814"/>
              </p:ext>
            </p:extLst>
          </p:nvPr>
        </p:nvGraphicFramePr>
        <p:xfrm>
          <a:off x="2099828" y="1374595"/>
          <a:ext cx="4861214" cy="452373"/>
        </p:xfrm>
        <a:graphic>
          <a:graphicData uri="http://schemas.openxmlformats.org/presentationml/2006/ole">
            <mc:AlternateContent xmlns:mc="http://schemas.openxmlformats.org/markup-compatibility/2006">
              <mc:Choice xmlns:v="urn:schemas-microsoft-com:vml" Requires="v">
                <p:oleObj name="Equation" r:id="rId3" imgW="2133360" imgH="203040" progId="Equation.DSMT4">
                  <p:embed/>
                </p:oleObj>
              </mc:Choice>
              <mc:Fallback>
                <p:oleObj name="Equation" r:id="rId3" imgW="2133360" imgH="203040" progId="Equation.DSMT4">
                  <p:embed/>
                  <p:pic>
                    <p:nvPicPr>
                      <p:cNvPr id="8" name="Object 7">
                        <a:extLst>
                          <a:ext uri="{FF2B5EF4-FFF2-40B4-BE49-F238E27FC236}">
                            <a16:creationId xmlns:a16="http://schemas.microsoft.com/office/drawing/2014/main" id="{A526EF77-9BC5-4646-B145-47C0ED88A310}"/>
                          </a:ext>
                        </a:extLst>
                      </p:cNvPr>
                      <p:cNvPicPr>
                        <a:picLocks noChangeAspect="1" noChangeArrowheads="1"/>
                      </p:cNvPicPr>
                      <p:nvPr/>
                    </p:nvPicPr>
                    <p:blipFill>
                      <a:blip r:embed="rId4"/>
                      <a:srcRect/>
                      <a:stretch>
                        <a:fillRect/>
                      </a:stretch>
                    </p:blipFill>
                    <p:spPr bwMode="auto">
                      <a:xfrm>
                        <a:off x="2099828" y="1374595"/>
                        <a:ext cx="4861214" cy="452373"/>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19DC3542-A91A-448D-887C-0DC4BB3ECC6F}"/>
              </a:ext>
            </a:extLst>
          </p:cNvPr>
          <p:cNvSpPr txBox="1"/>
          <p:nvPr/>
        </p:nvSpPr>
        <p:spPr>
          <a:xfrm>
            <a:off x="931719" y="2742232"/>
            <a:ext cx="8101445" cy="373436"/>
          </a:xfrm>
          <a:prstGeom prst="rect">
            <a:avLst/>
          </a:prstGeom>
          <a:noFill/>
        </p:spPr>
        <p:txBody>
          <a:bodyPr wrap="square">
            <a:spAutoFit/>
          </a:bodyPr>
          <a:lstStyle/>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p>
        </p:txBody>
      </p:sp>
      <p:sp>
        <p:nvSpPr>
          <p:cNvPr id="2" name="Rectangle 4">
            <a:extLst>
              <a:ext uri="{FF2B5EF4-FFF2-40B4-BE49-F238E27FC236}">
                <a16:creationId xmlns:a16="http://schemas.microsoft.com/office/drawing/2014/main" id="{FB2FA0B0-0C7A-4A90-9C2C-F30D3D9A72B5}"/>
              </a:ext>
            </a:extLst>
          </p:cNvPr>
          <p:cNvSpPr>
            <a:spLocks noChangeArrowheads="1"/>
          </p:cNvSpPr>
          <p:nvPr/>
        </p:nvSpPr>
        <p:spPr bwMode="auto">
          <a:xfrm>
            <a:off x="812222" y="1832165"/>
            <a:ext cx="73533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 pos="800100" algn="l"/>
                <a:tab pos="1028700" algn="l"/>
              </a:tabLst>
              <a:defRPr>
                <a:solidFill>
                  <a:schemeClr val="tx1"/>
                </a:solidFill>
                <a:latin typeface="Arial" panose="020B0604020202020204" pitchFamily="34" charset="0"/>
              </a:defRPr>
            </a:lvl1pPr>
            <a:lvl2pPr eaLnBrk="0" hangingPunct="0">
              <a:tabLst>
                <a:tab pos="457200" algn="l"/>
                <a:tab pos="800100" algn="l"/>
                <a:tab pos="1028700" algn="l"/>
              </a:tabLst>
              <a:defRPr>
                <a:solidFill>
                  <a:schemeClr val="tx1"/>
                </a:solidFill>
                <a:latin typeface="Arial" panose="020B0604020202020204" pitchFamily="34" charset="0"/>
              </a:defRPr>
            </a:lvl2pPr>
            <a:lvl3pPr eaLnBrk="0" hangingPunct="0">
              <a:tabLst>
                <a:tab pos="457200" algn="l"/>
                <a:tab pos="800100" algn="l"/>
                <a:tab pos="1028700" algn="l"/>
              </a:tabLst>
              <a:defRPr>
                <a:solidFill>
                  <a:schemeClr val="tx1"/>
                </a:solidFill>
                <a:latin typeface="Arial" panose="020B0604020202020204" pitchFamily="34" charset="0"/>
              </a:defRPr>
            </a:lvl3pPr>
            <a:lvl4pPr eaLnBrk="0" hangingPunct="0">
              <a:tabLst>
                <a:tab pos="457200" algn="l"/>
                <a:tab pos="800100" algn="l"/>
                <a:tab pos="1028700" algn="l"/>
              </a:tabLst>
              <a:defRPr>
                <a:solidFill>
                  <a:schemeClr val="tx1"/>
                </a:solidFill>
                <a:latin typeface="Arial" panose="020B0604020202020204" pitchFamily="34" charset="0"/>
              </a:defRPr>
            </a:lvl4pPr>
            <a:lvl5pPr eaLnBrk="0" hangingPunct="0">
              <a:tabLst>
                <a:tab pos="457200" algn="l"/>
                <a:tab pos="800100" algn="l"/>
                <a:tab pos="10287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9pPr>
          </a:lstStyle>
          <a:p>
            <a:pPr marL="803275" marR="0" lvl="0" indent="-803275"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sz="2000"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t>
            </a:r>
            <a:r>
              <a:rPr kumimoji="0" lang="en-US" altLang="en-US" sz="2000" b="0" u="none" strike="noStrike" cap="none" normalizeH="0" baseline="-25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t>
            </a:r>
            <a:r>
              <a:rPr kumimoji="0" lang="en-US" altLang="en-US" sz="2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total depth of the composite section (in.)</a:t>
            </a:r>
            <a:endParaRPr kumimoji="0" lang="en-US" altLang="en-US" sz="2000" b="0" i="0" u="none" strike="noStrike" cap="none" normalizeH="0" baseline="0" dirty="0">
              <a:ln>
                <a:noFill/>
              </a:ln>
              <a:solidFill>
                <a:schemeClr val="tx1"/>
              </a:solidFill>
              <a:effectLst/>
            </a:endParaRPr>
          </a:p>
        </p:txBody>
      </p:sp>
      <p:sp>
        <p:nvSpPr>
          <p:cNvPr id="10" name="TextBox 9">
            <a:extLst>
              <a:ext uri="{FF2B5EF4-FFF2-40B4-BE49-F238E27FC236}">
                <a16:creationId xmlns:a16="http://schemas.microsoft.com/office/drawing/2014/main" id="{17F11835-7419-46C2-A6F4-FFDDE8D023ED}"/>
              </a:ext>
            </a:extLst>
          </p:cNvPr>
          <p:cNvSpPr txBox="1"/>
          <p:nvPr/>
        </p:nvSpPr>
        <p:spPr>
          <a:xfrm>
            <a:off x="826077" y="640630"/>
            <a:ext cx="7491845" cy="1261884"/>
          </a:xfrm>
          <a:prstGeom prst="rect">
            <a:avLst/>
          </a:prstGeom>
          <a:noFill/>
        </p:spPr>
        <p:txBody>
          <a:bodyPr wrap="square">
            <a:spAutoFit/>
          </a:bodyPr>
          <a:lstStyle/>
          <a:p>
            <a:pPr marL="803275" marR="0" lvl="0" indent="-803275"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sz="2000" b="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t>
            </a:r>
            <a:r>
              <a:rPr kumimoji="0" lang="en-US" altLang="en-US" sz="2000" b="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t>
            </a:r>
            <a:r>
              <a:rPr kumimoji="0" lang="en-US" altLang="en-US" sz="2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distance from the top of the concrete deck to the neutral axis of the composite section at the plastic moment (in.) </a:t>
            </a:r>
          </a:p>
          <a:p>
            <a:pPr marL="803275" marR="0" lvl="0" indent="-803275"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endParaRPr lang="en-US" altLang="en-US" dirty="0">
              <a:cs typeface="Arial" panose="020B0604020202020204" pitchFamily="34" charset="0"/>
            </a:endParaRPr>
          </a:p>
          <a:p>
            <a:pPr marL="803275" marR="0" lvl="0" indent="-803275"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endParaRPr kumimoji="0" lang="en-US" altLang="en-US" b="0" i="0" u="none" strike="noStrike" cap="none" normalizeH="0" baseline="0" dirty="0">
              <a:ln>
                <a:noFill/>
              </a:ln>
              <a:solidFill>
                <a:schemeClr val="tx1"/>
              </a:solidFill>
              <a:effectLst/>
            </a:endParaRPr>
          </a:p>
        </p:txBody>
      </p:sp>
      <p:graphicFrame>
        <p:nvGraphicFramePr>
          <p:cNvPr id="11" name="Object 10">
            <a:extLst>
              <a:ext uri="{FF2B5EF4-FFF2-40B4-BE49-F238E27FC236}">
                <a16:creationId xmlns:a16="http://schemas.microsoft.com/office/drawing/2014/main" id="{6398F7AA-31E7-48B0-A163-294D3D17BEF2}"/>
              </a:ext>
            </a:extLst>
          </p:cNvPr>
          <p:cNvGraphicFramePr>
            <a:graphicFrameLocks noChangeAspect="1"/>
          </p:cNvGraphicFramePr>
          <p:nvPr>
            <p:extLst>
              <p:ext uri="{D42A27DB-BD31-4B8C-83A1-F6EECF244321}">
                <p14:modId xmlns:p14="http://schemas.microsoft.com/office/powerpoint/2010/main" val="1920548241"/>
              </p:ext>
            </p:extLst>
          </p:nvPr>
        </p:nvGraphicFramePr>
        <p:xfrm>
          <a:off x="2085685" y="2365421"/>
          <a:ext cx="4889500" cy="423862"/>
        </p:xfrm>
        <a:graphic>
          <a:graphicData uri="http://schemas.openxmlformats.org/presentationml/2006/ole">
            <mc:AlternateContent xmlns:mc="http://schemas.openxmlformats.org/markup-compatibility/2006">
              <mc:Choice xmlns:v="urn:schemas-microsoft-com:vml" Requires="v">
                <p:oleObj name="Equation" r:id="rId5" imgW="2145960" imgH="190440" progId="Equation.DSMT4">
                  <p:embed/>
                </p:oleObj>
              </mc:Choice>
              <mc:Fallback>
                <p:oleObj name="Equation" r:id="rId5" imgW="2145960" imgH="190440" progId="Equation.DSMT4">
                  <p:embed/>
                  <p:pic>
                    <p:nvPicPr>
                      <p:cNvPr id="11" name="Object 10">
                        <a:extLst>
                          <a:ext uri="{FF2B5EF4-FFF2-40B4-BE49-F238E27FC236}">
                            <a16:creationId xmlns:a16="http://schemas.microsoft.com/office/drawing/2014/main" id="{6398F7AA-31E7-48B0-A163-294D3D17BEF2}"/>
                          </a:ext>
                        </a:extLst>
                      </p:cNvPr>
                      <p:cNvPicPr>
                        <a:picLocks noChangeAspect="1" noChangeArrowheads="1"/>
                      </p:cNvPicPr>
                      <p:nvPr/>
                    </p:nvPicPr>
                    <p:blipFill>
                      <a:blip r:embed="rId6"/>
                      <a:srcRect/>
                      <a:stretch>
                        <a:fillRect/>
                      </a:stretch>
                    </p:blipFill>
                    <p:spPr bwMode="auto">
                      <a:xfrm>
                        <a:off x="2085685" y="2365421"/>
                        <a:ext cx="4889500" cy="423862"/>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88BCC5AB-AA5B-44E2-843C-467CF49776D7}"/>
              </a:ext>
            </a:extLst>
          </p:cNvPr>
          <p:cNvGraphicFramePr>
            <a:graphicFrameLocks noChangeAspect="1"/>
          </p:cNvGraphicFramePr>
          <p:nvPr>
            <p:extLst>
              <p:ext uri="{D42A27DB-BD31-4B8C-83A1-F6EECF244321}">
                <p14:modId xmlns:p14="http://schemas.microsoft.com/office/powerpoint/2010/main" val="1020746243"/>
              </p:ext>
            </p:extLst>
          </p:nvPr>
        </p:nvGraphicFramePr>
        <p:xfrm>
          <a:off x="1728788" y="2869476"/>
          <a:ext cx="5727700" cy="452438"/>
        </p:xfrm>
        <a:graphic>
          <a:graphicData uri="http://schemas.openxmlformats.org/presentationml/2006/ole">
            <mc:AlternateContent xmlns:mc="http://schemas.openxmlformats.org/markup-compatibility/2006">
              <mc:Choice xmlns:v="urn:schemas-microsoft-com:vml" Requires="v">
                <p:oleObj name="Equation" r:id="rId7" imgW="2514600" imgH="203040" progId="Equation.DSMT4">
                  <p:embed/>
                </p:oleObj>
              </mc:Choice>
              <mc:Fallback>
                <p:oleObj name="Equation" r:id="rId7" imgW="2514600" imgH="203040" progId="Equation.DSMT4">
                  <p:embed/>
                  <p:pic>
                    <p:nvPicPr>
                      <p:cNvPr id="13" name="Object 12">
                        <a:extLst>
                          <a:ext uri="{FF2B5EF4-FFF2-40B4-BE49-F238E27FC236}">
                            <a16:creationId xmlns:a16="http://schemas.microsoft.com/office/drawing/2014/main" id="{88BCC5AB-AA5B-44E2-843C-467CF49776D7}"/>
                          </a:ext>
                        </a:extLst>
                      </p:cNvPr>
                      <p:cNvPicPr>
                        <a:picLocks noChangeAspect="1" noChangeArrowheads="1"/>
                      </p:cNvPicPr>
                      <p:nvPr/>
                    </p:nvPicPr>
                    <p:blipFill>
                      <a:blip r:embed="rId8"/>
                      <a:srcRect/>
                      <a:stretch>
                        <a:fillRect/>
                      </a:stretch>
                    </p:blipFill>
                    <p:spPr bwMode="auto">
                      <a:xfrm>
                        <a:off x="1728788" y="2869476"/>
                        <a:ext cx="5727700" cy="452438"/>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DA106EEE-A931-4DC7-B929-05B274100DA0}"/>
              </a:ext>
            </a:extLst>
          </p:cNvPr>
          <p:cNvGraphicFramePr>
            <a:graphicFrameLocks noChangeAspect="1"/>
          </p:cNvGraphicFramePr>
          <p:nvPr>
            <p:extLst>
              <p:ext uri="{D42A27DB-BD31-4B8C-83A1-F6EECF244321}">
                <p14:modId xmlns:p14="http://schemas.microsoft.com/office/powerpoint/2010/main" val="1532415180"/>
              </p:ext>
            </p:extLst>
          </p:nvPr>
        </p:nvGraphicFramePr>
        <p:xfrm>
          <a:off x="1286668" y="3261709"/>
          <a:ext cx="6570662" cy="876300"/>
        </p:xfrm>
        <a:graphic>
          <a:graphicData uri="http://schemas.openxmlformats.org/presentationml/2006/ole">
            <mc:AlternateContent xmlns:mc="http://schemas.openxmlformats.org/markup-compatibility/2006">
              <mc:Choice xmlns:v="urn:schemas-microsoft-com:vml" Requires="v">
                <p:oleObj name="Equation" r:id="rId9" imgW="2882880" imgH="393480" progId="Equation.DSMT4">
                  <p:embed/>
                </p:oleObj>
              </mc:Choice>
              <mc:Fallback>
                <p:oleObj name="Equation" r:id="rId9" imgW="2882880" imgH="393480" progId="Equation.DSMT4">
                  <p:embed/>
                  <p:pic>
                    <p:nvPicPr>
                      <p:cNvPr id="14" name="Object 13">
                        <a:extLst>
                          <a:ext uri="{FF2B5EF4-FFF2-40B4-BE49-F238E27FC236}">
                            <a16:creationId xmlns:a16="http://schemas.microsoft.com/office/drawing/2014/main" id="{DA106EEE-A931-4DC7-B929-05B274100DA0}"/>
                          </a:ext>
                        </a:extLst>
                      </p:cNvPr>
                      <p:cNvPicPr>
                        <a:picLocks noChangeAspect="1" noChangeArrowheads="1"/>
                      </p:cNvPicPr>
                      <p:nvPr/>
                    </p:nvPicPr>
                    <p:blipFill>
                      <a:blip r:embed="rId10"/>
                      <a:srcRect/>
                      <a:stretch>
                        <a:fillRect/>
                      </a:stretch>
                    </p:blipFill>
                    <p:spPr bwMode="auto">
                      <a:xfrm>
                        <a:off x="1286668" y="3261709"/>
                        <a:ext cx="6570662" cy="876300"/>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D3DBFB5A-59CC-40B8-9FA5-BE7CE1493966}"/>
              </a:ext>
            </a:extLst>
          </p:cNvPr>
          <p:cNvGraphicFramePr>
            <a:graphicFrameLocks noChangeAspect="1"/>
          </p:cNvGraphicFramePr>
          <p:nvPr>
            <p:extLst>
              <p:ext uri="{D42A27DB-BD31-4B8C-83A1-F6EECF244321}">
                <p14:modId xmlns:p14="http://schemas.microsoft.com/office/powerpoint/2010/main" val="4234355553"/>
              </p:ext>
            </p:extLst>
          </p:nvPr>
        </p:nvGraphicFramePr>
        <p:xfrm>
          <a:off x="1666080" y="4138009"/>
          <a:ext cx="6191250" cy="452438"/>
        </p:xfrm>
        <a:graphic>
          <a:graphicData uri="http://schemas.openxmlformats.org/presentationml/2006/ole">
            <mc:AlternateContent xmlns:mc="http://schemas.openxmlformats.org/markup-compatibility/2006">
              <mc:Choice xmlns:v="urn:schemas-microsoft-com:vml" Requires="v">
                <p:oleObj name="Equation" r:id="rId11" imgW="2717640" imgH="203040" progId="Equation.DSMT4">
                  <p:embed/>
                </p:oleObj>
              </mc:Choice>
              <mc:Fallback>
                <p:oleObj name="Equation" r:id="rId11" imgW="2717640" imgH="203040" progId="Equation.DSMT4">
                  <p:embed/>
                  <p:pic>
                    <p:nvPicPr>
                      <p:cNvPr id="15" name="Object 14">
                        <a:extLst>
                          <a:ext uri="{FF2B5EF4-FFF2-40B4-BE49-F238E27FC236}">
                            <a16:creationId xmlns:a16="http://schemas.microsoft.com/office/drawing/2014/main" id="{D3DBFB5A-59CC-40B8-9FA5-BE7CE1493966}"/>
                          </a:ext>
                        </a:extLst>
                      </p:cNvPr>
                      <p:cNvPicPr>
                        <a:picLocks noChangeAspect="1" noChangeArrowheads="1"/>
                      </p:cNvPicPr>
                      <p:nvPr/>
                    </p:nvPicPr>
                    <p:blipFill>
                      <a:blip r:embed="rId12"/>
                      <a:srcRect/>
                      <a:stretch>
                        <a:fillRect/>
                      </a:stretch>
                    </p:blipFill>
                    <p:spPr bwMode="auto">
                      <a:xfrm>
                        <a:off x="1666080" y="4138009"/>
                        <a:ext cx="6191250" cy="452438"/>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CA3C0ABF-A399-4E47-AFD4-950C2E172C2E}"/>
              </a:ext>
            </a:extLst>
          </p:cNvPr>
          <p:cNvGraphicFramePr>
            <a:graphicFrameLocks noChangeAspect="1"/>
          </p:cNvGraphicFramePr>
          <p:nvPr>
            <p:extLst>
              <p:ext uri="{D42A27DB-BD31-4B8C-83A1-F6EECF244321}">
                <p14:modId xmlns:p14="http://schemas.microsoft.com/office/powerpoint/2010/main" val="4014974049"/>
              </p:ext>
            </p:extLst>
          </p:nvPr>
        </p:nvGraphicFramePr>
        <p:xfrm>
          <a:off x="3218657" y="4636485"/>
          <a:ext cx="2747962" cy="423862"/>
        </p:xfrm>
        <a:graphic>
          <a:graphicData uri="http://schemas.openxmlformats.org/presentationml/2006/ole">
            <mc:AlternateContent xmlns:mc="http://schemas.openxmlformats.org/markup-compatibility/2006">
              <mc:Choice xmlns:v="urn:schemas-microsoft-com:vml" Requires="v">
                <p:oleObj name="Equation" r:id="rId13" imgW="1206360" imgH="190440" progId="Equation.DSMT4">
                  <p:embed/>
                </p:oleObj>
              </mc:Choice>
              <mc:Fallback>
                <p:oleObj name="Equation" r:id="rId13" imgW="1206360" imgH="190440" progId="Equation.DSMT4">
                  <p:embed/>
                  <p:pic>
                    <p:nvPicPr>
                      <p:cNvPr id="16" name="Object 15">
                        <a:extLst>
                          <a:ext uri="{FF2B5EF4-FFF2-40B4-BE49-F238E27FC236}">
                            <a16:creationId xmlns:a16="http://schemas.microsoft.com/office/drawing/2014/main" id="{CA3C0ABF-A399-4E47-AFD4-950C2E172C2E}"/>
                          </a:ext>
                        </a:extLst>
                      </p:cNvPr>
                      <p:cNvPicPr>
                        <a:picLocks noChangeAspect="1" noChangeArrowheads="1"/>
                      </p:cNvPicPr>
                      <p:nvPr/>
                    </p:nvPicPr>
                    <p:blipFill>
                      <a:blip r:embed="rId14"/>
                      <a:srcRect/>
                      <a:stretch>
                        <a:fillRect/>
                      </a:stretch>
                    </p:blipFill>
                    <p:spPr bwMode="auto">
                      <a:xfrm>
                        <a:off x="3218657" y="4636485"/>
                        <a:ext cx="2747962" cy="423862"/>
                      </a:xfrm>
                      <a:prstGeom prst="rect">
                        <a:avLst/>
                      </a:prstGeom>
                      <a:noFill/>
                    </p:spPr>
                  </p:pic>
                </p:oleObj>
              </mc:Fallback>
            </mc:AlternateContent>
          </a:graphicData>
        </a:graphic>
      </p:graphicFrame>
    </p:spTree>
    <p:extLst>
      <p:ext uri="{BB962C8B-B14F-4D97-AF65-F5344CB8AC3E}">
        <p14:creationId xmlns:p14="http://schemas.microsoft.com/office/powerpoint/2010/main" val="2765867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p:txBody>
          <a:bodyPr/>
          <a:lstStyle/>
          <a:p>
            <a:r>
              <a:rPr lang="en-US" dirty="0"/>
              <a:t>Factored Moment Calculation, M</a:t>
            </a:r>
            <a:r>
              <a:rPr lang="en-US" baseline="-25000" dirty="0"/>
              <a:t>u</a:t>
            </a:r>
            <a:br>
              <a:rPr lang="en-US" dirty="0"/>
            </a:br>
            <a:endParaRPr lang="en-US" dirty="0"/>
          </a:p>
        </p:txBody>
      </p:sp>
      <p:pic>
        <p:nvPicPr>
          <p:cNvPr id="9" name="Content Placeholder 8" descr="Diagram&#10;&#10;Description automatically generated">
            <a:extLst>
              <a:ext uri="{FF2B5EF4-FFF2-40B4-BE49-F238E27FC236}">
                <a16:creationId xmlns:a16="http://schemas.microsoft.com/office/drawing/2014/main" id="{A0AD9AC5-89D7-4487-8BC3-2975A68B3D7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450" y="886121"/>
            <a:ext cx="4603559" cy="3563332"/>
          </a:xfrm>
        </p:spPr>
      </p:pic>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16</a:t>
            </a:fld>
            <a:endParaRPr lang="en-US" dirty="0"/>
          </a:p>
        </p:txBody>
      </p:sp>
      <p:sp>
        <p:nvSpPr>
          <p:cNvPr id="7" name="Content Placeholder 6">
            <a:extLst>
              <a:ext uri="{FF2B5EF4-FFF2-40B4-BE49-F238E27FC236}">
                <a16:creationId xmlns:a16="http://schemas.microsoft.com/office/drawing/2014/main" id="{6D6CD4AE-1395-4502-BD03-50F9489DB35F}"/>
              </a:ext>
            </a:extLst>
          </p:cNvPr>
          <p:cNvSpPr>
            <a:spLocks noGrp="1"/>
          </p:cNvSpPr>
          <p:nvPr>
            <p:ph sz="half" idx="2"/>
          </p:nvPr>
        </p:nvSpPr>
        <p:spPr>
          <a:xfrm>
            <a:off x="4681761" y="1162823"/>
            <a:ext cx="4603558" cy="3966376"/>
          </a:xfrm>
        </p:spPr>
        <p:txBody>
          <a:bodyPr/>
          <a:lstStyle/>
          <a:p>
            <a:pPr>
              <a:defRPr/>
            </a:pPr>
            <a:r>
              <a:rPr lang="en-US" sz="1600" dirty="0"/>
              <a:t>Calculate the maximum factored bending moment, M</a:t>
            </a:r>
            <a:r>
              <a:rPr lang="en-US" sz="1600" baseline="-25000" dirty="0"/>
              <a:t>u</a:t>
            </a:r>
            <a:r>
              <a:rPr lang="en-US" sz="1600" dirty="0"/>
              <a:t>, at 0.4L in the end span for the Strength I load combination. The </a:t>
            </a:r>
            <a:r>
              <a:rPr lang="en-US" sz="1600" i="1" dirty="0"/>
              <a:t>unfactored</a:t>
            </a:r>
            <a:r>
              <a:rPr lang="en-US" sz="1600" dirty="0"/>
              <a:t> bending moments at this point are as follows:</a:t>
            </a:r>
          </a:p>
          <a:p>
            <a:pPr>
              <a:defRPr/>
            </a:pPr>
            <a:endParaRPr lang="en-US" sz="1600" dirty="0"/>
          </a:p>
          <a:p>
            <a:pPr marL="0" indent="0">
              <a:buNone/>
              <a:defRPr/>
            </a:pPr>
            <a:r>
              <a:rPr lang="en-US" sz="1600" i="1" dirty="0"/>
              <a:t>              </a:t>
            </a:r>
            <a:r>
              <a:rPr lang="en-US" sz="1800" i="1" dirty="0"/>
              <a:t>M</a:t>
            </a:r>
            <a:r>
              <a:rPr lang="en-US" sz="1800" i="1" baseline="-25000" dirty="0"/>
              <a:t>DC1          </a:t>
            </a:r>
            <a:r>
              <a:rPr lang="en-US" sz="1800" dirty="0"/>
              <a:t>=	+2,202 kip-ft</a:t>
            </a:r>
          </a:p>
          <a:p>
            <a:pPr marL="0" indent="0">
              <a:buNone/>
              <a:defRPr/>
            </a:pPr>
            <a:r>
              <a:rPr lang="en-US" sz="1800" i="1" dirty="0"/>
              <a:t>            M</a:t>
            </a:r>
            <a:r>
              <a:rPr lang="en-US" sz="1800" i="1" baseline="-25000" dirty="0"/>
              <a:t>DC2          </a:t>
            </a:r>
            <a:r>
              <a:rPr lang="en-US" sz="1800" dirty="0"/>
              <a:t>=	+335 kip-ft</a:t>
            </a:r>
          </a:p>
          <a:p>
            <a:pPr marL="0" indent="0">
              <a:buNone/>
              <a:defRPr/>
            </a:pPr>
            <a:r>
              <a:rPr lang="en-US" sz="1800" i="1" dirty="0"/>
              <a:t>            M</a:t>
            </a:r>
            <a:r>
              <a:rPr lang="en-US" sz="1800" i="1" baseline="-25000" dirty="0"/>
              <a:t>DW           </a:t>
            </a:r>
            <a:r>
              <a:rPr lang="en-US" sz="1800" dirty="0"/>
              <a:t>=	+322 kip-ft</a:t>
            </a:r>
          </a:p>
          <a:p>
            <a:pPr marL="0" indent="0">
              <a:buNone/>
              <a:defRPr/>
            </a:pPr>
            <a:r>
              <a:rPr lang="en-US" sz="1800" i="1" dirty="0"/>
              <a:t>            M</a:t>
            </a:r>
            <a:r>
              <a:rPr lang="en-US" sz="1800" i="1" baseline="-25000" dirty="0"/>
              <a:t>+LL+IM     </a:t>
            </a:r>
            <a:r>
              <a:rPr lang="en-US" sz="1800" dirty="0"/>
              <a:t>=	+3,510 kip-ft</a:t>
            </a:r>
          </a:p>
          <a:p>
            <a:endParaRPr lang="en-US" sz="1800" dirty="0"/>
          </a:p>
          <a:p>
            <a:pPr marL="0" indent="0">
              <a:buNone/>
            </a:pPr>
            <a:endParaRPr lang="en-US" sz="1600" dirty="0"/>
          </a:p>
        </p:txBody>
      </p:sp>
      <p:sp>
        <p:nvSpPr>
          <p:cNvPr id="3" name="Rectangle 2">
            <a:extLst>
              <a:ext uri="{FF2B5EF4-FFF2-40B4-BE49-F238E27FC236}">
                <a16:creationId xmlns:a16="http://schemas.microsoft.com/office/drawing/2014/main" id="{2016905D-EF8F-4C5C-9B39-BC76F616AF5C}"/>
              </a:ext>
            </a:extLst>
          </p:cNvPr>
          <p:cNvSpPr>
            <a:spLocks noChangeArrowheads="1"/>
          </p:cNvSpPr>
          <p:nvPr/>
        </p:nvSpPr>
        <p:spPr bwMode="auto">
          <a:xfrm>
            <a:off x="4597760" y="3638549"/>
            <a:ext cx="71208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5" name="Object 4">
            <a:extLst>
              <a:ext uri="{FF2B5EF4-FFF2-40B4-BE49-F238E27FC236}">
                <a16:creationId xmlns:a16="http://schemas.microsoft.com/office/drawing/2014/main" id="{ED0E79F8-7F84-4880-9B26-F4146D38F6C1}"/>
              </a:ext>
            </a:extLst>
          </p:cNvPr>
          <p:cNvGraphicFramePr>
            <a:graphicFrameLocks noChangeAspect="1"/>
          </p:cNvGraphicFramePr>
          <p:nvPr>
            <p:extLst>
              <p:ext uri="{D42A27DB-BD31-4B8C-83A1-F6EECF244321}">
                <p14:modId xmlns:p14="http://schemas.microsoft.com/office/powerpoint/2010/main" val="2211091244"/>
              </p:ext>
            </p:extLst>
          </p:nvPr>
        </p:nvGraphicFramePr>
        <p:xfrm>
          <a:off x="1190618" y="4420317"/>
          <a:ext cx="7696200" cy="438111"/>
        </p:xfrm>
        <a:graphic>
          <a:graphicData uri="http://schemas.openxmlformats.org/presentationml/2006/ole">
            <mc:AlternateContent xmlns:mc="http://schemas.openxmlformats.org/markup-compatibility/2006">
              <mc:Choice xmlns:v="urn:schemas-microsoft-com:vml" Requires="v">
                <p:oleObj name="Equation" r:id="rId4" imgW="4203700" imgH="228600" progId="Equation.DSMT4">
                  <p:embed/>
                </p:oleObj>
              </mc:Choice>
              <mc:Fallback>
                <p:oleObj name="Equation" r:id="rId4" imgW="4203700" imgH="228600" progId="Equation.DSMT4">
                  <p:embed/>
                  <p:pic>
                    <p:nvPicPr>
                      <p:cNvPr id="5" name="Object 4">
                        <a:extLst>
                          <a:ext uri="{FF2B5EF4-FFF2-40B4-BE49-F238E27FC236}">
                            <a16:creationId xmlns:a16="http://schemas.microsoft.com/office/drawing/2014/main" id="{ED0E79F8-7F84-4880-9B26-F4146D38F6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618" y="4420317"/>
                        <a:ext cx="7696200" cy="438111"/>
                      </a:xfrm>
                      <a:prstGeom prst="rect">
                        <a:avLst/>
                      </a:prstGeom>
                      <a:noFill/>
                    </p:spPr>
                  </p:pic>
                </p:oleObj>
              </mc:Fallback>
            </mc:AlternateContent>
          </a:graphicData>
        </a:graphic>
      </p:graphicFrame>
    </p:spTree>
    <p:extLst>
      <p:ext uri="{BB962C8B-B14F-4D97-AF65-F5344CB8AC3E}">
        <p14:creationId xmlns:p14="http://schemas.microsoft.com/office/powerpoint/2010/main" val="3319007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Flexural Resistance Equation </a:t>
            </a:r>
            <a:br>
              <a:rPr lang="en-US" dirty="0"/>
            </a:br>
            <a:r>
              <a:rPr lang="en-US" sz="2800" dirty="0"/>
              <a:t>Compact Sections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17</a:t>
            </a:fld>
            <a:endParaRPr lang="en-US" dirty="0"/>
          </a:p>
        </p:txBody>
      </p:sp>
      <p:graphicFrame>
        <p:nvGraphicFramePr>
          <p:cNvPr id="8" name="Object 7">
            <a:extLst>
              <a:ext uri="{FF2B5EF4-FFF2-40B4-BE49-F238E27FC236}">
                <a16:creationId xmlns:a16="http://schemas.microsoft.com/office/drawing/2014/main" id="{A526EF77-9BC5-4646-B145-47C0ED88A310}"/>
              </a:ext>
            </a:extLst>
          </p:cNvPr>
          <p:cNvGraphicFramePr>
            <a:graphicFrameLocks noChangeAspect="1"/>
          </p:cNvGraphicFramePr>
          <p:nvPr>
            <p:extLst>
              <p:ext uri="{D42A27DB-BD31-4B8C-83A1-F6EECF244321}">
                <p14:modId xmlns:p14="http://schemas.microsoft.com/office/powerpoint/2010/main" val="1380956056"/>
              </p:ext>
            </p:extLst>
          </p:nvPr>
        </p:nvGraphicFramePr>
        <p:xfrm>
          <a:off x="3156327" y="1301750"/>
          <a:ext cx="3148845" cy="1050925"/>
        </p:xfrm>
        <a:graphic>
          <a:graphicData uri="http://schemas.openxmlformats.org/presentationml/2006/ole">
            <mc:AlternateContent xmlns:mc="http://schemas.openxmlformats.org/markup-compatibility/2006">
              <mc:Choice xmlns:v="urn:schemas-microsoft-com:vml" Requires="v">
                <p:oleObj name="Equation" r:id="rId3" imgW="1041120" imgH="355320" progId="Equation.DSMT4">
                  <p:embed/>
                </p:oleObj>
              </mc:Choice>
              <mc:Fallback>
                <p:oleObj name="Equation" r:id="rId3" imgW="1041120" imgH="355320" progId="Equation.DSMT4">
                  <p:embed/>
                  <p:pic>
                    <p:nvPicPr>
                      <p:cNvPr id="8" name="Object 7">
                        <a:extLst>
                          <a:ext uri="{FF2B5EF4-FFF2-40B4-BE49-F238E27FC236}">
                            <a16:creationId xmlns:a16="http://schemas.microsoft.com/office/drawing/2014/main" id="{A526EF77-9BC5-4646-B145-47C0ED88A310}"/>
                          </a:ext>
                        </a:extLst>
                      </p:cNvPr>
                      <p:cNvPicPr>
                        <a:picLocks noChangeAspect="1" noChangeArrowheads="1"/>
                      </p:cNvPicPr>
                      <p:nvPr/>
                    </p:nvPicPr>
                    <p:blipFill>
                      <a:blip r:embed="rId4"/>
                      <a:srcRect/>
                      <a:stretch>
                        <a:fillRect/>
                      </a:stretch>
                    </p:blipFill>
                    <p:spPr bwMode="auto">
                      <a:xfrm>
                        <a:off x="3156327" y="1301750"/>
                        <a:ext cx="3148845" cy="105092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0E74B3BC-913E-4076-B4ED-8CBD3DA345F4}"/>
              </a:ext>
            </a:extLst>
          </p:cNvPr>
          <p:cNvGraphicFramePr>
            <a:graphicFrameLocks noChangeAspect="1"/>
          </p:cNvGraphicFramePr>
          <p:nvPr>
            <p:extLst>
              <p:ext uri="{D42A27DB-BD31-4B8C-83A1-F6EECF244321}">
                <p14:modId xmlns:p14="http://schemas.microsoft.com/office/powerpoint/2010/main" val="2413429544"/>
              </p:ext>
            </p:extLst>
          </p:nvPr>
        </p:nvGraphicFramePr>
        <p:xfrm>
          <a:off x="527050" y="2352675"/>
          <a:ext cx="8407400" cy="1050925"/>
        </p:xfrm>
        <a:graphic>
          <a:graphicData uri="http://schemas.openxmlformats.org/presentationml/2006/ole">
            <mc:AlternateContent xmlns:mc="http://schemas.openxmlformats.org/markup-compatibility/2006">
              <mc:Choice xmlns:v="urn:schemas-microsoft-com:vml" Requires="v">
                <p:oleObj name="Equation" r:id="rId5" imgW="2781000" imgH="355320" progId="Equation.DSMT4">
                  <p:embed/>
                </p:oleObj>
              </mc:Choice>
              <mc:Fallback>
                <p:oleObj name="Equation" r:id="rId5" imgW="2781000" imgH="355320" progId="Equation.DSMT4">
                  <p:embed/>
                  <p:pic>
                    <p:nvPicPr>
                      <p:cNvPr id="7" name="Object 6">
                        <a:extLst>
                          <a:ext uri="{FF2B5EF4-FFF2-40B4-BE49-F238E27FC236}">
                            <a16:creationId xmlns:a16="http://schemas.microsoft.com/office/drawing/2014/main" id="{0E74B3BC-913E-4076-B4ED-8CBD3DA345F4}"/>
                          </a:ext>
                        </a:extLst>
                      </p:cNvPr>
                      <p:cNvPicPr>
                        <a:picLocks noChangeAspect="1" noChangeArrowheads="1"/>
                      </p:cNvPicPr>
                      <p:nvPr/>
                    </p:nvPicPr>
                    <p:blipFill>
                      <a:blip r:embed="rId6"/>
                      <a:srcRect/>
                      <a:stretch>
                        <a:fillRect/>
                      </a:stretch>
                    </p:blipFill>
                    <p:spPr bwMode="auto">
                      <a:xfrm>
                        <a:off x="527050" y="2352675"/>
                        <a:ext cx="8407400" cy="1050925"/>
                      </a:xfrm>
                      <a:prstGeom prst="rect">
                        <a:avLst/>
                      </a:prstGeom>
                      <a:noFill/>
                    </p:spPr>
                  </p:pic>
                </p:oleObj>
              </mc:Fallback>
            </mc:AlternateContent>
          </a:graphicData>
        </a:graphic>
      </p:graphicFrame>
      <p:sp>
        <p:nvSpPr>
          <p:cNvPr id="2" name="TextBox 1">
            <a:extLst>
              <a:ext uri="{FF2B5EF4-FFF2-40B4-BE49-F238E27FC236}">
                <a16:creationId xmlns:a16="http://schemas.microsoft.com/office/drawing/2014/main" id="{678DAF81-2F51-46CF-978B-F209D25C706B}"/>
              </a:ext>
            </a:extLst>
          </p:cNvPr>
          <p:cNvSpPr txBox="1"/>
          <p:nvPr/>
        </p:nvSpPr>
        <p:spPr>
          <a:xfrm>
            <a:off x="571500" y="3623766"/>
            <a:ext cx="8705850" cy="461665"/>
          </a:xfrm>
          <a:prstGeom prst="rect">
            <a:avLst/>
          </a:prstGeom>
          <a:noFill/>
        </p:spPr>
        <p:txBody>
          <a:bodyPr wrap="square" rtlCol="0">
            <a:spAutoFit/>
          </a:bodyPr>
          <a:lstStyle/>
          <a:p>
            <a:r>
              <a:rPr lang="en-US" sz="2400" dirty="0"/>
              <a:t>The section is satisfactory.  Demand-to-capacity ratio = 0.614</a:t>
            </a:r>
          </a:p>
        </p:txBody>
      </p:sp>
    </p:spTree>
    <p:extLst>
      <p:ext uri="{BB962C8B-B14F-4D97-AF65-F5344CB8AC3E}">
        <p14:creationId xmlns:p14="http://schemas.microsoft.com/office/powerpoint/2010/main" val="1825398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NonCompact Sections</a:t>
            </a:r>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fld id="{BA98D948-1207-4CB8-9C03-80C63F72A5E7}" type="slidenum">
              <a:rPr lang="en-US" smtClean="0"/>
              <a:t>18</a:t>
            </a:fld>
            <a:endParaRPr lang="en-US" dirty="0"/>
          </a:p>
        </p:txBody>
      </p:sp>
    </p:spTree>
    <p:extLst>
      <p:ext uri="{BB962C8B-B14F-4D97-AF65-F5344CB8AC3E}">
        <p14:creationId xmlns:p14="http://schemas.microsoft.com/office/powerpoint/2010/main" val="2354730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p:txBody>
          <a:bodyPr/>
          <a:lstStyle/>
          <a:p>
            <a:r>
              <a:rPr lang="en-US" dirty="0"/>
              <a:t>Noncompact Section Requirements</a:t>
            </a:r>
          </a:p>
        </p:txBody>
      </p:sp>
      <p:sp>
        <p:nvSpPr>
          <p:cNvPr id="6" name="Content Placeholder 5">
            <a:extLst>
              <a:ext uri="{FF2B5EF4-FFF2-40B4-BE49-F238E27FC236}">
                <a16:creationId xmlns:a16="http://schemas.microsoft.com/office/drawing/2014/main" id="{6B7D7201-03A7-4367-B8CC-AEA6BFCEE87E}"/>
              </a:ext>
            </a:extLst>
          </p:cNvPr>
          <p:cNvSpPr>
            <a:spLocks noGrp="1"/>
          </p:cNvSpPr>
          <p:nvPr>
            <p:ph idx="1"/>
          </p:nvPr>
        </p:nvSpPr>
        <p:spPr>
          <a:xfrm>
            <a:off x="0" y="1200150"/>
            <a:ext cx="9067800" cy="3394075"/>
          </a:xfrm>
        </p:spPr>
        <p:txBody>
          <a:bodyPr/>
          <a:lstStyle/>
          <a:p>
            <a:r>
              <a:rPr lang="en-US" dirty="0"/>
              <a:t>Girders are horizontally curved</a:t>
            </a:r>
          </a:p>
          <a:p>
            <a:r>
              <a:rPr lang="en-US" dirty="0"/>
              <a:t>Girders are kinked (chorded) continuous</a:t>
            </a:r>
          </a:p>
          <a:p>
            <a:r>
              <a:rPr lang="en-US" dirty="0"/>
              <a:t>Girders are straight and do not satisfy one or more of the compact section requirements (Slide 8)</a:t>
            </a:r>
          </a:p>
          <a:p>
            <a:pPr marL="0" indent="0">
              <a:buNone/>
            </a:pPr>
            <a:endParaRPr lang="en-US"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19</a:t>
            </a:fld>
            <a:endParaRPr lang="en-US" dirty="0"/>
          </a:p>
        </p:txBody>
      </p:sp>
    </p:spTree>
    <p:extLst>
      <p:ext uri="{BB962C8B-B14F-4D97-AF65-F5344CB8AC3E}">
        <p14:creationId xmlns:p14="http://schemas.microsoft.com/office/powerpoint/2010/main" val="3929117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1676400" y="101600"/>
            <a:ext cx="5638800" cy="857250"/>
          </a:xfrm>
        </p:spPr>
        <p:txBody>
          <a:bodyPr/>
          <a:lstStyle/>
          <a:p>
            <a:r>
              <a:rPr lang="en-US" sz="3200" dirty="0"/>
              <a:t>Lesson 9 – Flexure Part 4</a:t>
            </a:r>
            <a:br>
              <a:rPr lang="en-US" sz="3200" dirty="0"/>
            </a:br>
            <a:r>
              <a:rPr lang="en-US" sz="2000" dirty="0"/>
              <a:t>Strength Limit State: Composite Sections in Positive Bending and Shear Connectors</a:t>
            </a:r>
            <a:br>
              <a:rPr lang="en-US" sz="2000" dirty="0"/>
            </a:br>
            <a:br>
              <a:rPr lang="en-US" sz="2400" dirty="0"/>
            </a:br>
            <a:endParaRPr lang="en-US" sz="2400" dirty="0"/>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sz="half" idx="1"/>
          </p:nvPr>
        </p:nvSpPr>
        <p:spPr>
          <a:xfrm>
            <a:off x="457200" y="1463675"/>
            <a:ext cx="4343400" cy="3394075"/>
          </a:xfrm>
        </p:spPr>
        <p:txBody>
          <a:bodyPr/>
          <a:lstStyle/>
          <a:p>
            <a:r>
              <a:rPr lang="en-US" sz="2400" dirty="0"/>
              <a:t>Lesson Roadmap</a:t>
            </a:r>
          </a:p>
          <a:p>
            <a:pPr lvl="1">
              <a:buFont typeface="Arial" panose="020B0604020202020204" pitchFamily="34" charset="0"/>
              <a:buChar char="•"/>
            </a:pPr>
            <a:r>
              <a:rPr lang="en-US" sz="2000" dirty="0"/>
              <a:t>Composite Sections in Positive Bending</a:t>
            </a:r>
          </a:p>
          <a:p>
            <a:pPr lvl="2">
              <a:buFont typeface="Calibri" panose="020F0502020204030204" pitchFamily="34" charset="0"/>
              <a:buChar char="―"/>
            </a:pPr>
            <a:r>
              <a:rPr lang="en-US" sz="1800" dirty="0"/>
              <a:t>Introduction</a:t>
            </a:r>
          </a:p>
          <a:p>
            <a:pPr lvl="2">
              <a:buFont typeface="Calibri" panose="020F0502020204030204" pitchFamily="34" charset="0"/>
              <a:buChar char="―"/>
            </a:pPr>
            <a:r>
              <a:rPr lang="en-US" sz="1800" dirty="0"/>
              <a:t>Compact Sections</a:t>
            </a:r>
          </a:p>
          <a:p>
            <a:pPr lvl="2">
              <a:buFont typeface="Calibri" panose="020F0502020204030204" pitchFamily="34" charset="0"/>
              <a:buChar char="―"/>
            </a:pPr>
            <a:r>
              <a:rPr lang="en-US" sz="1800" dirty="0"/>
              <a:t>Noncompact Sections</a:t>
            </a:r>
          </a:p>
          <a:p>
            <a:pPr lvl="2">
              <a:buFont typeface="Calibri" panose="020F0502020204030204" pitchFamily="34" charset="0"/>
              <a:buChar char="―"/>
            </a:pPr>
            <a:r>
              <a:rPr lang="en-US" sz="1800" dirty="0"/>
              <a:t>Ductility Requirement</a:t>
            </a:r>
          </a:p>
          <a:p>
            <a:pPr lvl="2">
              <a:buFont typeface="Calibri" panose="020F0502020204030204" pitchFamily="34" charset="0"/>
              <a:buChar char="―"/>
            </a:pPr>
            <a:r>
              <a:rPr lang="en-US" sz="1800" dirty="0"/>
              <a:t>Concrete Deck Stresses</a:t>
            </a:r>
          </a:p>
          <a:p>
            <a:pPr lvl="1">
              <a:buFont typeface="Arial" panose="020B0604020202020204" pitchFamily="34" charset="0"/>
              <a:buChar char="•"/>
            </a:pPr>
            <a:r>
              <a:rPr lang="en-US" sz="2000" dirty="0"/>
              <a:t>Shear Connectors</a:t>
            </a:r>
          </a:p>
          <a:p>
            <a:endParaRPr lang="en-US" dirty="0"/>
          </a:p>
          <a:p>
            <a:endParaRPr lang="en-US" dirty="0"/>
          </a:p>
        </p:txBody>
      </p:sp>
      <p:sp>
        <p:nvSpPr>
          <p:cNvPr id="5" name="Content Placeholder 4">
            <a:extLst>
              <a:ext uri="{FF2B5EF4-FFF2-40B4-BE49-F238E27FC236}">
                <a16:creationId xmlns:a16="http://schemas.microsoft.com/office/drawing/2014/main" id="{9B028E5F-087B-9521-7479-96C6B2383C90}"/>
              </a:ext>
            </a:extLst>
          </p:cNvPr>
          <p:cNvSpPr>
            <a:spLocks noGrp="1"/>
          </p:cNvSpPr>
          <p:nvPr>
            <p:ph sz="half" idx="2"/>
          </p:nvPr>
        </p:nvSpPr>
        <p:spPr>
          <a:xfrm>
            <a:off x="4648200" y="1463675"/>
            <a:ext cx="4038600" cy="3394075"/>
          </a:xfrm>
        </p:spPr>
        <p:txBody>
          <a:bodyPr/>
          <a:lstStyle/>
          <a:p>
            <a:r>
              <a:rPr lang="en-US" sz="2400" dirty="0"/>
              <a:t>Reference Materials</a:t>
            </a:r>
          </a:p>
          <a:p>
            <a:pPr lvl="1"/>
            <a:r>
              <a:rPr lang="en-US" sz="2000" dirty="0"/>
              <a:t>SBDH Vol 4</a:t>
            </a:r>
          </a:p>
          <a:p>
            <a:pPr lvl="2">
              <a:buFont typeface="Courier New" panose="02070309020205020404" pitchFamily="49" charset="0"/>
              <a:buChar char="o"/>
            </a:pPr>
            <a:r>
              <a:rPr lang="en-US" sz="1600" dirty="0"/>
              <a:t>Section 6.3.3</a:t>
            </a:r>
          </a:p>
          <a:p>
            <a:pPr lvl="2">
              <a:buFont typeface="Courier New" panose="02070309020205020404" pitchFamily="49" charset="0"/>
              <a:buChar char="o"/>
            </a:pPr>
            <a:r>
              <a:rPr lang="en-US" sz="1600" dirty="0"/>
              <a:t>Section 6.3.4</a:t>
            </a:r>
          </a:p>
          <a:p>
            <a:pPr lvl="2">
              <a:buFont typeface="Courier New" panose="02070309020205020404" pitchFamily="49" charset="0"/>
              <a:buChar char="o"/>
            </a:pPr>
            <a:r>
              <a:rPr lang="en-US" sz="1600" dirty="0"/>
              <a:t>Section 6.3.9</a:t>
            </a:r>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p:txBody>
          <a:bodyPr/>
          <a:lstStyle/>
          <a:p>
            <a:fld id="{BA98D948-1207-4CB8-9C03-80C63F72A5E7}" type="slidenum">
              <a:rPr lang="en-US" smtClean="0"/>
              <a:t>2</a:t>
            </a:fld>
            <a:endParaRPr lang="en-US" dirty="0"/>
          </a:p>
        </p:txBody>
      </p:sp>
    </p:spTree>
    <p:extLst>
      <p:ext uri="{BB962C8B-B14F-4D97-AF65-F5344CB8AC3E}">
        <p14:creationId xmlns:p14="http://schemas.microsoft.com/office/powerpoint/2010/main" val="2908024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Flexural Resistance Equations </a:t>
            </a:r>
            <a:br>
              <a:rPr lang="en-US" dirty="0"/>
            </a:br>
            <a:r>
              <a:rPr lang="en-US" sz="2800" dirty="0"/>
              <a:t>Noncompact Sections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20</a:t>
            </a:fld>
            <a:endParaRPr lang="en-US" dirty="0"/>
          </a:p>
        </p:txBody>
      </p:sp>
      <p:graphicFrame>
        <p:nvGraphicFramePr>
          <p:cNvPr id="8" name="Object 7">
            <a:extLst>
              <a:ext uri="{FF2B5EF4-FFF2-40B4-BE49-F238E27FC236}">
                <a16:creationId xmlns:a16="http://schemas.microsoft.com/office/drawing/2014/main" id="{A526EF77-9BC5-4646-B145-47C0ED88A310}"/>
              </a:ext>
            </a:extLst>
          </p:cNvPr>
          <p:cNvGraphicFramePr>
            <a:graphicFrameLocks noChangeAspect="1"/>
          </p:cNvGraphicFramePr>
          <p:nvPr>
            <p:extLst>
              <p:ext uri="{D42A27DB-BD31-4B8C-83A1-F6EECF244321}">
                <p14:modId xmlns:p14="http://schemas.microsoft.com/office/powerpoint/2010/main" val="3668145073"/>
              </p:ext>
            </p:extLst>
          </p:nvPr>
        </p:nvGraphicFramePr>
        <p:xfrm>
          <a:off x="838200" y="1249694"/>
          <a:ext cx="6527800" cy="561975"/>
        </p:xfrm>
        <a:graphic>
          <a:graphicData uri="http://schemas.openxmlformats.org/presentationml/2006/ole">
            <mc:AlternateContent xmlns:mc="http://schemas.openxmlformats.org/markup-compatibility/2006">
              <mc:Choice xmlns:v="urn:schemas-microsoft-com:vml" Requires="v">
                <p:oleObj name="Equation" r:id="rId3" imgW="2158920" imgH="190440" progId="Equation.DSMT4">
                  <p:embed/>
                </p:oleObj>
              </mc:Choice>
              <mc:Fallback>
                <p:oleObj name="Equation" r:id="rId3" imgW="2158920" imgH="190440" progId="Equation.DSMT4">
                  <p:embed/>
                  <p:pic>
                    <p:nvPicPr>
                      <p:cNvPr id="8" name="Object 7">
                        <a:extLst>
                          <a:ext uri="{FF2B5EF4-FFF2-40B4-BE49-F238E27FC236}">
                            <a16:creationId xmlns:a16="http://schemas.microsoft.com/office/drawing/2014/main" id="{A526EF77-9BC5-4646-B145-47C0ED88A310}"/>
                          </a:ext>
                        </a:extLst>
                      </p:cNvPr>
                      <p:cNvPicPr>
                        <a:picLocks noChangeAspect="1" noChangeArrowheads="1"/>
                      </p:cNvPicPr>
                      <p:nvPr/>
                    </p:nvPicPr>
                    <p:blipFill>
                      <a:blip r:embed="rId4"/>
                      <a:srcRect/>
                      <a:stretch>
                        <a:fillRect/>
                      </a:stretch>
                    </p:blipFill>
                    <p:spPr bwMode="auto">
                      <a:xfrm>
                        <a:off x="838200" y="1249694"/>
                        <a:ext cx="6527800" cy="56197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FCA401BA-1210-43E9-A573-5710C3BFAE0E}"/>
              </a:ext>
            </a:extLst>
          </p:cNvPr>
          <p:cNvGraphicFramePr>
            <a:graphicFrameLocks noChangeAspect="1"/>
          </p:cNvGraphicFramePr>
          <p:nvPr>
            <p:extLst>
              <p:ext uri="{D42A27DB-BD31-4B8C-83A1-F6EECF244321}">
                <p14:modId xmlns:p14="http://schemas.microsoft.com/office/powerpoint/2010/main" val="295737191"/>
              </p:ext>
            </p:extLst>
          </p:nvPr>
        </p:nvGraphicFramePr>
        <p:xfrm>
          <a:off x="838200" y="1800579"/>
          <a:ext cx="7410450" cy="1049337"/>
        </p:xfrm>
        <a:graphic>
          <a:graphicData uri="http://schemas.openxmlformats.org/presentationml/2006/ole">
            <mc:AlternateContent xmlns:mc="http://schemas.openxmlformats.org/markup-compatibility/2006">
              <mc:Choice xmlns:v="urn:schemas-microsoft-com:vml" Requires="v">
                <p:oleObj name="Equation" r:id="rId5" imgW="2450880" imgH="355320" progId="Equation.DSMT4">
                  <p:embed/>
                </p:oleObj>
              </mc:Choice>
              <mc:Fallback>
                <p:oleObj name="Equation" r:id="rId5" imgW="2450880" imgH="355320" progId="Equation.DSMT4">
                  <p:embed/>
                  <p:pic>
                    <p:nvPicPr>
                      <p:cNvPr id="7" name="Object 6">
                        <a:extLst>
                          <a:ext uri="{FF2B5EF4-FFF2-40B4-BE49-F238E27FC236}">
                            <a16:creationId xmlns:a16="http://schemas.microsoft.com/office/drawing/2014/main" id="{FCA401BA-1210-43E9-A573-5710C3BFAE0E}"/>
                          </a:ext>
                        </a:extLst>
                      </p:cNvPr>
                      <p:cNvPicPr>
                        <a:picLocks noChangeAspect="1" noChangeArrowheads="1"/>
                      </p:cNvPicPr>
                      <p:nvPr/>
                    </p:nvPicPr>
                    <p:blipFill>
                      <a:blip r:embed="rId6"/>
                      <a:srcRect/>
                      <a:stretch>
                        <a:fillRect/>
                      </a:stretch>
                    </p:blipFill>
                    <p:spPr bwMode="auto">
                      <a:xfrm>
                        <a:off x="838200" y="1800579"/>
                        <a:ext cx="7410450" cy="1049337"/>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314DAF22-D4AE-4100-83A0-A0633846FB34}"/>
              </a:ext>
            </a:extLst>
          </p:cNvPr>
          <p:cNvSpPr txBox="1"/>
          <p:nvPr/>
        </p:nvSpPr>
        <p:spPr>
          <a:xfrm>
            <a:off x="393700" y="2571750"/>
            <a:ext cx="8585199" cy="2811026"/>
          </a:xfrm>
          <a:prstGeom prst="rect">
            <a:avLst/>
          </a:prstGeom>
          <a:noFill/>
        </p:spPr>
        <p:txBody>
          <a:bodyPr wrap="square">
            <a:spAutoFit/>
          </a:bodyPr>
          <a:lstStyle/>
          <a:p>
            <a:pPr marL="228600" marR="228600" algn="just">
              <a:lnSpc>
                <a:spcPct val="110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where:</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f</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sym typeface="MT Extra" panose="05050102010205020202" pitchFamily="18" charset="2"/>
              </a:rPr>
              <a:t>bu</a:t>
            </a:r>
            <a:r>
              <a:rPr lang="en-US" dirty="0">
                <a:effectLst/>
                <a:latin typeface="Arial" panose="020B0604020202020204" pitchFamily="34" charset="0"/>
                <a:ea typeface="Times New Roman" panose="02020603050405020304" pitchFamily="18" charset="0"/>
                <a:cs typeface="Times New Roman" panose="02020603050405020304" pitchFamily="18" charset="0"/>
              </a:rPr>
              <a:t>	=	factored flange major-axis bending stress (ksi)</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f</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sym typeface="MT Extra" panose="05050102010205020202" pitchFamily="18" charset="2"/>
              </a:rPr>
              <a:t></a:t>
            </a:r>
            <a:r>
              <a:rPr lang="en-US" dirty="0">
                <a:effectLst/>
                <a:latin typeface="Arial" panose="020B0604020202020204" pitchFamily="34" charset="0"/>
                <a:ea typeface="Times New Roman" panose="02020603050405020304" pitchFamily="18" charset="0"/>
                <a:cs typeface="Times New Roman" panose="02020603050405020304" pitchFamily="18" charset="0"/>
              </a:rPr>
              <a:t>	=	factored lateral bending stress in the tension flange (ksi). f</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sym typeface="MT Extra" panose="05050102010205020202" pitchFamily="18" charset="2"/>
              </a:rPr>
              <a:t></a:t>
            </a:r>
            <a:r>
              <a:rPr lang="en-US" dirty="0">
                <a:effectLst/>
                <a:latin typeface="Arial" panose="020B0604020202020204" pitchFamily="34" charset="0"/>
                <a:ea typeface="Times New Roman" panose="02020603050405020304" pitchFamily="18" charset="0"/>
                <a:cs typeface="Times New Roman" panose="02020603050405020304" pitchFamily="18" charset="0"/>
              </a:rPr>
              <a:t> is always taken as positive.</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F</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nc</a:t>
            </a:r>
            <a:r>
              <a:rPr lang="en-US" dirty="0">
                <a:effectLst/>
                <a:latin typeface="Arial" panose="020B0604020202020204" pitchFamily="34" charset="0"/>
                <a:ea typeface="Times New Roman" panose="02020603050405020304" pitchFamily="18" charset="0"/>
                <a:cs typeface="Times New Roman" panose="02020603050405020304" pitchFamily="18" charset="0"/>
              </a:rPr>
              <a:t>	=	nominal flexural resistance of the compression flange determined as specified in </a:t>
            </a:r>
            <a:r>
              <a:rPr lang="en-US" i="1" dirty="0">
                <a:effectLst/>
                <a:latin typeface="Arial" panose="020B0604020202020204" pitchFamily="34" charset="0"/>
                <a:ea typeface="Times New Roman" panose="02020603050405020304" pitchFamily="18" charset="0"/>
                <a:cs typeface="Times New Roman" panose="02020603050405020304" pitchFamily="18" charset="0"/>
              </a:rPr>
              <a:t>AASHTO</a:t>
            </a:r>
            <a:r>
              <a:rPr lang="en-US" dirty="0">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a:effectLst/>
                <a:latin typeface="Arial" panose="020B0604020202020204" pitchFamily="34" charset="0"/>
                <a:ea typeface="Times New Roman" panose="02020603050405020304" pitchFamily="18" charset="0"/>
                <a:cs typeface="Times New Roman" panose="02020603050405020304" pitchFamily="18" charset="0"/>
              </a:rPr>
              <a:t>LRFD</a:t>
            </a:r>
            <a:r>
              <a:rPr lang="en-US" dirty="0">
                <a:effectLst/>
                <a:latin typeface="Arial" panose="020B0604020202020204" pitchFamily="34" charset="0"/>
                <a:ea typeface="Times New Roman" panose="02020603050405020304" pitchFamily="18" charset="0"/>
                <a:cs typeface="Times New Roman" panose="02020603050405020304" pitchFamily="18" charset="0"/>
              </a:rPr>
              <a:t> Article 6.10.7.2.2 (ksi)</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F</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nt</a:t>
            </a:r>
            <a:r>
              <a:rPr lang="en-US" dirty="0">
                <a:effectLst/>
                <a:latin typeface="Arial" panose="020B0604020202020204" pitchFamily="34" charset="0"/>
                <a:ea typeface="Times New Roman" panose="02020603050405020304" pitchFamily="18" charset="0"/>
                <a:cs typeface="Times New Roman" panose="02020603050405020304" pitchFamily="18" charset="0"/>
              </a:rPr>
              <a:t>	=	nominal flexural resistance of the tension flange determined as specified in </a:t>
            </a:r>
            <a:r>
              <a:rPr lang="en-US" i="1" dirty="0">
                <a:effectLst/>
                <a:latin typeface="Arial" panose="020B0604020202020204" pitchFamily="34" charset="0"/>
                <a:ea typeface="Times New Roman" panose="02020603050405020304" pitchFamily="18" charset="0"/>
                <a:cs typeface="Times New Roman" panose="02020603050405020304" pitchFamily="18" charset="0"/>
              </a:rPr>
              <a:t>AASHTO</a:t>
            </a:r>
            <a:r>
              <a:rPr lang="en-US" dirty="0">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a:effectLst/>
                <a:latin typeface="Arial" panose="020B0604020202020204" pitchFamily="34" charset="0"/>
                <a:ea typeface="Times New Roman" panose="02020603050405020304" pitchFamily="18" charset="0"/>
                <a:cs typeface="Times New Roman" panose="02020603050405020304" pitchFamily="18" charset="0"/>
              </a:rPr>
              <a:t>LRFD</a:t>
            </a:r>
            <a:r>
              <a:rPr lang="en-US" dirty="0">
                <a:effectLst/>
                <a:latin typeface="Arial" panose="020B0604020202020204" pitchFamily="34" charset="0"/>
                <a:ea typeface="Times New Roman" panose="02020603050405020304" pitchFamily="18" charset="0"/>
                <a:cs typeface="Times New Roman" panose="02020603050405020304" pitchFamily="18" charset="0"/>
              </a:rPr>
              <a:t> Article 6.10.7.2.2 (ksi)</a:t>
            </a:r>
          </a:p>
          <a:p>
            <a:pPr marL="1028700" marR="228600" indent="-800100" algn="just">
              <a:lnSpc>
                <a:spcPct val="110000"/>
              </a:lnSpc>
              <a:spcBef>
                <a:spcPts val="0"/>
              </a:spcBef>
              <a:spcAft>
                <a:spcPts val="0"/>
              </a:spcAft>
              <a:tabLst>
                <a:tab pos="457200" algn="l"/>
                <a:tab pos="800100" algn="l"/>
                <a:tab pos="1028700" algn="l"/>
              </a:tabLst>
            </a:pP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401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Nominal Flexural Resistance, F</a:t>
            </a:r>
            <a:r>
              <a:rPr lang="en-US" baseline="-25000" dirty="0"/>
              <a:t>n</a:t>
            </a:r>
            <a:br>
              <a:rPr lang="en-US" dirty="0"/>
            </a:br>
            <a:r>
              <a:rPr lang="en-US" sz="2800" dirty="0"/>
              <a:t>Noncompact Sections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21</a:t>
            </a:fld>
            <a:endParaRPr lang="en-US" dirty="0"/>
          </a:p>
        </p:txBody>
      </p:sp>
      <p:graphicFrame>
        <p:nvGraphicFramePr>
          <p:cNvPr id="8" name="Object 7">
            <a:extLst>
              <a:ext uri="{FF2B5EF4-FFF2-40B4-BE49-F238E27FC236}">
                <a16:creationId xmlns:a16="http://schemas.microsoft.com/office/drawing/2014/main" id="{A526EF77-9BC5-4646-B145-47C0ED88A310}"/>
              </a:ext>
            </a:extLst>
          </p:cNvPr>
          <p:cNvGraphicFramePr>
            <a:graphicFrameLocks noChangeAspect="1"/>
          </p:cNvGraphicFramePr>
          <p:nvPr>
            <p:extLst>
              <p:ext uri="{D42A27DB-BD31-4B8C-83A1-F6EECF244321}">
                <p14:modId xmlns:p14="http://schemas.microsoft.com/office/powerpoint/2010/main" val="1070473191"/>
              </p:ext>
            </p:extLst>
          </p:nvPr>
        </p:nvGraphicFramePr>
        <p:xfrm>
          <a:off x="550863" y="1230313"/>
          <a:ext cx="7102475" cy="600075"/>
        </p:xfrm>
        <a:graphic>
          <a:graphicData uri="http://schemas.openxmlformats.org/presentationml/2006/ole">
            <mc:AlternateContent xmlns:mc="http://schemas.openxmlformats.org/markup-compatibility/2006">
              <mc:Choice xmlns:v="urn:schemas-microsoft-com:vml" Requires="v">
                <p:oleObj name="Equation" r:id="rId3" imgW="2349360" imgH="203040" progId="Equation.DSMT4">
                  <p:embed/>
                </p:oleObj>
              </mc:Choice>
              <mc:Fallback>
                <p:oleObj name="Equation" r:id="rId3" imgW="2349360" imgH="203040" progId="Equation.DSMT4">
                  <p:embed/>
                  <p:pic>
                    <p:nvPicPr>
                      <p:cNvPr id="8" name="Object 7">
                        <a:extLst>
                          <a:ext uri="{FF2B5EF4-FFF2-40B4-BE49-F238E27FC236}">
                            <a16:creationId xmlns:a16="http://schemas.microsoft.com/office/drawing/2014/main" id="{A526EF77-9BC5-4646-B145-47C0ED88A310}"/>
                          </a:ext>
                        </a:extLst>
                      </p:cNvPr>
                      <p:cNvPicPr>
                        <a:picLocks noChangeAspect="1" noChangeArrowheads="1"/>
                      </p:cNvPicPr>
                      <p:nvPr/>
                    </p:nvPicPr>
                    <p:blipFill>
                      <a:blip r:embed="rId4"/>
                      <a:srcRect/>
                      <a:stretch>
                        <a:fillRect/>
                      </a:stretch>
                    </p:blipFill>
                    <p:spPr bwMode="auto">
                      <a:xfrm>
                        <a:off x="550863" y="1230313"/>
                        <a:ext cx="7102475" cy="60007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FCA401BA-1210-43E9-A573-5710C3BFAE0E}"/>
              </a:ext>
            </a:extLst>
          </p:cNvPr>
          <p:cNvGraphicFramePr>
            <a:graphicFrameLocks noChangeAspect="1"/>
          </p:cNvGraphicFramePr>
          <p:nvPr>
            <p:extLst>
              <p:ext uri="{D42A27DB-BD31-4B8C-83A1-F6EECF244321}">
                <p14:modId xmlns:p14="http://schemas.microsoft.com/office/powerpoint/2010/main" val="351489218"/>
              </p:ext>
            </p:extLst>
          </p:nvPr>
        </p:nvGraphicFramePr>
        <p:xfrm>
          <a:off x="550863" y="1990154"/>
          <a:ext cx="6565900" cy="600075"/>
        </p:xfrm>
        <a:graphic>
          <a:graphicData uri="http://schemas.openxmlformats.org/presentationml/2006/ole">
            <mc:AlternateContent xmlns:mc="http://schemas.openxmlformats.org/markup-compatibility/2006">
              <mc:Choice xmlns:v="urn:schemas-microsoft-com:vml" Requires="v">
                <p:oleObj name="Equation" r:id="rId5" imgW="2171520" imgH="203040" progId="Equation.DSMT4">
                  <p:embed/>
                </p:oleObj>
              </mc:Choice>
              <mc:Fallback>
                <p:oleObj name="Equation" r:id="rId5" imgW="2171520" imgH="203040" progId="Equation.DSMT4">
                  <p:embed/>
                  <p:pic>
                    <p:nvPicPr>
                      <p:cNvPr id="7" name="Object 6">
                        <a:extLst>
                          <a:ext uri="{FF2B5EF4-FFF2-40B4-BE49-F238E27FC236}">
                            <a16:creationId xmlns:a16="http://schemas.microsoft.com/office/drawing/2014/main" id="{FCA401BA-1210-43E9-A573-5710C3BFAE0E}"/>
                          </a:ext>
                        </a:extLst>
                      </p:cNvPr>
                      <p:cNvPicPr>
                        <a:picLocks noChangeAspect="1" noChangeArrowheads="1"/>
                      </p:cNvPicPr>
                      <p:nvPr/>
                    </p:nvPicPr>
                    <p:blipFill>
                      <a:blip r:embed="rId6"/>
                      <a:srcRect/>
                      <a:stretch>
                        <a:fillRect/>
                      </a:stretch>
                    </p:blipFill>
                    <p:spPr bwMode="auto">
                      <a:xfrm>
                        <a:off x="550863" y="1990154"/>
                        <a:ext cx="6565900" cy="600075"/>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314DAF22-D4AE-4100-83A0-A0633846FB34}"/>
              </a:ext>
            </a:extLst>
          </p:cNvPr>
          <p:cNvSpPr txBox="1"/>
          <p:nvPr/>
        </p:nvSpPr>
        <p:spPr>
          <a:xfrm>
            <a:off x="393700" y="2683597"/>
            <a:ext cx="8585199" cy="1896930"/>
          </a:xfrm>
          <a:prstGeom prst="rect">
            <a:avLst/>
          </a:prstGeom>
          <a:noFill/>
        </p:spPr>
        <p:txBody>
          <a:bodyPr wrap="square">
            <a:spAutoFit/>
          </a:bodyPr>
          <a:lstStyle/>
          <a:p>
            <a:pPr marL="228600" marR="228600" algn="just">
              <a:lnSpc>
                <a:spcPct val="110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where:</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F</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yc</a:t>
            </a:r>
            <a:r>
              <a:rPr lang="en-US" dirty="0">
                <a:effectLst/>
                <a:latin typeface="Arial" panose="020B0604020202020204" pitchFamily="34" charset="0"/>
                <a:ea typeface="Times New Roman" panose="02020603050405020304" pitchFamily="18" charset="0"/>
                <a:cs typeface="Times New Roman" panose="02020603050405020304" pitchFamily="18" charset="0"/>
              </a:rPr>
              <a:t>	=	specified minimum yield strength of the compression flange (ksi)</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F</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yt</a:t>
            </a:r>
            <a:r>
              <a:rPr lang="en-US" dirty="0">
                <a:effectLst/>
                <a:latin typeface="Arial" panose="020B0604020202020204" pitchFamily="34" charset="0"/>
                <a:ea typeface="Times New Roman" panose="02020603050405020304" pitchFamily="18" charset="0"/>
                <a:cs typeface="Times New Roman" panose="02020603050405020304" pitchFamily="18" charset="0"/>
              </a:rPr>
              <a:t>	=	specified minimum yield strength of the tension flange (ksi)</a:t>
            </a:r>
          </a:p>
          <a:p>
            <a:pPr marL="1028700" marR="228600" indent="-800100" algn="just">
              <a:lnSpc>
                <a:spcPct val="110000"/>
              </a:lnSpc>
              <a:spcBef>
                <a:spcPts val="0"/>
              </a:spcBef>
              <a:spcAft>
                <a:spcPts val="0"/>
              </a:spcAft>
              <a:tabLst>
                <a:tab pos="457200" algn="l"/>
                <a:tab pos="800100" algn="l"/>
                <a:tab pos="1028700" algn="l"/>
              </a:tabLst>
            </a:pPr>
            <a:r>
              <a:rPr lang="en-US" dirty="0">
                <a:ea typeface="Times New Roman" panose="02020603050405020304" pitchFamily="18" charset="0"/>
                <a:cs typeface="Times New Roman" panose="02020603050405020304" pitchFamily="18" charset="0"/>
              </a:rPr>
              <a:t>    R</a:t>
            </a:r>
            <a:r>
              <a:rPr lang="en-US" baseline="-25000" dirty="0">
                <a:ea typeface="Times New Roman" panose="02020603050405020304" pitchFamily="18" charset="0"/>
                <a:cs typeface="Times New Roman" panose="02020603050405020304" pitchFamily="18" charset="0"/>
              </a:rPr>
              <a:t>b</a:t>
            </a:r>
            <a:r>
              <a:rPr lang="en-US" dirty="0">
                <a:ea typeface="Times New Roman" panose="02020603050405020304" pitchFamily="18" charset="0"/>
                <a:cs typeface="Times New Roman" panose="02020603050405020304" pitchFamily="18" charset="0"/>
              </a:rPr>
              <a:t> =  web load-shedding factor</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R</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h</a:t>
            </a:r>
            <a:r>
              <a:rPr lang="en-US" dirty="0">
                <a:effectLst/>
                <a:latin typeface="Arial" panose="020B0604020202020204" pitchFamily="34" charset="0"/>
                <a:ea typeface="Times New Roman" panose="02020603050405020304" pitchFamily="18" charset="0"/>
                <a:cs typeface="Times New Roman" panose="02020603050405020304" pitchFamily="18" charset="0"/>
              </a:rPr>
              <a:t> =  hybrid factor</a:t>
            </a:r>
          </a:p>
          <a:p>
            <a:pPr marL="1028700" marR="228600" indent="-800100" algn="just">
              <a:lnSpc>
                <a:spcPct val="110000"/>
              </a:lnSpc>
              <a:spcBef>
                <a:spcPts val="0"/>
              </a:spcBef>
              <a:spcAft>
                <a:spcPts val="0"/>
              </a:spcAft>
              <a:tabLst>
                <a:tab pos="457200" algn="l"/>
                <a:tab pos="800100" algn="l"/>
                <a:tab pos="1028700" algn="l"/>
              </a:tabLst>
            </a:pP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751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Ductility requirement</a:t>
            </a:r>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fld id="{BA98D948-1207-4CB8-9C03-80C63F72A5E7}" type="slidenum">
              <a:rPr lang="en-US" smtClean="0"/>
              <a:t>22</a:t>
            </a:fld>
            <a:endParaRPr lang="en-US" dirty="0"/>
          </a:p>
        </p:txBody>
      </p:sp>
    </p:spTree>
    <p:extLst>
      <p:ext uri="{BB962C8B-B14F-4D97-AF65-F5344CB8AC3E}">
        <p14:creationId xmlns:p14="http://schemas.microsoft.com/office/powerpoint/2010/main" val="571332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Ductility Requirement</a:t>
            </a:r>
            <a:br>
              <a:rPr lang="en-US" dirty="0"/>
            </a:br>
            <a:r>
              <a:rPr lang="en-US" sz="2800" dirty="0"/>
              <a:t>Compact &amp; Noncompact Sections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23</a:t>
            </a:fld>
            <a:endParaRPr lang="en-US" dirty="0"/>
          </a:p>
        </p:txBody>
      </p:sp>
      <p:graphicFrame>
        <p:nvGraphicFramePr>
          <p:cNvPr id="8" name="Object 7">
            <a:extLst>
              <a:ext uri="{FF2B5EF4-FFF2-40B4-BE49-F238E27FC236}">
                <a16:creationId xmlns:a16="http://schemas.microsoft.com/office/drawing/2014/main" id="{A526EF77-9BC5-4646-B145-47C0ED88A310}"/>
              </a:ext>
            </a:extLst>
          </p:cNvPr>
          <p:cNvGraphicFramePr>
            <a:graphicFrameLocks noChangeAspect="1"/>
          </p:cNvGraphicFramePr>
          <p:nvPr>
            <p:extLst>
              <p:ext uri="{D42A27DB-BD31-4B8C-83A1-F6EECF244321}">
                <p14:modId xmlns:p14="http://schemas.microsoft.com/office/powerpoint/2010/main" val="286806415"/>
              </p:ext>
            </p:extLst>
          </p:nvPr>
        </p:nvGraphicFramePr>
        <p:xfrm>
          <a:off x="3649662" y="1589088"/>
          <a:ext cx="2073275" cy="601662"/>
        </p:xfrm>
        <a:graphic>
          <a:graphicData uri="http://schemas.openxmlformats.org/presentationml/2006/ole">
            <mc:AlternateContent xmlns:mc="http://schemas.openxmlformats.org/markup-compatibility/2006">
              <mc:Choice xmlns:v="urn:schemas-microsoft-com:vml" Requires="v">
                <p:oleObj name="Equation" r:id="rId3" imgW="685800" imgH="203040" progId="Equation.DSMT4">
                  <p:embed/>
                </p:oleObj>
              </mc:Choice>
              <mc:Fallback>
                <p:oleObj name="Equation" r:id="rId3" imgW="685800" imgH="203040" progId="Equation.DSMT4">
                  <p:embed/>
                  <p:pic>
                    <p:nvPicPr>
                      <p:cNvPr id="8" name="Object 7">
                        <a:extLst>
                          <a:ext uri="{FF2B5EF4-FFF2-40B4-BE49-F238E27FC236}">
                            <a16:creationId xmlns:a16="http://schemas.microsoft.com/office/drawing/2014/main" id="{A526EF77-9BC5-4646-B145-47C0ED88A310}"/>
                          </a:ext>
                        </a:extLst>
                      </p:cNvPr>
                      <p:cNvPicPr>
                        <a:picLocks noChangeAspect="1" noChangeArrowheads="1"/>
                      </p:cNvPicPr>
                      <p:nvPr/>
                    </p:nvPicPr>
                    <p:blipFill>
                      <a:blip r:embed="rId4"/>
                      <a:srcRect/>
                      <a:stretch>
                        <a:fillRect/>
                      </a:stretch>
                    </p:blipFill>
                    <p:spPr bwMode="auto">
                      <a:xfrm>
                        <a:off x="3649662" y="1589088"/>
                        <a:ext cx="2073275" cy="601662"/>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19DC3542-A91A-448D-887C-0DC4BB3ECC6F}"/>
              </a:ext>
            </a:extLst>
          </p:cNvPr>
          <p:cNvSpPr txBox="1"/>
          <p:nvPr/>
        </p:nvSpPr>
        <p:spPr>
          <a:xfrm>
            <a:off x="699655" y="2571750"/>
            <a:ext cx="8101445" cy="1592231"/>
          </a:xfrm>
          <a:prstGeom prst="rect">
            <a:avLst/>
          </a:prstGeom>
          <a:noFill/>
        </p:spPr>
        <p:txBody>
          <a:bodyPr wrap="square">
            <a:spAutoFit/>
          </a:bodyPr>
          <a:lstStyle/>
          <a:p>
            <a:pPr marL="228600" marR="228600" algn="just">
              <a:lnSpc>
                <a:spcPct val="110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where:</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D</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p</a:t>
            </a:r>
            <a:r>
              <a:rPr lang="en-US" dirty="0">
                <a:effectLst/>
                <a:latin typeface="Arial" panose="020B0604020202020204" pitchFamily="34" charset="0"/>
                <a:ea typeface="Times New Roman" panose="02020603050405020304" pitchFamily="18" charset="0"/>
                <a:cs typeface="Times New Roman" panose="02020603050405020304" pitchFamily="18" charset="0"/>
              </a:rPr>
              <a:t>	=	distance from the top of the concrete deck to the neutral axis of the composite section at the plastic moment (in.)</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D</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t</a:t>
            </a:r>
            <a:r>
              <a:rPr lang="en-US" dirty="0">
                <a:effectLst/>
                <a:latin typeface="Arial" panose="020B0604020202020204" pitchFamily="34" charset="0"/>
                <a:ea typeface="Times New Roman" panose="02020603050405020304" pitchFamily="18" charset="0"/>
                <a:cs typeface="Times New Roman" panose="02020603050405020304" pitchFamily="18" charset="0"/>
              </a:rPr>
              <a:t>	=	total depth of the composite section (in.)</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163268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Concrete deck stresses</a:t>
            </a:r>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fld id="{BA98D948-1207-4CB8-9C03-80C63F72A5E7}" type="slidenum">
              <a:rPr lang="en-US" smtClean="0"/>
              <a:t>24</a:t>
            </a:fld>
            <a:endParaRPr lang="en-US" dirty="0"/>
          </a:p>
        </p:txBody>
      </p:sp>
    </p:spTree>
    <p:extLst>
      <p:ext uri="{BB962C8B-B14F-4D97-AF65-F5344CB8AC3E}">
        <p14:creationId xmlns:p14="http://schemas.microsoft.com/office/powerpoint/2010/main" val="1691101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Concrete Deck Stresses</a:t>
            </a:r>
            <a:br>
              <a:rPr lang="en-US" dirty="0"/>
            </a:br>
            <a:r>
              <a:rPr lang="en-US" sz="2800" dirty="0"/>
              <a:t>Noncompact Sections Only</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25</a:t>
            </a:fld>
            <a:endParaRPr lang="en-US" dirty="0"/>
          </a:p>
        </p:txBody>
      </p:sp>
      <p:graphicFrame>
        <p:nvGraphicFramePr>
          <p:cNvPr id="8" name="Object 7">
            <a:extLst>
              <a:ext uri="{FF2B5EF4-FFF2-40B4-BE49-F238E27FC236}">
                <a16:creationId xmlns:a16="http://schemas.microsoft.com/office/drawing/2014/main" id="{A526EF77-9BC5-4646-B145-47C0ED88A310}"/>
              </a:ext>
            </a:extLst>
          </p:cNvPr>
          <p:cNvGraphicFramePr>
            <a:graphicFrameLocks noChangeAspect="1"/>
          </p:cNvGraphicFramePr>
          <p:nvPr>
            <p:extLst>
              <p:ext uri="{D42A27DB-BD31-4B8C-83A1-F6EECF244321}">
                <p14:modId xmlns:p14="http://schemas.microsoft.com/office/powerpoint/2010/main" val="2573040803"/>
              </p:ext>
            </p:extLst>
          </p:nvPr>
        </p:nvGraphicFramePr>
        <p:xfrm>
          <a:off x="3878263" y="1587500"/>
          <a:ext cx="1612900" cy="603250"/>
        </p:xfrm>
        <a:graphic>
          <a:graphicData uri="http://schemas.openxmlformats.org/presentationml/2006/ole">
            <mc:AlternateContent xmlns:mc="http://schemas.openxmlformats.org/markup-compatibility/2006">
              <mc:Choice xmlns:v="urn:schemas-microsoft-com:vml" Requires="v">
                <p:oleObj name="Equation" r:id="rId3" imgW="533160" imgH="203040" progId="Equation.DSMT4">
                  <p:embed/>
                </p:oleObj>
              </mc:Choice>
              <mc:Fallback>
                <p:oleObj name="Equation" r:id="rId3" imgW="533160" imgH="203040" progId="Equation.DSMT4">
                  <p:embed/>
                  <p:pic>
                    <p:nvPicPr>
                      <p:cNvPr id="8" name="Object 7">
                        <a:extLst>
                          <a:ext uri="{FF2B5EF4-FFF2-40B4-BE49-F238E27FC236}">
                            <a16:creationId xmlns:a16="http://schemas.microsoft.com/office/drawing/2014/main" id="{A526EF77-9BC5-4646-B145-47C0ED88A310}"/>
                          </a:ext>
                        </a:extLst>
                      </p:cNvPr>
                      <p:cNvPicPr>
                        <a:picLocks noChangeAspect="1" noChangeArrowheads="1"/>
                      </p:cNvPicPr>
                      <p:nvPr/>
                    </p:nvPicPr>
                    <p:blipFill>
                      <a:blip r:embed="rId4"/>
                      <a:srcRect/>
                      <a:stretch>
                        <a:fillRect/>
                      </a:stretch>
                    </p:blipFill>
                    <p:spPr bwMode="auto">
                      <a:xfrm>
                        <a:off x="3878263" y="1587500"/>
                        <a:ext cx="1612900" cy="603250"/>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19DC3542-A91A-448D-887C-0DC4BB3ECC6F}"/>
              </a:ext>
            </a:extLst>
          </p:cNvPr>
          <p:cNvSpPr txBox="1"/>
          <p:nvPr/>
        </p:nvSpPr>
        <p:spPr>
          <a:xfrm>
            <a:off x="699655" y="2552700"/>
            <a:ext cx="8101445" cy="1896930"/>
          </a:xfrm>
          <a:prstGeom prst="rect">
            <a:avLst/>
          </a:prstGeom>
          <a:noFill/>
        </p:spPr>
        <p:txBody>
          <a:bodyPr wrap="square">
            <a:spAutoFit/>
          </a:bodyPr>
          <a:lstStyle/>
          <a:p>
            <a:pPr marL="228600" marR="228600" algn="just">
              <a:lnSpc>
                <a:spcPct val="110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where:</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f</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c</a:t>
            </a:r>
            <a:r>
              <a:rPr lang="en-US" dirty="0">
                <a:effectLst/>
                <a:latin typeface="Arial" panose="020B0604020202020204" pitchFamily="34" charset="0"/>
                <a:ea typeface="Times New Roman" panose="02020603050405020304" pitchFamily="18" charset="0"/>
                <a:cs typeface="Times New Roman" panose="02020603050405020304" pitchFamily="18" charset="0"/>
              </a:rPr>
              <a:t>	=	maximum factored longitudinal compressive stress in the concrete deck (ksi)</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f’</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c</a:t>
            </a:r>
            <a:r>
              <a:rPr lang="en-US" dirty="0">
                <a:effectLst/>
                <a:latin typeface="Arial" panose="020B0604020202020204" pitchFamily="34" charset="0"/>
                <a:ea typeface="Times New Roman" panose="02020603050405020304" pitchFamily="18" charset="0"/>
                <a:cs typeface="Times New Roman" panose="02020603050405020304" pitchFamily="18" charset="0"/>
              </a:rPr>
              <a:t>	=	specified minimum 28-day compressive strength of the concrete (ksi)</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8850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Shear connectors</a:t>
            </a:r>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fld id="{BA98D948-1207-4CB8-9C03-80C63F72A5E7}" type="slidenum">
              <a:rPr lang="en-US" smtClean="0"/>
              <a:t>26</a:t>
            </a:fld>
            <a:endParaRPr lang="en-US" dirty="0"/>
          </a:p>
        </p:txBody>
      </p:sp>
    </p:spTree>
    <p:extLst>
      <p:ext uri="{BB962C8B-B14F-4D97-AF65-F5344CB8AC3E}">
        <p14:creationId xmlns:p14="http://schemas.microsoft.com/office/powerpoint/2010/main" val="2015133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p:txBody>
          <a:bodyPr/>
          <a:lstStyle/>
          <a:p>
            <a:r>
              <a:rPr lang="en-US" dirty="0"/>
              <a:t>Shear Connectors</a:t>
            </a:r>
            <a:br>
              <a:rPr lang="en-US" dirty="0"/>
            </a:br>
            <a:endParaRPr lang="en-US" sz="2800" dirty="0"/>
          </a:p>
        </p:txBody>
      </p:sp>
      <p:sp>
        <p:nvSpPr>
          <p:cNvPr id="8" name="Content Placeholder 7">
            <a:extLst>
              <a:ext uri="{FF2B5EF4-FFF2-40B4-BE49-F238E27FC236}">
                <a16:creationId xmlns:a16="http://schemas.microsoft.com/office/drawing/2014/main" id="{632279CA-85E0-DFC4-BBF8-0B92FB499A5C}"/>
              </a:ext>
            </a:extLst>
          </p:cNvPr>
          <p:cNvSpPr>
            <a:spLocks noGrp="1"/>
          </p:cNvSpPr>
          <p:nvPr>
            <p:ph sz="half" idx="1"/>
          </p:nvPr>
        </p:nvSpPr>
        <p:spPr/>
        <p:txBody>
          <a:bodyPr>
            <a:normAutofit fontScale="62500" lnSpcReduction="20000"/>
          </a:bodyPr>
          <a:lstStyle/>
          <a:p>
            <a:r>
              <a:rPr lang="en-US" dirty="0"/>
              <a:t>Transfer the horizontal shear between the concrete deck and the steel girder</a:t>
            </a:r>
          </a:p>
          <a:p>
            <a:r>
              <a:rPr lang="en-US" dirty="0"/>
              <a:t>Force the concrete deck and steel girder to act as a structural unit by preventing slip along the concrete-steel interface </a:t>
            </a:r>
          </a:p>
          <a:p>
            <a:r>
              <a:rPr lang="en-US" dirty="0"/>
              <a:t>Help control deck cracking in regions of negative flexure in regions where the deck is in tension and has longitudinal reinforcement present</a:t>
            </a:r>
          </a:p>
          <a:p>
            <a:r>
              <a:rPr lang="en-US" dirty="0"/>
              <a:t>Stud shear connectors are typically used</a:t>
            </a:r>
          </a:p>
        </p:txBody>
      </p:sp>
      <p:pic>
        <p:nvPicPr>
          <p:cNvPr id="12" name="Content Placeholder 11">
            <a:extLst>
              <a:ext uri="{FF2B5EF4-FFF2-40B4-BE49-F238E27FC236}">
                <a16:creationId xmlns:a16="http://schemas.microsoft.com/office/drawing/2014/main" id="{6C98ADEF-D2DB-67A8-21FB-43FB4BF66F2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4648200" y="1382712"/>
            <a:ext cx="4038600" cy="3028950"/>
          </a:xfrm>
        </p:spPr>
      </p:pic>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27</a:t>
            </a:fld>
            <a:endParaRPr lang="en-US" dirty="0"/>
          </a:p>
        </p:txBody>
      </p:sp>
      <p:cxnSp>
        <p:nvCxnSpPr>
          <p:cNvPr id="3" name="Straight Arrow Connector 2">
            <a:extLst>
              <a:ext uri="{FF2B5EF4-FFF2-40B4-BE49-F238E27FC236}">
                <a16:creationId xmlns:a16="http://schemas.microsoft.com/office/drawing/2014/main" id="{AE1275CF-A031-0B02-41F3-42DE4C1CFFE0}"/>
              </a:ext>
            </a:extLst>
          </p:cNvPr>
          <p:cNvCxnSpPr/>
          <p:nvPr/>
        </p:nvCxnSpPr>
        <p:spPr>
          <a:xfrm flipV="1">
            <a:off x="5791200" y="3486150"/>
            <a:ext cx="1828800" cy="152400"/>
          </a:xfrm>
          <a:prstGeom prst="straightConnector1">
            <a:avLst/>
          </a:prstGeom>
          <a:ln w="158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376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Installation</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28</a:t>
            </a:fld>
            <a:endParaRPr lang="en-US" dirty="0"/>
          </a:p>
        </p:txBody>
      </p:sp>
      <p:pic>
        <p:nvPicPr>
          <p:cNvPr id="8" name="Content Placeholder 7" descr="Diagram, engineering drawing&#10;&#10;Description automatically generated">
            <a:extLst>
              <a:ext uri="{FF2B5EF4-FFF2-40B4-BE49-F238E27FC236}">
                <a16:creationId xmlns:a16="http://schemas.microsoft.com/office/drawing/2014/main" id="{B525169F-37F2-41CA-A447-5645DB7FFD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9220" y="1175220"/>
            <a:ext cx="3228989" cy="3624695"/>
          </a:xfrm>
        </p:spPr>
      </p:pic>
      <p:pic>
        <p:nvPicPr>
          <p:cNvPr id="11" name="Picture 10" descr="Diagram&#10;&#10;Description automatically generated with medium confidence">
            <a:extLst>
              <a:ext uri="{FF2B5EF4-FFF2-40B4-BE49-F238E27FC236}">
                <a16:creationId xmlns:a16="http://schemas.microsoft.com/office/drawing/2014/main" id="{C4294739-C2CC-4002-BF07-2661E48180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5793" y="1142568"/>
            <a:ext cx="3066883" cy="2062682"/>
          </a:xfrm>
          <a:prstGeom prst="rect">
            <a:avLst/>
          </a:prstGeom>
        </p:spPr>
      </p:pic>
      <p:pic>
        <p:nvPicPr>
          <p:cNvPr id="14" name="Picture 13" descr="A picture containing graphical user interface&#10;&#10;Description automatically generated">
            <a:extLst>
              <a:ext uri="{FF2B5EF4-FFF2-40B4-BE49-F238E27FC236}">
                <a16:creationId xmlns:a16="http://schemas.microsoft.com/office/drawing/2014/main" id="{A27B5021-3D97-48F3-90B1-08F743E88E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3403600"/>
            <a:ext cx="1917700" cy="1638300"/>
          </a:xfrm>
          <a:prstGeom prst="rect">
            <a:avLst/>
          </a:prstGeom>
        </p:spPr>
      </p:pic>
    </p:spTree>
    <p:extLst>
      <p:ext uri="{BB962C8B-B14F-4D97-AF65-F5344CB8AC3E}">
        <p14:creationId xmlns:p14="http://schemas.microsoft.com/office/powerpoint/2010/main" val="3607737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Minimum Total Height-to-Shank Diameter Ratio</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29</a:t>
            </a:fld>
            <a:endParaRPr lang="en-US" dirty="0"/>
          </a:p>
        </p:txBody>
      </p:sp>
      <p:grpSp>
        <p:nvGrpSpPr>
          <p:cNvPr id="124" name="Group 494">
            <a:extLst>
              <a:ext uri="{FF2B5EF4-FFF2-40B4-BE49-F238E27FC236}">
                <a16:creationId xmlns:a16="http://schemas.microsoft.com/office/drawing/2014/main" id="{62A2E0A0-6DAB-4267-8CEE-71DB4F465D58}"/>
              </a:ext>
            </a:extLst>
          </p:cNvPr>
          <p:cNvGrpSpPr>
            <a:grpSpLocks/>
          </p:cNvGrpSpPr>
          <p:nvPr/>
        </p:nvGrpSpPr>
        <p:grpSpPr bwMode="auto">
          <a:xfrm>
            <a:off x="1659731" y="1205904"/>
            <a:ext cx="5824538" cy="2289175"/>
            <a:chOff x="9525000" y="1083469"/>
            <a:chExt cx="5824538" cy="2289175"/>
          </a:xfrm>
        </p:grpSpPr>
        <p:sp>
          <p:nvSpPr>
            <p:cNvPr id="125" name="Line 104">
              <a:extLst>
                <a:ext uri="{FF2B5EF4-FFF2-40B4-BE49-F238E27FC236}">
                  <a16:creationId xmlns:a16="http://schemas.microsoft.com/office/drawing/2014/main" id="{99775421-900D-439E-8C77-8083568D2B91}"/>
                </a:ext>
              </a:extLst>
            </p:cNvPr>
            <p:cNvSpPr>
              <a:spLocks noChangeShapeType="1"/>
            </p:cNvSpPr>
            <p:nvPr/>
          </p:nvSpPr>
          <p:spPr bwMode="auto">
            <a:xfrm>
              <a:off x="14331950" y="1707356"/>
              <a:ext cx="914400" cy="3175"/>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26" name="Line 105">
              <a:extLst>
                <a:ext uri="{FF2B5EF4-FFF2-40B4-BE49-F238E27FC236}">
                  <a16:creationId xmlns:a16="http://schemas.microsoft.com/office/drawing/2014/main" id="{EDDE6928-71F4-41C8-8E9E-E46148F801B0}"/>
                </a:ext>
              </a:extLst>
            </p:cNvPr>
            <p:cNvSpPr>
              <a:spLocks noChangeShapeType="1"/>
            </p:cNvSpPr>
            <p:nvPr/>
          </p:nvSpPr>
          <p:spPr bwMode="auto">
            <a:xfrm>
              <a:off x="14284325" y="1991519"/>
              <a:ext cx="969963" cy="1587"/>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27" name="Line 106">
              <a:extLst>
                <a:ext uri="{FF2B5EF4-FFF2-40B4-BE49-F238E27FC236}">
                  <a16:creationId xmlns:a16="http://schemas.microsoft.com/office/drawing/2014/main" id="{D903FCEC-1310-47F1-B603-DAC0F28E1723}"/>
                </a:ext>
              </a:extLst>
            </p:cNvPr>
            <p:cNvSpPr>
              <a:spLocks noChangeShapeType="1"/>
            </p:cNvSpPr>
            <p:nvPr/>
          </p:nvSpPr>
          <p:spPr bwMode="auto">
            <a:xfrm>
              <a:off x="15155863" y="1710531"/>
              <a:ext cx="1587" cy="274638"/>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28" name="Freeform 107">
              <a:extLst>
                <a:ext uri="{FF2B5EF4-FFF2-40B4-BE49-F238E27FC236}">
                  <a16:creationId xmlns:a16="http://schemas.microsoft.com/office/drawing/2014/main" id="{2EEC2018-EBB7-44AB-B941-45F4377BA09A}"/>
                </a:ext>
              </a:extLst>
            </p:cNvPr>
            <p:cNvSpPr>
              <a:spLocks/>
            </p:cNvSpPr>
            <p:nvPr/>
          </p:nvSpPr>
          <p:spPr bwMode="auto">
            <a:xfrm>
              <a:off x="15116175" y="1707356"/>
              <a:ext cx="77788" cy="76200"/>
            </a:xfrm>
            <a:custGeom>
              <a:avLst/>
              <a:gdLst>
                <a:gd name="T0" fmla="*/ 0 w 49"/>
                <a:gd name="T1" fmla="*/ 2147483647 h 48"/>
                <a:gd name="T2" fmla="*/ 2147483647 w 49"/>
                <a:gd name="T3" fmla="*/ 0 h 48"/>
                <a:gd name="T4" fmla="*/ 2147483647 w 49"/>
                <a:gd name="T5" fmla="*/ 2147483647 h 48"/>
                <a:gd name="T6" fmla="*/ 0 w 49"/>
                <a:gd name="T7" fmla="*/ 2147483647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0" y="48"/>
                  </a:moveTo>
                  <a:lnTo>
                    <a:pt x="25" y="0"/>
                  </a:lnTo>
                  <a:lnTo>
                    <a:pt x="49" y="48"/>
                  </a:lnTo>
                  <a:lnTo>
                    <a:pt x="0" y="48"/>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29" name="Freeform 108">
              <a:extLst>
                <a:ext uri="{FF2B5EF4-FFF2-40B4-BE49-F238E27FC236}">
                  <a16:creationId xmlns:a16="http://schemas.microsoft.com/office/drawing/2014/main" id="{BACBB801-B740-4E17-A486-DB2262113E50}"/>
                </a:ext>
              </a:extLst>
            </p:cNvPr>
            <p:cNvSpPr>
              <a:spLocks/>
            </p:cNvSpPr>
            <p:nvPr/>
          </p:nvSpPr>
          <p:spPr bwMode="auto">
            <a:xfrm>
              <a:off x="15116175" y="1915319"/>
              <a:ext cx="77788" cy="77787"/>
            </a:xfrm>
            <a:custGeom>
              <a:avLst/>
              <a:gdLst>
                <a:gd name="T0" fmla="*/ 2147483647 w 49"/>
                <a:gd name="T1" fmla="*/ 0 h 49"/>
                <a:gd name="T2" fmla="*/ 2147483647 w 49"/>
                <a:gd name="T3" fmla="*/ 2147483647 h 49"/>
                <a:gd name="T4" fmla="*/ 0 w 49"/>
                <a:gd name="T5" fmla="*/ 0 h 49"/>
                <a:gd name="T6" fmla="*/ 2147483647 w 49"/>
                <a:gd name="T7" fmla="*/ 0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0"/>
                  </a:moveTo>
                  <a:lnTo>
                    <a:pt x="25" y="49"/>
                  </a:lnTo>
                  <a:lnTo>
                    <a:pt x="0" y="0"/>
                  </a:lnTo>
                  <a:lnTo>
                    <a:pt x="49" y="0"/>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30" name="Line 109">
              <a:extLst>
                <a:ext uri="{FF2B5EF4-FFF2-40B4-BE49-F238E27FC236}">
                  <a16:creationId xmlns:a16="http://schemas.microsoft.com/office/drawing/2014/main" id="{7CDF1242-5489-414B-98E6-6DC416681415}"/>
                </a:ext>
              </a:extLst>
            </p:cNvPr>
            <p:cNvSpPr>
              <a:spLocks noChangeShapeType="1"/>
            </p:cNvSpPr>
            <p:nvPr/>
          </p:nvSpPr>
          <p:spPr bwMode="auto">
            <a:xfrm flipH="1">
              <a:off x="11210925" y="2135981"/>
              <a:ext cx="130175" cy="1588"/>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31" name="Freeform 110">
              <a:extLst>
                <a:ext uri="{FF2B5EF4-FFF2-40B4-BE49-F238E27FC236}">
                  <a16:creationId xmlns:a16="http://schemas.microsoft.com/office/drawing/2014/main" id="{0EC80204-BAB0-4AEE-95C8-41BDB9FFE850}"/>
                </a:ext>
              </a:extLst>
            </p:cNvPr>
            <p:cNvSpPr>
              <a:spLocks/>
            </p:cNvSpPr>
            <p:nvPr/>
          </p:nvSpPr>
          <p:spPr bwMode="auto">
            <a:xfrm>
              <a:off x="11150600" y="2099469"/>
              <a:ext cx="77788" cy="77787"/>
            </a:xfrm>
            <a:custGeom>
              <a:avLst/>
              <a:gdLst>
                <a:gd name="T0" fmla="*/ 2147483647 w 49"/>
                <a:gd name="T1" fmla="*/ 2147483647 h 49"/>
                <a:gd name="T2" fmla="*/ 0 w 49"/>
                <a:gd name="T3" fmla="*/ 2147483647 h 49"/>
                <a:gd name="T4" fmla="*/ 2147483647 w 49"/>
                <a:gd name="T5" fmla="*/ 0 h 49"/>
                <a:gd name="T6" fmla="*/ 2147483647 w 49"/>
                <a:gd name="T7" fmla="*/ 2147483647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49"/>
                  </a:moveTo>
                  <a:lnTo>
                    <a:pt x="0" y="25"/>
                  </a:lnTo>
                  <a:lnTo>
                    <a:pt x="49" y="0"/>
                  </a:lnTo>
                  <a:lnTo>
                    <a:pt x="49" y="49"/>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32" name="Line 111">
              <a:extLst>
                <a:ext uri="{FF2B5EF4-FFF2-40B4-BE49-F238E27FC236}">
                  <a16:creationId xmlns:a16="http://schemas.microsoft.com/office/drawing/2014/main" id="{A555AB51-EDBF-4B1B-9B58-78988E52125B}"/>
                </a:ext>
              </a:extLst>
            </p:cNvPr>
            <p:cNvSpPr>
              <a:spLocks noChangeShapeType="1"/>
            </p:cNvSpPr>
            <p:nvPr/>
          </p:nvSpPr>
          <p:spPr bwMode="auto">
            <a:xfrm>
              <a:off x="10553700" y="2132806"/>
              <a:ext cx="457200" cy="1588"/>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33" name="Freeform 112">
              <a:extLst>
                <a:ext uri="{FF2B5EF4-FFF2-40B4-BE49-F238E27FC236}">
                  <a16:creationId xmlns:a16="http://schemas.microsoft.com/office/drawing/2014/main" id="{ED31D09B-0215-4CB2-B480-3C641538571B}"/>
                </a:ext>
              </a:extLst>
            </p:cNvPr>
            <p:cNvSpPr>
              <a:spLocks/>
            </p:cNvSpPr>
            <p:nvPr/>
          </p:nvSpPr>
          <p:spPr bwMode="auto">
            <a:xfrm>
              <a:off x="11006138" y="2096294"/>
              <a:ext cx="77787" cy="77787"/>
            </a:xfrm>
            <a:custGeom>
              <a:avLst/>
              <a:gdLst>
                <a:gd name="T0" fmla="*/ 0 w 49"/>
                <a:gd name="T1" fmla="*/ 2147483647 h 49"/>
                <a:gd name="T2" fmla="*/ 2147483647 w 49"/>
                <a:gd name="T3" fmla="*/ 2147483647 h 49"/>
                <a:gd name="T4" fmla="*/ 0 w 49"/>
                <a:gd name="T5" fmla="*/ 0 h 49"/>
                <a:gd name="T6" fmla="*/ 0 w 49"/>
                <a:gd name="T7" fmla="*/ 2147483647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0" y="49"/>
                  </a:moveTo>
                  <a:lnTo>
                    <a:pt x="49" y="25"/>
                  </a:lnTo>
                  <a:lnTo>
                    <a:pt x="0" y="0"/>
                  </a:lnTo>
                  <a:lnTo>
                    <a:pt x="0" y="49"/>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34" name="Rectangle 113">
              <a:extLst>
                <a:ext uri="{FF2B5EF4-FFF2-40B4-BE49-F238E27FC236}">
                  <a16:creationId xmlns:a16="http://schemas.microsoft.com/office/drawing/2014/main" id="{09F34C68-F3B6-48B0-91C3-44BA8861E019}"/>
                </a:ext>
              </a:extLst>
            </p:cNvPr>
            <p:cNvSpPr>
              <a:spLocks noChangeArrowheads="1"/>
            </p:cNvSpPr>
            <p:nvPr/>
          </p:nvSpPr>
          <p:spPr bwMode="auto">
            <a:xfrm>
              <a:off x="14398625" y="1083469"/>
              <a:ext cx="9509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Stud Height </a:t>
              </a:r>
              <a:endParaRPr kumimoji="0" lang="en-US" altLang="en-US" sz="18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35" name="Rectangle 115">
              <a:extLst>
                <a:ext uri="{FF2B5EF4-FFF2-40B4-BE49-F238E27FC236}">
                  <a16:creationId xmlns:a16="http://schemas.microsoft.com/office/drawing/2014/main" id="{E0B7D925-D0DA-4163-985E-BEEF29348611}"/>
                </a:ext>
              </a:extLst>
            </p:cNvPr>
            <p:cNvSpPr>
              <a:spLocks noChangeArrowheads="1"/>
            </p:cNvSpPr>
            <p:nvPr/>
          </p:nvSpPr>
          <p:spPr bwMode="auto">
            <a:xfrm>
              <a:off x="9525000" y="1701006"/>
              <a:ext cx="11985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725"/>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Stud Diameter </a:t>
              </a:r>
              <a:endParaRPr kumimoji="0" lang="en-US" altLang="en-US" sz="18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36" name="Line 9">
              <a:extLst>
                <a:ext uri="{FF2B5EF4-FFF2-40B4-BE49-F238E27FC236}">
                  <a16:creationId xmlns:a16="http://schemas.microsoft.com/office/drawing/2014/main" id="{2B5D8E91-E53A-477A-BB11-F77235956AF0}"/>
                </a:ext>
              </a:extLst>
            </p:cNvPr>
            <p:cNvSpPr>
              <a:spLocks noChangeShapeType="1"/>
            </p:cNvSpPr>
            <p:nvPr/>
          </p:nvSpPr>
          <p:spPr bwMode="auto">
            <a:xfrm flipV="1">
              <a:off x="11268075" y="1977231"/>
              <a:ext cx="3402013" cy="5000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37" name="Line 10" descr="diagram of studs">
              <a:extLst>
                <a:ext uri="{FF2B5EF4-FFF2-40B4-BE49-F238E27FC236}">
                  <a16:creationId xmlns:a16="http://schemas.microsoft.com/office/drawing/2014/main" id="{269CBB84-F963-4CA0-B127-92351BA0EC73}"/>
                </a:ext>
              </a:extLst>
            </p:cNvPr>
            <p:cNvSpPr>
              <a:spLocks noChangeShapeType="1"/>
            </p:cNvSpPr>
            <p:nvPr/>
          </p:nvSpPr>
          <p:spPr bwMode="auto">
            <a:xfrm flipV="1">
              <a:off x="11268075" y="2042319"/>
              <a:ext cx="3402013" cy="4984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38" name="Oval 11">
              <a:extLst>
                <a:ext uri="{FF2B5EF4-FFF2-40B4-BE49-F238E27FC236}">
                  <a16:creationId xmlns:a16="http://schemas.microsoft.com/office/drawing/2014/main" id="{E43125DC-2283-4F69-BAA2-7283DACEFF3D}"/>
                </a:ext>
              </a:extLst>
            </p:cNvPr>
            <p:cNvSpPr>
              <a:spLocks noChangeArrowheads="1"/>
            </p:cNvSpPr>
            <p:nvPr/>
          </p:nvSpPr>
          <p:spPr bwMode="auto">
            <a:xfrm>
              <a:off x="11034713" y="1989931"/>
              <a:ext cx="169862"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39" name="Oval 12">
              <a:extLst>
                <a:ext uri="{FF2B5EF4-FFF2-40B4-BE49-F238E27FC236}">
                  <a16:creationId xmlns:a16="http://schemas.microsoft.com/office/drawing/2014/main" id="{F5469AAA-DC5E-49F2-A1A0-DC04F26BE447}"/>
                </a:ext>
              </a:extLst>
            </p:cNvPr>
            <p:cNvSpPr>
              <a:spLocks noChangeArrowheads="1"/>
            </p:cNvSpPr>
            <p:nvPr/>
          </p:nvSpPr>
          <p:spPr bwMode="auto">
            <a:xfrm>
              <a:off x="11034713" y="1989931"/>
              <a:ext cx="169862"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40" name="Freeform 13">
              <a:extLst>
                <a:ext uri="{FF2B5EF4-FFF2-40B4-BE49-F238E27FC236}">
                  <a16:creationId xmlns:a16="http://schemas.microsoft.com/office/drawing/2014/main" id="{7AE02095-1D80-40CE-ACB2-6283378A9853}"/>
                </a:ext>
              </a:extLst>
            </p:cNvPr>
            <p:cNvSpPr>
              <a:spLocks/>
            </p:cNvSpPr>
            <p:nvPr/>
          </p:nvSpPr>
          <p:spPr bwMode="auto">
            <a:xfrm>
              <a:off x="11034713" y="2047081"/>
              <a:ext cx="169862"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3"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41" name="Line 14">
              <a:extLst>
                <a:ext uri="{FF2B5EF4-FFF2-40B4-BE49-F238E27FC236}">
                  <a16:creationId xmlns:a16="http://schemas.microsoft.com/office/drawing/2014/main" id="{1DA47721-8C3F-49C4-B055-516607493F20}"/>
                </a:ext>
              </a:extLst>
            </p:cNvPr>
            <p:cNvSpPr>
              <a:spLocks noChangeShapeType="1"/>
            </p:cNvSpPr>
            <p:nvPr/>
          </p:nvSpPr>
          <p:spPr bwMode="auto">
            <a:xfrm>
              <a:off x="11204575" y="2016919"/>
              <a:ext cx="1588"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42" name="Line 15">
              <a:extLst>
                <a:ext uri="{FF2B5EF4-FFF2-40B4-BE49-F238E27FC236}">
                  <a16:creationId xmlns:a16="http://schemas.microsoft.com/office/drawing/2014/main" id="{5209F39E-4517-4E28-B0AE-AB8D8CD30633}"/>
                </a:ext>
              </a:extLst>
            </p:cNvPr>
            <p:cNvSpPr>
              <a:spLocks noChangeShapeType="1"/>
            </p:cNvSpPr>
            <p:nvPr/>
          </p:nvSpPr>
          <p:spPr bwMode="auto">
            <a:xfrm>
              <a:off x="11034713" y="2023269"/>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43" name="Freeform 16">
              <a:extLst>
                <a:ext uri="{FF2B5EF4-FFF2-40B4-BE49-F238E27FC236}">
                  <a16:creationId xmlns:a16="http://schemas.microsoft.com/office/drawing/2014/main" id="{138DDBC5-5826-446B-B788-6B064D9661DA}"/>
                </a:ext>
              </a:extLst>
            </p:cNvPr>
            <p:cNvSpPr>
              <a:spLocks/>
            </p:cNvSpPr>
            <p:nvPr/>
          </p:nvSpPr>
          <p:spPr bwMode="auto">
            <a:xfrm>
              <a:off x="11087100" y="2301081"/>
              <a:ext cx="65088" cy="17463"/>
            </a:xfrm>
            <a:custGeom>
              <a:avLst/>
              <a:gdLst>
                <a:gd name="T0" fmla="*/ 0 w 41"/>
                <a:gd name="T1" fmla="*/ 0 h 11"/>
                <a:gd name="T2" fmla="*/ 2147483647 w 41"/>
                <a:gd name="T3" fmla="*/ 2147483647 h 11"/>
                <a:gd name="T4" fmla="*/ 2147483647 w 41"/>
                <a:gd name="T5" fmla="*/ 0 h 11"/>
                <a:gd name="T6" fmla="*/ 2147483647 w 41"/>
                <a:gd name="T7" fmla="*/ 0 h 11"/>
                <a:gd name="T8" fmla="*/ 0 60000 65536"/>
                <a:gd name="T9" fmla="*/ 0 60000 65536"/>
                <a:gd name="T10" fmla="*/ 0 60000 65536"/>
                <a:gd name="T11" fmla="*/ 0 60000 65536"/>
                <a:gd name="T12" fmla="*/ 0 w 41"/>
                <a:gd name="T13" fmla="*/ 0 h 11"/>
                <a:gd name="T14" fmla="*/ 41 w 41"/>
                <a:gd name="T15" fmla="*/ 11 h 11"/>
              </a:gdLst>
              <a:ahLst/>
              <a:cxnLst>
                <a:cxn ang="T8">
                  <a:pos x="T0" y="T1"/>
                </a:cxn>
                <a:cxn ang="T9">
                  <a:pos x="T2" y="T3"/>
                </a:cxn>
                <a:cxn ang="T10">
                  <a:pos x="T4" y="T5"/>
                </a:cxn>
                <a:cxn ang="T11">
                  <a:pos x="T6" y="T7"/>
                </a:cxn>
              </a:cxnLst>
              <a:rect l="T12" t="T13" r="T14" b="T15"/>
              <a:pathLst>
                <a:path w="41" h="11">
                  <a:moveTo>
                    <a:pt x="0" y="0"/>
                  </a:moveTo>
                  <a:cubicBezTo>
                    <a:pt x="0" y="6"/>
                    <a:pt x="9" y="11"/>
                    <a:pt x="20" y="11"/>
                  </a:cubicBezTo>
                  <a:cubicBezTo>
                    <a:pt x="32" y="11"/>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44" name="Line 17">
              <a:extLst>
                <a:ext uri="{FF2B5EF4-FFF2-40B4-BE49-F238E27FC236}">
                  <a16:creationId xmlns:a16="http://schemas.microsoft.com/office/drawing/2014/main" id="{46802192-25DD-481F-84C9-687865C0BAE7}"/>
                </a:ext>
              </a:extLst>
            </p:cNvPr>
            <p:cNvSpPr>
              <a:spLocks noChangeShapeType="1"/>
            </p:cNvSpPr>
            <p:nvPr/>
          </p:nvSpPr>
          <p:spPr bwMode="auto">
            <a:xfrm flipV="1">
              <a:off x="11153775" y="2072481"/>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45" name="Line 18">
              <a:extLst>
                <a:ext uri="{FF2B5EF4-FFF2-40B4-BE49-F238E27FC236}">
                  <a16:creationId xmlns:a16="http://schemas.microsoft.com/office/drawing/2014/main" id="{73A101E3-55EB-4EB2-B177-695679C5C262}"/>
                </a:ext>
              </a:extLst>
            </p:cNvPr>
            <p:cNvSpPr>
              <a:spLocks noChangeShapeType="1"/>
            </p:cNvSpPr>
            <p:nvPr/>
          </p:nvSpPr>
          <p:spPr bwMode="auto">
            <a:xfrm flipV="1">
              <a:off x="11085513" y="2074069"/>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46" name="Oval 19">
              <a:extLst>
                <a:ext uri="{FF2B5EF4-FFF2-40B4-BE49-F238E27FC236}">
                  <a16:creationId xmlns:a16="http://schemas.microsoft.com/office/drawing/2014/main" id="{82810F39-2661-404F-A6B1-F70537A32B05}"/>
                </a:ext>
              </a:extLst>
            </p:cNvPr>
            <p:cNvSpPr>
              <a:spLocks noChangeArrowheads="1"/>
            </p:cNvSpPr>
            <p:nvPr/>
          </p:nvSpPr>
          <p:spPr bwMode="auto">
            <a:xfrm>
              <a:off x="11352213" y="2069306"/>
              <a:ext cx="171450" cy="55563"/>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47" name="Oval 20">
              <a:extLst>
                <a:ext uri="{FF2B5EF4-FFF2-40B4-BE49-F238E27FC236}">
                  <a16:creationId xmlns:a16="http://schemas.microsoft.com/office/drawing/2014/main" id="{3C94E72C-29AB-4B74-B961-B52936079A47}"/>
                </a:ext>
              </a:extLst>
            </p:cNvPr>
            <p:cNvSpPr>
              <a:spLocks noChangeArrowheads="1"/>
            </p:cNvSpPr>
            <p:nvPr/>
          </p:nvSpPr>
          <p:spPr bwMode="auto">
            <a:xfrm>
              <a:off x="11352213" y="2069306"/>
              <a:ext cx="171450" cy="55563"/>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48" name="Freeform 21">
              <a:extLst>
                <a:ext uri="{FF2B5EF4-FFF2-40B4-BE49-F238E27FC236}">
                  <a16:creationId xmlns:a16="http://schemas.microsoft.com/office/drawing/2014/main" id="{6B859D34-8DC2-4CAB-AB48-898160197DE2}"/>
                </a:ext>
              </a:extLst>
            </p:cNvPr>
            <p:cNvSpPr>
              <a:spLocks/>
            </p:cNvSpPr>
            <p:nvPr/>
          </p:nvSpPr>
          <p:spPr bwMode="auto">
            <a:xfrm>
              <a:off x="11352213" y="2124869"/>
              <a:ext cx="171450" cy="26987"/>
            </a:xfrm>
            <a:custGeom>
              <a:avLst/>
              <a:gdLst>
                <a:gd name="T0" fmla="*/ 0 w 108"/>
                <a:gd name="T1" fmla="*/ 0 h 17"/>
                <a:gd name="T2" fmla="*/ 2147483647 w 108"/>
                <a:gd name="T3" fmla="*/ 2147483647 h 17"/>
                <a:gd name="T4" fmla="*/ 2147483647 w 108"/>
                <a:gd name="T5" fmla="*/ 0 h 17"/>
                <a:gd name="T6" fmla="*/ 2147483647 w 108"/>
                <a:gd name="T7" fmla="*/ 0 h 17"/>
                <a:gd name="T8" fmla="*/ 0 60000 65536"/>
                <a:gd name="T9" fmla="*/ 0 60000 65536"/>
                <a:gd name="T10" fmla="*/ 0 60000 65536"/>
                <a:gd name="T11" fmla="*/ 0 60000 65536"/>
                <a:gd name="T12" fmla="*/ 0 w 108"/>
                <a:gd name="T13" fmla="*/ 0 h 17"/>
                <a:gd name="T14" fmla="*/ 108 w 108"/>
                <a:gd name="T15" fmla="*/ 17 h 17"/>
              </a:gdLst>
              <a:ahLst/>
              <a:cxnLst>
                <a:cxn ang="T8">
                  <a:pos x="T0" y="T1"/>
                </a:cxn>
                <a:cxn ang="T9">
                  <a:pos x="T2" y="T3"/>
                </a:cxn>
                <a:cxn ang="T10">
                  <a:pos x="T4" y="T5"/>
                </a:cxn>
                <a:cxn ang="T11">
                  <a:pos x="T6" y="T7"/>
                </a:cxn>
              </a:cxnLst>
              <a:rect l="T12" t="T13" r="T14" b="T15"/>
              <a:pathLst>
                <a:path w="108" h="17">
                  <a:moveTo>
                    <a:pt x="0" y="0"/>
                  </a:moveTo>
                  <a:cubicBezTo>
                    <a:pt x="0" y="9"/>
                    <a:pt x="24" y="17"/>
                    <a:pt x="54" y="17"/>
                  </a:cubicBezTo>
                  <a:cubicBezTo>
                    <a:pt x="84" y="17"/>
                    <a:pt x="108" y="9"/>
                    <a:pt x="108" y="0"/>
                  </a:cubicBezTo>
                  <a:cubicBezTo>
                    <a:pt x="108" y="0"/>
                    <a:pt x="108" y="0"/>
                    <a:pt x="108"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49" name="Line 22">
              <a:extLst>
                <a:ext uri="{FF2B5EF4-FFF2-40B4-BE49-F238E27FC236}">
                  <a16:creationId xmlns:a16="http://schemas.microsoft.com/office/drawing/2014/main" id="{6D325628-FE59-48D5-94F4-57107BB2D337}"/>
                </a:ext>
              </a:extLst>
            </p:cNvPr>
            <p:cNvSpPr>
              <a:spLocks noChangeShapeType="1"/>
            </p:cNvSpPr>
            <p:nvPr/>
          </p:nvSpPr>
          <p:spPr bwMode="auto">
            <a:xfrm>
              <a:off x="11523663" y="2096294"/>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50" name="Line 23">
              <a:extLst>
                <a:ext uri="{FF2B5EF4-FFF2-40B4-BE49-F238E27FC236}">
                  <a16:creationId xmlns:a16="http://schemas.microsoft.com/office/drawing/2014/main" id="{970ED9EF-2EDD-4843-9690-10AD928CC849}"/>
                </a:ext>
              </a:extLst>
            </p:cNvPr>
            <p:cNvSpPr>
              <a:spLocks noChangeShapeType="1"/>
            </p:cNvSpPr>
            <p:nvPr/>
          </p:nvSpPr>
          <p:spPr bwMode="auto">
            <a:xfrm>
              <a:off x="11353800" y="2101056"/>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51" name="Freeform 24">
              <a:extLst>
                <a:ext uri="{FF2B5EF4-FFF2-40B4-BE49-F238E27FC236}">
                  <a16:creationId xmlns:a16="http://schemas.microsoft.com/office/drawing/2014/main" id="{6F1C384B-D421-43BB-9EC2-E14063A5E63F}"/>
                </a:ext>
              </a:extLst>
            </p:cNvPr>
            <p:cNvSpPr>
              <a:spLocks/>
            </p:cNvSpPr>
            <p:nvPr/>
          </p:nvSpPr>
          <p:spPr bwMode="auto">
            <a:xfrm>
              <a:off x="11404600" y="2380456"/>
              <a:ext cx="66675" cy="17463"/>
            </a:xfrm>
            <a:custGeom>
              <a:avLst/>
              <a:gdLst>
                <a:gd name="T0" fmla="*/ 0 w 42"/>
                <a:gd name="T1" fmla="*/ 0 h 11"/>
                <a:gd name="T2" fmla="*/ 2147483647 w 42"/>
                <a:gd name="T3" fmla="*/ 2147483647 h 11"/>
                <a:gd name="T4" fmla="*/ 2147483647 w 42"/>
                <a:gd name="T5" fmla="*/ 0 h 11"/>
                <a:gd name="T6" fmla="*/ 2147483647 w 42"/>
                <a:gd name="T7" fmla="*/ 0 h 11"/>
                <a:gd name="T8" fmla="*/ 0 60000 65536"/>
                <a:gd name="T9" fmla="*/ 0 60000 65536"/>
                <a:gd name="T10" fmla="*/ 0 60000 65536"/>
                <a:gd name="T11" fmla="*/ 0 60000 65536"/>
                <a:gd name="T12" fmla="*/ 0 w 42"/>
                <a:gd name="T13" fmla="*/ 0 h 11"/>
                <a:gd name="T14" fmla="*/ 42 w 42"/>
                <a:gd name="T15" fmla="*/ 11 h 11"/>
              </a:gdLst>
              <a:ahLst/>
              <a:cxnLst>
                <a:cxn ang="T8">
                  <a:pos x="T0" y="T1"/>
                </a:cxn>
                <a:cxn ang="T9">
                  <a:pos x="T2" y="T3"/>
                </a:cxn>
                <a:cxn ang="T10">
                  <a:pos x="T4" y="T5"/>
                </a:cxn>
                <a:cxn ang="T11">
                  <a:pos x="T6" y="T7"/>
                </a:cxn>
              </a:cxnLst>
              <a:rect l="T12" t="T13" r="T14" b="T15"/>
              <a:pathLst>
                <a:path w="42" h="11">
                  <a:moveTo>
                    <a:pt x="0" y="0"/>
                  </a:moveTo>
                  <a:cubicBezTo>
                    <a:pt x="0" y="6"/>
                    <a:pt x="10" y="11"/>
                    <a:pt x="21" y="11"/>
                  </a:cubicBezTo>
                  <a:cubicBezTo>
                    <a:pt x="33" y="11"/>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52" name="Line 25">
              <a:extLst>
                <a:ext uri="{FF2B5EF4-FFF2-40B4-BE49-F238E27FC236}">
                  <a16:creationId xmlns:a16="http://schemas.microsoft.com/office/drawing/2014/main" id="{EC70A9D9-B6BD-42A2-8018-5CC5879D241E}"/>
                </a:ext>
              </a:extLst>
            </p:cNvPr>
            <p:cNvSpPr>
              <a:spLocks noChangeShapeType="1"/>
            </p:cNvSpPr>
            <p:nvPr/>
          </p:nvSpPr>
          <p:spPr bwMode="auto">
            <a:xfrm flipV="1">
              <a:off x="11472863" y="2151856"/>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53" name="Line 26">
              <a:extLst>
                <a:ext uri="{FF2B5EF4-FFF2-40B4-BE49-F238E27FC236}">
                  <a16:creationId xmlns:a16="http://schemas.microsoft.com/office/drawing/2014/main" id="{913BB04A-0D88-49C6-B190-8B132117CBD8}"/>
                </a:ext>
              </a:extLst>
            </p:cNvPr>
            <p:cNvSpPr>
              <a:spLocks noChangeShapeType="1"/>
            </p:cNvSpPr>
            <p:nvPr/>
          </p:nvSpPr>
          <p:spPr bwMode="auto">
            <a:xfrm flipV="1">
              <a:off x="11404600" y="2153444"/>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54" name="Oval 27">
              <a:extLst>
                <a:ext uri="{FF2B5EF4-FFF2-40B4-BE49-F238E27FC236}">
                  <a16:creationId xmlns:a16="http://schemas.microsoft.com/office/drawing/2014/main" id="{2DFE47B3-B1C0-4FFB-9708-0E284FF64650}"/>
                </a:ext>
              </a:extLst>
            </p:cNvPr>
            <p:cNvSpPr>
              <a:spLocks noChangeArrowheads="1"/>
            </p:cNvSpPr>
            <p:nvPr/>
          </p:nvSpPr>
          <p:spPr bwMode="auto">
            <a:xfrm>
              <a:off x="11707813" y="1893094"/>
              <a:ext cx="169862"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55" name="Oval 28">
              <a:extLst>
                <a:ext uri="{FF2B5EF4-FFF2-40B4-BE49-F238E27FC236}">
                  <a16:creationId xmlns:a16="http://schemas.microsoft.com/office/drawing/2014/main" id="{AD8E35B2-85D0-4750-80C5-FD4EB61A1A97}"/>
                </a:ext>
              </a:extLst>
            </p:cNvPr>
            <p:cNvSpPr>
              <a:spLocks noChangeArrowheads="1"/>
            </p:cNvSpPr>
            <p:nvPr/>
          </p:nvSpPr>
          <p:spPr bwMode="auto">
            <a:xfrm>
              <a:off x="11707813" y="1893094"/>
              <a:ext cx="169862"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56" name="Freeform 29">
              <a:extLst>
                <a:ext uri="{FF2B5EF4-FFF2-40B4-BE49-F238E27FC236}">
                  <a16:creationId xmlns:a16="http://schemas.microsoft.com/office/drawing/2014/main" id="{F2CBD3C6-08F8-443D-A0CD-1AB019EE0B31}"/>
                </a:ext>
              </a:extLst>
            </p:cNvPr>
            <p:cNvSpPr>
              <a:spLocks/>
            </p:cNvSpPr>
            <p:nvPr/>
          </p:nvSpPr>
          <p:spPr bwMode="auto">
            <a:xfrm>
              <a:off x="11707813" y="1950244"/>
              <a:ext cx="169862"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3"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57" name="Line 30">
              <a:extLst>
                <a:ext uri="{FF2B5EF4-FFF2-40B4-BE49-F238E27FC236}">
                  <a16:creationId xmlns:a16="http://schemas.microsoft.com/office/drawing/2014/main" id="{2912DA4A-B999-41EF-BAC2-DDEB33CACDEE}"/>
                </a:ext>
              </a:extLst>
            </p:cNvPr>
            <p:cNvSpPr>
              <a:spLocks noChangeShapeType="1"/>
            </p:cNvSpPr>
            <p:nvPr/>
          </p:nvSpPr>
          <p:spPr bwMode="auto">
            <a:xfrm>
              <a:off x="11877675" y="1920081"/>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58" name="Line 31">
              <a:extLst>
                <a:ext uri="{FF2B5EF4-FFF2-40B4-BE49-F238E27FC236}">
                  <a16:creationId xmlns:a16="http://schemas.microsoft.com/office/drawing/2014/main" id="{67102ABD-FBD5-4405-B9B5-849F915BFFAF}"/>
                </a:ext>
              </a:extLst>
            </p:cNvPr>
            <p:cNvSpPr>
              <a:spLocks noChangeShapeType="1"/>
            </p:cNvSpPr>
            <p:nvPr/>
          </p:nvSpPr>
          <p:spPr bwMode="auto">
            <a:xfrm>
              <a:off x="11707813" y="1926431"/>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59" name="Freeform 32">
              <a:extLst>
                <a:ext uri="{FF2B5EF4-FFF2-40B4-BE49-F238E27FC236}">
                  <a16:creationId xmlns:a16="http://schemas.microsoft.com/office/drawing/2014/main" id="{84996F0E-19B9-454D-BF63-D717DFBCEA1A}"/>
                </a:ext>
              </a:extLst>
            </p:cNvPr>
            <p:cNvSpPr>
              <a:spLocks/>
            </p:cNvSpPr>
            <p:nvPr/>
          </p:nvSpPr>
          <p:spPr bwMode="auto">
            <a:xfrm>
              <a:off x="11760200" y="2204244"/>
              <a:ext cx="65088" cy="17462"/>
            </a:xfrm>
            <a:custGeom>
              <a:avLst/>
              <a:gdLst>
                <a:gd name="T0" fmla="*/ 0 w 41"/>
                <a:gd name="T1" fmla="*/ 0 h 11"/>
                <a:gd name="T2" fmla="*/ 2147483647 w 41"/>
                <a:gd name="T3" fmla="*/ 2147483647 h 11"/>
                <a:gd name="T4" fmla="*/ 2147483647 w 41"/>
                <a:gd name="T5" fmla="*/ 0 h 11"/>
                <a:gd name="T6" fmla="*/ 2147483647 w 41"/>
                <a:gd name="T7" fmla="*/ 0 h 11"/>
                <a:gd name="T8" fmla="*/ 0 60000 65536"/>
                <a:gd name="T9" fmla="*/ 0 60000 65536"/>
                <a:gd name="T10" fmla="*/ 0 60000 65536"/>
                <a:gd name="T11" fmla="*/ 0 60000 65536"/>
                <a:gd name="T12" fmla="*/ 0 w 41"/>
                <a:gd name="T13" fmla="*/ 0 h 11"/>
                <a:gd name="T14" fmla="*/ 41 w 41"/>
                <a:gd name="T15" fmla="*/ 11 h 11"/>
              </a:gdLst>
              <a:ahLst/>
              <a:cxnLst>
                <a:cxn ang="T8">
                  <a:pos x="T0" y="T1"/>
                </a:cxn>
                <a:cxn ang="T9">
                  <a:pos x="T2" y="T3"/>
                </a:cxn>
                <a:cxn ang="T10">
                  <a:pos x="T4" y="T5"/>
                </a:cxn>
                <a:cxn ang="T11">
                  <a:pos x="T6" y="T7"/>
                </a:cxn>
              </a:cxnLst>
              <a:rect l="T12" t="T13" r="T14" b="T15"/>
              <a:pathLst>
                <a:path w="41" h="11">
                  <a:moveTo>
                    <a:pt x="0" y="0"/>
                  </a:moveTo>
                  <a:cubicBezTo>
                    <a:pt x="0" y="6"/>
                    <a:pt x="9" y="11"/>
                    <a:pt x="20" y="11"/>
                  </a:cubicBezTo>
                  <a:cubicBezTo>
                    <a:pt x="32" y="11"/>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60" name="Line 33">
              <a:extLst>
                <a:ext uri="{FF2B5EF4-FFF2-40B4-BE49-F238E27FC236}">
                  <a16:creationId xmlns:a16="http://schemas.microsoft.com/office/drawing/2014/main" id="{83BA3EE3-39DF-4530-BCFC-07AEFABCBFED}"/>
                </a:ext>
              </a:extLst>
            </p:cNvPr>
            <p:cNvSpPr>
              <a:spLocks noChangeShapeType="1"/>
            </p:cNvSpPr>
            <p:nvPr/>
          </p:nvSpPr>
          <p:spPr bwMode="auto">
            <a:xfrm flipV="1">
              <a:off x="11826875" y="1975644"/>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61" name="Line 34">
              <a:extLst>
                <a:ext uri="{FF2B5EF4-FFF2-40B4-BE49-F238E27FC236}">
                  <a16:creationId xmlns:a16="http://schemas.microsoft.com/office/drawing/2014/main" id="{BDAF81C0-9082-4D97-879C-62AADECF260F}"/>
                </a:ext>
              </a:extLst>
            </p:cNvPr>
            <p:cNvSpPr>
              <a:spLocks noChangeShapeType="1"/>
            </p:cNvSpPr>
            <p:nvPr/>
          </p:nvSpPr>
          <p:spPr bwMode="auto">
            <a:xfrm flipV="1">
              <a:off x="11758613" y="1977231"/>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62" name="Oval 35">
              <a:extLst>
                <a:ext uri="{FF2B5EF4-FFF2-40B4-BE49-F238E27FC236}">
                  <a16:creationId xmlns:a16="http://schemas.microsoft.com/office/drawing/2014/main" id="{4F1B59A5-8BB7-47FC-88B6-B7D1BD42B963}"/>
                </a:ext>
              </a:extLst>
            </p:cNvPr>
            <p:cNvSpPr>
              <a:spLocks noChangeArrowheads="1"/>
            </p:cNvSpPr>
            <p:nvPr/>
          </p:nvSpPr>
          <p:spPr bwMode="auto">
            <a:xfrm>
              <a:off x="12033250" y="1977231"/>
              <a:ext cx="169863"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63" name="Oval 36">
              <a:extLst>
                <a:ext uri="{FF2B5EF4-FFF2-40B4-BE49-F238E27FC236}">
                  <a16:creationId xmlns:a16="http://schemas.microsoft.com/office/drawing/2014/main" id="{23E7BADC-38D9-44AC-8A31-0C077D62F94B}"/>
                </a:ext>
              </a:extLst>
            </p:cNvPr>
            <p:cNvSpPr>
              <a:spLocks noChangeArrowheads="1"/>
            </p:cNvSpPr>
            <p:nvPr/>
          </p:nvSpPr>
          <p:spPr bwMode="auto">
            <a:xfrm>
              <a:off x="12033250" y="1977231"/>
              <a:ext cx="169863"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64" name="Freeform 37">
              <a:extLst>
                <a:ext uri="{FF2B5EF4-FFF2-40B4-BE49-F238E27FC236}">
                  <a16:creationId xmlns:a16="http://schemas.microsoft.com/office/drawing/2014/main" id="{D1264FDE-2B3F-4ADC-B4AD-8E863F6D0E73}"/>
                </a:ext>
              </a:extLst>
            </p:cNvPr>
            <p:cNvSpPr>
              <a:spLocks/>
            </p:cNvSpPr>
            <p:nvPr/>
          </p:nvSpPr>
          <p:spPr bwMode="auto">
            <a:xfrm>
              <a:off x="12033250" y="2034381"/>
              <a:ext cx="169863" cy="26988"/>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4"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65" name="Line 38">
              <a:extLst>
                <a:ext uri="{FF2B5EF4-FFF2-40B4-BE49-F238E27FC236}">
                  <a16:creationId xmlns:a16="http://schemas.microsoft.com/office/drawing/2014/main" id="{A73F317B-4FF4-4C36-8799-0AD401DDB329}"/>
                </a:ext>
              </a:extLst>
            </p:cNvPr>
            <p:cNvSpPr>
              <a:spLocks noChangeShapeType="1"/>
            </p:cNvSpPr>
            <p:nvPr/>
          </p:nvSpPr>
          <p:spPr bwMode="auto">
            <a:xfrm>
              <a:off x="12203113" y="2004219"/>
              <a:ext cx="1587"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66" name="Line 39">
              <a:extLst>
                <a:ext uri="{FF2B5EF4-FFF2-40B4-BE49-F238E27FC236}">
                  <a16:creationId xmlns:a16="http://schemas.microsoft.com/office/drawing/2014/main" id="{201D638A-C0AD-43D0-A7B0-A2E8266EE6E1}"/>
                </a:ext>
              </a:extLst>
            </p:cNvPr>
            <p:cNvSpPr>
              <a:spLocks noChangeShapeType="1"/>
            </p:cNvSpPr>
            <p:nvPr/>
          </p:nvSpPr>
          <p:spPr bwMode="auto">
            <a:xfrm>
              <a:off x="12033250" y="2010569"/>
              <a:ext cx="1588"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67" name="Freeform 40">
              <a:extLst>
                <a:ext uri="{FF2B5EF4-FFF2-40B4-BE49-F238E27FC236}">
                  <a16:creationId xmlns:a16="http://schemas.microsoft.com/office/drawing/2014/main" id="{2E196D15-4031-4E14-8868-9BEF6191A12A}"/>
                </a:ext>
              </a:extLst>
            </p:cNvPr>
            <p:cNvSpPr>
              <a:spLocks/>
            </p:cNvSpPr>
            <p:nvPr/>
          </p:nvSpPr>
          <p:spPr bwMode="auto">
            <a:xfrm>
              <a:off x="12085638" y="2289969"/>
              <a:ext cx="66675" cy="15875"/>
            </a:xfrm>
            <a:custGeom>
              <a:avLst/>
              <a:gdLst>
                <a:gd name="T0" fmla="*/ 0 w 42"/>
                <a:gd name="T1" fmla="*/ 0 h 10"/>
                <a:gd name="T2" fmla="*/ 2147483647 w 42"/>
                <a:gd name="T3" fmla="*/ 2147483647 h 10"/>
                <a:gd name="T4" fmla="*/ 2147483647 w 42"/>
                <a:gd name="T5" fmla="*/ 0 h 10"/>
                <a:gd name="T6" fmla="*/ 2147483647 w 42"/>
                <a:gd name="T7" fmla="*/ 0 h 10"/>
                <a:gd name="T8" fmla="*/ 0 60000 65536"/>
                <a:gd name="T9" fmla="*/ 0 60000 65536"/>
                <a:gd name="T10" fmla="*/ 0 60000 65536"/>
                <a:gd name="T11" fmla="*/ 0 60000 65536"/>
                <a:gd name="T12" fmla="*/ 0 w 42"/>
                <a:gd name="T13" fmla="*/ 0 h 10"/>
                <a:gd name="T14" fmla="*/ 42 w 42"/>
                <a:gd name="T15" fmla="*/ 10 h 10"/>
              </a:gdLst>
              <a:ahLst/>
              <a:cxnLst>
                <a:cxn ang="T8">
                  <a:pos x="T0" y="T1"/>
                </a:cxn>
                <a:cxn ang="T9">
                  <a:pos x="T2" y="T3"/>
                </a:cxn>
                <a:cxn ang="T10">
                  <a:pos x="T4" y="T5"/>
                </a:cxn>
                <a:cxn ang="T11">
                  <a:pos x="T6" y="T7"/>
                </a:cxn>
              </a:cxnLst>
              <a:rect l="T12" t="T13" r="T14" b="T15"/>
              <a:pathLst>
                <a:path w="42" h="10">
                  <a:moveTo>
                    <a:pt x="0" y="0"/>
                  </a:moveTo>
                  <a:cubicBezTo>
                    <a:pt x="0" y="6"/>
                    <a:pt x="9" y="10"/>
                    <a:pt x="21" y="10"/>
                  </a:cubicBezTo>
                  <a:cubicBezTo>
                    <a:pt x="32" y="10"/>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68" name="Line 41">
              <a:extLst>
                <a:ext uri="{FF2B5EF4-FFF2-40B4-BE49-F238E27FC236}">
                  <a16:creationId xmlns:a16="http://schemas.microsoft.com/office/drawing/2014/main" id="{EE4EC984-B284-4A6E-85C5-53333F0E4AA4}"/>
                </a:ext>
              </a:extLst>
            </p:cNvPr>
            <p:cNvSpPr>
              <a:spLocks noChangeShapeType="1"/>
            </p:cNvSpPr>
            <p:nvPr/>
          </p:nvSpPr>
          <p:spPr bwMode="auto">
            <a:xfrm flipV="1">
              <a:off x="12152313" y="2061369"/>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69" name="Line 42">
              <a:extLst>
                <a:ext uri="{FF2B5EF4-FFF2-40B4-BE49-F238E27FC236}">
                  <a16:creationId xmlns:a16="http://schemas.microsoft.com/office/drawing/2014/main" id="{D71087A5-4D9E-4F4D-88CC-014472697503}"/>
                </a:ext>
              </a:extLst>
            </p:cNvPr>
            <p:cNvSpPr>
              <a:spLocks noChangeShapeType="1"/>
            </p:cNvSpPr>
            <p:nvPr/>
          </p:nvSpPr>
          <p:spPr bwMode="auto">
            <a:xfrm flipV="1">
              <a:off x="12084050" y="2061369"/>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70" name="Oval 43">
              <a:extLst>
                <a:ext uri="{FF2B5EF4-FFF2-40B4-BE49-F238E27FC236}">
                  <a16:creationId xmlns:a16="http://schemas.microsoft.com/office/drawing/2014/main" id="{1AB0E39B-4093-4F52-9411-C9461C19941C}"/>
                </a:ext>
              </a:extLst>
            </p:cNvPr>
            <p:cNvSpPr>
              <a:spLocks noChangeArrowheads="1"/>
            </p:cNvSpPr>
            <p:nvPr/>
          </p:nvSpPr>
          <p:spPr bwMode="auto">
            <a:xfrm>
              <a:off x="12409488" y="1793081"/>
              <a:ext cx="169862" cy="55563"/>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71" name="Oval 44">
              <a:extLst>
                <a:ext uri="{FF2B5EF4-FFF2-40B4-BE49-F238E27FC236}">
                  <a16:creationId xmlns:a16="http://schemas.microsoft.com/office/drawing/2014/main" id="{1FB07399-747E-4601-96B9-C017FB40A2DA}"/>
                </a:ext>
              </a:extLst>
            </p:cNvPr>
            <p:cNvSpPr>
              <a:spLocks noChangeArrowheads="1"/>
            </p:cNvSpPr>
            <p:nvPr/>
          </p:nvSpPr>
          <p:spPr bwMode="auto">
            <a:xfrm>
              <a:off x="12409488" y="1793081"/>
              <a:ext cx="169862" cy="55563"/>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72" name="Freeform 45">
              <a:extLst>
                <a:ext uri="{FF2B5EF4-FFF2-40B4-BE49-F238E27FC236}">
                  <a16:creationId xmlns:a16="http://schemas.microsoft.com/office/drawing/2014/main" id="{EA6B9294-DFD3-447B-98B1-0D74DCD0E3AD}"/>
                </a:ext>
              </a:extLst>
            </p:cNvPr>
            <p:cNvSpPr>
              <a:spLocks/>
            </p:cNvSpPr>
            <p:nvPr/>
          </p:nvSpPr>
          <p:spPr bwMode="auto">
            <a:xfrm>
              <a:off x="12409488" y="1848644"/>
              <a:ext cx="169862" cy="26987"/>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3"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73" name="Line 46">
              <a:extLst>
                <a:ext uri="{FF2B5EF4-FFF2-40B4-BE49-F238E27FC236}">
                  <a16:creationId xmlns:a16="http://schemas.microsoft.com/office/drawing/2014/main" id="{06ACBD44-865F-48D1-8431-C9EFB59589A2}"/>
                </a:ext>
              </a:extLst>
            </p:cNvPr>
            <p:cNvSpPr>
              <a:spLocks noChangeShapeType="1"/>
            </p:cNvSpPr>
            <p:nvPr/>
          </p:nvSpPr>
          <p:spPr bwMode="auto">
            <a:xfrm>
              <a:off x="12579350" y="1820069"/>
              <a:ext cx="1588"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74" name="Line 47">
              <a:extLst>
                <a:ext uri="{FF2B5EF4-FFF2-40B4-BE49-F238E27FC236}">
                  <a16:creationId xmlns:a16="http://schemas.microsoft.com/office/drawing/2014/main" id="{D3B7665E-CEED-48C2-9F29-0699B2F2FA00}"/>
                </a:ext>
              </a:extLst>
            </p:cNvPr>
            <p:cNvSpPr>
              <a:spLocks noChangeShapeType="1"/>
            </p:cNvSpPr>
            <p:nvPr/>
          </p:nvSpPr>
          <p:spPr bwMode="auto">
            <a:xfrm>
              <a:off x="12409488" y="1824831"/>
              <a:ext cx="1587"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75" name="Freeform 48">
              <a:extLst>
                <a:ext uri="{FF2B5EF4-FFF2-40B4-BE49-F238E27FC236}">
                  <a16:creationId xmlns:a16="http://schemas.microsoft.com/office/drawing/2014/main" id="{4A1DC967-1E93-4994-8E28-1472073E00E1}"/>
                </a:ext>
              </a:extLst>
            </p:cNvPr>
            <p:cNvSpPr>
              <a:spLocks/>
            </p:cNvSpPr>
            <p:nvPr/>
          </p:nvSpPr>
          <p:spPr bwMode="auto">
            <a:xfrm>
              <a:off x="12461875" y="2104231"/>
              <a:ext cx="65088" cy="15875"/>
            </a:xfrm>
            <a:custGeom>
              <a:avLst/>
              <a:gdLst>
                <a:gd name="T0" fmla="*/ 0 w 41"/>
                <a:gd name="T1" fmla="*/ 0 h 10"/>
                <a:gd name="T2" fmla="*/ 2147483647 w 41"/>
                <a:gd name="T3" fmla="*/ 2147483647 h 10"/>
                <a:gd name="T4" fmla="*/ 2147483647 w 41"/>
                <a:gd name="T5" fmla="*/ 0 h 10"/>
                <a:gd name="T6" fmla="*/ 2147483647 w 41"/>
                <a:gd name="T7" fmla="*/ 0 h 10"/>
                <a:gd name="T8" fmla="*/ 0 60000 65536"/>
                <a:gd name="T9" fmla="*/ 0 60000 65536"/>
                <a:gd name="T10" fmla="*/ 0 60000 65536"/>
                <a:gd name="T11" fmla="*/ 0 60000 65536"/>
                <a:gd name="T12" fmla="*/ 0 w 41"/>
                <a:gd name="T13" fmla="*/ 0 h 10"/>
                <a:gd name="T14" fmla="*/ 41 w 41"/>
                <a:gd name="T15" fmla="*/ 10 h 10"/>
              </a:gdLst>
              <a:ahLst/>
              <a:cxnLst>
                <a:cxn ang="T8">
                  <a:pos x="T0" y="T1"/>
                </a:cxn>
                <a:cxn ang="T9">
                  <a:pos x="T2" y="T3"/>
                </a:cxn>
                <a:cxn ang="T10">
                  <a:pos x="T4" y="T5"/>
                </a:cxn>
                <a:cxn ang="T11">
                  <a:pos x="T6" y="T7"/>
                </a:cxn>
              </a:cxnLst>
              <a:rect l="T12" t="T13" r="T14" b="T15"/>
              <a:pathLst>
                <a:path w="41" h="10">
                  <a:moveTo>
                    <a:pt x="0" y="0"/>
                  </a:moveTo>
                  <a:cubicBezTo>
                    <a:pt x="0" y="6"/>
                    <a:pt x="9" y="10"/>
                    <a:pt x="20" y="10"/>
                  </a:cubicBezTo>
                  <a:cubicBezTo>
                    <a:pt x="32" y="10"/>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76" name="Line 49">
              <a:extLst>
                <a:ext uri="{FF2B5EF4-FFF2-40B4-BE49-F238E27FC236}">
                  <a16:creationId xmlns:a16="http://schemas.microsoft.com/office/drawing/2014/main" id="{3EB2F2B4-B701-40A9-A5F3-B22447657E3E}"/>
                </a:ext>
              </a:extLst>
            </p:cNvPr>
            <p:cNvSpPr>
              <a:spLocks noChangeShapeType="1"/>
            </p:cNvSpPr>
            <p:nvPr/>
          </p:nvSpPr>
          <p:spPr bwMode="auto">
            <a:xfrm flipV="1">
              <a:off x="12528550" y="1875631"/>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77" name="Line 50">
              <a:extLst>
                <a:ext uri="{FF2B5EF4-FFF2-40B4-BE49-F238E27FC236}">
                  <a16:creationId xmlns:a16="http://schemas.microsoft.com/office/drawing/2014/main" id="{CD7AF375-D961-422D-B574-D20E1CB4AC1F}"/>
                </a:ext>
              </a:extLst>
            </p:cNvPr>
            <p:cNvSpPr>
              <a:spLocks noChangeShapeType="1"/>
            </p:cNvSpPr>
            <p:nvPr/>
          </p:nvSpPr>
          <p:spPr bwMode="auto">
            <a:xfrm flipV="1">
              <a:off x="12460288" y="1877219"/>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78" name="Oval 51">
              <a:extLst>
                <a:ext uri="{FF2B5EF4-FFF2-40B4-BE49-F238E27FC236}">
                  <a16:creationId xmlns:a16="http://schemas.microsoft.com/office/drawing/2014/main" id="{39AE77F4-6A34-493C-8E26-9D68F3C29B40}"/>
                </a:ext>
              </a:extLst>
            </p:cNvPr>
            <p:cNvSpPr>
              <a:spLocks noChangeArrowheads="1"/>
            </p:cNvSpPr>
            <p:nvPr/>
          </p:nvSpPr>
          <p:spPr bwMode="auto">
            <a:xfrm>
              <a:off x="12714288" y="1870869"/>
              <a:ext cx="169862"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79" name="Oval 52">
              <a:extLst>
                <a:ext uri="{FF2B5EF4-FFF2-40B4-BE49-F238E27FC236}">
                  <a16:creationId xmlns:a16="http://schemas.microsoft.com/office/drawing/2014/main" id="{1AC68F81-0C07-40FB-9EBA-0DE5B802745C}"/>
                </a:ext>
              </a:extLst>
            </p:cNvPr>
            <p:cNvSpPr>
              <a:spLocks noChangeArrowheads="1"/>
            </p:cNvSpPr>
            <p:nvPr/>
          </p:nvSpPr>
          <p:spPr bwMode="auto">
            <a:xfrm>
              <a:off x="12714288" y="1870869"/>
              <a:ext cx="169862"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80" name="Freeform 53">
              <a:extLst>
                <a:ext uri="{FF2B5EF4-FFF2-40B4-BE49-F238E27FC236}">
                  <a16:creationId xmlns:a16="http://schemas.microsoft.com/office/drawing/2014/main" id="{45016BC8-717A-454F-A77B-1F46F6DE2605}"/>
                </a:ext>
              </a:extLst>
            </p:cNvPr>
            <p:cNvSpPr>
              <a:spLocks/>
            </p:cNvSpPr>
            <p:nvPr/>
          </p:nvSpPr>
          <p:spPr bwMode="auto">
            <a:xfrm>
              <a:off x="12714288" y="1928019"/>
              <a:ext cx="169862" cy="26987"/>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3"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81" name="Line 54">
              <a:extLst>
                <a:ext uri="{FF2B5EF4-FFF2-40B4-BE49-F238E27FC236}">
                  <a16:creationId xmlns:a16="http://schemas.microsoft.com/office/drawing/2014/main" id="{D69E5E39-DF35-4ED4-AC3D-FEA5FF1EB100}"/>
                </a:ext>
              </a:extLst>
            </p:cNvPr>
            <p:cNvSpPr>
              <a:spLocks noChangeShapeType="1"/>
            </p:cNvSpPr>
            <p:nvPr/>
          </p:nvSpPr>
          <p:spPr bwMode="auto">
            <a:xfrm>
              <a:off x="12884150" y="1897856"/>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82" name="Line 55">
              <a:extLst>
                <a:ext uri="{FF2B5EF4-FFF2-40B4-BE49-F238E27FC236}">
                  <a16:creationId xmlns:a16="http://schemas.microsoft.com/office/drawing/2014/main" id="{2D874DCC-4446-41B3-89DF-EA8E0CF60CD3}"/>
                </a:ext>
              </a:extLst>
            </p:cNvPr>
            <p:cNvSpPr>
              <a:spLocks noChangeShapeType="1"/>
            </p:cNvSpPr>
            <p:nvPr/>
          </p:nvSpPr>
          <p:spPr bwMode="auto">
            <a:xfrm>
              <a:off x="12714288" y="1904206"/>
              <a:ext cx="1587"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83" name="Freeform 56">
              <a:extLst>
                <a:ext uri="{FF2B5EF4-FFF2-40B4-BE49-F238E27FC236}">
                  <a16:creationId xmlns:a16="http://schemas.microsoft.com/office/drawing/2014/main" id="{018C9E05-E0D2-4517-85A4-45B79C06D74D}"/>
                </a:ext>
              </a:extLst>
            </p:cNvPr>
            <p:cNvSpPr>
              <a:spLocks/>
            </p:cNvSpPr>
            <p:nvPr/>
          </p:nvSpPr>
          <p:spPr bwMode="auto">
            <a:xfrm>
              <a:off x="12766675" y="2183606"/>
              <a:ext cx="65088" cy="15875"/>
            </a:xfrm>
            <a:custGeom>
              <a:avLst/>
              <a:gdLst>
                <a:gd name="T0" fmla="*/ 0 w 41"/>
                <a:gd name="T1" fmla="*/ 0 h 10"/>
                <a:gd name="T2" fmla="*/ 2147483647 w 41"/>
                <a:gd name="T3" fmla="*/ 2147483647 h 10"/>
                <a:gd name="T4" fmla="*/ 2147483647 w 41"/>
                <a:gd name="T5" fmla="*/ 0 h 10"/>
                <a:gd name="T6" fmla="*/ 2147483647 w 41"/>
                <a:gd name="T7" fmla="*/ 0 h 10"/>
                <a:gd name="T8" fmla="*/ 0 60000 65536"/>
                <a:gd name="T9" fmla="*/ 0 60000 65536"/>
                <a:gd name="T10" fmla="*/ 0 60000 65536"/>
                <a:gd name="T11" fmla="*/ 0 60000 65536"/>
                <a:gd name="T12" fmla="*/ 0 w 41"/>
                <a:gd name="T13" fmla="*/ 0 h 10"/>
                <a:gd name="T14" fmla="*/ 41 w 41"/>
                <a:gd name="T15" fmla="*/ 10 h 10"/>
              </a:gdLst>
              <a:ahLst/>
              <a:cxnLst>
                <a:cxn ang="T8">
                  <a:pos x="T0" y="T1"/>
                </a:cxn>
                <a:cxn ang="T9">
                  <a:pos x="T2" y="T3"/>
                </a:cxn>
                <a:cxn ang="T10">
                  <a:pos x="T4" y="T5"/>
                </a:cxn>
                <a:cxn ang="T11">
                  <a:pos x="T6" y="T7"/>
                </a:cxn>
              </a:cxnLst>
              <a:rect l="T12" t="T13" r="T14" b="T15"/>
              <a:pathLst>
                <a:path w="41" h="10">
                  <a:moveTo>
                    <a:pt x="0" y="0"/>
                  </a:moveTo>
                  <a:cubicBezTo>
                    <a:pt x="0" y="6"/>
                    <a:pt x="9" y="10"/>
                    <a:pt x="20" y="10"/>
                  </a:cubicBezTo>
                  <a:cubicBezTo>
                    <a:pt x="32" y="10"/>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84" name="Line 57">
              <a:extLst>
                <a:ext uri="{FF2B5EF4-FFF2-40B4-BE49-F238E27FC236}">
                  <a16:creationId xmlns:a16="http://schemas.microsoft.com/office/drawing/2014/main" id="{4A650148-EC59-4821-84C8-2BDDD7E19634}"/>
                </a:ext>
              </a:extLst>
            </p:cNvPr>
            <p:cNvSpPr>
              <a:spLocks noChangeShapeType="1"/>
            </p:cNvSpPr>
            <p:nvPr/>
          </p:nvSpPr>
          <p:spPr bwMode="auto">
            <a:xfrm flipV="1">
              <a:off x="12833350" y="1955006"/>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85" name="Line 58">
              <a:extLst>
                <a:ext uri="{FF2B5EF4-FFF2-40B4-BE49-F238E27FC236}">
                  <a16:creationId xmlns:a16="http://schemas.microsoft.com/office/drawing/2014/main" id="{760A3A0E-CF2B-4899-8644-1B46500CCACE}"/>
                </a:ext>
              </a:extLst>
            </p:cNvPr>
            <p:cNvSpPr>
              <a:spLocks noChangeShapeType="1"/>
            </p:cNvSpPr>
            <p:nvPr/>
          </p:nvSpPr>
          <p:spPr bwMode="auto">
            <a:xfrm flipV="1">
              <a:off x="12765088" y="1955006"/>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86" name="Oval 59">
              <a:extLst>
                <a:ext uri="{FF2B5EF4-FFF2-40B4-BE49-F238E27FC236}">
                  <a16:creationId xmlns:a16="http://schemas.microsoft.com/office/drawing/2014/main" id="{B6674A8E-FE5A-4851-9C93-A0ECA3F6369E}"/>
                </a:ext>
              </a:extLst>
            </p:cNvPr>
            <p:cNvSpPr>
              <a:spLocks noChangeArrowheads="1"/>
            </p:cNvSpPr>
            <p:nvPr/>
          </p:nvSpPr>
          <p:spPr bwMode="auto">
            <a:xfrm>
              <a:off x="13393738" y="1777206"/>
              <a:ext cx="169862"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87" name="Oval 60">
              <a:extLst>
                <a:ext uri="{FF2B5EF4-FFF2-40B4-BE49-F238E27FC236}">
                  <a16:creationId xmlns:a16="http://schemas.microsoft.com/office/drawing/2014/main" id="{41CDC223-CDCE-4101-8F73-1AE83D854C09}"/>
                </a:ext>
              </a:extLst>
            </p:cNvPr>
            <p:cNvSpPr>
              <a:spLocks noChangeArrowheads="1"/>
            </p:cNvSpPr>
            <p:nvPr/>
          </p:nvSpPr>
          <p:spPr bwMode="auto">
            <a:xfrm>
              <a:off x="13393738" y="1777206"/>
              <a:ext cx="169862"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88" name="Freeform 61">
              <a:extLst>
                <a:ext uri="{FF2B5EF4-FFF2-40B4-BE49-F238E27FC236}">
                  <a16:creationId xmlns:a16="http://schemas.microsoft.com/office/drawing/2014/main" id="{CA7B7A0C-5E17-4F02-938C-02A06062BAF5}"/>
                </a:ext>
              </a:extLst>
            </p:cNvPr>
            <p:cNvSpPr>
              <a:spLocks/>
            </p:cNvSpPr>
            <p:nvPr/>
          </p:nvSpPr>
          <p:spPr bwMode="auto">
            <a:xfrm>
              <a:off x="13393738" y="1834356"/>
              <a:ext cx="169862"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4"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89" name="Line 62">
              <a:extLst>
                <a:ext uri="{FF2B5EF4-FFF2-40B4-BE49-F238E27FC236}">
                  <a16:creationId xmlns:a16="http://schemas.microsoft.com/office/drawing/2014/main" id="{86379EA5-C541-483F-A833-AFBC3DD6AF25}"/>
                </a:ext>
              </a:extLst>
            </p:cNvPr>
            <p:cNvSpPr>
              <a:spLocks noChangeShapeType="1"/>
            </p:cNvSpPr>
            <p:nvPr/>
          </p:nvSpPr>
          <p:spPr bwMode="auto">
            <a:xfrm>
              <a:off x="13563600" y="1804194"/>
              <a:ext cx="1588"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90" name="Line 63">
              <a:extLst>
                <a:ext uri="{FF2B5EF4-FFF2-40B4-BE49-F238E27FC236}">
                  <a16:creationId xmlns:a16="http://schemas.microsoft.com/office/drawing/2014/main" id="{6609E55D-1D3A-47A0-9BBD-3CB8B3C24810}"/>
                </a:ext>
              </a:extLst>
            </p:cNvPr>
            <p:cNvSpPr>
              <a:spLocks noChangeShapeType="1"/>
            </p:cNvSpPr>
            <p:nvPr/>
          </p:nvSpPr>
          <p:spPr bwMode="auto">
            <a:xfrm>
              <a:off x="13393738" y="1810544"/>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91" name="Freeform 64">
              <a:extLst>
                <a:ext uri="{FF2B5EF4-FFF2-40B4-BE49-F238E27FC236}">
                  <a16:creationId xmlns:a16="http://schemas.microsoft.com/office/drawing/2014/main" id="{86193FA8-A9A3-47C8-99BB-9094275C34CC}"/>
                </a:ext>
              </a:extLst>
            </p:cNvPr>
            <p:cNvSpPr>
              <a:spLocks/>
            </p:cNvSpPr>
            <p:nvPr/>
          </p:nvSpPr>
          <p:spPr bwMode="auto">
            <a:xfrm>
              <a:off x="13446125" y="2088356"/>
              <a:ext cx="66675" cy="17463"/>
            </a:xfrm>
            <a:custGeom>
              <a:avLst/>
              <a:gdLst>
                <a:gd name="T0" fmla="*/ 0 w 42"/>
                <a:gd name="T1" fmla="*/ 0 h 11"/>
                <a:gd name="T2" fmla="*/ 2147483647 w 42"/>
                <a:gd name="T3" fmla="*/ 2147483647 h 11"/>
                <a:gd name="T4" fmla="*/ 2147483647 w 42"/>
                <a:gd name="T5" fmla="*/ 0 h 11"/>
                <a:gd name="T6" fmla="*/ 2147483647 w 42"/>
                <a:gd name="T7" fmla="*/ 0 h 11"/>
                <a:gd name="T8" fmla="*/ 0 60000 65536"/>
                <a:gd name="T9" fmla="*/ 0 60000 65536"/>
                <a:gd name="T10" fmla="*/ 0 60000 65536"/>
                <a:gd name="T11" fmla="*/ 0 60000 65536"/>
                <a:gd name="T12" fmla="*/ 0 w 42"/>
                <a:gd name="T13" fmla="*/ 0 h 11"/>
                <a:gd name="T14" fmla="*/ 42 w 42"/>
                <a:gd name="T15" fmla="*/ 11 h 11"/>
              </a:gdLst>
              <a:ahLst/>
              <a:cxnLst>
                <a:cxn ang="T8">
                  <a:pos x="T0" y="T1"/>
                </a:cxn>
                <a:cxn ang="T9">
                  <a:pos x="T2" y="T3"/>
                </a:cxn>
                <a:cxn ang="T10">
                  <a:pos x="T4" y="T5"/>
                </a:cxn>
                <a:cxn ang="T11">
                  <a:pos x="T6" y="T7"/>
                </a:cxn>
              </a:cxnLst>
              <a:rect l="T12" t="T13" r="T14" b="T15"/>
              <a:pathLst>
                <a:path w="42" h="11">
                  <a:moveTo>
                    <a:pt x="0" y="0"/>
                  </a:moveTo>
                  <a:cubicBezTo>
                    <a:pt x="0" y="6"/>
                    <a:pt x="9" y="11"/>
                    <a:pt x="21" y="11"/>
                  </a:cubicBezTo>
                  <a:cubicBezTo>
                    <a:pt x="33" y="11"/>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92" name="Line 65">
              <a:extLst>
                <a:ext uri="{FF2B5EF4-FFF2-40B4-BE49-F238E27FC236}">
                  <a16:creationId xmlns:a16="http://schemas.microsoft.com/office/drawing/2014/main" id="{9FA42F41-580A-4F38-BF13-03913A03F388}"/>
                </a:ext>
              </a:extLst>
            </p:cNvPr>
            <p:cNvSpPr>
              <a:spLocks noChangeShapeType="1"/>
            </p:cNvSpPr>
            <p:nvPr/>
          </p:nvSpPr>
          <p:spPr bwMode="auto">
            <a:xfrm flipV="1">
              <a:off x="13514388" y="1859756"/>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93" name="Line 66">
              <a:extLst>
                <a:ext uri="{FF2B5EF4-FFF2-40B4-BE49-F238E27FC236}">
                  <a16:creationId xmlns:a16="http://schemas.microsoft.com/office/drawing/2014/main" id="{60115453-9D16-4244-9F8B-F7FFAB46893D}"/>
                </a:ext>
              </a:extLst>
            </p:cNvPr>
            <p:cNvSpPr>
              <a:spLocks noChangeShapeType="1"/>
            </p:cNvSpPr>
            <p:nvPr/>
          </p:nvSpPr>
          <p:spPr bwMode="auto">
            <a:xfrm flipV="1">
              <a:off x="13446125" y="1861344"/>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94" name="Oval 67">
              <a:extLst>
                <a:ext uri="{FF2B5EF4-FFF2-40B4-BE49-F238E27FC236}">
                  <a16:creationId xmlns:a16="http://schemas.microsoft.com/office/drawing/2014/main" id="{C67DC757-910D-4802-8581-8E3602F92C29}"/>
                </a:ext>
              </a:extLst>
            </p:cNvPr>
            <p:cNvSpPr>
              <a:spLocks noChangeArrowheads="1"/>
            </p:cNvSpPr>
            <p:nvPr/>
          </p:nvSpPr>
          <p:spPr bwMode="auto">
            <a:xfrm>
              <a:off x="13074650" y="1693069"/>
              <a:ext cx="169863" cy="55562"/>
            </a:xfrm>
            <a:prstGeom prst="ellipse">
              <a:avLst/>
            </a:prstGeom>
            <a:solidFill>
              <a:srgbClr val="000514"/>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95" name="Oval 68">
              <a:extLst>
                <a:ext uri="{FF2B5EF4-FFF2-40B4-BE49-F238E27FC236}">
                  <a16:creationId xmlns:a16="http://schemas.microsoft.com/office/drawing/2014/main" id="{082BA9C1-07C8-4143-B0FE-837EE094EC75}"/>
                </a:ext>
              </a:extLst>
            </p:cNvPr>
            <p:cNvSpPr>
              <a:spLocks noChangeArrowheads="1"/>
            </p:cNvSpPr>
            <p:nvPr/>
          </p:nvSpPr>
          <p:spPr bwMode="auto">
            <a:xfrm>
              <a:off x="13074650" y="1693069"/>
              <a:ext cx="169863" cy="55562"/>
            </a:xfrm>
            <a:prstGeom prst="ellipse">
              <a:avLst/>
            </a:pr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96" name="Freeform 69">
              <a:extLst>
                <a:ext uri="{FF2B5EF4-FFF2-40B4-BE49-F238E27FC236}">
                  <a16:creationId xmlns:a16="http://schemas.microsoft.com/office/drawing/2014/main" id="{CF7DAE2F-0162-4E87-8FDB-009C6BAA4787}"/>
                </a:ext>
              </a:extLst>
            </p:cNvPr>
            <p:cNvSpPr>
              <a:spLocks/>
            </p:cNvSpPr>
            <p:nvPr/>
          </p:nvSpPr>
          <p:spPr bwMode="auto">
            <a:xfrm>
              <a:off x="13074650" y="1748631"/>
              <a:ext cx="169863" cy="26988"/>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4"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97" name="Line 70">
              <a:extLst>
                <a:ext uri="{FF2B5EF4-FFF2-40B4-BE49-F238E27FC236}">
                  <a16:creationId xmlns:a16="http://schemas.microsoft.com/office/drawing/2014/main" id="{7E955C99-C13E-46ED-8D41-F94B34E2B355}"/>
                </a:ext>
              </a:extLst>
            </p:cNvPr>
            <p:cNvSpPr>
              <a:spLocks noChangeShapeType="1"/>
            </p:cNvSpPr>
            <p:nvPr/>
          </p:nvSpPr>
          <p:spPr bwMode="auto">
            <a:xfrm>
              <a:off x="13244513" y="1720056"/>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98" name="Line 71">
              <a:extLst>
                <a:ext uri="{FF2B5EF4-FFF2-40B4-BE49-F238E27FC236}">
                  <a16:creationId xmlns:a16="http://schemas.microsoft.com/office/drawing/2014/main" id="{B77B1110-2E5E-4FB3-B642-4CD68BF275A7}"/>
                </a:ext>
              </a:extLst>
            </p:cNvPr>
            <p:cNvSpPr>
              <a:spLocks noChangeShapeType="1"/>
            </p:cNvSpPr>
            <p:nvPr/>
          </p:nvSpPr>
          <p:spPr bwMode="auto">
            <a:xfrm>
              <a:off x="13076238" y="1724819"/>
              <a:ext cx="1587"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99" name="Freeform 72">
              <a:extLst>
                <a:ext uri="{FF2B5EF4-FFF2-40B4-BE49-F238E27FC236}">
                  <a16:creationId xmlns:a16="http://schemas.microsoft.com/office/drawing/2014/main" id="{A73E949B-0F99-4E69-AD36-8BE63D14BEF7}"/>
                </a:ext>
              </a:extLst>
            </p:cNvPr>
            <p:cNvSpPr>
              <a:spLocks/>
            </p:cNvSpPr>
            <p:nvPr/>
          </p:nvSpPr>
          <p:spPr bwMode="auto">
            <a:xfrm>
              <a:off x="13127038" y="2004219"/>
              <a:ext cx="66675" cy="15875"/>
            </a:xfrm>
            <a:custGeom>
              <a:avLst/>
              <a:gdLst>
                <a:gd name="T0" fmla="*/ 0 w 42"/>
                <a:gd name="T1" fmla="*/ 0 h 10"/>
                <a:gd name="T2" fmla="*/ 2147483647 w 42"/>
                <a:gd name="T3" fmla="*/ 2147483647 h 10"/>
                <a:gd name="T4" fmla="*/ 2147483647 w 42"/>
                <a:gd name="T5" fmla="*/ 0 h 10"/>
                <a:gd name="T6" fmla="*/ 2147483647 w 42"/>
                <a:gd name="T7" fmla="*/ 0 h 10"/>
                <a:gd name="T8" fmla="*/ 0 60000 65536"/>
                <a:gd name="T9" fmla="*/ 0 60000 65536"/>
                <a:gd name="T10" fmla="*/ 0 60000 65536"/>
                <a:gd name="T11" fmla="*/ 0 60000 65536"/>
                <a:gd name="T12" fmla="*/ 0 w 42"/>
                <a:gd name="T13" fmla="*/ 0 h 10"/>
                <a:gd name="T14" fmla="*/ 42 w 42"/>
                <a:gd name="T15" fmla="*/ 10 h 10"/>
              </a:gdLst>
              <a:ahLst/>
              <a:cxnLst>
                <a:cxn ang="T8">
                  <a:pos x="T0" y="T1"/>
                </a:cxn>
                <a:cxn ang="T9">
                  <a:pos x="T2" y="T3"/>
                </a:cxn>
                <a:cxn ang="T10">
                  <a:pos x="T4" y="T5"/>
                </a:cxn>
                <a:cxn ang="T11">
                  <a:pos x="T6" y="T7"/>
                </a:cxn>
              </a:cxnLst>
              <a:rect l="T12" t="T13" r="T14" b="T15"/>
              <a:pathLst>
                <a:path w="42" h="10">
                  <a:moveTo>
                    <a:pt x="0" y="0"/>
                  </a:moveTo>
                  <a:cubicBezTo>
                    <a:pt x="0" y="5"/>
                    <a:pt x="9" y="10"/>
                    <a:pt x="21" y="10"/>
                  </a:cubicBezTo>
                  <a:cubicBezTo>
                    <a:pt x="33" y="10"/>
                    <a:pt x="42" y="5"/>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00" name="Line 73">
              <a:extLst>
                <a:ext uri="{FF2B5EF4-FFF2-40B4-BE49-F238E27FC236}">
                  <a16:creationId xmlns:a16="http://schemas.microsoft.com/office/drawing/2014/main" id="{B93F861D-4FF1-40F5-85CA-72C8F441758B}"/>
                </a:ext>
              </a:extLst>
            </p:cNvPr>
            <p:cNvSpPr>
              <a:spLocks noChangeShapeType="1"/>
            </p:cNvSpPr>
            <p:nvPr/>
          </p:nvSpPr>
          <p:spPr bwMode="auto">
            <a:xfrm flipV="1">
              <a:off x="13195300" y="1775619"/>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01" name="Line 74">
              <a:extLst>
                <a:ext uri="{FF2B5EF4-FFF2-40B4-BE49-F238E27FC236}">
                  <a16:creationId xmlns:a16="http://schemas.microsoft.com/office/drawing/2014/main" id="{63938C6F-80B4-4FC0-90C8-2F668B29D59E}"/>
                </a:ext>
              </a:extLst>
            </p:cNvPr>
            <p:cNvSpPr>
              <a:spLocks noChangeShapeType="1"/>
            </p:cNvSpPr>
            <p:nvPr/>
          </p:nvSpPr>
          <p:spPr bwMode="auto">
            <a:xfrm flipV="1">
              <a:off x="13127038" y="1775619"/>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02" name="Oval 75">
              <a:extLst>
                <a:ext uri="{FF2B5EF4-FFF2-40B4-BE49-F238E27FC236}">
                  <a16:creationId xmlns:a16="http://schemas.microsoft.com/office/drawing/2014/main" id="{643508F3-EA6A-4769-9A84-F9A22CF67EAC}"/>
                </a:ext>
              </a:extLst>
            </p:cNvPr>
            <p:cNvSpPr>
              <a:spLocks noChangeArrowheads="1"/>
            </p:cNvSpPr>
            <p:nvPr/>
          </p:nvSpPr>
          <p:spPr bwMode="auto">
            <a:xfrm>
              <a:off x="14095413" y="1670844"/>
              <a:ext cx="169862"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203" name="Oval 76">
              <a:extLst>
                <a:ext uri="{FF2B5EF4-FFF2-40B4-BE49-F238E27FC236}">
                  <a16:creationId xmlns:a16="http://schemas.microsoft.com/office/drawing/2014/main" id="{FAA14F74-C8BF-4B98-B176-7968E7D0AC74}"/>
                </a:ext>
              </a:extLst>
            </p:cNvPr>
            <p:cNvSpPr>
              <a:spLocks noChangeArrowheads="1"/>
            </p:cNvSpPr>
            <p:nvPr/>
          </p:nvSpPr>
          <p:spPr bwMode="auto">
            <a:xfrm>
              <a:off x="14095413" y="1670844"/>
              <a:ext cx="169862"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204" name="Freeform 77">
              <a:extLst>
                <a:ext uri="{FF2B5EF4-FFF2-40B4-BE49-F238E27FC236}">
                  <a16:creationId xmlns:a16="http://schemas.microsoft.com/office/drawing/2014/main" id="{3863256D-26E4-40F9-9B02-72DF12984399}"/>
                </a:ext>
              </a:extLst>
            </p:cNvPr>
            <p:cNvSpPr>
              <a:spLocks/>
            </p:cNvSpPr>
            <p:nvPr/>
          </p:nvSpPr>
          <p:spPr bwMode="auto">
            <a:xfrm>
              <a:off x="14095413" y="1727994"/>
              <a:ext cx="169862"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4"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05" name="Line 78">
              <a:extLst>
                <a:ext uri="{FF2B5EF4-FFF2-40B4-BE49-F238E27FC236}">
                  <a16:creationId xmlns:a16="http://schemas.microsoft.com/office/drawing/2014/main" id="{D27FC8C2-A395-4E60-8E5C-A5C2689DF8C0}"/>
                </a:ext>
              </a:extLst>
            </p:cNvPr>
            <p:cNvSpPr>
              <a:spLocks noChangeShapeType="1"/>
            </p:cNvSpPr>
            <p:nvPr/>
          </p:nvSpPr>
          <p:spPr bwMode="auto">
            <a:xfrm>
              <a:off x="14265275" y="1697831"/>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06" name="Line 79">
              <a:extLst>
                <a:ext uri="{FF2B5EF4-FFF2-40B4-BE49-F238E27FC236}">
                  <a16:creationId xmlns:a16="http://schemas.microsoft.com/office/drawing/2014/main" id="{23501C9A-4BDB-4378-A48E-A60D7287700F}"/>
                </a:ext>
              </a:extLst>
            </p:cNvPr>
            <p:cNvSpPr>
              <a:spLocks noChangeShapeType="1"/>
            </p:cNvSpPr>
            <p:nvPr/>
          </p:nvSpPr>
          <p:spPr bwMode="auto">
            <a:xfrm>
              <a:off x="14095413" y="1704181"/>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07" name="Freeform 80">
              <a:extLst>
                <a:ext uri="{FF2B5EF4-FFF2-40B4-BE49-F238E27FC236}">
                  <a16:creationId xmlns:a16="http://schemas.microsoft.com/office/drawing/2014/main" id="{189FF7DA-C03D-4B54-AE81-A13C1A12DCED}"/>
                </a:ext>
              </a:extLst>
            </p:cNvPr>
            <p:cNvSpPr>
              <a:spLocks/>
            </p:cNvSpPr>
            <p:nvPr/>
          </p:nvSpPr>
          <p:spPr bwMode="auto">
            <a:xfrm>
              <a:off x="14147800" y="1981994"/>
              <a:ext cx="66675" cy="17462"/>
            </a:xfrm>
            <a:custGeom>
              <a:avLst/>
              <a:gdLst>
                <a:gd name="T0" fmla="*/ 0 w 42"/>
                <a:gd name="T1" fmla="*/ 0 h 11"/>
                <a:gd name="T2" fmla="*/ 2147483647 w 42"/>
                <a:gd name="T3" fmla="*/ 2147483647 h 11"/>
                <a:gd name="T4" fmla="*/ 2147483647 w 42"/>
                <a:gd name="T5" fmla="*/ 0 h 11"/>
                <a:gd name="T6" fmla="*/ 2147483647 w 42"/>
                <a:gd name="T7" fmla="*/ 0 h 11"/>
                <a:gd name="T8" fmla="*/ 0 60000 65536"/>
                <a:gd name="T9" fmla="*/ 0 60000 65536"/>
                <a:gd name="T10" fmla="*/ 0 60000 65536"/>
                <a:gd name="T11" fmla="*/ 0 60000 65536"/>
                <a:gd name="T12" fmla="*/ 0 w 42"/>
                <a:gd name="T13" fmla="*/ 0 h 11"/>
                <a:gd name="T14" fmla="*/ 42 w 42"/>
                <a:gd name="T15" fmla="*/ 11 h 11"/>
              </a:gdLst>
              <a:ahLst/>
              <a:cxnLst>
                <a:cxn ang="T8">
                  <a:pos x="T0" y="T1"/>
                </a:cxn>
                <a:cxn ang="T9">
                  <a:pos x="T2" y="T3"/>
                </a:cxn>
                <a:cxn ang="T10">
                  <a:pos x="T4" y="T5"/>
                </a:cxn>
                <a:cxn ang="T11">
                  <a:pos x="T6" y="T7"/>
                </a:cxn>
              </a:cxnLst>
              <a:rect l="T12" t="T13" r="T14" b="T15"/>
              <a:pathLst>
                <a:path w="42" h="11">
                  <a:moveTo>
                    <a:pt x="0" y="0"/>
                  </a:moveTo>
                  <a:cubicBezTo>
                    <a:pt x="0" y="6"/>
                    <a:pt x="9" y="11"/>
                    <a:pt x="21" y="11"/>
                  </a:cubicBezTo>
                  <a:cubicBezTo>
                    <a:pt x="32" y="11"/>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08" name="Line 81">
              <a:extLst>
                <a:ext uri="{FF2B5EF4-FFF2-40B4-BE49-F238E27FC236}">
                  <a16:creationId xmlns:a16="http://schemas.microsoft.com/office/drawing/2014/main" id="{F644E251-8DB6-4DCC-B8F0-CEA069356730}"/>
                </a:ext>
              </a:extLst>
            </p:cNvPr>
            <p:cNvSpPr>
              <a:spLocks noChangeShapeType="1"/>
            </p:cNvSpPr>
            <p:nvPr/>
          </p:nvSpPr>
          <p:spPr bwMode="auto">
            <a:xfrm flipV="1">
              <a:off x="14216063" y="1753394"/>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09" name="Line 82">
              <a:extLst>
                <a:ext uri="{FF2B5EF4-FFF2-40B4-BE49-F238E27FC236}">
                  <a16:creationId xmlns:a16="http://schemas.microsoft.com/office/drawing/2014/main" id="{C9C5B7F6-FB07-45EB-87F7-E892CD09A760}"/>
                </a:ext>
              </a:extLst>
            </p:cNvPr>
            <p:cNvSpPr>
              <a:spLocks noChangeShapeType="1"/>
            </p:cNvSpPr>
            <p:nvPr/>
          </p:nvSpPr>
          <p:spPr bwMode="auto">
            <a:xfrm flipV="1">
              <a:off x="14147800" y="1754981"/>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10" name="Oval 83">
              <a:extLst>
                <a:ext uri="{FF2B5EF4-FFF2-40B4-BE49-F238E27FC236}">
                  <a16:creationId xmlns:a16="http://schemas.microsoft.com/office/drawing/2014/main" id="{754908AE-9757-4E07-B5C6-DC6B0ECF9793}"/>
                </a:ext>
              </a:extLst>
            </p:cNvPr>
            <p:cNvSpPr>
              <a:spLocks noChangeArrowheads="1"/>
            </p:cNvSpPr>
            <p:nvPr/>
          </p:nvSpPr>
          <p:spPr bwMode="auto">
            <a:xfrm>
              <a:off x="13776325" y="1589881"/>
              <a:ext cx="169863"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211" name="Oval 84">
              <a:extLst>
                <a:ext uri="{FF2B5EF4-FFF2-40B4-BE49-F238E27FC236}">
                  <a16:creationId xmlns:a16="http://schemas.microsoft.com/office/drawing/2014/main" id="{94FC8535-19AA-4475-BA9C-2E6B66A17483}"/>
                </a:ext>
              </a:extLst>
            </p:cNvPr>
            <p:cNvSpPr>
              <a:spLocks noChangeArrowheads="1"/>
            </p:cNvSpPr>
            <p:nvPr/>
          </p:nvSpPr>
          <p:spPr bwMode="auto">
            <a:xfrm>
              <a:off x="13776325" y="1589881"/>
              <a:ext cx="169863"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212" name="Freeform 85">
              <a:extLst>
                <a:ext uri="{FF2B5EF4-FFF2-40B4-BE49-F238E27FC236}">
                  <a16:creationId xmlns:a16="http://schemas.microsoft.com/office/drawing/2014/main" id="{10873CA2-98D1-4669-AA6C-1CA4536087CC}"/>
                </a:ext>
              </a:extLst>
            </p:cNvPr>
            <p:cNvSpPr>
              <a:spLocks/>
            </p:cNvSpPr>
            <p:nvPr/>
          </p:nvSpPr>
          <p:spPr bwMode="auto">
            <a:xfrm>
              <a:off x="13776325" y="1647031"/>
              <a:ext cx="169863" cy="26988"/>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4"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13" name="Line 86">
              <a:extLst>
                <a:ext uri="{FF2B5EF4-FFF2-40B4-BE49-F238E27FC236}">
                  <a16:creationId xmlns:a16="http://schemas.microsoft.com/office/drawing/2014/main" id="{1A102042-CC8A-487D-B847-9BC347C8B037}"/>
                </a:ext>
              </a:extLst>
            </p:cNvPr>
            <p:cNvSpPr>
              <a:spLocks noChangeShapeType="1"/>
            </p:cNvSpPr>
            <p:nvPr/>
          </p:nvSpPr>
          <p:spPr bwMode="auto">
            <a:xfrm>
              <a:off x="13946188" y="1618456"/>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14" name="Line 87">
              <a:extLst>
                <a:ext uri="{FF2B5EF4-FFF2-40B4-BE49-F238E27FC236}">
                  <a16:creationId xmlns:a16="http://schemas.microsoft.com/office/drawing/2014/main" id="{378FA529-6FF1-448C-B9FE-A043311ADAA2}"/>
                </a:ext>
              </a:extLst>
            </p:cNvPr>
            <p:cNvSpPr>
              <a:spLocks noChangeShapeType="1"/>
            </p:cNvSpPr>
            <p:nvPr/>
          </p:nvSpPr>
          <p:spPr bwMode="auto">
            <a:xfrm>
              <a:off x="13777913" y="1623219"/>
              <a:ext cx="1587"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15" name="Freeform 88">
              <a:extLst>
                <a:ext uri="{FF2B5EF4-FFF2-40B4-BE49-F238E27FC236}">
                  <a16:creationId xmlns:a16="http://schemas.microsoft.com/office/drawing/2014/main" id="{4F4A9170-041D-4D8B-8F58-CDA9A8F5414D}"/>
                </a:ext>
              </a:extLst>
            </p:cNvPr>
            <p:cNvSpPr>
              <a:spLocks/>
            </p:cNvSpPr>
            <p:nvPr/>
          </p:nvSpPr>
          <p:spPr bwMode="auto">
            <a:xfrm>
              <a:off x="13828713" y="1902619"/>
              <a:ext cx="66675" cy="15875"/>
            </a:xfrm>
            <a:custGeom>
              <a:avLst/>
              <a:gdLst>
                <a:gd name="T0" fmla="*/ 0 w 42"/>
                <a:gd name="T1" fmla="*/ 0 h 10"/>
                <a:gd name="T2" fmla="*/ 2147483647 w 42"/>
                <a:gd name="T3" fmla="*/ 2147483647 h 10"/>
                <a:gd name="T4" fmla="*/ 2147483647 w 42"/>
                <a:gd name="T5" fmla="*/ 0 h 10"/>
                <a:gd name="T6" fmla="*/ 2147483647 w 42"/>
                <a:gd name="T7" fmla="*/ 0 h 10"/>
                <a:gd name="T8" fmla="*/ 0 60000 65536"/>
                <a:gd name="T9" fmla="*/ 0 60000 65536"/>
                <a:gd name="T10" fmla="*/ 0 60000 65536"/>
                <a:gd name="T11" fmla="*/ 0 60000 65536"/>
                <a:gd name="T12" fmla="*/ 0 w 42"/>
                <a:gd name="T13" fmla="*/ 0 h 10"/>
                <a:gd name="T14" fmla="*/ 42 w 42"/>
                <a:gd name="T15" fmla="*/ 10 h 10"/>
              </a:gdLst>
              <a:ahLst/>
              <a:cxnLst>
                <a:cxn ang="T8">
                  <a:pos x="T0" y="T1"/>
                </a:cxn>
                <a:cxn ang="T9">
                  <a:pos x="T2" y="T3"/>
                </a:cxn>
                <a:cxn ang="T10">
                  <a:pos x="T4" y="T5"/>
                </a:cxn>
                <a:cxn ang="T11">
                  <a:pos x="T6" y="T7"/>
                </a:cxn>
              </a:cxnLst>
              <a:rect l="T12" t="T13" r="T14" b="T15"/>
              <a:pathLst>
                <a:path w="42" h="10">
                  <a:moveTo>
                    <a:pt x="0" y="0"/>
                  </a:moveTo>
                  <a:cubicBezTo>
                    <a:pt x="0" y="6"/>
                    <a:pt x="9" y="10"/>
                    <a:pt x="21" y="10"/>
                  </a:cubicBezTo>
                  <a:cubicBezTo>
                    <a:pt x="33" y="10"/>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16" name="Line 89">
              <a:extLst>
                <a:ext uri="{FF2B5EF4-FFF2-40B4-BE49-F238E27FC236}">
                  <a16:creationId xmlns:a16="http://schemas.microsoft.com/office/drawing/2014/main" id="{1E1E7D05-E53F-439B-B2EB-3CD1E5DA964A}"/>
                </a:ext>
              </a:extLst>
            </p:cNvPr>
            <p:cNvSpPr>
              <a:spLocks noChangeShapeType="1"/>
            </p:cNvSpPr>
            <p:nvPr/>
          </p:nvSpPr>
          <p:spPr bwMode="auto">
            <a:xfrm flipV="1">
              <a:off x="13896975" y="1674019"/>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17" name="Line 90">
              <a:extLst>
                <a:ext uri="{FF2B5EF4-FFF2-40B4-BE49-F238E27FC236}">
                  <a16:creationId xmlns:a16="http://schemas.microsoft.com/office/drawing/2014/main" id="{1DB9F3C4-BC65-4206-A0D7-BB07B65A791D}"/>
                </a:ext>
              </a:extLst>
            </p:cNvPr>
            <p:cNvSpPr>
              <a:spLocks noChangeShapeType="1"/>
            </p:cNvSpPr>
            <p:nvPr/>
          </p:nvSpPr>
          <p:spPr bwMode="auto">
            <a:xfrm flipV="1">
              <a:off x="13828713" y="1674019"/>
              <a:ext cx="1587" cy="230187"/>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18" name="Line 91">
              <a:extLst>
                <a:ext uri="{FF2B5EF4-FFF2-40B4-BE49-F238E27FC236}">
                  <a16:creationId xmlns:a16="http://schemas.microsoft.com/office/drawing/2014/main" id="{C1204180-5BCE-48E8-B466-B7F5D1B092BB}"/>
                </a:ext>
              </a:extLst>
            </p:cNvPr>
            <p:cNvSpPr>
              <a:spLocks noChangeShapeType="1"/>
            </p:cNvSpPr>
            <p:nvPr/>
          </p:nvSpPr>
          <p:spPr bwMode="auto">
            <a:xfrm flipV="1">
              <a:off x="14670088" y="1977231"/>
              <a:ext cx="1587" cy="65088"/>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19" name="Line 92">
              <a:extLst>
                <a:ext uri="{FF2B5EF4-FFF2-40B4-BE49-F238E27FC236}">
                  <a16:creationId xmlns:a16="http://schemas.microsoft.com/office/drawing/2014/main" id="{3847BD24-EBF7-4180-9029-B0E1B9A8B2F5}"/>
                </a:ext>
              </a:extLst>
            </p:cNvPr>
            <p:cNvSpPr>
              <a:spLocks noChangeShapeType="1"/>
            </p:cNvSpPr>
            <p:nvPr/>
          </p:nvSpPr>
          <p:spPr bwMode="auto">
            <a:xfrm flipH="1" flipV="1">
              <a:off x="14216063" y="1864519"/>
              <a:ext cx="454025" cy="11271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0" name="Line 93">
              <a:extLst>
                <a:ext uri="{FF2B5EF4-FFF2-40B4-BE49-F238E27FC236}">
                  <a16:creationId xmlns:a16="http://schemas.microsoft.com/office/drawing/2014/main" id="{A5B84325-7D23-4E1C-A0AC-E6BDE570A8C5}"/>
                </a:ext>
              </a:extLst>
            </p:cNvPr>
            <p:cNvSpPr>
              <a:spLocks noChangeShapeType="1"/>
            </p:cNvSpPr>
            <p:nvPr/>
          </p:nvSpPr>
          <p:spPr bwMode="auto">
            <a:xfrm flipH="1" flipV="1">
              <a:off x="13989050" y="1807369"/>
              <a:ext cx="158750" cy="428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1" name="Line 94">
              <a:extLst>
                <a:ext uri="{FF2B5EF4-FFF2-40B4-BE49-F238E27FC236}">
                  <a16:creationId xmlns:a16="http://schemas.microsoft.com/office/drawing/2014/main" id="{8E0ED20F-CDCD-4287-A848-80BA343F2965}"/>
                </a:ext>
              </a:extLst>
            </p:cNvPr>
            <p:cNvSpPr>
              <a:spLocks noChangeShapeType="1"/>
            </p:cNvSpPr>
            <p:nvPr/>
          </p:nvSpPr>
          <p:spPr bwMode="auto">
            <a:xfrm flipV="1">
              <a:off x="13896975" y="1807369"/>
              <a:ext cx="92075" cy="14287"/>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2" name="Line 95">
              <a:extLst>
                <a:ext uri="{FF2B5EF4-FFF2-40B4-BE49-F238E27FC236}">
                  <a16:creationId xmlns:a16="http://schemas.microsoft.com/office/drawing/2014/main" id="{A4DF1646-8187-4C1E-83A8-71FFA206027E}"/>
                </a:ext>
              </a:extLst>
            </p:cNvPr>
            <p:cNvSpPr>
              <a:spLocks noChangeShapeType="1"/>
            </p:cNvSpPr>
            <p:nvPr/>
          </p:nvSpPr>
          <p:spPr bwMode="auto">
            <a:xfrm flipV="1">
              <a:off x="13514388" y="1831181"/>
              <a:ext cx="314325" cy="46038"/>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3" name="Line 96">
              <a:extLst>
                <a:ext uri="{FF2B5EF4-FFF2-40B4-BE49-F238E27FC236}">
                  <a16:creationId xmlns:a16="http://schemas.microsoft.com/office/drawing/2014/main" id="{6562A93B-E60F-4B76-BCDF-8C70B3DFBA24}"/>
                </a:ext>
              </a:extLst>
            </p:cNvPr>
            <p:cNvSpPr>
              <a:spLocks noChangeShapeType="1"/>
            </p:cNvSpPr>
            <p:nvPr/>
          </p:nvSpPr>
          <p:spPr bwMode="auto">
            <a:xfrm flipV="1">
              <a:off x="13195300" y="1888331"/>
              <a:ext cx="250825" cy="3651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4" name="Line 97">
              <a:extLst>
                <a:ext uri="{FF2B5EF4-FFF2-40B4-BE49-F238E27FC236}">
                  <a16:creationId xmlns:a16="http://schemas.microsoft.com/office/drawing/2014/main" id="{422A769D-46CB-4E46-8E22-33A6CED22872}"/>
                </a:ext>
              </a:extLst>
            </p:cNvPr>
            <p:cNvSpPr>
              <a:spLocks noChangeShapeType="1"/>
            </p:cNvSpPr>
            <p:nvPr/>
          </p:nvSpPr>
          <p:spPr bwMode="auto">
            <a:xfrm flipV="1">
              <a:off x="12833350" y="1934369"/>
              <a:ext cx="293688" cy="428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5" name="Line 98">
              <a:extLst>
                <a:ext uri="{FF2B5EF4-FFF2-40B4-BE49-F238E27FC236}">
                  <a16:creationId xmlns:a16="http://schemas.microsoft.com/office/drawing/2014/main" id="{B894E32F-2039-4B9F-AAD1-FFC570B3F597}"/>
                </a:ext>
              </a:extLst>
            </p:cNvPr>
            <p:cNvSpPr>
              <a:spLocks noChangeShapeType="1"/>
            </p:cNvSpPr>
            <p:nvPr/>
          </p:nvSpPr>
          <p:spPr bwMode="auto">
            <a:xfrm flipV="1">
              <a:off x="12528550" y="1988344"/>
              <a:ext cx="236538" cy="3175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6" name="Line 99">
              <a:extLst>
                <a:ext uri="{FF2B5EF4-FFF2-40B4-BE49-F238E27FC236}">
                  <a16:creationId xmlns:a16="http://schemas.microsoft.com/office/drawing/2014/main" id="{737EFA76-7DC2-444C-8613-CA7A6EDE5BE2}"/>
                </a:ext>
              </a:extLst>
            </p:cNvPr>
            <p:cNvSpPr>
              <a:spLocks noChangeShapeType="1"/>
            </p:cNvSpPr>
            <p:nvPr/>
          </p:nvSpPr>
          <p:spPr bwMode="auto">
            <a:xfrm flipV="1">
              <a:off x="12157075" y="2032794"/>
              <a:ext cx="303213" cy="4445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7" name="Line 100">
              <a:extLst>
                <a:ext uri="{FF2B5EF4-FFF2-40B4-BE49-F238E27FC236}">
                  <a16:creationId xmlns:a16="http://schemas.microsoft.com/office/drawing/2014/main" id="{62069EF8-26E8-41CD-A021-399CD99991D4}"/>
                </a:ext>
              </a:extLst>
            </p:cNvPr>
            <p:cNvSpPr>
              <a:spLocks noChangeShapeType="1"/>
            </p:cNvSpPr>
            <p:nvPr/>
          </p:nvSpPr>
          <p:spPr bwMode="auto">
            <a:xfrm flipV="1">
              <a:off x="11826875" y="2086769"/>
              <a:ext cx="257175" cy="381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8" name="Line 101">
              <a:extLst>
                <a:ext uri="{FF2B5EF4-FFF2-40B4-BE49-F238E27FC236}">
                  <a16:creationId xmlns:a16="http://schemas.microsoft.com/office/drawing/2014/main" id="{FF73FA52-5757-42C6-8695-04B92D29BBD0}"/>
                </a:ext>
              </a:extLst>
            </p:cNvPr>
            <p:cNvSpPr>
              <a:spLocks noChangeShapeType="1"/>
            </p:cNvSpPr>
            <p:nvPr/>
          </p:nvSpPr>
          <p:spPr bwMode="auto">
            <a:xfrm flipV="1">
              <a:off x="11472863" y="2135981"/>
              <a:ext cx="285750" cy="412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9" name="Line 102">
              <a:extLst>
                <a:ext uri="{FF2B5EF4-FFF2-40B4-BE49-F238E27FC236}">
                  <a16:creationId xmlns:a16="http://schemas.microsoft.com/office/drawing/2014/main" id="{9D0AB7EF-399A-46C8-A1DB-92D1793CF618}"/>
                </a:ext>
              </a:extLst>
            </p:cNvPr>
            <p:cNvSpPr>
              <a:spLocks noChangeShapeType="1"/>
            </p:cNvSpPr>
            <p:nvPr/>
          </p:nvSpPr>
          <p:spPr bwMode="auto">
            <a:xfrm flipV="1">
              <a:off x="11153775" y="2186781"/>
              <a:ext cx="250825" cy="3651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30" name="Line 103">
              <a:extLst>
                <a:ext uri="{FF2B5EF4-FFF2-40B4-BE49-F238E27FC236}">
                  <a16:creationId xmlns:a16="http://schemas.microsoft.com/office/drawing/2014/main" id="{C6ED0CD1-796D-4D52-9FDB-C0B1CF3E5AA1}"/>
                </a:ext>
              </a:extLst>
            </p:cNvPr>
            <p:cNvSpPr>
              <a:spLocks noChangeShapeType="1"/>
            </p:cNvSpPr>
            <p:nvPr/>
          </p:nvSpPr>
          <p:spPr bwMode="auto">
            <a:xfrm flipV="1">
              <a:off x="10587038" y="2234406"/>
              <a:ext cx="498475" cy="7302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31" name="Freeform 109">
              <a:extLst>
                <a:ext uri="{FF2B5EF4-FFF2-40B4-BE49-F238E27FC236}">
                  <a16:creationId xmlns:a16="http://schemas.microsoft.com/office/drawing/2014/main" id="{B43243C5-08E6-4D67-B482-7DD4C7653F87}"/>
                </a:ext>
              </a:extLst>
            </p:cNvPr>
            <p:cNvSpPr>
              <a:spLocks/>
            </p:cNvSpPr>
            <p:nvPr/>
          </p:nvSpPr>
          <p:spPr bwMode="auto">
            <a:xfrm>
              <a:off x="10912475" y="2450306"/>
              <a:ext cx="15875" cy="6350"/>
            </a:xfrm>
            <a:custGeom>
              <a:avLst/>
              <a:gdLst>
                <a:gd name="T0" fmla="*/ 0 w 10"/>
                <a:gd name="T1" fmla="*/ 2147483647 h 4"/>
                <a:gd name="T2" fmla="*/ 0 w 10"/>
                <a:gd name="T3" fmla="*/ 0 h 4"/>
                <a:gd name="T4" fmla="*/ 2147483647 w 10"/>
                <a:gd name="T5" fmla="*/ 2147483647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1"/>
                  </a:moveTo>
                  <a:lnTo>
                    <a:pt x="0" y="0"/>
                  </a:lnTo>
                  <a:lnTo>
                    <a:pt x="10" y="4"/>
                  </a:ln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32" name="Line 110">
              <a:extLst>
                <a:ext uri="{FF2B5EF4-FFF2-40B4-BE49-F238E27FC236}">
                  <a16:creationId xmlns:a16="http://schemas.microsoft.com/office/drawing/2014/main" id="{7C771C14-FB9C-4B69-92AB-8E6DAC1AE93A}"/>
                </a:ext>
              </a:extLst>
            </p:cNvPr>
            <p:cNvSpPr>
              <a:spLocks noChangeShapeType="1"/>
            </p:cNvSpPr>
            <p:nvPr/>
          </p:nvSpPr>
          <p:spPr bwMode="auto">
            <a:xfrm flipH="1" flipV="1">
              <a:off x="10912475" y="2451894"/>
              <a:ext cx="15875" cy="47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33" name="Freeform 111">
              <a:extLst>
                <a:ext uri="{FF2B5EF4-FFF2-40B4-BE49-F238E27FC236}">
                  <a16:creationId xmlns:a16="http://schemas.microsoft.com/office/drawing/2014/main" id="{33CF68ED-88BD-4C1B-ABF9-3CCE3D45FEA2}"/>
                </a:ext>
              </a:extLst>
            </p:cNvPr>
            <p:cNvSpPr>
              <a:spLocks/>
            </p:cNvSpPr>
            <p:nvPr/>
          </p:nvSpPr>
          <p:spPr bwMode="auto">
            <a:xfrm>
              <a:off x="10587038" y="2307431"/>
              <a:ext cx="681037" cy="233363"/>
            </a:xfrm>
            <a:custGeom>
              <a:avLst/>
              <a:gdLst>
                <a:gd name="T0" fmla="*/ 2147483647 w 429"/>
                <a:gd name="T1" fmla="*/ 2147483647 h 147"/>
                <a:gd name="T2" fmla="*/ 0 w 429"/>
                <a:gd name="T3" fmla="*/ 2147483647 h 147"/>
                <a:gd name="T4" fmla="*/ 0 w 429"/>
                <a:gd name="T5" fmla="*/ 0 h 147"/>
                <a:gd name="T6" fmla="*/ 2147483647 w 429"/>
                <a:gd name="T7" fmla="*/ 2147483647 h 147"/>
                <a:gd name="T8" fmla="*/ 2147483647 w 429"/>
                <a:gd name="T9" fmla="*/ 2147483647 h 147"/>
                <a:gd name="T10" fmla="*/ 2147483647 w 429"/>
                <a:gd name="T11" fmla="*/ 2147483647 h 147"/>
                <a:gd name="T12" fmla="*/ 0 60000 65536"/>
                <a:gd name="T13" fmla="*/ 0 60000 65536"/>
                <a:gd name="T14" fmla="*/ 0 60000 65536"/>
                <a:gd name="T15" fmla="*/ 0 60000 65536"/>
                <a:gd name="T16" fmla="*/ 0 60000 65536"/>
                <a:gd name="T17" fmla="*/ 0 60000 65536"/>
                <a:gd name="T18" fmla="*/ 0 w 429"/>
                <a:gd name="T19" fmla="*/ 0 h 147"/>
                <a:gd name="T20" fmla="*/ 429 w 429"/>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429" h="147">
                  <a:moveTo>
                    <a:pt x="205" y="91"/>
                  </a:moveTo>
                  <a:lnTo>
                    <a:pt x="0" y="40"/>
                  </a:lnTo>
                  <a:lnTo>
                    <a:pt x="0" y="0"/>
                  </a:lnTo>
                  <a:lnTo>
                    <a:pt x="429" y="107"/>
                  </a:lnTo>
                  <a:lnTo>
                    <a:pt x="429" y="147"/>
                  </a:lnTo>
                  <a:lnTo>
                    <a:pt x="215" y="94"/>
                  </a:ln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34" name="Line 112">
              <a:extLst>
                <a:ext uri="{FF2B5EF4-FFF2-40B4-BE49-F238E27FC236}">
                  <a16:creationId xmlns:a16="http://schemas.microsoft.com/office/drawing/2014/main" id="{90B809FF-AD47-4A53-B73D-DA9E656BB0BB}"/>
                </a:ext>
              </a:extLst>
            </p:cNvPr>
            <p:cNvSpPr>
              <a:spLocks noChangeShapeType="1"/>
            </p:cNvSpPr>
            <p:nvPr/>
          </p:nvSpPr>
          <p:spPr bwMode="auto">
            <a:xfrm flipV="1">
              <a:off x="14346238" y="2089944"/>
              <a:ext cx="1587" cy="733425"/>
            </a:xfrm>
            <a:prstGeom prst="line">
              <a:avLst/>
            </a:prstGeom>
            <a:noFill/>
            <a:ln w="635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35" name="Line 113">
              <a:extLst>
                <a:ext uri="{FF2B5EF4-FFF2-40B4-BE49-F238E27FC236}">
                  <a16:creationId xmlns:a16="http://schemas.microsoft.com/office/drawing/2014/main" id="{C0D4D315-7DA9-4728-8C55-BE86FBE6FDC2}"/>
                </a:ext>
              </a:extLst>
            </p:cNvPr>
            <p:cNvSpPr>
              <a:spLocks noChangeShapeType="1"/>
            </p:cNvSpPr>
            <p:nvPr/>
          </p:nvSpPr>
          <p:spPr bwMode="auto">
            <a:xfrm flipV="1">
              <a:off x="10912475" y="2451894"/>
              <a:ext cx="1588" cy="920750"/>
            </a:xfrm>
            <a:prstGeom prst="line">
              <a:avLst/>
            </a:prstGeom>
            <a:noFill/>
            <a:ln w="635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36" name="Freeform 114">
              <a:extLst>
                <a:ext uri="{FF2B5EF4-FFF2-40B4-BE49-F238E27FC236}">
                  <a16:creationId xmlns:a16="http://schemas.microsoft.com/office/drawing/2014/main" id="{047B2453-863F-45E8-8D49-DA8258149464}"/>
                </a:ext>
              </a:extLst>
            </p:cNvPr>
            <p:cNvSpPr>
              <a:spLocks/>
            </p:cNvSpPr>
            <p:nvPr/>
          </p:nvSpPr>
          <p:spPr bwMode="auto">
            <a:xfrm>
              <a:off x="10928350" y="2456656"/>
              <a:ext cx="15875" cy="911225"/>
            </a:xfrm>
            <a:custGeom>
              <a:avLst/>
              <a:gdLst>
                <a:gd name="T0" fmla="*/ 0 w 10"/>
                <a:gd name="T1" fmla="*/ 0 h 574"/>
                <a:gd name="T2" fmla="*/ 2147483647 w 10"/>
                <a:gd name="T3" fmla="*/ 2147483647 h 574"/>
                <a:gd name="T4" fmla="*/ 2147483647 w 10"/>
                <a:gd name="T5" fmla="*/ 2147483647 h 574"/>
                <a:gd name="T6" fmla="*/ 0 60000 65536"/>
                <a:gd name="T7" fmla="*/ 0 60000 65536"/>
                <a:gd name="T8" fmla="*/ 0 60000 65536"/>
                <a:gd name="T9" fmla="*/ 0 w 10"/>
                <a:gd name="T10" fmla="*/ 0 h 574"/>
                <a:gd name="T11" fmla="*/ 10 w 10"/>
                <a:gd name="T12" fmla="*/ 574 h 574"/>
              </a:gdLst>
              <a:ahLst/>
              <a:cxnLst>
                <a:cxn ang="T6">
                  <a:pos x="T0" y="T1"/>
                </a:cxn>
                <a:cxn ang="T7">
                  <a:pos x="T2" y="T3"/>
                </a:cxn>
                <a:cxn ang="T8">
                  <a:pos x="T4" y="T5"/>
                </a:cxn>
              </a:cxnLst>
              <a:rect l="T9" t="T10" r="T11" b="T12"/>
              <a:pathLst>
                <a:path w="10" h="574">
                  <a:moveTo>
                    <a:pt x="0" y="0"/>
                  </a:moveTo>
                  <a:lnTo>
                    <a:pt x="10" y="11"/>
                  </a:lnTo>
                  <a:lnTo>
                    <a:pt x="10" y="574"/>
                  </a:lnTo>
                </a:path>
              </a:pathLst>
            </a:custGeom>
            <a:noFill/>
            <a:ln w="6350"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grpSp>
      <p:sp>
        <p:nvSpPr>
          <p:cNvPr id="6" name="TextBox 5">
            <a:extLst>
              <a:ext uri="{FF2B5EF4-FFF2-40B4-BE49-F238E27FC236}">
                <a16:creationId xmlns:a16="http://schemas.microsoft.com/office/drawing/2014/main" id="{ADEF4292-3D47-4A02-9335-3A8802587513}"/>
              </a:ext>
            </a:extLst>
          </p:cNvPr>
          <p:cNvSpPr txBox="1"/>
          <p:nvPr/>
        </p:nvSpPr>
        <p:spPr>
          <a:xfrm>
            <a:off x="2118519" y="3753446"/>
            <a:ext cx="5562600" cy="1015663"/>
          </a:xfrm>
          <a:prstGeom prst="rect">
            <a:avLst/>
          </a:prstGeom>
          <a:noFill/>
        </p:spPr>
        <p:txBody>
          <a:bodyPr wrap="square" rtlCol="0">
            <a:spAutoFit/>
          </a:bodyPr>
          <a:lstStyle/>
          <a:p>
            <a:r>
              <a:rPr lang="en-US" sz="2000" dirty="0"/>
              <a:t>Normal-Weight Concrete:  Ratio ≥ 5.0</a:t>
            </a:r>
          </a:p>
          <a:p>
            <a:endParaRPr lang="en-US" sz="2000" dirty="0"/>
          </a:p>
          <a:p>
            <a:r>
              <a:rPr lang="en-US" sz="2000" dirty="0"/>
              <a:t>Lightweight Concrete:        Ratio ≥ 7.0</a:t>
            </a:r>
          </a:p>
        </p:txBody>
      </p:sp>
    </p:spTree>
    <p:extLst>
      <p:ext uri="{BB962C8B-B14F-4D97-AF65-F5344CB8AC3E}">
        <p14:creationId xmlns:p14="http://schemas.microsoft.com/office/powerpoint/2010/main" val="46681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INTRODUCTION</a:t>
            </a:r>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fld id="{BA98D948-1207-4CB8-9C03-80C63F72A5E7}" type="slidenum">
              <a:rPr lang="en-US" smtClean="0"/>
              <a:t>3</a:t>
            </a:fld>
            <a:endParaRPr lang="en-US" dirty="0"/>
          </a:p>
        </p:txBody>
      </p:sp>
    </p:spTree>
    <p:extLst>
      <p:ext uri="{BB962C8B-B14F-4D97-AF65-F5344CB8AC3E}">
        <p14:creationId xmlns:p14="http://schemas.microsoft.com/office/powerpoint/2010/main" val="3336294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Cover and Penetration</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30</a:t>
            </a:fld>
            <a:endParaRPr lang="en-US" dirty="0"/>
          </a:p>
        </p:txBody>
      </p:sp>
      <p:sp>
        <p:nvSpPr>
          <p:cNvPr id="6" name="TextBox 5">
            <a:extLst>
              <a:ext uri="{FF2B5EF4-FFF2-40B4-BE49-F238E27FC236}">
                <a16:creationId xmlns:a16="http://schemas.microsoft.com/office/drawing/2014/main" id="{ADEF4292-3D47-4A02-9335-3A8802587513}"/>
              </a:ext>
            </a:extLst>
          </p:cNvPr>
          <p:cNvSpPr txBox="1"/>
          <p:nvPr/>
        </p:nvSpPr>
        <p:spPr>
          <a:xfrm>
            <a:off x="3191615" y="4000356"/>
            <a:ext cx="3526529" cy="1015663"/>
          </a:xfrm>
          <a:prstGeom prst="rect">
            <a:avLst/>
          </a:prstGeom>
          <a:noFill/>
        </p:spPr>
        <p:txBody>
          <a:bodyPr wrap="square" rtlCol="0">
            <a:spAutoFit/>
          </a:bodyPr>
          <a:lstStyle/>
          <a:p>
            <a:r>
              <a:rPr lang="en-US" sz="2000" dirty="0"/>
              <a:t>Cover ≥ 2.0 inches</a:t>
            </a:r>
          </a:p>
          <a:p>
            <a:endParaRPr lang="en-US" sz="2000" dirty="0"/>
          </a:p>
          <a:p>
            <a:r>
              <a:rPr lang="en-US" sz="2000" dirty="0"/>
              <a:t>Penetration ≥ 2.0 inches</a:t>
            </a:r>
          </a:p>
        </p:txBody>
      </p:sp>
      <p:grpSp>
        <p:nvGrpSpPr>
          <p:cNvPr id="289" name="Group 214" descr="diagram of shear connection">
            <a:extLst>
              <a:ext uri="{FF2B5EF4-FFF2-40B4-BE49-F238E27FC236}">
                <a16:creationId xmlns:a16="http://schemas.microsoft.com/office/drawing/2014/main" id="{D3D1E885-F136-4D75-A6B0-27BB0A49E99B}"/>
              </a:ext>
            </a:extLst>
          </p:cNvPr>
          <p:cNvGrpSpPr>
            <a:grpSpLocks/>
          </p:cNvGrpSpPr>
          <p:nvPr/>
        </p:nvGrpSpPr>
        <p:grpSpPr bwMode="auto">
          <a:xfrm>
            <a:off x="2774156" y="1270000"/>
            <a:ext cx="3824287" cy="2603500"/>
            <a:chOff x="5219700" y="3699487"/>
            <a:chExt cx="3823911" cy="2602888"/>
          </a:xfrm>
        </p:grpSpPr>
        <p:sp>
          <p:nvSpPr>
            <p:cNvPr id="290" name="Line 89">
              <a:extLst>
                <a:ext uri="{FF2B5EF4-FFF2-40B4-BE49-F238E27FC236}">
                  <a16:creationId xmlns:a16="http://schemas.microsoft.com/office/drawing/2014/main" id="{F2B09E42-0C86-45DC-A181-9BC8CE5B74AB}"/>
                </a:ext>
              </a:extLst>
            </p:cNvPr>
            <p:cNvSpPr>
              <a:spLocks noChangeShapeType="1"/>
            </p:cNvSpPr>
            <p:nvPr/>
          </p:nvSpPr>
          <p:spPr bwMode="auto">
            <a:xfrm flipV="1">
              <a:off x="7304202" y="5265230"/>
              <a:ext cx="170556" cy="24538"/>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1" name="Line 90">
              <a:extLst>
                <a:ext uri="{FF2B5EF4-FFF2-40B4-BE49-F238E27FC236}">
                  <a16:creationId xmlns:a16="http://schemas.microsoft.com/office/drawing/2014/main" id="{4E7D2F7C-B14A-4A4D-9F48-492072520F51}"/>
                </a:ext>
              </a:extLst>
            </p:cNvPr>
            <p:cNvSpPr>
              <a:spLocks noChangeShapeType="1"/>
            </p:cNvSpPr>
            <p:nvPr/>
          </p:nvSpPr>
          <p:spPr bwMode="auto">
            <a:xfrm flipV="1">
              <a:off x="7304202" y="5304958"/>
              <a:ext cx="329430" cy="47907"/>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2" name="Oval 91">
              <a:extLst>
                <a:ext uri="{FF2B5EF4-FFF2-40B4-BE49-F238E27FC236}">
                  <a16:creationId xmlns:a16="http://schemas.microsoft.com/office/drawing/2014/main" id="{6F87EE82-07C6-4767-9F55-FBA42F56EFF7}"/>
                </a:ext>
              </a:extLst>
            </p:cNvPr>
            <p:cNvSpPr>
              <a:spLocks noChangeArrowheads="1"/>
            </p:cNvSpPr>
            <p:nvPr/>
          </p:nvSpPr>
          <p:spPr bwMode="auto">
            <a:xfrm>
              <a:off x="6727114" y="4849257"/>
              <a:ext cx="168220" cy="56086"/>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293" name="Oval 92">
              <a:extLst>
                <a:ext uri="{FF2B5EF4-FFF2-40B4-BE49-F238E27FC236}">
                  <a16:creationId xmlns:a16="http://schemas.microsoft.com/office/drawing/2014/main" id="{620F7757-890C-4BF3-96B3-C81492D93556}"/>
                </a:ext>
              </a:extLst>
            </p:cNvPr>
            <p:cNvSpPr>
              <a:spLocks noChangeArrowheads="1"/>
            </p:cNvSpPr>
            <p:nvPr/>
          </p:nvSpPr>
          <p:spPr bwMode="auto">
            <a:xfrm>
              <a:off x="6727114" y="4849257"/>
              <a:ext cx="168220" cy="56086"/>
            </a:xfrm>
            <a:prstGeom prst="ellipse">
              <a:avLst/>
            </a:prstGeom>
            <a:solidFill>
              <a:srgbClr val="000514"/>
            </a:solidFill>
            <a:ln w="15875"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294" name="Freeform 93">
              <a:extLst>
                <a:ext uri="{FF2B5EF4-FFF2-40B4-BE49-F238E27FC236}">
                  <a16:creationId xmlns:a16="http://schemas.microsoft.com/office/drawing/2014/main" id="{5EC188B5-868F-4638-9C86-0739234E87DF}"/>
                </a:ext>
              </a:extLst>
            </p:cNvPr>
            <p:cNvSpPr>
              <a:spLocks/>
            </p:cNvSpPr>
            <p:nvPr/>
          </p:nvSpPr>
          <p:spPr bwMode="auto">
            <a:xfrm>
              <a:off x="6727114" y="4905343"/>
              <a:ext cx="168220" cy="26875"/>
            </a:xfrm>
            <a:custGeom>
              <a:avLst/>
              <a:gdLst>
                <a:gd name="T0" fmla="*/ 0 w 144"/>
                <a:gd name="T1" fmla="*/ 0 h 23"/>
                <a:gd name="T2" fmla="*/ 2147483647 w 144"/>
                <a:gd name="T3" fmla="*/ 2147483647 h 23"/>
                <a:gd name="T4" fmla="*/ 2147483647 w 144"/>
                <a:gd name="T5" fmla="*/ 0 h 23"/>
                <a:gd name="T6" fmla="*/ 2147483647 w 144"/>
                <a:gd name="T7" fmla="*/ 0 h 23"/>
                <a:gd name="T8" fmla="*/ 0 60000 65536"/>
                <a:gd name="T9" fmla="*/ 0 60000 65536"/>
                <a:gd name="T10" fmla="*/ 0 60000 65536"/>
                <a:gd name="T11" fmla="*/ 0 60000 65536"/>
                <a:gd name="T12" fmla="*/ 0 w 144"/>
                <a:gd name="T13" fmla="*/ 0 h 23"/>
                <a:gd name="T14" fmla="*/ 144 w 144"/>
                <a:gd name="T15" fmla="*/ 23 h 23"/>
              </a:gdLst>
              <a:ahLst/>
              <a:cxnLst>
                <a:cxn ang="T8">
                  <a:pos x="T0" y="T1"/>
                </a:cxn>
                <a:cxn ang="T9">
                  <a:pos x="T2" y="T3"/>
                </a:cxn>
                <a:cxn ang="T10">
                  <a:pos x="T4" y="T5"/>
                </a:cxn>
                <a:cxn ang="T11">
                  <a:pos x="T6" y="T7"/>
                </a:cxn>
              </a:cxnLst>
              <a:rect l="T12" t="T13" r="T14" b="T15"/>
              <a:pathLst>
                <a:path w="144" h="23">
                  <a:moveTo>
                    <a:pt x="0" y="0"/>
                  </a:moveTo>
                  <a:cubicBezTo>
                    <a:pt x="0" y="12"/>
                    <a:pt x="32" y="23"/>
                    <a:pt x="72" y="23"/>
                  </a:cubicBezTo>
                  <a:cubicBezTo>
                    <a:pt x="112" y="23"/>
                    <a:pt x="144" y="12"/>
                    <a:pt x="144" y="0"/>
                  </a:cubicBezTo>
                  <a:cubicBezTo>
                    <a:pt x="144" y="0"/>
                    <a:pt x="144" y="0"/>
                    <a:pt x="144" y="0"/>
                  </a:cubicBezTo>
                </a:path>
              </a:pathLst>
            </a:custGeom>
            <a:noFill/>
            <a:ln w="1587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5" name="Line 94">
              <a:extLst>
                <a:ext uri="{FF2B5EF4-FFF2-40B4-BE49-F238E27FC236}">
                  <a16:creationId xmlns:a16="http://schemas.microsoft.com/office/drawing/2014/main" id="{5F26AA1B-1822-4080-BA33-7A9166AB2FE6}"/>
                </a:ext>
              </a:extLst>
            </p:cNvPr>
            <p:cNvSpPr>
              <a:spLocks noChangeShapeType="1"/>
            </p:cNvSpPr>
            <p:nvPr/>
          </p:nvSpPr>
          <p:spPr bwMode="auto">
            <a:xfrm>
              <a:off x="6895334" y="4876131"/>
              <a:ext cx="1168" cy="29212"/>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6" name="Line 95">
              <a:extLst>
                <a:ext uri="{FF2B5EF4-FFF2-40B4-BE49-F238E27FC236}">
                  <a16:creationId xmlns:a16="http://schemas.microsoft.com/office/drawing/2014/main" id="{CB5C2BD2-C89B-4A6D-91F9-84B6F74F5B0C}"/>
                </a:ext>
              </a:extLst>
            </p:cNvPr>
            <p:cNvSpPr>
              <a:spLocks noChangeShapeType="1"/>
            </p:cNvSpPr>
            <p:nvPr/>
          </p:nvSpPr>
          <p:spPr bwMode="auto">
            <a:xfrm>
              <a:off x="6727114" y="4881974"/>
              <a:ext cx="1168" cy="29212"/>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7" name="Freeform 96">
              <a:extLst>
                <a:ext uri="{FF2B5EF4-FFF2-40B4-BE49-F238E27FC236}">
                  <a16:creationId xmlns:a16="http://schemas.microsoft.com/office/drawing/2014/main" id="{E15FFB78-C880-4949-804E-B60740807228}"/>
                </a:ext>
              </a:extLst>
            </p:cNvPr>
            <p:cNvSpPr>
              <a:spLocks/>
            </p:cNvSpPr>
            <p:nvPr/>
          </p:nvSpPr>
          <p:spPr bwMode="auto">
            <a:xfrm>
              <a:off x="6778515" y="5157731"/>
              <a:ext cx="65419" cy="16359"/>
            </a:xfrm>
            <a:custGeom>
              <a:avLst/>
              <a:gdLst>
                <a:gd name="T0" fmla="*/ 0 w 56"/>
                <a:gd name="T1" fmla="*/ 0 h 14"/>
                <a:gd name="T2" fmla="*/ 2147483647 w 56"/>
                <a:gd name="T3" fmla="*/ 2147483647 h 14"/>
                <a:gd name="T4" fmla="*/ 2147483647 w 56"/>
                <a:gd name="T5" fmla="*/ 0 h 14"/>
                <a:gd name="T6" fmla="*/ 2147483647 w 56"/>
                <a:gd name="T7" fmla="*/ 0 h 14"/>
                <a:gd name="T8" fmla="*/ 0 60000 65536"/>
                <a:gd name="T9" fmla="*/ 0 60000 65536"/>
                <a:gd name="T10" fmla="*/ 0 60000 65536"/>
                <a:gd name="T11" fmla="*/ 0 60000 65536"/>
                <a:gd name="T12" fmla="*/ 0 w 56"/>
                <a:gd name="T13" fmla="*/ 0 h 14"/>
                <a:gd name="T14" fmla="*/ 56 w 56"/>
                <a:gd name="T15" fmla="*/ 14 h 14"/>
              </a:gdLst>
              <a:ahLst/>
              <a:cxnLst>
                <a:cxn ang="T8">
                  <a:pos x="T0" y="T1"/>
                </a:cxn>
                <a:cxn ang="T9">
                  <a:pos x="T2" y="T3"/>
                </a:cxn>
                <a:cxn ang="T10">
                  <a:pos x="T4" y="T5"/>
                </a:cxn>
                <a:cxn ang="T11">
                  <a:pos x="T6" y="T7"/>
                </a:cxn>
              </a:cxnLst>
              <a:rect l="T12" t="T13" r="T14" b="T15"/>
              <a:pathLst>
                <a:path w="56" h="14">
                  <a:moveTo>
                    <a:pt x="0" y="0"/>
                  </a:moveTo>
                  <a:cubicBezTo>
                    <a:pt x="0" y="8"/>
                    <a:pt x="13" y="14"/>
                    <a:pt x="28" y="14"/>
                  </a:cubicBezTo>
                  <a:cubicBezTo>
                    <a:pt x="43" y="14"/>
                    <a:pt x="56" y="8"/>
                    <a:pt x="56" y="0"/>
                  </a:cubicBezTo>
                  <a:cubicBezTo>
                    <a:pt x="56" y="0"/>
                    <a:pt x="56" y="0"/>
                    <a:pt x="56" y="0"/>
                  </a:cubicBezTo>
                </a:path>
              </a:pathLst>
            </a:custGeom>
            <a:noFill/>
            <a:ln w="1587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8" name="Line 97">
              <a:extLst>
                <a:ext uri="{FF2B5EF4-FFF2-40B4-BE49-F238E27FC236}">
                  <a16:creationId xmlns:a16="http://schemas.microsoft.com/office/drawing/2014/main" id="{F67B8A13-9E6B-4A73-A5FF-54C822CDEC20}"/>
                </a:ext>
              </a:extLst>
            </p:cNvPr>
            <p:cNvSpPr>
              <a:spLocks noChangeShapeType="1"/>
            </p:cNvSpPr>
            <p:nvPr/>
          </p:nvSpPr>
          <p:spPr bwMode="auto">
            <a:xfrm flipV="1">
              <a:off x="6845102" y="4931049"/>
              <a:ext cx="1168" cy="226682"/>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9" name="Line 98">
              <a:extLst>
                <a:ext uri="{FF2B5EF4-FFF2-40B4-BE49-F238E27FC236}">
                  <a16:creationId xmlns:a16="http://schemas.microsoft.com/office/drawing/2014/main" id="{E8BBBB80-89FF-4570-B91B-BBC2952FA3DD}"/>
                </a:ext>
              </a:extLst>
            </p:cNvPr>
            <p:cNvSpPr>
              <a:spLocks noChangeShapeType="1"/>
            </p:cNvSpPr>
            <p:nvPr/>
          </p:nvSpPr>
          <p:spPr bwMode="auto">
            <a:xfrm flipV="1">
              <a:off x="6778515" y="4932218"/>
              <a:ext cx="1168" cy="226682"/>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0" name="Oval 99">
              <a:extLst>
                <a:ext uri="{FF2B5EF4-FFF2-40B4-BE49-F238E27FC236}">
                  <a16:creationId xmlns:a16="http://schemas.microsoft.com/office/drawing/2014/main" id="{BA8171FF-780F-4C83-95AD-1EBA4B72F056}"/>
                </a:ext>
              </a:extLst>
            </p:cNvPr>
            <p:cNvSpPr>
              <a:spLocks noChangeArrowheads="1"/>
            </p:cNvSpPr>
            <p:nvPr/>
          </p:nvSpPr>
          <p:spPr bwMode="auto">
            <a:xfrm>
              <a:off x="7063554" y="4933386"/>
              <a:ext cx="168220" cy="56086"/>
            </a:xfrm>
            <a:prstGeom prst="ellipse">
              <a:avLst/>
            </a:prstGeom>
            <a:solidFill>
              <a:srgbClr val="000514"/>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01" name="Oval 100">
              <a:extLst>
                <a:ext uri="{FF2B5EF4-FFF2-40B4-BE49-F238E27FC236}">
                  <a16:creationId xmlns:a16="http://schemas.microsoft.com/office/drawing/2014/main" id="{D8B1CB2D-B500-4A99-BAA3-48CF0977F805}"/>
                </a:ext>
              </a:extLst>
            </p:cNvPr>
            <p:cNvSpPr>
              <a:spLocks noChangeArrowheads="1"/>
            </p:cNvSpPr>
            <p:nvPr/>
          </p:nvSpPr>
          <p:spPr bwMode="auto">
            <a:xfrm>
              <a:off x="7063554" y="4933386"/>
              <a:ext cx="168220" cy="56086"/>
            </a:xfrm>
            <a:prstGeom prst="ellipse">
              <a:avLst/>
            </a:prstGeom>
            <a:noFill/>
            <a:ln w="1587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02" name="Freeform 101">
              <a:extLst>
                <a:ext uri="{FF2B5EF4-FFF2-40B4-BE49-F238E27FC236}">
                  <a16:creationId xmlns:a16="http://schemas.microsoft.com/office/drawing/2014/main" id="{2BDA03A5-2EE4-4D5A-A903-D9F2E158D4C7}"/>
                </a:ext>
              </a:extLst>
            </p:cNvPr>
            <p:cNvSpPr>
              <a:spLocks/>
            </p:cNvSpPr>
            <p:nvPr/>
          </p:nvSpPr>
          <p:spPr bwMode="auto">
            <a:xfrm>
              <a:off x="7063554" y="4989472"/>
              <a:ext cx="168220" cy="26875"/>
            </a:xfrm>
            <a:custGeom>
              <a:avLst/>
              <a:gdLst>
                <a:gd name="T0" fmla="*/ 0 w 144"/>
                <a:gd name="T1" fmla="*/ 0 h 23"/>
                <a:gd name="T2" fmla="*/ 2147483647 w 144"/>
                <a:gd name="T3" fmla="*/ 2147483647 h 23"/>
                <a:gd name="T4" fmla="*/ 2147483647 w 144"/>
                <a:gd name="T5" fmla="*/ 0 h 23"/>
                <a:gd name="T6" fmla="*/ 2147483647 w 144"/>
                <a:gd name="T7" fmla="*/ 0 h 23"/>
                <a:gd name="T8" fmla="*/ 0 60000 65536"/>
                <a:gd name="T9" fmla="*/ 0 60000 65536"/>
                <a:gd name="T10" fmla="*/ 0 60000 65536"/>
                <a:gd name="T11" fmla="*/ 0 60000 65536"/>
                <a:gd name="T12" fmla="*/ 0 w 144"/>
                <a:gd name="T13" fmla="*/ 0 h 23"/>
                <a:gd name="T14" fmla="*/ 144 w 144"/>
                <a:gd name="T15" fmla="*/ 23 h 23"/>
              </a:gdLst>
              <a:ahLst/>
              <a:cxnLst>
                <a:cxn ang="T8">
                  <a:pos x="T0" y="T1"/>
                </a:cxn>
                <a:cxn ang="T9">
                  <a:pos x="T2" y="T3"/>
                </a:cxn>
                <a:cxn ang="T10">
                  <a:pos x="T4" y="T5"/>
                </a:cxn>
                <a:cxn ang="T11">
                  <a:pos x="T6" y="T7"/>
                </a:cxn>
              </a:cxnLst>
              <a:rect l="T12" t="T13" r="T14" b="T15"/>
              <a:pathLst>
                <a:path w="144" h="23">
                  <a:moveTo>
                    <a:pt x="0" y="0"/>
                  </a:moveTo>
                  <a:cubicBezTo>
                    <a:pt x="0" y="12"/>
                    <a:pt x="32" y="23"/>
                    <a:pt x="72" y="23"/>
                  </a:cubicBezTo>
                  <a:cubicBezTo>
                    <a:pt x="112" y="23"/>
                    <a:pt x="144" y="12"/>
                    <a:pt x="144" y="0"/>
                  </a:cubicBezTo>
                  <a:cubicBezTo>
                    <a:pt x="144" y="0"/>
                    <a:pt x="144" y="0"/>
                    <a:pt x="144" y="0"/>
                  </a:cubicBezTo>
                </a:path>
              </a:pathLst>
            </a:custGeom>
            <a:noFill/>
            <a:ln w="1587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3" name="Line 102">
              <a:extLst>
                <a:ext uri="{FF2B5EF4-FFF2-40B4-BE49-F238E27FC236}">
                  <a16:creationId xmlns:a16="http://schemas.microsoft.com/office/drawing/2014/main" id="{89C07DE3-F0CA-4300-A767-6A96EDE86FD7}"/>
                </a:ext>
              </a:extLst>
            </p:cNvPr>
            <p:cNvSpPr>
              <a:spLocks noChangeShapeType="1"/>
            </p:cNvSpPr>
            <p:nvPr/>
          </p:nvSpPr>
          <p:spPr bwMode="auto">
            <a:xfrm>
              <a:off x="7231774" y="4960261"/>
              <a:ext cx="1168" cy="29212"/>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4" name="Line 103">
              <a:extLst>
                <a:ext uri="{FF2B5EF4-FFF2-40B4-BE49-F238E27FC236}">
                  <a16:creationId xmlns:a16="http://schemas.microsoft.com/office/drawing/2014/main" id="{53B1E642-2798-47C7-9272-C6CCD0ABF7CE}"/>
                </a:ext>
              </a:extLst>
            </p:cNvPr>
            <p:cNvSpPr>
              <a:spLocks noChangeShapeType="1"/>
            </p:cNvSpPr>
            <p:nvPr/>
          </p:nvSpPr>
          <p:spPr bwMode="auto">
            <a:xfrm>
              <a:off x="7064722" y="4966103"/>
              <a:ext cx="1168" cy="29212"/>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5" name="Freeform 104">
              <a:extLst>
                <a:ext uri="{FF2B5EF4-FFF2-40B4-BE49-F238E27FC236}">
                  <a16:creationId xmlns:a16="http://schemas.microsoft.com/office/drawing/2014/main" id="{B8089F0D-45F4-4FD8-9106-237955F83AC0}"/>
                </a:ext>
              </a:extLst>
            </p:cNvPr>
            <p:cNvSpPr>
              <a:spLocks/>
            </p:cNvSpPr>
            <p:nvPr/>
          </p:nvSpPr>
          <p:spPr bwMode="auto">
            <a:xfrm>
              <a:off x="7114954" y="5241861"/>
              <a:ext cx="65419" cy="16359"/>
            </a:xfrm>
            <a:custGeom>
              <a:avLst/>
              <a:gdLst>
                <a:gd name="T0" fmla="*/ 0 w 56"/>
                <a:gd name="T1" fmla="*/ 0 h 14"/>
                <a:gd name="T2" fmla="*/ 2147483647 w 56"/>
                <a:gd name="T3" fmla="*/ 2147483647 h 14"/>
                <a:gd name="T4" fmla="*/ 2147483647 w 56"/>
                <a:gd name="T5" fmla="*/ 0 h 14"/>
                <a:gd name="T6" fmla="*/ 2147483647 w 56"/>
                <a:gd name="T7" fmla="*/ 0 h 14"/>
                <a:gd name="T8" fmla="*/ 0 60000 65536"/>
                <a:gd name="T9" fmla="*/ 0 60000 65536"/>
                <a:gd name="T10" fmla="*/ 0 60000 65536"/>
                <a:gd name="T11" fmla="*/ 0 60000 65536"/>
                <a:gd name="T12" fmla="*/ 0 w 56"/>
                <a:gd name="T13" fmla="*/ 0 h 14"/>
                <a:gd name="T14" fmla="*/ 56 w 56"/>
                <a:gd name="T15" fmla="*/ 14 h 14"/>
              </a:gdLst>
              <a:ahLst/>
              <a:cxnLst>
                <a:cxn ang="T8">
                  <a:pos x="T0" y="T1"/>
                </a:cxn>
                <a:cxn ang="T9">
                  <a:pos x="T2" y="T3"/>
                </a:cxn>
                <a:cxn ang="T10">
                  <a:pos x="T4" y="T5"/>
                </a:cxn>
                <a:cxn ang="T11">
                  <a:pos x="T6" y="T7"/>
                </a:cxn>
              </a:cxnLst>
              <a:rect l="T12" t="T13" r="T14" b="T15"/>
              <a:pathLst>
                <a:path w="56" h="14">
                  <a:moveTo>
                    <a:pt x="0" y="0"/>
                  </a:moveTo>
                  <a:cubicBezTo>
                    <a:pt x="0" y="8"/>
                    <a:pt x="13" y="14"/>
                    <a:pt x="28" y="14"/>
                  </a:cubicBezTo>
                  <a:cubicBezTo>
                    <a:pt x="44" y="14"/>
                    <a:pt x="56" y="8"/>
                    <a:pt x="56" y="0"/>
                  </a:cubicBezTo>
                  <a:cubicBezTo>
                    <a:pt x="56" y="0"/>
                    <a:pt x="56" y="0"/>
                    <a:pt x="56" y="0"/>
                  </a:cubicBezTo>
                </a:path>
              </a:pathLst>
            </a:custGeom>
            <a:noFill/>
            <a:ln w="1587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6" name="Line 105">
              <a:extLst>
                <a:ext uri="{FF2B5EF4-FFF2-40B4-BE49-F238E27FC236}">
                  <a16:creationId xmlns:a16="http://schemas.microsoft.com/office/drawing/2014/main" id="{FECA6A69-01E5-42B6-A131-78DD125FAB48}"/>
                </a:ext>
              </a:extLst>
            </p:cNvPr>
            <p:cNvSpPr>
              <a:spLocks noChangeShapeType="1"/>
            </p:cNvSpPr>
            <p:nvPr/>
          </p:nvSpPr>
          <p:spPr bwMode="auto">
            <a:xfrm flipV="1">
              <a:off x="7181541" y="5015179"/>
              <a:ext cx="1168" cy="226682"/>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7" name="Line 106">
              <a:extLst>
                <a:ext uri="{FF2B5EF4-FFF2-40B4-BE49-F238E27FC236}">
                  <a16:creationId xmlns:a16="http://schemas.microsoft.com/office/drawing/2014/main" id="{FF511A69-EAA2-4E9D-A869-E021D6C6D820}"/>
                </a:ext>
              </a:extLst>
            </p:cNvPr>
            <p:cNvSpPr>
              <a:spLocks noChangeShapeType="1"/>
            </p:cNvSpPr>
            <p:nvPr/>
          </p:nvSpPr>
          <p:spPr bwMode="auto">
            <a:xfrm flipV="1">
              <a:off x="7114954" y="5016347"/>
              <a:ext cx="1168" cy="226682"/>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8" name="Freeform 112">
              <a:extLst>
                <a:ext uri="{FF2B5EF4-FFF2-40B4-BE49-F238E27FC236}">
                  <a16:creationId xmlns:a16="http://schemas.microsoft.com/office/drawing/2014/main" id="{B4ADF87C-D1A6-49DA-8619-9D9CD0B26024}"/>
                </a:ext>
              </a:extLst>
            </p:cNvPr>
            <p:cNvSpPr>
              <a:spLocks/>
            </p:cNvSpPr>
            <p:nvPr/>
          </p:nvSpPr>
          <p:spPr bwMode="auto">
            <a:xfrm>
              <a:off x="6952576" y="5264062"/>
              <a:ext cx="15187" cy="4674"/>
            </a:xfrm>
            <a:custGeom>
              <a:avLst/>
              <a:gdLst>
                <a:gd name="T0" fmla="*/ 0 w 13"/>
                <a:gd name="T1" fmla="*/ 2147483647 h 4"/>
                <a:gd name="T2" fmla="*/ 0 w 13"/>
                <a:gd name="T3" fmla="*/ 0 h 4"/>
                <a:gd name="T4" fmla="*/ 2147483647 w 13"/>
                <a:gd name="T5" fmla="*/ 2147483647 h 4"/>
                <a:gd name="T6" fmla="*/ 0 60000 65536"/>
                <a:gd name="T7" fmla="*/ 0 60000 65536"/>
                <a:gd name="T8" fmla="*/ 0 60000 65536"/>
                <a:gd name="T9" fmla="*/ 0 w 13"/>
                <a:gd name="T10" fmla="*/ 0 h 4"/>
                <a:gd name="T11" fmla="*/ 13 w 13"/>
                <a:gd name="T12" fmla="*/ 4 h 4"/>
              </a:gdLst>
              <a:ahLst/>
              <a:cxnLst>
                <a:cxn ang="T6">
                  <a:pos x="T0" y="T1"/>
                </a:cxn>
                <a:cxn ang="T7">
                  <a:pos x="T2" y="T3"/>
                </a:cxn>
                <a:cxn ang="T8">
                  <a:pos x="T4" y="T5"/>
                </a:cxn>
              </a:cxnLst>
              <a:rect l="T9" t="T10" r="T11" b="T12"/>
              <a:pathLst>
                <a:path w="13" h="4">
                  <a:moveTo>
                    <a:pt x="0" y="1"/>
                  </a:moveTo>
                  <a:lnTo>
                    <a:pt x="0" y="0"/>
                  </a:lnTo>
                  <a:lnTo>
                    <a:pt x="13" y="4"/>
                  </a:lnTo>
                </a:path>
              </a:pathLst>
            </a:custGeom>
            <a:noFill/>
            <a:ln w="1587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9" name="Line 113">
              <a:extLst>
                <a:ext uri="{FF2B5EF4-FFF2-40B4-BE49-F238E27FC236}">
                  <a16:creationId xmlns:a16="http://schemas.microsoft.com/office/drawing/2014/main" id="{DC51077B-5945-4473-989D-B8E03D4BF9A3}"/>
                </a:ext>
              </a:extLst>
            </p:cNvPr>
            <p:cNvSpPr>
              <a:spLocks noChangeShapeType="1"/>
            </p:cNvSpPr>
            <p:nvPr/>
          </p:nvSpPr>
          <p:spPr bwMode="auto">
            <a:xfrm flipH="1" flipV="1">
              <a:off x="6952576" y="5265230"/>
              <a:ext cx="15187" cy="3505"/>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0" name="Freeform 114">
              <a:extLst>
                <a:ext uri="{FF2B5EF4-FFF2-40B4-BE49-F238E27FC236}">
                  <a16:creationId xmlns:a16="http://schemas.microsoft.com/office/drawing/2014/main" id="{5F425604-F9C8-4D6E-B712-E5817903D7CB}"/>
                </a:ext>
              </a:extLst>
            </p:cNvPr>
            <p:cNvSpPr>
              <a:spLocks/>
            </p:cNvSpPr>
            <p:nvPr/>
          </p:nvSpPr>
          <p:spPr bwMode="auto">
            <a:xfrm>
              <a:off x="6631323" y="5121509"/>
              <a:ext cx="672879" cy="231356"/>
            </a:xfrm>
            <a:custGeom>
              <a:avLst/>
              <a:gdLst>
                <a:gd name="T0" fmla="*/ 2147483647 w 576"/>
                <a:gd name="T1" fmla="*/ 2147483647 h 198"/>
                <a:gd name="T2" fmla="*/ 0 w 576"/>
                <a:gd name="T3" fmla="*/ 2147483647 h 198"/>
                <a:gd name="T4" fmla="*/ 0 w 576"/>
                <a:gd name="T5" fmla="*/ 0 h 198"/>
                <a:gd name="T6" fmla="*/ 2147483647 w 576"/>
                <a:gd name="T7" fmla="*/ 2147483647 h 198"/>
                <a:gd name="T8" fmla="*/ 2147483647 w 576"/>
                <a:gd name="T9" fmla="*/ 2147483647 h 198"/>
                <a:gd name="T10" fmla="*/ 2147483647 w 576"/>
                <a:gd name="T11" fmla="*/ 2147483647 h 198"/>
                <a:gd name="T12" fmla="*/ 0 60000 65536"/>
                <a:gd name="T13" fmla="*/ 0 60000 65536"/>
                <a:gd name="T14" fmla="*/ 0 60000 65536"/>
                <a:gd name="T15" fmla="*/ 0 60000 65536"/>
                <a:gd name="T16" fmla="*/ 0 60000 65536"/>
                <a:gd name="T17" fmla="*/ 0 60000 65536"/>
                <a:gd name="T18" fmla="*/ 0 w 576"/>
                <a:gd name="T19" fmla="*/ 0 h 198"/>
                <a:gd name="T20" fmla="*/ 576 w 576"/>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576" h="198">
                  <a:moveTo>
                    <a:pt x="275" y="123"/>
                  </a:moveTo>
                  <a:lnTo>
                    <a:pt x="0" y="54"/>
                  </a:lnTo>
                  <a:lnTo>
                    <a:pt x="0" y="0"/>
                  </a:lnTo>
                  <a:lnTo>
                    <a:pt x="576" y="144"/>
                  </a:lnTo>
                  <a:lnTo>
                    <a:pt x="576" y="198"/>
                  </a:lnTo>
                  <a:lnTo>
                    <a:pt x="288" y="126"/>
                  </a:lnTo>
                </a:path>
              </a:pathLst>
            </a:custGeom>
            <a:noFill/>
            <a:ln w="1587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1" name="Line 115">
              <a:extLst>
                <a:ext uri="{FF2B5EF4-FFF2-40B4-BE49-F238E27FC236}">
                  <a16:creationId xmlns:a16="http://schemas.microsoft.com/office/drawing/2014/main" id="{A29B9367-155D-4951-ABA8-912DF73E1D5F}"/>
                </a:ext>
              </a:extLst>
            </p:cNvPr>
            <p:cNvSpPr>
              <a:spLocks noChangeShapeType="1"/>
            </p:cNvSpPr>
            <p:nvPr/>
          </p:nvSpPr>
          <p:spPr bwMode="auto">
            <a:xfrm flipH="1" flipV="1">
              <a:off x="7305370" y="5221997"/>
              <a:ext cx="1188052" cy="297958"/>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2" name="Line 116">
              <a:extLst>
                <a:ext uri="{FF2B5EF4-FFF2-40B4-BE49-F238E27FC236}">
                  <a16:creationId xmlns:a16="http://schemas.microsoft.com/office/drawing/2014/main" id="{20279560-3B55-4A41-A07D-31F97D5093D1}"/>
                </a:ext>
              </a:extLst>
            </p:cNvPr>
            <p:cNvSpPr>
              <a:spLocks noChangeShapeType="1"/>
            </p:cNvSpPr>
            <p:nvPr/>
          </p:nvSpPr>
          <p:spPr bwMode="auto">
            <a:xfrm flipH="1" flipV="1">
              <a:off x="5465466" y="4763959"/>
              <a:ext cx="1163520" cy="290948"/>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3" name="Line 117">
              <a:extLst>
                <a:ext uri="{FF2B5EF4-FFF2-40B4-BE49-F238E27FC236}">
                  <a16:creationId xmlns:a16="http://schemas.microsoft.com/office/drawing/2014/main" id="{982C834D-11F8-48DB-8CA7-B70484E38154}"/>
                </a:ext>
              </a:extLst>
            </p:cNvPr>
            <p:cNvSpPr>
              <a:spLocks noChangeShapeType="1"/>
            </p:cNvSpPr>
            <p:nvPr/>
          </p:nvSpPr>
          <p:spPr bwMode="auto">
            <a:xfrm flipV="1">
              <a:off x="7305370" y="5225502"/>
              <a:ext cx="1168" cy="63097"/>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4" name="Line 118">
              <a:extLst>
                <a:ext uri="{FF2B5EF4-FFF2-40B4-BE49-F238E27FC236}">
                  <a16:creationId xmlns:a16="http://schemas.microsoft.com/office/drawing/2014/main" id="{F6F5FB29-6D78-4238-9A8A-53A2A8176FE2}"/>
                </a:ext>
              </a:extLst>
            </p:cNvPr>
            <p:cNvSpPr>
              <a:spLocks noChangeShapeType="1"/>
            </p:cNvSpPr>
            <p:nvPr/>
          </p:nvSpPr>
          <p:spPr bwMode="auto">
            <a:xfrm flipV="1">
              <a:off x="6628986" y="5054906"/>
              <a:ext cx="1168" cy="63097"/>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5" name="Line 119">
              <a:extLst>
                <a:ext uri="{FF2B5EF4-FFF2-40B4-BE49-F238E27FC236}">
                  <a16:creationId xmlns:a16="http://schemas.microsoft.com/office/drawing/2014/main" id="{27867CCA-9688-48E1-8418-FD2142FD0CA3}"/>
                </a:ext>
              </a:extLst>
            </p:cNvPr>
            <p:cNvSpPr>
              <a:spLocks noChangeShapeType="1"/>
            </p:cNvSpPr>
            <p:nvPr/>
          </p:nvSpPr>
          <p:spPr bwMode="auto">
            <a:xfrm flipH="1" flipV="1">
              <a:off x="5465466" y="4374860"/>
              <a:ext cx="3027956" cy="757165"/>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6" name="Freeform 120">
              <a:extLst>
                <a:ext uri="{FF2B5EF4-FFF2-40B4-BE49-F238E27FC236}">
                  <a16:creationId xmlns:a16="http://schemas.microsoft.com/office/drawing/2014/main" id="{A07911CB-3DA8-4927-951B-C22BD53D7119}"/>
                </a:ext>
              </a:extLst>
            </p:cNvPr>
            <p:cNvSpPr>
              <a:spLocks/>
            </p:cNvSpPr>
            <p:nvPr/>
          </p:nvSpPr>
          <p:spPr bwMode="auto">
            <a:xfrm>
              <a:off x="8409312" y="4900669"/>
              <a:ext cx="168220" cy="862327"/>
            </a:xfrm>
            <a:custGeom>
              <a:avLst/>
              <a:gdLst>
                <a:gd name="T0" fmla="*/ 2147483647 w 144"/>
                <a:gd name="T1" fmla="*/ 0 h 738"/>
                <a:gd name="T2" fmla="*/ 2147483647 w 144"/>
                <a:gd name="T3" fmla="*/ 2147483647 h 738"/>
                <a:gd name="T4" fmla="*/ 0 w 144"/>
                <a:gd name="T5" fmla="*/ 2147483647 h 738"/>
                <a:gd name="T6" fmla="*/ 2147483647 w 144"/>
                <a:gd name="T7" fmla="*/ 2147483647 h 738"/>
                <a:gd name="T8" fmla="*/ 2147483647 w 144"/>
                <a:gd name="T9" fmla="*/ 2147483647 h 738"/>
                <a:gd name="T10" fmla="*/ 2147483647 w 144"/>
                <a:gd name="T11" fmla="*/ 2147483647 h 738"/>
                <a:gd name="T12" fmla="*/ 0 60000 65536"/>
                <a:gd name="T13" fmla="*/ 0 60000 65536"/>
                <a:gd name="T14" fmla="*/ 0 60000 65536"/>
                <a:gd name="T15" fmla="*/ 0 60000 65536"/>
                <a:gd name="T16" fmla="*/ 0 60000 65536"/>
                <a:gd name="T17" fmla="*/ 0 60000 65536"/>
                <a:gd name="T18" fmla="*/ 0 w 144"/>
                <a:gd name="T19" fmla="*/ 0 h 738"/>
                <a:gd name="T20" fmla="*/ 144 w 144"/>
                <a:gd name="T21" fmla="*/ 738 h 738"/>
              </a:gdLst>
              <a:ahLst/>
              <a:cxnLst>
                <a:cxn ang="T12">
                  <a:pos x="T0" y="T1"/>
                </a:cxn>
                <a:cxn ang="T13">
                  <a:pos x="T2" y="T3"/>
                </a:cxn>
                <a:cxn ang="T14">
                  <a:pos x="T4" y="T5"/>
                </a:cxn>
                <a:cxn ang="T15">
                  <a:pos x="T6" y="T7"/>
                </a:cxn>
                <a:cxn ang="T16">
                  <a:pos x="T8" y="T9"/>
                </a:cxn>
                <a:cxn ang="T17">
                  <a:pos x="T10" y="T11"/>
                </a:cxn>
              </a:cxnLst>
              <a:rect l="T18" t="T19" r="T20" b="T21"/>
              <a:pathLst>
                <a:path w="144" h="738">
                  <a:moveTo>
                    <a:pt x="72" y="0"/>
                  </a:moveTo>
                  <a:lnTo>
                    <a:pt x="72" y="342"/>
                  </a:lnTo>
                  <a:lnTo>
                    <a:pt x="0" y="342"/>
                  </a:lnTo>
                  <a:lnTo>
                    <a:pt x="144" y="414"/>
                  </a:lnTo>
                  <a:lnTo>
                    <a:pt x="72" y="414"/>
                  </a:lnTo>
                  <a:lnTo>
                    <a:pt x="72" y="738"/>
                  </a:lnTo>
                </a:path>
              </a:pathLst>
            </a:custGeom>
            <a:noFill/>
            <a:ln w="952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7" name="Freeform 121">
              <a:extLst>
                <a:ext uri="{FF2B5EF4-FFF2-40B4-BE49-F238E27FC236}">
                  <a16:creationId xmlns:a16="http://schemas.microsoft.com/office/drawing/2014/main" id="{287E8E6D-A414-4E72-8171-47B4A148C74B}"/>
                </a:ext>
              </a:extLst>
            </p:cNvPr>
            <p:cNvSpPr>
              <a:spLocks/>
            </p:cNvSpPr>
            <p:nvPr/>
          </p:nvSpPr>
          <p:spPr bwMode="auto">
            <a:xfrm>
              <a:off x="5381356" y="4132988"/>
              <a:ext cx="168220" cy="862327"/>
            </a:xfrm>
            <a:custGeom>
              <a:avLst/>
              <a:gdLst>
                <a:gd name="T0" fmla="*/ 2147483647 w 144"/>
                <a:gd name="T1" fmla="*/ 0 h 738"/>
                <a:gd name="T2" fmla="*/ 2147483647 w 144"/>
                <a:gd name="T3" fmla="*/ 2147483647 h 738"/>
                <a:gd name="T4" fmla="*/ 0 w 144"/>
                <a:gd name="T5" fmla="*/ 2147483647 h 738"/>
                <a:gd name="T6" fmla="*/ 2147483647 w 144"/>
                <a:gd name="T7" fmla="*/ 2147483647 h 738"/>
                <a:gd name="T8" fmla="*/ 2147483647 w 144"/>
                <a:gd name="T9" fmla="*/ 2147483647 h 738"/>
                <a:gd name="T10" fmla="*/ 2147483647 w 144"/>
                <a:gd name="T11" fmla="*/ 2147483647 h 738"/>
                <a:gd name="T12" fmla="*/ 0 60000 65536"/>
                <a:gd name="T13" fmla="*/ 0 60000 65536"/>
                <a:gd name="T14" fmla="*/ 0 60000 65536"/>
                <a:gd name="T15" fmla="*/ 0 60000 65536"/>
                <a:gd name="T16" fmla="*/ 0 60000 65536"/>
                <a:gd name="T17" fmla="*/ 0 60000 65536"/>
                <a:gd name="T18" fmla="*/ 0 w 144"/>
                <a:gd name="T19" fmla="*/ 0 h 738"/>
                <a:gd name="T20" fmla="*/ 144 w 144"/>
                <a:gd name="T21" fmla="*/ 738 h 738"/>
              </a:gdLst>
              <a:ahLst/>
              <a:cxnLst>
                <a:cxn ang="T12">
                  <a:pos x="T0" y="T1"/>
                </a:cxn>
                <a:cxn ang="T13">
                  <a:pos x="T2" y="T3"/>
                </a:cxn>
                <a:cxn ang="T14">
                  <a:pos x="T4" y="T5"/>
                </a:cxn>
                <a:cxn ang="T15">
                  <a:pos x="T6" y="T7"/>
                </a:cxn>
                <a:cxn ang="T16">
                  <a:pos x="T8" y="T9"/>
                </a:cxn>
                <a:cxn ang="T17">
                  <a:pos x="T10" y="T11"/>
                </a:cxn>
              </a:cxnLst>
              <a:rect l="T18" t="T19" r="T20" b="T21"/>
              <a:pathLst>
                <a:path w="144" h="738">
                  <a:moveTo>
                    <a:pt x="72" y="0"/>
                  </a:moveTo>
                  <a:lnTo>
                    <a:pt x="72" y="342"/>
                  </a:lnTo>
                  <a:lnTo>
                    <a:pt x="0" y="342"/>
                  </a:lnTo>
                  <a:lnTo>
                    <a:pt x="144" y="414"/>
                  </a:lnTo>
                  <a:lnTo>
                    <a:pt x="72" y="414"/>
                  </a:lnTo>
                  <a:lnTo>
                    <a:pt x="72" y="738"/>
                  </a:lnTo>
                </a:path>
              </a:pathLst>
            </a:custGeom>
            <a:noFill/>
            <a:ln w="952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8" name="Line 122">
              <a:extLst>
                <a:ext uri="{FF2B5EF4-FFF2-40B4-BE49-F238E27FC236}">
                  <a16:creationId xmlns:a16="http://schemas.microsoft.com/office/drawing/2014/main" id="{C7261E46-A18F-4EB0-BCEE-1F3659AA24C2}"/>
                </a:ext>
              </a:extLst>
            </p:cNvPr>
            <p:cNvSpPr>
              <a:spLocks noChangeShapeType="1"/>
            </p:cNvSpPr>
            <p:nvPr/>
          </p:nvSpPr>
          <p:spPr bwMode="auto">
            <a:xfrm>
              <a:off x="7252801" y="4984799"/>
              <a:ext cx="670543" cy="167090"/>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9" name="Line 123">
              <a:extLst>
                <a:ext uri="{FF2B5EF4-FFF2-40B4-BE49-F238E27FC236}">
                  <a16:creationId xmlns:a16="http://schemas.microsoft.com/office/drawing/2014/main" id="{45EA3D66-9EDF-4B14-90F7-220EA4B29A16}"/>
                </a:ext>
              </a:extLst>
            </p:cNvPr>
            <p:cNvSpPr>
              <a:spLocks noChangeShapeType="1"/>
            </p:cNvSpPr>
            <p:nvPr/>
          </p:nvSpPr>
          <p:spPr bwMode="auto">
            <a:xfrm>
              <a:off x="6043722" y="4690346"/>
              <a:ext cx="670543" cy="168259"/>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0" name="Line 124">
              <a:extLst>
                <a:ext uri="{FF2B5EF4-FFF2-40B4-BE49-F238E27FC236}">
                  <a16:creationId xmlns:a16="http://schemas.microsoft.com/office/drawing/2014/main" id="{7E42E411-00FC-4A54-808E-D4AC28C5DF5B}"/>
                </a:ext>
              </a:extLst>
            </p:cNvPr>
            <p:cNvSpPr>
              <a:spLocks noChangeShapeType="1"/>
            </p:cNvSpPr>
            <p:nvPr/>
          </p:nvSpPr>
          <p:spPr bwMode="auto">
            <a:xfrm>
              <a:off x="7820543" y="4669313"/>
              <a:ext cx="1168" cy="241872"/>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1" name="Freeform 125">
              <a:extLst>
                <a:ext uri="{FF2B5EF4-FFF2-40B4-BE49-F238E27FC236}">
                  <a16:creationId xmlns:a16="http://schemas.microsoft.com/office/drawing/2014/main" id="{6F918CD1-BAC5-4CC5-BC44-14B4330E9AFD}"/>
                </a:ext>
              </a:extLst>
            </p:cNvPr>
            <p:cNvSpPr>
              <a:spLocks/>
            </p:cNvSpPr>
            <p:nvPr/>
          </p:nvSpPr>
          <p:spPr bwMode="auto">
            <a:xfrm>
              <a:off x="7790170" y="4904175"/>
              <a:ext cx="60746" cy="59592"/>
            </a:xfrm>
            <a:custGeom>
              <a:avLst/>
              <a:gdLst>
                <a:gd name="T0" fmla="*/ 2147483647 w 52"/>
                <a:gd name="T1" fmla="*/ 0 h 51"/>
                <a:gd name="T2" fmla="*/ 2147483647 w 52"/>
                <a:gd name="T3" fmla="*/ 2147483647 h 51"/>
                <a:gd name="T4" fmla="*/ 0 w 52"/>
                <a:gd name="T5" fmla="*/ 0 h 51"/>
                <a:gd name="T6" fmla="*/ 2147483647 w 52"/>
                <a:gd name="T7" fmla="*/ 0 h 51"/>
                <a:gd name="T8" fmla="*/ 0 60000 65536"/>
                <a:gd name="T9" fmla="*/ 0 60000 65536"/>
                <a:gd name="T10" fmla="*/ 0 60000 65536"/>
                <a:gd name="T11" fmla="*/ 0 60000 65536"/>
                <a:gd name="T12" fmla="*/ 0 w 52"/>
                <a:gd name="T13" fmla="*/ 0 h 51"/>
                <a:gd name="T14" fmla="*/ 52 w 52"/>
                <a:gd name="T15" fmla="*/ 51 h 51"/>
              </a:gdLst>
              <a:ahLst/>
              <a:cxnLst>
                <a:cxn ang="T8">
                  <a:pos x="T0" y="T1"/>
                </a:cxn>
                <a:cxn ang="T9">
                  <a:pos x="T2" y="T3"/>
                </a:cxn>
                <a:cxn ang="T10">
                  <a:pos x="T4" y="T5"/>
                </a:cxn>
                <a:cxn ang="T11">
                  <a:pos x="T6" y="T7"/>
                </a:cxn>
              </a:cxnLst>
              <a:rect l="T12" t="T13" r="T14" b="T15"/>
              <a:pathLst>
                <a:path w="52" h="51">
                  <a:moveTo>
                    <a:pt x="52" y="0"/>
                  </a:moveTo>
                  <a:lnTo>
                    <a:pt x="26" y="51"/>
                  </a:lnTo>
                  <a:lnTo>
                    <a:pt x="0" y="0"/>
                  </a:lnTo>
                  <a:lnTo>
                    <a:pt x="52" y="0"/>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2" name="Line 126">
              <a:extLst>
                <a:ext uri="{FF2B5EF4-FFF2-40B4-BE49-F238E27FC236}">
                  <a16:creationId xmlns:a16="http://schemas.microsoft.com/office/drawing/2014/main" id="{97650071-F4A4-430E-86BB-D7E2F03A8137}"/>
                </a:ext>
              </a:extLst>
            </p:cNvPr>
            <p:cNvSpPr>
              <a:spLocks noChangeShapeType="1"/>
            </p:cNvSpPr>
            <p:nvPr/>
          </p:nvSpPr>
          <p:spPr bwMode="auto">
            <a:xfrm flipV="1">
              <a:off x="7820543" y="5179932"/>
              <a:ext cx="1168" cy="241872"/>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3" name="Freeform 127">
              <a:extLst>
                <a:ext uri="{FF2B5EF4-FFF2-40B4-BE49-F238E27FC236}">
                  <a16:creationId xmlns:a16="http://schemas.microsoft.com/office/drawing/2014/main" id="{F6D46ACA-9D32-429F-8D5B-C45A930CAB07}"/>
                </a:ext>
              </a:extLst>
            </p:cNvPr>
            <p:cNvSpPr>
              <a:spLocks/>
            </p:cNvSpPr>
            <p:nvPr/>
          </p:nvSpPr>
          <p:spPr bwMode="auto">
            <a:xfrm>
              <a:off x="7790170" y="5127351"/>
              <a:ext cx="60746" cy="59592"/>
            </a:xfrm>
            <a:custGeom>
              <a:avLst/>
              <a:gdLst>
                <a:gd name="T0" fmla="*/ 2147483647 w 52"/>
                <a:gd name="T1" fmla="*/ 2147483647 h 51"/>
                <a:gd name="T2" fmla="*/ 2147483647 w 52"/>
                <a:gd name="T3" fmla="*/ 0 h 51"/>
                <a:gd name="T4" fmla="*/ 0 w 52"/>
                <a:gd name="T5" fmla="*/ 2147483647 h 51"/>
                <a:gd name="T6" fmla="*/ 2147483647 w 52"/>
                <a:gd name="T7" fmla="*/ 2147483647 h 51"/>
                <a:gd name="T8" fmla="*/ 0 60000 65536"/>
                <a:gd name="T9" fmla="*/ 0 60000 65536"/>
                <a:gd name="T10" fmla="*/ 0 60000 65536"/>
                <a:gd name="T11" fmla="*/ 0 60000 65536"/>
                <a:gd name="T12" fmla="*/ 0 w 52"/>
                <a:gd name="T13" fmla="*/ 0 h 51"/>
                <a:gd name="T14" fmla="*/ 52 w 52"/>
                <a:gd name="T15" fmla="*/ 51 h 51"/>
              </a:gdLst>
              <a:ahLst/>
              <a:cxnLst>
                <a:cxn ang="T8">
                  <a:pos x="T0" y="T1"/>
                </a:cxn>
                <a:cxn ang="T9">
                  <a:pos x="T2" y="T3"/>
                </a:cxn>
                <a:cxn ang="T10">
                  <a:pos x="T4" y="T5"/>
                </a:cxn>
                <a:cxn ang="T11">
                  <a:pos x="T6" y="T7"/>
                </a:cxn>
              </a:cxnLst>
              <a:rect l="T12" t="T13" r="T14" b="T15"/>
              <a:pathLst>
                <a:path w="52" h="51">
                  <a:moveTo>
                    <a:pt x="52" y="51"/>
                  </a:moveTo>
                  <a:lnTo>
                    <a:pt x="26" y="0"/>
                  </a:lnTo>
                  <a:lnTo>
                    <a:pt x="0" y="51"/>
                  </a:lnTo>
                  <a:lnTo>
                    <a:pt x="52" y="51"/>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4" name="Line 128">
              <a:extLst>
                <a:ext uri="{FF2B5EF4-FFF2-40B4-BE49-F238E27FC236}">
                  <a16:creationId xmlns:a16="http://schemas.microsoft.com/office/drawing/2014/main" id="{26D6A27C-E5E2-4F2F-9DCB-D81F09BA2521}"/>
                </a:ext>
              </a:extLst>
            </p:cNvPr>
            <p:cNvSpPr>
              <a:spLocks noChangeShapeType="1"/>
            </p:cNvSpPr>
            <p:nvPr/>
          </p:nvSpPr>
          <p:spPr bwMode="auto">
            <a:xfrm>
              <a:off x="6138345" y="4420430"/>
              <a:ext cx="1168" cy="240704"/>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5" name="Freeform 129">
              <a:extLst>
                <a:ext uri="{FF2B5EF4-FFF2-40B4-BE49-F238E27FC236}">
                  <a16:creationId xmlns:a16="http://schemas.microsoft.com/office/drawing/2014/main" id="{267E761A-B38A-460D-98CA-1221BB52022C}"/>
                </a:ext>
              </a:extLst>
            </p:cNvPr>
            <p:cNvSpPr>
              <a:spLocks/>
            </p:cNvSpPr>
            <p:nvPr/>
          </p:nvSpPr>
          <p:spPr bwMode="auto">
            <a:xfrm>
              <a:off x="6107972" y="4654123"/>
              <a:ext cx="60746" cy="60760"/>
            </a:xfrm>
            <a:custGeom>
              <a:avLst/>
              <a:gdLst>
                <a:gd name="T0" fmla="*/ 2147483647 w 52"/>
                <a:gd name="T1" fmla="*/ 0 h 52"/>
                <a:gd name="T2" fmla="*/ 2147483647 w 52"/>
                <a:gd name="T3" fmla="*/ 2147483647 h 52"/>
                <a:gd name="T4" fmla="*/ 0 w 52"/>
                <a:gd name="T5" fmla="*/ 0 h 52"/>
                <a:gd name="T6" fmla="*/ 2147483647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52" y="0"/>
                  </a:moveTo>
                  <a:lnTo>
                    <a:pt x="26" y="52"/>
                  </a:lnTo>
                  <a:lnTo>
                    <a:pt x="0" y="0"/>
                  </a:lnTo>
                  <a:lnTo>
                    <a:pt x="52" y="0"/>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6" name="Line 130">
              <a:extLst>
                <a:ext uri="{FF2B5EF4-FFF2-40B4-BE49-F238E27FC236}">
                  <a16:creationId xmlns:a16="http://schemas.microsoft.com/office/drawing/2014/main" id="{2DED16ED-1C4A-41F0-87CC-C6B86F364954}"/>
                </a:ext>
              </a:extLst>
            </p:cNvPr>
            <p:cNvSpPr>
              <a:spLocks noChangeShapeType="1"/>
            </p:cNvSpPr>
            <p:nvPr/>
          </p:nvSpPr>
          <p:spPr bwMode="auto">
            <a:xfrm flipV="1">
              <a:off x="6138345" y="4980125"/>
              <a:ext cx="1168" cy="241872"/>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7" name="Freeform 131">
              <a:extLst>
                <a:ext uri="{FF2B5EF4-FFF2-40B4-BE49-F238E27FC236}">
                  <a16:creationId xmlns:a16="http://schemas.microsoft.com/office/drawing/2014/main" id="{BED3F6B7-5EAC-4A79-8301-CBA74F5700B7}"/>
                </a:ext>
              </a:extLst>
            </p:cNvPr>
            <p:cNvSpPr>
              <a:spLocks/>
            </p:cNvSpPr>
            <p:nvPr/>
          </p:nvSpPr>
          <p:spPr bwMode="auto">
            <a:xfrm>
              <a:off x="6107972" y="4927544"/>
              <a:ext cx="60746" cy="60760"/>
            </a:xfrm>
            <a:custGeom>
              <a:avLst/>
              <a:gdLst>
                <a:gd name="T0" fmla="*/ 2147483647 w 52"/>
                <a:gd name="T1" fmla="*/ 2147483647 h 52"/>
                <a:gd name="T2" fmla="*/ 2147483647 w 52"/>
                <a:gd name="T3" fmla="*/ 0 h 52"/>
                <a:gd name="T4" fmla="*/ 0 w 52"/>
                <a:gd name="T5" fmla="*/ 2147483647 h 52"/>
                <a:gd name="T6" fmla="*/ 2147483647 w 52"/>
                <a:gd name="T7" fmla="*/ 2147483647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52" y="52"/>
                  </a:moveTo>
                  <a:lnTo>
                    <a:pt x="26" y="0"/>
                  </a:lnTo>
                  <a:lnTo>
                    <a:pt x="0" y="52"/>
                  </a:lnTo>
                  <a:lnTo>
                    <a:pt x="52" y="52"/>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8" name="Line 132">
              <a:extLst>
                <a:ext uri="{FF2B5EF4-FFF2-40B4-BE49-F238E27FC236}">
                  <a16:creationId xmlns:a16="http://schemas.microsoft.com/office/drawing/2014/main" id="{0C6AE406-1797-4881-A0FB-50C3921F7ED8}"/>
                </a:ext>
              </a:extLst>
            </p:cNvPr>
            <p:cNvSpPr>
              <a:spLocks noChangeShapeType="1"/>
            </p:cNvSpPr>
            <p:nvPr/>
          </p:nvSpPr>
          <p:spPr bwMode="auto">
            <a:xfrm flipV="1">
              <a:off x="6984117" y="5279252"/>
              <a:ext cx="1168" cy="885696"/>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9" name="Line 133">
              <a:extLst>
                <a:ext uri="{FF2B5EF4-FFF2-40B4-BE49-F238E27FC236}">
                  <a16:creationId xmlns:a16="http://schemas.microsoft.com/office/drawing/2014/main" id="{FD5BEA2A-B3C8-4A88-915B-2B308455AEE7}"/>
                </a:ext>
              </a:extLst>
            </p:cNvPr>
            <p:cNvSpPr>
              <a:spLocks noChangeShapeType="1"/>
            </p:cNvSpPr>
            <p:nvPr/>
          </p:nvSpPr>
          <p:spPr bwMode="auto">
            <a:xfrm flipV="1">
              <a:off x="6951407" y="5268736"/>
              <a:ext cx="1168" cy="885696"/>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0" name="Rectangle 153">
              <a:extLst>
                <a:ext uri="{FF2B5EF4-FFF2-40B4-BE49-F238E27FC236}">
                  <a16:creationId xmlns:a16="http://schemas.microsoft.com/office/drawing/2014/main" id="{4B974939-437E-4A2A-B064-2E8AF204758F}"/>
                </a:ext>
              </a:extLst>
            </p:cNvPr>
            <p:cNvSpPr>
              <a:spLocks noChangeArrowheads="1"/>
            </p:cNvSpPr>
            <p:nvPr/>
          </p:nvSpPr>
          <p:spPr bwMode="auto">
            <a:xfrm rot="900000">
              <a:off x="6856948" y="3866573"/>
              <a:ext cx="84952" cy="36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r>
                <a:rPr kumimoji="0" lang="en-US" altLang="en-US" sz="2400" b="1" i="0" u="none" strike="noStrike" kern="0" cap="none" spc="0" normalizeH="0" baseline="0" noProof="0" dirty="0">
                  <a:ln>
                    <a:noFill/>
                  </a:ln>
                  <a:solidFill>
                    <a:srgbClr val="000514"/>
                  </a:solidFill>
                  <a:effectLst/>
                  <a:uLnTx/>
                  <a:uFillTx/>
                  <a:latin typeface="Arial" panose="020B0604020202020204" pitchFamily="34" charset="0"/>
                </a:rPr>
                <a:t> </a:t>
              </a: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31" name="Freeform 158">
              <a:extLst>
                <a:ext uri="{FF2B5EF4-FFF2-40B4-BE49-F238E27FC236}">
                  <a16:creationId xmlns:a16="http://schemas.microsoft.com/office/drawing/2014/main" id="{4EDC25F1-E583-4B4C-8FF8-AFF8CB3D1BA4}"/>
                </a:ext>
              </a:extLst>
            </p:cNvPr>
            <p:cNvSpPr>
              <a:spLocks/>
            </p:cNvSpPr>
            <p:nvPr/>
          </p:nvSpPr>
          <p:spPr bwMode="auto">
            <a:xfrm>
              <a:off x="5528549" y="3699487"/>
              <a:ext cx="308403" cy="918413"/>
            </a:xfrm>
            <a:custGeom>
              <a:avLst/>
              <a:gdLst>
                <a:gd name="T0" fmla="*/ 2147483647 w 264"/>
                <a:gd name="T1" fmla="*/ 2147483647 h 786"/>
                <a:gd name="T2" fmla="*/ 0 w 264"/>
                <a:gd name="T3" fmla="*/ 0 h 786"/>
                <a:gd name="T4" fmla="*/ 2147483647 w 264"/>
                <a:gd name="T5" fmla="*/ 2147483647 h 786"/>
                <a:gd name="T6" fmla="*/ 0 60000 65536"/>
                <a:gd name="T7" fmla="*/ 0 60000 65536"/>
                <a:gd name="T8" fmla="*/ 0 60000 65536"/>
                <a:gd name="T9" fmla="*/ 0 w 264"/>
                <a:gd name="T10" fmla="*/ 0 h 786"/>
                <a:gd name="T11" fmla="*/ 264 w 264"/>
                <a:gd name="T12" fmla="*/ 786 h 786"/>
              </a:gdLst>
              <a:ahLst/>
              <a:cxnLst>
                <a:cxn ang="T6">
                  <a:pos x="T0" y="T1"/>
                </a:cxn>
                <a:cxn ang="T7">
                  <a:pos x="T2" y="T3"/>
                </a:cxn>
                <a:cxn ang="T8">
                  <a:pos x="T4" y="T5"/>
                </a:cxn>
              </a:cxnLst>
              <a:rect l="T9" t="T10" r="T11" b="T12"/>
              <a:pathLst>
                <a:path w="264" h="786">
                  <a:moveTo>
                    <a:pt x="264" y="66"/>
                  </a:moveTo>
                  <a:lnTo>
                    <a:pt x="0" y="0"/>
                  </a:lnTo>
                  <a:lnTo>
                    <a:pt x="188" y="786"/>
                  </a:lnTo>
                </a:path>
              </a:pathLst>
            </a:custGeom>
            <a:noFill/>
            <a:ln w="12700"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2" name="Freeform 159">
              <a:extLst>
                <a:ext uri="{FF2B5EF4-FFF2-40B4-BE49-F238E27FC236}">
                  <a16:creationId xmlns:a16="http://schemas.microsoft.com/office/drawing/2014/main" id="{193BC309-C1CE-4E83-B4BF-FAC4F3D9A0D8}"/>
                </a:ext>
              </a:extLst>
            </p:cNvPr>
            <p:cNvSpPr>
              <a:spLocks/>
            </p:cNvSpPr>
            <p:nvPr/>
          </p:nvSpPr>
          <p:spPr bwMode="auto">
            <a:xfrm>
              <a:off x="5716628" y="4603879"/>
              <a:ext cx="58410" cy="65434"/>
            </a:xfrm>
            <a:custGeom>
              <a:avLst/>
              <a:gdLst>
                <a:gd name="T0" fmla="*/ 2147483647 w 50"/>
                <a:gd name="T1" fmla="*/ 0 h 56"/>
                <a:gd name="T2" fmla="*/ 2147483647 w 50"/>
                <a:gd name="T3" fmla="*/ 2147483647 h 56"/>
                <a:gd name="T4" fmla="*/ 0 w 50"/>
                <a:gd name="T5" fmla="*/ 2147483647 h 56"/>
                <a:gd name="T6" fmla="*/ 2147483647 w 50"/>
                <a:gd name="T7" fmla="*/ 0 h 56"/>
                <a:gd name="T8" fmla="*/ 0 60000 65536"/>
                <a:gd name="T9" fmla="*/ 0 60000 65536"/>
                <a:gd name="T10" fmla="*/ 0 60000 65536"/>
                <a:gd name="T11" fmla="*/ 0 60000 65536"/>
                <a:gd name="T12" fmla="*/ 0 w 50"/>
                <a:gd name="T13" fmla="*/ 0 h 56"/>
                <a:gd name="T14" fmla="*/ 50 w 50"/>
                <a:gd name="T15" fmla="*/ 56 h 56"/>
              </a:gdLst>
              <a:ahLst/>
              <a:cxnLst>
                <a:cxn ang="T8">
                  <a:pos x="T0" y="T1"/>
                </a:cxn>
                <a:cxn ang="T9">
                  <a:pos x="T2" y="T3"/>
                </a:cxn>
                <a:cxn ang="T10">
                  <a:pos x="T4" y="T5"/>
                </a:cxn>
                <a:cxn ang="T11">
                  <a:pos x="T6" y="T7"/>
                </a:cxn>
              </a:cxnLst>
              <a:rect l="T12" t="T13" r="T14" b="T15"/>
              <a:pathLst>
                <a:path w="50" h="56">
                  <a:moveTo>
                    <a:pt x="50" y="0"/>
                  </a:moveTo>
                  <a:lnTo>
                    <a:pt x="37" y="56"/>
                  </a:lnTo>
                  <a:lnTo>
                    <a:pt x="0" y="12"/>
                  </a:lnTo>
                  <a:lnTo>
                    <a:pt x="50" y="0"/>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3" name="Freeform 160">
              <a:extLst>
                <a:ext uri="{FF2B5EF4-FFF2-40B4-BE49-F238E27FC236}">
                  <a16:creationId xmlns:a16="http://schemas.microsoft.com/office/drawing/2014/main" id="{9285AADA-A15E-4FC2-8E5B-C8AA41F1D746}"/>
                </a:ext>
              </a:extLst>
            </p:cNvPr>
            <p:cNvSpPr>
              <a:spLocks/>
            </p:cNvSpPr>
            <p:nvPr/>
          </p:nvSpPr>
          <p:spPr bwMode="auto">
            <a:xfrm>
              <a:off x="5699105" y="4651786"/>
              <a:ext cx="60746" cy="49076"/>
            </a:xfrm>
            <a:custGeom>
              <a:avLst/>
              <a:gdLst>
                <a:gd name="T0" fmla="*/ 2147483647 w 52"/>
                <a:gd name="T1" fmla="*/ 2147483647 h 42"/>
                <a:gd name="T2" fmla="*/ 2147483647 w 52"/>
                <a:gd name="T3" fmla="*/ 2147483647 h 42"/>
                <a:gd name="T4" fmla="*/ 0 60000 65536"/>
                <a:gd name="T5" fmla="*/ 0 60000 65536"/>
                <a:gd name="T6" fmla="*/ 0 w 52"/>
                <a:gd name="T7" fmla="*/ 0 h 42"/>
                <a:gd name="T8" fmla="*/ 52 w 52"/>
                <a:gd name="T9" fmla="*/ 42 h 42"/>
              </a:gdLst>
              <a:ahLst/>
              <a:cxnLst>
                <a:cxn ang="T4">
                  <a:pos x="T0" y="T1"/>
                </a:cxn>
                <a:cxn ang="T5">
                  <a:pos x="T2" y="T3"/>
                </a:cxn>
              </a:cxnLst>
              <a:rect l="T6" t="T7" r="T8" b="T9"/>
              <a:pathLst>
                <a:path w="52" h="42">
                  <a:moveTo>
                    <a:pt x="6" y="42"/>
                  </a:moveTo>
                  <a:cubicBezTo>
                    <a:pt x="0" y="16"/>
                    <a:pt x="34" y="0"/>
                    <a:pt x="52" y="15"/>
                  </a:cubicBezTo>
                </a:path>
              </a:pathLst>
            </a:custGeom>
            <a:noFill/>
            <a:ln w="952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4" name="Freeform 161">
              <a:extLst>
                <a:ext uri="{FF2B5EF4-FFF2-40B4-BE49-F238E27FC236}">
                  <a16:creationId xmlns:a16="http://schemas.microsoft.com/office/drawing/2014/main" id="{53B3DC7C-BE05-4F4F-8FEF-AB98B14DAC7F}"/>
                </a:ext>
              </a:extLst>
            </p:cNvPr>
            <p:cNvSpPr>
              <a:spLocks/>
            </p:cNvSpPr>
            <p:nvPr/>
          </p:nvSpPr>
          <p:spPr bwMode="auto">
            <a:xfrm>
              <a:off x="5759851" y="4637765"/>
              <a:ext cx="59578" cy="52581"/>
            </a:xfrm>
            <a:custGeom>
              <a:avLst/>
              <a:gdLst>
                <a:gd name="T0" fmla="*/ 0 w 51"/>
                <a:gd name="T1" fmla="*/ 2147483647 h 45"/>
                <a:gd name="T2" fmla="*/ 2147483647 w 51"/>
                <a:gd name="T3" fmla="*/ 0 h 45"/>
                <a:gd name="T4" fmla="*/ 0 60000 65536"/>
                <a:gd name="T5" fmla="*/ 0 60000 65536"/>
                <a:gd name="T6" fmla="*/ 0 w 51"/>
                <a:gd name="T7" fmla="*/ 0 h 45"/>
                <a:gd name="T8" fmla="*/ 51 w 51"/>
                <a:gd name="T9" fmla="*/ 45 h 45"/>
              </a:gdLst>
              <a:ahLst/>
              <a:cxnLst>
                <a:cxn ang="T4">
                  <a:pos x="T0" y="T1"/>
                </a:cxn>
                <a:cxn ang="T5">
                  <a:pos x="T2" y="T3"/>
                </a:cxn>
              </a:cxnLst>
              <a:rect l="T6" t="T7" r="T8" b="T9"/>
              <a:pathLst>
                <a:path w="51" h="45">
                  <a:moveTo>
                    <a:pt x="0" y="27"/>
                  </a:moveTo>
                  <a:cubicBezTo>
                    <a:pt x="20" y="45"/>
                    <a:pt x="51" y="24"/>
                    <a:pt x="47" y="0"/>
                  </a:cubicBezTo>
                </a:path>
              </a:pathLst>
            </a:custGeom>
            <a:noFill/>
            <a:ln w="952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5" name="Freeform 162">
              <a:extLst>
                <a:ext uri="{FF2B5EF4-FFF2-40B4-BE49-F238E27FC236}">
                  <a16:creationId xmlns:a16="http://schemas.microsoft.com/office/drawing/2014/main" id="{F364F686-F780-4587-BF4B-6198DADB280E}"/>
                </a:ext>
              </a:extLst>
            </p:cNvPr>
            <p:cNvSpPr>
              <a:spLocks/>
            </p:cNvSpPr>
            <p:nvPr/>
          </p:nvSpPr>
          <p:spPr bwMode="auto">
            <a:xfrm rot="881025">
              <a:off x="6559550" y="6094413"/>
              <a:ext cx="806450" cy="207962"/>
            </a:xfrm>
            <a:custGeom>
              <a:avLst/>
              <a:gdLst>
                <a:gd name="T0" fmla="*/ 0 w 539"/>
                <a:gd name="T1" fmla="*/ 2147483647 h 134"/>
                <a:gd name="T2" fmla="*/ 2147483647 w 539"/>
                <a:gd name="T3" fmla="*/ 2147483647 h 134"/>
                <a:gd name="T4" fmla="*/ 2147483647 w 539"/>
                <a:gd name="T5" fmla="*/ 0 h 134"/>
                <a:gd name="T6" fmla="*/ 2147483647 w 539"/>
                <a:gd name="T7" fmla="*/ 2147483647 h 134"/>
                <a:gd name="T8" fmla="*/ 2147483647 w 539"/>
                <a:gd name="T9" fmla="*/ 2147483647 h 134"/>
                <a:gd name="T10" fmla="*/ 2147483647 w 539"/>
                <a:gd name="T11" fmla="*/ 2147483647 h 134"/>
                <a:gd name="T12" fmla="*/ 0 60000 65536"/>
                <a:gd name="T13" fmla="*/ 0 60000 65536"/>
                <a:gd name="T14" fmla="*/ 0 60000 65536"/>
                <a:gd name="T15" fmla="*/ 0 60000 65536"/>
                <a:gd name="T16" fmla="*/ 0 60000 65536"/>
                <a:gd name="T17" fmla="*/ 0 60000 65536"/>
                <a:gd name="T18" fmla="*/ 0 w 539"/>
                <a:gd name="T19" fmla="*/ 0 h 134"/>
                <a:gd name="T20" fmla="*/ 539 w 539"/>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539" h="134">
                  <a:moveTo>
                    <a:pt x="0" y="67"/>
                  </a:moveTo>
                  <a:lnTo>
                    <a:pt x="253" y="67"/>
                  </a:lnTo>
                  <a:lnTo>
                    <a:pt x="270" y="0"/>
                  </a:lnTo>
                  <a:lnTo>
                    <a:pt x="270" y="134"/>
                  </a:lnTo>
                  <a:lnTo>
                    <a:pt x="286" y="67"/>
                  </a:lnTo>
                  <a:lnTo>
                    <a:pt x="539" y="67"/>
                  </a:lnTo>
                </a:path>
              </a:pathLst>
            </a:custGeom>
            <a:noFill/>
            <a:ln w="7938"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6" name="Rectangle 113">
              <a:extLst>
                <a:ext uri="{FF2B5EF4-FFF2-40B4-BE49-F238E27FC236}">
                  <a16:creationId xmlns:a16="http://schemas.microsoft.com/office/drawing/2014/main" id="{C0B0FA73-BF69-451C-9F2E-30CFD46008CA}"/>
                </a:ext>
              </a:extLst>
            </p:cNvPr>
            <p:cNvSpPr>
              <a:spLocks noChangeArrowheads="1"/>
            </p:cNvSpPr>
            <p:nvPr/>
          </p:nvSpPr>
          <p:spPr bwMode="auto">
            <a:xfrm rot="681625">
              <a:off x="7092950" y="4378325"/>
              <a:ext cx="1504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Cover</a:t>
              </a:r>
              <a:endParaRPr kumimoji="0" lang="en-US" altLang="en-US" sz="18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37" name="Rectangle 113">
              <a:extLst>
                <a:ext uri="{FF2B5EF4-FFF2-40B4-BE49-F238E27FC236}">
                  <a16:creationId xmlns:a16="http://schemas.microsoft.com/office/drawing/2014/main" id="{D4314A01-FA55-49F2-8991-27BE1CD9E766}"/>
                </a:ext>
              </a:extLst>
            </p:cNvPr>
            <p:cNvSpPr>
              <a:spLocks noChangeArrowheads="1"/>
            </p:cNvSpPr>
            <p:nvPr/>
          </p:nvSpPr>
          <p:spPr bwMode="auto">
            <a:xfrm rot="681625">
              <a:off x="5773738" y="3824288"/>
              <a:ext cx="18303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Concrete Deck</a:t>
              </a:r>
              <a:endParaRPr kumimoji="0" lang="en-US" altLang="en-US" sz="18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38" name="Rectangle 113">
              <a:extLst>
                <a:ext uri="{FF2B5EF4-FFF2-40B4-BE49-F238E27FC236}">
                  <a16:creationId xmlns:a16="http://schemas.microsoft.com/office/drawing/2014/main" id="{61E6D283-C919-42FA-9E4B-8627D1AFF37C}"/>
                </a:ext>
              </a:extLst>
            </p:cNvPr>
            <p:cNvSpPr>
              <a:spLocks noChangeArrowheads="1"/>
            </p:cNvSpPr>
            <p:nvPr/>
          </p:nvSpPr>
          <p:spPr bwMode="auto">
            <a:xfrm rot="681625">
              <a:off x="5219700" y="5184775"/>
              <a:ext cx="1830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Penetration</a:t>
              </a:r>
              <a:endParaRPr kumimoji="0" lang="en-US" altLang="en-US" sz="18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39" name="Line 90">
              <a:extLst>
                <a:ext uri="{FF2B5EF4-FFF2-40B4-BE49-F238E27FC236}">
                  <a16:creationId xmlns:a16="http://schemas.microsoft.com/office/drawing/2014/main" id="{45C2AA14-E171-48B9-AEDF-6F498B4AFE77}"/>
                </a:ext>
              </a:extLst>
            </p:cNvPr>
            <p:cNvSpPr>
              <a:spLocks noChangeShapeType="1"/>
            </p:cNvSpPr>
            <p:nvPr/>
          </p:nvSpPr>
          <p:spPr bwMode="auto">
            <a:xfrm flipV="1">
              <a:off x="8509770" y="5459759"/>
              <a:ext cx="329430" cy="47907"/>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0" name="Line 90">
              <a:extLst>
                <a:ext uri="{FF2B5EF4-FFF2-40B4-BE49-F238E27FC236}">
                  <a16:creationId xmlns:a16="http://schemas.microsoft.com/office/drawing/2014/main" id="{E37BF058-57E6-4EB3-9B60-3E7B4EF74324}"/>
                </a:ext>
              </a:extLst>
            </p:cNvPr>
            <p:cNvSpPr>
              <a:spLocks noChangeShapeType="1"/>
            </p:cNvSpPr>
            <p:nvPr/>
          </p:nvSpPr>
          <p:spPr bwMode="auto">
            <a:xfrm flipV="1">
              <a:off x="8509770" y="5082365"/>
              <a:ext cx="329430" cy="47907"/>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1" name="Line 90">
              <a:extLst>
                <a:ext uri="{FF2B5EF4-FFF2-40B4-BE49-F238E27FC236}">
                  <a16:creationId xmlns:a16="http://schemas.microsoft.com/office/drawing/2014/main" id="{006FE0E1-A5D9-4832-A6AA-E7471F441EDA}"/>
                </a:ext>
              </a:extLst>
            </p:cNvPr>
            <p:cNvSpPr>
              <a:spLocks noChangeShapeType="1"/>
            </p:cNvSpPr>
            <p:nvPr/>
          </p:nvSpPr>
          <p:spPr bwMode="auto">
            <a:xfrm flipV="1">
              <a:off x="5472403" y="4316759"/>
              <a:ext cx="329430" cy="47907"/>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2" name="Freeform 120">
              <a:extLst>
                <a:ext uri="{FF2B5EF4-FFF2-40B4-BE49-F238E27FC236}">
                  <a16:creationId xmlns:a16="http://schemas.microsoft.com/office/drawing/2014/main" id="{0E7FE78A-18CB-4D8B-BA31-A35400EBB0DC}"/>
                </a:ext>
              </a:extLst>
            </p:cNvPr>
            <p:cNvSpPr>
              <a:spLocks/>
            </p:cNvSpPr>
            <p:nvPr/>
          </p:nvSpPr>
          <p:spPr bwMode="auto">
            <a:xfrm>
              <a:off x="8763000" y="4821866"/>
              <a:ext cx="168220" cy="862327"/>
            </a:xfrm>
            <a:custGeom>
              <a:avLst/>
              <a:gdLst>
                <a:gd name="T0" fmla="*/ 2147483647 w 144"/>
                <a:gd name="T1" fmla="*/ 0 h 738"/>
                <a:gd name="T2" fmla="*/ 2147483647 w 144"/>
                <a:gd name="T3" fmla="*/ 2147483647 h 738"/>
                <a:gd name="T4" fmla="*/ 0 w 144"/>
                <a:gd name="T5" fmla="*/ 2147483647 h 738"/>
                <a:gd name="T6" fmla="*/ 2147483647 w 144"/>
                <a:gd name="T7" fmla="*/ 2147483647 h 738"/>
                <a:gd name="T8" fmla="*/ 2147483647 w 144"/>
                <a:gd name="T9" fmla="*/ 2147483647 h 738"/>
                <a:gd name="T10" fmla="*/ 2147483647 w 144"/>
                <a:gd name="T11" fmla="*/ 2147483647 h 738"/>
                <a:gd name="T12" fmla="*/ 0 60000 65536"/>
                <a:gd name="T13" fmla="*/ 0 60000 65536"/>
                <a:gd name="T14" fmla="*/ 0 60000 65536"/>
                <a:gd name="T15" fmla="*/ 0 60000 65536"/>
                <a:gd name="T16" fmla="*/ 0 60000 65536"/>
                <a:gd name="T17" fmla="*/ 0 60000 65536"/>
                <a:gd name="T18" fmla="*/ 0 w 144"/>
                <a:gd name="T19" fmla="*/ 0 h 738"/>
                <a:gd name="T20" fmla="*/ 144 w 144"/>
                <a:gd name="T21" fmla="*/ 738 h 738"/>
              </a:gdLst>
              <a:ahLst/>
              <a:cxnLst>
                <a:cxn ang="T12">
                  <a:pos x="T0" y="T1"/>
                </a:cxn>
                <a:cxn ang="T13">
                  <a:pos x="T2" y="T3"/>
                </a:cxn>
                <a:cxn ang="T14">
                  <a:pos x="T4" y="T5"/>
                </a:cxn>
                <a:cxn ang="T15">
                  <a:pos x="T6" y="T7"/>
                </a:cxn>
                <a:cxn ang="T16">
                  <a:pos x="T8" y="T9"/>
                </a:cxn>
                <a:cxn ang="T17">
                  <a:pos x="T10" y="T11"/>
                </a:cxn>
              </a:cxnLst>
              <a:rect l="T18" t="T19" r="T20" b="T21"/>
              <a:pathLst>
                <a:path w="144" h="738">
                  <a:moveTo>
                    <a:pt x="72" y="0"/>
                  </a:moveTo>
                  <a:lnTo>
                    <a:pt x="72" y="342"/>
                  </a:lnTo>
                  <a:lnTo>
                    <a:pt x="0" y="342"/>
                  </a:lnTo>
                  <a:lnTo>
                    <a:pt x="144" y="414"/>
                  </a:lnTo>
                  <a:lnTo>
                    <a:pt x="72" y="414"/>
                  </a:lnTo>
                  <a:lnTo>
                    <a:pt x="72" y="738"/>
                  </a:lnTo>
                </a:path>
              </a:pathLst>
            </a:custGeom>
            <a:noFill/>
            <a:ln w="952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3" name="Freeform 120">
              <a:extLst>
                <a:ext uri="{FF2B5EF4-FFF2-40B4-BE49-F238E27FC236}">
                  <a16:creationId xmlns:a16="http://schemas.microsoft.com/office/drawing/2014/main" id="{E48810FD-A4F8-434F-8998-6BCA14448BA6}"/>
                </a:ext>
              </a:extLst>
            </p:cNvPr>
            <p:cNvSpPr>
              <a:spLocks/>
            </p:cNvSpPr>
            <p:nvPr/>
          </p:nvSpPr>
          <p:spPr bwMode="auto">
            <a:xfrm rot="-4560000">
              <a:off x="7249256" y="4270350"/>
              <a:ext cx="168220" cy="862327"/>
            </a:xfrm>
            <a:custGeom>
              <a:avLst/>
              <a:gdLst>
                <a:gd name="T0" fmla="*/ 2147483647 w 144"/>
                <a:gd name="T1" fmla="*/ 0 h 738"/>
                <a:gd name="T2" fmla="*/ 2147483647 w 144"/>
                <a:gd name="T3" fmla="*/ 2147483647 h 738"/>
                <a:gd name="T4" fmla="*/ 0 w 144"/>
                <a:gd name="T5" fmla="*/ 2147483647 h 738"/>
                <a:gd name="T6" fmla="*/ 2147483647 w 144"/>
                <a:gd name="T7" fmla="*/ 2147483647 h 738"/>
                <a:gd name="T8" fmla="*/ 2147483647 w 144"/>
                <a:gd name="T9" fmla="*/ 2147483647 h 738"/>
                <a:gd name="T10" fmla="*/ 2147483647 w 144"/>
                <a:gd name="T11" fmla="*/ 2147483647 h 738"/>
                <a:gd name="T12" fmla="*/ 0 60000 65536"/>
                <a:gd name="T13" fmla="*/ 0 60000 65536"/>
                <a:gd name="T14" fmla="*/ 0 60000 65536"/>
                <a:gd name="T15" fmla="*/ 0 60000 65536"/>
                <a:gd name="T16" fmla="*/ 0 60000 65536"/>
                <a:gd name="T17" fmla="*/ 0 60000 65536"/>
                <a:gd name="T18" fmla="*/ 0 w 144"/>
                <a:gd name="T19" fmla="*/ 0 h 738"/>
                <a:gd name="T20" fmla="*/ 144 w 144"/>
                <a:gd name="T21" fmla="*/ 738 h 738"/>
              </a:gdLst>
              <a:ahLst/>
              <a:cxnLst>
                <a:cxn ang="T12">
                  <a:pos x="T0" y="T1"/>
                </a:cxn>
                <a:cxn ang="T13">
                  <a:pos x="T2" y="T3"/>
                </a:cxn>
                <a:cxn ang="T14">
                  <a:pos x="T4" y="T5"/>
                </a:cxn>
                <a:cxn ang="T15">
                  <a:pos x="T6" y="T7"/>
                </a:cxn>
                <a:cxn ang="T16">
                  <a:pos x="T8" y="T9"/>
                </a:cxn>
                <a:cxn ang="T17">
                  <a:pos x="T10" y="T11"/>
                </a:cxn>
              </a:cxnLst>
              <a:rect l="T18" t="T19" r="T20" b="T21"/>
              <a:pathLst>
                <a:path w="144" h="738">
                  <a:moveTo>
                    <a:pt x="72" y="0"/>
                  </a:moveTo>
                  <a:lnTo>
                    <a:pt x="72" y="342"/>
                  </a:lnTo>
                  <a:lnTo>
                    <a:pt x="0" y="342"/>
                  </a:lnTo>
                  <a:lnTo>
                    <a:pt x="144" y="414"/>
                  </a:lnTo>
                  <a:lnTo>
                    <a:pt x="72" y="414"/>
                  </a:lnTo>
                  <a:lnTo>
                    <a:pt x="72" y="738"/>
                  </a:lnTo>
                </a:path>
              </a:pathLst>
            </a:custGeom>
            <a:noFill/>
            <a:ln w="952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4" name="Line 119">
              <a:extLst>
                <a:ext uri="{FF2B5EF4-FFF2-40B4-BE49-F238E27FC236}">
                  <a16:creationId xmlns:a16="http://schemas.microsoft.com/office/drawing/2014/main" id="{B1118BBB-64FA-4320-BB1F-6AAA6E1510A9}"/>
                </a:ext>
              </a:extLst>
            </p:cNvPr>
            <p:cNvSpPr>
              <a:spLocks noChangeAspect="1" noChangeShapeType="1"/>
            </p:cNvSpPr>
            <p:nvPr/>
          </p:nvSpPr>
          <p:spPr bwMode="auto">
            <a:xfrm flipH="1" flipV="1">
              <a:off x="5582658" y="4263858"/>
              <a:ext cx="1357130" cy="339354"/>
            </a:xfrm>
            <a:prstGeom prst="line">
              <a:avLst/>
            </a:prstGeom>
            <a:noFill/>
            <a:ln w="952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5" name="Line 119">
              <a:extLst>
                <a:ext uri="{FF2B5EF4-FFF2-40B4-BE49-F238E27FC236}">
                  <a16:creationId xmlns:a16="http://schemas.microsoft.com/office/drawing/2014/main" id="{64BF92AC-9E67-4518-A714-E84308265CDB}"/>
                </a:ext>
              </a:extLst>
            </p:cNvPr>
            <p:cNvSpPr>
              <a:spLocks noChangeAspect="1" noChangeShapeType="1"/>
            </p:cNvSpPr>
            <p:nvPr/>
          </p:nvSpPr>
          <p:spPr bwMode="auto">
            <a:xfrm flipH="1" flipV="1">
              <a:off x="7748615" y="4804850"/>
              <a:ext cx="1294996" cy="323815"/>
            </a:xfrm>
            <a:prstGeom prst="line">
              <a:avLst/>
            </a:prstGeom>
            <a:noFill/>
            <a:ln w="952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grpSp>
    </p:spTree>
    <p:extLst>
      <p:ext uri="{BB962C8B-B14F-4D97-AF65-F5344CB8AC3E}">
        <p14:creationId xmlns:p14="http://schemas.microsoft.com/office/powerpoint/2010/main" val="305451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Transverse Spacing and Clear Distance</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31</a:t>
            </a:fld>
            <a:endParaRPr lang="en-US" dirty="0"/>
          </a:p>
        </p:txBody>
      </p:sp>
      <p:sp>
        <p:nvSpPr>
          <p:cNvPr id="6" name="TextBox 5">
            <a:extLst>
              <a:ext uri="{FF2B5EF4-FFF2-40B4-BE49-F238E27FC236}">
                <a16:creationId xmlns:a16="http://schemas.microsoft.com/office/drawing/2014/main" id="{ADEF4292-3D47-4A02-9335-3A8802587513}"/>
              </a:ext>
            </a:extLst>
          </p:cNvPr>
          <p:cNvSpPr txBox="1"/>
          <p:nvPr/>
        </p:nvSpPr>
        <p:spPr>
          <a:xfrm>
            <a:off x="2046659" y="3750012"/>
            <a:ext cx="5341197" cy="1015663"/>
          </a:xfrm>
          <a:prstGeom prst="rect">
            <a:avLst/>
          </a:prstGeom>
          <a:noFill/>
        </p:spPr>
        <p:txBody>
          <a:bodyPr wrap="square" rtlCol="0">
            <a:spAutoFit/>
          </a:bodyPr>
          <a:lstStyle/>
          <a:p>
            <a:r>
              <a:rPr lang="en-US" sz="2000" dirty="0"/>
              <a:t>Transverse Spacing  ≥ 4.0 x (Stud Diameter)</a:t>
            </a:r>
          </a:p>
          <a:p>
            <a:endParaRPr lang="en-US" sz="2000" dirty="0"/>
          </a:p>
          <a:p>
            <a:r>
              <a:rPr lang="en-US" sz="2000" dirty="0"/>
              <a:t>Clear Distance ≥ 1.0 inch</a:t>
            </a:r>
          </a:p>
        </p:txBody>
      </p:sp>
      <p:grpSp>
        <p:nvGrpSpPr>
          <p:cNvPr id="348" name="Group 324">
            <a:extLst>
              <a:ext uri="{FF2B5EF4-FFF2-40B4-BE49-F238E27FC236}">
                <a16:creationId xmlns:a16="http://schemas.microsoft.com/office/drawing/2014/main" id="{D4C10FE4-81C5-4ED5-AC10-36ED6A9CAB24}"/>
              </a:ext>
            </a:extLst>
          </p:cNvPr>
          <p:cNvGrpSpPr>
            <a:grpSpLocks/>
          </p:cNvGrpSpPr>
          <p:nvPr/>
        </p:nvGrpSpPr>
        <p:grpSpPr bwMode="auto">
          <a:xfrm>
            <a:off x="1512095" y="1542257"/>
            <a:ext cx="5981700" cy="1782762"/>
            <a:chOff x="9187630" y="919163"/>
            <a:chExt cx="5981700" cy="1782763"/>
          </a:xfrm>
        </p:grpSpPr>
        <p:sp>
          <p:nvSpPr>
            <p:cNvPr id="349" name="Rectangle 113">
              <a:extLst>
                <a:ext uri="{FF2B5EF4-FFF2-40B4-BE49-F238E27FC236}">
                  <a16:creationId xmlns:a16="http://schemas.microsoft.com/office/drawing/2014/main" id="{11BEF91B-F37C-4C5D-B2EA-1F0CBC9FBD96}"/>
                </a:ext>
              </a:extLst>
            </p:cNvPr>
            <p:cNvSpPr>
              <a:spLocks noChangeArrowheads="1"/>
            </p:cNvSpPr>
            <p:nvPr/>
          </p:nvSpPr>
          <p:spPr bwMode="auto">
            <a:xfrm rot="801002">
              <a:off x="9187630" y="1924051"/>
              <a:ext cx="1504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Transverse Spacing</a:t>
              </a:r>
              <a:endParaRPr kumimoji="0" lang="en-US" altLang="en-US" sz="18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50" name="Line 9" descr="diagram of stud transverse spacing">
              <a:extLst>
                <a:ext uri="{FF2B5EF4-FFF2-40B4-BE49-F238E27FC236}">
                  <a16:creationId xmlns:a16="http://schemas.microsoft.com/office/drawing/2014/main" id="{334F1488-A140-48C4-963A-573C30003158}"/>
                </a:ext>
              </a:extLst>
            </p:cNvPr>
            <p:cNvSpPr>
              <a:spLocks noChangeShapeType="1"/>
            </p:cNvSpPr>
            <p:nvPr/>
          </p:nvSpPr>
          <p:spPr bwMode="auto">
            <a:xfrm flipV="1">
              <a:off x="11765730" y="1306513"/>
              <a:ext cx="3402013" cy="5000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51" name="Line 10">
              <a:extLst>
                <a:ext uri="{FF2B5EF4-FFF2-40B4-BE49-F238E27FC236}">
                  <a16:creationId xmlns:a16="http://schemas.microsoft.com/office/drawing/2014/main" id="{423333A6-EC41-459B-8DEE-81879424B2C1}"/>
                </a:ext>
              </a:extLst>
            </p:cNvPr>
            <p:cNvSpPr>
              <a:spLocks noChangeShapeType="1"/>
            </p:cNvSpPr>
            <p:nvPr/>
          </p:nvSpPr>
          <p:spPr bwMode="auto">
            <a:xfrm flipV="1">
              <a:off x="11765730" y="1371601"/>
              <a:ext cx="3402013" cy="4984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52" name="Oval 11">
              <a:extLst>
                <a:ext uri="{FF2B5EF4-FFF2-40B4-BE49-F238E27FC236}">
                  <a16:creationId xmlns:a16="http://schemas.microsoft.com/office/drawing/2014/main" id="{82DBF76C-9563-4BDB-9640-77169C1983EE}"/>
                </a:ext>
              </a:extLst>
            </p:cNvPr>
            <p:cNvSpPr>
              <a:spLocks noChangeArrowheads="1"/>
            </p:cNvSpPr>
            <p:nvPr/>
          </p:nvSpPr>
          <p:spPr bwMode="auto">
            <a:xfrm>
              <a:off x="11532368" y="1319213"/>
              <a:ext cx="169862" cy="57150"/>
            </a:xfrm>
            <a:prstGeom prst="ellipse">
              <a:avLst/>
            </a:prstGeom>
            <a:solidFill>
              <a:srgbClr val="000514"/>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53" name="Oval 12">
              <a:extLst>
                <a:ext uri="{FF2B5EF4-FFF2-40B4-BE49-F238E27FC236}">
                  <a16:creationId xmlns:a16="http://schemas.microsoft.com/office/drawing/2014/main" id="{A6AC0C5B-E30F-48CB-B466-3ABDD087D000}"/>
                </a:ext>
              </a:extLst>
            </p:cNvPr>
            <p:cNvSpPr>
              <a:spLocks noChangeArrowheads="1"/>
            </p:cNvSpPr>
            <p:nvPr/>
          </p:nvSpPr>
          <p:spPr bwMode="auto">
            <a:xfrm>
              <a:off x="11532368" y="1319213"/>
              <a:ext cx="169862" cy="57150"/>
            </a:xfrm>
            <a:prstGeom prst="ellipse">
              <a:avLst/>
            </a:pr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54" name="Freeform 13">
              <a:extLst>
                <a:ext uri="{FF2B5EF4-FFF2-40B4-BE49-F238E27FC236}">
                  <a16:creationId xmlns:a16="http://schemas.microsoft.com/office/drawing/2014/main" id="{7A1B2637-7B38-40D9-B8CB-A51752ED2E7B}"/>
                </a:ext>
              </a:extLst>
            </p:cNvPr>
            <p:cNvSpPr>
              <a:spLocks/>
            </p:cNvSpPr>
            <p:nvPr/>
          </p:nvSpPr>
          <p:spPr bwMode="auto">
            <a:xfrm>
              <a:off x="11532368" y="1376363"/>
              <a:ext cx="169862"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3"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55" name="Line 14">
              <a:extLst>
                <a:ext uri="{FF2B5EF4-FFF2-40B4-BE49-F238E27FC236}">
                  <a16:creationId xmlns:a16="http://schemas.microsoft.com/office/drawing/2014/main" id="{26C10735-9217-4198-B802-C4335DAD0169}"/>
                </a:ext>
              </a:extLst>
            </p:cNvPr>
            <p:cNvSpPr>
              <a:spLocks noChangeShapeType="1"/>
            </p:cNvSpPr>
            <p:nvPr/>
          </p:nvSpPr>
          <p:spPr bwMode="auto">
            <a:xfrm>
              <a:off x="11702230" y="1346201"/>
              <a:ext cx="1588"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56" name="Line 15">
              <a:extLst>
                <a:ext uri="{FF2B5EF4-FFF2-40B4-BE49-F238E27FC236}">
                  <a16:creationId xmlns:a16="http://schemas.microsoft.com/office/drawing/2014/main" id="{0D120B65-917A-443D-8B9D-F5D0C5172AF9}"/>
                </a:ext>
              </a:extLst>
            </p:cNvPr>
            <p:cNvSpPr>
              <a:spLocks noChangeShapeType="1"/>
            </p:cNvSpPr>
            <p:nvPr/>
          </p:nvSpPr>
          <p:spPr bwMode="auto">
            <a:xfrm>
              <a:off x="11532368" y="1352551"/>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57" name="Freeform 16">
              <a:extLst>
                <a:ext uri="{FF2B5EF4-FFF2-40B4-BE49-F238E27FC236}">
                  <a16:creationId xmlns:a16="http://schemas.microsoft.com/office/drawing/2014/main" id="{65439FEF-E087-4B80-8A46-291C05372D7F}"/>
                </a:ext>
              </a:extLst>
            </p:cNvPr>
            <p:cNvSpPr>
              <a:spLocks/>
            </p:cNvSpPr>
            <p:nvPr/>
          </p:nvSpPr>
          <p:spPr bwMode="auto">
            <a:xfrm>
              <a:off x="11584755" y="1630363"/>
              <a:ext cx="65088" cy="17463"/>
            </a:xfrm>
            <a:custGeom>
              <a:avLst/>
              <a:gdLst>
                <a:gd name="T0" fmla="*/ 0 w 41"/>
                <a:gd name="T1" fmla="*/ 0 h 11"/>
                <a:gd name="T2" fmla="*/ 2147483647 w 41"/>
                <a:gd name="T3" fmla="*/ 2147483647 h 11"/>
                <a:gd name="T4" fmla="*/ 2147483647 w 41"/>
                <a:gd name="T5" fmla="*/ 0 h 11"/>
                <a:gd name="T6" fmla="*/ 2147483647 w 41"/>
                <a:gd name="T7" fmla="*/ 0 h 11"/>
                <a:gd name="T8" fmla="*/ 0 60000 65536"/>
                <a:gd name="T9" fmla="*/ 0 60000 65536"/>
                <a:gd name="T10" fmla="*/ 0 60000 65536"/>
                <a:gd name="T11" fmla="*/ 0 60000 65536"/>
                <a:gd name="T12" fmla="*/ 0 w 41"/>
                <a:gd name="T13" fmla="*/ 0 h 11"/>
                <a:gd name="T14" fmla="*/ 41 w 41"/>
                <a:gd name="T15" fmla="*/ 11 h 11"/>
              </a:gdLst>
              <a:ahLst/>
              <a:cxnLst>
                <a:cxn ang="T8">
                  <a:pos x="T0" y="T1"/>
                </a:cxn>
                <a:cxn ang="T9">
                  <a:pos x="T2" y="T3"/>
                </a:cxn>
                <a:cxn ang="T10">
                  <a:pos x="T4" y="T5"/>
                </a:cxn>
                <a:cxn ang="T11">
                  <a:pos x="T6" y="T7"/>
                </a:cxn>
              </a:cxnLst>
              <a:rect l="T12" t="T13" r="T14" b="T15"/>
              <a:pathLst>
                <a:path w="41" h="11">
                  <a:moveTo>
                    <a:pt x="0" y="0"/>
                  </a:moveTo>
                  <a:cubicBezTo>
                    <a:pt x="0" y="6"/>
                    <a:pt x="9" y="11"/>
                    <a:pt x="20" y="11"/>
                  </a:cubicBezTo>
                  <a:cubicBezTo>
                    <a:pt x="32" y="11"/>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58" name="Line 17">
              <a:extLst>
                <a:ext uri="{FF2B5EF4-FFF2-40B4-BE49-F238E27FC236}">
                  <a16:creationId xmlns:a16="http://schemas.microsoft.com/office/drawing/2014/main" id="{1C25C7D6-6C4B-4DD2-A1D5-21E478F9E66C}"/>
                </a:ext>
              </a:extLst>
            </p:cNvPr>
            <p:cNvSpPr>
              <a:spLocks noChangeShapeType="1"/>
            </p:cNvSpPr>
            <p:nvPr/>
          </p:nvSpPr>
          <p:spPr bwMode="auto">
            <a:xfrm flipV="1">
              <a:off x="11651430" y="1401763"/>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59" name="Line 18">
              <a:extLst>
                <a:ext uri="{FF2B5EF4-FFF2-40B4-BE49-F238E27FC236}">
                  <a16:creationId xmlns:a16="http://schemas.microsoft.com/office/drawing/2014/main" id="{DA5948DB-A6C1-42B0-B389-88FCB6E48FE3}"/>
                </a:ext>
              </a:extLst>
            </p:cNvPr>
            <p:cNvSpPr>
              <a:spLocks noChangeShapeType="1"/>
            </p:cNvSpPr>
            <p:nvPr/>
          </p:nvSpPr>
          <p:spPr bwMode="auto">
            <a:xfrm flipV="1">
              <a:off x="11583168" y="1403351"/>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60" name="Oval 19">
              <a:extLst>
                <a:ext uri="{FF2B5EF4-FFF2-40B4-BE49-F238E27FC236}">
                  <a16:creationId xmlns:a16="http://schemas.microsoft.com/office/drawing/2014/main" id="{CA931194-7681-48CD-9142-D66E6D1ECF4B}"/>
                </a:ext>
              </a:extLst>
            </p:cNvPr>
            <p:cNvSpPr>
              <a:spLocks noChangeArrowheads="1"/>
            </p:cNvSpPr>
            <p:nvPr/>
          </p:nvSpPr>
          <p:spPr bwMode="auto">
            <a:xfrm>
              <a:off x="11849868" y="1398588"/>
              <a:ext cx="171450" cy="55563"/>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61" name="Oval 20">
              <a:extLst>
                <a:ext uri="{FF2B5EF4-FFF2-40B4-BE49-F238E27FC236}">
                  <a16:creationId xmlns:a16="http://schemas.microsoft.com/office/drawing/2014/main" id="{5F672196-78EB-4348-8194-D235D0A08C11}"/>
                </a:ext>
              </a:extLst>
            </p:cNvPr>
            <p:cNvSpPr>
              <a:spLocks noChangeArrowheads="1"/>
            </p:cNvSpPr>
            <p:nvPr/>
          </p:nvSpPr>
          <p:spPr bwMode="auto">
            <a:xfrm>
              <a:off x="11849868" y="1398588"/>
              <a:ext cx="171450" cy="55563"/>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62" name="Freeform 21">
              <a:extLst>
                <a:ext uri="{FF2B5EF4-FFF2-40B4-BE49-F238E27FC236}">
                  <a16:creationId xmlns:a16="http://schemas.microsoft.com/office/drawing/2014/main" id="{D8480A97-D291-4D74-82D2-8AE70D1326A2}"/>
                </a:ext>
              </a:extLst>
            </p:cNvPr>
            <p:cNvSpPr>
              <a:spLocks/>
            </p:cNvSpPr>
            <p:nvPr/>
          </p:nvSpPr>
          <p:spPr bwMode="auto">
            <a:xfrm>
              <a:off x="11849868" y="1454151"/>
              <a:ext cx="171450" cy="26987"/>
            </a:xfrm>
            <a:custGeom>
              <a:avLst/>
              <a:gdLst>
                <a:gd name="T0" fmla="*/ 0 w 108"/>
                <a:gd name="T1" fmla="*/ 0 h 17"/>
                <a:gd name="T2" fmla="*/ 2147483647 w 108"/>
                <a:gd name="T3" fmla="*/ 2147483647 h 17"/>
                <a:gd name="T4" fmla="*/ 2147483647 w 108"/>
                <a:gd name="T5" fmla="*/ 0 h 17"/>
                <a:gd name="T6" fmla="*/ 2147483647 w 108"/>
                <a:gd name="T7" fmla="*/ 0 h 17"/>
                <a:gd name="T8" fmla="*/ 0 60000 65536"/>
                <a:gd name="T9" fmla="*/ 0 60000 65536"/>
                <a:gd name="T10" fmla="*/ 0 60000 65536"/>
                <a:gd name="T11" fmla="*/ 0 60000 65536"/>
                <a:gd name="T12" fmla="*/ 0 w 108"/>
                <a:gd name="T13" fmla="*/ 0 h 17"/>
                <a:gd name="T14" fmla="*/ 108 w 108"/>
                <a:gd name="T15" fmla="*/ 17 h 17"/>
              </a:gdLst>
              <a:ahLst/>
              <a:cxnLst>
                <a:cxn ang="T8">
                  <a:pos x="T0" y="T1"/>
                </a:cxn>
                <a:cxn ang="T9">
                  <a:pos x="T2" y="T3"/>
                </a:cxn>
                <a:cxn ang="T10">
                  <a:pos x="T4" y="T5"/>
                </a:cxn>
                <a:cxn ang="T11">
                  <a:pos x="T6" y="T7"/>
                </a:cxn>
              </a:cxnLst>
              <a:rect l="T12" t="T13" r="T14" b="T15"/>
              <a:pathLst>
                <a:path w="108" h="17">
                  <a:moveTo>
                    <a:pt x="0" y="0"/>
                  </a:moveTo>
                  <a:cubicBezTo>
                    <a:pt x="0" y="9"/>
                    <a:pt x="24" y="17"/>
                    <a:pt x="54" y="17"/>
                  </a:cubicBezTo>
                  <a:cubicBezTo>
                    <a:pt x="84" y="17"/>
                    <a:pt x="108" y="9"/>
                    <a:pt x="108" y="0"/>
                  </a:cubicBezTo>
                  <a:cubicBezTo>
                    <a:pt x="108" y="0"/>
                    <a:pt x="108" y="0"/>
                    <a:pt x="108"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63" name="Line 22">
              <a:extLst>
                <a:ext uri="{FF2B5EF4-FFF2-40B4-BE49-F238E27FC236}">
                  <a16:creationId xmlns:a16="http://schemas.microsoft.com/office/drawing/2014/main" id="{E3BA2AB7-B5B0-4709-95A3-EB74F839EFC9}"/>
                </a:ext>
              </a:extLst>
            </p:cNvPr>
            <p:cNvSpPr>
              <a:spLocks noChangeShapeType="1"/>
            </p:cNvSpPr>
            <p:nvPr/>
          </p:nvSpPr>
          <p:spPr bwMode="auto">
            <a:xfrm>
              <a:off x="12021318" y="1425576"/>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64" name="Line 23">
              <a:extLst>
                <a:ext uri="{FF2B5EF4-FFF2-40B4-BE49-F238E27FC236}">
                  <a16:creationId xmlns:a16="http://schemas.microsoft.com/office/drawing/2014/main" id="{44CD417E-FD57-4EA2-BF09-AB459F9AE1B9}"/>
                </a:ext>
              </a:extLst>
            </p:cNvPr>
            <p:cNvSpPr>
              <a:spLocks noChangeShapeType="1"/>
            </p:cNvSpPr>
            <p:nvPr/>
          </p:nvSpPr>
          <p:spPr bwMode="auto">
            <a:xfrm>
              <a:off x="11851455" y="1430338"/>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65" name="Freeform 24">
              <a:extLst>
                <a:ext uri="{FF2B5EF4-FFF2-40B4-BE49-F238E27FC236}">
                  <a16:creationId xmlns:a16="http://schemas.microsoft.com/office/drawing/2014/main" id="{0F3116FD-8089-4863-8F69-3DC63E88E568}"/>
                </a:ext>
              </a:extLst>
            </p:cNvPr>
            <p:cNvSpPr>
              <a:spLocks/>
            </p:cNvSpPr>
            <p:nvPr/>
          </p:nvSpPr>
          <p:spPr bwMode="auto">
            <a:xfrm>
              <a:off x="11902255" y="1709738"/>
              <a:ext cx="66675" cy="17463"/>
            </a:xfrm>
            <a:custGeom>
              <a:avLst/>
              <a:gdLst>
                <a:gd name="T0" fmla="*/ 0 w 42"/>
                <a:gd name="T1" fmla="*/ 0 h 11"/>
                <a:gd name="T2" fmla="*/ 2147483647 w 42"/>
                <a:gd name="T3" fmla="*/ 2147483647 h 11"/>
                <a:gd name="T4" fmla="*/ 2147483647 w 42"/>
                <a:gd name="T5" fmla="*/ 0 h 11"/>
                <a:gd name="T6" fmla="*/ 2147483647 w 42"/>
                <a:gd name="T7" fmla="*/ 0 h 11"/>
                <a:gd name="T8" fmla="*/ 0 60000 65536"/>
                <a:gd name="T9" fmla="*/ 0 60000 65536"/>
                <a:gd name="T10" fmla="*/ 0 60000 65536"/>
                <a:gd name="T11" fmla="*/ 0 60000 65536"/>
                <a:gd name="T12" fmla="*/ 0 w 42"/>
                <a:gd name="T13" fmla="*/ 0 h 11"/>
                <a:gd name="T14" fmla="*/ 42 w 42"/>
                <a:gd name="T15" fmla="*/ 11 h 11"/>
              </a:gdLst>
              <a:ahLst/>
              <a:cxnLst>
                <a:cxn ang="T8">
                  <a:pos x="T0" y="T1"/>
                </a:cxn>
                <a:cxn ang="T9">
                  <a:pos x="T2" y="T3"/>
                </a:cxn>
                <a:cxn ang="T10">
                  <a:pos x="T4" y="T5"/>
                </a:cxn>
                <a:cxn ang="T11">
                  <a:pos x="T6" y="T7"/>
                </a:cxn>
              </a:cxnLst>
              <a:rect l="T12" t="T13" r="T14" b="T15"/>
              <a:pathLst>
                <a:path w="42" h="11">
                  <a:moveTo>
                    <a:pt x="0" y="0"/>
                  </a:moveTo>
                  <a:cubicBezTo>
                    <a:pt x="0" y="6"/>
                    <a:pt x="10" y="11"/>
                    <a:pt x="21" y="11"/>
                  </a:cubicBezTo>
                  <a:cubicBezTo>
                    <a:pt x="33" y="11"/>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66" name="Line 25">
              <a:extLst>
                <a:ext uri="{FF2B5EF4-FFF2-40B4-BE49-F238E27FC236}">
                  <a16:creationId xmlns:a16="http://schemas.microsoft.com/office/drawing/2014/main" id="{C4977812-22C9-427A-B0DF-59E18D23066D}"/>
                </a:ext>
              </a:extLst>
            </p:cNvPr>
            <p:cNvSpPr>
              <a:spLocks noChangeShapeType="1"/>
            </p:cNvSpPr>
            <p:nvPr/>
          </p:nvSpPr>
          <p:spPr bwMode="auto">
            <a:xfrm flipV="1">
              <a:off x="11970518" y="1481138"/>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67" name="Line 26">
              <a:extLst>
                <a:ext uri="{FF2B5EF4-FFF2-40B4-BE49-F238E27FC236}">
                  <a16:creationId xmlns:a16="http://schemas.microsoft.com/office/drawing/2014/main" id="{9FDFFB6C-6037-46AD-9A14-49B5B22E7199}"/>
                </a:ext>
              </a:extLst>
            </p:cNvPr>
            <p:cNvSpPr>
              <a:spLocks noChangeShapeType="1"/>
            </p:cNvSpPr>
            <p:nvPr/>
          </p:nvSpPr>
          <p:spPr bwMode="auto">
            <a:xfrm flipV="1">
              <a:off x="11902255" y="1482726"/>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68" name="Oval 27">
              <a:extLst>
                <a:ext uri="{FF2B5EF4-FFF2-40B4-BE49-F238E27FC236}">
                  <a16:creationId xmlns:a16="http://schemas.microsoft.com/office/drawing/2014/main" id="{BF6182C3-60B0-4D7F-A975-F0B6CE448EF4}"/>
                </a:ext>
              </a:extLst>
            </p:cNvPr>
            <p:cNvSpPr>
              <a:spLocks noChangeArrowheads="1"/>
            </p:cNvSpPr>
            <p:nvPr/>
          </p:nvSpPr>
          <p:spPr bwMode="auto">
            <a:xfrm>
              <a:off x="12205468" y="1222376"/>
              <a:ext cx="169862"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69" name="Oval 28">
              <a:extLst>
                <a:ext uri="{FF2B5EF4-FFF2-40B4-BE49-F238E27FC236}">
                  <a16:creationId xmlns:a16="http://schemas.microsoft.com/office/drawing/2014/main" id="{86BCBF0E-CCAF-4045-9239-626770143A60}"/>
                </a:ext>
              </a:extLst>
            </p:cNvPr>
            <p:cNvSpPr>
              <a:spLocks noChangeArrowheads="1"/>
            </p:cNvSpPr>
            <p:nvPr/>
          </p:nvSpPr>
          <p:spPr bwMode="auto">
            <a:xfrm>
              <a:off x="12205468" y="1222376"/>
              <a:ext cx="169862"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70" name="Freeform 29">
              <a:extLst>
                <a:ext uri="{FF2B5EF4-FFF2-40B4-BE49-F238E27FC236}">
                  <a16:creationId xmlns:a16="http://schemas.microsoft.com/office/drawing/2014/main" id="{91A3BEBF-8D11-40BD-9B37-9C186C54A3ED}"/>
                </a:ext>
              </a:extLst>
            </p:cNvPr>
            <p:cNvSpPr>
              <a:spLocks/>
            </p:cNvSpPr>
            <p:nvPr/>
          </p:nvSpPr>
          <p:spPr bwMode="auto">
            <a:xfrm>
              <a:off x="12205468" y="1279526"/>
              <a:ext cx="169862"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3"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71" name="Line 30">
              <a:extLst>
                <a:ext uri="{FF2B5EF4-FFF2-40B4-BE49-F238E27FC236}">
                  <a16:creationId xmlns:a16="http://schemas.microsoft.com/office/drawing/2014/main" id="{B04374F6-3594-4CF3-A95D-774E9DF31895}"/>
                </a:ext>
              </a:extLst>
            </p:cNvPr>
            <p:cNvSpPr>
              <a:spLocks noChangeShapeType="1"/>
            </p:cNvSpPr>
            <p:nvPr/>
          </p:nvSpPr>
          <p:spPr bwMode="auto">
            <a:xfrm>
              <a:off x="12375330" y="1249363"/>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72" name="Line 31">
              <a:extLst>
                <a:ext uri="{FF2B5EF4-FFF2-40B4-BE49-F238E27FC236}">
                  <a16:creationId xmlns:a16="http://schemas.microsoft.com/office/drawing/2014/main" id="{D89D1F52-4354-42DE-8663-63A3BA8303BF}"/>
                </a:ext>
              </a:extLst>
            </p:cNvPr>
            <p:cNvSpPr>
              <a:spLocks noChangeShapeType="1"/>
            </p:cNvSpPr>
            <p:nvPr/>
          </p:nvSpPr>
          <p:spPr bwMode="auto">
            <a:xfrm>
              <a:off x="12205468" y="1255713"/>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73" name="Freeform 32">
              <a:extLst>
                <a:ext uri="{FF2B5EF4-FFF2-40B4-BE49-F238E27FC236}">
                  <a16:creationId xmlns:a16="http://schemas.microsoft.com/office/drawing/2014/main" id="{0FBD6ABE-554B-464C-8357-88BD087E999A}"/>
                </a:ext>
              </a:extLst>
            </p:cNvPr>
            <p:cNvSpPr>
              <a:spLocks/>
            </p:cNvSpPr>
            <p:nvPr/>
          </p:nvSpPr>
          <p:spPr bwMode="auto">
            <a:xfrm>
              <a:off x="12257855" y="1533526"/>
              <a:ext cx="65088" cy="17462"/>
            </a:xfrm>
            <a:custGeom>
              <a:avLst/>
              <a:gdLst>
                <a:gd name="T0" fmla="*/ 0 w 41"/>
                <a:gd name="T1" fmla="*/ 0 h 11"/>
                <a:gd name="T2" fmla="*/ 2147483647 w 41"/>
                <a:gd name="T3" fmla="*/ 2147483647 h 11"/>
                <a:gd name="T4" fmla="*/ 2147483647 w 41"/>
                <a:gd name="T5" fmla="*/ 0 h 11"/>
                <a:gd name="T6" fmla="*/ 2147483647 w 41"/>
                <a:gd name="T7" fmla="*/ 0 h 11"/>
                <a:gd name="T8" fmla="*/ 0 60000 65536"/>
                <a:gd name="T9" fmla="*/ 0 60000 65536"/>
                <a:gd name="T10" fmla="*/ 0 60000 65536"/>
                <a:gd name="T11" fmla="*/ 0 60000 65536"/>
                <a:gd name="T12" fmla="*/ 0 w 41"/>
                <a:gd name="T13" fmla="*/ 0 h 11"/>
                <a:gd name="T14" fmla="*/ 41 w 41"/>
                <a:gd name="T15" fmla="*/ 11 h 11"/>
              </a:gdLst>
              <a:ahLst/>
              <a:cxnLst>
                <a:cxn ang="T8">
                  <a:pos x="T0" y="T1"/>
                </a:cxn>
                <a:cxn ang="T9">
                  <a:pos x="T2" y="T3"/>
                </a:cxn>
                <a:cxn ang="T10">
                  <a:pos x="T4" y="T5"/>
                </a:cxn>
                <a:cxn ang="T11">
                  <a:pos x="T6" y="T7"/>
                </a:cxn>
              </a:cxnLst>
              <a:rect l="T12" t="T13" r="T14" b="T15"/>
              <a:pathLst>
                <a:path w="41" h="11">
                  <a:moveTo>
                    <a:pt x="0" y="0"/>
                  </a:moveTo>
                  <a:cubicBezTo>
                    <a:pt x="0" y="6"/>
                    <a:pt x="9" y="11"/>
                    <a:pt x="20" y="11"/>
                  </a:cubicBezTo>
                  <a:cubicBezTo>
                    <a:pt x="32" y="11"/>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74" name="Line 33">
              <a:extLst>
                <a:ext uri="{FF2B5EF4-FFF2-40B4-BE49-F238E27FC236}">
                  <a16:creationId xmlns:a16="http://schemas.microsoft.com/office/drawing/2014/main" id="{ED2C1608-8A86-4556-893D-0100F6C92002}"/>
                </a:ext>
              </a:extLst>
            </p:cNvPr>
            <p:cNvSpPr>
              <a:spLocks noChangeShapeType="1"/>
            </p:cNvSpPr>
            <p:nvPr/>
          </p:nvSpPr>
          <p:spPr bwMode="auto">
            <a:xfrm flipV="1">
              <a:off x="12324530" y="1304926"/>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75" name="Line 34">
              <a:extLst>
                <a:ext uri="{FF2B5EF4-FFF2-40B4-BE49-F238E27FC236}">
                  <a16:creationId xmlns:a16="http://schemas.microsoft.com/office/drawing/2014/main" id="{FB7089CB-FD41-4315-AE30-DD9E884B6D70}"/>
                </a:ext>
              </a:extLst>
            </p:cNvPr>
            <p:cNvSpPr>
              <a:spLocks noChangeShapeType="1"/>
            </p:cNvSpPr>
            <p:nvPr/>
          </p:nvSpPr>
          <p:spPr bwMode="auto">
            <a:xfrm flipV="1">
              <a:off x="12256268" y="1306513"/>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76" name="Oval 35">
              <a:extLst>
                <a:ext uri="{FF2B5EF4-FFF2-40B4-BE49-F238E27FC236}">
                  <a16:creationId xmlns:a16="http://schemas.microsoft.com/office/drawing/2014/main" id="{EB273C88-F0BA-4C22-92D9-252900FC3E34}"/>
                </a:ext>
              </a:extLst>
            </p:cNvPr>
            <p:cNvSpPr>
              <a:spLocks noChangeArrowheads="1"/>
            </p:cNvSpPr>
            <p:nvPr/>
          </p:nvSpPr>
          <p:spPr bwMode="auto">
            <a:xfrm>
              <a:off x="12530905" y="1306513"/>
              <a:ext cx="169863" cy="57150"/>
            </a:xfrm>
            <a:prstGeom prst="ellipse">
              <a:avLst/>
            </a:prstGeom>
            <a:solidFill>
              <a:srgbClr val="000514"/>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77" name="Oval 36">
              <a:extLst>
                <a:ext uri="{FF2B5EF4-FFF2-40B4-BE49-F238E27FC236}">
                  <a16:creationId xmlns:a16="http://schemas.microsoft.com/office/drawing/2014/main" id="{83E7244A-7CFF-4291-B708-835687281A99}"/>
                </a:ext>
              </a:extLst>
            </p:cNvPr>
            <p:cNvSpPr>
              <a:spLocks noChangeArrowheads="1"/>
            </p:cNvSpPr>
            <p:nvPr/>
          </p:nvSpPr>
          <p:spPr bwMode="auto">
            <a:xfrm>
              <a:off x="12530905" y="1306513"/>
              <a:ext cx="169863" cy="57150"/>
            </a:xfrm>
            <a:prstGeom prst="ellipse">
              <a:avLst/>
            </a:pr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78" name="Freeform 37">
              <a:extLst>
                <a:ext uri="{FF2B5EF4-FFF2-40B4-BE49-F238E27FC236}">
                  <a16:creationId xmlns:a16="http://schemas.microsoft.com/office/drawing/2014/main" id="{42BE31CA-CEC7-4127-9554-BF6585BEFC4E}"/>
                </a:ext>
              </a:extLst>
            </p:cNvPr>
            <p:cNvSpPr>
              <a:spLocks/>
            </p:cNvSpPr>
            <p:nvPr/>
          </p:nvSpPr>
          <p:spPr bwMode="auto">
            <a:xfrm>
              <a:off x="12530905" y="1363663"/>
              <a:ext cx="169863" cy="26988"/>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4"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79" name="Line 38">
              <a:extLst>
                <a:ext uri="{FF2B5EF4-FFF2-40B4-BE49-F238E27FC236}">
                  <a16:creationId xmlns:a16="http://schemas.microsoft.com/office/drawing/2014/main" id="{B634E297-37AE-4A61-844B-27575BEDF2F3}"/>
                </a:ext>
              </a:extLst>
            </p:cNvPr>
            <p:cNvSpPr>
              <a:spLocks noChangeShapeType="1"/>
            </p:cNvSpPr>
            <p:nvPr/>
          </p:nvSpPr>
          <p:spPr bwMode="auto">
            <a:xfrm>
              <a:off x="12700768" y="1333501"/>
              <a:ext cx="1587"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80" name="Line 39">
              <a:extLst>
                <a:ext uri="{FF2B5EF4-FFF2-40B4-BE49-F238E27FC236}">
                  <a16:creationId xmlns:a16="http://schemas.microsoft.com/office/drawing/2014/main" id="{CA6436C8-FA5D-42F6-98E9-2880E09925AB}"/>
                </a:ext>
              </a:extLst>
            </p:cNvPr>
            <p:cNvSpPr>
              <a:spLocks noChangeShapeType="1"/>
            </p:cNvSpPr>
            <p:nvPr/>
          </p:nvSpPr>
          <p:spPr bwMode="auto">
            <a:xfrm>
              <a:off x="12530905" y="1339851"/>
              <a:ext cx="1588"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81" name="Freeform 40">
              <a:extLst>
                <a:ext uri="{FF2B5EF4-FFF2-40B4-BE49-F238E27FC236}">
                  <a16:creationId xmlns:a16="http://schemas.microsoft.com/office/drawing/2014/main" id="{CE90E7DD-0969-4BA8-B972-2820228B17B9}"/>
                </a:ext>
              </a:extLst>
            </p:cNvPr>
            <p:cNvSpPr>
              <a:spLocks/>
            </p:cNvSpPr>
            <p:nvPr/>
          </p:nvSpPr>
          <p:spPr bwMode="auto">
            <a:xfrm>
              <a:off x="12583293" y="1619251"/>
              <a:ext cx="66675" cy="15875"/>
            </a:xfrm>
            <a:custGeom>
              <a:avLst/>
              <a:gdLst>
                <a:gd name="T0" fmla="*/ 0 w 42"/>
                <a:gd name="T1" fmla="*/ 0 h 10"/>
                <a:gd name="T2" fmla="*/ 2147483647 w 42"/>
                <a:gd name="T3" fmla="*/ 2147483647 h 10"/>
                <a:gd name="T4" fmla="*/ 2147483647 w 42"/>
                <a:gd name="T5" fmla="*/ 0 h 10"/>
                <a:gd name="T6" fmla="*/ 2147483647 w 42"/>
                <a:gd name="T7" fmla="*/ 0 h 10"/>
                <a:gd name="T8" fmla="*/ 0 60000 65536"/>
                <a:gd name="T9" fmla="*/ 0 60000 65536"/>
                <a:gd name="T10" fmla="*/ 0 60000 65536"/>
                <a:gd name="T11" fmla="*/ 0 60000 65536"/>
                <a:gd name="T12" fmla="*/ 0 w 42"/>
                <a:gd name="T13" fmla="*/ 0 h 10"/>
                <a:gd name="T14" fmla="*/ 42 w 42"/>
                <a:gd name="T15" fmla="*/ 10 h 10"/>
              </a:gdLst>
              <a:ahLst/>
              <a:cxnLst>
                <a:cxn ang="T8">
                  <a:pos x="T0" y="T1"/>
                </a:cxn>
                <a:cxn ang="T9">
                  <a:pos x="T2" y="T3"/>
                </a:cxn>
                <a:cxn ang="T10">
                  <a:pos x="T4" y="T5"/>
                </a:cxn>
                <a:cxn ang="T11">
                  <a:pos x="T6" y="T7"/>
                </a:cxn>
              </a:cxnLst>
              <a:rect l="T12" t="T13" r="T14" b="T15"/>
              <a:pathLst>
                <a:path w="42" h="10">
                  <a:moveTo>
                    <a:pt x="0" y="0"/>
                  </a:moveTo>
                  <a:cubicBezTo>
                    <a:pt x="0" y="6"/>
                    <a:pt x="9" y="10"/>
                    <a:pt x="21" y="10"/>
                  </a:cubicBezTo>
                  <a:cubicBezTo>
                    <a:pt x="32" y="10"/>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82" name="Line 41">
              <a:extLst>
                <a:ext uri="{FF2B5EF4-FFF2-40B4-BE49-F238E27FC236}">
                  <a16:creationId xmlns:a16="http://schemas.microsoft.com/office/drawing/2014/main" id="{266D6B3B-CD55-48CC-B9DF-A03E1AD758A8}"/>
                </a:ext>
              </a:extLst>
            </p:cNvPr>
            <p:cNvSpPr>
              <a:spLocks noChangeShapeType="1"/>
            </p:cNvSpPr>
            <p:nvPr/>
          </p:nvSpPr>
          <p:spPr bwMode="auto">
            <a:xfrm flipV="1">
              <a:off x="12649968" y="1390651"/>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83" name="Line 42">
              <a:extLst>
                <a:ext uri="{FF2B5EF4-FFF2-40B4-BE49-F238E27FC236}">
                  <a16:creationId xmlns:a16="http://schemas.microsoft.com/office/drawing/2014/main" id="{2B50883D-D17A-467A-B425-4D07814661FA}"/>
                </a:ext>
              </a:extLst>
            </p:cNvPr>
            <p:cNvSpPr>
              <a:spLocks noChangeShapeType="1"/>
            </p:cNvSpPr>
            <p:nvPr/>
          </p:nvSpPr>
          <p:spPr bwMode="auto">
            <a:xfrm flipV="1">
              <a:off x="12581705" y="1390651"/>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84" name="Oval 43">
              <a:extLst>
                <a:ext uri="{FF2B5EF4-FFF2-40B4-BE49-F238E27FC236}">
                  <a16:creationId xmlns:a16="http://schemas.microsoft.com/office/drawing/2014/main" id="{E90CEC60-12F2-49E7-9AD6-C2DA6169A89A}"/>
                </a:ext>
              </a:extLst>
            </p:cNvPr>
            <p:cNvSpPr>
              <a:spLocks noChangeArrowheads="1"/>
            </p:cNvSpPr>
            <p:nvPr/>
          </p:nvSpPr>
          <p:spPr bwMode="auto">
            <a:xfrm>
              <a:off x="12907143" y="1122363"/>
              <a:ext cx="169862" cy="55563"/>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85" name="Oval 44">
              <a:extLst>
                <a:ext uri="{FF2B5EF4-FFF2-40B4-BE49-F238E27FC236}">
                  <a16:creationId xmlns:a16="http://schemas.microsoft.com/office/drawing/2014/main" id="{38AF3C5F-B3FF-40AB-BFB5-0306470FBCC7}"/>
                </a:ext>
              </a:extLst>
            </p:cNvPr>
            <p:cNvSpPr>
              <a:spLocks noChangeArrowheads="1"/>
            </p:cNvSpPr>
            <p:nvPr/>
          </p:nvSpPr>
          <p:spPr bwMode="auto">
            <a:xfrm>
              <a:off x="12907143" y="1122363"/>
              <a:ext cx="169862" cy="55563"/>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86" name="Freeform 45">
              <a:extLst>
                <a:ext uri="{FF2B5EF4-FFF2-40B4-BE49-F238E27FC236}">
                  <a16:creationId xmlns:a16="http://schemas.microsoft.com/office/drawing/2014/main" id="{0A9703C9-A3DC-4189-88F7-FFBDBBE02BE0}"/>
                </a:ext>
              </a:extLst>
            </p:cNvPr>
            <p:cNvSpPr>
              <a:spLocks/>
            </p:cNvSpPr>
            <p:nvPr/>
          </p:nvSpPr>
          <p:spPr bwMode="auto">
            <a:xfrm>
              <a:off x="12907143" y="1177926"/>
              <a:ext cx="169862" cy="26987"/>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3"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87" name="Line 46">
              <a:extLst>
                <a:ext uri="{FF2B5EF4-FFF2-40B4-BE49-F238E27FC236}">
                  <a16:creationId xmlns:a16="http://schemas.microsoft.com/office/drawing/2014/main" id="{6AA476E9-8CDD-45DB-BD13-362431E0EB88}"/>
                </a:ext>
              </a:extLst>
            </p:cNvPr>
            <p:cNvSpPr>
              <a:spLocks noChangeShapeType="1"/>
            </p:cNvSpPr>
            <p:nvPr/>
          </p:nvSpPr>
          <p:spPr bwMode="auto">
            <a:xfrm>
              <a:off x="13077005" y="1149351"/>
              <a:ext cx="1588"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88" name="Line 47">
              <a:extLst>
                <a:ext uri="{FF2B5EF4-FFF2-40B4-BE49-F238E27FC236}">
                  <a16:creationId xmlns:a16="http://schemas.microsoft.com/office/drawing/2014/main" id="{EFAA347B-119B-4206-8778-E7DD9CCC5E5E}"/>
                </a:ext>
              </a:extLst>
            </p:cNvPr>
            <p:cNvSpPr>
              <a:spLocks noChangeShapeType="1"/>
            </p:cNvSpPr>
            <p:nvPr/>
          </p:nvSpPr>
          <p:spPr bwMode="auto">
            <a:xfrm>
              <a:off x="12907143" y="1154113"/>
              <a:ext cx="1587"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89" name="Freeform 48">
              <a:extLst>
                <a:ext uri="{FF2B5EF4-FFF2-40B4-BE49-F238E27FC236}">
                  <a16:creationId xmlns:a16="http://schemas.microsoft.com/office/drawing/2014/main" id="{F85C5FBF-405D-4A83-907D-7818B34BC3D6}"/>
                </a:ext>
              </a:extLst>
            </p:cNvPr>
            <p:cNvSpPr>
              <a:spLocks/>
            </p:cNvSpPr>
            <p:nvPr/>
          </p:nvSpPr>
          <p:spPr bwMode="auto">
            <a:xfrm>
              <a:off x="12959530" y="1433513"/>
              <a:ext cx="65088" cy="15875"/>
            </a:xfrm>
            <a:custGeom>
              <a:avLst/>
              <a:gdLst>
                <a:gd name="T0" fmla="*/ 0 w 41"/>
                <a:gd name="T1" fmla="*/ 0 h 10"/>
                <a:gd name="T2" fmla="*/ 2147483647 w 41"/>
                <a:gd name="T3" fmla="*/ 2147483647 h 10"/>
                <a:gd name="T4" fmla="*/ 2147483647 w 41"/>
                <a:gd name="T5" fmla="*/ 0 h 10"/>
                <a:gd name="T6" fmla="*/ 2147483647 w 41"/>
                <a:gd name="T7" fmla="*/ 0 h 10"/>
                <a:gd name="T8" fmla="*/ 0 60000 65536"/>
                <a:gd name="T9" fmla="*/ 0 60000 65536"/>
                <a:gd name="T10" fmla="*/ 0 60000 65536"/>
                <a:gd name="T11" fmla="*/ 0 60000 65536"/>
                <a:gd name="T12" fmla="*/ 0 w 41"/>
                <a:gd name="T13" fmla="*/ 0 h 10"/>
                <a:gd name="T14" fmla="*/ 41 w 41"/>
                <a:gd name="T15" fmla="*/ 10 h 10"/>
              </a:gdLst>
              <a:ahLst/>
              <a:cxnLst>
                <a:cxn ang="T8">
                  <a:pos x="T0" y="T1"/>
                </a:cxn>
                <a:cxn ang="T9">
                  <a:pos x="T2" y="T3"/>
                </a:cxn>
                <a:cxn ang="T10">
                  <a:pos x="T4" y="T5"/>
                </a:cxn>
                <a:cxn ang="T11">
                  <a:pos x="T6" y="T7"/>
                </a:cxn>
              </a:cxnLst>
              <a:rect l="T12" t="T13" r="T14" b="T15"/>
              <a:pathLst>
                <a:path w="41" h="10">
                  <a:moveTo>
                    <a:pt x="0" y="0"/>
                  </a:moveTo>
                  <a:cubicBezTo>
                    <a:pt x="0" y="6"/>
                    <a:pt x="9" y="10"/>
                    <a:pt x="20" y="10"/>
                  </a:cubicBezTo>
                  <a:cubicBezTo>
                    <a:pt x="32" y="10"/>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90" name="Line 49">
              <a:extLst>
                <a:ext uri="{FF2B5EF4-FFF2-40B4-BE49-F238E27FC236}">
                  <a16:creationId xmlns:a16="http://schemas.microsoft.com/office/drawing/2014/main" id="{572180B5-F39B-4D25-9FD6-DE3A51E52FDC}"/>
                </a:ext>
              </a:extLst>
            </p:cNvPr>
            <p:cNvSpPr>
              <a:spLocks noChangeShapeType="1"/>
            </p:cNvSpPr>
            <p:nvPr/>
          </p:nvSpPr>
          <p:spPr bwMode="auto">
            <a:xfrm flipV="1">
              <a:off x="13026205" y="1204913"/>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91" name="Line 50">
              <a:extLst>
                <a:ext uri="{FF2B5EF4-FFF2-40B4-BE49-F238E27FC236}">
                  <a16:creationId xmlns:a16="http://schemas.microsoft.com/office/drawing/2014/main" id="{EBA4C04B-4CE2-4761-B666-C6269FB91C1C}"/>
                </a:ext>
              </a:extLst>
            </p:cNvPr>
            <p:cNvSpPr>
              <a:spLocks noChangeShapeType="1"/>
            </p:cNvSpPr>
            <p:nvPr/>
          </p:nvSpPr>
          <p:spPr bwMode="auto">
            <a:xfrm flipV="1">
              <a:off x="12957943" y="1206501"/>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92" name="Oval 51">
              <a:extLst>
                <a:ext uri="{FF2B5EF4-FFF2-40B4-BE49-F238E27FC236}">
                  <a16:creationId xmlns:a16="http://schemas.microsoft.com/office/drawing/2014/main" id="{EBFF3867-4E7D-4194-9824-0217E1154FAD}"/>
                </a:ext>
              </a:extLst>
            </p:cNvPr>
            <p:cNvSpPr>
              <a:spLocks noChangeArrowheads="1"/>
            </p:cNvSpPr>
            <p:nvPr/>
          </p:nvSpPr>
          <p:spPr bwMode="auto">
            <a:xfrm>
              <a:off x="13211943" y="1200151"/>
              <a:ext cx="169862"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93" name="Oval 52">
              <a:extLst>
                <a:ext uri="{FF2B5EF4-FFF2-40B4-BE49-F238E27FC236}">
                  <a16:creationId xmlns:a16="http://schemas.microsoft.com/office/drawing/2014/main" id="{CFF8A8D6-9866-4BBC-8529-DFAEF7AB05D5}"/>
                </a:ext>
              </a:extLst>
            </p:cNvPr>
            <p:cNvSpPr>
              <a:spLocks noChangeArrowheads="1"/>
            </p:cNvSpPr>
            <p:nvPr/>
          </p:nvSpPr>
          <p:spPr bwMode="auto">
            <a:xfrm>
              <a:off x="13211943" y="1200151"/>
              <a:ext cx="169862"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94" name="Freeform 53">
              <a:extLst>
                <a:ext uri="{FF2B5EF4-FFF2-40B4-BE49-F238E27FC236}">
                  <a16:creationId xmlns:a16="http://schemas.microsoft.com/office/drawing/2014/main" id="{83EAB97E-E913-44E4-8EBD-50EA17685FC4}"/>
                </a:ext>
              </a:extLst>
            </p:cNvPr>
            <p:cNvSpPr>
              <a:spLocks/>
            </p:cNvSpPr>
            <p:nvPr/>
          </p:nvSpPr>
          <p:spPr bwMode="auto">
            <a:xfrm>
              <a:off x="13211943" y="1257301"/>
              <a:ext cx="169862" cy="26987"/>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3"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95" name="Line 54">
              <a:extLst>
                <a:ext uri="{FF2B5EF4-FFF2-40B4-BE49-F238E27FC236}">
                  <a16:creationId xmlns:a16="http://schemas.microsoft.com/office/drawing/2014/main" id="{67226E78-2D84-4ACD-869B-4DDC617911DC}"/>
                </a:ext>
              </a:extLst>
            </p:cNvPr>
            <p:cNvSpPr>
              <a:spLocks noChangeShapeType="1"/>
            </p:cNvSpPr>
            <p:nvPr/>
          </p:nvSpPr>
          <p:spPr bwMode="auto">
            <a:xfrm>
              <a:off x="13381805" y="1227138"/>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96" name="Line 55">
              <a:extLst>
                <a:ext uri="{FF2B5EF4-FFF2-40B4-BE49-F238E27FC236}">
                  <a16:creationId xmlns:a16="http://schemas.microsoft.com/office/drawing/2014/main" id="{740AE539-803F-43FE-B3BB-57E10A745C4D}"/>
                </a:ext>
              </a:extLst>
            </p:cNvPr>
            <p:cNvSpPr>
              <a:spLocks noChangeShapeType="1"/>
            </p:cNvSpPr>
            <p:nvPr/>
          </p:nvSpPr>
          <p:spPr bwMode="auto">
            <a:xfrm>
              <a:off x="13211943" y="1233488"/>
              <a:ext cx="1587"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97" name="Freeform 56">
              <a:extLst>
                <a:ext uri="{FF2B5EF4-FFF2-40B4-BE49-F238E27FC236}">
                  <a16:creationId xmlns:a16="http://schemas.microsoft.com/office/drawing/2014/main" id="{D7222A2F-EAD0-4AD3-B029-CF681F3521ED}"/>
                </a:ext>
              </a:extLst>
            </p:cNvPr>
            <p:cNvSpPr>
              <a:spLocks/>
            </p:cNvSpPr>
            <p:nvPr/>
          </p:nvSpPr>
          <p:spPr bwMode="auto">
            <a:xfrm>
              <a:off x="13264330" y="1512888"/>
              <a:ext cx="65088" cy="15875"/>
            </a:xfrm>
            <a:custGeom>
              <a:avLst/>
              <a:gdLst>
                <a:gd name="T0" fmla="*/ 0 w 41"/>
                <a:gd name="T1" fmla="*/ 0 h 10"/>
                <a:gd name="T2" fmla="*/ 2147483647 w 41"/>
                <a:gd name="T3" fmla="*/ 2147483647 h 10"/>
                <a:gd name="T4" fmla="*/ 2147483647 w 41"/>
                <a:gd name="T5" fmla="*/ 0 h 10"/>
                <a:gd name="T6" fmla="*/ 2147483647 w 41"/>
                <a:gd name="T7" fmla="*/ 0 h 10"/>
                <a:gd name="T8" fmla="*/ 0 60000 65536"/>
                <a:gd name="T9" fmla="*/ 0 60000 65536"/>
                <a:gd name="T10" fmla="*/ 0 60000 65536"/>
                <a:gd name="T11" fmla="*/ 0 60000 65536"/>
                <a:gd name="T12" fmla="*/ 0 w 41"/>
                <a:gd name="T13" fmla="*/ 0 h 10"/>
                <a:gd name="T14" fmla="*/ 41 w 41"/>
                <a:gd name="T15" fmla="*/ 10 h 10"/>
              </a:gdLst>
              <a:ahLst/>
              <a:cxnLst>
                <a:cxn ang="T8">
                  <a:pos x="T0" y="T1"/>
                </a:cxn>
                <a:cxn ang="T9">
                  <a:pos x="T2" y="T3"/>
                </a:cxn>
                <a:cxn ang="T10">
                  <a:pos x="T4" y="T5"/>
                </a:cxn>
                <a:cxn ang="T11">
                  <a:pos x="T6" y="T7"/>
                </a:cxn>
              </a:cxnLst>
              <a:rect l="T12" t="T13" r="T14" b="T15"/>
              <a:pathLst>
                <a:path w="41" h="10">
                  <a:moveTo>
                    <a:pt x="0" y="0"/>
                  </a:moveTo>
                  <a:cubicBezTo>
                    <a:pt x="0" y="6"/>
                    <a:pt x="9" y="10"/>
                    <a:pt x="20" y="10"/>
                  </a:cubicBezTo>
                  <a:cubicBezTo>
                    <a:pt x="32" y="10"/>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98" name="Line 57">
              <a:extLst>
                <a:ext uri="{FF2B5EF4-FFF2-40B4-BE49-F238E27FC236}">
                  <a16:creationId xmlns:a16="http://schemas.microsoft.com/office/drawing/2014/main" id="{51E6F04C-4891-4836-B397-D00B7A07969C}"/>
                </a:ext>
              </a:extLst>
            </p:cNvPr>
            <p:cNvSpPr>
              <a:spLocks noChangeShapeType="1"/>
            </p:cNvSpPr>
            <p:nvPr/>
          </p:nvSpPr>
          <p:spPr bwMode="auto">
            <a:xfrm flipV="1">
              <a:off x="13331005" y="1284288"/>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99" name="Line 58">
              <a:extLst>
                <a:ext uri="{FF2B5EF4-FFF2-40B4-BE49-F238E27FC236}">
                  <a16:creationId xmlns:a16="http://schemas.microsoft.com/office/drawing/2014/main" id="{30DACD0F-6817-4146-A364-497ACF0BBA50}"/>
                </a:ext>
              </a:extLst>
            </p:cNvPr>
            <p:cNvSpPr>
              <a:spLocks noChangeShapeType="1"/>
            </p:cNvSpPr>
            <p:nvPr/>
          </p:nvSpPr>
          <p:spPr bwMode="auto">
            <a:xfrm flipV="1">
              <a:off x="13262743" y="1284288"/>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00" name="Oval 59">
              <a:extLst>
                <a:ext uri="{FF2B5EF4-FFF2-40B4-BE49-F238E27FC236}">
                  <a16:creationId xmlns:a16="http://schemas.microsoft.com/office/drawing/2014/main" id="{2DA6FE65-D1A9-4126-B4AD-50049B2761DF}"/>
                </a:ext>
              </a:extLst>
            </p:cNvPr>
            <p:cNvSpPr>
              <a:spLocks noChangeArrowheads="1"/>
            </p:cNvSpPr>
            <p:nvPr/>
          </p:nvSpPr>
          <p:spPr bwMode="auto">
            <a:xfrm>
              <a:off x="13891393" y="1106488"/>
              <a:ext cx="169862"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01" name="Oval 60">
              <a:extLst>
                <a:ext uri="{FF2B5EF4-FFF2-40B4-BE49-F238E27FC236}">
                  <a16:creationId xmlns:a16="http://schemas.microsoft.com/office/drawing/2014/main" id="{71FCDFA0-211B-463A-A47D-72C13909AA45}"/>
                </a:ext>
              </a:extLst>
            </p:cNvPr>
            <p:cNvSpPr>
              <a:spLocks noChangeArrowheads="1"/>
            </p:cNvSpPr>
            <p:nvPr/>
          </p:nvSpPr>
          <p:spPr bwMode="auto">
            <a:xfrm>
              <a:off x="13891393" y="1106488"/>
              <a:ext cx="169862"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02" name="Freeform 61">
              <a:extLst>
                <a:ext uri="{FF2B5EF4-FFF2-40B4-BE49-F238E27FC236}">
                  <a16:creationId xmlns:a16="http://schemas.microsoft.com/office/drawing/2014/main" id="{CAFDFBCC-6BE5-4E6E-9E5B-1955F8204BC6}"/>
                </a:ext>
              </a:extLst>
            </p:cNvPr>
            <p:cNvSpPr>
              <a:spLocks/>
            </p:cNvSpPr>
            <p:nvPr/>
          </p:nvSpPr>
          <p:spPr bwMode="auto">
            <a:xfrm>
              <a:off x="13891393" y="1163638"/>
              <a:ext cx="169862"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4"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03" name="Line 62">
              <a:extLst>
                <a:ext uri="{FF2B5EF4-FFF2-40B4-BE49-F238E27FC236}">
                  <a16:creationId xmlns:a16="http://schemas.microsoft.com/office/drawing/2014/main" id="{E3CDC643-C7D3-433E-BC25-CAA2AADA51E1}"/>
                </a:ext>
              </a:extLst>
            </p:cNvPr>
            <p:cNvSpPr>
              <a:spLocks noChangeShapeType="1"/>
            </p:cNvSpPr>
            <p:nvPr/>
          </p:nvSpPr>
          <p:spPr bwMode="auto">
            <a:xfrm>
              <a:off x="14061255" y="1133476"/>
              <a:ext cx="1588"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04" name="Line 63">
              <a:extLst>
                <a:ext uri="{FF2B5EF4-FFF2-40B4-BE49-F238E27FC236}">
                  <a16:creationId xmlns:a16="http://schemas.microsoft.com/office/drawing/2014/main" id="{1744275D-B38B-4051-BA60-F81F6C9171F3}"/>
                </a:ext>
              </a:extLst>
            </p:cNvPr>
            <p:cNvSpPr>
              <a:spLocks noChangeShapeType="1"/>
            </p:cNvSpPr>
            <p:nvPr/>
          </p:nvSpPr>
          <p:spPr bwMode="auto">
            <a:xfrm>
              <a:off x="13891393" y="1139826"/>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05" name="Freeform 64">
              <a:extLst>
                <a:ext uri="{FF2B5EF4-FFF2-40B4-BE49-F238E27FC236}">
                  <a16:creationId xmlns:a16="http://schemas.microsoft.com/office/drawing/2014/main" id="{50DD66CA-8A97-4211-A29B-03BE5CAA8B91}"/>
                </a:ext>
              </a:extLst>
            </p:cNvPr>
            <p:cNvSpPr>
              <a:spLocks/>
            </p:cNvSpPr>
            <p:nvPr/>
          </p:nvSpPr>
          <p:spPr bwMode="auto">
            <a:xfrm>
              <a:off x="13943780" y="1417638"/>
              <a:ext cx="66675" cy="17463"/>
            </a:xfrm>
            <a:custGeom>
              <a:avLst/>
              <a:gdLst>
                <a:gd name="T0" fmla="*/ 0 w 42"/>
                <a:gd name="T1" fmla="*/ 0 h 11"/>
                <a:gd name="T2" fmla="*/ 2147483647 w 42"/>
                <a:gd name="T3" fmla="*/ 2147483647 h 11"/>
                <a:gd name="T4" fmla="*/ 2147483647 w 42"/>
                <a:gd name="T5" fmla="*/ 0 h 11"/>
                <a:gd name="T6" fmla="*/ 2147483647 w 42"/>
                <a:gd name="T7" fmla="*/ 0 h 11"/>
                <a:gd name="T8" fmla="*/ 0 60000 65536"/>
                <a:gd name="T9" fmla="*/ 0 60000 65536"/>
                <a:gd name="T10" fmla="*/ 0 60000 65536"/>
                <a:gd name="T11" fmla="*/ 0 60000 65536"/>
                <a:gd name="T12" fmla="*/ 0 w 42"/>
                <a:gd name="T13" fmla="*/ 0 h 11"/>
                <a:gd name="T14" fmla="*/ 42 w 42"/>
                <a:gd name="T15" fmla="*/ 11 h 11"/>
              </a:gdLst>
              <a:ahLst/>
              <a:cxnLst>
                <a:cxn ang="T8">
                  <a:pos x="T0" y="T1"/>
                </a:cxn>
                <a:cxn ang="T9">
                  <a:pos x="T2" y="T3"/>
                </a:cxn>
                <a:cxn ang="T10">
                  <a:pos x="T4" y="T5"/>
                </a:cxn>
                <a:cxn ang="T11">
                  <a:pos x="T6" y="T7"/>
                </a:cxn>
              </a:cxnLst>
              <a:rect l="T12" t="T13" r="T14" b="T15"/>
              <a:pathLst>
                <a:path w="42" h="11">
                  <a:moveTo>
                    <a:pt x="0" y="0"/>
                  </a:moveTo>
                  <a:cubicBezTo>
                    <a:pt x="0" y="6"/>
                    <a:pt x="9" y="11"/>
                    <a:pt x="21" y="11"/>
                  </a:cubicBezTo>
                  <a:cubicBezTo>
                    <a:pt x="33" y="11"/>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06" name="Line 65">
              <a:extLst>
                <a:ext uri="{FF2B5EF4-FFF2-40B4-BE49-F238E27FC236}">
                  <a16:creationId xmlns:a16="http://schemas.microsoft.com/office/drawing/2014/main" id="{DC84475B-5745-42A7-B551-FFE58CC98A96}"/>
                </a:ext>
              </a:extLst>
            </p:cNvPr>
            <p:cNvSpPr>
              <a:spLocks noChangeShapeType="1"/>
            </p:cNvSpPr>
            <p:nvPr/>
          </p:nvSpPr>
          <p:spPr bwMode="auto">
            <a:xfrm flipV="1">
              <a:off x="14012043" y="1189038"/>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07" name="Line 66">
              <a:extLst>
                <a:ext uri="{FF2B5EF4-FFF2-40B4-BE49-F238E27FC236}">
                  <a16:creationId xmlns:a16="http://schemas.microsoft.com/office/drawing/2014/main" id="{B7624791-427A-4C2A-80AA-0FF97681353E}"/>
                </a:ext>
              </a:extLst>
            </p:cNvPr>
            <p:cNvSpPr>
              <a:spLocks noChangeShapeType="1"/>
            </p:cNvSpPr>
            <p:nvPr/>
          </p:nvSpPr>
          <p:spPr bwMode="auto">
            <a:xfrm flipV="1">
              <a:off x="13943780" y="1190626"/>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08" name="Oval 67">
              <a:extLst>
                <a:ext uri="{FF2B5EF4-FFF2-40B4-BE49-F238E27FC236}">
                  <a16:creationId xmlns:a16="http://schemas.microsoft.com/office/drawing/2014/main" id="{78170040-F9C0-47B0-938E-B55DA1648240}"/>
                </a:ext>
              </a:extLst>
            </p:cNvPr>
            <p:cNvSpPr>
              <a:spLocks noChangeArrowheads="1"/>
            </p:cNvSpPr>
            <p:nvPr/>
          </p:nvSpPr>
          <p:spPr bwMode="auto">
            <a:xfrm>
              <a:off x="13572305" y="1022351"/>
              <a:ext cx="169863" cy="55562"/>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09" name="Oval 68">
              <a:extLst>
                <a:ext uri="{FF2B5EF4-FFF2-40B4-BE49-F238E27FC236}">
                  <a16:creationId xmlns:a16="http://schemas.microsoft.com/office/drawing/2014/main" id="{87E980BA-3A86-4C0D-87B2-5466CF527851}"/>
                </a:ext>
              </a:extLst>
            </p:cNvPr>
            <p:cNvSpPr>
              <a:spLocks noChangeArrowheads="1"/>
            </p:cNvSpPr>
            <p:nvPr/>
          </p:nvSpPr>
          <p:spPr bwMode="auto">
            <a:xfrm>
              <a:off x="13572305" y="1022351"/>
              <a:ext cx="169863" cy="55562"/>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10" name="Freeform 69">
              <a:extLst>
                <a:ext uri="{FF2B5EF4-FFF2-40B4-BE49-F238E27FC236}">
                  <a16:creationId xmlns:a16="http://schemas.microsoft.com/office/drawing/2014/main" id="{20481E9A-5CB5-4B5E-9EDE-1C3BB340A9F3}"/>
                </a:ext>
              </a:extLst>
            </p:cNvPr>
            <p:cNvSpPr>
              <a:spLocks/>
            </p:cNvSpPr>
            <p:nvPr/>
          </p:nvSpPr>
          <p:spPr bwMode="auto">
            <a:xfrm>
              <a:off x="13572305" y="1077913"/>
              <a:ext cx="169863" cy="26988"/>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4"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11" name="Line 70">
              <a:extLst>
                <a:ext uri="{FF2B5EF4-FFF2-40B4-BE49-F238E27FC236}">
                  <a16:creationId xmlns:a16="http://schemas.microsoft.com/office/drawing/2014/main" id="{07A2F782-795B-491A-A099-9B0F9C9CDD64}"/>
                </a:ext>
              </a:extLst>
            </p:cNvPr>
            <p:cNvSpPr>
              <a:spLocks noChangeShapeType="1"/>
            </p:cNvSpPr>
            <p:nvPr/>
          </p:nvSpPr>
          <p:spPr bwMode="auto">
            <a:xfrm>
              <a:off x="13742168" y="1049338"/>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12" name="Line 71">
              <a:extLst>
                <a:ext uri="{FF2B5EF4-FFF2-40B4-BE49-F238E27FC236}">
                  <a16:creationId xmlns:a16="http://schemas.microsoft.com/office/drawing/2014/main" id="{EF99648F-CA23-4898-9EAF-60A40C42BCEB}"/>
                </a:ext>
              </a:extLst>
            </p:cNvPr>
            <p:cNvSpPr>
              <a:spLocks noChangeShapeType="1"/>
            </p:cNvSpPr>
            <p:nvPr/>
          </p:nvSpPr>
          <p:spPr bwMode="auto">
            <a:xfrm>
              <a:off x="13573893" y="1054101"/>
              <a:ext cx="1587"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13" name="Freeform 72">
              <a:extLst>
                <a:ext uri="{FF2B5EF4-FFF2-40B4-BE49-F238E27FC236}">
                  <a16:creationId xmlns:a16="http://schemas.microsoft.com/office/drawing/2014/main" id="{D8C52635-F151-427C-B1D2-55A86EBEAA4C}"/>
                </a:ext>
              </a:extLst>
            </p:cNvPr>
            <p:cNvSpPr>
              <a:spLocks/>
            </p:cNvSpPr>
            <p:nvPr/>
          </p:nvSpPr>
          <p:spPr bwMode="auto">
            <a:xfrm>
              <a:off x="13624693" y="1333501"/>
              <a:ext cx="66675" cy="15875"/>
            </a:xfrm>
            <a:custGeom>
              <a:avLst/>
              <a:gdLst>
                <a:gd name="T0" fmla="*/ 0 w 42"/>
                <a:gd name="T1" fmla="*/ 0 h 10"/>
                <a:gd name="T2" fmla="*/ 2147483647 w 42"/>
                <a:gd name="T3" fmla="*/ 2147483647 h 10"/>
                <a:gd name="T4" fmla="*/ 2147483647 w 42"/>
                <a:gd name="T5" fmla="*/ 0 h 10"/>
                <a:gd name="T6" fmla="*/ 2147483647 w 42"/>
                <a:gd name="T7" fmla="*/ 0 h 10"/>
                <a:gd name="T8" fmla="*/ 0 60000 65536"/>
                <a:gd name="T9" fmla="*/ 0 60000 65536"/>
                <a:gd name="T10" fmla="*/ 0 60000 65536"/>
                <a:gd name="T11" fmla="*/ 0 60000 65536"/>
                <a:gd name="T12" fmla="*/ 0 w 42"/>
                <a:gd name="T13" fmla="*/ 0 h 10"/>
                <a:gd name="T14" fmla="*/ 42 w 42"/>
                <a:gd name="T15" fmla="*/ 10 h 10"/>
              </a:gdLst>
              <a:ahLst/>
              <a:cxnLst>
                <a:cxn ang="T8">
                  <a:pos x="T0" y="T1"/>
                </a:cxn>
                <a:cxn ang="T9">
                  <a:pos x="T2" y="T3"/>
                </a:cxn>
                <a:cxn ang="T10">
                  <a:pos x="T4" y="T5"/>
                </a:cxn>
                <a:cxn ang="T11">
                  <a:pos x="T6" y="T7"/>
                </a:cxn>
              </a:cxnLst>
              <a:rect l="T12" t="T13" r="T14" b="T15"/>
              <a:pathLst>
                <a:path w="42" h="10">
                  <a:moveTo>
                    <a:pt x="0" y="0"/>
                  </a:moveTo>
                  <a:cubicBezTo>
                    <a:pt x="0" y="5"/>
                    <a:pt x="9" y="10"/>
                    <a:pt x="21" y="10"/>
                  </a:cubicBezTo>
                  <a:cubicBezTo>
                    <a:pt x="33" y="10"/>
                    <a:pt x="42" y="5"/>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14" name="Line 73">
              <a:extLst>
                <a:ext uri="{FF2B5EF4-FFF2-40B4-BE49-F238E27FC236}">
                  <a16:creationId xmlns:a16="http://schemas.microsoft.com/office/drawing/2014/main" id="{B9F36B1A-C022-4A42-A981-0424BFD56D19}"/>
                </a:ext>
              </a:extLst>
            </p:cNvPr>
            <p:cNvSpPr>
              <a:spLocks noChangeShapeType="1"/>
            </p:cNvSpPr>
            <p:nvPr/>
          </p:nvSpPr>
          <p:spPr bwMode="auto">
            <a:xfrm flipV="1">
              <a:off x="13692955" y="1104901"/>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15" name="Line 74">
              <a:extLst>
                <a:ext uri="{FF2B5EF4-FFF2-40B4-BE49-F238E27FC236}">
                  <a16:creationId xmlns:a16="http://schemas.microsoft.com/office/drawing/2014/main" id="{9F9B6CDC-D9EC-4884-87D6-771B13F73CBC}"/>
                </a:ext>
              </a:extLst>
            </p:cNvPr>
            <p:cNvSpPr>
              <a:spLocks noChangeShapeType="1"/>
            </p:cNvSpPr>
            <p:nvPr/>
          </p:nvSpPr>
          <p:spPr bwMode="auto">
            <a:xfrm flipV="1">
              <a:off x="13624693" y="1104901"/>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16" name="Oval 75">
              <a:extLst>
                <a:ext uri="{FF2B5EF4-FFF2-40B4-BE49-F238E27FC236}">
                  <a16:creationId xmlns:a16="http://schemas.microsoft.com/office/drawing/2014/main" id="{ECD30251-B6D0-4750-9A72-CFC3F92F6C47}"/>
                </a:ext>
              </a:extLst>
            </p:cNvPr>
            <p:cNvSpPr>
              <a:spLocks noChangeArrowheads="1"/>
            </p:cNvSpPr>
            <p:nvPr/>
          </p:nvSpPr>
          <p:spPr bwMode="auto">
            <a:xfrm>
              <a:off x="14593068" y="1000126"/>
              <a:ext cx="169862" cy="57150"/>
            </a:xfrm>
            <a:prstGeom prst="ellipse">
              <a:avLst/>
            </a:prstGeom>
            <a:solidFill>
              <a:srgbClr val="000514"/>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17" name="Oval 76">
              <a:extLst>
                <a:ext uri="{FF2B5EF4-FFF2-40B4-BE49-F238E27FC236}">
                  <a16:creationId xmlns:a16="http://schemas.microsoft.com/office/drawing/2014/main" id="{B3C75158-B1A4-48C2-89E6-EDEE6C59D983}"/>
                </a:ext>
              </a:extLst>
            </p:cNvPr>
            <p:cNvSpPr>
              <a:spLocks noChangeArrowheads="1"/>
            </p:cNvSpPr>
            <p:nvPr/>
          </p:nvSpPr>
          <p:spPr bwMode="auto">
            <a:xfrm>
              <a:off x="14593068" y="1000126"/>
              <a:ext cx="169862" cy="57150"/>
            </a:xfrm>
            <a:prstGeom prst="ellipse">
              <a:avLst/>
            </a:pr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18" name="Freeform 77">
              <a:extLst>
                <a:ext uri="{FF2B5EF4-FFF2-40B4-BE49-F238E27FC236}">
                  <a16:creationId xmlns:a16="http://schemas.microsoft.com/office/drawing/2014/main" id="{DE5C30F2-05F3-4612-8A7D-3BA7BB5061DA}"/>
                </a:ext>
              </a:extLst>
            </p:cNvPr>
            <p:cNvSpPr>
              <a:spLocks/>
            </p:cNvSpPr>
            <p:nvPr/>
          </p:nvSpPr>
          <p:spPr bwMode="auto">
            <a:xfrm>
              <a:off x="14593068" y="1057276"/>
              <a:ext cx="169862"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4"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19" name="Line 78">
              <a:extLst>
                <a:ext uri="{FF2B5EF4-FFF2-40B4-BE49-F238E27FC236}">
                  <a16:creationId xmlns:a16="http://schemas.microsoft.com/office/drawing/2014/main" id="{F16E1120-8F93-4E7F-AA9A-B1F0C4BB582F}"/>
                </a:ext>
              </a:extLst>
            </p:cNvPr>
            <p:cNvSpPr>
              <a:spLocks noChangeShapeType="1"/>
            </p:cNvSpPr>
            <p:nvPr/>
          </p:nvSpPr>
          <p:spPr bwMode="auto">
            <a:xfrm>
              <a:off x="14762930" y="1027113"/>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20" name="Line 79">
              <a:extLst>
                <a:ext uri="{FF2B5EF4-FFF2-40B4-BE49-F238E27FC236}">
                  <a16:creationId xmlns:a16="http://schemas.microsoft.com/office/drawing/2014/main" id="{BEFE2BFB-4D10-4238-ADC3-1184F48DB94E}"/>
                </a:ext>
              </a:extLst>
            </p:cNvPr>
            <p:cNvSpPr>
              <a:spLocks noChangeShapeType="1"/>
            </p:cNvSpPr>
            <p:nvPr/>
          </p:nvSpPr>
          <p:spPr bwMode="auto">
            <a:xfrm>
              <a:off x="14593068" y="1033463"/>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21" name="Freeform 80">
              <a:extLst>
                <a:ext uri="{FF2B5EF4-FFF2-40B4-BE49-F238E27FC236}">
                  <a16:creationId xmlns:a16="http://schemas.microsoft.com/office/drawing/2014/main" id="{635A6BE8-7F9F-4F02-8B82-1C3C89F36A1F}"/>
                </a:ext>
              </a:extLst>
            </p:cNvPr>
            <p:cNvSpPr>
              <a:spLocks/>
            </p:cNvSpPr>
            <p:nvPr/>
          </p:nvSpPr>
          <p:spPr bwMode="auto">
            <a:xfrm>
              <a:off x="14645455" y="1311276"/>
              <a:ext cx="66675" cy="17462"/>
            </a:xfrm>
            <a:custGeom>
              <a:avLst/>
              <a:gdLst>
                <a:gd name="T0" fmla="*/ 0 w 42"/>
                <a:gd name="T1" fmla="*/ 0 h 11"/>
                <a:gd name="T2" fmla="*/ 2147483647 w 42"/>
                <a:gd name="T3" fmla="*/ 2147483647 h 11"/>
                <a:gd name="T4" fmla="*/ 2147483647 w 42"/>
                <a:gd name="T5" fmla="*/ 0 h 11"/>
                <a:gd name="T6" fmla="*/ 2147483647 w 42"/>
                <a:gd name="T7" fmla="*/ 0 h 11"/>
                <a:gd name="T8" fmla="*/ 0 60000 65536"/>
                <a:gd name="T9" fmla="*/ 0 60000 65536"/>
                <a:gd name="T10" fmla="*/ 0 60000 65536"/>
                <a:gd name="T11" fmla="*/ 0 60000 65536"/>
                <a:gd name="T12" fmla="*/ 0 w 42"/>
                <a:gd name="T13" fmla="*/ 0 h 11"/>
                <a:gd name="T14" fmla="*/ 42 w 42"/>
                <a:gd name="T15" fmla="*/ 11 h 11"/>
              </a:gdLst>
              <a:ahLst/>
              <a:cxnLst>
                <a:cxn ang="T8">
                  <a:pos x="T0" y="T1"/>
                </a:cxn>
                <a:cxn ang="T9">
                  <a:pos x="T2" y="T3"/>
                </a:cxn>
                <a:cxn ang="T10">
                  <a:pos x="T4" y="T5"/>
                </a:cxn>
                <a:cxn ang="T11">
                  <a:pos x="T6" y="T7"/>
                </a:cxn>
              </a:cxnLst>
              <a:rect l="T12" t="T13" r="T14" b="T15"/>
              <a:pathLst>
                <a:path w="42" h="11">
                  <a:moveTo>
                    <a:pt x="0" y="0"/>
                  </a:moveTo>
                  <a:cubicBezTo>
                    <a:pt x="0" y="6"/>
                    <a:pt x="9" y="11"/>
                    <a:pt x="21" y="11"/>
                  </a:cubicBezTo>
                  <a:cubicBezTo>
                    <a:pt x="32" y="11"/>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22" name="Line 81">
              <a:extLst>
                <a:ext uri="{FF2B5EF4-FFF2-40B4-BE49-F238E27FC236}">
                  <a16:creationId xmlns:a16="http://schemas.microsoft.com/office/drawing/2014/main" id="{A3EB7800-0CE1-41B2-8A3A-49E439ACE2EC}"/>
                </a:ext>
              </a:extLst>
            </p:cNvPr>
            <p:cNvSpPr>
              <a:spLocks noChangeShapeType="1"/>
            </p:cNvSpPr>
            <p:nvPr/>
          </p:nvSpPr>
          <p:spPr bwMode="auto">
            <a:xfrm flipV="1">
              <a:off x="14713718" y="1082676"/>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23" name="Line 82">
              <a:extLst>
                <a:ext uri="{FF2B5EF4-FFF2-40B4-BE49-F238E27FC236}">
                  <a16:creationId xmlns:a16="http://schemas.microsoft.com/office/drawing/2014/main" id="{70998CF3-EDDF-4A16-8706-AF80DE47778D}"/>
                </a:ext>
              </a:extLst>
            </p:cNvPr>
            <p:cNvSpPr>
              <a:spLocks noChangeShapeType="1"/>
            </p:cNvSpPr>
            <p:nvPr/>
          </p:nvSpPr>
          <p:spPr bwMode="auto">
            <a:xfrm flipV="1">
              <a:off x="14645455" y="1084263"/>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24" name="Oval 83">
              <a:extLst>
                <a:ext uri="{FF2B5EF4-FFF2-40B4-BE49-F238E27FC236}">
                  <a16:creationId xmlns:a16="http://schemas.microsoft.com/office/drawing/2014/main" id="{29168844-104C-4BDB-B50C-45FCB92FB2C5}"/>
                </a:ext>
              </a:extLst>
            </p:cNvPr>
            <p:cNvSpPr>
              <a:spLocks noChangeArrowheads="1"/>
            </p:cNvSpPr>
            <p:nvPr/>
          </p:nvSpPr>
          <p:spPr bwMode="auto">
            <a:xfrm>
              <a:off x="14273980" y="919163"/>
              <a:ext cx="169863"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25" name="Oval 84">
              <a:extLst>
                <a:ext uri="{FF2B5EF4-FFF2-40B4-BE49-F238E27FC236}">
                  <a16:creationId xmlns:a16="http://schemas.microsoft.com/office/drawing/2014/main" id="{53DD929A-FFD0-485D-8DAF-097550BD1DE9}"/>
                </a:ext>
              </a:extLst>
            </p:cNvPr>
            <p:cNvSpPr>
              <a:spLocks noChangeArrowheads="1"/>
            </p:cNvSpPr>
            <p:nvPr/>
          </p:nvSpPr>
          <p:spPr bwMode="auto">
            <a:xfrm>
              <a:off x="14273980" y="919163"/>
              <a:ext cx="169863"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26" name="Freeform 85">
              <a:extLst>
                <a:ext uri="{FF2B5EF4-FFF2-40B4-BE49-F238E27FC236}">
                  <a16:creationId xmlns:a16="http://schemas.microsoft.com/office/drawing/2014/main" id="{EA813A8F-64B2-4BD9-B3B6-380FC6B430FE}"/>
                </a:ext>
              </a:extLst>
            </p:cNvPr>
            <p:cNvSpPr>
              <a:spLocks/>
            </p:cNvSpPr>
            <p:nvPr/>
          </p:nvSpPr>
          <p:spPr bwMode="auto">
            <a:xfrm>
              <a:off x="14273980" y="976313"/>
              <a:ext cx="169863" cy="26988"/>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4"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27" name="Line 86">
              <a:extLst>
                <a:ext uri="{FF2B5EF4-FFF2-40B4-BE49-F238E27FC236}">
                  <a16:creationId xmlns:a16="http://schemas.microsoft.com/office/drawing/2014/main" id="{4C525328-0C56-459D-A28C-00E3D4642C9E}"/>
                </a:ext>
              </a:extLst>
            </p:cNvPr>
            <p:cNvSpPr>
              <a:spLocks noChangeShapeType="1"/>
            </p:cNvSpPr>
            <p:nvPr/>
          </p:nvSpPr>
          <p:spPr bwMode="auto">
            <a:xfrm>
              <a:off x="14443843" y="947738"/>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28" name="Line 87">
              <a:extLst>
                <a:ext uri="{FF2B5EF4-FFF2-40B4-BE49-F238E27FC236}">
                  <a16:creationId xmlns:a16="http://schemas.microsoft.com/office/drawing/2014/main" id="{81BDC251-BB30-4957-AC72-F6312B8764EA}"/>
                </a:ext>
              </a:extLst>
            </p:cNvPr>
            <p:cNvSpPr>
              <a:spLocks noChangeShapeType="1"/>
            </p:cNvSpPr>
            <p:nvPr/>
          </p:nvSpPr>
          <p:spPr bwMode="auto">
            <a:xfrm>
              <a:off x="14275568" y="952501"/>
              <a:ext cx="1587"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29" name="Freeform 88">
              <a:extLst>
                <a:ext uri="{FF2B5EF4-FFF2-40B4-BE49-F238E27FC236}">
                  <a16:creationId xmlns:a16="http://schemas.microsoft.com/office/drawing/2014/main" id="{D7C85870-4719-481B-B14C-40A01FA85B17}"/>
                </a:ext>
              </a:extLst>
            </p:cNvPr>
            <p:cNvSpPr>
              <a:spLocks/>
            </p:cNvSpPr>
            <p:nvPr/>
          </p:nvSpPr>
          <p:spPr bwMode="auto">
            <a:xfrm>
              <a:off x="14326368" y="1231901"/>
              <a:ext cx="66675" cy="15875"/>
            </a:xfrm>
            <a:custGeom>
              <a:avLst/>
              <a:gdLst>
                <a:gd name="T0" fmla="*/ 0 w 42"/>
                <a:gd name="T1" fmla="*/ 0 h 10"/>
                <a:gd name="T2" fmla="*/ 2147483647 w 42"/>
                <a:gd name="T3" fmla="*/ 2147483647 h 10"/>
                <a:gd name="T4" fmla="*/ 2147483647 w 42"/>
                <a:gd name="T5" fmla="*/ 0 h 10"/>
                <a:gd name="T6" fmla="*/ 2147483647 w 42"/>
                <a:gd name="T7" fmla="*/ 0 h 10"/>
                <a:gd name="T8" fmla="*/ 0 60000 65536"/>
                <a:gd name="T9" fmla="*/ 0 60000 65536"/>
                <a:gd name="T10" fmla="*/ 0 60000 65536"/>
                <a:gd name="T11" fmla="*/ 0 60000 65536"/>
                <a:gd name="T12" fmla="*/ 0 w 42"/>
                <a:gd name="T13" fmla="*/ 0 h 10"/>
                <a:gd name="T14" fmla="*/ 42 w 42"/>
                <a:gd name="T15" fmla="*/ 10 h 10"/>
              </a:gdLst>
              <a:ahLst/>
              <a:cxnLst>
                <a:cxn ang="T8">
                  <a:pos x="T0" y="T1"/>
                </a:cxn>
                <a:cxn ang="T9">
                  <a:pos x="T2" y="T3"/>
                </a:cxn>
                <a:cxn ang="T10">
                  <a:pos x="T4" y="T5"/>
                </a:cxn>
                <a:cxn ang="T11">
                  <a:pos x="T6" y="T7"/>
                </a:cxn>
              </a:cxnLst>
              <a:rect l="T12" t="T13" r="T14" b="T15"/>
              <a:pathLst>
                <a:path w="42" h="10">
                  <a:moveTo>
                    <a:pt x="0" y="0"/>
                  </a:moveTo>
                  <a:cubicBezTo>
                    <a:pt x="0" y="6"/>
                    <a:pt x="9" y="10"/>
                    <a:pt x="21" y="10"/>
                  </a:cubicBezTo>
                  <a:cubicBezTo>
                    <a:pt x="33" y="10"/>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0" name="Line 89">
              <a:extLst>
                <a:ext uri="{FF2B5EF4-FFF2-40B4-BE49-F238E27FC236}">
                  <a16:creationId xmlns:a16="http://schemas.microsoft.com/office/drawing/2014/main" id="{F79532D5-66B7-4FCC-A35F-9DAF957BD9D7}"/>
                </a:ext>
              </a:extLst>
            </p:cNvPr>
            <p:cNvSpPr>
              <a:spLocks noChangeShapeType="1"/>
            </p:cNvSpPr>
            <p:nvPr/>
          </p:nvSpPr>
          <p:spPr bwMode="auto">
            <a:xfrm flipV="1">
              <a:off x="14394630" y="1003301"/>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1" name="Line 90">
              <a:extLst>
                <a:ext uri="{FF2B5EF4-FFF2-40B4-BE49-F238E27FC236}">
                  <a16:creationId xmlns:a16="http://schemas.microsoft.com/office/drawing/2014/main" id="{4C11F2FC-3C25-45F5-BFE4-6C1F6C5C468A}"/>
                </a:ext>
              </a:extLst>
            </p:cNvPr>
            <p:cNvSpPr>
              <a:spLocks noChangeShapeType="1"/>
            </p:cNvSpPr>
            <p:nvPr/>
          </p:nvSpPr>
          <p:spPr bwMode="auto">
            <a:xfrm flipV="1">
              <a:off x="14326368" y="1003301"/>
              <a:ext cx="1587" cy="230187"/>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2" name="Line 91">
              <a:extLst>
                <a:ext uri="{FF2B5EF4-FFF2-40B4-BE49-F238E27FC236}">
                  <a16:creationId xmlns:a16="http://schemas.microsoft.com/office/drawing/2014/main" id="{2E0827C5-42B4-4D50-9243-6B88B764C39D}"/>
                </a:ext>
              </a:extLst>
            </p:cNvPr>
            <p:cNvSpPr>
              <a:spLocks noChangeShapeType="1"/>
            </p:cNvSpPr>
            <p:nvPr/>
          </p:nvSpPr>
          <p:spPr bwMode="auto">
            <a:xfrm flipV="1">
              <a:off x="15167743" y="1306513"/>
              <a:ext cx="1587" cy="65088"/>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3" name="Line 92">
              <a:extLst>
                <a:ext uri="{FF2B5EF4-FFF2-40B4-BE49-F238E27FC236}">
                  <a16:creationId xmlns:a16="http://schemas.microsoft.com/office/drawing/2014/main" id="{DAC4A425-5B92-4922-867D-365906982B8A}"/>
                </a:ext>
              </a:extLst>
            </p:cNvPr>
            <p:cNvSpPr>
              <a:spLocks noChangeShapeType="1"/>
            </p:cNvSpPr>
            <p:nvPr/>
          </p:nvSpPr>
          <p:spPr bwMode="auto">
            <a:xfrm flipH="1" flipV="1">
              <a:off x="14713718" y="1193801"/>
              <a:ext cx="454025" cy="11271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4" name="Line 93">
              <a:extLst>
                <a:ext uri="{FF2B5EF4-FFF2-40B4-BE49-F238E27FC236}">
                  <a16:creationId xmlns:a16="http://schemas.microsoft.com/office/drawing/2014/main" id="{94DBBB95-1F0E-402B-9F04-E8032945FC0A}"/>
                </a:ext>
              </a:extLst>
            </p:cNvPr>
            <p:cNvSpPr>
              <a:spLocks noChangeShapeType="1"/>
            </p:cNvSpPr>
            <p:nvPr/>
          </p:nvSpPr>
          <p:spPr bwMode="auto">
            <a:xfrm flipH="1" flipV="1">
              <a:off x="14486705" y="1136651"/>
              <a:ext cx="158750" cy="428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5" name="Line 94">
              <a:extLst>
                <a:ext uri="{FF2B5EF4-FFF2-40B4-BE49-F238E27FC236}">
                  <a16:creationId xmlns:a16="http://schemas.microsoft.com/office/drawing/2014/main" id="{791CF672-8B2F-4E18-9E14-8357D08C6D68}"/>
                </a:ext>
              </a:extLst>
            </p:cNvPr>
            <p:cNvSpPr>
              <a:spLocks noChangeShapeType="1"/>
            </p:cNvSpPr>
            <p:nvPr/>
          </p:nvSpPr>
          <p:spPr bwMode="auto">
            <a:xfrm flipV="1">
              <a:off x="14394630" y="1136651"/>
              <a:ext cx="92075" cy="14287"/>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6" name="Line 95">
              <a:extLst>
                <a:ext uri="{FF2B5EF4-FFF2-40B4-BE49-F238E27FC236}">
                  <a16:creationId xmlns:a16="http://schemas.microsoft.com/office/drawing/2014/main" id="{799AA0B5-7B16-47B9-9BFB-DF05CFD6BD2B}"/>
                </a:ext>
              </a:extLst>
            </p:cNvPr>
            <p:cNvSpPr>
              <a:spLocks noChangeShapeType="1"/>
            </p:cNvSpPr>
            <p:nvPr/>
          </p:nvSpPr>
          <p:spPr bwMode="auto">
            <a:xfrm flipV="1">
              <a:off x="14012043" y="1160463"/>
              <a:ext cx="314325" cy="46038"/>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7" name="Line 96">
              <a:extLst>
                <a:ext uri="{FF2B5EF4-FFF2-40B4-BE49-F238E27FC236}">
                  <a16:creationId xmlns:a16="http://schemas.microsoft.com/office/drawing/2014/main" id="{5495E609-A816-4E4E-987E-AF9F5750E037}"/>
                </a:ext>
              </a:extLst>
            </p:cNvPr>
            <p:cNvSpPr>
              <a:spLocks noChangeShapeType="1"/>
            </p:cNvSpPr>
            <p:nvPr/>
          </p:nvSpPr>
          <p:spPr bwMode="auto">
            <a:xfrm flipV="1">
              <a:off x="13692955" y="1217613"/>
              <a:ext cx="250825" cy="3651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8" name="Line 97">
              <a:extLst>
                <a:ext uri="{FF2B5EF4-FFF2-40B4-BE49-F238E27FC236}">
                  <a16:creationId xmlns:a16="http://schemas.microsoft.com/office/drawing/2014/main" id="{29D57C83-DC12-4893-B831-80B3ACAB945A}"/>
                </a:ext>
              </a:extLst>
            </p:cNvPr>
            <p:cNvSpPr>
              <a:spLocks noChangeShapeType="1"/>
            </p:cNvSpPr>
            <p:nvPr/>
          </p:nvSpPr>
          <p:spPr bwMode="auto">
            <a:xfrm flipV="1">
              <a:off x="13331005" y="1263651"/>
              <a:ext cx="293688" cy="428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9" name="Line 98">
              <a:extLst>
                <a:ext uri="{FF2B5EF4-FFF2-40B4-BE49-F238E27FC236}">
                  <a16:creationId xmlns:a16="http://schemas.microsoft.com/office/drawing/2014/main" id="{5E97986A-FF1D-4939-89EE-3CA40AED768A}"/>
                </a:ext>
              </a:extLst>
            </p:cNvPr>
            <p:cNvSpPr>
              <a:spLocks noChangeShapeType="1"/>
            </p:cNvSpPr>
            <p:nvPr/>
          </p:nvSpPr>
          <p:spPr bwMode="auto">
            <a:xfrm flipV="1">
              <a:off x="13026205" y="1317626"/>
              <a:ext cx="236538" cy="3175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0" name="Line 99">
              <a:extLst>
                <a:ext uri="{FF2B5EF4-FFF2-40B4-BE49-F238E27FC236}">
                  <a16:creationId xmlns:a16="http://schemas.microsoft.com/office/drawing/2014/main" id="{47AC0489-A723-4F8F-9553-24435A370340}"/>
                </a:ext>
              </a:extLst>
            </p:cNvPr>
            <p:cNvSpPr>
              <a:spLocks noChangeShapeType="1"/>
            </p:cNvSpPr>
            <p:nvPr/>
          </p:nvSpPr>
          <p:spPr bwMode="auto">
            <a:xfrm flipV="1">
              <a:off x="12654730" y="1362076"/>
              <a:ext cx="303213" cy="4445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1" name="Line 100">
              <a:extLst>
                <a:ext uri="{FF2B5EF4-FFF2-40B4-BE49-F238E27FC236}">
                  <a16:creationId xmlns:a16="http://schemas.microsoft.com/office/drawing/2014/main" id="{B00E4E38-AE4A-4B2D-A169-31AA093AF962}"/>
                </a:ext>
              </a:extLst>
            </p:cNvPr>
            <p:cNvSpPr>
              <a:spLocks noChangeShapeType="1"/>
            </p:cNvSpPr>
            <p:nvPr/>
          </p:nvSpPr>
          <p:spPr bwMode="auto">
            <a:xfrm flipV="1">
              <a:off x="12324530" y="1416051"/>
              <a:ext cx="257175" cy="381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2" name="Line 101">
              <a:extLst>
                <a:ext uri="{FF2B5EF4-FFF2-40B4-BE49-F238E27FC236}">
                  <a16:creationId xmlns:a16="http://schemas.microsoft.com/office/drawing/2014/main" id="{4D1EC8E4-9EB7-4FF9-BAD8-53357E0FC767}"/>
                </a:ext>
              </a:extLst>
            </p:cNvPr>
            <p:cNvSpPr>
              <a:spLocks noChangeShapeType="1"/>
            </p:cNvSpPr>
            <p:nvPr/>
          </p:nvSpPr>
          <p:spPr bwMode="auto">
            <a:xfrm flipV="1">
              <a:off x="11970518" y="1465263"/>
              <a:ext cx="285750" cy="412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3" name="Line 102">
              <a:extLst>
                <a:ext uri="{FF2B5EF4-FFF2-40B4-BE49-F238E27FC236}">
                  <a16:creationId xmlns:a16="http://schemas.microsoft.com/office/drawing/2014/main" id="{75F0DAA0-4874-49D0-A24C-2493EF1C9D3E}"/>
                </a:ext>
              </a:extLst>
            </p:cNvPr>
            <p:cNvSpPr>
              <a:spLocks noChangeShapeType="1"/>
            </p:cNvSpPr>
            <p:nvPr/>
          </p:nvSpPr>
          <p:spPr bwMode="auto">
            <a:xfrm flipV="1">
              <a:off x="11651430" y="1516063"/>
              <a:ext cx="250825" cy="3651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4" name="Line 103">
              <a:extLst>
                <a:ext uri="{FF2B5EF4-FFF2-40B4-BE49-F238E27FC236}">
                  <a16:creationId xmlns:a16="http://schemas.microsoft.com/office/drawing/2014/main" id="{4E690DD9-993A-4609-A9CD-EB52D5294A98}"/>
                </a:ext>
              </a:extLst>
            </p:cNvPr>
            <p:cNvSpPr>
              <a:spLocks noChangeShapeType="1"/>
            </p:cNvSpPr>
            <p:nvPr/>
          </p:nvSpPr>
          <p:spPr bwMode="auto">
            <a:xfrm flipV="1">
              <a:off x="11084693" y="1563688"/>
              <a:ext cx="498475" cy="7302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5" name="Freeform 109">
              <a:extLst>
                <a:ext uri="{FF2B5EF4-FFF2-40B4-BE49-F238E27FC236}">
                  <a16:creationId xmlns:a16="http://schemas.microsoft.com/office/drawing/2014/main" id="{D615B27C-4D86-433B-B64D-D401E341C370}"/>
                </a:ext>
              </a:extLst>
            </p:cNvPr>
            <p:cNvSpPr>
              <a:spLocks/>
            </p:cNvSpPr>
            <p:nvPr/>
          </p:nvSpPr>
          <p:spPr bwMode="auto">
            <a:xfrm>
              <a:off x="11410130" y="1779588"/>
              <a:ext cx="15875" cy="6350"/>
            </a:xfrm>
            <a:custGeom>
              <a:avLst/>
              <a:gdLst>
                <a:gd name="T0" fmla="*/ 0 w 10"/>
                <a:gd name="T1" fmla="*/ 2147483647 h 4"/>
                <a:gd name="T2" fmla="*/ 0 w 10"/>
                <a:gd name="T3" fmla="*/ 0 h 4"/>
                <a:gd name="T4" fmla="*/ 2147483647 w 10"/>
                <a:gd name="T5" fmla="*/ 2147483647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1"/>
                  </a:moveTo>
                  <a:lnTo>
                    <a:pt x="0" y="0"/>
                  </a:lnTo>
                  <a:lnTo>
                    <a:pt x="10" y="4"/>
                  </a:ln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6" name="Line 110">
              <a:extLst>
                <a:ext uri="{FF2B5EF4-FFF2-40B4-BE49-F238E27FC236}">
                  <a16:creationId xmlns:a16="http://schemas.microsoft.com/office/drawing/2014/main" id="{DE5A9122-3977-4B33-99F6-7DA2F7D93E67}"/>
                </a:ext>
              </a:extLst>
            </p:cNvPr>
            <p:cNvSpPr>
              <a:spLocks noChangeShapeType="1"/>
            </p:cNvSpPr>
            <p:nvPr/>
          </p:nvSpPr>
          <p:spPr bwMode="auto">
            <a:xfrm flipH="1" flipV="1">
              <a:off x="11410130" y="1781176"/>
              <a:ext cx="15875" cy="47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7" name="Freeform 111">
              <a:extLst>
                <a:ext uri="{FF2B5EF4-FFF2-40B4-BE49-F238E27FC236}">
                  <a16:creationId xmlns:a16="http://schemas.microsoft.com/office/drawing/2014/main" id="{7E168448-8D40-482D-9E83-0B38F2D2C6B9}"/>
                </a:ext>
              </a:extLst>
            </p:cNvPr>
            <p:cNvSpPr>
              <a:spLocks/>
            </p:cNvSpPr>
            <p:nvPr/>
          </p:nvSpPr>
          <p:spPr bwMode="auto">
            <a:xfrm>
              <a:off x="11084693" y="1636713"/>
              <a:ext cx="681037" cy="233363"/>
            </a:xfrm>
            <a:custGeom>
              <a:avLst/>
              <a:gdLst>
                <a:gd name="T0" fmla="*/ 2147483647 w 429"/>
                <a:gd name="T1" fmla="*/ 2147483647 h 147"/>
                <a:gd name="T2" fmla="*/ 0 w 429"/>
                <a:gd name="T3" fmla="*/ 2147483647 h 147"/>
                <a:gd name="T4" fmla="*/ 0 w 429"/>
                <a:gd name="T5" fmla="*/ 0 h 147"/>
                <a:gd name="T6" fmla="*/ 2147483647 w 429"/>
                <a:gd name="T7" fmla="*/ 2147483647 h 147"/>
                <a:gd name="T8" fmla="*/ 2147483647 w 429"/>
                <a:gd name="T9" fmla="*/ 2147483647 h 147"/>
                <a:gd name="T10" fmla="*/ 2147483647 w 429"/>
                <a:gd name="T11" fmla="*/ 2147483647 h 147"/>
                <a:gd name="T12" fmla="*/ 0 60000 65536"/>
                <a:gd name="T13" fmla="*/ 0 60000 65536"/>
                <a:gd name="T14" fmla="*/ 0 60000 65536"/>
                <a:gd name="T15" fmla="*/ 0 60000 65536"/>
                <a:gd name="T16" fmla="*/ 0 60000 65536"/>
                <a:gd name="T17" fmla="*/ 0 60000 65536"/>
                <a:gd name="T18" fmla="*/ 0 w 429"/>
                <a:gd name="T19" fmla="*/ 0 h 147"/>
                <a:gd name="T20" fmla="*/ 429 w 429"/>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429" h="147">
                  <a:moveTo>
                    <a:pt x="205" y="91"/>
                  </a:moveTo>
                  <a:lnTo>
                    <a:pt x="0" y="40"/>
                  </a:lnTo>
                  <a:lnTo>
                    <a:pt x="0" y="0"/>
                  </a:lnTo>
                  <a:lnTo>
                    <a:pt x="429" y="107"/>
                  </a:lnTo>
                  <a:lnTo>
                    <a:pt x="429" y="147"/>
                  </a:lnTo>
                  <a:lnTo>
                    <a:pt x="215" y="94"/>
                  </a:ln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8" name="Line 112">
              <a:extLst>
                <a:ext uri="{FF2B5EF4-FFF2-40B4-BE49-F238E27FC236}">
                  <a16:creationId xmlns:a16="http://schemas.microsoft.com/office/drawing/2014/main" id="{58C63EC7-3EA8-4346-AED7-B346BFF6ED47}"/>
                </a:ext>
              </a:extLst>
            </p:cNvPr>
            <p:cNvSpPr>
              <a:spLocks noChangeShapeType="1"/>
            </p:cNvSpPr>
            <p:nvPr/>
          </p:nvSpPr>
          <p:spPr bwMode="auto">
            <a:xfrm flipV="1">
              <a:off x="14843893" y="1419226"/>
              <a:ext cx="1587" cy="733425"/>
            </a:xfrm>
            <a:prstGeom prst="line">
              <a:avLst/>
            </a:prstGeom>
            <a:noFill/>
            <a:ln w="635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9" name="Line 113">
              <a:extLst>
                <a:ext uri="{FF2B5EF4-FFF2-40B4-BE49-F238E27FC236}">
                  <a16:creationId xmlns:a16="http://schemas.microsoft.com/office/drawing/2014/main" id="{2FB97CE1-4DA2-43F9-9432-3B452406B0FC}"/>
                </a:ext>
              </a:extLst>
            </p:cNvPr>
            <p:cNvSpPr>
              <a:spLocks noChangeShapeType="1"/>
            </p:cNvSpPr>
            <p:nvPr/>
          </p:nvSpPr>
          <p:spPr bwMode="auto">
            <a:xfrm flipV="1">
              <a:off x="11410130" y="1781176"/>
              <a:ext cx="1588" cy="920750"/>
            </a:xfrm>
            <a:prstGeom prst="line">
              <a:avLst/>
            </a:prstGeom>
            <a:noFill/>
            <a:ln w="635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0" name="Freeform 114">
              <a:extLst>
                <a:ext uri="{FF2B5EF4-FFF2-40B4-BE49-F238E27FC236}">
                  <a16:creationId xmlns:a16="http://schemas.microsoft.com/office/drawing/2014/main" id="{04B49058-11E5-4CF2-9B8B-C261141F7295}"/>
                </a:ext>
              </a:extLst>
            </p:cNvPr>
            <p:cNvSpPr>
              <a:spLocks/>
            </p:cNvSpPr>
            <p:nvPr/>
          </p:nvSpPr>
          <p:spPr bwMode="auto">
            <a:xfrm>
              <a:off x="11426005" y="1785938"/>
              <a:ext cx="15875" cy="911225"/>
            </a:xfrm>
            <a:custGeom>
              <a:avLst/>
              <a:gdLst>
                <a:gd name="T0" fmla="*/ 0 w 10"/>
                <a:gd name="T1" fmla="*/ 0 h 574"/>
                <a:gd name="T2" fmla="*/ 2147483647 w 10"/>
                <a:gd name="T3" fmla="*/ 2147483647 h 574"/>
                <a:gd name="T4" fmla="*/ 2147483647 w 10"/>
                <a:gd name="T5" fmla="*/ 2147483647 h 574"/>
                <a:gd name="T6" fmla="*/ 0 60000 65536"/>
                <a:gd name="T7" fmla="*/ 0 60000 65536"/>
                <a:gd name="T8" fmla="*/ 0 60000 65536"/>
                <a:gd name="T9" fmla="*/ 0 w 10"/>
                <a:gd name="T10" fmla="*/ 0 h 574"/>
                <a:gd name="T11" fmla="*/ 10 w 10"/>
                <a:gd name="T12" fmla="*/ 574 h 574"/>
              </a:gdLst>
              <a:ahLst/>
              <a:cxnLst>
                <a:cxn ang="T6">
                  <a:pos x="T0" y="T1"/>
                </a:cxn>
                <a:cxn ang="T7">
                  <a:pos x="T2" y="T3"/>
                </a:cxn>
                <a:cxn ang="T8">
                  <a:pos x="T4" y="T5"/>
                </a:cxn>
              </a:cxnLst>
              <a:rect l="T9" t="T10" r="T11" b="T12"/>
              <a:pathLst>
                <a:path w="10" h="574">
                  <a:moveTo>
                    <a:pt x="0" y="0"/>
                  </a:moveTo>
                  <a:lnTo>
                    <a:pt x="10" y="11"/>
                  </a:lnTo>
                  <a:lnTo>
                    <a:pt x="10" y="574"/>
                  </a:lnTo>
                </a:path>
              </a:pathLst>
            </a:custGeom>
            <a:noFill/>
            <a:ln w="6350"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1" name="Line 104">
              <a:extLst>
                <a:ext uri="{FF2B5EF4-FFF2-40B4-BE49-F238E27FC236}">
                  <a16:creationId xmlns:a16="http://schemas.microsoft.com/office/drawing/2014/main" id="{BAB30242-987D-463C-87B2-E8099FA8DB4B}"/>
                </a:ext>
              </a:extLst>
            </p:cNvPr>
            <p:cNvSpPr>
              <a:spLocks noChangeShapeType="1"/>
            </p:cNvSpPr>
            <p:nvPr/>
          </p:nvSpPr>
          <p:spPr bwMode="auto">
            <a:xfrm flipV="1">
              <a:off x="9873430" y="1639888"/>
              <a:ext cx="1644650" cy="241300"/>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2" name="Line 105">
              <a:extLst>
                <a:ext uri="{FF2B5EF4-FFF2-40B4-BE49-F238E27FC236}">
                  <a16:creationId xmlns:a16="http://schemas.microsoft.com/office/drawing/2014/main" id="{F854270C-74C3-48CC-8B35-DBE9CC8DD87C}"/>
                </a:ext>
              </a:extLst>
            </p:cNvPr>
            <p:cNvSpPr>
              <a:spLocks noChangeShapeType="1"/>
            </p:cNvSpPr>
            <p:nvPr/>
          </p:nvSpPr>
          <p:spPr bwMode="auto">
            <a:xfrm flipV="1">
              <a:off x="10224268" y="1728788"/>
              <a:ext cx="1644650" cy="241300"/>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3" name="Line 106">
              <a:extLst>
                <a:ext uri="{FF2B5EF4-FFF2-40B4-BE49-F238E27FC236}">
                  <a16:creationId xmlns:a16="http://schemas.microsoft.com/office/drawing/2014/main" id="{8DE3897A-942E-443F-95D3-F2CE5B16B7E1}"/>
                </a:ext>
              </a:extLst>
            </p:cNvPr>
            <p:cNvSpPr>
              <a:spLocks noChangeShapeType="1"/>
            </p:cNvSpPr>
            <p:nvPr/>
          </p:nvSpPr>
          <p:spPr bwMode="auto">
            <a:xfrm flipH="1" flipV="1">
              <a:off x="10057580" y="1871663"/>
              <a:ext cx="250825" cy="61913"/>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4" name="Freeform 107">
              <a:extLst>
                <a:ext uri="{FF2B5EF4-FFF2-40B4-BE49-F238E27FC236}">
                  <a16:creationId xmlns:a16="http://schemas.microsoft.com/office/drawing/2014/main" id="{A2D068AD-DAFE-4207-B703-4194DB64D7CD}"/>
                </a:ext>
              </a:extLst>
            </p:cNvPr>
            <p:cNvSpPr>
              <a:spLocks/>
            </p:cNvSpPr>
            <p:nvPr/>
          </p:nvSpPr>
          <p:spPr bwMode="auto">
            <a:xfrm>
              <a:off x="10289355" y="1893888"/>
              <a:ext cx="84138" cy="74613"/>
            </a:xfrm>
            <a:custGeom>
              <a:avLst/>
              <a:gdLst>
                <a:gd name="T0" fmla="*/ 2147483647 w 53"/>
                <a:gd name="T1" fmla="*/ 0 h 47"/>
                <a:gd name="T2" fmla="*/ 2147483647 w 53"/>
                <a:gd name="T3" fmla="*/ 2147483647 h 47"/>
                <a:gd name="T4" fmla="*/ 0 w 53"/>
                <a:gd name="T5" fmla="*/ 2147483647 h 47"/>
                <a:gd name="T6" fmla="*/ 2147483647 w 53"/>
                <a:gd name="T7" fmla="*/ 0 h 47"/>
                <a:gd name="T8" fmla="*/ 0 60000 65536"/>
                <a:gd name="T9" fmla="*/ 0 60000 65536"/>
                <a:gd name="T10" fmla="*/ 0 60000 65536"/>
                <a:gd name="T11" fmla="*/ 0 60000 65536"/>
                <a:gd name="T12" fmla="*/ 0 w 53"/>
                <a:gd name="T13" fmla="*/ 0 h 47"/>
                <a:gd name="T14" fmla="*/ 53 w 53"/>
                <a:gd name="T15" fmla="*/ 47 h 47"/>
              </a:gdLst>
              <a:ahLst/>
              <a:cxnLst>
                <a:cxn ang="T8">
                  <a:pos x="T0" y="T1"/>
                </a:cxn>
                <a:cxn ang="T9">
                  <a:pos x="T2" y="T3"/>
                </a:cxn>
                <a:cxn ang="T10">
                  <a:pos x="T4" y="T5"/>
                </a:cxn>
                <a:cxn ang="T11">
                  <a:pos x="T6" y="T7"/>
                </a:cxn>
              </a:cxnLst>
              <a:rect l="T12" t="T13" r="T14" b="T15"/>
              <a:pathLst>
                <a:path w="53" h="47">
                  <a:moveTo>
                    <a:pt x="12" y="0"/>
                  </a:moveTo>
                  <a:lnTo>
                    <a:pt x="53" y="36"/>
                  </a:lnTo>
                  <a:lnTo>
                    <a:pt x="0" y="47"/>
                  </a:lnTo>
                  <a:lnTo>
                    <a:pt x="12" y="0"/>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5" name="Freeform 108">
              <a:extLst>
                <a:ext uri="{FF2B5EF4-FFF2-40B4-BE49-F238E27FC236}">
                  <a16:creationId xmlns:a16="http://schemas.microsoft.com/office/drawing/2014/main" id="{2F222A49-4E26-42F8-895B-434CB4F59FA7}"/>
                </a:ext>
              </a:extLst>
            </p:cNvPr>
            <p:cNvSpPr>
              <a:spLocks/>
            </p:cNvSpPr>
            <p:nvPr/>
          </p:nvSpPr>
          <p:spPr bwMode="auto">
            <a:xfrm>
              <a:off x="9992493" y="1835151"/>
              <a:ext cx="84137" cy="76200"/>
            </a:xfrm>
            <a:custGeom>
              <a:avLst/>
              <a:gdLst>
                <a:gd name="T0" fmla="*/ 2147483647 w 53"/>
                <a:gd name="T1" fmla="*/ 2147483647 h 48"/>
                <a:gd name="T2" fmla="*/ 0 w 53"/>
                <a:gd name="T3" fmla="*/ 2147483647 h 48"/>
                <a:gd name="T4" fmla="*/ 2147483647 w 53"/>
                <a:gd name="T5" fmla="*/ 0 h 48"/>
                <a:gd name="T6" fmla="*/ 2147483647 w 53"/>
                <a:gd name="T7" fmla="*/ 2147483647 h 48"/>
                <a:gd name="T8" fmla="*/ 0 60000 65536"/>
                <a:gd name="T9" fmla="*/ 0 60000 65536"/>
                <a:gd name="T10" fmla="*/ 0 60000 65536"/>
                <a:gd name="T11" fmla="*/ 0 60000 65536"/>
                <a:gd name="T12" fmla="*/ 0 w 53"/>
                <a:gd name="T13" fmla="*/ 0 h 48"/>
                <a:gd name="T14" fmla="*/ 53 w 53"/>
                <a:gd name="T15" fmla="*/ 48 h 48"/>
              </a:gdLst>
              <a:ahLst/>
              <a:cxnLst>
                <a:cxn ang="T8">
                  <a:pos x="T0" y="T1"/>
                </a:cxn>
                <a:cxn ang="T9">
                  <a:pos x="T2" y="T3"/>
                </a:cxn>
                <a:cxn ang="T10">
                  <a:pos x="T4" y="T5"/>
                </a:cxn>
                <a:cxn ang="T11">
                  <a:pos x="T6" y="T7"/>
                </a:cxn>
              </a:cxnLst>
              <a:rect l="T12" t="T13" r="T14" b="T15"/>
              <a:pathLst>
                <a:path w="53" h="48">
                  <a:moveTo>
                    <a:pt x="41" y="48"/>
                  </a:moveTo>
                  <a:lnTo>
                    <a:pt x="0" y="13"/>
                  </a:lnTo>
                  <a:lnTo>
                    <a:pt x="53" y="0"/>
                  </a:lnTo>
                  <a:lnTo>
                    <a:pt x="41" y="48"/>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6" name="Line 109">
              <a:extLst>
                <a:ext uri="{FF2B5EF4-FFF2-40B4-BE49-F238E27FC236}">
                  <a16:creationId xmlns:a16="http://schemas.microsoft.com/office/drawing/2014/main" id="{39D46C1D-E11D-402E-BC51-E54ED3EB59FB}"/>
                </a:ext>
              </a:extLst>
            </p:cNvPr>
            <p:cNvSpPr>
              <a:spLocks noChangeShapeType="1"/>
            </p:cNvSpPr>
            <p:nvPr/>
          </p:nvSpPr>
          <p:spPr bwMode="auto">
            <a:xfrm flipV="1">
              <a:off x="12021318" y="1604963"/>
              <a:ext cx="417512" cy="68263"/>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7" name="Line 110">
              <a:extLst>
                <a:ext uri="{FF2B5EF4-FFF2-40B4-BE49-F238E27FC236}">
                  <a16:creationId xmlns:a16="http://schemas.microsoft.com/office/drawing/2014/main" id="{B3A367D4-A5E2-4B62-B27C-D8DD6D47D16A}"/>
                </a:ext>
              </a:extLst>
            </p:cNvPr>
            <p:cNvSpPr>
              <a:spLocks noChangeShapeType="1"/>
            </p:cNvSpPr>
            <p:nvPr/>
          </p:nvSpPr>
          <p:spPr bwMode="auto">
            <a:xfrm flipH="1" flipV="1">
              <a:off x="12392793" y="1647826"/>
              <a:ext cx="79375" cy="15875"/>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8" name="Freeform 111">
              <a:extLst>
                <a:ext uri="{FF2B5EF4-FFF2-40B4-BE49-F238E27FC236}">
                  <a16:creationId xmlns:a16="http://schemas.microsoft.com/office/drawing/2014/main" id="{EF16112A-AF94-46D1-89B2-57E7757F8EE5}"/>
                </a:ext>
              </a:extLst>
            </p:cNvPr>
            <p:cNvSpPr>
              <a:spLocks/>
            </p:cNvSpPr>
            <p:nvPr/>
          </p:nvSpPr>
          <p:spPr bwMode="auto">
            <a:xfrm>
              <a:off x="12468993" y="1630363"/>
              <a:ext cx="84137" cy="74613"/>
            </a:xfrm>
            <a:custGeom>
              <a:avLst/>
              <a:gdLst>
                <a:gd name="T0" fmla="*/ 2147483647 w 53"/>
                <a:gd name="T1" fmla="*/ 0 h 47"/>
                <a:gd name="T2" fmla="*/ 2147483647 w 53"/>
                <a:gd name="T3" fmla="*/ 2147483647 h 47"/>
                <a:gd name="T4" fmla="*/ 0 w 53"/>
                <a:gd name="T5" fmla="*/ 2147483647 h 47"/>
                <a:gd name="T6" fmla="*/ 2147483647 w 53"/>
                <a:gd name="T7" fmla="*/ 0 h 47"/>
                <a:gd name="T8" fmla="*/ 0 60000 65536"/>
                <a:gd name="T9" fmla="*/ 0 60000 65536"/>
                <a:gd name="T10" fmla="*/ 0 60000 65536"/>
                <a:gd name="T11" fmla="*/ 0 60000 65536"/>
                <a:gd name="T12" fmla="*/ 0 w 53"/>
                <a:gd name="T13" fmla="*/ 0 h 47"/>
                <a:gd name="T14" fmla="*/ 53 w 53"/>
                <a:gd name="T15" fmla="*/ 47 h 47"/>
              </a:gdLst>
              <a:ahLst/>
              <a:cxnLst>
                <a:cxn ang="T8">
                  <a:pos x="T0" y="T1"/>
                </a:cxn>
                <a:cxn ang="T9">
                  <a:pos x="T2" y="T3"/>
                </a:cxn>
                <a:cxn ang="T10">
                  <a:pos x="T4" y="T5"/>
                </a:cxn>
                <a:cxn ang="T11">
                  <a:pos x="T6" y="T7"/>
                </a:cxn>
              </a:cxnLst>
              <a:rect l="T12" t="T13" r="T14" b="T15"/>
              <a:pathLst>
                <a:path w="53" h="47">
                  <a:moveTo>
                    <a:pt x="9" y="0"/>
                  </a:moveTo>
                  <a:lnTo>
                    <a:pt x="53" y="33"/>
                  </a:lnTo>
                  <a:lnTo>
                    <a:pt x="0" y="47"/>
                  </a:lnTo>
                  <a:lnTo>
                    <a:pt x="9" y="0"/>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9" name="Freeform 112">
              <a:extLst>
                <a:ext uri="{FF2B5EF4-FFF2-40B4-BE49-F238E27FC236}">
                  <a16:creationId xmlns:a16="http://schemas.microsoft.com/office/drawing/2014/main" id="{C49229C9-7C18-42EF-9AFF-7EE4B89A75CF}"/>
                </a:ext>
              </a:extLst>
            </p:cNvPr>
            <p:cNvSpPr>
              <a:spLocks/>
            </p:cNvSpPr>
            <p:nvPr/>
          </p:nvSpPr>
          <p:spPr bwMode="auto">
            <a:xfrm>
              <a:off x="12326118" y="1611313"/>
              <a:ext cx="84137" cy="76200"/>
            </a:xfrm>
            <a:custGeom>
              <a:avLst/>
              <a:gdLst>
                <a:gd name="T0" fmla="*/ 2147483647 w 53"/>
                <a:gd name="T1" fmla="*/ 2147483647 h 48"/>
                <a:gd name="T2" fmla="*/ 0 w 53"/>
                <a:gd name="T3" fmla="*/ 2147483647 h 48"/>
                <a:gd name="T4" fmla="*/ 2147483647 w 53"/>
                <a:gd name="T5" fmla="*/ 0 h 48"/>
                <a:gd name="T6" fmla="*/ 2147483647 w 53"/>
                <a:gd name="T7" fmla="*/ 2147483647 h 48"/>
                <a:gd name="T8" fmla="*/ 0 60000 65536"/>
                <a:gd name="T9" fmla="*/ 0 60000 65536"/>
                <a:gd name="T10" fmla="*/ 0 60000 65536"/>
                <a:gd name="T11" fmla="*/ 0 60000 65536"/>
                <a:gd name="T12" fmla="*/ 0 w 53"/>
                <a:gd name="T13" fmla="*/ 0 h 48"/>
                <a:gd name="T14" fmla="*/ 53 w 53"/>
                <a:gd name="T15" fmla="*/ 48 h 48"/>
              </a:gdLst>
              <a:ahLst/>
              <a:cxnLst>
                <a:cxn ang="T8">
                  <a:pos x="T0" y="T1"/>
                </a:cxn>
                <a:cxn ang="T9">
                  <a:pos x="T2" y="T3"/>
                </a:cxn>
                <a:cxn ang="T10">
                  <a:pos x="T4" y="T5"/>
                </a:cxn>
                <a:cxn ang="T11">
                  <a:pos x="T6" y="T7"/>
                </a:cxn>
              </a:cxnLst>
              <a:rect l="T12" t="T13" r="T14" b="T15"/>
              <a:pathLst>
                <a:path w="53" h="48">
                  <a:moveTo>
                    <a:pt x="43" y="48"/>
                  </a:moveTo>
                  <a:lnTo>
                    <a:pt x="0" y="15"/>
                  </a:lnTo>
                  <a:lnTo>
                    <a:pt x="53" y="0"/>
                  </a:lnTo>
                  <a:lnTo>
                    <a:pt x="43" y="48"/>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60" name="Rectangle 113">
              <a:extLst>
                <a:ext uri="{FF2B5EF4-FFF2-40B4-BE49-F238E27FC236}">
                  <a16:creationId xmlns:a16="http://schemas.microsoft.com/office/drawing/2014/main" id="{382DCA7F-41FE-4526-868A-F28A3B0926D3}"/>
                </a:ext>
              </a:extLst>
            </p:cNvPr>
            <p:cNvSpPr>
              <a:spLocks noChangeArrowheads="1"/>
            </p:cNvSpPr>
            <p:nvPr/>
          </p:nvSpPr>
          <p:spPr bwMode="auto">
            <a:xfrm rot="681625">
              <a:off x="12007030" y="1787526"/>
              <a:ext cx="1504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Clear Distance</a:t>
              </a:r>
              <a:endParaRPr kumimoji="0" lang="en-US" altLang="en-US" sz="18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grpSp>
    </p:spTree>
    <p:extLst>
      <p:ext uri="{BB962C8B-B14F-4D97-AF65-F5344CB8AC3E}">
        <p14:creationId xmlns:p14="http://schemas.microsoft.com/office/powerpoint/2010/main" val="79349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Pitch</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32</a:t>
            </a:fld>
            <a:endParaRPr lang="en-US" dirty="0"/>
          </a:p>
        </p:txBody>
      </p:sp>
      <p:sp>
        <p:nvSpPr>
          <p:cNvPr id="6" name="TextBox 5">
            <a:extLst>
              <a:ext uri="{FF2B5EF4-FFF2-40B4-BE49-F238E27FC236}">
                <a16:creationId xmlns:a16="http://schemas.microsoft.com/office/drawing/2014/main" id="{ADEF4292-3D47-4A02-9335-3A8802587513}"/>
              </a:ext>
            </a:extLst>
          </p:cNvPr>
          <p:cNvSpPr txBox="1"/>
          <p:nvPr/>
        </p:nvSpPr>
        <p:spPr>
          <a:xfrm>
            <a:off x="1956014" y="3307530"/>
            <a:ext cx="5954341" cy="1323439"/>
          </a:xfrm>
          <a:prstGeom prst="rect">
            <a:avLst/>
          </a:prstGeom>
          <a:noFill/>
        </p:spPr>
        <p:txBody>
          <a:bodyPr wrap="square" rtlCol="0">
            <a:spAutoFit/>
          </a:bodyPr>
          <a:lstStyle/>
          <a:p>
            <a:r>
              <a:rPr lang="en-US" sz="2000" dirty="0"/>
              <a:t>Maximum Pitch:  </a:t>
            </a:r>
            <a:r>
              <a:rPr lang="en-US" sz="2000" dirty="0">
                <a:cs typeface="Arial" panose="020B0604020202020204" pitchFamily="34" charset="0"/>
              </a:rPr>
              <a:t>≤ </a:t>
            </a:r>
            <a:r>
              <a:rPr lang="en-US" sz="2000" dirty="0"/>
              <a:t>48.0 inches for D ≥ 24.0 inches</a:t>
            </a:r>
          </a:p>
          <a:p>
            <a:r>
              <a:rPr lang="en-US" sz="2000" dirty="0"/>
              <a:t>                            </a:t>
            </a:r>
            <a:r>
              <a:rPr lang="en-US" sz="2000" dirty="0">
                <a:cs typeface="Arial" panose="020B0604020202020204" pitchFamily="34" charset="0"/>
              </a:rPr>
              <a:t>≤ 24.0 inches for D &lt; 24.0 inches</a:t>
            </a:r>
          </a:p>
          <a:p>
            <a:endParaRPr lang="en-US" sz="2000" dirty="0">
              <a:cs typeface="Arial" panose="020B0604020202020204" pitchFamily="34" charset="0"/>
            </a:endParaRPr>
          </a:p>
          <a:p>
            <a:r>
              <a:rPr lang="en-US" sz="2000" dirty="0">
                <a:cs typeface="Arial" panose="020B0604020202020204" pitchFamily="34" charset="0"/>
              </a:rPr>
              <a:t>Minimum Pitch:   ≥ 4.0 x (Stud Diameter)</a:t>
            </a:r>
            <a:endParaRPr lang="en-US" sz="2000" dirty="0"/>
          </a:p>
        </p:txBody>
      </p:sp>
      <p:grpSp>
        <p:nvGrpSpPr>
          <p:cNvPr id="289" name="Group 608">
            <a:extLst>
              <a:ext uri="{FF2B5EF4-FFF2-40B4-BE49-F238E27FC236}">
                <a16:creationId xmlns:a16="http://schemas.microsoft.com/office/drawing/2014/main" id="{8663F514-50B3-408C-8B70-C1FF1D167D07}"/>
              </a:ext>
            </a:extLst>
          </p:cNvPr>
          <p:cNvGrpSpPr>
            <a:grpSpLocks/>
          </p:cNvGrpSpPr>
          <p:nvPr/>
        </p:nvGrpSpPr>
        <p:grpSpPr bwMode="auto">
          <a:xfrm>
            <a:off x="2673379" y="1342665"/>
            <a:ext cx="4114800" cy="1812925"/>
            <a:chOff x="10402888" y="3965575"/>
            <a:chExt cx="4114800" cy="1812925"/>
          </a:xfrm>
        </p:grpSpPr>
        <p:sp>
          <p:nvSpPr>
            <p:cNvPr id="290" name="AutoShape 8" descr="diagram of stud pitch">
              <a:extLst>
                <a:ext uri="{FF2B5EF4-FFF2-40B4-BE49-F238E27FC236}">
                  <a16:creationId xmlns:a16="http://schemas.microsoft.com/office/drawing/2014/main" id="{B08D9D07-BC7E-45FE-90A7-8CB7FE239A3C}"/>
                </a:ext>
              </a:extLst>
            </p:cNvPr>
            <p:cNvSpPr>
              <a:spLocks noChangeAspect="1" noChangeArrowheads="1" noTextEdit="1"/>
            </p:cNvSpPr>
            <p:nvPr/>
          </p:nvSpPr>
          <p:spPr bwMode="auto">
            <a:xfrm>
              <a:off x="10402888" y="3965575"/>
              <a:ext cx="41148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1" name="Line 9">
              <a:extLst>
                <a:ext uri="{FF2B5EF4-FFF2-40B4-BE49-F238E27FC236}">
                  <a16:creationId xmlns:a16="http://schemas.microsoft.com/office/drawing/2014/main" id="{1B3E951A-55BE-493A-8343-E390E70C2361}"/>
                </a:ext>
              </a:extLst>
            </p:cNvPr>
            <p:cNvSpPr>
              <a:spLocks noChangeShapeType="1"/>
            </p:cNvSpPr>
            <p:nvPr/>
          </p:nvSpPr>
          <p:spPr bwMode="auto">
            <a:xfrm flipV="1">
              <a:off x="11099801" y="4368800"/>
              <a:ext cx="3402012" cy="5000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2" name="Line 10">
              <a:extLst>
                <a:ext uri="{FF2B5EF4-FFF2-40B4-BE49-F238E27FC236}">
                  <a16:creationId xmlns:a16="http://schemas.microsoft.com/office/drawing/2014/main" id="{A1BA0C53-0048-4398-8C9F-74D187D6F9BC}"/>
                </a:ext>
              </a:extLst>
            </p:cNvPr>
            <p:cNvSpPr>
              <a:spLocks noChangeShapeType="1"/>
            </p:cNvSpPr>
            <p:nvPr/>
          </p:nvSpPr>
          <p:spPr bwMode="auto">
            <a:xfrm flipV="1">
              <a:off x="11099801" y="4433888"/>
              <a:ext cx="3402012" cy="4984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3" name="Oval 11">
              <a:extLst>
                <a:ext uri="{FF2B5EF4-FFF2-40B4-BE49-F238E27FC236}">
                  <a16:creationId xmlns:a16="http://schemas.microsoft.com/office/drawing/2014/main" id="{F1650D4E-01C8-4819-B249-46253835C1F6}"/>
                </a:ext>
              </a:extLst>
            </p:cNvPr>
            <p:cNvSpPr>
              <a:spLocks noChangeArrowheads="1"/>
            </p:cNvSpPr>
            <p:nvPr/>
          </p:nvSpPr>
          <p:spPr bwMode="auto">
            <a:xfrm>
              <a:off x="10866438" y="4381500"/>
              <a:ext cx="169863"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294" name="Oval 12">
              <a:extLst>
                <a:ext uri="{FF2B5EF4-FFF2-40B4-BE49-F238E27FC236}">
                  <a16:creationId xmlns:a16="http://schemas.microsoft.com/office/drawing/2014/main" id="{094A193E-EC6E-4B97-991B-66AC2A020D5C}"/>
                </a:ext>
              </a:extLst>
            </p:cNvPr>
            <p:cNvSpPr>
              <a:spLocks noChangeArrowheads="1"/>
            </p:cNvSpPr>
            <p:nvPr/>
          </p:nvSpPr>
          <p:spPr bwMode="auto">
            <a:xfrm>
              <a:off x="10866438" y="4381500"/>
              <a:ext cx="169863"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295" name="Freeform 13">
              <a:extLst>
                <a:ext uri="{FF2B5EF4-FFF2-40B4-BE49-F238E27FC236}">
                  <a16:creationId xmlns:a16="http://schemas.microsoft.com/office/drawing/2014/main" id="{1B4520A9-C845-456E-A050-25DF07311072}"/>
                </a:ext>
              </a:extLst>
            </p:cNvPr>
            <p:cNvSpPr>
              <a:spLocks/>
            </p:cNvSpPr>
            <p:nvPr/>
          </p:nvSpPr>
          <p:spPr bwMode="auto">
            <a:xfrm>
              <a:off x="10866438" y="4438650"/>
              <a:ext cx="169863"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3"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6" name="Line 14">
              <a:extLst>
                <a:ext uri="{FF2B5EF4-FFF2-40B4-BE49-F238E27FC236}">
                  <a16:creationId xmlns:a16="http://schemas.microsoft.com/office/drawing/2014/main" id="{3354DA20-62F9-4A93-8897-DE4293E39AFF}"/>
                </a:ext>
              </a:extLst>
            </p:cNvPr>
            <p:cNvSpPr>
              <a:spLocks noChangeShapeType="1"/>
            </p:cNvSpPr>
            <p:nvPr/>
          </p:nvSpPr>
          <p:spPr bwMode="auto">
            <a:xfrm>
              <a:off x="11036301" y="4408488"/>
              <a:ext cx="1587"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7" name="Line 15">
              <a:extLst>
                <a:ext uri="{FF2B5EF4-FFF2-40B4-BE49-F238E27FC236}">
                  <a16:creationId xmlns:a16="http://schemas.microsoft.com/office/drawing/2014/main" id="{7242A9EB-98A3-4939-B251-B731A6FC580A}"/>
                </a:ext>
              </a:extLst>
            </p:cNvPr>
            <p:cNvSpPr>
              <a:spLocks noChangeShapeType="1"/>
            </p:cNvSpPr>
            <p:nvPr/>
          </p:nvSpPr>
          <p:spPr bwMode="auto">
            <a:xfrm>
              <a:off x="10866438" y="4414838"/>
              <a:ext cx="1588"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8" name="Freeform 16">
              <a:extLst>
                <a:ext uri="{FF2B5EF4-FFF2-40B4-BE49-F238E27FC236}">
                  <a16:creationId xmlns:a16="http://schemas.microsoft.com/office/drawing/2014/main" id="{516F4AF3-74DC-464D-9075-BA4F0A69DAED}"/>
                </a:ext>
              </a:extLst>
            </p:cNvPr>
            <p:cNvSpPr>
              <a:spLocks/>
            </p:cNvSpPr>
            <p:nvPr/>
          </p:nvSpPr>
          <p:spPr bwMode="auto">
            <a:xfrm>
              <a:off x="10918826" y="4692650"/>
              <a:ext cx="65087" cy="17463"/>
            </a:xfrm>
            <a:custGeom>
              <a:avLst/>
              <a:gdLst>
                <a:gd name="T0" fmla="*/ 0 w 41"/>
                <a:gd name="T1" fmla="*/ 0 h 11"/>
                <a:gd name="T2" fmla="*/ 2147483647 w 41"/>
                <a:gd name="T3" fmla="*/ 2147483647 h 11"/>
                <a:gd name="T4" fmla="*/ 2147483647 w 41"/>
                <a:gd name="T5" fmla="*/ 0 h 11"/>
                <a:gd name="T6" fmla="*/ 2147483647 w 41"/>
                <a:gd name="T7" fmla="*/ 0 h 11"/>
                <a:gd name="T8" fmla="*/ 0 60000 65536"/>
                <a:gd name="T9" fmla="*/ 0 60000 65536"/>
                <a:gd name="T10" fmla="*/ 0 60000 65536"/>
                <a:gd name="T11" fmla="*/ 0 60000 65536"/>
                <a:gd name="T12" fmla="*/ 0 w 41"/>
                <a:gd name="T13" fmla="*/ 0 h 11"/>
                <a:gd name="T14" fmla="*/ 41 w 41"/>
                <a:gd name="T15" fmla="*/ 11 h 11"/>
              </a:gdLst>
              <a:ahLst/>
              <a:cxnLst>
                <a:cxn ang="T8">
                  <a:pos x="T0" y="T1"/>
                </a:cxn>
                <a:cxn ang="T9">
                  <a:pos x="T2" y="T3"/>
                </a:cxn>
                <a:cxn ang="T10">
                  <a:pos x="T4" y="T5"/>
                </a:cxn>
                <a:cxn ang="T11">
                  <a:pos x="T6" y="T7"/>
                </a:cxn>
              </a:cxnLst>
              <a:rect l="T12" t="T13" r="T14" b="T15"/>
              <a:pathLst>
                <a:path w="41" h="11">
                  <a:moveTo>
                    <a:pt x="0" y="0"/>
                  </a:moveTo>
                  <a:cubicBezTo>
                    <a:pt x="0" y="6"/>
                    <a:pt x="9" y="11"/>
                    <a:pt x="20" y="11"/>
                  </a:cubicBezTo>
                  <a:cubicBezTo>
                    <a:pt x="32" y="11"/>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9" name="Line 17">
              <a:extLst>
                <a:ext uri="{FF2B5EF4-FFF2-40B4-BE49-F238E27FC236}">
                  <a16:creationId xmlns:a16="http://schemas.microsoft.com/office/drawing/2014/main" id="{874032C6-B7F4-4323-B6EB-E41A32BA28A2}"/>
                </a:ext>
              </a:extLst>
            </p:cNvPr>
            <p:cNvSpPr>
              <a:spLocks noChangeShapeType="1"/>
            </p:cNvSpPr>
            <p:nvPr/>
          </p:nvSpPr>
          <p:spPr bwMode="auto">
            <a:xfrm flipV="1">
              <a:off x="10985501" y="4464050"/>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0" name="Line 18">
              <a:extLst>
                <a:ext uri="{FF2B5EF4-FFF2-40B4-BE49-F238E27FC236}">
                  <a16:creationId xmlns:a16="http://schemas.microsoft.com/office/drawing/2014/main" id="{AABE9B99-8E54-42C1-9510-CF8C9B7F0F49}"/>
                </a:ext>
              </a:extLst>
            </p:cNvPr>
            <p:cNvSpPr>
              <a:spLocks noChangeShapeType="1"/>
            </p:cNvSpPr>
            <p:nvPr/>
          </p:nvSpPr>
          <p:spPr bwMode="auto">
            <a:xfrm flipV="1">
              <a:off x="10917238" y="4465638"/>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1" name="Oval 19">
              <a:extLst>
                <a:ext uri="{FF2B5EF4-FFF2-40B4-BE49-F238E27FC236}">
                  <a16:creationId xmlns:a16="http://schemas.microsoft.com/office/drawing/2014/main" id="{C115D3FA-3ADE-4DBB-A13C-4F48A8E23862}"/>
                </a:ext>
              </a:extLst>
            </p:cNvPr>
            <p:cNvSpPr>
              <a:spLocks noChangeArrowheads="1"/>
            </p:cNvSpPr>
            <p:nvPr/>
          </p:nvSpPr>
          <p:spPr bwMode="auto">
            <a:xfrm>
              <a:off x="11183938" y="4460875"/>
              <a:ext cx="171450" cy="55563"/>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02" name="Oval 20">
              <a:extLst>
                <a:ext uri="{FF2B5EF4-FFF2-40B4-BE49-F238E27FC236}">
                  <a16:creationId xmlns:a16="http://schemas.microsoft.com/office/drawing/2014/main" id="{65400C76-D69D-44B9-813E-D3AB76B81243}"/>
                </a:ext>
              </a:extLst>
            </p:cNvPr>
            <p:cNvSpPr>
              <a:spLocks noChangeArrowheads="1"/>
            </p:cNvSpPr>
            <p:nvPr/>
          </p:nvSpPr>
          <p:spPr bwMode="auto">
            <a:xfrm>
              <a:off x="11183938" y="4460875"/>
              <a:ext cx="171450" cy="55563"/>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03" name="Freeform 21">
              <a:extLst>
                <a:ext uri="{FF2B5EF4-FFF2-40B4-BE49-F238E27FC236}">
                  <a16:creationId xmlns:a16="http://schemas.microsoft.com/office/drawing/2014/main" id="{AF752BEB-3C92-4423-AB09-CA9FB855617C}"/>
                </a:ext>
              </a:extLst>
            </p:cNvPr>
            <p:cNvSpPr>
              <a:spLocks/>
            </p:cNvSpPr>
            <p:nvPr/>
          </p:nvSpPr>
          <p:spPr bwMode="auto">
            <a:xfrm>
              <a:off x="11183938" y="4516438"/>
              <a:ext cx="171450" cy="26987"/>
            </a:xfrm>
            <a:custGeom>
              <a:avLst/>
              <a:gdLst>
                <a:gd name="T0" fmla="*/ 0 w 108"/>
                <a:gd name="T1" fmla="*/ 0 h 17"/>
                <a:gd name="T2" fmla="*/ 2147483647 w 108"/>
                <a:gd name="T3" fmla="*/ 2147483647 h 17"/>
                <a:gd name="T4" fmla="*/ 2147483647 w 108"/>
                <a:gd name="T5" fmla="*/ 0 h 17"/>
                <a:gd name="T6" fmla="*/ 2147483647 w 108"/>
                <a:gd name="T7" fmla="*/ 0 h 17"/>
                <a:gd name="T8" fmla="*/ 0 60000 65536"/>
                <a:gd name="T9" fmla="*/ 0 60000 65536"/>
                <a:gd name="T10" fmla="*/ 0 60000 65536"/>
                <a:gd name="T11" fmla="*/ 0 60000 65536"/>
                <a:gd name="T12" fmla="*/ 0 w 108"/>
                <a:gd name="T13" fmla="*/ 0 h 17"/>
                <a:gd name="T14" fmla="*/ 108 w 108"/>
                <a:gd name="T15" fmla="*/ 17 h 17"/>
              </a:gdLst>
              <a:ahLst/>
              <a:cxnLst>
                <a:cxn ang="T8">
                  <a:pos x="T0" y="T1"/>
                </a:cxn>
                <a:cxn ang="T9">
                  <a:pos x="T2" y="T3"/>
                </a:cxn>
                <a:cxn ang="T10">
                  <a:pos x="T4" y="T5"/>
                </a:cxn>
                <a:cxn ang="T11">
                  <a:pos x="T6" y="T7"/>
                </a:cxn>
              </a:cxnLst>
              <a:rect l="T12" t="T13" r="T14" b="T15"/>
              <a:pathLst>
                <a:path w="108" h="17">
                  <a:moveTo>
                    <a:pt x="0" y="0"/>
                  </a:moveTo>
                  <a:cubicBezTo>
                    <a:pt x="0" y="9"/>
                    <a:pt x="24" y="17"/>
                    <a:pt x="54" y="17"/>
                  </a:cubicBezTo>
                  <a:cubicBezTo>
                    <a:pt x="84" y="17"/>
                    <a:pt x="108" y="9"/>
                    <a:pt x="108" y="0"/>
                  </a:cubicBezTo>
                  <a:cubicBezTo>
                    <a:pt x="108" y="0"/>
                    <a:pt x="108" y="0"/>
                    <a:pt x="108"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4" name="Line 22">
              <a:extLst>
                <a:ext uri="{FF2B5EF4-FFF2-40B4-BE49-F238E27FC236}">
                  <a16:creationId xmlns:a16="http://schemas.microsoft.com/office/drawing/2014/main" id="{69887FB0-4F02-4398-9E9C-ECE9A3DF8792}"/>
                </a:ext>
              </a:extLst>
            </p:cNvPr>
            <p:cNvSpPr>
              <a:spLocks noChangeShapeType="1"/>
            </p:cNvSpPr>
            <p:nvPr/>
          </p:nvSpPr>
          <p:spPr bwMode="auto">
            <a:xfrm>
              <a:off x="11355388" y="4487863"/>
              <a:ext cx="1588"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5" name="Line 23">
              <a:extLst>
                <a:ext uri="{FF2B5EF4-FFF2-40B4-BE49-F238E27FC236}">
                  <a16:creationId xmlns:a16="http://schemas.microsoft.com/office/drawing/2014/main" id="{D79C7418-1452-4D70-8F92-3A224EEA0AF2}"/>
                </a:ext>
              </a:extLst>
            </p:cNvPr>
            <p:cNvSpPr>
              <a:spLocks noChangeShapeType="1"/>
            </p:cNvSpPr>
            <p:nvPr/>
          </p:nvSpPr>
          <p:spPr bwMode="auto">
            <a:xfrm>
              <a:off x="11185526" y="4492625"/>
              <a:ext cx="1587"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6" name="Freeform 24">
              <a:extLst>
                <a:ext uri="{FF2B5EF4-FFF2-40B4-BE49-F238E27FC236}">
                  <a16:creationId xmlns:a16="http://schemas.microsoft.com/office/drawing/2014/main" id="{FFD65174-FC0F-4DD4-A2C7-D45880BC9B50}"/>
                </a:ext>
              </a:extLst>
            </p:cNvPr>
            <p:cNvSpPr>
              <a:spLocks/>
            </p:cNvSpPr>
            <p:nvPr/>
          </p:nvSpPr>
          <p:spPr bwMode="auto">
            <a:xfrm>
              <a:off x="11236326" y="4772025"/>
              <a:ext cx="66675" cy="17463"/>
            </a:xfrm>
            <a:custGeom>
              <a:avLst/>
              <a:gdLst>
                <a:gd name="T0" fmla="*/ 0 w 42"/>
                <a:gd name="T1" fmla="*/ 0 h 11"/>
                <a:gd name="T2" fmla="*/ 2147483647 w 42"/>
                <a:gd name="T3" fmla="*/ 2147483647 h 11"/>
                <a:gd name="T4" fmla="*/ 2147483647 w 42"/>
                <a:gd name="T5" fmla="*/ 0 h 11"/>
                <a:gd name="T6" fmla="*/ 2147483647 w 42"/>
                <a:gd name="T7" fmla="*/ 0 h 11"/>
                <a:gd name="T8" fmla="*/ 0 60000 65536"/>
                <a:gd name="T9" fmla="*/ 0 60000 65536"/>
                <a:gd name="T10" fmla="*/ 0 60000 65536"/>
                <a:gd name="T11" fmla="*/ 0 60000 65536"/>
                <a:gd name="T12" fmla="*/ 0 w 42"/>
                <a:gd name="T13" fmla="*/ 0 h 11"/>
                <a:gd name="T14" fmla="*/ 42 w 42"/>
                <a:gd name="T15" fmla="*/ 11 h 11"/>
              </a:gdLst>
              <a:ahLst/>
              <a:cxnLst>
                <a:cxn ang="T8">
                  <a:pos x="T0" y="T1"/>
                </a:cxn>
                <a:cxn ang="T9">
                  <a:pos x="T2" y="T3"/>
                </a:cxn>
                <a:cxn ang="T10">
                  <a:pos x="T4" y="T5"/>
                </a:cxn>
                <a:cxn ang="T11">
                  <a:pos x="T6" y="T7"/>
                </a:cxn>
              </a:cxnLst>
              <a:rect l="T12" t="T13" r="T14" b="T15"/>
              <a:pathLst>
                <a:path w="42" h="11">
                  <a:moveTo>
                    <a:pt x="0" y="0"/>
                  </a:moveTo>
                  <a:cubicBezTo>
                    <a:pt x="0" y="6"/>
                    <a:pt x="10" y="11"/>
                    <a:pt x="21" y="11"/>
                  </a:cubicBezTo>
                  <a:cubicBezTo>
                    <a:pt x="33" y="11"/>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7" name="Line 25">
              <a:extLst>
                <a:ext uri="{FF2B5EF4-FFF2-40B4-BE49-F238E27FC236}">
                  <a16:creationId xmlns:a16="http://schemas.microsoft.com/office/drawing/2014/main" id="{1641C643-C801-45AD-8E69-30150944DC7F}"/>
                </a:ext>
              </a:extLst>
            </p:cNvPr>
            <p:cNvSpPr>
              <a:spLocks noChangeShapeType="1"/>
            </p:cNvSpPr>
            <p:nvPr/>
          </p:nvSpPr>
          <p:spPr bwMode="auto">
            <a:xfrm flipV="1">
              <a:off x="11304588" y="4543425"/>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8" name="Line 26">
              <a:extLst>
                <a:ext uri="{FF2B5EF4-FFF2-40B4-BE49-F238E27FC236}">
                  <a16:creationId xmlns:a16="http://schemas.microsoft.com/office/drawing/2014/main" id="{A075C123-7C2B-45CC-9154-25FB3C2ECFB2}"/>
                </a:ext>
              </a:extLst>
            </p:cNvPr>
            <p:cNvSpPr>
              <a:spLocks noChangeShapeType="1"/>
            </p:cNvSpPr>
            <p:nvPr/>
          </p:nvSpPr>
          <p:spPr bwMode="auto">
            <a:xfrm flipV="1">
              <a:off x="11236326" y="4545013"/>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9" name="Oval 27">
              <a:extLst>
                <a:ext uri="{FF2B5EF4-FFF2-40B4-BE49-F238E27FC236}">
                  <a16:creationId xmlns:a16="http://schemas.microsoft.com/office/drawing/2014/main" id="{63B3056E-E66C-437B-8F35-B7483405C97A}"/>
                </a:ext>
              </a:extLst>
            </p:cNvPr>
            <p:cNvSpPr>
              <a:spLocks noChangeArrowheads="1"/>
            </p:cNvSpPr>
            <p:nvPr/>
          </p:nvSpPr>
          <p:spPr bwMode="auto">
            <a:xfrm>
              <a:off x="11539538" y="4284663"/>
              <a:ext cx="169863"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10" name="Oval 28">
              <a:extLst>
                <a:ext uri="{FF2B5EF4-FFF2-40B4-BE49-F238E27FC236}">
                  <a16:creationId xmlns:a16="http://schemas.microsoft.com/office/drawing/2014/main" id="{7FCE28DB-7EEA-40A6-BEF8-E329EB816261}"/>
                </a:ext>
              </a:extLst>
            </p:cNvPr>
            <p:cNvSpPr>
              <a:spLocks noChangeArrowheads="1"/>
            </p:cNvSpPr>
            <p:nvPr/>
          </p:nvSpPr>
          <p:spPr bwMode="auto">
            <a:xfrm>
              <a:off x="11539538" y="4284663"/>
              <a:ext cx="169863"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11" name="Freeform 29">
              <a:extLst>
                <a:ext uri="{FF2B5EF4-FFF2-40B4-BE49-F238E27FC236}">
                  <a16:creationId xmlns:a16="http://schemas.microsoft.com/office/drawing/2014/main" id="{5723A33B-8C42-4181-A19C-D7FF822E4CF7}"/>
                </a:ext>
              </a:extLst>
            </p:cNvPr>
            <p:cNvSpPr>
              <a:spLocks/>
            </p:cNvSpPr>
            <p:nvPr/>
          </p:nvSpPr>
          <p:spPr bwMode="auto">
            <a:xfrm>
              <a:off x="11539538" y="4341813"/>
              <a:ext cx="169863"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3"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2" name="Line 30">
              <a:extLst>
                <a:ext uri="{FF2B5EF4-FFF2-40B4-BE49-F238E27FC236}">
                  <a16:creationId xmlns:a16="http://schemas.microsoft.com/office/drawing/2014/main" id="{640EC034-D69C-4207-9427-76100235E02F}"/>
                </a:ext>
              </a:extLst>
            </p:cNvPr>
            <p:cNvSpPr>
              <a:spLocks noChangeShapeType="1"/>
            </p:cNvSpPr>
            <p:nvPr/>
          </p:nvSpPr>
          <p:spPr bwMode="auto">
            <a:xfrm>
              <a:off x="11709401" y="4311650"/>
              <a:ext cx="1587"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3" name="Line 31">
              <a:extLst>
                <a:ext uri="{FF2B5EF4-FFF2-40B4-BE49-F238E27FC236}">
                  <a16:creationId xmlns:a16="http://schemas.microsoft.com/office/drawing/2014/main" id="{4BF4F252-DEB5-4A1E-B74B-FB5BE3C99DC1}"/>
                </a:ext>
              </a:extLst>
            </p:cNvPr>
            <p:cNvSpPr>
              <a:spLocks noChangeShapeType="1"/>
            </p:cNvSpPr>
            <p:nvPr/>
          </p:nvSpPr>
          <p:spPr bwMode="auto">
            <a:xfrm>
              <a:off x="11539538" y="4318000"/>
              <a:ext cx="1588"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4" name="Freeform 32">
              <a:extLst>
                <a:ext uri="{FF2B5EF4-FFF2-40B4-BE49-F238E27FC236}">
                  <a16:creationId xmlns:a16="http://schemas.microsoft.com/office/drawing/2014/main" id="{8F91B68A-BA8B-431B-A5E1-08AB0DD72C51}"/>
                </a:ext>
              </a:extLst>
            </p:cNvPr>
            <p:cNvSpPr>
              <a:spLocks/>
            </p:cNvSpPr>
            <p:nvPr/>
          </p:nvSpPr>
          <p:spPr bwMode="auto">
            <a:xfrm>
              <a:off x="11591926" y="4595813"/>
              <a:ext cx="65087" cy="17462"/>
            </a:xfrm>
            <a:custGeom>
              <a:avLst/>
              <a:gdLst>
                <a:gd name="T0" fmla="*/ 0 w 41"/>
                <a:gd name="T1" fmla="*/ 0 h 11"/>
                <a:gd name="T2" fmla="*/ 2147483647 w 41"/>
                <a:gd name="T3" fmla="*/ 2147483647 h 11"/>
                <a:gd name="T4" fmla="*/ 2147483647 w 41"/>
                <a:gd name="T5" fmla="*/ 0 h 11"/>
                <a:gd name="T6" fmla="*/ 2147483647 w 41"/>
                <a:gd name="T7" fmla="*/ 0 h 11"/>
                <a:gd name="T8" fmla="*/ 0 60000 65536"/>
                <a:gd name="T9" fmla="*/ 0 60000 65536"/>
                <a:gd name="T10" fmla="*/ 0 60000 65536"/>
                <a:gd name="T11" fmla="*/ 0 60000 65536"/>
                <a:gd name="T12" fmla="*/ 0 w 41"/>
                <a:gd name="T13" fmla="*/ 0 h 11"/>
                <a:gd name="T14" fmla="*/ 41 w 41"/>
                <a:gd name="T15" fmla="*/ 11 h 11"/>
              </a:gdLst>
              <a:ahLst/>
              <a:cxnLst>
                <a:cxn ang="T8">
                  <a:pos x="T0" y="T1"/>
                </a:cxn>
                <a:cxn ang="T9">
                  <a:pos x="T2" y="T3"/>
                </a:cxn>
                <a:cxn ang="T10">
                  <a:pos x="T4" y="T5"/>
                </a:cxn>
                <a:cxn ang="T11">
                  <a:pos x="T6" y="T7"/>
                </a:cxn>
              </a:cxnLst>
              <a:rect l="T12" t="T13" r="T14" b="T15"/>
              <a:pathLst>
                <a:path w="41" h="11">
                  <a:moveTo>
                    <a:pt x="0" y="0"/>
                  </a:moveTo>
                  <a:cubicBezTo>
                    <a:pt x="0" y="6"/>
                    <a:pt x="9" y="11"/>
                    <a:pt x="20" y="11"/>
                  </a:cubicBezTo>
                  <a:cubicBezTo>
                    <a:pt x="32" y="11"/>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5" name="Line 33">
              <a:extLst>
                <a:ext uri="{FF2B5EF4-FFF2-40B4-BE49-F238E27FC236}">
                  <a16:creationId xmlns:a16="http://schemas.microsoft.com/office/drawing/2014/main" id="{D2E139A7-D077-4143-AA5A-CF0104C9E6F4}"/>
                </a:ext>
              </a:extLst>
            </p:cNvPr>
            <p:cNvSpPr>
              <a:spLocks noChangeShapeType="1"/>
            </p:cNvSpPr>
            <p:nvPr/>
          </p:nvSpPr>
          <p:spPr bwMode="auto">
            <a:xfrm flipV="1">
              <a:off x="11658601" y="4367213"/>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6" name="Line 34">
              <a:extLst>
                <a:ext uri="{FF2B5EF4-FFF2-40B4-BE49-F238E27FC236}">
                  <a16:creationId xmlns:a16="http://schemas.microsoft.com/office/drawing/2014/main" id="{3C175862-C34B-4D98-B8C9-939CBD33E7CF}"/>
                </a:ext>
              </a:extLst>
            </p:cNvPr>
            <p:cNvSpPr>
              <a:spLocks noChangeShapeType="1"/>
            </p:cNvSpPr>
            <p:nvPr/>
          </p:nvSpPr>
          <p:spPr bwMode="auto">
            <a:xfrm flipV="1">
              <a:off x="11590338" y="4368800"/>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7" name="Oval 35">
              <a:extLst>
                <a:ext uri="{FF2B5EF4-FFF2-40B4-BE49-F238E27FC236}">
                  <a16:creationId xmlns:a16="http://schemas.microsoft.com/office/drawing/2014/main" id="{EA6015C3-3616-4819-91AD-B08E6158943C}"/>
                </a:ext>
              </a:extLst>
            </p:cNvPr>
            <p:cNvSpPr>
              <a:spLocks noChangeArrowheads="1"/>
            </p:cNvSpPr>
            <p:nvPr/>
          </p:nvSpPr>
          <p:spPr bwMode="auto">
            <a:xfrm>
              <a:off x="11864976" y="4368800"/>
              <a:ext cx="169862"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18" name="Oval 36">
              <a:extLst>
                <a:ext uri="{FF2B5EF4-FFF2-40B4-BE49-F238E27FC236}">
                  <a16:creationId xmlns:a16="http://schemas.microsoft.com/office/drawing/2014/main" id="{3370D498-D839-41B6-9DF6-B346DEC96C40}"/>
                </a:ext>
              </a:extLst>
            </p:cNvPr>
            <p:cNvSpPr>
              <a:spLocks noChangeArrowheads="1"/>
            </p:cNvSpPr>
            <p:nvPr/>
          </p:nvSpPr>
          <p:spPr bwMode="auto">
            <a:xfrm>
              <a:off x="11864976" y="4368800"/>
              <a:ext cx="169862"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19" name="Freeform 37">
              <a:extLst>
                <a:ext uri="{FF2B5EF4-FFF2-40B4-BE49-F238E27FC236}">
                  <a16:creationId xmlns:a16="http://schemas.microsoft.com/office/drawing/2014/main" id="{9FBBF132-FBA2-4415-A07F-510EDD1624B4}"/>
                </a:ext>
              </a:extLst>
            </p:cNvPr>
            <p:cNvSpPr>
              <a:spLocks/>
            </p:cNvSpPr>
            <p:nvPr/>
          </p:nvSpPr>
          <p:spPr bwMode="auto">
            <a:xfrm>
              <a:off x="11864976" y="4425950"/>
              <a:ext cx="169862" cy="26988"/>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4"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0" name="Line 38">
              <a:extLst>
                <a:ext uri="{FF2B5EF4-FFF2-40B4-BE49-F238E27FC236}">
                  <a16:creationId xmlns:a16="http://schemas.microsoft.com/office/drawing/2014/main" id="{637B21C7-4AD1-4DBE-A4FE-7BAE739E7F73}"/>
                </a:ext>
              </a:extLst>
            </p:cNvPr>
            <p:cNvSpPr>
              <a:spLocks noChangeShapeType="1"/>
            </p:cNvSpPr>
            <p:nvPr/>
          </p:nvSpPr>
          <p:spPr bwMode="auto">
            <a:xfrm>
              <a:off x="12034838" y="4395788"/>
              <a:ext cx="1588"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1" name="Line 39">
              <a:extLst>
                <a:ext uri="{FF2B5EF4-FFF2-40B4-BE49-F238E27FC236}">
                  <a16:creationId xmlns:a16="http://schemas.microsoft.com/office/drawing/2014/main" id="{8DFEFF5A-C599-450D-B5DA-14BE4D5E0080}"/>
                </a:ext>
              </a:extLst>
            </p:cNvPr>
            <p:cNvSpPr>
              <a:spLocks noChangeShapeType="1"/>
            </p:cNvSpPr>
            <p:nvPr/>
          </p:nvSpPr>
          <p:spPr bwMode="auto">
            <a:xfrm>
              <a:off x="11864976" y="4402138"/>
              <a:ext cx="1587"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2" name="Freeform 40">
              <a:extLst>
                <a:ext uri="{FF2B5EF4-FFF2-40B4-BE49-F238E27FC236}">
                  <a16:creationId xmlns:a16="http://schemas.microsoft.com/office/drawing/2014/main" id="{1A553A1C-5191-4BFE-9F52-9B60843757CE}"/>
                </a:ext>
              </a:extLst>
            </p:cNvPr>
            <p:cNvSpPr>
              <a:spLocks/>
            </p:cNvSpPr>
            <p:nvPr/>
          </p:nvSpPr>
          <p:spPr bwMode="auto">
            <a:xfrm>
              <a:off x="11917363" y="4681538"/>
              <a:ext cx="66675" cy="15875"/>
            </a:xfrm>
            <a:custGeom>
              <a:avLst/>
              <a:gdLst>
                <a:gd name="T0" fmla="*/ 0 w 42"/>
                <a:gd name="T1" fmla="*/ 0 h 10"/>
                <a:gd name="T2" fmla="*/ 2147483647 w 42"/>
                <a:gd name="T3" fmla="*/ 2147483647 h 10"/>
                <a:gd name="T4" fmla="*/ 2147483647 w 42"/>
                <a:gd name="T5" fmla="*/ 0 h 10"/>
                <a:gd name="T6" fmla="*/ 2147483647 w 42"/>
                <a:gd name="T7" fmla="*/ 0 h 10"/>
                <a:gd name="T8" fmla="*/ 0 60000 65536"/>
                <a:gd name="T9" fmla="*/ 0 60000 65536"/>
                <a:gd name="T10" fmla="*/ 0 60000 65536"/>
                <a:gd name="T11" fmla="*/ 0 60000 65536"/>
                <a:gd name="T12" fmla="*/ 0 w 42"/>
                <a:gd name="T13" fmla="*/ 0 h 10"/>
                <a:gd name="T14" fmla="*/ 42 w 42"/>
                <a:gd name="T15" fmla="*/ 10 h 10"/>
              </a:gdLst>
              <a:ahLst/>
              <a:cxnLst>
                <a:cxn ang="T8">
                  <a:pos x="T0" y="T1"/>
                </a:cxn>
                <a:cxn ang="T9">
                  <a:pos x="T2" y="T3"/>
                </a:cxn>
                <a:cxn ang="T10">
                  <a:pos x="T4" y="T5"/>
                </a:cxn>
                <a:cxn ang="T11">
                  <a:pos x="T6" y="T7"/>
                </a:cxn>
              </a:cxnLst>
              <a:rect l="T12" t="T13" r="T14" b="T15"/>
              <a:pathLst>
                <a:path w="42" h="10">
                  <a:moveTo>
                    <a:pt x="0" y="0"/>
                  </a:moveTo>
                  <a:cubicBezTo>
                    <a:pt x="0" y="6"/>
                    <a:pt x="9" y="10"/>
                    <a:pt x="21" y="10"/>
                  </a:cubicBezTo>
                  <a:cubicBezTo>
                    <a:pt x="32" y="10"/>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3" name="Line 41">
              <a:extLst>
                <a:ext uri="{FF2B5EF4-FFF2-40B4-BE49-F238E27FC236}">
                  <a16:creationId xmlns:a16="http://schemas.microsoft.com/office/drawing/2014/main" id="{F48C59C2-025C-4981-982B-74E5FA91DC24}"/>
                </a:ext>
              </a:extLst>
            </p:cNvPr>
            <p:cNvSpPr>
              <a:spLocks noChangeShapeType="1"/>
            </p:cNvSpPr>
            <p:nvPr/>
          </p:nvSpPr>
          <p:spPr bwMode="auto">
            <a:xfrm flipV="1">
              <a:off x="11984038" y="4452938"/>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4" name="Line 42">
              <a:extLst>
                <a:ext uri="{FF2B5EF4-FFF2-40B4-BE49-F238E27FC236}">
                  <a16:creationId xmlns:a16="http://schemas.microsoft.com/office/drawing/2014/main" id="{79C29E1D-364B-4081-A7B4-FBB65BB674A6}"/>
                </a:ext>
              </a:extLst>
            </p:cNvPr>
            <p:cNvSpPr>
              <a:spLocks noChangeShapeType="1"/>
            </p:cNvSpPr>
            <p:nvPr/>
          </p:nvSpPr>
          <p:spPr bwMode="auto">
            <a:xfrm flipV="1">
              <a:off x="11915776" y="4452938"/>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5" name="Oval 43">
              <a:extLst>
                <a:ext uri="{FF2B5EF4-FFF2-40B4-BE49-F238E27FC236}">
                  <a16:creationId xmlns:a16="http://schemas.microsoft.com/office/drawing/2014/main" id="{E9CE8B5E-88C0-49EF-BBBE-27BA0A9D1DD2}"/>
                </a:ext>
              </a:extLst>
            </p:cNvPr>
            <p:cNvSpPr>
              <a:spLocks noChangeArrowheads="1"/>
            </p:cNvSpPr>
            <p:nvPr/>
          </p:nvSpPr>
          <p:spPr bwMode="auto">
            <a:xfrm>
              <a:off x="12241213" y="4184650"/>
              <a:ext cx="169863" cy="55563"/>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26" name="Oval 44">
              <a:extLst>
                <a:ext uri="{FF2B5EF4-FFF2-40B4-BE49-F238E27FC236}">
                  <a16:creationId xmlns:a16="http://schemas.microsoft.com/office/drawing/2014/main" id="{9D9B5724-4041-4CB3-9259-FFDE2AD809AE}"/>
                </a:ext>
              </a:extLst>
            </p:cNvPr>
            <p:cNvSpPr>
              <a:spLocks noChangeArrowheads="1"/>
            </p:cNvSpPr>
            <p:nvPr/>
          </p:nvSpPr>
          <p:spPr bwMode="auto">
            <a:xfrm>
              <a:off x="12241213" y="4184650"/>
              <a:ext cx="169863" cy="55563"/>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27" name="Freeform 45">
              <a:extLst>
                <a:ext uri="{FF2B5EF4-FFF2-40B4-BE49-F238E27FC236}">
                  <a16:creationId xmlns:a16="http://schemas.microsoft.com/office/drawing/2014/main" id="{6C7DCBF9-4EBE-4A7D-B441-85EB0C09BFAF}"/>
                </a:ext>
              </a:extLst>
            </p:cNvPr>
            <p:cNvSpPr>
              <a:spLocks/>
            </p:cNvSpPr>
            <p:nvPr/>
          </p:nvSpPr>
          <p:spPr bwMode="auto">
            <a:xfrm>
              <a:off x="12241213" y="4240213"/>
              <a:ext cx="169863" cy="26987"/>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3"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8" name="Line 46">
              <a:extLst>
                <a:ext uri="{FF2B5EF4-FFF2-40B4-BE49-F238E27FC236}">
                  <a16:creationId xmlns:a16="http://schemas.microsoft.com/office/drawing/2014/main" id="{AB4A6A72-B4A4-46A9-8DE5-BEF0D9DCA2BD}"/>
                </a:ext>
              </a:extLst>
            </p:cNvPr>
            <p:cNvSpPr>
              <a:spLocks noChangeShapeType="1"/>
            </p:cNvSpPr>
            <p:nvPr/>
          </p:nvSpPr>
          <p:spPr bwMode="auto">
            <a:xfrm>
              <a:off x="12411076" y="4211638"/>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9" name="Line 47">
              <a:extLst>
                <a:ext uri="{FF2B5EF4-FFF2-40B4-BE49-F238E27FC236}">
                  <a16:creationId xmlns:a16="http://schemas.microsoft.com/office/drawing/2014/main" id="{49756B61-936E-4C59-A510-DA8E8D148D70}"/>
                </a:ext>
              </a:extLst>
            </p:cNvPr>
            <p:cNvSpPr>
              <a:spLocks noChangeShapeType="1"/>
            </p:cNvSpPr>
            <p:nvPr/>
          </p:nvSpPr>
          <p:spPr bwMode="auto">
            <a:xfrm>
              <a:off x="12241213" y="4216400"/>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0" name="Freeform 48">
              <a:extLst>
                <a:ext uri="{FF2B5EF4-FFF2-40B4-BE49-F238E27FC236}">
                  <a16:creationId xmlns:a16="http://schemas.microsoft.com/office/drawing/2014/main" id="{EBAC35A3-BE2B-4E40-BF19-E1BE18986910}"/>
                </a:ext>
              </a:extLst>
            </p:cNvPr>
            <p:cNvSpPr>
              <a:spLocks/>
            </p:cNvSpPr>
            <p:nvPr/>
          </p:nvSpPr>
          <p:spPr bwMode="auto">
            <a:xfrm>
              <a:off x="12293601" y="4495800"/>
              <a:ext cx="65087" cy="15875"/>
            </a:xfrm>
            <a:custGeom>
              <a:avLst/>
              <a:gdLst>
                <a:gd name="T0" fmla="*/ 0 w 41"/>
                <a:gd name="T1" fmla="*/ 0 h 10"/>
                <a:gd name="T2" fmla="*/ 2147483647 w 41"/>
                <a:gd name="T3" fmla="*/ 2147483647 h 10"/>
                <a:gd name="T4" fmla="*/ 2147483647 w 41"/>
                <a:gd name="T5" fmla="*/ 0 h 10"/>
                <a:gd name="T6" fmla="*/ 2147483647 w 41"/>
                <a:gd name="T7" fmla="*/ 0 h 10"/>
                <a:gd name="T8" fmla="*/ 0 60000 65536"/>
                <a:gd name="T9" fmla="*/ 0 60000 65536"/>
                <a:gd name="T10" fmla="*/ 0 60000 65536"/>
                <a:gd name="T11" fmla="*/ 0 60000 65536"/>
                <a:gd name="T12" fmla="*/ 0 w 41"/>
                <a:gd name="T13" fmla="*/ 0 h 10"/>
                <a:gd name="T14" fmla="*/ 41 w 41"/>
                <a:gd name="T15" fmla="*/ 10 h 10"/>
              </a:gdLst>
              <a:ahLst/>
              <a:cxnLst>
                <a:cxn ang="T8">
                  <a:pos x="T0" y="T1"/>
                </a:cxn>
                <a:cxn ang="T9">
                  <a:pos x="T2" y="T3"/>
                </a:cxn>
                <a:cxn ang="T10">
                  <a:pos x="T4" y="T5"/>
                </a:cxn>
                <a:cxn ang="T11">
                  <a:pos x="T6" y="T7"/>
                </a:cxn>
              </a:cxnLst>
              <a:rect l="T12" t="T13" r="T14" b="T15"/>
              <a:pathLst>
                <a:path w="41" h="10">
                  <a:moveTo>
                    <a:pt x="0" y="0"/>
                  </a:moveTo>
                  <a:cubicBezTo>
                    <a:pt x="0" y="6"/>
                    <a:pt x="9" y="10"/>
                    <a:pt x="20" y="10"/>
                  </a:cubicBezTo>
                  <a:cubicBezTo>
                    <a:pt x="32" y="10"/>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1" name="Line 49">
              <a:extLst>
                <a:ext uri="{FF2B5EF4-FFF2-40B4-BE49-F238E27FC236}">
                  <a16:creationId xmlns:a16="http://schemas.microsoft.com/office/drawing/2014/main" id="{DA76F097-182F-4DFD-A1A0-39D32A394117}"/>
                </a:ext>
              </a:extLst>
            </p:cNvPr>
            <p:cNvSpPr>
              <a:spLocks noChangeShapeType="1"/>
            </p:cNvSpPr>
            <p:nvPr/>
          </p:nvSpPr>
          <p:spPr bwMode="auto">
            <a:xfrm flipV="1">
              <a:off x="12360276" y="4267200"/>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2" name="Line 50">
              <a:extLst>
                <a:ext uri="{FF2B5EF4-FFF2-40B4-BE49-F238E27FC236}">
                  <a16:creationId xmlns:a16="http://schemas.microsoft.com/office/drawing/2014/main" id="{B4EF7409-40FF-4655-A13E-2E5204DA747D}"/>
                </a:ext>
              </a:extLst>
            </p:cNvPr>
            <p:cNvSpPr>
              <a:spLocks noChangeShapeType="1"/>
            </p:cNvSpPr>
            <p:nvPr/>
          </p:nvSpPr>
          <p:spPr bwMode="auto">
            <a:xfrm flipV="1">
              <a:off x="12292013" y="4268788"/>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3" name="Oval 51">
              <a:extLst>
                <a:ext uri="{FF2B5EF4-FFF2-40B4-BE49-F238E27FC236}">
                  <a16:creationId xmlns:a16="http://schemas.microsoft.com/office/drawing/2014/main" id="{D4CFE051-4529-4CF9-8E5C-7DB11AF437A0}"/>
                </a:ext>
              </a:extLst>
            </p:cNvPr>
            <p:cNvSpPr>
              <a:spLocks noChangeArrowheads="1"/>
            </p:cNvSpPr>
            <p:nvPr/>
          </p:nvSpPr>
          <p:spPr bwMode="auto">
            <a:xfrm>
              <a:off x="12546013" y="4262438"/>
              <a:ext cx="169863" cy="57150"/>
            </a:xfrm>
            <a:prstGeom prst="ellipse">
              <a:avLst/>
            </a:prstGeom>
            <a:solidFill>
              <a:srgbClr val="000514"/>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34" name="Oval 52">
              <a:extLst>
                <a:ext uri="{FF2B5EF4-FFF2-40B4-BE49-F238E27FC236}">
                  <a16:creationId xmlns:a16="http://schemas.microsoft.com/office/drawing/2014/main" id="{4F381C40-DCA2-452B-9DC9-8D3E7C78D7B7}"/>
                </a:ext>
              </a:extLst>
            </p:cNvPr>
            <p:cNvSpPr>
              <a:spLocks noChangeArrowheads="1"/>
            </p:cNvSpPr>
            <p:nvPr/>
          </p:nvSpPr>
          <p:spPr bwMode="auto">
            <a:xfrm>
              <a:off x="12546013" y="4262438"/>
              <a:ext cx="169863" cy="57150"/>
            </a:xfrm>
            <a:prstGeom prst="ellipse">
              <a:avLst/>
            </a:pr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35" name="Freeform 53">
              <a:extLst>
                <a:ext uri="{FF2B5EF4-FFF2-40B4-BE49-F238E27FC236}">
                  <a16:creationId xmlns:a16="http://schemas.microsoft.com/office/drawing/2014/main" id="{9A0EB7AF-B702-4A00-B351-7A9070597DD9}"/>
                </a:ext>
              </a:extLst>
            </p:cNvPr>
            <p:cNvSpPr>
              <a:spLocks/>
            </p:cNvSpPr>
            <p:nvPr/>
          </p:nvSpPr>
          <p:spPr bwMode="auto">
            <a:xfrm>
              <a:off x="12546013" y="4319588"/>
              <a:ext cx="169863" cy="26987"/>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3"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6" name="Line 54">
              <a:extLst>
                <a:ext uri="{FF2B5EF4-FFF2-40B4-BE49-F238E27FC236}">
                  <a16:creationId xmlns:a16="http://schemas.microsoft.com/office/drawing/2014/main" id="{68D7A649-BA48-4876-8D92-D6F62E0C16D5}"/>
                </a:ext>
              </a:extLst>
            </p:cNvPr>
            <p:cNvSpPr>
              <a:spLocks noChangeShapeType="1"/>
            </p:cNvSpPr>
            <p:nvPr/>
          </p:nvSpPr>
          <p:spPr bwMode="auto">
            <a:xfrm>
              <a:off x="12715876" y="4289425"/>
              <a:ext cx="1587"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7" name="Line 55">
              <a:extLst>
                <a:ext uri="{FF2B5EF4-FFF2-40B4-BE49-F238E27FC236}">
                  <a16:creationId xmlns:a16="http://schemas.microsoft.com/office/drawing/2014/main" id="{26406C57-0131-40D0-A995-F210074EF9A2}"/>
                </a:ext>
              </a:extLst>
            </p:cNvPr>
            <p:cNvSpPr>
              <a:spLocks noChangeShapeType="1"/>
            </p:cNvSpPr>
            <p:nvPr/>
          </p:nvSpPr>
          <p:spPr bwMode="auto">
            <a:xfrm>
              <a:off x="12546013" y="4295775"/>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8" name="Freeform 56">
              <a:extLst>
                <a:ext uri="{FF2B5EF4-FFF2-40B4-BE49-F238E27FC236}">
                  <a16:creationId xmlns:a16="http://schemas.microsoft.com/office/drawing/2014/main" id="{28E7476A-D5A4-4BB5-8D87-037420C97A8F}"/>
                </a:ext>
              </a:extLst>
            </p:cNvPr>
            <p:cNvSpPr>
              <a:spLocks/>
            </p:cNvSpPr>
            <p:nvPr/>
          </p:nvSpPr>
          <p:spPr bwMode="auto">
            <a:xfrm>
              <a:off x="12598401" y="4575175"/>
              <a:ext cx="65087" cy="15875"/>
            </a:xfrm>
            <a:custGeom>
              <a:avLst/>
              <a:gdLst>
                <a:gd name="T0" fmla="*/ 0 w 41"/>
                <a:gd name="T1" fmla="*/ 0 h 10"/>
                <a:gd name="T2" fmla="*/ 2147483647 w 41"/>
                <a:gd name="T3" fmla="*/ 2147483647 h 10"/>
                <a:gd name="T4" fmla="*/ 2147483647 w 41"/>
                <a:gd name="T5" fmla="*/ 0 h 10"/>
                <a:gd name="T6" fmla="*/ 2147483647 w 41"/>
                <a:gd name="T7" fmla="*/ 0 h 10"/>
                <a:gd name="T8" fmla="*/ 0 60000 65536"/>
                <a:gd name="T9" fmla="*/ 0 60000 65536"/>
                <a:gd name="T10" fmla="*/ 0 60000 65536"/>
                <a:gd name="T11" fmla="*/ 0 60000 65536"/>
                <a:gd name="T12" fmla="*/ 0 w 41"/>
                <a:gd name="T13" fmla="*/ 0 h 10"/>
                <a:gd name="T14" fmla="*/ 41 w 41"/>
                <a:gd name="T15" fmla="*/ 10 h 10"/>
              </a:gdLst>
              <a:ahLst/>
              <a:cxnLst>
                <a:cxn ang="T8">
                  <a:pos x="T0" y="T1"/>
                </a:cxn>
                <a:cxn ang="T9">
                  <a:pos x="T2" y="T3"/>
                </a:cxn>
                <a:cxn ang="T10">
                  <a:pos x="T4" y="T5"/>
                </a:cxn>
                <a:cxn ang="T11">
                  <a:pos x="T6" y="T7"/>
                </a:cxn>
              </a:cxnLst>
              <a:rect l="T12" t="T13" r="T14" b="T15"/>
              <a:pathLst>
                <a:path w="41" h="10">
                  <a:moveTo>
                    <a:pt x="0" y="0"/>
                  </a:moveTo>
                  <a:cubicBezTo>
                    <a:pt x="0" y="6"/>
                    <a:pt x="9" y="10"/>
                    <a:pt x="20" y="10"/>
                  </a:cubicBezTo>
                  <a:cubicBezTo>
                    <a:pt x="32" y="10"/>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9" name="Line 57">
              <a:extLst>
                <a:ext uri="{FF2B5EF4-FFF2-40B4-BE49-F238E27FC236}">
                  <a16:creationId xmlns:a16="http://schemas.microsoft.com/office/drawing/2014/main" id="{C54A1D56-8F67-40BD-9506-3435E2C9A5C9}"/>
                </a:ext>
              </a:extLst>
            </p:cNvPr>
            <p:cNvSpPr>
              <a:spLocks noChangeShapeType="1"/>
            </p:cNvSpPr>
            <p:nvPr/>
          </p:nvSpPr>
          <p:spPr bwMode="auto">
            <a:xfrm flipV="1">
              <a:off x="12665076" y="4346575"/>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0" name="Line 58">
              <a:extLst>
                <a:ext uri="{FF2B5EF4-FFF2-40B4-BE49-F238E27FC236}">
                  <a16:creationId xmlns:a16="http://schemas.microsoft.com/office/drawing/2014/main" id="{8D9A7422-0D6B-45A0-8139-FCCC4606C8FE}"/>
                </a:ext>
              </a:extLst>
            </p:cNvPr>
            <p:cNvSpPr>
              <a:spLocks noChangeShapeType="1"/>
            </p:cNvSpPr>
            <p:nvPr/>
          </p:nvSpPr>
          <p:spPr bwMode="auto">
            <a:xfrm flipV="1">
              <a:off x="12596813" y="4346575"/>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1" name="Oval 59">
              <a:extLst>
                <a:ext uri="{FF2B5EF4-FFF2-40B4-BE49-F238E27FC236}">
                  <a16:creationId xmlns:a16="http://schemas.microsoft.com/office/drawing/2014/main" id="{E00AB565-709E-4FC0-9E5B-22392F1DE65F}"/>
                </a:ext>
              </a:extLst>
            </p:cNvPr>
            <p:cNvSpPr>
              <a:spLocks noChangeArrowheads="1"/>
            </p:cNvSpPr>
            <p:nvPr/>
          </p:nvSpPr>
          <p:spPr bwMode="auto">
            <a:xfrm>
              <a:off x="13225463" y="4168775"/>
              <a:ext cx="169863" cy="57150"/>
            </a:xfrm>
            <a:prstGeom prst="ellipse">
              <a:avLst/>
            </a:prstGeom>
            <a:solidFill>
              <a:srgbClr val="000514"/>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42" name="Oval 60">
              <a:extLst>
                <a:ext uri="{FF2B5EF4-FFF2-40B4-BE49-F238E27FC236}">
                  <a16:creationId xmlns:a16="http://schemas.microsoft.com/office/drawing/2014/main" id="{4CB983E4-3BCD-4EF6-8986-8BCC9F538CA3}"/>
                </a:ext>
              </a:extLst>
            </p:cNvPr>
            <p:cNvSpPr>
              <a:spLocks noChangeArrowheads="1"/>
            </p:cNvSpPr>
            <p:nvPr/>
          </p:nvSpPr>
          <p:spPr bwMode="auto">
            <a:xfrm>
              <a:off x="13225463" y="4168775"/>
              <a:ext cx="169863" cy="57150"/>
            </a:xfrm>
            <a:prstGeom prst="ellipse">
              <a:avLst/>
            </a:pr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43" name="Freeform 61">
              <a:extLst>
                <a:ext uri="{FF2B5EF4-FFF2-40B4-BE49-F238E27FC236}">
                  <a16:creationId xmlns:a16="http://schemas.microsoft.com/office/drawing/2014/main" id="{F845BDBF-84F9-457A-BBE2-1D17B74A5176}"/>
                </a:ext>
              </a:extLst>
            </p:cNvPr>
            <p:cNvSpPr>
              <a:spLocks/>
            </p:cNvSpPr>
            <p:nvPr/>
          </p:nvSpPr>
          <p:spPr bwMode="auto">
            <a:xfrm>
              <a:off x="13225463" y="4225925"/>
              <a:ext cx="169863"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4"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4" name="Line 62">
              <a:extLst>
                <a:ext uri="{FF2B5EF4-FFF2-40B4-BE49-F238E27FC236}">
                  <a16:creationId xmlns:a16="http://schemas.microsoft.com/office/drawing/2014/main" id="{F2524E87-FBF0-4748-96DF-E415036A3175}"/>
                </a:ext>
              </a:extLst>
            </p:cNvPr>
            <p:cNvSpPr>
              <a:spLocks noChangeShapeType="1"/>
            </p:cNvSpPr>
            <p:nvPr/>
          </p:nvSpPr>
          <p:spPr bwMode="auto">
            <a:xfrm>
              <a:off x="13395326" y="4195763"/>
              <a:ext cx="1587"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5" name="Line 63">
              <a:extLst>
                <a:ext uri="{FF2B5EF4-FFF2-40B4-BE49-F238E27FC236}">
                  <a16:creationId xmlns:a16="http://schemas.microsoft.com/office/drawing/2014/main" id="{E87A1297-39C5-49CB-840B-6CA3B494DD93}"/>
                </a:ext>
              </a:extLst>
            </p:cNvPr>
            <p:cNvSpPr>
              <a:spLocks noChangeShapeType="1"/>
            </p:cNvSpPr>
            <p:nvPr/>
          </p:nvSpPr>
          <p:spPr bwMode="auto">
            <a:xfrm>
              <a:off x="13225463" y="4202113"/>
              <a:ext cx="1588"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61" name="Freeform 64">
              <a:extLst>
                <a:ext uri="{FF2B5EF4-FFF2-40B4-BE49-F238E27FC236}">
                  <a16:creationId xmlns:a16="http://schemas.microsoft.com/office/drawing/2014/main" id="{B8409B33-2236-4E3B-A25F-3802C1B4EED5}"/>
                </a:ext>
              </a:extLst>
            </p:cNvPr>
            <p:cNvSpPr>
              <a:spLocks/>
            </p:cNvSpPr>
            <p:nvPr/>
          </p:nvSpPr>
          <p:spPr bwMode="auto">
            <a:xfrm>
              <a:off x="13277851" y="4479925"/>
              <a:ext cx="66675" cy="17463"/>
            </a:xfrm>
            <a:custGeom>
              <a:avLst/>
              <a:gdLst>
                <a:gd name="T0" fmla="*/ 0 w 42"/>
                <a:gd name="T1" fmla="*/ 0 h 11"/>
                <a:gd name="T2" fmla="*/ 2147483647 w 42"/>
                <a:gd name="T3" fmla="*/ 2147483647 h 11"/>
                <a:gd name="T4" fmla="*/ 2147483647 w 42"/>
                <a:gd name="T5" fmla="*/ 0 h 11"/>
                <a:gd name="T6" fmla="*/ 2147483647 w 42"/>
                <a:gd name="T7" fmla="*/ 0 h 11"/>
                <a:gd name="T8" fmla="*/ 0 60000 65536"/>
                <a:gd name="T9" fmla="*/ 0 60000 65536"/>
                <a:gd name="T10" fmla="*/ 0 60000 65536"/>
                <a:gd name="T11" fmla="*/ 0 60000 65536"/>
                <a:gd name="T12" fmla="*/ 0 w 42"/>
                <a:gd name="T13" fmla="*/ 0 h 11"/>
                <a:gd name="T14" fmla="*/ 42 w 42"/>
                <a:gd name="T15" fmla="*/ 11 h 11"/>
              </a:gdLst>
              <a:ahLst/>
              <a:cxnLst>
                <a:cxn ang="T8">
                  <a:pos x="T0" y="T1"/>
                </a:cxn>
                <a:cxn ang="T9">
                  <a:pos x="T2" y="T3"/>
                </a:cxn>
                <a:cxn ang="T10">
                  <a:pos x="T4" y="T5"/>
                </a:cxn>
                <a:cxn ang="T11">
                  <a:pos x="T6" y="T7"/>
                </a:cxn>
              </a:cxnLst>
              <a:rect l="T12" t="T13" r="T14" b="T15"/>
              <a:pathLst>
                <a:path w="42" h="11">
                  <a:moveTo>
                    <a:pt x="0" y="0"/>
                  </a:moveTo>
                  <a:cubicBezTo>
                    <a:pt x="0" y="6"/>
                    <a:pt x="9" y="11"/>
                    <a:pt x="21" y="11"/>
                  </a:cubicBezTo>
                  <a:cubicBezTo>
                    <a:pt x="33" y="11"/>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62" name="Line 65">
              <a:extLst>
                <a:ext uri="{FF2B5EF4-FFF2-40B4-BE49-F238E27FC236}">
                  <a16:creationId xmlns:a16="http://schemas.microsoft.com/office/drawing/2014/main" id="{EF50FE72-7ED7-44E8-B3F4-88D26D2AA877}"/>
                </a:ext>
              </a:extLst>
            </p:cNvPr>
            <p:cNvSpPr>
              <a:spLocks noChangeShapeType="1"/>
            </p:cNvSpPr>
            <p:nvPr/>
          </p:nvSpPr>
          <p:spPr bwMode="auto">
            <a:xfrm flipV="1">
              <a:off x="13346113" y="4251325"/>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63" name="Line 66">
              <a:extLst>
                <a:ext uri="{FF2B5EF4-FFF2-40B4-BE49-F238E27FC236}">
                  <a16:creationId xmlns:a16="http://schemas.microsoft.com/office/drawing/2014/main" id="{97C27E14-BB9F-4447-BF9B-F3A24D96D1D8}"/>
                </a:ext>
              </a:extLst>
            </p:cNvPr>
            <p:cNvSpPr>
              <a:spLocks noChangeShapeType="1"/>
            </p:cNvSpPr>
            <p:nvPr/>
          </p:nvSpPr>
          <p:spPr bwMode="auto">
            <a:xfrm flipV="1">
              <a:off x="13277851" y="4252913"/>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64" name="Oval 67">
              <a:extLst>
                <a:ext uri="{FF2B5EF4-FFF2-40B4-BE49-F238E27FC236}">
                  <a16:creationId xmlns:a16="http://schemas.microsoft.com/office/drawing/2014/main" id="{1BA863C1-3C6B-4E29-A19D-FD85FB54D551}"/>
                </a:ext>
              </a:extLst>
            </p:cNvPr>
            <p:cNvSpPr>
              <a:spLocks noChangeArrowheads="1"/>
            </p:cNvSpPr>
            <p:nvPr/>
          </p:nvSpPr>
          <p:spPr bwMode="auto">
            <a:xfrm>
              <a:off x="12906376" y="4084638"/>
              <a:ext cx="169862" cy="55562"/>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65" name="Oval 68">
              <a:extLst>
                <a:ext uri="{FF2B5EF4-FFF2-40B4-BE49-F238E27FC236}">
                  <a16:creationId xmlns:a16="http://schemas.microsoft.com/office/drawing/2014/main" id="{161E6A26-909F-45AA-9FE2-591D953284EB}"/>
                </a:ext>
              </a:extLst>
            </p:cNvPr>
            <p:cNvSpPr>
              <a:spLocks noChangeArrowheads="1"/>
            </p:cNvSpPr>
            <p:nvPr/>
          </p:nvSpPr>
          <p:spPr bwMode="auto">
            <a:xfrm>
              <a:off x="12906376" y="4084638"/>
              <a:ext cx="169862" cy="55562"/>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66" name="Freeform 69">
              <a:extLst>
                <a:ext uri="{FF2B5EF4-FFF2-40B4-BE49-F238E27FC236}">
                  <a16:creationId xmlns:a16="http://schemas.microsoft.com/office/drawing/2014/main" id="{0B338F6C-06CE-447C-9BC9-852F025CE082}"/>
                </a:ext>
              </a:extLst>
            </p:cNvPr>
            <p:cNvSpPr>
              <a:spLocks/>
            </p:cNvSpPr>
            <p:nvPr/>
          </p:nvSpPr>
          <p:spPr bwMode="auto">
            <a:xfrm>
              <a:off x="12906376" y="4140200"/>
              <a:ext cx="169862" cy="26988"/>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4"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67" name="Line 70">
              <a:extLst>
                <a:ext uri="{FF2B5EF4-FFF2-40B4-BE49-F238E27FC236}">
                  <a16:creationId xmlns:a16="http://schemas.microsoft.com/office/drawing/2014/main" id="{6BC7A73D-A969-48EA-A4BE-62BB99CA98A3}"/>
                </a:ext>
              </a:extLst>
            </p:cNvPr>
            <p:cNvSpPr>
              <a:spLocks noChangeShapeType="1"/>
            </p:cNvSpPr>
            <p:nvPr/>
          </p:nvSpPr>
          <p:spPr bwMode="auto">
            <a:xfrm>
              <a:off x="13076238" y="4111625"/>
              <a:ext cx="1588"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68" name="Line 71">
              <a:extLst>
                <a:ext uri="{FF2B5EF4-FFF2-40B4-BE49-F238E27FC236}">
                  <a16:creationId xmlns:a16="http://schemas.microsoft.com/office/drawing/2014/main" id="{796CD539-2612-4DC9-A213-5F6B37BC8DCA}"/>
                </a:ext>
              </a:extLst>
            </p:cNvPr>
            <p:cNvSpPr>
              <a:spLocks noChangeShapeType="1"/>
            </p:cNvSpPr>
            <p:nvPr/>
          </p:nvSpPr>
          <p:spPr bwMode="auto">
            <a:xfrm>
              <a:off x="12907963" y="4116388"/>
              <a:ext cx="1588"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69" name="Freeform 72">
              <a:extLst>
                <a:ext uri="{FF2B5EF4-FFF2-40B4-BE49-F238E27FC236}">
                  <a16:creationId xmlns:a16="http://schemas.microsoft.com/office/drawing/2014/main" id="{781ABCD8-D69E-4CD5-ACC4-7A5809310B5B}"/>
                </a:ext>
              </a:extLst>
            </p:cNvPr>
            <p:cNvSpPr>
              <a:spLocks/>
            </p:cNvSpPr>
            <p:nvPr/>
          </p:nvSpPr>
          <p:spPr bwMode="auto">
            <a:xfrm>
              <a:off x="12958763" y="4395788"/>
              <a:ext cx="66675" cy="15875"/>
            </a:xfrm>
            <a:custGeom>
              <a:avLst/>
              <a:gdLst>
                <a:gd name="T0" fmla="*/ 0 w 42"/>
                <a:gd name="T1" fmla="*/ 0 h 10"/>
                <a:gd name="T2" fmla="*/ 2147483647 w 42"/>
                <a:gd name="T3" fmla="*/ 2147483647 h 10"/>
                <a:gd name="T4" fmla="*/ 2147483647 w 42"/>
                <a:gd name="T5" fmla="*/ 0 h 10"/>
                <a:gd name="T6" fmla="*/ 2147483647 w 42"/>
                <a:gd name="T7" fmla="*/ 0 h 10"/>
                <a:gd name="T8" fmla="*/ 0 60000 65536"/>
                <a:gd name="T9" fmla="*/ 0 60000 65536"/>
                <a:gd name="T10" fmla="*/ 0 60000 65536"/>
                <a:gd name="T11" fmla="*/ 0 60000 65536"/>
                <a:gd name="T12" fmla="*/ 0 w 42"/>
                <a:gd name="T13" fmla="*/ 0 h 10"/>
                <a:gd name="T14" fmla="*/ 42 w 42"/>
                <a:gd name="T15" fmla="*/ 10 h 10"/>
              </a:gdLst>
              <a:ahLst/>
              <a:cxnLst>
                <a:cxn ang="T8">
                  <a:pos x="T0" y="T1"/>
                </a:cxn>
                <a:cxn ang="T9">
                  <a:pos x="T2" y="T3"/>
                </a:cxn>
                <a:cxn ang="T10">
                  <a:pos x="T4" y="T5"/>
                </a:cxn>
                <a:cxn ang="T11">
                  <a:pos x="T6" y="T7"/>
                </a:cxn>
              </a:cxnLst>
              <a:rect l="T12" t="T13" r="T14" b="T15"/>
              <a:pathLst>
                <a:path w="42" h="10">
                  <a:moveTo>
                    <a:pt x="0" y="0"/>
                  </a:moveTo>
                  <a:cubicBezTo>
                    <a:pt x="0" y="5"/>
                    <a:pt x="9" y="10"/>
                    <a:pt x="21" y="10"/>
                  </a:cubicBezTo>
                  <a:cubicBezTo>
                    <a:pt x="33" y="10"/>
                    <a:pt x="42" y="5"/>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70" name="Line 73">
              <a:extLst>
                <a:ext uri="{FF2B5EF4-FFF2-40B4-BE49-F238E27FC236}">
                  <a16:creationId xmlns:a16="http://schemas.microsoft.com/office/drawing/2014/main" id="{5A26B39B-1550-4477-9A9A-7B15A77E5805}"/>
                </a:ext>
              </a:extLst>
            </p:cNvPr>
            <p:cNvSpPr>
              <a:spLocks noChangeShapeType="1"/>
            </p:cNvSpPr>
            <p:nvPr/>
          </p:nvSpPr>
          <p:spPr bwMode="auto">
            <a:xfrm flipV="1">
              <a:off x="13027026" y="4167188"/>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71" name="Line 74">
              <a:extLst>
                <a:ext uri="{FF2B5EF4-FFF2-40B4-BE49-F238E27FC236}">
                  <a16:creationId xmlns:a16="http://schemas.microsoft.com/office/drawing/2014/main" id="{7790438E-966A-4F24-A51E-693DBE6A48B5}"/>
                </a:ext>
              </a:extLst>
            </p:cNvPr>
            <p:cNvSpPr>
              <a:spLocks noChangeShapeType="1"/>
            </p:cNvSpPr>
            <p:nvPr/>
          </p:nvSpPr>
          <p:spPr bwMode="auto">
            <a:xfrm flipV="1">
              <a:off x="12958763" y="4167188"/>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72" name="Oval 75">
              <a:extLst>
                <a:ext uri="{FF2B5EF4-FFF2-40B4-BE49-F238E27FC236}">
                  <a16:creationId xmlns:a16="http://schemas.microsoft.com/office/drawing/2014/main" id="{4CD4BCFB-E665-42A9-AB9A-A843E76B1DC7}"/>
                </a:ext>
              </a:extLst>
            </p:cNvPr>
            <p:cNvSpPr>
              <a:spLocks noChangeArrowheads="1"/>
            </p:cNvSpPr>
            <p:nvPr/>
          </p:nvSpPr>
          <p:spPr bwMode="auto">
            <a:xfrm>
              <a:off x="13927138" y="4062413"/>
              <a:ext cx="169863" cy="57150"/>
            </a:xfrm>
            <a:prstGeom prst="ellipse">
              <a:avLst/>
            </a:prstGeom>
            <a:solidFill>
              <a:srgbClr val="000514"/>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73" name="Oval 76">
              <a:extLst>
                <a:ext uri="{FF2B5EF4-FFF2-40B4-BE49-F238E27FC236}">
                  <a16:creationId xmlns:a16="http://schemas.microsoft.com/office/drawing/2014/main" id="{8792335A-51C4-406D-996F-E57E678C3D54}"/>
                </a:ext>
              </a:extLst>
            </p:cNvPr>
            <p:cNvSpPr>
              <a:spLocks noChangeArrowheads="1"/>
            </p:cNvSpPr>
            <p:nvPr/>
          </p:nvSpPr>
          <p:spPr bwMode="auto">
            <a:xfrm>
              <a:off x="13927138" y="4062413"/>
              <a:ext cx="169863" cy="57150"/>
            </a:xfrm>
            <a:prstGeom prst="ellipse">
              <a:avLst/>
            </a:pr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74" name="Freeform 77">
              <a:extLst>
                <a:ext uri="{FF2B5EF4-FFF2-40B4-BE49-F238E27FC236}">
                  <a16:creationId xmlns:a16="http://schemas.microsoft.com/office/drawing/2014/main" id="{17540683-AD1A-4AF1-9C5B-047FB141BFB5}"/>
                </a:ext>
              </a:extLst>
            </p:cNvPr>
            <p:cNvSpPr>
              <a:spLocks/>
            </p:cNvSpPr>
            <p:nvPr/>
          </p:nvSpPr>
          <p:spPr bwMode="auto">
            <a:xfrm>
              <a:off x="13927138" y="4119563"/>
              <a:ext cx="169863"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4"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75" name="Line 78">
              <a:extLst>
                <a:ext uri="{FF2B5EF4-FFF2-40B4-BE49-F238E27FC236}">
                  <a16:creationId xmlns:a16="http://schemas.microsoft.com/office/drawing/2014/main" id="{9D3A41D4-D7E6-477E-9D09-6BBC83D728E5}"/>
                </a:ext>
              </a:extLst>
            </p:cNvPr>
            <p:cNvSpPr>
              <a:spLocks noChangeShapeType="1"/>
            </p:cNvSpPr>
            <p:nvPr/>
          </p:nvSpPr>
          <p:spPr bwMode="auto">
            <a:xfrm>
              <a:off x="14097001" y="4089400"/>
              <a:ext cx="1587"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76" name="Line 79">
              <a:extLst>
                <a:ext uri="{FF2B5EF4-FFF2-40B4-BE49-F238E27FC236}">
                  <a16:creationId xmlns:a16="http://schemas.microsoft.com/office/drawing/2014/main" id="{D6729903-20A0-49F1-AEFC-B18E6E44992A}"/>
                </a:ext>
              </a:extLst>
            </p:cNvPr>
            <p:cNvSpPr>
              <a:spLocks noChangeShapeType="1"/>
            </p:cNvSpPr>
            <p:nvPr/>
          </p:nvSpPr>
          <p:spPr bwMode="auto">
            <a:xfrm>
              <a:off x="13927138" y="4095750"/>
              <a:ext cx="1588"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77" name="Freeform 80">
              <a:extLst>
                <a:ext uri="{FF2B5EF4-FFF2-40B4-BE49-F238E27FC236}">
                  <a16:creationId xmlns:a16="http://schemas.microsoft.com/office/drawing/2014/main" id="{DFB9A58D-6C0E-4E34-9682-F2EE4486DF0C}"/>
                </a:ext>
              </a:extLst>
            </p:cNvPr>
            <p:cNvSpPr>
              <a:spLocks/>
            </p:cNvSpPr>
            <p:nvPr/>
          </p:nvSpPr>
          <p:spPr bwMode="auto">
            <a:xfrm>
              <a:off x="13979526" y="4373563"/>
              <a:ext cx="66675" cy="17462"/>
            </a:xfrm>
            <a:custGeom>
              <a:avLst/>
              <a:gdLst>
                <a:gd name="T0" fmla="*/ 0 w 42"/>
                <a:gd name="T1" fmla="*/ 0 h 11"/>
                <a:gd name="T2" fmla="*/ 2147483647 w 42"/>
                <a:gd name="T3" fmla="*/ 2147483647 h 11"/>
                <a:gd name="T4" fmla="*/ 2147483647 w 42"/>
                <a:gd name="T5" fmla="*/ 0 h 11"/>
                <a:gd name="T6" fmla="*/ 2147483647 w 42"/>
                <a:gd name="T7" fmla="*/ 0 h 11"/>
                <a:gd name="T8" fmla="*/ 0 60000 65536"/>
                <a:gd name="T9" fmla="*/ 0 60000 65536"/>
                <a:gd name="T10" fmla="*/ 0 60000 65536"/>
                <a:gd name="T11" fmla="*/ 0 60000 65536"/>
                <a:gd name="T12" fmla="*/ 0 w 42"/>
                <a:gd name="T13" fmla="*/ 0 h 11"/>
                <a:gd name="T14" fmla="*/ 42 w 42"/>
                <a:gd name="T15" fmla="*/ 11 h 11"/>
              </a:gdLst>
              <a:ahLst/>
              <a:cxnLst>
                <a:cxn ang="T8">
                  <a:pos x="T0" y="T1"/>
                </a:cxn>
                <a:cxn ang="T9">
                  <a:pos x="T2" y="T3"/>
                </a:cxn>
                <a:cxn ang="T10">
                  <a:pos x="T4" y="T5"/>
                </a:cxn>
                <a:cxn ang="T11">
                  <a:pos x="T6" y="T7"/>
                </a:cxn>
              </a:cxnLst>
              <a:rect l="T12" t="T13" r="T14" b="T15"/>
              <a:pathLst>
                <a:path w="42" h="11">
                  <a:moveTo>
                    <a:pt x="0" y="0"/>
                  </a:moveTo>
                  <a:cubicBezTo>
                    <a:pt x="0" y="6"/>
                    <a:pt x="9" y="11"/>
                    <a:pt x="21" y="11"/>
                  </a:cubicBezTo>
                  <a:cubicBezTo>
                    <a:pt x="32" y="11"/>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78" name="Line 81">
              <a:extLst>
                <a:ext uri="{FF2B5EF4-FFF2-40B4-BE49-F238E27FC236}">
                  <a16:creationId xmlns:a16="http://schemas.microsoft.com/office/drawing/2014/main" id="{EDF60058-3422-4BF3-8B7A-22F1C92C4529}"/>
                </a:ext>
              </a:extLst>
            </p:cNvPr>
            <p:cNvSpPr>
              <a:spLocks noChangeShapeType="1"/>
            </p:cNvSpPr>
            <p:nvPr/>
          </p:nvSpPr>
          <p:spPr bwMode="auto">
            <a:xfrm flipV="1">
              <a:off x="14047788" y="4144963"/>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79" name="Line 82">
              <a:extLst>
                <a:ext uri="{FF2B5EF4-FFF2-40B4-BE49-F238E27FC236}">
                  <a16:creationId xmlns:a16="http://schemas.microsoft.com/office/drawing/2014/main" id="{46AA952A-09B9-4A14-B3A9-516BD05084C3}"/>
                </a:ext>
              </a:extLst>
            </p:cNvPr>
            <p:cNvSpPr>
              <a:spLocks noChangeShapeType="1"/>
            </p:cNvSpPr>
            <p:nvPr/>
          </p:nvSpPr>
          <p:spPr bwMode="auto">
            <a:xfrm flipV="1">
              <a:off x="13979526" y="4146550"/>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80" name="Oval 83">
              <a:extLst>
                <a:ext uri="{FF2B5EF4-FFF2-40B4-BE49-F238E27FC236}">
                  <a16:creationId xmlns:a16="http://schemas.microsoft.com/office/drawing/2014/main" id="{1D496977-8052-4BC6-A477-ADEC68F7C427}"/>
                </a:ext>
              </a:extLst>
            </p:cNvPr>
            <p:cNvSpPr>
              <a:spLocks noChangeArrowheads="1"/>
            </p:cNvSpPr>
            <p:nvPr/>
          </p:nvSpPr>
          <p:spPr bwMode="auto">
            <a:xfrm>
              <a:off x="13608051" y="3981450"/>
              <a:ext cx="169862" cy="57150"/>
            </a:xfrm>
            <a:prstGeom prst="ellipse">
              <a:avLst/>
            </a:prstGeom>
            <a:solidFill>
              <a:srgbClr val="000514"/>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81" name="Oval 84">
              <a:extLst>
                <a:ext uri="{FF2B5EF4-FFF2-40B4-BE49-F238E27FC236}">
                  <a16:creationId xmlns:a16="http://schemas.microsoft.com/office/drawing/2014/main" id="{DD13A5BF-EEA1-4210-8D2F-38964CFBB923}"/>
                </a:ext>
              </a:extLst>
            </p:cNvPr>
            <p:cNvSpPr>
              <a:spLocks noChangeArrowheads="1"/>
            </p:cNvSpPr>
            <p:nvPr/>
          </p:nvSpPr>
          <p:spPr bwMode="auto">
            <a:xfrm>
              <a:off x="13608051" y="3981450"/>
              <a:ext cx="169862" cy="57150"/>
            </a:xfrm>
            <a:prstGeom prst="ellipse">
              <a:avLst/>
            </a:pr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82" name="Freeform 85">
              <a:extLst>
                <a:ext uri="{FF2B5EF4-FFF2-40B4-BE49-F238E27FC236}">
                  <a16:creationId xmlns:a16="http://schemas.microsoft.com/office/drawing/2014/main" id="{40FF8713-B2A3-40F3-AA4A-4FC65C44A4C8}"/>
                </a:ext>
              </a:extLst>
            </p:cNvPr>
            <p:cNvSpPr>
              <a:spLocks/>
            </p:cNvSpPr>
            <p:nvPr/>
          </p:nvSpPr>
          <p:spPr bwMode="auto">
            <a:xfrm>
              <a:off x="13608051" y="4038600"/>
              <a:ext cx="169862" cy="26988"/>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4"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83" name="Line 86">
              <a:extLst>
                <a:ext uri="{FF2B5EF4-FFF2-40B4-BE49-F238E27FC236}">
                  <a16:creationId xmlns:a16="http://schemas.microsoft.com/office/drawing/2014/main" id="{D115EE60-42AD-4D3E-A149-21D6156D2897}"/>
                </a:ext>
              </a:extLst>
            </p:cNvPr>
            <p:cNvSpPr>
              <a:spLocks noChangeShapeType="1"/>
            </p:cNvSpPr>
            <p:nvPr/>
          </p:nvSpPr>
          <p:spPr bwMode="auto">
            <a:xfrm>
              <a:off x="13777913" y="4010025"/>
              <a:ext cx="1588"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84" name="Line 87">
              <a:extLst>
                <a:ext uri="{FF2B5EF4-FFF2-40B4-BE49-F238E27FC236}">
                  <a16:creationId xmlns:a16="http://schemas.microsoft.com/office/drawing/2014/main" id="{D120AAAC-6397-4D1F-83F8-6CE218F37EE0}"/>
                </a:ext>
              </a:extLst>
            </p:cNvPr>
            <p:cNvSpPr>
              <a:spLocks noChangeShapeType="1"/>
            </p:cNvSpPr>
            <p:nvPr/>
          </p:nvSpPr>
          <p:spPr bwMode="auto">
            <a:xfrm>
              <a:off x="13609638" y="4014788"/>
              <a:ext cx="1588"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85" name="Freeform 88">
              <a:extLst>
                <a:ext uri="{FF2B5EF4-FFF2-40B4-BE49-F238E27FC236}">
                  <a16:creationId xmlns:a16="http://schemas.microsoft.com/office/drawing/2014/main" id="{65FB40DD-E148-4308-9639-B1F2FCAFA6DE}"/>
                </a:ext>
              </a:extLst>
            </p:cNvPr>
            <p:cNvSpPr>
              <a:spLocks/>
            </p:cNvSpPr>
            <p:nvPr/>
          </p:nvSpPr>
          <p:spPr bwMode="auto">
            <a:xfrm>
              <a:off x="13660438" y="4294188"/>
              <a:ext cx="66675" cy="15875"/>
            </a:xfrm>
            <a:custGeom>
              <a:avLst/>
              <a:gdLst>
                <a:gd name="T0" fmla="*/ 0 w 42"/>
                <a:gd name="T1" fmla="*/ 0 h 10"/>
                <a:gd name="T2" fmla="*/ 2147483647 w 42"/>
                <a:gd name="T3" fmla="*/ 2147483647 h 10"/>
                <a:gd name="T4" fmla="*/ 2147483647 w 42"/>
                <a:gd name="T5" fmla="*/ 0 h 10"/>
                <a:gd name="T6" fmla="*/ 2147483647 w 42"/>
                <a:gd name="T7" fmla="*/ 0 h 10"/>
                <a:gd name="T8" fmla="*/ 0 60000 65536"/>
                <a:gd name="T9" fmla="*/ 0 60000 65536"/>
                <a:gd name="T10" fmla="*/ 0 60000 65536"/>
                <a:gd name="T11" fmla="*/ 0 60000 65536"/>
                <a:gd name="T12" fmla="*/ 0 w 42"/>
                <a:gd name="T13" fmla="*/ 0 h 10"/>
                <a:gd name="T14" fmla="*/ 42 w 42"/>
                <a:gd name="T15" fmla="*/ 10 h 10"/>
              </a:gdLst>
              <a:ahLst/>
              <a:cxnLst>
                <a:cxn ang="T8">
                  <a:pos x="T0" y="T1"/>
                </a:cxn>
                <a:cxn ang="T9">
                  <a:pos x="T2" y="T3"/>
                </a:cxn>
                <a:cxn ang="T10">
                  <a:pos x="T4" y="T5"/>
                </a:cxn>
                <a:cxn ang="T11">
                  <a:pos x="T6" y="T7"/>
                </a:cxn>
              </a:cxnLst>
              <a:rect l="T12" t="T13" r="T14" b="T15"/>
              <a:pathLst>
                <a:path w="42" h="10">
                  <a:moveTo>
                    <a:pt x="0" y="0"/>
                  </a:moveTo>
                  <a:cubicBezTo>
                    <a:pt x="0" y="6"/>
                    <a:pt x="9" y="10"/>
                    <a:pt x="21" y="10"/>
                  </a:cubicBezTo>
                  <a:cubicBezTo>
                    <a:pt x="33" y="10"/>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86" name="Line 89">
              <a:extLst>
                <a:ext uri="{FF2B5EF4-FFF2-40B4-BE49-F238E27FC236}">
                  <a16:creationId xmlns:a16="http://schemas.microsoft.com/office/drawing/2014/main" id="{A347880F-986D-45B0-8611-769E7817C16F}"/>
                </a:ext>
              </a:extLst>
            </p:cNvPr>
            <p:cNvSpPr>
              <a:spLocks noChangeShapeType="1"/>
            </p:cNvSpPr>
            <p:nvPr/>
          </p:nvSpPr>
          <p:spPr bwMode="auto">
            <a:xfrm flipV="1">
              <a:off x="13728701" y="4065588"/>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87" name="Line 90">
              <a:extLst>
                <a:ext uri="{FF2B5EF4-FFF2-40B4-BE49-F238E27FC236}">
                  <a16:creationId xmlns:a16="http://schemas.microsoft.com/office/drawing/2014/main" id="{C17E2A13-62C3-4183-9898-F6285F26A721}"/>
                </a:ext>
              </a:extLst>
            </p:cNvPr>
            <p:cNvSpPr>
              <a:spLocks noChangeShapeType="1"/>
            </p:cNvSpPr>
            <p:nvPr/>
          </p:nvSpPr>
          <p:spPr bwMode="auto">
            <a:xfrm flipV="1">
              <a:off x="13660438" y="4065588"/>
              <a:ext cx="1588" cy="230187"/>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88" name="Line 91">
              <a:extLst>
                <a:ext uri="{FF2B5EF4-FFF2-40B4-BE49-F238E27FC236}">
                  <a16:creationId xmlns:a16="http://schemas.microsoft.com/office/drawing/2014/main" id="{328FFCEE-632A-47C1-9D64-6816331D0BEB}"/>
                </a:ext>
              </a:extLst>
            </p:cNvPr>
            <p:cNvSpPr>
              <a:spLocks noChangeShapeType="1"/>
            </p:cNvSpPr>
            <p:nvPr/>
          </p:nvSpPr>
          <p:spPr bwMode="auto">
            <a:xfrm flipV="1">
              <a:off x="14501813" y="4368800"/>
              <a:ext cx="1588" cy="65088"/>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89" name="Line 92">
              <a:extLst>
                <a:ext uri="{FF2B5EF4-FFF2-40B4-BE49-F238E27FC236}">
                  <a16:creationId xmlns:a16="http://schemas.microsoft.com/office/drawing/2014/main" id="{83EBB17B-9D23-4AAB-8EBA-8CBD9881A116}"/>
                </a:ext>
              </a:extLst>
            </p:cNvPr>
            <p:cNvSpPr>
              <a:spLocks noChangeShapeType="1"/>
            </p:cNvSpPr>
            <p:nvPr/>
          </p:nvSpPr>
          <p:spPr bwMode="auto">
            <a:xfrm flipH="1" flipV="1">
              <a:off x="14047788" y="4256088"/>
              <a:ext cx="454025" cy="11271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0" name="Line 93">
              <a:extLst>
                <a:ext uri="{FF2B5EF4-FFF2-40B4-BE49-F238E27FC236}">
                  <a16:creationId xmlns:a16="http://schemas.microsoft.com/office/drawing/2014/main" id="{F14495A0-CF24-4869-8092-B02C47FBBBAE}"/>
                </a:ext>
              </a:extLst>
            </p:cNvPr>
            <p:cNvSpPr>
              <a:spLocks noChangeShapeType="1"/>
            </p:cNvSpPr>
            <p:nvPr/>
          </p:nvSpPr>
          <p:spPr bwMode="auto">
            <a:xfrm flipH="1" flipV="1">
              <a:off x="13820776" y="4198938"/>
              <a:ext cx="158750" cy="428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1" name="Line 94">
              <a:extLst>
                <a:ext uri="{FF2B5EF4-FFF2-40B4-BE49-F238E27FC236}">
                  <a16:creationId xmlns:a16="http://schemas.microsoft.com/office/drawing/2014/main" id="{445DC8BA-B73C-4D3E-BC24-BEDA7981B3B7}"/>
                </a:ext>
              </a:extLst>
            </p:cNvPr>
            <p:cNvSpPr>
              <a:spLocks noChangeShapeType="1"/>
            </p:cNvSpPr>
            <p:nvPr/>
          </p:nvSpPr>
          <p:spPr bwMode="auto">
            <a:xfrm flipV="1">
              <a:off x="13728701" y="4198938"/>
              <a:ext cx="92075" cy="14287"/>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2" name="Line 95">
              <a:extLst>
                <a:ext uri="{FF2B5EF4-FFF2-40B4-BE49-F238E27FC236}">
                  <a16:creationId xmlns:a16="http://schemas.microsoft.com/office/drawing/2014/main" id="{6688A8D4-DC68-4544-8FE0-7C39EB908C56}"/>
                </a:ext>
              </a:extLst>
            </p:cNvPr>
            <p:cNvSpPr>
              <a:spLocks noChangeShapeType="1"/>
            </p:cNvSpPr>
            <p:nvPr/>
          </p:nvSpPr>
          <p:spPr bwMode="auto">
            <a:xfrm flipV="1">
              <a:off x="13346113" y="4222750"/>
              <a:ext cx="314325" cy="46038"/>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3" name="Line 96">
              <a:extLst>
                <a:ext uri="{FF2B5EF4-FFF2-40B4-BE49-F238E27FC236}">
                  <a16:creationId xmlns:a16="http://schemas.microsoft.com/office/drawing/2014/main" id="{C3F07F4B-5ED4-4A25-8CF9-510548D1F4A5}"/>
                </a:ext>
              </a:extLst>
            </p:cNvPr>
            <p:cNvSpPr>
              <a:spLocks noChangeShapeType="1"/>
            </p:cNvSpPr>
            <p:nvPr/>
          </p:nvSpPr>
          <p:spPr bwMode="auto">
            <a:xfrm flipV="1">
              <a:off x="13027026" y="4279900"/>
              <a:ext cx="250825" cy="3651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4" name="Line 97">
              <a:extLst>
                <a:ext uri="{FF2B5EF4-FFF2-40B4-BE49-F238E27FC236}">
                  <a16:creationId xmlns:a16="http://schemas.microsoft.com/office/drawing/2014/main" id="{83EF3153-B6D4-4415-B111-1DA0191D80DA}"/>
                </a:ext>
              </a:extLst>
            </p:cNvPr>
            <p:cNvSpPr>
              <a:spLocks noChangeShapeType="1"/>
            </p:cNvSpPr>
            <p:nvPr/>
          </p:nvSpPr>
          <p:spPr bwMode="auto">
            <a:xfrm flipV="1">
              <a:off x="12665076" y="4325938"/>
              <a:ext cx="293687" cy="428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5" name="Line 98">
              <a:extLst>
                <a:ext uri="{FF2B5EF4-FFF2-40B4-BE49-F238E27FC236}">
                  <a16:creationId xmlns:a16="http://schemas.microsoft.com/office/drawing/2014/main" id="{5B8C91B6-5F90-455B-A309-4511B3BB61FA}"/>
                </a:ext>
              </a:extLst>
            </p:cNvPr>
            <p:cNvSpPr>
              <a:spLocks noChangeShapeType="1"/>
            </p:cNvSpPr>
            <p:nvPr/>
          </p:nvSpPr>
          <p:spPr bwMode="auto">
            <a:xfrm flipV="1">
              <a:off x="12360276" y="4379913"/>
              <a:ext cx="236537" cy="3175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6" name="Line 99">
              <a:extLst>
                <a:ext uri="{FF2B5EF4-FFF2-40B4-BE49-F238E27FC236}">
                  <a16:creationId xmlns:a16="http://schemas.microsoft.com/office/drawing/2014/main" id="{6EA7ECE6-19DD-4C3D-BBD8-034021BE4D3C}"/>
                </a:ext>
              </a:extLst>
            </p:cNvPr>
            <p:cNvSpPr>
              <a:spLocks noChangeShapeType="1"/>
            </p:cNvSpPr>
            <p:nvPr/>
          </p:nvSpPr>
          <p:spPr bwMode="auto">
            <a:xfrm flipV="1">
              <a:off x="11988801" y="4424363"/>
              <a:ext cx="303212" cy="4445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7" name="Line 100">
              <a:extLst>
                <a:ext uri="{FF2B5EF4-FFF2-40B4-BE49-F238E27FC236}">
                  <a16:creationId xmlns:a16="http://schemas.microsoft.com/office/drawing/2014/main" id="{39693801-B9EE-4EA7-86DD-30930669BD52}"/>
                </a:ext>
              </a:extLst>
            </p:cNvPr>
            <p:cNvSpPr>
              <a:spLocks noChangeShapeType="1"/>
            </p:cNvSpPr>
            <p:nvPr/>
          </p:nvSpPr>
          <p:spPr bwMode="auto">
            <a:xfrm flipV="1">
              <a:off x="11658601" y="4478338"/>
              <a:ext cx="257175" cy="381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8" name="Line 101">
              <a:extLst>
                <a:ext uri="{FF2B5EF4-FFF2-40B4-BE49-F238E27FC236}">
                  <a16:creationId xmlns:a16="http://schemas.microsoft.com/office/drawing/2014/main" id="{CF3AEBE4-24AF-460F-A29F-96575E5B5E4A}"/>
                </a:ext>
              </a:extLst>
            </p:cNvPr>
            <p:cNvSpPr>
              <a:spLocks noChangeShapeType="1"/>
            </p:cNvSpPr>
            <p:nvPr/>
          </p:nvSpPr>
          <p:spPr bwMode="auto">
            <a:xfrm flipV="1">
              <a:off x="11304588" y="4527550"/>
              <a:ext cx="285750" cy="412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9" name="Line 102">
              <a:extLst>
                <a:ext uri="{FF2B5EF4-FFF2-40B4-BE49-F238E27FC236}">
                  <a16:creationId xmlns:a16="http://schemas.microsoft.com/office/drawing/2014/main" id="{D0E2E31C-4406-494A-B940-FCBD5C4D48F8}"/>
                </a:ext>
              </a:extLst>
            </p:cNvPr>
            <p:cNvSpPr>
              <a:spLocks noChangeShapeType="1"/>
            </p:cNvSpPr>
            <p:nvPr/>
          </p:nvSpPr>
          <p:spPr bwMode="auto">
            <a:xfrm flipV="1">
              <a:off x="10985501" y="4578350"/>
              <a:ext cx="250825" cy="3651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0" name="Line 103">
              <a:extLst>
                <a:ext uri="{FF2B5EF4-FFF2-40B4-BE49-F238E27FC236}">
                  <a16:creationId xmlns:a16="http://schemas.microsoft.com/office/drawing/2014/main" id="{C15237B4-5BF7-4B1E-A049-F3F6782E4DF5}"/>
                </a:ext>
              </a:extLst>
            </p:cNvPr>
            <p:cNvSpPr>
              <a:spLocks noChangeShapeType="1"/>
            </p:cNvSpPr>
            <p:nvPr/>
          </p:nvSpPr>
          <p:spPr bwMode="auto">
            <a:xfrm flipV="1">
              <a:off x="10418763" y="4625975"/>
              <a:ext cx="498475" cy="7302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1" name="Line 104">
              <a:extLst>
                <a:ext uri="{FF2B5EF4-FFF2-40B4-BE49-F238E27FC236}">
                  <a16:creationId xmlns:a16="http://schemas.microsoft.com/office/drawing/2014/main" id="{5A618A19-745C-4C79-837A-D616530173A8}"/>
                </a:ext>
              </a:extLst>
            </p:cNvPr>
            <p:cNvSpPr>
              <a:spLocks noChangeShapeType="1"/>
            </p:cNvSpPr>
            <p:nvPr/>
          </p:nvSpPr>
          <p:spPr bwMode="auto">
            <a:xfrm flipH="1" flipV="1">
              <a:off x="12025313" y="4706938"/>
              <a:ext cx="1274763" cy="319087"/>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2" name="Line 105">
              <a:extLst>
                <a:ext uri="{FF2B5EF4-FFF2-40B4-BE49-F238E27FC236}">
                  <a16:creationId xmlns:a16="http://schemas.microsoft.com/office/drawing/2014/main" id="{5743D0BE-3EAF-4E10-8490-9E70517A192C}"/>
                </a:ext>
              </a:extLst>
            </p:cNvPr>
            <p:cNvSpPr>
              <a:spLocks noChangeShapeType="1"/>
            </p:cNvSpPr>
            <p:nvPr/>
          </p:nvSpPr>
          <p:spPr bwMode="auto">
            <a:xfrm flipH="1" flipV="1">
              <a:off x="12725401" y="4595813"/>
              <a:ext cx="1265237" cy="336550"/>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3" name="Line 106">
              <a:extLst>
                <a:ext uri="{FF2B5EF4-FFF2-40B4-BE49-F238E27FC236}">
                  <a16:creationId xmlns:a16="http://schemas.microsoft.com/office/drawing/2014/main" id="{C6B6B3EC-4235-49A2-9A71-2DE5EFD88E18}"/>
                </a:ext>
              </a:extLst>
            </p:cNvPr>
            <p:cNvSpPr>
              <a:spLocks noChangeShapeType="1"/>
            </p:cNvSpPr>
            <p:nvPr/>
          </p:nvSpPr>
          <p:spPr bwMode="auto">
            <a:xfrm flipV="1">
              <a:off x="13239751" y="4903788"/>
              <a:ext cx="576262" cy="84137"/>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4" name="Freeform 107">
              <a:extLst>
                <a:ext uri="{FF2B5EF4-FFF2-40B4-BE49-F238E27FC236}">
                  <a16:creationId xmlns:a16="http://schemas.microsoft.com/office/drawing/2014/main" id="{4A1BA82E-89D8-4B8D-98D5-96611794D470}"/>
                </a:ext>
              </a:extLst>
            </p:cNvPr>
            <p:cNvSpPr>
              <a:spLocks/>
            </p:cNvSpPr>
            <p:nvPr/>
          </p:nvSpPr>
          <p:spPr bwMode="auto">
            <a:xfrm>
              <a:off x="13187363" y="4959350"/>
              <a:ext cx="65088" cy="60325"/>
            </a:xfrm>
            <a:custGeom>
              <a:avLst/>
              <a:gdLst>
                <a:gd name="T0" fmla="*/ 2147483647 w 41"/>
                <a:gd name="T1" fmla="*/ 2147483647 h 38"/>
                <a:gd name="T2" fmla="*/ 0 w 41"/>
                <a:gd name="T3" fmla="*/ 2147483647 h 38"/>
                <a:gd name="T4" fmla="*/ 2147483647 w 41"/>
                <a:gd name="T5" fmla="*/ 0 h 38"/>
                <a:gd name="T6" fmla="*/ 2147483647 w 41"/>
                <a:gd name="T7" fmla="*/ 2147483647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41" y="38"/>
                  </a:moveTo>
                  <a:lnTo>
                    <a:pt x="0" y="24"/>
                  </a:lnTo>
                  <a:lnTo>
                    <a:pt x="35" y="0"/>
                  </a:lnTo>
                  <a:lnTo>
                    <a:pt x="41" y="38"/>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5" name="Freeform 108">
              <a:extLst>
                <a:ext uri="{FF2B5EF4-FFF2-40B4-BE49-F238E27FC236}">
                  <a16:creationId xmlns:a16="http://schemas.microsoft.com/office/drawing/2014/main" id="{624FD849-C1F0-43FF-B7B5-83D36AA8FBB1}"/>
                </a:ext>
              </a:extLst>
            </p:cNvPr>
            <p:cNvSpPr>
              <a:spLocks/>
            </p:cNvSpPr>
            <p:nvPr/>
          </p:nvSpPr>
          <p:spPr bwMode="auto">
            <a:xfrm>
              <a:off x="13804901" y="4875213"/>
              <a:ext cx="65087" cy="60325"/>
            </a:xfrm>
            <a:custGeom>
              <a:avLst/>
              <a:gdLst>
                <a:gd name="T0" fmla="*/ 0 w 41"/>
                <a:gd name="T1" fmla="*/ 0 h 38"/>
                <a:gd name="T2" fmla="*/ 2147483647 w 41"/>
                <a:gd name="T3" fmla="*/ 2147483647 h 38"/>
                <a:gd name="T4" fmla="*/ 2147483647 w 41"/>
                <a:gd name="T5" fmla="*/ 2147483647 h 38"/>
                <a:gd name="T6" fmla="*/ 0 w 41"/>
                <a:gd name="T7" fmla="*/ 0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0"/>
                  </a:moveTo>
                  <a:lnTo>
                    <a:pt x="41" y="13"/>
                  </a:lnTo>
                  <a:lnTo>
                    <a:pt x="5" y="38"/>
                  </a:lnTo>
                  <a:lnTo>
                    <a:pt x="0" y="0"/>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6" name="Freeform 109">
              <a:extLst>
                <a:ext uri="{FF2B5EF4-FFF2-40B4-BE49-F238E27FC236}">
                  <a16:creationId xmlns:a16="http://schemas.microsoft.com/office/drawing/2014/main" id="{30296FC9-E83B-4CEE-8415-BBC6F4A6EF44}"/>
                </a:ext>
              </a:extLst>
            </p:cNvPr>
            <p:cNvSpPr>
              <a:spLocks/>
            </p:cNvSpPr>
            <p:nvPr/>
          </p:nvSpPr>
          <p:spPr bwMode="auto">
            <a:xfrm>
              <a:off x="10744201" y="4841875"/>
              <a:ext cx="15875" cy="6350"/>
            </a:xfrm>
            <a:custGeom>
              <a:avLst/>
              <a:gdLst>
                <a:gd name="T0" fmla="*/ 0 w 10"/>
                <a:gd name="T1" fmla="*/ 2147483647 h 4"/>
                <a:gd name="T2" fmla="*/ 0 w 10"/>
                <a:gd name="T3" fmla="*/ 0 h 4"/>
                <a:gd name="T4" fmla="*/ 2147483647 w 10"/>
                <a:gd name="T5" fmla="*/ 2147483647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1"/>
                  </a:moveTo>
                  <a:lnTo>
                    <a:pt x="0" y="0"/>
                  </a:lnTo>
                  <a:lnTo>
                    <a:pt x="10" y="4"/>
                  </a:ln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7" name="Line 110">
              <a:extLst>
                <a:ext uri="{FF2B5EF4-FFF2-40B4-BE49-F238E27FC236}">
                  <a16:creationId xmlns:a16="http://schemas.microsoft.com/office/drawing/2014/main" id="{DCA39309-7D23-40C0-83A9-C8B6EA650183}"/>
                </a:ext>
              </a:extLst>
            </p:cNvPr>
            <p:cNvSpPr>
              <a:spLocks noChangeShapeType="1"/>
            </p:cNvSpPr>
            <p:nvPr/>
          </p:nvSpPr>
          <p:spPr bwMode="auto">
            <a:xfrm flipH="1" flipV="1">
              <a:off x="10744201" y="4843463"/>
              <a:ext cx="15875" cy="47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8" name="Freeform 111">
              <a:extLst>
                <a:ext uri="{FF2B5EF4-FFF2-40B4-BE49-F238E27FC236}">
                  <a16:creationId xmlns:a16="http://schemas.microsoft.com/office/drawing/2014/main" id="{2E5BB071-EF18-484A-9FA0-E44D7A030058}"/>
                </a:ext>
              </a:extLst>
            </p:cNvPr>
            <p:cNvSpPr>
              <a:spLocks/>
            </p:cNvSpPr>
            <p:nvPr/>
          </p:nvSpPr>
          <p:spPr bwMode="auto">
            <a:xfrm>
              <a:off x="10418763" y="4699000"/>
              <a:ext cx="681038" cy="233363"/>
            </a:xfrm>
            <a:custGeom>
              <a:avLst/>
              <a:gdLst>
                <a:gd name="T0" fmla="*/ 2147483647 w 429"/>
                <a:gd name="T1" fmla="*/ 2147483647 h 147"/>
                <a:gd name="T2" fmla="*/ 0 w 429"/>
                <a:gd name="T3" fmla="*/ 2147483647 h 147"/>
                <a:gd name="T4" fmla="*/ 0 w 429"/>
                <a:gd name="T5" fmla="*/ 0 h 147"/>
                <a:gd name="T6" fmla="*/ 2147483647 w 429"/>
                <a:gd name="T7" fmla="*/ 2147483647 h 147"/>
                <a:gd name="T8" fmla="*/ 2147483647 w 429"/>
                <a:gd name="T9" fmla="*/ 2147483647 h 147"/>
                <a:gd name="T10" fmla="*/ 2147483647 w 429"/>
                <a:gd name="T11" fmla="*/ 2147483647 h 147"/>
                <a:gd name="T12" fmla="*/ 0 60000 65536"/>
                <a:gd name="T13" fmla="*/ 0 60000 65536"/>
                <a:gd name="T14" fmla="*/ 0 60000 65536"/>
                <a:gd name="T15" fmla="*/ 0 60000 65536"/>
                <a:gd name="T16" fmla="*/ 0 60000 65536"/>
                <a:gd name="T17" fmla="*/ 0 60000 65536"/>
                <a:gd name="T18" fmla="*/ 0 w 429"/>
                <a:gd name="T19" fmla="*/ 0 h 147"/>
                <a:gd name="T20" fmla="*/ 429 w 429"/>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429" h="147">
                  <a:moveTo>
                    <a:pt x="205" y="91"/>
                  </a:moveTo>
                  <a:lnTo>
                    <a:pt x="0" y="40"/>
                  </a:lnTo>
                  <a:lnTo>
                    <a:pt x="0" y="0"/>
                  </a:lnTo>
                  <a:lnTo>
                    <a:pt x="429" y="107"/>
                  </a:lnTo>
                  <a:lnTo>
                    <a:pt x="429" y="147"/>
                  </a:lnTo>
                  <a:lnTo>
                    <a:pt x="215" y="94"/>
                  </a:ln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9" name="Line 112">
              <a:extLst>
                <a:ext uri="{FF2B5EF4-FFF2-40B4-BE49-F238E27FC236}">
                  <a16:creationId xmlns:a16="http://schemas.microsoft.com/office/drawing/2014/main" id="{6BDCE364-0064-4726-8077-63C5F523F7BA}"/>
                </a:ext>
              </a:extLst>
            </p:cNvPr>
            <p:cNvSpPr>
              <a:spLocks noChangeShapeType="1"/>
            </p:cNvSpPr>
            <p:nvPr/>
          </p:nvSpPr>
          <p:spPr bwMode="auto">
            <a:xfrm flipV="1">
              <a:off x="14177963" y="4481513"/>
              <a:ext cx="1588" cy="733425"/>
            </a:xfrm>
            <a:prstGeom prst="line">
              <a:avLst/>
            </a:prstGeom>
            <a:noFill/>
            <a:ln w="635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10" name="Line 113">
              <a:extLst>
                <a:ext uri="{FF2B5EF4-FFF2-40B4-BE49-F238E27FC236}">
                  <a16:creationId xmlns:a16="http://schemas.microsoft.com/office/drawing/2014/main" id="{42E1F27E-8B32-4A08-9C7F-EBD005491540}"/>
                </a:ext>
              </a:extLst>
            </p:cNvPr>
            <p:cNvSpPr>
              <a:spLocks noChangeShapeType="1"/>
            </p:cNvSpPr>
            <p:nvPr/>
          </p:nvSpPr>
          <p:spPr bwMode="auto">
            <a:xfrm flipV="1">
              <a:off x="10744201" y="4843463"/>
              <a:ext cx="1587" cy="920750"/>
            </a:xfrm>
            <a:prstGeom prst="line">
              <a:avLst/>
            </a:prstGeom>
            <a:noFill/>
            <a:ln w="635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11" name="Freeform 114">
              <a:extLst>
                <a:ext uri="{FF2B5EF4-FFF2-40B4-BE49-F238E27FC236}">
                  <a16:creationId xmlns:a16="http://schemas.microsoft.com/office/drawing/2014/main" id="{9083D76A-8EAD-4F34-8076-93B8F473CE65}"/>
                </a:ext>
              </a:extLst>
            </p:cNvPr>
            <p:cNvSpPr>
              <a:spLocks/>
            </p:cNvSpPr>
            <p:nvPr/>
          </p:nvSpPr>
          <p:spPr bwMode="auto">
            <a:xfrm>
              <a:off x="10760076" y="4848225"/>
              <a:ext cx="15875" cy="911225"/>
            </a:xfrm>
            <a:custGeom>
              <a:avLst/>
              <a:gdLst>
                <a:gd name="T0" fmla="*/ 0 w 10"/>
                <a:gd name="T1" fmla="*/ 0 h 574"/>
                <a:gd name="T2" fmla="*/ 2147483647 w 10"/>
                <a:gd name="T3" fmla="*/ 2147483647 h 574"/>
                <a:gd name="T4" fmla="*/ 2147483647 w 10"/>
                <a:gd name="T5" fmla="*/ 2147483647 h 574"/>
                <a:gd name="T6" fmla="*/ 0 60000 65536"/>
                <a:gd name="T7" fmla="*/ 0 60000 65536"/>
                <a:gd name="T8" fmla="*/ 0 60000 65536"/>
                <a:gd name="T9" fmla="*/ 0 w 10"/>
                <a:gd name="T10" fmla="*/ 0 h 574"/>
                <a:gd name="T11" fmla="*/ 10 w 10"/>
                <a:gd name="T12" fmla="*/ 574 h 574"/>
              </a:gdLst>
              <a:ahLst/>
              <a:cxnLst>
                <a:cxn ang="T6">
                  <a:pos x="T0" y="T1"/>
                </a:cxn>
                <a:cxn ang="T7">
                  <a:pos x="T2" y="T3"/>
                </a:cxn>
                <a:cxn ang="T8">
                  <a:pos x="T4" y="T5"/>
                </a:cxn>
              </a:cxnLst>
              <a:rect l="T9" t="T10" r="T11" b="T12"/>
              <a:pathLst>
                <a:path w="10" h="574">
                  <a:moveTo>
                    <a:pt x="0" y="0"/>
                  </a:moveTo>
                  <a:lnTo>
                    <a:pt x="10" y="11"/>
                  </a:lnTo>
                  <a:lnTo>
                    <a:pt x="10" y="574"/>
                  </a:lnTo>
                </a:path>
              </a:pathLst>
            </a:custGeom>
            <a:noFill/>
            <a:ln w="6350"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12" name="Rectangle 115">
              <a:extLst>
                <a:ext uri="{FF2B5EF4-FFF2-40B4-BE49-F238E27FC236}">
                  <a16:creationId xmlns:a16="http://schemas.microsoft.com/office/drawing/2014/main" id="{87F337D4-C2DF-45AC-ADA2-F63EEE99DA0B}"/>
                </a:ext>
              </a:extLst>
            </p:cNvPr>
            <p:cNvSpPr>
              <a:spLocks noChangeArrowheads="1"/>
            </p:cNvSpPr>
            <p:nvPr/>
          </p:nvSpPr>
          <p:spPr bwMode="auto">
            <a:xfrm rot="-480000">
              <a:off x="13319126" y="4984750"/>
              <a:ext cx="152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P</a:t>
              </a: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513" name="Rectangle 116">
              <a:extLst>
                <a:ext uri="{FF2B5EF4-FFF2-40B4-BE49-F238E27FC236}">
                  <a16:creationId xmlns:a16="http://schemas.microsoft.com/office/drawing/2014/main" id="{D6F76A68-6606-4D81-90CF-6484C77BAAA7}"/>
                </a:ext>
              </a:extLst>
            </p:cNvPr>
            <p:cNvSpPr>
              <a:spLocks noChangeArrowheads="1"/>
            </p:cNvSpPr>
            <p:nvPr/>
          </p:nvSpPr>
          <p:spPr bwMode="auto">
            <a:xfrm rot="-480000">
              <a:off x="13468351" y="4967288"/>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i</a:t>
              </a: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514" name="Rectangle 117">
              <a:extLst>
                <a:ext uri="{FF2B5EF4-FFF2-40B4-BE49-F238E27FC236}">
                  <a16:creationId xmlns:a16="http://schemas.microsoft.com/office/drawing/2014/main" id="{DCE91E84-512A-45D3-B841-1A272E1CD7B5}"/>
                </a:ext>
              </a:extLst>
            </p:cNvPr>
            <p:cNvSpPr>
              <a:spLocks noChangeArrowheads="1"/>
            </p:cNvSpPr>
            <p:nvPr/>
          </p:nvSpPr>
          <p:spPr bwMode="auto">
            <a:xfrm rot="-480000">
              <a:off x="13531851" y="4960938"/>
              <a:ext cx="76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t</a:t>
              </a: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515" name="Rectangle 118">
              <a:extLst>
                <a:ext uri="{FF2B5EF4-FFF2-40B4-BE49-F238E27FC236}">
                  <a16:creationId xmlns:a16="http://schemas.microsoft.com/office/drawing/2014/main" id="{FF957263-FFC1-45E1-BCFC-0B8868D52C56}"/>
                </a:ext>
              </a:extLst>
            </p:cNvPr>
            <p:cNvSpPr>
              <a:spLocks noChangeArrowheads="1"/>
            </p:cNvSpPr>
            <p:nvPr/>
          </p:nvSpPr>
          <p:spPr bwMode="auto">
            <a:xfrm rot="-480000">
              <a:off x="13609638" y="494347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c</a:t>
              </a: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516" name="Rectangle 119">
              <a:extLst>
                <a:ext uri="{FF2B5EF4-FFF2-40B4-BE49-F238E27FC236}">
                  <a16:creationId xmlns:a16="http://schemas.microsoft.com/office/drawing/2014/main" id="{16C772E7-73E9-4B16-874A-38EC0B7A916B}"/>
                </a:ext>
              </a:extLst>
            </p:cNvPr>
            <p:cNvSpPr>
              <a:spLocks noChangeArrowheads="1"/>
            </p:cNvSpPr>
            <p:nvPr/>
          </p:nvSpPr>
          <p:spPr bwMode="auto">
            <a:xfrm rot="-480000">
              <a:off x="13730288" y="4927600"/>
              <a:ext cx="139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h</a:t>
              </a: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grpSp>
      <p:sp>
        <p:nvSpPr>
          <p:cNvPr id="2" name="TextBox 1">
            <a:extLst>
              <a:ext uri="{FF2B5EF4-FFF2-40B4-BE49-F238E27FC236}">
                <a16:creationId xmlns:a16="http://schemas.microsoft.com/office/drawing/2014/main" id="{E1E56BB2-FB9B-8C53-9A2C-4E9D0C3350C2}"/>
              </a:ext>
            </a:extLst>
          </p:cNvPr>
          <p:cNvSpPr txBox="1"/>
          <p:nvPr/>
        </p:nvSpPr>
        <p:spPr>
          <a:xfrm>
            <a:off x="6741824" y="2944036"/>
            <a:ext cx="2286000" cy="338554"/>
          </a:xfrm>
          <a:prstGeom prst="rect">
            <a:avLst/>
          </a:prstGeom>
          <a:noFill/>
        </p:spPr>
        <p:txBody>
          <a:bodyPr wrap="square" rtlCol="0">
            <a:spAutoFit/>
          </a:bodyPr>
          <a:lstStyle/>
          <a:p>
            <a:r>
              <a:rPr lang="en-US" sz="1600" dirty="0"/>
              <a:t>D = web depth (in.)</a:t>
            </a:r>
          </a:p>
        </p:txBody>
      </p:sp>
    </p:spTree>
    <p:extLst>
      <p:ext uri="{BB962C8B-B14F-4D97-AF65-F5344CB8AC3E}">
        <p14:creationId xmlns:p14="http://schemas.microsoft.com/office/powerpoint/2010/main" val="1943844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Pitch – Fatigue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33</a:t>
            </a:fld>
            <a:endParaRPr lang="en-US" dirty="0"/>
          </a:p>
        </p:txBody>
      </p:sp>
      <p:grpSp>
        <p:nvGrpSpPr>
          <p:cNvPr id="289" name="Group 608">
            <a:extLst>
              <a:ext uri="{FF2B5EF4-FFF2-40B4-BE49-F238E27FC236}">
                <a16:creationId xmlns:a16="http://schemas.microsoft.com/office/drawing/2014/main" id="{8663F514-50B3-408C-8B70-C1FF1D167D07}"/>
              </a:ext>
            </a:extLst>
          </p:cNvPr>
          <p:cNvGrpSpPr>
            <a:grpSpLocks/>
          </p:cNvGrpSpPr>
          <p:nvPr/>
        </p:nvGrpSpPr>
        <p:grpSpPr bwMode="auto">
          <a:xfrm>
            <a:off x="5128422" y="1272743"/>
            <a:ext cx="3400425" cy="1525088"/>
            <a:chOff x="10402888" y="3965575"/>
            <a:chExt cx="4114800" cy="1812925"/>
          </a:xfrm>
        </p:grpSpPr>
        <p:sp>
          <p:nvSpPr>
            <p:cNvPr id="290" name="AutoShape 8" descr="diagram of stud pitch">
              <a:extLst>
                <a:ext uri="{FF2B5EF4-FFF2-40B4-BE49-F238E27FC236}">
                  <a16:creationId xmlns:a16="http://schemas.microsoft.com/office/drawing/2014/main" id="{B08D9D07-BC7E-45FE-90A7-8CB7FE239A3C}"/>
                </a:ext>
              </a:extLst>
            </p:cNvPr>
            <p:cNvSpPr>
              <a:spLocks noChangeAspect="1" noChangeArrowheads="1" noTextEdit="1"/>
            </p:cNvSpPr>
            <p:nvPr/>
          </p:nvSpPr>
          <p:spPr bwMode="auto">
            <a:xfrm>
              <a:off x="10402888" y="3965575"/>
              <a:ext cx="41148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1" name="Line 9">
              <a:extLst>
                <a:ext uri="{FF2B5EF4-FFF2-40B4-BE49-F238E27FC236}">
                  <a16:creationId xmlns:a16="http://schemas.microsoft.com/office/drawing/2014/main" id="{1B3E951A-55BE-493A-8343-E390E70C2361}"/>
                </a:ext>
              </a:extLst>
            </p:cNvPr>
            <p:cNvSpPr>
              <a:spLocks noChangeShapeType="1"/>
            </p:cNvSpPr>
            <p:nvPr/>
          </p:nvSpPr>
          <p:spPr bwMode="auto">
            <a:xfrm flipV="1">
              <a:off x="11099801" y="4368800"/>
              <a:ext cx="3402012" cy="5000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2" name="Line 10">
              <a:extLst>
                <a:ext uri="{FF2B5EF4-FFF2-40B4-BE49-F238E27FC236}">
                  <a16:creationId xmlns:a16="http://schemas.microsoft.com/office/drawing/2014/main" id="{A1BA0C53-0048-4398-8C9F-74D187D6F9BC}"/>
                </a:ext>
              </a:extLst>
            </p:cNvPr>
            <p:cNvSpPr>
              <a:spLocks noChangeShapeType="1"/>
            </p:cNvSpPr>
            <p:nvPr/>
          </p:nvSpPr>
          <p:spPr bwMode="auto">
            <a:xfrm flipV="1">
              <a:off x="11099801" y="4433888"/>
              <a:ext cx="3402012" cy="4984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3" name="Oval 11">
              <a:extLst>
                <a:ext uri="{FF2B5EF4-FFF2-40B4-BE49-F238E27FC236}">
                  <a16:creationId xmlns:a16="http://schemas.microsoft.com/office/drawing/2014/main" id="{F1650D4E-01C8-4819-B249-46253835C1F6}"/>
                </a:ext>
              </a:extLst>
            </p:cNvPr>
            <p:cNvSpPr>
              <a:spLocks noChangeArrowheads="1"/>
            </p:cNvSpPr>
            <p:nvPr/>
          </p:nvSpPr>
          <p:spPr bwMode="auto">
            <a:xfrm>
              <a:off x="10866438" y="4381500"/>
              <a:ext cx="169863"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294" name="Oval 12">
              <a:extLst>
                <a:ext uri="{FF2B5EF4-FFF2-40B4-BE49-F238E27FC236}">
                  <a16:creationId xmlns:a16="http://schemas.microsoft.com/office/drawing/2014/main" id="{094A193E-EC6E-4B97-991B-66AC2A020D5C}"/>
                </a:ext>
              </a:extLst>
            </p:cNvPr>
            <p:cNvSpPr>
              <a:spLocks noChangeArrowheads="1"/>
            </p:cNvSpPr>
            <p:nvPr/>
          </p:nvSpPr>
          <p:spPr bwMode="auto">
            <a:xfrm>
              <a:off x="10866438" y="4381500"/>
              <a:ext cx="169863"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295" name="Freeform 13">
              <a:extLst>
                <a:ext uri="{FF2B5EF4-FFF2-40B4-BE49-F238E27FC236}">
                  <a16:creationId xmlns:a16="http://schemas.microsoft.com/office/drawing/2014/main" id="{1B4520A9-C845-456E-A050-25DF07311072}"/>
                </a:ext>
              </a:extLst>
            </p:cNvPr>
            <p:cNvSpPr>
              <a:spLocks/>
            </p:cNvSpPr>
            <p:nvPr/>
          </p:nvSpPr>
          <p:spPr bwMode="auto">
            <a:xfrm>
              <a:off x="10866438" y="4438650"/>
              <a:ext cx="169863"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3"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6" name="Line 14">
              <a:extLst>
                <a:ext uri="{FF2B5EF4-FFF2-40B4-BE49-F238E27FC236}">
                  <a16:creationId xmlns:a16="http://schemas.microsoft.com/office/drawing/2014/main" id="{3354DA20-62F9-4A93-8897-DE4293E39AFF}"/>
                </a:ext>
              </a:extLst>
            </p:cNvPr>
            <p:cNvSpPr>
              <a:spLocks noChangeShapeType="1"/>
            </p:cNvSpPr>
            <p:nvPr/>
          </p:nvSpPr>
          <p:spPr bwMode="auto">
            <a:xfrm>
              <a:off x="11036301" y="4408488"/>
              <a:ext cx="1587"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7" name="Line 15">
              <a:extLst>
                <a:ext uri="{FF2B5EF4-FFF2-40B4-BE49-F238E27FC236}">
                  <a16:creationId xmlns:a16="http://schemas.microsoft.com/office/drawing/2014/main" id="{7242A9EB-98A3-4939-B251-B731A6FC580A}"/>
                </a:ext>
              </a:extLst>
            </p:cNvPr>
            <p:cNvSpPr>
              <a:spLocks noChangeShapeType="1"/>
            </p:cNvSpPr>
            <p:nvPr/>
          </p:nvSpPr>
          <p:spPr bwMode="auto">
            <a:xfrm>
              <a:off x="10866438" y="4414838"/>
              <a:ext cx="1588"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8" name="Freeform 16">
              <a:extLst>
                <a:ext uri="{FF2B5EF4-FFF2-40B4-BE49-F238E27FC236}">
                  <a16:creationId xmlns:a16="http://schemas.microsoft.com/office/drawing/2014/main" id="{516F4AF3-74DC-464D-9075-BA4F0A69DAED}"/>
                </a:ext>
              </a:extLst>
            </p:cNvPr>
            <p:cNvSpPr>
              <a:spLocks/>
            </p:cNvSpPr>
            <p:nvPr/>
          </p:nvSpPr>
          <p:spPr bwMode="auto">
            <a:xfrm>
              <a:off x="10918826" y="4692650"/>
              <a:ext cx="65087" cy="17463"/>
            </a:xfrm>
            <a:custGeom>
              <a:avLst/>
              <a:gdLst>
                <a:gd name="T0" fmla="*/ 0 w 41"/>
                <a:gd name="T1" fmla="*/ 0 h 11"/>
                <a:gd name="T2" fmla="*/ 2147483647 w 41"/>
                <a:gd name="T3" fmla="*/ 2147483647 h 11"/>
                <a:gd name="T4" fmla="*/ 2147483647 w 41"/>
                <a:gd name="T5" fmla="*/ 0 h 11"/>
                <a:gd name="T6" fmla="*/ 2147483647 w 41"/>
                <a:gd name="T7" fmla="*/ 0 h 11"/>
                <a:gd name="T8" fmla="*/ 0 60000 65536"/>
                <a:gd name="T9" fmla="*/ 0 60000 65536"/>
                <a:gd name="T10" fmla="*/ 0 60000 65536"/>
                <a:gd name="T11" fmla="*/ 0 60000 65536"/>
                <a:gd name="T12" fmla="*/ 0 w 41"/>
                <a:gd name="T13" fmla="*/ 0 h 11"/>
                <a:gd name="T14" fmla="*/ 41 w 41"/>
                <a:gd name="T15" fmla="*/ 11 h 11"/>
              </a:gdLst>
              <a:ahLst/>
              <a:cxnLst>
                <a:cxn ang="T8">
                  <a:pos x="T0" y="T1"/>
                </a:cxn>
                <a:cxn ang="T9">
                  <a:pos x="T2" y="T3"/>
                </a:cxn>
                <a:cxn ang="T10">
                  <a:pos x="T4" y="T5"/>
                </a:cxn>
                <a:cxn ang="T11">
                  <a:pos x="T6" y="T7"/>
                </a:cxn>
              </a:cxnLst>
              <a:rect l="T12" t="T13" r="T14" b="T15"/>
              <a:pathLst>
                <a:path w="41" h="11">
                  <a:moveTo>
                    <a:pt x="0" y="0"/>
                  </a:moveTo>
                  <a:cubicBezTo>
                    <a:pt x="0" y="6"/>
                    <a:pt x="9" y="11"/>
                    <a:pt x="20" y="11"/>
                  </a:cubicBezTo>
                  <a:cubicBezTo>
                    <a:pt x="32" y="11"/>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9" name="Line 17">
              <a:extLst>
                <a:ext uri="{FF2B5EF4-FFF2-40B4-BE49-F238E27FC236}">
                  <a16:creationId xmlns:a16="http://schemas.microsoft.com/office/drawing/2014/main" id="{874032C6-B7F4-4323-B6EB-E41A32BA28A2}"/>
                </a:ext>
              </a:extLst>
            </p:cNvPr>
            <p:cNvSpPr>
              <a:spLocks noChangeShapeType="1"/>
            </p:cNvSpPr>
            <p:nvPr/>
          </p:nvSpPr>
          <p:spPr bwMode="auto">
            <a:xfrm flipV="1">
              <a:off x="10985501" y="4464050"/>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0" name="Line 18">
              <a:extLst>
                <a:ext uri="{FF2B5EF4-FFF2-40B4-BE49-F238E27FC236}">
                  <a16:creationId xmlns:a16="http://schemas.microsoft.com/office/drawing/2014/main" id="{AABE9B99-8E54-42C1-9510-CF8C9B7F0F49}"/>
                </a:ext>
              </a:extLst>
            </p:cNvPr>
            <p:cNvSpPr>
              <a:spLocks noChangeShapeType="1"/>
            </p:cNvSpPr>
            <p:nvPr/>
          </p:nvSpPr>
          <p:spPr bwMode="auto">
            <a:xfrm flipV="1">
              <a:off x="10917238" y="4465638"/>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1" name="Oval 19">
              <a:extLst>
                <a:ext uri="{FF2B5EF4-FFF2-40B4-BE49-F238E27FC236}">
                  <a16:creationId xmlns:a16="http://schemas.microsoft.com/office/drawing/2014/main" id="{C115D3FA-3ADE-4DBB-A13C-4F48A8E23862}"/>
                </a:ext>
              </a:extLst>
            </p:cNvPr>
            <p:cNvSpPr>
              <a:spLocks noChangeArrowheads="1"/>
            </p:cNvSpPr>
            <p:nvPr/>
          </p:nvSpPr>
          <p:spPr bwMode="auto">
            <a:xfrm>
              <a:off x="11183938" y="4460875"/>
              <a:ext cx="171450" cy="55563"/>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02" name="Oval 20">
              <a:extLst>
                <a:ext uri="{FF2B5EF4-FFF2-40B4-BE49-F238E27FC236}">
                  <a16:creationId xmlns:a16="http://schemas.microsoft.com/office/drawing/2014/main" id="{65400C76-D69D-44B9-813E-D3AB76B81243}"/>
                </a:ext>
              </a:extLst>
            </p:cNvPr>
            <p:cNvSpPr>
              <a:spLocks noChangeArrowheads="1"/>
            </p:cNvSpPr>
            <p:nvPr/>
          </p:nvSpPr>
          <p:spPr bwMode="auto">
            <a:xfrm>
              <a:off x="11183938" y="4460875"/>
              <a:ext cx="171450" cy="55563"/>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03" name="Freeform 21">
              <a:extLst>
                <a:ext uri="{FF2B5EF4-FFF2-40B4-BE49-F238E27FC236}">
                  <a16:creationId xmlns:a16="http://schemas.microsoft.com/office/drawing/2014/main" id="{AF752BEB-3C92-4423-AB09-CA9FB855617C}"/>
                </a:ext>
              </a:extLst>
            </p:cNvPr>
            <p:cNvSpPr>
              <a:spLocks/>
            </p:cNvSpPr>
            <p:nvPr/>
          </p:nvSpPr>
          <p:spPr bwMode="auto">
            <a:xfrm>
              <a:off x="11183938" y="4516438"/>
              <a:ext cx="171450" cy="26987"/>
            </a:xfrm>
            <a:custGeom>
              <a:avLst/>
              <a:gdLst>
                <a:gd name="T0" fmla="*/ 0 w 108"/>
                <a:gd name="T1" fmla="*/ 0 h 17"/>
                <a:gd name="T2" fmla="*/ 2147483647 w 108"/>
                <a:gd name="T3" fmla="*/ 2147483647 h 17"/>
                <a:gd name="T4" fmla="*/ 2147483647 w 108"/>
                <a:gd name="T5" fmla="*/ 0 h 17"/>
                <a:gd name="T6" fmla="*/ 2147483647 w 108"/>
                <a:gd name="T7" fmla="*/ 0 h 17"/>
                <a:gd name="T8" fmla="*/ 0 60000 65536"/>
                <a:gd name="T9" fmla="*/ 0 60000 65536"/>
                <a:gd name="T10" fmla="*/ 0 60000 65536"/>
                <a:gd name="T11" fmla="*/ 0 60000 65536"/>
                <a:gd name="T12" fmla="*/ 0 w 108"/>
                <a:gd name="T13" fmla="*/ 0 h 17"/>
                <a:gd name="T14" fmla="*/ 108 w 108"/>
                <a:gd name="T15" fmla="*/ 17 h 17"/>
              </a:gdLst>
              <a:ahLst/>
              <a:cxnLst>
                <a:cxn ang="T8">
                  <a:pos x="T0" y="T1"/>
                </a:cxn>
                <a:cxn ang="T9">
                  <a:pos x="T2" y="T3"/>
                </a:cxn>
                <a:cxn ang="T10">
                  <a:pos x="T4" y="T5"/>
                </a:cxn>
                <a:cxn ang="T11">
                  <a:pos x="T6" y="T7"/>
                </a:cxn>
              </a:cxnLst>
              <a:rect l="T12" t="T13" r="T14" b="T15"/>
              <a:pathLst>
                <a:path w="108" h="17">
                  <a:moveTo>
                    <a:pt x="0" y="0"/>
                  </a:moveTo>
                  <a:cubicBezTo>
                    <a:pt x="0" y="9"/>
                    <a:pt x="24" y="17"/>
                    <a:pt x="54" y="17"/>
                  </a:cubicBezTo>
                  <a:cubicBezTo>
                    <a:pt x="84" y="17"/>
                    <a:pt x="108" y="9"/>
                    <a:pt x="108" y="0"/>
                  </a:cubicBezTo>
                  <a:cubicBezTo>
                    <a:pt x="108" y="0"/>
                    <a:pt x="108" y="0"/>
                    <a:pt x="108"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4" name="Line 22">
              <a:extLst>
                <a:ext uri="{FF2B5EF4-FFF2-40B4-BE49-F238E27FC236}">
                  <a16:creationId xmlns:a16="http://schemas.microsoft.com/office/drawing/2014/main" id="{69887FB0-4F02-4398-9E9C-ECE9A3DF8792}"/>
                </a:ext>
              </a:extLst>
            </p:cNvPr>
            <p:cNvSpPr>
              <a:spLocks noChangeShapeType="1"/>
            </p:cNvSpPr>
            <p:nvPr/>
          </p:nvSpPr>
          <p:spPr bwMode="auto">
            <a:xfrm>
              <a:off x="11355388" y="4487863"/>
              <a:ext cx="1588"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5" name="Line 23">
              <a:extLst>
                <a:ext uri="{FF2B5EF4-FFF2-40B4-BE49-F238E27FC236}">
                  <a16:creationId xmlns:a16="http://schemas.microsoft.com/office/drawing/2014/main" id="{D79C7418-1452-4D70-8F92-3A224EEA0AF2}"/>
                </a:ext>
              </a:extLst>
            </p:cNvPr>
            <p:cNvSpPr>
              <a:spLocks noChangeShapeType="1"/>
            </p:cNvSpPr>
            <p:nvPr/>
          </p:nvSpPr>
          <p:spPr bwMode="auto">
            <a:xfrm>
              <a:off x="11185526" y="4492625"/>
              <a:ext cx="1587"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6" name="Freeform 24">
              <a:extLst>
                <a:ext uri="{FF2B5EF4-FFF2-40B4-BE49-F238E27FC236}">
                  <a16:creationId xmlns:a16="http://schemas.microsoft.com/office/drawing/2014/main" id="{FFD65174-FC0F-4DD4-A2C7-D45880BC9B50}"/>
                </a:ext>
              </a:extLst>
            </p:cNvPr>
            <p:cNvSpPr>
              <a:spLocks/>
            </p:cNvSpPr>
            <p:nvPr/>
          </p:nvSpPr>
          <p:spPr bwMode="auto">
            <a:xfrm>
              <a:off x="11236326" y="4772025"/>
              <a:ext cx="66675" cy="17463"/>
            </a:xfrm>
            <a:custGeom>
              <a:avLst/>
              <a:gdLst>
                <a:gd name="T0" fmla="*/ 0 w 42"/>
                <a:gd name="T1" fmla="*/ 0 h 11"/>
                <a:gd name="T2" fmla="*/ 2147483647 w 42"/>
                <a:gd name="T3" fmla="*/ 2147483647 h 11"/>
                <a:gd name="T4" fmla="*/ 2147483647 w 42"/>
                <a:gd name="T5" fmla="*/ 0 h 11"/>
                <a:gd name="T6" fmla="*/ 2147483647 w 42"/>
                <a:gd name="T7" fmla="*/ 0 h 11"/>
                <a:gd name="T8" fmla="*/ 0 60000 65536"/>
                <a:gd name="T9" fmla="*/ 0 60000 65536"/>
                <a:gd name="T10" fmla="*/ 0 60000 65536"/>
                <a:gd name="T11" fmla="*/ 0 60000 65536"/>
                <a:gd name="T12" fmla="*/ 0 w 42"/>
                <a:gd name="T13" fmla="*/ 0 h 11"/>
                <a:gd name="T14" fmla="*/ 42 w 42"/>
                <a:gd name="T15" fmla="*/ 11 h 11"/>
              </a:gdLst>
              <a:ahLst/>
              <a:cxnLst>
                <a:cxn ang="T8">
                  <a:pos x="T0" y="T1"/>
                </a:cxn>
                <a:cxn ang="T9">
                  <a:pos x="T2" y="T3"/>
                </a:cxn>
                <a:cxn ang="T10">
                  <a:pos x="T4" y="T5"/>
                </a:cxn>
                <a:cxn ang="T11">
                  <a:pos x="T6" y="T7"/>
                </a:cxn>
              </a:cxnLst>
              <a:rect l="T12" t="T13" r="T14" b="T15"/>
              <a:pathLst>
                <a:path w="42" h="11">
                  <a:moveTo>
                    <a:pt x="0" y="0"/>
                  </a:moveTo>
                  <a:cubicBezTo>
                    <a:pt x="0" y="6"/>
                    <a:pt x="10" y="11"/>
                    <a:pt x="21" y="11"/>
                  </a:cubicBezTo>
                  <a:cubicBezTo>
                    <a:pt x="33" y="11"/>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7" name="Line 25">
              <a:extLst>
                <a:ext uri="{FF2B5EF4-FFF2-40B4-BE49-F238E27FC236}">
                  <a16:creationId xmlns:a16="http://schemas.microsoft.com/office/drawing/2014/main" id="{1641C643-C801-45AD-8E69-30150944DC7F}"/>
                </a:ext>
              </a:extLst>
            </p:cNvPr>
            <p:cNvSpPr>
              <a:spLocks noChangeShapeType="1"/>
            </p:cNvSpPr>
            <p:nvPr/>
          </p:nvSpPr>
          <p:spPr bwMode="auto">
            <a:xfrm flipV="1">
              <a:off x="11304588" y="4543425"/>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8" name="Line 26">
              <a:extLst>
                <a:ext uri="{FF2B5EF4-FFF2-40B4-BE49-F238E27FC236}">
                  <a16:creationId xmlns:a16="http://schemas.microsoft.com/office/drawing/2014/main" id="{A075C123-7C2B-45CC-9154-25FB3C2ECFB2}"/>
                </a:ext>
              </a:extLst>
            </p:cNvPr>
            <p:cNvSpPr>
              <a:spLocks noChangeShapeType="1"/>
            </p:cNvSpPr>
            <p:nvPr/>
          </p:nvSpPr>
          <p:spPr bwMode="auto">
            <a:xfrm flipV="1">
              <a:off x="11236326" y="4545013"/>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9" name="Oval 27">
              <a:extLst>
                <a:ext uri="{FF2B5EF4-FFF2-40B4-BE49-F238E27FC236}">
                  <a16:creationId xmlns:a16="http://schemas.microsoft.com/office/drawing/2014/main" id="{63B3056E-E66C-437B-8F35-B7483405C97A}"/>
                </a:ext>
              </a:extLst>
            </p:cNvPr>
            <p:cNvSpPr>
              <a:spLocks noChangeArrowheads="1"/>
            </p:cNvSpPr>
            <p:nvPr/>
          </p:nvSpPr>
          <p:spPr bwMode="auto">
            <a:xfrm>
              <a:off x="11539538" y="4284663"/>
              <a:ext cx="169863"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10" name="Oval 28">
              <a:extLst>
                <a:ext uri="{FF2B5EF4-FFF2-40B4-BE49-F238E27FC236}">
                  <a16:creationId xmlns:a16="http://schemas.microsoft.com/office/drawing/2014/main" id="{7FCE28DB-7EEA-40A6-BEF8-E329EB816261}"/>
                </a:ext>
              </a:extLst>
            </p:cNvPr>
            <p:cNvSpPr>
              <a:spLocks noChangeArrowheads="1"/>
            </p:cNvSpPr>
            <p:nvPr/>
          </p:nvSpPr>
          <p:spPr bwMode="auto">
            <a:xfrm>
              <a:off x="11539538" y="4284663"/>
              <a:ext cx="169863"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11" name="Freeform 29">
              <a:extLst>
                <a:ext uri="{FF2B5EF4-FFF2-40B4-BE49-F238E27FC236}">
                  <a16:creationId xmlns:a16="http://schemas.microsoft.com/office/drawing/2014/main" id="{5723A33B-8C42-4181-A19C-D7FF822E4CF7}"/>
                </a:ext>
              </a:extLst>
            </p:cNvPr>
            <p:cNvSpPr>
              <a:spLocks/>
            </p:cNvSpPr>
            <p:nvPr/>
          </p:nvSpPr>
          <p:spPr bwMode="auto">
            <a:xfrm>
              <a:off x="11539538" y="4341813"/>
              <a:ext cx="169863"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3"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2" name="Line 30">
              <a:extLst>
                <a:ext uri="{FF2B5EF4-FFF2-40B4-BE49-F238E27FC236}">
                  <a16:creationId xmlns:a16="http://schemas.microsoft.com/office/drawing/2014/main" id="{640EC034-D69C-4207-9427-76100235E02F}"/>
                </a:ext>
              </a:extLst>
            </p:cNvPr>
            <p:cNvSpPr>
              <a:spLocks noChangeShapeType="1"/>
            </p:cNvSpPr>
            <p:nvPr/>
          </p:nvSpPr>
          <p:spPr bwMode="auto">
            <a:xfrm>
              <a:off x="11709401" y="4311650"/>
              <a:ext cx="1587"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3" name="Line 31">
              <a:extLst>
                <a:ext uri="{FF2B5EF4-FFF2-40B4-BE49-F238E27FC236}">
                  <a16:creationId xmlns:a16="http://schemas.microsoft.com/office/drawing/2014/main" id="{4BF4F252-DEB5-4A1E-B74B-FB5BE3C99DC1}"/>
                </a:ext>
              </a:extLst>
            </p:cNvPr>
            <p:cNvSpPr>
              <a:spLocks noChangeShapeType="1"/>
            </p:cNvSpPr>
            <p:nvPr/>
          </p:nvSpPr>
          <p:spPr bwMode="auto">
            <a:xfrm>
              <a:off x="11539538" y="4318000"/>
              <a:ext cx="1588"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4" name="Freeform 32">
              <a:extLst>
                <a:ext uri="{FF2B5EF4-FFF2-40B4-BE49-F238E27FC236}">
                  <a16:creationId xmlns:a16="http://schemas.microsoft.com/office/drawing/2014/main" id="{8F91B68A-BA8B-431B-A5E1-08AB0DD72C51}"/>
                </a:ext>
              </a:extLst>
            </p:cNvPr>
            <p:cNvSpPr>
              <a:spLocks/>
            </p:cNvSpPr>
            <p:nvPr/>
          </p:nvSpPr>
          <p:spPr bwMode="auto">
            <a:xfrm>
              <a:off x="11591926" y="4595813"/>
              <a:ext cx="65087" cy="17462"/>
            </a:xfrm>
            <a:custGeom>
              <a:avLst/>
              <a:gdLst>
                <a:gd name="T0" fmla="*/ 0 w 41"/>
                <a:gd name="T1" fmla="*/ 0 h 11"/>
                <a:gd name="T2" fmla="*/ 2147483647 w 41"/>
                <a:gd name="T3" fmla="*/ 2147483647 h 11"/>
                <a:gd name="T4" fmla="*/ 2147483647 w 41"/>
                <a:gd name="T5" fmla="*/ 0 h 11"/>
                <a:gd name="T6" fmla="*/ 2147483647 w 41"/>
                <a:gd name="T7" fmla="*/ 0 h 11"/>
                <a:gd name="T8" fmla="*/ 0 60000 65536"/>
                <a:gd name="T9" fmla="*/ 0 60000 65536"/>
                <a:gd name="T10" fmla="*/ 0 60000 65536"/>
                <a:gd name="T11" fmla="*/ 0 60000 65536"/>
                <a:gd name="T12" fmla="*/ 0 w 41"/>
                <a:gd name="T13" fmla="*/ 0 h 11"/>
                <a:gd name="T14" fmla="*/ 41 w 41"/>
                <a:gd name="T15" fmla="*/ 11 h 11"/>
              </a:gdLst>
              <a:ahLst/>
              <a:cxnLst>
                <a:cxn ang="T8">
                  <a:pos x="T0" y="T1"/>
                </a:cxn>
                <a:cxn ang="T9">
                  <a:pos x="T2" y="T3"/>
                </a:cxn>
                <a:cxn ang="T10">
                  <a:pos x="T4" y="T5"/>
                </a:cxn>
                <a:cxn ang="T11">
                  <a:pos x="T6" y="T7"/>
                </a:cxn>
              </a:cxnLst>
              <a:rect l="T12" t="T13" r="T14" b="T15"/>
              <a:pathLst>
                <a:path w="41" h="11">
                  <a:moveTo>
                    <a:pt x="0" y="0"/>
                  </a:moveTo>
                  <a:cubicBezTo>
                    <a:pt x="0" y="6"/>
                    <a:pt x="9" y="11"/>
                    <a:pt x="20" y="11"/>
                  </a:cubicBezTo>
                  <a:cubicBezTo>
                    <a:pt x="32" y="11"/>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5" name="Line 33">
              <a:extLst>
                <a:ext uri="{FF2B5EF4-FFF2-40B4-BE49-F238E27FC236}">
                  <a16:creationId xmlns:a16="http://schemas.microsoft.com/office/drawing/2014/main" id="{D2E139A7-D077-4143-AA5A-CF0104C9E6F4}"/>
                </a:ext>
              </a:extLst>
            </p:cNvPr>
            <p:cNvSpPr>
              <a:spLocks noChangeShapeType="1"/>
            </p:cNvSpPr>
            <p:nvPr/>
          </p:nvSpPr>
          <p:spPr bwMode="auto">
            <a:xfrm flipV="1">
              <a:off x="11658601" y="4367213"/>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6" name="Line 34">
              <a:extLst>
                <a:ext uri="{FF2B5EF4-FFF2-40B4-BE49-F238E27FC236}">
                  <a16:creationId xmlns:a16="http://schemas.microsoft.com/office/drawing/2014/main" id="{3C175862-C34B-4D98-B8C9-939CBD33E7CF}"/>
                </a:ext>
              </a:extLst>
            </p:cNvPr>
            <p:cNvSpPr>
              <a:spLocks noChangeShapeType="1"/>
            </p:cNvSpPr>
            <p:nvPr/>
          </p:nvSpPr>
          <p:spPr bwMode="auto">
            <a:xfrm flipV="1">
              <a:off x="11590338" y="4368800"/>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7" name="Oval 35">
              <a:extLst>
                <a:ext uri="{FF2B5EF4-FFF2-40B4-BE49-F238E27FC236}">
                  <a16:creationId xmlns:a16="http://schemas.microsoft.com/office/drawing/2014/main" id="{EA6015C3-3616-4819-91AD-B08E6158943C}"/>
                </a:ext>
              </a:extLst>
            </p:cNvPr>
            <p:cNvSpPr>
              <a:spLocks noChangeArrowheads="1"/>
            </p:cNvSpPr>
            <p:nvPr/>
          </p:nvSpPr>
          <p:spPr bwMode="auto">
            <a:xfrm>
              <a:off x="11864976" y="4368800"/>
              <a:ext cx="169862"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18" name="Oval 36">
              <a:extLst>
                <a:ext uri="{FF2B5EF4-FFF2-40B4-BE49-F238E27FC236}">
                  <a16:creationId xmlns:a16="http://schemas.microsoft.com/office/drawing/2014/main" id="{3370D498-D839-41B6-9DF6-B346DEC96C40}"/>
                </a:ext>
              </a:extLst>
            </p:cNvPr>
            <p:cNvSpPr>
              <a:spLocks noChangeArrowheads="1"/>
            </p:cNvSpPr>
            <p:nvPr/>
          </p:nvSpPr>
          <p:spPr bwMode="auto">
            <a:xfrm>
              <a:off x="11864976" y="4368800"/>
              <a:ext cx="169862"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19" name="Freeform 37">
              <a:extLst>
                <a:ext uri="{FF2B5EF4-FFF2-40B4-BE49-F238E27FC236}">
                  <a16:creationId xmlns:a16="http://schemas.microsoft.com/office/drawing/2014/main" id="{9FBBF132-FBA2-4415-A07F-510EDD1624B4}"/>
                </a:ext>
              </a:extLst>
            </p:cNvPr>
            <p:cNvSpPr>
              <a:spLocks/>
            </p:cNvSpPr>
            <p:nvPr/>
          </p:nvSpPr>
          <p:spPr bwMode="auto">
            <a:xfrm>
              <a:off x="11864976" y="4425950"/>
              <a:ext cx="169862" cy="26988"/>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4"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0" name="Line 38">
              <a:extLst>
                <a:ext uri="{FF2B5EF4-FFF2-40B4-BE49-F238E27FC236}">
                  <a16:creationId xmlns:a16="http://schemas.microsoft.com/office/drawing/2014/main" id="{637B21C7-4AD1-4DBE-A4FE-7BAE739E7F73}"/>
                </a:ext>
              </a:extLst>
            </p:cNvPr>
            <p:cNvSpPr>
              <a:spLocks noChangeShapeType="1"/>
            </p:cNvSpPr>
            <p:nvPr/>
          </p:nvSpPr>
          <p:spPr bwMode="auto">
            <a:xfrm>
              <a:off x="12034838" y="4395788"/>
              <a:ext cx="1588"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1" name="Line 39">
              <a:extLst>
                <a:ext uri="{FF2B5EF4-FFF2-40B4-BE49-F238E27FC236}">
                  <a16:creationId xmlns:a16="http://schemas.microsoft.com/office/drawing/2014/main" id="{8DFEFF5A-C599-450D-B5DA-14BE4D5E0080}"/>
                </a:ext>
              </a:extLst>
            </p:cNvPr>
            <p:cNvSpPr>
              <a:spLocks noChangeShapeType="1"/>
            </p:cNvSpPr>
            <p:nvPr/>
          </p:nvSpPr>
          <p:spPr bwMode="auto">
            <a:xfrm>
              <a:off x="11864976" y="4402138"/>
              <a:ext cx="1587"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2" name="Freeform 40">
              <a:extLst>
                <a:ext uri="{FF2B5EF4-FFF2-40B4-BE49-F238E27FC236}">
                  <a16:creationId xmlns:a16="http://schemas.microsoft.com/office/drawing/2014/main" id="{1A553A1C-5191-4BFE-9F52-9B60843757CE}"/>
                </a:ext>
              </a:extLst>
            </p:cNvPr>
            <p:cNvSpPr>
              <a:spLocks/>
            </p:cNvSpPr>
            <p:nvPr/>
          </p:nvSpPr>
          <p:spPr bwMode="auto">
            <a:xfrm>
              <a:off x="11917363" y="4681538"/>
              <a:ext cx="66675" cy="15875"/>
            </a:xfrm>
            <a:custGeom>
              <a:avLst/>
              <a:gdLst>
                <a:gd name="T0" fmla="*/ 0 w 42"/>
                <a:gd name="T1" fmla="*/ 0 h 10"/>
                <a:gd name="T2" fmla="*/ 2147483647 w 42"/>
                <a:gd name="T3" fmla="*/ 2147483647 h 10"/>
                <a:gd name="T4" fmla="*/ 2147483647 w 42"/>
                <a:gd name="T5" fmla="*/ 0 h 10"/>
                <a:gd name="T6" fmla="*/ 2147483647 w 42"/>
                <a:gd name="T7" fmla="*/ 0 h 10"/>
                <a:gd name="T8" fmla="*/ 0 60000 65536"/>
                <a:gd name="T9" fmla="*/ 0 60000 65536"/>
                <a:gd name="T10" fmla="*/ 0 60000 65536"/>
                <a:gd name="T11" fmla="*/ 0 60000 65536"/>
                <a:gd name="T12" fmla="*/ 0 w 42"/>
                <a:gd name="T13" fmla="*/ 0 h 10"/>
                <a:gd name="T14" fmla="*/ 42 w 42"/>
                <a:gd name="T15" fmla="*/ 10 h 10"/>
              </a:gdLst>
              <a:ahLst/>
              <a:cxnLst>
                <a:cxn ang="T8">
                  <a:pos x="T0" y="T1"/>
                </a:cxn>
                <a:cxn ang="T9">
                  <a:pos x="T2" y="T3"/>
                </a:cxn>
                <a:cxn ang="T10">
                  <a:pos x="T4" y="T5"/>
                </a:cxn>
                <a:cxn ang="T11">
                  <a:pos x="T6" y="T7"/>
                </a:cxn>
              </a:cxnLst>
              <a:rect l="T12" t="T13" r="T14" b="T15"/>
              <a:pathLst>
                <a:path w="42" h="10">
                  <a:moveTo>
                    <a:pt x="0" y="0"/>
                  </a:moveTo>
                  <a:cubicBezTo>
                    <a:pt x="0" y="6"/>
                    <a:pt x="9" y="10"/>
                    <a:pt x="21" y="10"/>
                  </a:cubicBezTo>
                  <a:cubicBezTo>
                    <a:pt x="32" y="10"/>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3" name="Line 41">
              <a:extLst>
                <a:ext uri="{FF2B5EF4-FFF2-40B4-BE49-F238E27FC236}">
                  <a16:creationId xmlns:a16="http://schemas.microsoft.com/office/drawing/2014/main" id="{F48C59C2-025C-4981-982B-74E5FA91DC24}"/>
                </a:ext>
              </a:extLst>
            </p:cNvPr>
            <p:cNvSpPr>
              <a:spLocks noChangeShapeType="1"/>
            </p:cNvSpPr>
            <p:nvPr/>
          </p:nvSpPr>
          <p:spPr bwMode="auto">
            <a:xfrm flipV="1">
              <a:off x="11984038" y="4452938"/>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4" name="Line 42">
              <a:extLst>
                <a:ext uri="{FF2B5EF4-FFF2-40B4-BE49-F238E27FC236}">
                  <a16:creationId xmlns:a16="http://schemas.microsoft.com/office/drawing/2014/main" id="{79C29E1D-364B-4081-A7B4-FBB65BB674A6}"/>
                </a:ext>
              </a:extLst>
            </p:cNvPr>
            <p:cNvSpPr>
              <a:spLocks noChangeShapeType="1"/>
            </p:cNvSpPr>
            <p:nvPr/>
          </p:nvSpPr>
          <p:spPr bwMode="auto">
            <a:xfrm flipV="1">
              <a:off x="11915776" y="4452938"/>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5" name="Oval 43">
              <a:extLst>
                <a:ext uri="{FF2B5EF4-FFF2-40B4-BE49-F238E27FC236}">
                  <a16:creationId xmlns:a16="http://schemas.microsoft.com/office/drawing/2014/main" id="{E9CE8B5E-88C0-49EF-BBBE-27BA0A9D1DD2}"/>
                </a:ext>
              </a:extLst>
            </p:cNvPr>
            <p:cNvSpPr>
              <a:spLocks noChangeArrowheads="1"/>
            </p:cNvSpPr>
            <p:nvPr/>
          </p:nvSpPr>
          <p:spPr bwMode="auto">
            <a:xfrm>
              <a:off x="12241213" y="4184650"/>
              <a:ext cx="169863" cy="55563"/>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26" name="Oval 44">
              <a:extLst>
                <a:ext uri="{FF2B5EF4-FFF2-40B4-BE49-F238E27FC236}">
                  <a16:creationId xmlns:a16="http://schemas.microsoft.com/office/drawing/2014/main" id="{9D9B5724-4041-4CB3-9259-FFDE2AD809AE}"/>
                </a:ext>
              </a:extLst>
            </p:cNvPr>
            <p:cNvSpPr>
              <a:spLocks noChangeArrowheads="1"/>
            </p:cNvSpPr>
            <p:nvPr/>
          </p:nvSpPr>
          <p:spPr bwMode="auto">
            <a:xfrm>
              <a:off x="12241213" y="4184650"/>
              <a:ext cx="169863" cy="55563"/>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27" name="Freeform 45">
              <a:extLst>
                <a:ext uri="{FF2B5EF4-FFF2-40B4-BE49-F238E27FC236}">
                  <a16:creationId xmlns:a16="http://schemas.microsoft.com/office/drawing/2014/main" id="{6C7DCBF9-4EBE-4A7D-B441-85EB0C09BFAF}"/>
                </a:ext>
              </a:extLst>
            </p:cNvPr>
            <p:cNvSpPr>
              <a:spLocks/>
            </p:cNvSpPr>
            <p:nvPr/>
          </p:nvSpPr>
          <p:spPr bwMode="auto">
            <a:xfrm>
              <a:off x="12241213" y="4240213"/>
              <a:ext cx="169863" cy="26987"/>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3"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8" name="Line 46">
              <a:extLst>
                <a:ext uri="{FF2B5EF4-FFF2-40B4-BE49-F238E27FC236}">
                  <a16:creationId xmlns:a16="http://schemas.microsoft.com/office/drawing/2014/main" id="{AB4A6A72-B4A4-46A9-8DE5-BEF0D9DCA2BD}"/>
                </a:ext>
              </a:extLst>
            </p:cNvPr>
            <p:cNvSpPr>
              <a:spLocks noChangeShapeType="1"/>
            </p:cNvSpPr>
            <p:nvPr/>
          </p:nvSpPr>
          <p:spPr bwMode="auto">
            <a:xfrm>
              <a:off x="12411076" y="4211638"/>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9" name="Line 47">
              <a:extLst>
                <a:ext uri="{FF2B5EF4-FFF2-40B4-BE49-F238E27FC236}">
                  <a16:creationId xmlns:a16="http://schemas.microsoft.com/office/drawing/2014/main" id="{49756B61-936E-4C59-A510-DA8E8D148D70}"/>
                </a:ext>
              </a:extLst>
            </p:cNvPr>
            <p:cNvSpPr>
              <a:spLocks noChangeShapeType="1"/>
            </p:cNvSpPr>
            <p:nvPr/>
          </p:nvSpPr>
          <p:spPr bwMode="auto">
            <a:xfrm>
              <a:off x="12241213" y="4216400"/>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0" name="Freeform 48">
              <a:extLst>
                <a:ext uri="{FF2B5EF4-FFF2-40B4-BE49-F238E27FC236}">
                  <a16:creationId xmlns:a16="http://schemas.microsoft.com/office/drawing/2014/main" id="{EBAC35A3-BE2B-4E40-BF19-E1BE18986910}"/>
                </a:ext>
              </a:extLst>
            </p:cNvPr>
            <p:cNvSpPr>
              <a:spLocks/>
            </p:cNvSpPr>
            <p:nvPr/>
          </p:nvSpPr>
          <p:spPr bwMode="auto">
            <a:xfrm>
              <a:off x="12293601" y="4495800"/>
              <a:ext cx="65087" cy="15875"/>
            </a:xfrm>
            <a:custGeom>
              <a:avLst/>
              <a:gdLst>
                <a:gd name="T0" fmla="*/ 0 w 41"/>
                <a:gd name="T1" fmla="*/ 0 h 10"/>
                <a:gd name="T2" fmla="*/ 2147483647 w 41"/>
                <a:gd name="T3" fmla="*/ 2147483647 h 10"/>
                <a:gd name="T4" fmla="*/ 2147483647 w 41"/>
                <a:gd name="T5" fmla="*/ 0 h 10"/>
                <a:gd name="T6" fmla="*/ 2147483647 w 41"/>
                <a:gd name="T7" fmla="*/ 0 h 10"/>
                <a:gd name="T8" fmla="*/ 0 60000 65536"/>
                <a:gd name="T9" fmla="*/ 0 60000 65536"/>
                <a:gd name="T10" fmla="*/ 0 60000 65536"/>
                <a:gd name="T11" fmla="*/ 0 60000 65536"/>
                <a:gd name="T12" fmla="*/ 0 w 41"/>
                <a:gd name="T13" fmla="*/ 0 h 10"/>
                <a:gd name="T14" fmla="*/ 41 w 41"/>
                <a:gd name="T15" fmla="*/ 10 h 10"/>
              </a:gdLst>
              <a:ahLst/>
              <a:cxnLst>
                <a:cxn ang="T8">
                  <a:pos x="T0" y="T1"/>
                </a:cxn>
                <a:cxn ang="T9">
                  <a:pos x="T2" y="T3"/>
                </a:cxn>
                <a:cxn ang="T10">
                  <a:pos x="T4" y="T5"/>
                </a:cxn>
                <a:cxn ang="T11">
                  <a:pos x="T6" y="T7"/>
                </a:cxn>
              </a:cxnLst>
              <a:rect l="T12" t="T13" r="T14" b="T15"/>
              <a:pathLst>
                <a:path w="41" h="10">
                  <a:moveTo>
                    <a:pt x="0" y="0"/>
                  </a:moveTo>
                  <a:cubicBezTo>
                    <a:pt x="0" y="6"/>
                    <a:pt x="9" y="10"/>
                    <a:pt x="20" y="10"/>
                  </a:cubicBezTo>
                  <a:cubicBezTo>
                    <a:pt x="32" y="10"/>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1" name="Line 49">
              <a:extLst>
                <a:ext uri="{FF2B5EF4-FFF2-40B4-BE49-F238E27FC236}">
                  <a16:creationId xmlns:a16="http://schemas.microsoft.com/office/drawing/2014/main" id="{DA76F097-182F-4DFD-A1A0-39D32A394117}"/>
                </a:ext>
              </a:extLst>
            </p:cNvPr>
            <p:cNvSpPr>
              <a:spLocks noChangeShapeType="1"/>
            </p:cNvSpPr>
            <p:nvPr/>
          </p:nvSpPr>
          <p:spPr bwMode="auto">
            <a:xfrm flipV="1">
              <a:off x="12360276" y="4267200"/>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2" name="Line 50">
              <a:extLst>
                <a:ext uri="{FF2B5EF4-FFF2-40B4-BE49-F238E27FC236}">
                  <a16:creationId xmlns:a16="http://schemas.microsoft.com/office/drawing/2014/main" id="{B4EF7409-40FF-4655-A13E-2E5204DA747D}"/>
                </a:ext>
              </a:extLst>
            </p:cNvPr>
            <p:cNvSpPr>
              <a:spLocks noChangeShapeType="1"/>
            </p:cNvSpPr>
            <p:nvPr/>
          </p:nvSpPr>
          <p:spPr bwMode="auto">
            <a:xfrm flipV="1">
              <a:off x="12292013" y="4268788"/>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3" name="Oval 51">
              <a:extLst>
                <a:ext uri="{FF2B5EF4-FFF2-40B4-BE49-F238E27FC236}">
                  <a16:creationId xmlns:a16="http://schemas.microsoft.com/office/drawing/2014/main" id="{D4CFE051-4529-4CF9-8E5C-7DB11AF437A0}"/>
                </a:ext>
              </a:extLst>
            </p:cNvPr>
            <p:cNvSpPr>
              <a:spLocks noChangeArrowheads="1"/>
            </p:cNvSpPr>
            <p:nvPr/>
          </p:nvSpPr>
          <p:spPr bwMode="auto">
            <a:xfrm>
              <a:off x="12546013" y="4262438"/>
              <a:ext cx="169863" cy="57150"/>
            </a:xfrm>
            <a:prstGeom prst="ellipse">
              <a:avLst/>
            </a:prstGeom>
            <a:solidFill>
              <a:srgbClr val="000514"/>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34" name="Oval 52">
              <a:extLst>
                <a:ext uri="{FF2B5EF4-FFF2-40B4-BE49-F238E27FC236}">
                  <a16:creationId xmlns:a16="http://schemas.microsoft.com/office/drawing/2014/main" id="{4F381C40-DCA2-452B-9DC9-8D3E7C78D7B7}"/>
                </a:ext>
              </a:extLst>
            </p:cNvPr>
            <p:cNvSpPr>
              <a:spLocks noChangeArrowheads="1"/>
            </p:cNvSpPr>
            <p:nvPr/>
          </p:nvSpPr>
          <p:spPr bwMode="auto">
            <a:xfrm>
              <a:off x="12546013" y="4262438"/>
              <a:ext cx="169863" cy="57150"/>
            </a:xfrm>
            <a:prstGeom prst="ellipse">
              <a:avLst/>
            </a:pr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35" name="Freeform 53">
              <a:extLst>
                <a:ext uri="{FF2B5EF4-FFF2-40B4-BE49-F238E27FC236}">
                  <a16:creationId xmlns:a16="http://schemas.microsoft.com/office/drawing/2014/main" id="{9A0EB7AF-B702-4A00-B351-7A9070597DD9}"/>
                </a:ext>
              </a:extLst>
            </p:cNvPr>
            <p:cNvSpPr>
              <a:spLocks/>
            </p:cNvSpPr>
            <p:nvPr/>
          </p:nvSpPr>
          <p:spPr bwMode="auto">
            <a:xfrm>
              <a:off x="12546013" y="4319588"/>
              <a:ext cx="169863" cy="26987"/>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3"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6" name="Line 54">
              <a:extLst>
                <a:ext uri="{FF2B5EF4-FFF2-40B4-BE49-F238E27FC236}">
                  <a16:creationId xmlns:a16="http://schemas.microsoft.com/office/drawing/2014/main" id="{68D7A649-BA48-4876-8D92-D6F62E0C16D5}"/>
                </a:ext>
              </a:extLst>
            </p:cNvPr>
            <p:cNvSpPr>
              <a:spLocks noChangeShapeType="1"/>
            </p:cNvSpPr>
            <p:nvPr/>
          </p:nvSpPr>
          <p:spPr bwMode="auto">
            <a:xfrm>
              <a:off x="12715876" y="4289425"/>
              <a:ext cx="1587"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7" name="Line 55">
              <a:extLst>
                <a:ext uri="{FF2B5EF4-FFF2-40B4-BE49-F238E27FC236}">
                  <a16:creationId xmlns:a16="http://schemas.microsoft.com/office/drawing/2014/main" id="{26406C57-0131-40D0-A995-F210074EF9A2}"/>
                </a:ext>
              </a:extLst>
            </p:cNvPr>
            <p:cNvSpPr>
              <a:spLocks noChangeShapeType="1"/>
            </p:cNvSpPr>
            <p:nvPr/>
          </p:nvSpPr>
          <p:spPr bwMode="auto">
            <a:xfrm>
              <a:off x="12546013" y="4295775"/>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8" name="Freeform 56">
              <a:extLst>
                <a:ext uri="{FF2B5EF4-FFF2-40B4-BE49-F238E27FC236}">
                  <a16:creationId xmlns:a16="http://schemas.microsoft.com/office/drawing/2014/main" id="{28E7476A-D5A4-4BB5-8D87-037420C97A8F}"/>
                </a:ext>
              </a:extLst>
            </p:cNvPr>
            <p:cNvSpPr>
              <a:spLocks/>
            </p:cNvSpPr>
            <p:nvPr/>
          </p:nvSpPr>
          <p:spPr bwMode="auto">
            <a:xfrm>
              <a:off x="12598401" y="4575175"/>
              <a:ext cx="65087" cy="15875"/>
            </a:xfrm>
            <a:custGeom>
              <a:avLst/>
              <a:gdLst>
                <a:gd name="T0" fmla="*/ 0 w 41"/>
                <a:gd name="T1" fmla="*/ 0 h 10"/>
                <a:gd name="T2" fmla="*/ 2147483647 w 41"/>
                <a:gd name="T3" fmla="*/ 2147483647 h 10"/>
                <a:gd name="T4" fmla="*/ 2147483647 w 41"/>
                <a:gd name="T5" fmla="*/ 0 h 10"/>
                <a:gd name="T6" fmla="*/ 2147483647 w 41"/>
                <a:gd name="T7" fmla="*/ 0 h 10"/>
                <a:gd name="T8" fmla="*/ 0 60000 65536"/>
                <a:gd name="T9" fmla="*/ 0 60000 65536"/>
                <a:gd name="T10" fmla="*/ 0 60000 65536"/>
                <a:gd name="T11" fmla="*/ 0 60000 65536"/>
                <a:gd name="T12" fmla="*/ 0 w 41"/>
                <a:gd name="T13" fmla="*/ 0 h 10"/>
                <a:gd name="T14" fmla="*/ 41 w 41"/>
                <a:gd name="T15" fmla="*/ 10 h 10"/>
              </a:gdLst>
              <a:ahLst/>
              <a:cxnLst>
                <a:cxn ang="T8">
                  <a:pos x="T0" y="T1"/>
                </a:cxn>
                <a:cxn ang="T9">
                  <a:pos x="T2" y="T3"/>
                </a:cxn>
                <a:cxn ang="T10">
                  <a:pos x="T4" y="T5"/>
                </a:cxn>
                <a:cxn ang="T11">
                  <a:pos x="T6" y="T7"/>
                </a:cxn>
              </a:cxnLst>
              <a:rect l="T12" t="T13" r="T14" b="T15"/>
              <a:pathLst>
                <a:path w="41" h="10">
                  <a:moveTo>
                    <a:pt x="0" y="0"/>
                  </a:moveTo>
                  <a:cubicBezTo>
                    <a:pt x="0" y="6"/>
                    <a:pt x="9" y="10"/>
                    <a:pt x="20" y="10"/>
                  </a:cubicBezTo>
                  <a:cubicBezTo>
                    <a:pt x="32" y="10"/>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9" name="Line 57">
              <a:extLst>
                <a:ext uri="{FF2B5EF4-FFF2-40B4-BE49-F238E27FC236}">
                  <a16:creationId xmlns:a16="http://schemas.microsoft.com/office/drawing/2014/main" id="{C54A1D56-8F67-40BD-9506-3435E2C9A5C9}"/>
                </a:ext>
              </a:extLst>
            </p:cNvPr>
            <p:cNvSpPr>
              <a:spLocks noChangeShapeType="1"/>
            </p:cNvSpPr>
            <p:nvPr/>
          </p:nvSpPr>
          <p:spPr bwMode="auto">
            <a:xfrm flipV="1">
              <a:off x="12665076" y="4346575"/>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0" name="Line 58">
              <a:extLst>
                <a:ext uri="{FF2B5EF4-FFF2-40B4-BE49-F238E27FC236}">
                  <a16:creationId xmlns:a16="http://schemas.microsoft.com/office/drawing/2014/main" id="{8D9A7422-0D6B-45A0-8139-FCCC4606C8FE}"/>
                </a:ext>
              </a:extLst>
            </p:cNvPr>
            <p:cNvSpPr>
              <a:spLocks noChangeShapeType="1"/>
            </p:cNvSpPr>
            <p:nvPr/>
          </p:nvSpPr>
          <p:spPr bwMode="auto">
            <a:xfrm flipV="1">
              <a:off x="12596813" y="4346575"/>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1" name="Oval 59">
              <a:extLst>
                <a:ext uri="{FF2B5EF4-FFF2-40B4-BE49-F238E27FC236}">
                  <a16:creationId xmlns:a16="http://schemas.microsoft.com/office/drawing/2014/main" id="{E00AB565-709E-4FC0-9E5B-22392F1DE65F}"/>
                </a:ext>
              </a:extLst>
            </p:cNvPr>
            <p:cNvSpPr>
              <a:spLocks noChangeArrowheads="1"/>
            </p:cNvSpPr>
            <p:nvPr/>
          </p:nvSpPr>
          <p:spPr bwMode="auto">
            <a:xfrm>
              <a:off x="13225463" y="4168775"/>
              <a:ext cx="169863" cy="57150"/>
            </a:xfrm>
            <a:prstGeom prst="ellipse">
              <a:avLst/>
            </a:prstGeom>
            <a:solidFill>
              <a:srgbClr val="000514"/>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42" name="Oval 60">
              <a:extLst>
                <a:ext uri="{FF2B5EF4-FFF2-40B4-BE49-F238E27FC236}">
                  <a16:creationId xmlns:a16="http://schemas.microsoft.com/office/drawing/2014/main" id="{4CB983E4-3BCD-4EF6-8986-8BCC9F538CA3}"/>
                </a:ext>
              </a:extLst>
            </p:cNvPr>
            <p:cNvSpPr>
              <a:spLocks noChangeArrowheads="1"/>
            </p:cNvSpPr>
            <p:nvPr/>
          </p:nvSpPr>
          <p:spPr bwMode="auto">
            <a:xfrm>
              <a:off x="13225463" y="4168775"/>
              <a:ext cx="169863" cy="57150"/>
            </a:xfrm>
            <a:prstGeom prst="ellipse">
              <a:avLst/>
            </a:pr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43" name="Freeform 61">
              <a:extLst>
                <a:ext uri="{FF2B5EF4-FFF2-40B4-BE49-F238E27FC236}">
                  <a16:creationId xmlns:a16="http://schemas.microsoft.com/office/drawing/2014/main" id="{F845BDBF-84F9-457A-BBE2-1D17B74A5176}"/>
                </a:ext>
              </a:extLst>
            </p:cNvPr>
            <p:cNvSpPr>
              <a:spLocks/>
            </p:cNvSpPr>
            <p:nvPr/>
          </p:nvSpPr>
          <p:spPr bwMode="auto">
            <a:xfrm>
              <a:off x="13225463" y="4225925"/>
              <a:ext cx="169863"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4"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4" name="Line 62">
              <a:extLst>
                <a:ext uri="{FF2B5EF4-FFF2-40B4-BE49-F238E27FC236}">
                  <a16:creationId xmlns:a16="http://schemas.microsoft.com/office/drawing/2014/main" id="{F2524E87-FBF0-4748-96DF-E415036A3175}"/>
                </a:ext>
              </a:extLst>
            </p:cNvPr>
            <p:cNvSpPr>
              <a:spLocks noChangeShapeType="1"/>
            </p:cNvSpPr>
            <p:nvPr/>
          </p:nvSpPr>
          <p:spPr bwMode="auto">
            <a:xfrm>
              <a:off x="13395326" y="4195763"/>
              <a:ext cx="1587"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5" name="Line 63">
              <a:extLst>
                <a:ext uri="{FF2B5EF4-FFF2-40B4-BE49-F238E27FC236}">
                  <a16:creationId xmlns:a16="http://schemas.microsoft.com/office/drawing/2014/main" id="{E87A1297-39C5-49CB-840B-6CA3B494DD93}"/>
                </a:ext>
              </a:extLst>
            </p:cNvPr>
            <p:cNvSpPr>
              <a:spLocks noChangeShapeType="1"/>
            </p:cNvSpPr>
            <p:nvPr/>
          </p:nvSpPr>
          <p:spPr bwMode="auto">
            <a:xfrm>
              <a:off x="13225463" y="4202113"/>
              <a:ext cx="1588"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61" name="Freeform 64">
              <a:extLst>
                <a:ext uri="{FF2B5EF4-FFF2-40B4-BE49-F238E27FC236}">
                  <a16:creationId xmlns:a16="http://schemas.microsoft.com/office/drawing/2014/main" id="{B8409B33-2236-4E3B-A25F-3802C1B4EED5}"/>
                </a:ext>
              </a:extLst>
            </p:cNvPr>
            <p:cNvSpPr>
              <a:spLocks/>
            </p:cNvSpPr>
            <p:nvPr/>
          </p:nvSpPr>
          <p:spPr bwMode="auto">
            <a:xfrm>
              <a:off x="13277851" y="4479925"/>
              <a:ext cx="66675" cy="17463"/>
            </a:xfrm>
            <a:custGeom>
              <a:avLst/>
              <a:gdLst>
                <a:gd name="T0" fmla="*/ 0 w 42"/>
                <a:gd name="T1" fmla="*/ 0 h 11"/>
                <a:gd name="T2" fmla="*/ 2147483647 w 42"/>
                <a:gd name="T3" fmla="*/ 2147483647 h 11"/>
                <a:gd name="T4" fmla="*/ 2147483647 w 42"/>
                <a:gd name="T5" fmla="*/ 0 h 11"/>
                <a:gd name="T6" fmla="*/ 2147483647 w 42"/>
                <a:gd name="T7" fmla="*/ 0 h 11"/>
                <a:gd name="T8" fmla="*/ 0 60000 65536"/>
                <a:gd name="T9" fmla="*/ 0 60000 65536"/>
                <a:gd name="T10" fmla="*/ 0 60000 65536"/>
                <a:gd name="T11" fmla="*/ 0 60000 65536"/>
                <a:gd name="T12" fmla="*/ 0 w 42"/>
                <a:gd name="T13" fmla="*/ 0 h 11"/>
                <a:gd name="T14" fmla="*/ 42 w 42"/>
                <a:gd name="T15" fmla="*/ 11 h 11"/>
              </a:gdLst>
              <a:ahLst/>
              <a:cxnLst>
                <a:cxn ang="T8">
                  <a:pos x="T0" y="T1"/>
                </a:cxn>
                <a:cxn ang="T9">
                  <a:pos x="T2" y="T3"/>
                </a:cxn>
                <a:cxn ang="T10">
                  <a:pos x="T4" y="T5"/>
                </a:cxn>
                <a:cxn ang="T11">
                  <a:pos x="T6" y="T7"/>
                </a:cxn>
              </a:cxnLst>
              <a:rect l="T12" t="T13" r="T14" b="T15"/>
              <a:pathLst>
                <a:path w="42" h="11">
                  <a:moveTo>
                    <a:pt x="0" y="0"/>
                  </a:moveTo>
                  <a:cubicBezTo>
                    <a:pt x="0" y="6"/>
                    <a:pt x="9" y="11"/>
                    <a:pt x="21" y="11"/>
                  </a:cubicBezTo>
                  <a:cubicBezTo>
                    <a:pt x="33" y="11"/>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62" name="Line 65">
              <a:extLst>
                <a:ext uri="{FF2B5EF4-FFF2-40B4-BE49-F238E27FC236}">
                  <a16:creationId xmlns:a16="http://schemas.microsoft.com/office/drawing/2014/main" id="{EF50FE72-7ED7-44E8-B3F4-88D26D2AA877}"/>
                </a:ext>
              </a:extLst>
            </p:cNvPr>
            <p:cNvSpPr>
              <a:spLocks noChangeShapeType="1"/>
            </p:cNvSpPr>
            <p:nvPr/>
          </p:nvSpPr>
          <p:spPr bwMode="auto">
            <a:xfrm flipV="1">
              <a:off x="13346113" y="4251325"/>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63" name="Line 66">
              <a:extLst>
                <a:ext uri="{FF2B5EF4-FFF2-40B4-BE49-F238E27FC236}">
                  <a16:creationId xmlns:a16="http://schemas.microsoft.com/office/drawing/2014/main" id="{97C27E14-BB9F-4447-BF9B-F3A24D96D1D8}"/>
                </a:ext>
              </a:extLst>
            </p:cNvPr>
            <p:cNvSpPr>
              <a:spLocks noChangeShapeType="1"/>
            </p:cNvSpPr>
            <p:nvPr/>
          </p:nvSpPr>
          <p:spPr bwMode="auto">
            <a:xfrm flipV="1">
              <a:off x="13277851" y="4252913"/>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64" name="Oval 67">
              <a:extLst>
                <a:ext uri="{FF2B5EF4-FFF2-40B4-BE49-F238E27FC236}">
                  <a16:creationId xmlns:a16="http://schemas.microsoft.com/office/drawing/2014/main" id="{1BA863C1-3C6B-4E29-A19D-FD85FB54D551}"/>
                </a:ext>
              </a:extLst>
            </p:cNvPr>
            <p:cNvSpPr>
              <a:spLocks noChangeArrowheads="1"/>
            </p:cNvSpPr>
            <p:nvPr/>
          </p:nvSpPr>
          <p:spPr bwMode="auto">
            <a:xfrm>
              <a:off x="12906376" y="4084638"/>
              <a:ext cx="169862" cy="55562"/>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65" name="Oval 68">
              <a:extLst>
                <a:ext uri="{FF2B5EF4-FFF2-40B4-BE49-F238E27FC236}">
                  <a16:creationId xmlns:a16="http://schemas.microsoft.com/office/drawing/2014/main" id="{161E6A26-909F-45AA-9FE2-591D953284EB}"/>
                </a:ext>
              </a:extLst>
            </p:cNvPr>
            <p:cNvSpPr>
              <a:spLocks noChangeArrowheads="1"/>
            </p:cNvSpPr>
            <p:nvPr/>
          </p:nvSpPr>
          <p:spPr bwMode="auto">
            <a:xfrm>
              <a:off x="12906376" y="4084638"/>
              <a:ext cx="169862" cy="55562"/>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66" name="Freeform 69">
              <a:extLst>
                <a:ext uri="{FF2B5EF4-FFF2-40B4-BE49-F238E27FC236}">
                  <a16:creationId xmlns:a16="http://schemas.microsoft.com/office/drawing/2014/main" id="{0B338F6C-06CE-447C-9BC9-852F025CE082}"/>
                </a:ext>
              </a:extLst>
            </p:cNvPr>
            <p:cNvSpPr>
              <a:spLocks/>
            </p:cNvSpPr>
            <p:nvPr/>
          </p:nvSpPr>
          <p:spPr bwMode="auto">
            <a:xfrm>
              <a:off x="12906376" y="4140200"/>
              <a:ext cx="169862" cy="26988"/>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4"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67" name="Line 70">
              <a:extLst>
                <a:ext uri="{FF2B5EF4-FFF2-40B4-BE49-F238E27FC236}">
                  <a16:creationId xmlns:a16="http://schemas.microsoft.com/office/drawing/2014/main" id="{6BC7A73D-A969-48EA-A4BE-62BB99CA98A3}"/>
                </a:ext>
              </a:extLst>
            </p:cNvPr>
            <p:cNvSpPr>
              <a:spLocks noChangeShapeType="1"/>
            </p:cNvSpPr>
            <p:nvPr/>
          </p:nvSpPr>
          <p:spPr bwMode="auto">
            <a:xfrm>
              <a:off x="13076238" y="4111625"/>
              <a:ext cx="1588"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68" name="Line 71">
              <a:extLst>
                <a:ext uri="{FF2B5EF4-FFF2-40B4-BE49-F238E27FC236}">
                  <a16:creationId xmlns:a16="http://schemas.microsoft.com/office/drawing/2014/main" id="{796CD539-2612-4DC9-A213-5F6B37BC8DCA}"/>
                </a:ext>
              </a:extLst>
            </p:cNvPr>
            <p:cNvSpPr>
              <a:spLocks noChangeShapeType="1"/>
            </p:cNvSpPr>
            <p:nvPr/>
          </p:nvSpPr>
          <p:spPr bwMode="auto">
            <a:xfrm>
              <a:off x="12907963" y="4116388"/>
              <a:ext cx="1588"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69" name="Freeform 72">
              <a:extLst>
                <a:ext uri="{FF2B5EF4-FFF2-40B4-BE49-F238E27FC236}">
                  <a16:creationId xmlns:a16="http://schemas.microsoft.com/office/drawing/2014/main" id="{781ABCD8-D69E-4CD5-ACC4-7A5809310B5B}"/>
                </a:ext>
              </a:extLst>
            </p:cNvPr>
            <p:cNvSpPr>
              <a:spLocks/>
            </p:cNvSpPr>
            <p:nvPr/>
          </p:nvSpPr>
          <p:spPr bwMode="auto">
            <a:xfrm>
              <a:off x="12958763" y="4395788"/>
              <a:ext cx="66675" cy="15875"/>
            </a:xfrm>
            <a:custGeom>
              <a:avLst/>
              <a:gdLst>
                <a:gd name="T0" fmla="*/ 0 w 42"/>
                <a:gd name="T1" fmla="*/ 0 h 10"/>
                <a:gd name="T2" fmla="*/ 2147483647 w 42"/>
                <a:gd name="T3" fmla="*/ 2147483647 h 10"/>
                <a:gd name="T4" fmla="*/ 2147483647 w 42"/>
                <a:gd name="T5" fmla="*/ 0 h 10"/>
                <a:gd name="T6" fmla="*/ 2147483647 w 42"/>
                <a:gd name="T7" fmla="*/ 0 h 10"/>
                <a:gd name="T8" fmla="*/ 0 60000 65536"/>
                <a:gd name="T9" fmla="*/ 0 60000 65536"/>
                <a:gd name="T10" fmla="*/ 0 60000 65536"/>
                <a:gd name="T11" fmla="*/ 0 60000 65536"/>
                <a:gd name="T12" fmla="*/ 0 w 42"/>
                <a:gd name="T13" fmla="*/ 0 h 10"/>
                <a:gd name="T14" fmla="*/ 42 w 42"/>
                <a:gd name="T15" fmla="*/ 10 h 10"/>
              </a:gdLst>
              <a:ahLst/>
              <a:cxnLst>
                <a:cxn ang="T8">
                  <a:pos x="T0" y="T1"/>
                </a:cxn>
                <a:cxn ang="T9">
                  <a:pos x="T2" y="T3"/>
                </a:cxn>
                <a:cxn ang="T10">
                  <a:pos x="T4" y="T5"/>
                </a:cxn>
                <a:cxn ang="T11">
                  <a:pos x="T6" y="T7"/>
                </a:cxn>
              </a:cxnLst>
              <a:rect l="T12" t="T13" r="T14" b="T15"/>
              <a:pathLst>
                <a:path w="42" h="10">
                  <a:moveTo>
                    <a:pt x="0" y="0"/>
                  </a:moveTo>
                  <a:cubicBezTo>
                    <a:pt x="0" y="5"/>
                    <a:pt x="9" y="10"/>
                    <a:pt x="21" y="10"/>
                  </a:cubicBezTo>
                  <a:cubicBezTo>
                    <a:pt x="33" y="10"/>
                    <a:pt x="42" y="5"/>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70" name="Line 73">
              <a:extLst>
                <a:ext uri="{FF2B5EF4-FFF2-40B4-BE49-F238E27FC236}">
                  <a16:creationId xmlns:a16="http://schemas.microsoft.com/office/drawing/2014/main" id="{5A26B39B-1550-4477-9A9A-7B15A77E5805}"/>
                </a:ext>
              </a:extLst>
            </p:cNvPr>
            <p:cNvSpPr>
              <a:spLocks noChangeShapeType="1"/>
            </p:cNvSpPr>
            <p:nvPr/>
          </p:nvSpPr>
          <p:spPr bwMode="auto">
            <a:xfrm flipV="1">
              <a:off x="13027026" y="4167188"/>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71" name="Line 74">
              <a:extLst>
                <a:ext uri="{FF2B5EF4-FFF2-40B4-BE49-F238E27FC236}">
                  <a16:creationId xmlns:a16="http://schemas.microsoft.com/office/drawing/2014/main" id="{7790438E-966A-4F24-A51E-693DBE6A48B5}"/>
                </a:ext>
              </a:extLst>
            </p:cNvPr>
            <p:cNvSpPr>
              <a:spLocks noChangeShapeType="1"/>
            </p:cNvSpPr>
            <p:nvPr/>
          </p:nvSpPr>
          <p:spPr bwMode="auto">
            <a:xfrm flipV="1">
              <a:off x="12958763" y="4167188"/>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72" name="Oval 75">
              <a:extLst>
                <a:ext uri="{FF2B5EF4-FFF2-40B4-BE49-F238E27FC236}">
                  <a16:creationId xmlns:a16="http://schemas.microsoft.com/office/drawing/2014/main" id="{4CD4BCFB-E665-42A9-AB9A-A843E76B1DC7}"/>
                </a:ext>
              </a:extLst>
            </p:cNvPr>
            <p:cNvSpPr>
              <a:spLocks noChangeArrowheads="1"/>
            </p:cNvSpPr>
            <p:nvPr/>
          </p:nvSpPr>
          <p:spPr bwMode="auto">
            <a:xfrm>
              <a:off x="13927138" y="4062413"/>
              <a:ext cx="169863" cy="57150"/>
            </a:xfrm>
            <a:prstGeom prst="ellipse">
              <a:avLst/>
            </a:prstGeom>
            <a:solidFill>
              <a:srgbClr val="000514"/>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73" name="Oval 76">
              <a:extLst>
                <a:ext uri="{FF2B5EF4-FFF2-40B4-BE49-F238E27FC236}">
                  <a16:creationId xmlns:a16="http://schemas.microsoft.com/office/drawing/2014/main" id="{8792335A-51C4-406D-996F-E57E678C3D54}"/>
                </a:ext>
              </a:extLst>
            </p:cNvPr>
            <p:cNvSpPr>
              <a:spLocks noChangeArrowheads="1"/>
            </p:cNvSpPr>
            <p:nvPr/>
          </p:nvSpPr>
          <p:spPr bwMode="auto">
            <a:xfrm>
              <a:off x="13927138" y="4062413"/>
              <a:ext cx="169863" cy="57150"/>
            </a:xfrm>
            <a:prstGeom prst="ellipse">
              <a:avLst/>
            </a:pr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74" name="Freeform 77">
              <a:extLst>
                <a:ext uri="{FF2B5EF4-FFF2-40B4-BE49-F238E27FC236}">
                  <a16:creationId xmlns:a16="http://schemas.microsoft.com/office/drawing/2014/main" id="{17540683-AD1A-4AF1-9C5B-047FB141BFB5}"/>
                </a:ext>
              </a:extLst>
            </p:cNvPr>
            <p:cNvSpPr>
              <a:spLocks/>
            </p:cNvSpPr>
            <p:nvPr/>
          </p:nvSpPr>
          <p:spPr bwMode="auto">
            <a:xfrm>
              <a:off x="13927138" y="4119563"/>
              <a:ext cx="169863"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4"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75" name="Line 78">
              <a:extLst>
                <a:ext uri="{FF2B5EF4-FFF2-40B4-BE49-F238E27FC236}">
                  <a16:creationId xmlns:a16="http://schemas.microsoft.com/office/drawing/2014/main" id="{9D3A41D4-D7E6-477E-9D09-6BBC83D728E5}"/>
                </a:ext>
              </a:extLst>
            </p:cNvPr>
            <p:cNvSpPr>
              <a:spLocks noChangeShapeType="1"/>
            </p:cNvSpPr>
            <p:nvPr/>
          </p:nvSpPr>
          <p:spPr bwMode="auto">
            <a:xfrm>
              <a:off x="14097001" y="4089400"/>
              <a:ext cx="1587"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76" name="Line 79">
              <a:extLst>
                <a:ext uri="{FF2B5EF4-FFF2-40B4-BE49-F238E27FC236}">
                  <a16:creationId xmlns:a16="http://schemas.microsoft.com/office/drawing/2014/main" id="{D6729903-20A0-49F1-AEFC-B18E6E44992A}"/>
                </a:ext>
              </a:extLst>
            </p:cNvPr>
            <p:cNvSpPr>
              <a:spLocks noChangeShapeType="1"/>
            </p:cNvSpPr>
            <p:nvPr/>
          </p:nvSpPr>
          <p:spPr bwMode="auto">
            <a:xfrm>
              <a:off x="13927138" y="4095750"/>
              <a:ext cx="1588"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77" name="Freeform 80">
              <a:extLst>
                <a:ext uri="{FF2B5EF4-FFF2-40B4-BE49-F238E27FC236}">
                  <a16:creationId xmlns:a16="http://schemas.microsoft.com/office/drawing/2014/main" id="{DFB9A58D-6C0E-4E34-9682-F2EE4486DF0C}"/>
                </a:ext>
              </a:extLst>
            </p:cNvPr>
            <p:cNvSpPr>
              <a:spLocks/>
            </p:cNvSpPr>
            <p:nvPr/>
          </p:nvSpPr>
          <p:spPr bwMode="auto">
            <a:xfrm>
              <a:off x="13979526" y="4373563"/>
              <a:ext cx="66675" cy="17462"/>
            </a:xfrm>
            <a:custGeom>
              <a:avLst/>
              <a:gdLst>
                <a:gd name="T0" fmla="*/ 0 w 42"/>
                <a:gd name="T1" fmla="*/ 0 h 11"/>
                <a:gd name="T2" fmla="*/ 2147483647 w 42"/>
                <a:gd name="T3" fmla="*/ 2147483647 h 11"/>
                <a:gd name="T4" fmla="*/ 2147483647 w 42"/>
                <a:gd name="T5" fmla="*/ 0 h 11"/>
                <a:gd name="T6" fmla="*/ 2147483647 w 42"/>
                <a:gd name="T7" fmla="*/ 0 h 11"/>
                <a:gd name="T8" fmla="*/ 0 60000 65536"/>
                <a:gd name="T9" fmla="*/ 0 60000 65536"/>
                <a:gd name="T10" fmla="*/ 0 60000 65536"/>
                <a:gd name="T11" fmla="*/ 0 60000 65536"/>
                <a:gd name="T12" fmla="*/ 0 w 42"/>
                <a:gd name="T13" fmla="*/ 0 h 11"/>
                <a:gd name="T14" fmla="*/ 42 w 42"/>
                <a:gd name="T15" fmla="*/ 11 h 11"/>
              </a:gdLst>
              <a:ahLst/>
              <a:cxnLst>
                <a:cxn ang="T8">
                  <a:pos x="T0" y="T1"/>
                </a:cxn>
                <a:cxn ang="T9">
                  <a:pos x="T2" y="T3"/>
                </a:cxn>
                <a:cxn ang="T10">
                  <a:pos x="T4" y="T5"/>
                </a:cxn>
                <a:cxn ang="T11">
                  <a:pos x="T6" y="T7"/>
                </a:cxn>
              </a:cxnLst>
              <a:rect l="T12" t="T13" r="T14" b="T15"/>
              <a:pathLst>
                <a:path w="42" h="11">
                  <a:moveTo>
                    <a:pt x="0" y="0"/>
                  </a:moveTo>
                  <a:cubicBezTo>
                    <a:pt x="0" y="6"/>
                    <a:pt x="9" y="11"/>
                    <a:pt x="21" y="11"/>
                  </a:cubicBezTo>
                  <a:cubicBezTo>
                    <a:pt x="32" y="11"/>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78" name="Line 81">
              <a:extLst>
                <a:ext uri="{FF2B5EF4-FFF2-40B4-BE49-F238E27FC236}">
                  <a16:creationId xmlns:a16="http://schemas.microsoft.com/office/drawing/2014/main" id="{EDF60058-3422-4BF3-8B7A-22F1C92C4529}"/>
                </a:ext>
              </a:extLst>
            </p:cNvPr>
            <p:cNvSpPr>
              <a:spLocks noChangeShapeType="1"/>
            </p:cNvSpPr>
            <p:nvPr/>
          </p:nvSpPr>
          <p:spPr bwMode="auto">
            <a:xfrm flipV="1">
              <a:off x="14047788" y="4144963"/>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79" name="Line 82">
              <a:extLst>
                <a:ext uri="{FF2B5EF4-FFF2-40B4-BE49-F238E27FC236}">
                  <a16:creationId xmlns:a16="http://schemas.microsoft.com/office/drawing/2014/main" id="{46AA952A-09B9-4A14-B3A9-516BD05084C3}"/>
                </a:ext>
              </a:extLst>
            </p:cNvPr>
            <p:cNvSpPr>
              <a:spLocks noChangeShapeType="1"/>
            </p:cNvSpPr>
            <p:nvPr/>
          </p:nvSpPr>
          <p:spPr bwMode="auto">
            <a:xfrm flipV="1">
              <a:off x="13979526" y="4146550"/>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80" name="Oval 83">
              <a:extLst>
                <a:ext uri="{FF2B5EF4-FFF2-40B4-BE49-F238E27FC236}">
                  <a16:creationId xmlns:a16="http://schemas.microsoft.com/office/drawing/2014/main" id="{1D496977-8052-4BC6-A477-ADEC68F7C427}"/>
                </a:ext>
              </a:extLst>
            </p:cNvPr>
            <p:cNvSpPr>
              <a:spLocks noChangeArrowheads="1"/>
            </p:cNvSpPr>
            <p:nvPr/>
          </p:nvSpPr>
          <p:spPr bwMode="auto">
            <a:xfrm>
              <a:off x="13608051" y="3981450"/>
              <a:ext cx="169862" cy="57150"/>
            </a:xfrm>
            <a:prstGeom prst="ellipse">
              <a:avLst/>
            </a:prstGeom>
            <a:solidFill>
              <a:srgbClr val="000514"/>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81" name="Oval 84">
              <a:extLst>
                <a:ext uri="{FF2B5EF4-FFF2-40B4-BE49-F238E27FC236}">
                  <a16:creationId xmlns:a16="http://schemas.microsoft.com/office/drawing/2014/main" id="{DD13A5BF-EEA1-4210-8D2F-38964CFBB923}"/>
                </a:ext>
              </a:extLst>
            </p:cNvPr>
            <p:cNvSpPr>
              <a:spLocks noChangeArrowheads="1"/>
            </p:cNvSpPr>
            <p:nvPr/>
          </p:nvSpPr>
          <p:spPr bwMode="auto">
            <a:xfrm>
              <a:off x="13608051" y="3981450"/>
              <a:ext cx="169862" cy="57150"/>
            </a:xfrm>
            <a:prstGeom prst="ellipse">
              <a:avLst/>
            </a:pr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82" name="Freeform 85">
              <a:extLst>
                <a:ext uri="{FF2B5EF4-FFF2-40B4-BE49-F238E27FC236}">
                  <a16:creationId xmlns:a16="http://schemas.microsoft.com/office/drawing/2014/main" id="{40FF8713-B2A3-40F3-AA4A-4FC65C44A4C8}"/>
                </a:ext>
              </a:extLst>
            </p:cNvPr>
            <p:cNvSpPr>
              <a:spLocks/>
            </p:cNvSpPr>
            <p:nvPr/>
          </p:nvSpPr>
          <p:spPr bwMode="auto">
            <a:xfrm>
              <a:off x="13608051" y="4038600"/>
              <a:ext cx="169862" cy="26988"/>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4"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83" name="Line 86">
              <a:extLst>
                <a:ext uri="{FF2B5EF4-FFF2-40B4-BE49-F238E27FC236}">
                  <a16:creationId xmlns:a16="http://schemas.microsoft.com/office/drawing/2014/main" id="{D115EE60-42AD-4D3E-A149-21D6156D2897}"/>
                </a:ext>
              </a:extLst>
            </p:cNvPr>
            <p:cNvSpPr>
              <a:spLocks noChangeShapeType="1"/>
            </p:cNvSpPr>
            <p:nvPr/>
          </p:nvSpPr>
          <p:spPr bwMode="auto">
            <a:xfrm>
              <a:off x="13777913" y="4010025"/>
              <a:ext cx="1588"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84" name="Line 87">
              <a:extLst>
                <a:ext uri="{FF2B5EF4-FFF2-40B4-BE49-F238E27FC236}">
                  <a16:creationId xmlns:a16="http://schemas.microsoft.com/office/drawing/2014/main" id="{D120AAAC-6397-4D1F-83F8-6CE218F37EE0}"/>
                </a:ext>
              </a:extLst>
            </p:cNvPr>
            <p:cNvSpPr>
              <a:spLocks noChangeShapeType="1"/>
            </p:cNvSpPr>
            <p:nvPr/>
          </p:nvSpPr>
          <p:spPr bwMode="auto">
            <a:xfrm>
              <a:off x="13609638" y="4014788"/>
              <a:ext cx="1588"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85" name="Freeform 88">
              <a:extLst>
                <a:ext uri="{FF2B5EF4-FFF2-40B4-BE49-F238E27FC236}">
                  <a16:creationId xmlns:a16="http://schemas.microsoft.com/office/drawing/2014/main" id="{65FB40DD-E148-4308-9639-B1F2FCAFA6DE}"/>
                </a:ext>
              </a:extLst>
            </p:cNvPr>
            <p:cNvSpPr>
              <a:spLocks/>
            </p:cNvSpPr>
            <p:nvPr/>
          </p:nvSpPr>
          <p:spPr bwMode="auto">
            <a:xfrm>
              <a:off x="13660438" y="4294188"/>
              <a:ext cx="66675" cy="15875"/>
            </a:xfrm>
            <a:custGeom>
              <a:avLst/>
              <a:gdLst>
                <a:gd name="T0" fmla="*/ 0 w 42"/>
                <a:gd name="T1" fmla="*/ 0 h 10"/>
                <a:gd name="T2" fmla="*/ 2147483647 w 42"/>
                <a:gd name="T3" fmla="*/ 2147483647 h 10"/>
                <a:gd name="T4" fmla="*/ 2147483647 w 42"/>
                <a:gd name="T5" fmla="*/ 0 h 10"/>
                <a:gd name="T6" fmla="*/ 2147483647 w 42"/>
                <a:gd name="T7" fmla="*/ 0 h 10"/>
                <a:gd name="T8" fmla="*/ 0 60000 65536"/>
                <a:gd name="T9" fmla="*/ 0 60000 65536"/>
                <a:gd name="T10" fmla="*/ 0 60000 65536"/>
                <a:gd name="T11" fmla="*/ 0 60000 65536"/>
                <a:gd name="T12" fmla="*/ 0 w 42"/>
                <a:gd name="T13" fmla="*/ 0 h 10"/>
                <a:gd name="T14" fmla="*/ 42 w 42"/>
                <a:gd name="T15" fmla="*/ 10 h 10"/>
              </a:gdLst>
              <a:ahLst/>
              <a:cxnLst>
                <a:cxn ang="T8">
                  <a:pos x="T0" y="T1"/>
                </a:cxn>
                <a:cxn ang="T9">
                  <a:pos x="T2" y="T3"/>
                </a:cxn>
                <a:cxn ang="T10">
                  <a:pos x="T4" y="T5"/>
                </a:cxn>
                <a:cxn ang="T11">
                  <a:pos x="T6" y="T7"/>
                </a:cxn>
              </a:cxnLst>
              <a:rect l="T12" t="T13" r="T14" b="T15"/>
              <a:pathLst>
                <a:path w="42" h="10">
                  <a:moveTo>
                    <a:pt x="0" y="0"/>
                  </a:moveTo>
                  <a:cubicBezTo>
                    <a:pt x="0" y="6"/>
                    <a:pt x="9" y="10"/>
                    <a:pt x="21" y="10"/>
                  </a:cubicBezTo>
                  <a:cubicBezTo>
                    <a:pt x="33" y="10"/>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86" name="Line 89">
              <a:extLst>
                <a:ext uri="{FF2B5EF4-FFF2-40B4-BE49-F238E27FC236}">
                  <a16:creationId xmlns:a16="http://schemas.microsoft.com/office/drawing/2014/main" id="{A347880F-986D-45B0-8611-769E7817C16F}"/>
                </a:ext>
              </a:extLst>
            </p:cNvPr>
            <p:cNvSpPr>
              <a:spLocks noChangeShapeType="1"/>
            </p:cNvSpPr>
            <p:nvPr/>
          </p:nvSpPr>
          <p:spPr bwMode="auto">
            <a:xfrm flipV="1">
              <a:off x="13728701" y="4065588"/>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87" name="Line 90">
              <a:extLst>
                <a:ext uri="{FF2B5EF4-FFF2-40B4-BE49-F238E27FC236}">
                  <a16:creationId xmlns:a16="http://schemas.microsoft.com/office/drawing/2014/main" id="{C17E2A13-62C3-4183-9898-F6285F26A721}"/>
                </a:ext>
              </a:extLst>
            </p:cNvPr>
            <p:cNvSpPr>
              <a:spLocks noChangeShapeType="1"/>
            </p:cNvSpPr>
            <p:nvPr/>
          </p:nvSpPr>
          <p:spPr bwMode="auto">
            <a:xfrm flipV="1">
              <a:off x="13660438" y="4065588"/>
              <a:ext cx="1588" cy="230187"/>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88" name="Line 91">
              <a:extLst>
                <a:ext uri="{FF2B5EF4-FFF2-40B4-BE49-F238E27FC236}">
                  <a16:creationId xmlns:a16="http://schemas.microsoft.com/office/drawing/2014/main" id="{328FFCEE-632A-47C1-9D64-6816331D0BEB}"/>
                </a:ext>
              </a:extLst>
            </p:cNvPr>
            <p:cNvSpPr>
              <a:spLocks noChangeShapeType="1"/>
            </p:cNvSpPr>
            <p:nvPr/>
          </p:nvSpPr>
          <p:spPr bwMode="auto">
            <a:xfrm flipV="1">
              <a:off x="14501813" y="4368800"/>
              <a:ext cx="1588" cy="65088"/>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89" name="Line 92">
              <a:extLst>
                <a:ext uri="{FF2B5EF4-FFF2-40B4-BE49-F238E27FC236}">
                  <a16:creationId xmlns:a16="http://schemas.microsoft.com/office/drawing/2014/main" id="{83EBB17B-9D23-4AAB-8EBA-8CBD9881A116}"/>
                </a:ext>
              </a:extLst>
            </p:cNvPr>
            <p:cNvSpPr>
              <a:spLocks noChangeShapeType="1"/>
            </p:cNvSpPr>
            <p:nvPr/>
          </p:nvSpPr>
          <p:spPr bwMode="auto">
            <a:xfrm flipH="1" flipV="1">
              <a:off x="14047788" y="4256088"/>
              <a:ext cx="454025" cy="11271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0" name="Line 93">
              <a:extLst>
                <a:ext uri="{FF2B5EF4-FFF2-40B4-BE49-F238E27FC236}">
                  <a16:creationId xmlns:a16="http://schemas.microsoft.com/office/drawing/2014/main" id="{F14495A0-CF24-4869-8092-B02C47FBBBAE}"/>
                </a:ext>
              </a:extLst>
            </p:cNvPr>
            <p:cNvSpPr>
              <a:spLocks noChangeShapeType="1"/>
            </p:cNvSpPr>
            <p:nvPr/>
          </p:nvSpPr>
          <p:spPr bwMode="auto">
            <a:xfrm flipH="1" flipV="1">
              <a:off x="13820776" y="4198938"/>
              <a:ext cx="158750" cy="428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1" name="Line 94">
              <a:extLst>
                <a:ext uri="{FF2B5EF4-FFF2-40B4-BE49-F238E27FC236}">
                  <a16:creationId xmlns:a16="http://schemas.microsoft.com/office/drawing/2014/main" id="{445DC8BA-B73C-4D3E-BC24-BEDA7981B3B7}"/>
                </a:ext>
              </a:extLst>
            </p:cNvPr>
            <p:cNvSpPr>
              <a:spLocks noChangeShapeType="1"/>
            </p:cNvSpPr>
            <p:nvPr/>
          </p:nvSpPr>
          <p:spPr bwMode="auto">
            <a:xfrm flipV="1">
              <a:off x="13728701" y="4198938"/>
              <a:ext cx="92075" cy="14287"/>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2" name="Line 95">
              <a:extLst>
                <a:ext uri="{FF2B5EF4-FFF2-40B4-BE49-F238E27FC236}">
                  <a16:creationId xmlns:a16="http://schemas.microsoft.com/office/drawing/2014/main" id="{6688A8D4-DC68-4544-8FE0-7C39EB908C56}"/>
                </a:ext>
              </a:extLst>
            </p:cNvPr>
            <p:cNvSpPr>
              <a:spLocks noChangeShapeType="1"/>
            </p:cNvSpPr>
            <p:nvPr/>
          </p:nvSpPr>
          <p:spPr bwMode="auto">
            <a:xfrm flipV="1">
              <a:off x="13346113" y="4222750"/>
              <a:ext cx="314325" cy="46038"/>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3" name="Line 96">
              <a:extLst>
                <a:ext uri="{FF2B5EF4-FFF2-40B4-BE49-F238E27FC236}">
                  <a16:creationId xmlns:a16="http://schemas.microsoft.com/office/drawing/2014/main" id="{C3F07F4B-5ED4-4A25-8CF9-510548D1F4A5}"/>
                </a:ext>
              </a:extLst>
            </p:cNvPr>
            <p:cNvSpPr>
              <a:spLocks noChangeShapeType="1"/>
            </p:cNvSpPr>
            <p:nvPr/>
          </p:nvSpPr>
          <p:spPr bwMode="auto">
            <a:xfrm flipV="1">
              <a:off x="13027026" y="4279900"/>
              <a:ext cx="250825" cy="3651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4" name="Line 97">
              <a:extLst>
                <a:ext uri="{FF2B5EF4-FFF2-40B4-BE49-F238E27FC236}">
                  <a16:creationId xmlns:a16="http://schemas.microsoft.com/office/drawing/2014/main" id="{83EF3153-B6D4-4415-B111-1DA0191D80DA}"/>
                </a:ext>
              </a:extLst>
            </p:cNvPr>
            <p:cNvSpPr>
              <a:spLocks noChangeShapeType="1"/>
            </p:cNvSpPr>
            <p:nvPr/>
          </p:nvSpPr>
          <p:spPr bwMode="auto">
            <a:xfrm flipV="1">
              <a:off x="12665076" y="4325938"/>
              <a:ext cx="293687" cy="428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5" name="Line 98">
              <a:extLst>
                <a:ext uri="{FF2B5EF4-FFF2-40B4-BE49-F238E27FC236}">
                  <a16:creationId xmlns:a16="http://schemas.microsoft.com/office/drawing/2014/main" id="{5B8C91B6-5F90-455B-A309-4511B3BB61FA}"/>
                </a:ext>
              </a:extLst>
            </p:cNvPr>
            <p:cNvSpPr>
              <a:spLocks noChangeShapeType="1"/>
            </p:cNvSpPr>
            <p:nvPr/>
          </p:nvSpPr>
          <p:spPr bwMode="auto">
            <a:xfrm flipV="1">
              <a:off x="12360276" y="4379913"/>
              <a:ext cx="236537" cy="3175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6" name="Line 99">
              <a:extLst>
                <a:ext uri="{FF2B5EF4-FFF2-40B4-BE49-F238E27FC236}">
                  <a16:creationId xmlns:a16="http://schemas.microsoft.com/office/drawing/2014/main" id="{6EA7ECE6-19DD-4C3D-BBD8-034021BE4D3C}"/>
                </a:ext>
              </a:extLst>
            </p:cNvPr>
            <p:cNvSpPr>
              <a:spLocks noChangeShapeType="1"/>
            </p:cNvSpPr>
            <p:nvPr/>
          </p:nvSpPr>
          <p:spPr bwMode="auto">
            <a:xfrm flipV="1">
              <a:off x="11988801" y="4424363"/>
              <a:ext cx="303212" cy="4445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7" name="Line 100">
              <a:extLst>
                <a:ext uri="{FF2B5EF4-FFF2-40B4-BE49-F238E27FC236}">
                  <a16:creationId xmlns:a16="http://schemas.microsoft.com/office/drawing/2014/main" id="{39693801-B9EE-4EA7-86DD-30930669BD52}"/>
                </a:ext>
              </a:extLst>
            </p:cNvPr>
            <p:cNvSpPr>
              <a:spLocks noChangeShapeType="1"/>
            </p:cNvSpPr>
            <p:nvPr/>
          </p:nvSpPr>
          <p:spPr bwMode="auto">
            <a:xfrm flipV="1">
              <a:off x="11658601" y="4478338"/>
              <a:ext cx="257175" cy="381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8" name="Line 101">
              <a:extLst>
                <a:ext uri="{FF2B5EF4-FFF2-40B4-BE49-F238E27FC236}">
                  <a16:creationId xmlns:a16="http://schemas.microsoft.com/office/drawing/2014/main" id="{CF3AEBE4-24AF-460F-A29F-96575E5B5E4A}"/>
                </a:ext>
              </a:extLst>
            </p:cNvPr>
            <p:cNvSpPr>
              <a:spLocks noChangeShapeType="1"/>
            </p:cNvSpPr>
            <p:nvPr/>
          </p:nvSpPr>
          <p:spPr bwMode="auto">
            <a:xfrm flipV="1">
              <a:off x="11304588" y="4527550"/>
              <a:ext cx="285750" cy="412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99" name="Line 102">
              <a:extLst>
                <a:ext uri="{FF2B5EF4-FFF2-40B4-BE49-F238E27FC236}">
                  <a16:creationId xmlns:a16="http://schemas.microsoft.com/office/drawing/2014/main" id="{D0E2E31C-4406-494A-B940-FCBD5C4D48F8}"/>
                </a:ext>
              </a:extLst>
            </p:cNvPr>
            <p:cNvSpPr>
              <a:spLocks noChangeShapeType="1"/>
            </p:cNvSpPr>
            <p:nvPr/>
          </p:nvSpPr>
          <p:spPr bwMode="auto">
            <a:xfrm flipV="1">
              <a:off x="10985501" y="4578350"/>
              <a:ext cx="250825" cy="3651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0" name="Line 103">
              <a:extLst>
                <a:ext uri="{FF2B5EF4-FFF2-40B4-BE49-F238E27FC236}">
                  <a16:creationId xmlns:a16="http://schemas.microsoft.com/office/drawing/2014/main" id="{C15237B4-5BF7-4B1E-A049-F3F6782E4DF5}"/>
                </a:ext>
              </a:extLst>
            </p:cNvPr>
            <p:cNvSpPr>
              <a:spLocks noChangeShapeType="1"/>
            </p:cNvSpPr>
            <p:nvPr/>
          </p:nvSpPr>
          <p:spPr bwMode="auto">
            <a:xfrm flipV="1">
              <a:off x="10418763" y="4625975"/>
              <a:ext cx="498475" cy="7302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1" name="Line 104">
              <a:extLst>
                <a:ext uri="{FF2B5EF4-FFF2-40B4-BE49-F238E27FC236}">
                  <a16:creationId xmlns:a16="http://schemas.microsoft.com/office/drawing/2014/main" id="{5A618A19-745C-4C79-837A-D616530173A8}"/>
                </a:ext>
              </a:extLst>
            </p:cNvPr>
            <p:cNvSpPr>
              <a:spLocks noChangeShapeType="1"/>
            </p:cNvSpPr>
            <p:nvPr/>
          </p:nvSpPr>
          <p:spPr bwMode="auto">
            <a:xfrm flipH="1" flipV="1">
              <a:off x="12025313" y="4706938"/>
              <a:ext cx="1274763" cy="319087"/>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2" name="Line 105">
              <a:extLst>
                <a:ext uri="{FF2B5EF4-FFF2-40B4-BE49-F238E27FC236}">
                  <a16:creationId xmlns:a16="http://schemas.microsoft.com/office/drawing/2014/main" id="{5743D0BE-3EAF-4E10-8490-9E70517A192C}"/>
                </a:ext>
              </a:extLst>
            </p:cNvPr>
            <p:cNvSpPr>
              <a:spLocks noChangeShapeType="1"/>
            </p:cNvSpPr>
            <p:nvPr/>
          </p:nvSpPr>
          <p:spPr bwMode="auto">
            <a:xfrm flipH="1" flipV="1">
              <a:off x="12725401" y="4595813"/>
              <a:ext cx="1265237" cy="336550"/>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3" name="Line 106">
              <a:extLst>
                <a:ext uri="{FF2B5EF4-FFF2-40B4-BE49-F238E27FC236}">
                  <a16:creationId xmlns:a16="http://schemas.microsoft.com/office/drawing/2014/main" id="{C6B6B3EC-4235-49A2-9A71-2DE5EFD88E18}"/>
                </a:ext>
              </a:extLst>
            </p:cNvPr>
            <p:cNvSpPr>
              <a:spLocks noChangeShapeType="1"/>
            </p:cNvSpPr>
            <p:nvPr/>
          </p:nvSpPr>
          <p:spPr bwMode="auto">
            <a:xfrm flipV="1">
              <a:off x="13239751" y="4903788"/>
              <a:ext cx="576262" cy="84137"/>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4" name="Freeform 107">
              <a:extLst>
                <a:ext uri="{FF2B5EF4-FFF2-40B4-BE49-F238E27FC236}">
                  <a16:creationId xmlns:a16="http://schemas.microsoft.com/office/drawing/2014/main" id="{4A1BA82E-89D8-4B8D-98D5-96611794D470}"/>
                </a:ext>
              </a:extLst>
            </p:cNvPr>
            <p:cNvSpPr>
              <a:spLocks/>
            </p:cNvSpPr>
            <p:nvPr/>
          </p:nvSpPr>
          <p:spPr bwMode="auto">
            <a:xfrm>
              <a:off x="13187363" y="4959350"/>
              <a:ext cx="65088" cy="60325"/>
            </a:xfrm>
            <a:custGeom>
              <a:avLst/>
              <a:gdLst>
                <a:gd name="T0" fmla="*/ 2147483647 w 41"/>
                <a:gd name="T1" fmla="*/ 2147483647 h 38"/>
                <a:gd name="T2" fmla="*/ 0 w 41"/>
                <a:gd name="T3" fmla="*/ 2147483647 h 38"/>
                <a:gd name="T4" fmla="*/ 2147483647 w 41"/>
                <a:gd name="T5" fmla="*/ 0 h 38"/>
                <a:gd name="T6" fmla="*/ 2147483647 w 41"/>
                <a:gd name="T7" fmla="*/ 2147483647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41" y="38"/>
                  </a:moveTo>
                  <a:lnTo>
                    <a:pt x="0" y="24"/>
                  </a:lnTo>
                  <a:lnTo>
                    <a:pt x="35" y="0"/>
                  </a:lnTo>
                  <a:lnTo>
                    <a:pt x="41" y="38"/>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5" name="Freeform 108">
              <a:extLst>
                <a:ext uri="{FF2B5EF4-FFF2-40B4-BE49-F238E27FC236}">
                  <a16:creationId xmlns:a16="http://schemas.microsoft.com/office/drawing/2014/main" id="{624FD849-C1F0-43FF-B7B5-83D36AA8FBB1}"/>
                </a:ext>
              </a:extLst>
            </p:cNvPr>
            <p:cNvSpPr>
              <a:spLocks/>
            </p:cNvSpPr>
            <p:nvPr/>
          </p:nvSpPr>
          <p:spPr bwMode="auto">
            <a:xfrm>
              <a:off x="13804901" y="4875213"/>
              <a:ext cx="65087" cy="60325"/>
            </a:xfrm>
            <a:custGeom>
              <a:avLst/>
              <a:gdLst>
                <a:gd name="T0" fmla="*/ 0 w 41"/>
                <a:gd name="T1" fmla="*/ 0 h 38"/>
                <a:gd name="T2" fmla="*/ 2147483647 w 41"/>
                <a:gd name="T3" fmla="*/ 2147483647 h 38"/>
                <a:gd name="T4" fmla="*/ 2147483647 w 41"/>
                <a:gd name="T5" fmla="*/ 2147483647 h 38"/>
                <a:gd name="T6" fmla="*/ 0 w 41"/>
                <a:gd name="T7" fmla="*/ 0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0"/>
                  </a:moveTo>
                  <a:lnTo>
                    <a:pt x="41" y="13"/>
                  </a:lnTo>
                  <a:lnTo>
                    <a:pt x="5" y="38"/>
                  </a:lnTo>
                  <a:lnTo>
                    <a:pt x="0" y="0"/>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6" name="Freeform 109">
              <a:extLst>
                <a:ext uri="{FF2B5EF4-FFF2-40B4-BE49-F238E27FC236}">
                  <a16:creationId xmlns:a16="http://schemas.microsoft.com/office/drawing/2014/main" id="{30296FC9-E83B-4CEE-8415-BBC6F4A6EF44}"/>
                </a:ext>
              </a:extLst>
            </p:cNvPr>
            <p:cNvSpPr>
              <a:spLocks/>
            </p:cNvSpPr>
            <p:nvPr/>
          </p:nvSpPr>
          <p:spPr bwMode="auto">
            <a:xfrm>
              <a:off x="10744201" y="4841875"/>
              <a:ext cx="15875" cy="6350"/>
            </a:xfrm>
            <a:custGeom>
              <a:avLst/>
              <a:gdLst>
                <a:gd name="T0" fmla="*/ 0 w 10"/>
                <a:gd name="T1" fmla="*/ 2147483647 h 4"/>
                <a:gd name="T2" fmla="*/ 0 w 10"/>
                <a:gd name="T3" fmla="*/ 0 h 4"/>
                <a:gd name="T4" fmla="*/ 2147483647 w 10"/>
                <a:gd name="T5" fmla="*/ 2147483647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1"/>
                  </a:moveTo>
                  <a:lnTo>
                    <a:pt x="0" y="0"/>
                  </a:lnTo>
                  <a:lnTo>
                    <a:pt x="10" y="4"/>
                  </a:ln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7" name="Line 110">
              <a:extLst>
                <a:ext uri="{FF2B5EF4-FFF2-40B4-BE49-F238E27FC236}">
                  <a16:creationId xmlns:a16="http://schemas.microsoft.com/office/drawing/2014/main" id="{DCA39309-7D23-40C0-83A9-C8B6EA650183}"/>
                </a:ext>
              </a:extLst>
            </p:cNvPr>
            <p:cNvSpPr>
              <a:spLocks noChangeShapeType="1"/>
            </p:cNvSpPr>
            <p:nvPr/>
          </p:nvSpPr>
          <p:spPr bwMode="auto">
            <a:xfrm flipH="1" flipV="1">
              <a:off x="10744201" y="4843463"/>
              <a:ext cx="15875" cy="47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8" name="Freeform 111">
              <a:extLst>
                <a:ext uri="{FF2B5EF4-FFF2-40B4-BE49-F238E27FC236}">
                  <a16:creationId xmlns:a16="http://schemas.microsoft.com/office/drawing/2014/main" id="{2E5BB071-EF18-484A-9FA0-E44D7A030058}"/>
                </a:ext>
              </a:extLst>
            </p:cNvPr>
            <p:cNvSpPr>
              <a:spLocks/>
            </p:cNvSpPr>
            <p:nvPr/>
          </p:nvSpPr>
          <p:spPr bwMode="auto">
            <a:xfrm>
              <a:off x="10418763" y="4699000"/>
              <a:ext cx="681038" cy="233363"/>
            </a:xfrm>
            <a:custGeom>
              <a:avLst/>
              <a:gdLst>
                <a:gd name="T0" fmla="*/ 2147483647 w 429"/>
                <a:gd name="T1" fmla="*/ 2147483647 h 147"/>
                <a:gd name="T2" fmla="*/ 0 w 429"/>
                <a:gd name="T3" fmla="*/ 2147483647 h 147"/>
                <a:gd name="T4" fmla="*/ 0 w 429"/>
                <a:gd name="T5" fmla="*/ 0 h 147"/>
                <a:gd name="T6" fmla="*/ 2147483647 w 429"/>
                <a:gd name="T7" fmla="*/ 2147483647 h 147"/>
                <a:gd name="T8" fmla="*/ 2147483647 w 429"/>
                <a:gd name="T9" fmla="*/ 2147483647 h 147"/>
                <a:gd name="T10" fmla="*/ 2147483647 w 429"/>
                <a:gd name="T11" fmla="*/ 2147483647 h 147"/>
                <a:gd name="T12" fmla="*/ 0 60000 65536"/>
                <a:gd name="T13" fmla="*/ 0 60000 65536"/>
                <a:gd name="T14" fmla="*/ 0 60000 65536"/>
                <a:gd name="T15" fmla="*/ 0 60000 65536"/>
                <a:gd name="T16" fmla="*/ 0 60000 65536"/>
                <a:gd name="T17" fmla="*/ 0 60000 65536"/>
                <a:gd name="T18" fmla="*/ 0 w 429"/>
                <a:gd name="T19" fmla="*/ 0 h 147"/>
                <a:gd name="T20" fmla="*/ 429 w 429"/>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429" h="147">
                  <a:moveTo>
                    <a:pt x="205" y="91"/>
                  </a:moveTo>
                  <a:lnTo>
                    <a:pt x="0" y="40"/>
                  </a:lnTo>
                  <a:lnTo>
                    <a:pt x="0" y="0"/>
                  </a:lnTo>
                  <a:lnTo>
                    <a:pt x="429" y="107"/>
                  </a:lnTo>
                  <a:lnTo>
                    <a:pt x="429" y="147"/>
                  </a:lnTo>
                  <a:lnTo>
                    <a:pt x="215" y="94"/>
                  </a:ln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09" name="Line 112">
              <a:extLst>
                <a:ext uri="{FF2B5EF4-FFF2-40B4-BE49-F238E27FC236}">
                  <a16:creationId xmlns:a16="http://schemas.microsoft.com/office/drawing/2014/main" id="{6BDCE364-0064-4726-8077-63C5F523F7BA}"/>
                </a:ext>
              </a:extLst>
            </p:cNvPr>
            <p:cNvSpPr>
              <a:spLocks noChangeShapeType="1"/>
            </p:cNvSpPr>
            <p:nvPr/>
          </p:nvSpPr>
          <p:spPr bwMode="auto">
            <a:xfrm flipV="1">
              <a:off x="14177963" y="4481513"/>
              <a:ext cx="1588" cy="733425"/>
            </a:xfrm>
            <a:prstGeom prst="line">
              <a:avLst/>
            </a:prstGeom>
            <a:noFill/>
            <a:ln w="635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10" name="Line 113">
              <a:extLst>
                <a:ext uri="{FF2B5EF4-FFF2-40B4-BE49-F238E27FC236}">
                  <a16:creationId xmlns:a16="http://schemas.microsoft.com/office/drawing/2014/main" id="{42E1F27E-8B32-4A08-9C7F-EBD005491540}"/>
                </a:ext>
              </a:extLst>
            </p:cNvPr>
            <p:cNvSpPr>
              <a:spLocks noChangeShapeType="1"/>
            </p:cNvSpPr>
            <p:nvPr/>
          </p:nvSpPr>
          <p:spPr bwMode="auto">
            <a:xfrm flipV="1">
              <a:off x="10744201" y="4843463"/>
              <a:ext cx="1587" cy="920750"/>
            </a:xfrm>
            <a:prstGeom prst="line">
              <a:avLst/>
            </a:prstGeom>
            <a:noFill/>
            <a:ln w="635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11" name="Freeform 114">
              <a:extLst>
                <a:ext uri="{FF2B5EF4-FFF2-40B4-BE49-F238E27FC236}">
                  <a16:creationId xmlns:a16="http://schemas.microsoft.com/office/drawing/2014/main" id="{9083D76A-8EAD-4F34-8076-93B8F473CE65}"/>
                </a:ext>
              </a:extLst>
            </p:cNvPr>
            <p:cNvSpPr>
              <a:spLocks/>
            </p:cNvSpPr>
            <p:nvPr/>
          </p:nvSpPr>
          <p:spPr bwMode="auto">
            <a:xfrm>
              <a:off x="10760076" y="4848225"/>
              <a:ext cx="15875" cy="911225"/>
            </a:xfrm>
            <a:custGeom>
              <a:avLst/>
              <a:gdLst>
                <a:gd name="T0" fmla="*/ 0 w 10"/>
                <a:gd name="T1" fmla="*/ 0 h 574"/>
                <a:gd name="T2" fmla="*/ 2147483647 w 10"/>
                <a:gd name="T3" fmla="*/ 2147483647 h 574"/>
                <a:gd name="T4" fmla="*/ 2147483647 w 10"/>
                <a:gd name="T5" fmla="*/ 2147483647 h 574"/>
                <a:gd name="T6" fmla="*/ 0 60000 65536"/>
                <a:gd name="T7" fmla="*/ 0 60000 65536"/>
                <a:gd name="T8" fmla="*/ 0 60000 65536"/>
                <a:gd name="T9" fmla="*/ 0 w 10"/>
                <a:gd name="T10" fmla="*/ 0 h 574"/>
                <a:gd name="T11" fmla="*/ 10 w 10"/>
                <a:gd name="T12" fmla="*/ 574 h 574"/>
              </a:gdLst>
              <a:ahLst/>
              <a:cxnLst>
                <a:cxn ang="T6">
                  <a:pos x="T0" y="T1"/>
                </a:cxn>
                <a:cxn ang="T7">
                  <a:pos x="T2" y="T3"/>
                </a:cxn>
                <a:cxn ang="T8">
                  <a:pos x="T4" y="T5"/>
                </a:cxn>
              </a:cxnLst>
              <a:rect l="T9" t="T10" r="T11" b="T12"/>
              <a:pathLst>
                <a:path w="10" h="574">
                  <a:moveTo>
                    <a:pt x="0" y="0"/>
                  </a:moveTo>
                  <a:lnTo>
                    <a:pt x="10" y="11"/>
                  </a:lnTo>
                  <a:lnTo>
                    <a:pt x="10" y="574"/>
                  </a:lnTo>
                </a:path>
              </a:pathLst>
            </a:custGeom>
            <a:noFill/>
            <a:ln w="6350"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512" name="Rectangle 115">
              <a:extLst>
                <a:ext uri="{FF2B5EF4-FFF2-40B4-BE49-F238E27FC236}">
                  <a16:creationId xmlns:a16="http://schemas.microsoft.com/office/drawing/2014/main" id="{87F337D4-C2DF-45AC-ADA2-F63EEE99DA0B}"/>
                </a:ext>
              </a:extLst>
            </p:cNvPr>
            <p:cNvSpPr>
              <a:spLocks noChangeArrowheads="1"/>
            </p:cNvSpPr>
            <p:nvPr/>
          </p:nvSpPr>
          <p:spPr bwMode="auto">
            <a:xfrm rot="-480000">
              <a:off x="13319126" y="4984750"/>
              <a:ext cx="152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P</a:t>
              </a: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513" name="Rectangle 116">
              <a:extLst>
                <a:ext uri="{FF2B5EF4-FFF2-40B4-BE49-F238E27FC236}">
                  <a16:creationId xmlns:a16="http://schemas.microsoft.com/office/drawing/2014/main" id="{D6F76A68-6606-4D81-90CF-6484C77BAAA7}"/>
                </a:ext>
              </a:extLst>
            </p:cNvPr>
            <p:cNvSpPr>
              <a:spLocks noChangeArrowheads="1"/>
            </p:cNvSpPr>
            <p:nvPr/>
          </p:nvSpPr>
          <p:spPr bwMode="auto">
            <a:xfrm rot="21120000">
              <a:off x="13461306" y="4939968"/>
              <a:ext cx="77591" cy="32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i</a:t>
              </a: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514" name="Rectangle 117">
              <a:extLst>
                <a:ext uri="{FF2B5EF4-FFF2-40B4-BE49-F238E27FC236}">
                  <a16:creationId xmlns:a16="http://schemas.microsoft.com/office/drawing/2014/main" id="{DCE91E84-512A-45D3-B841-1A272E1CD7B5}"/>
                </a:ext>
              </a:extLst>
            </p:cNvPr>
            <p:cNvSpPr>
              <a:spLocks noChangeArrowheads="1"/>
            </p:cNvSpPr>
            <p:nvPr/>
          </p:nvSpPr>
          <p:spPr bwMode="auto">
            <a:xfrm rot="-480000">
              <a:off x="13531851" y="4960938"/>
              <a:ext cx="76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t</a:t>
              </a: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515" name="Rectangle 118">
              <a:extLst>
                <a:ext uri="{FF2B5EF4-FFF2-40B4-BE49-F238E27FC236}">
                  <a16:creationId xmlns:a16="http://schemas.microsoft.com/office/drawing/2014/main" id="{FF957263-FFC1-45E1-BCFC-0B8868D52C56}"/>
                </a:ext>
              </a:extLst>
            </p:cNvPr>
            <p:cNvSpPr>
              <a:spLocks noChangeArrowheads="1"/>
            </p:cNvSpPr>
            <p:nvPr/>
          </p:nvSpPr>
          <p:spPr bwMode="auto">
            <a:xfrm rot="-480000">
              <a:off x="13609638" y="4943475"/>
              <a:ext cx="12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c</a:t>
              </a: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516" name="Rectangle 119">
              <a:extLst>
                <a:ext uri="{FF2B5EF4-FFF2-40B4-BE49-F238E27FC236}">
                  <a16:creationId xmlns:a16="http://schemas.microsoft.com/office/drawing/2014/main" id="{16C772E7-73E9-4B16-874A-38EC0B7A916B}"/>
                </a:ext>
              </a:extLst>
            </p:cNvPr>
            <p:cNvSpPr>
              <a:spLocks noChangeArrowheads="1"/>
            </p:cNvSpPr>
            <p:nvPr/>
          </p:nvSpPr>
          <p:spPr bwMode="auto">
            <a:xfrm rot="-480000">
              <a:off x="13730288" y="4927600"/>
              <a:ext cx="139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h</a:t>
              </a: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grpSp>
      <p:sp>
        <p:nvSpPr>
          <p:cNvPr id="2" name="TextBox 1">
            <a:extLst>
              <a:ext uri="{FF2B5EF4-FFF2-40B4-BE49-F238E27FC236}">
                <a16:creationId xmlns:a16="http://schemas.microsoft.com/office/drawing/2014/main" id="{D22499B6-4AA1-4DF4-A9F4-B0C538BB0880}"/>
              </a:ext>
            </a:extLst>
          </p:cNvPr>
          <p:cNvSpPr txBox="1"/>
          <p:nvPr/>
        </p:nvSpPr>
        <p:spPr>
          <a:xfrm>
            <a:off x="521494" y="1371962"/>
            <a:ext cx="4601680" cy="400110"/>
          </a:xfrm>
          <a:prstGeom prst="rect">
            <a:avLst/>
          </a:prstGeom>
          <a:noFill/>
        </p:spPr>
        <p:txBody>
          <a:bodyPr wrap="square" rtlCol="0">
            <a:spAutoFit/>
          </a:bodyPr>
          <a:lstStyle/>
          <a:p>
            <a:r>
              <a:rPr lang="en-US" sz="2000" u="sng" dirty="0"/>
              <a:t>Regularly Spaced Shear Connectors:</a:t>
            </a:r>
          </a:p>
        </p:txBody>
      </p:sp>
      <p:graphicFrame>
        <p:nvGraphicFramePr>
          <p:cNvPr id="348" name="Object 347">
            <a:extLst>
              <a:ext uri="{FF2B5EF4-FFF2-40B4-BE49-F238E27FC236}">
                <a16:creationId xmlns:a16="http://schemas.microsoft.com/office/drawing/2014/main" id="{C3C53D38-3C14-4E80-A61D-2CC60CD9448D}"/>
              </a:ext>
            </a:extLst>
          </p:cNvPr>
          <p:cNvGraphicFramePr>
            <a:graphicFrameLocks noChangeAspect="1"/>
          </p:cNvGraphicFramePr>
          <p:nvPr>
            <p:extLst>
              <p:ext uri="{D42A27DB-BD31-4B8C-83A1-F6EECF244321}">
                <p14:modId xmlns:p14="http://schemas.microsoft.com/office/powerpoint/2010/main" val="3249595291"/>
              </p:ext>
            </p:extLst>
          </p:nvPr>
        </p:nvGraphicFramePr>
        <p:xfrm>
          <a:off x="1943100" y="1768475"/>
          <a:ext cx="1498600" cy="1128713"/>
        </p:xfrm>
        <a:graphic>
          <a:graphicData uri="http://schemas.openxmlformats.org/presentationml/2006/ole">
            <mc:AlternateContent xmlns:mc="http://schemas.openxmlformats.org/markup-compatibility/2006">
              <mc:Choice xmlns:v="urn:schemas-microsoft-com:vml" Requires="v">
                <p:oleObj name="Equation" r:id="rId3" imgW="495000" imgH="380880" progId="Equation.DSMT4">
                  <p:embed/>
                </p:oleObj>
              </mc:Choice>
              <mc:Fallback>
                <p:oleObj name="Equation" r:id="rId3" imgW="495000" imgH="380880" progId="Equation.DSMT4">
                  <p:embed/>
                  <p:pic>
                    <p:nvPicPr>
                      <p:cNvPr id="348" name="Object 347">
                        <a:extLst>
                          <a:ext uri="{FF2B5EF4-FFF2-40B4-BE49-F238E27FC236}">
                            <a16:creationId xmlns:a16="http://schemas.microsoft.com/office/drawing/2014/main" id="{C3C53D38-3C14-4E80-A61D-2CC60CD9448D}"/>
                          </a:ext>
                        </a:extLst>
                      </p:cNvPr>
                      <p:cNvPicPr>
                        <a:picLocks noChangeAspect="1" noChangeArrowheads="1"/>
                      </p:cNvPicPr>
                      <p:nvPr/>
                    </p:nvPicPr>
                    <p:blipFill>
                      <a:blip r:embed="rId4"/>
                      <a:srcRect/>
                      <a:stretch>
                        <a:fillRect/>
                      </a:stretch>
                    </p:blipFill>
                    <p:spPr bwMode="auto">
                      <a:xfrm>
                        <a:off x="1943100" y="1768475"/>
                        <a:ext cx="1498600" cy="1128713"/>
                      </a:xfrm>
                      <a:prstGeom prst="rect">
                        <a:avLst/>
                      </a:prstGeom>
                      <a:noFill/>
                    </p:spPr>
                  </p:pic>
                </p:oleObj>
              </mc:Fallback>
            </mc:AlternateContent>
          </a:graphicData>
        </a:graphic>
      </p:graphicFrame>
      <p:sp>
        <p:nvSpPr>
          <p:cNvPr id="349" name="TextBox 348">
            <a:extLst>
              <a:ext uri="{FF2B5EF4-FFF2-40B4-BE49-F238E27FC236}">
                <a16:creationId xmlns:a16="http://schemas.microsoft.com/office/drawing/2014/main" id="{15A8198F-6339-4956-8809-9C908706CB99}"/>
              </a:ext>
            </a:extLst>
          </p:cNvPr>
          <p:cNvSpPr txBox="1"/>
          <p:nvPr/>
        </p:nvSpPr>
        <p:spPr>
          <a:xfrm>
            <a:off x="304800" y="3014174"/>
            <a:ext cx="9060872" cy="1592231"/>
          </a:xfrm>
          <a:prstGeom prst="rect">
            <a:avLst/>
          </a:prstGeom>
          <a:noFill/>
        </p:spPr>
        <p:txBody>
          <a:bodyPr wrap="square">
            <a:spAutoFit/>
          </a:bodyPr>
          <a:lstStyle/>
          <a:p>
            <a:pPr marL="228600" marR="228600" algn="just">
              <a:lnSpc>
                <a:spcPct val="110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where:</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n</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t</a:t>
            </a:r>
            <a:r>
              <a:rPr lang="en-US" dirty="0">
                <a:effectLst/>
                <a:latin typeface="Arial" panose="020B0604020202020204" pitchFamily="34" charset="0"/>
                <a:ea typeface="Times New Roman" panose="02020603050405020304" pitchFamily="18" charset="0"/>
                <a:cs typeface="Times New Roman" panose="02020603050405020304" pitchFamily="18" charset="0"/>
              </a:rPr>
              <a:t>	=	number of shear connectors in a transverse cross-section</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V</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sr</a:t>
            </a:r>
            <a:r>
              <a:rPr lang="en-US" dirty="0">
                <a:effectLst/>
                <a:latin typeface="Arial" panose="020B0604020202020204" pitchFamily="34" charset="0"/>
                <a:ea typeface="Times New Roman" panose="02020603050405020304" pitchFamily="18" charset="0"/>
                <a:cs typeface="Times New Roman" panose="02020603050405020304" pitchFamily="18" charset="0"/>
              </a:rPr>
              <a:t>	=	horizontal fatigue shear range per unit length (kips/in.)</a:t>
            </a:r>
          </a:p>
          <a:p>
            <a:pPr marL="1028700" marR="228600" indent="-800100" algn="just">
              <a:lnSpc>
                <a:spcPct val="110000"/>
              </a:lnSpc>
              <a:spcBef>
                <a:spcPts val="0"/>
              </a:spcBef>
              <a:spcAft>
                <a:spcPts val="0"/>
              </a:spcAft>
              <a:tabLst>
                <a:tab pos="457200" algn="l"/>
                <a:tab pos="800100" algn="l"/>
                <a:tab pos="1028700" algn="l"/>
              </a:tabLst>
            </a:pPr>
            <a:r>
              <a:rPr lang="en-US" dirty="0">
                <a:ea typeface="Times New Roman" panose="02020603050405020304" pitchFamily="18" charset="0"/>
                <a:cs typeface="Times New Roman" panose="02020603050405020304" pitchFamily="18" charset="0"/>
              </a:rPr>
              <a:t>    Z</a:t>
            </a:r>
            <a:r>
              <a:rPr lang="en-US" baseline="-25000" dirty="0">
                <a:ea typeface="Times New Roman" panose="02020603050405020304" pitchFamily="18" charset="0"/>
                <a:cs typeface="Times New Roman" panose="02020603050405020304" pitchFamily="18" charset="0"/>
              </a:rPr>
              <a:t>r  </a:t>
            </a:r>
            <a:r>
              <a:rPr lang="en-US" dirty="0">
                <a:ea typeface="Times New Roman" panose="02020603050405020304" pitchFamily="18" charset="0"/>
                <a:cs typeface="Times New Roman" panose="02020603050405020304" pitchFamily="18" charset="0"/>
              </a:rPr>
              <a:t>= fatigue shear resistance of an individual shear connector determined as specified in </a:t>
            </a:r>
            <a:r>
              <a:rPr lang="en-US" i="1" dirty="0">
                <a:ea typeface="Times New Roman" panose="02020603050405020304" pitchFamily="18" charset="0"/>
                <a:cs typeface="Times New Roman" panose="02020603050405020304" pitchFamily="18" charset="0"/>
              </a:rPr>
              <a:t>AASHTO LRFD </a:t>
            </a:r>
            <a:r>
              <a:rPr lang="en-US" dirty="0">
                <a:ea typeface="Times New Roman" panose="02020603050405020304" pitchFamily="18" charset="0"/>
                <a:cs typeface="Times New Roman" panose="02020603050405020304" pitchFamily="18" charset="0"/>
              </a:rPr>
              <a:t>Article 6.10.10.2 (kips)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065E3D9-4777-4CAE-A5E3-3A6B215B6AFC}"/>
              </a:ext>
            </a:extLst>
          </p:cNvPr>
          <p:cNvSpPr txBox="1"/>
          <p:nvPr/>
        </p:nvSpPr>
        <p:spPr>
          <a:xfrm>
            <a:off x="5587199" y="2601764"/>
            <a:ext cx="2600562" cy="369332"/>
          </a:xfrm>
          <a:prstGeom prst="rect">
            <a:avLst/>
          </a:prstGeom>
          <a:noFill/>
        </p:spPr>
        <p:txBody>
          <a:bodyPr wrap="square" rtlCol="0">
            <a:spAutoFit/>
          </a:bodyPr>
          <a:lstStyle/>
          <a:p>
            <a:r>
              <a:rPr lang="en-US" dirty="0"/>
              <a:t>In this case, n</a:t>
            </a:r>
            <a:r>
              <a:rPr lang="en-US" baseline="-25000" dirty="0"/>
              <a:t>t</a:t>
            </a:r>
            <a:r>
              <a:rPr lang="en-US" dirty="0"/>
              <a:t> = 2</a:t>
            </a:r>
          </a:p>
        </p:txBody>
      </p:sp>
      <p:cxnSp>
        <p:nvCxnSpPr>
          <p:cNvPr id="10" name="Straight Arrow Connector 9">
            <a:extLst>
              <a:ext uri="{FF2B5EF4-FFF2-40B4-BE49-F238E27FC236}">
                <a16:creationId xmlns:a16="http://schemas.microsoft.com/office/drawing/2014/main" id="{5C4D8771-A098-4B3F-BEF6-4797A0934DC7}"/>
              </a:ext>
            </a:extLst>
          </p:cNvPr>
          <p:cNvCxnSpPr>
            <a:cxnSpLocks/>
          </p:cNvCxnSpPr>
          <p:nvPr/>
        </p:nvCxnSpPr>
        <p:spPr>
          <a:xfrm flipH="1" flipV="1">
            <a:off x="5855210" y="1925795"/>
            <a:ext cx="119382" cy="753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D36F296-2E61-4CE9-8842-8799FB178D7C}"/>
              </a:ext>
            </a:extLst>
          </p:cNvPr>
          <p:cNvCxnSpPr>
            <a:cxnSpLocks/>
          </p:cNvCxnSpPr>
          <p:nvPr/>
        </p:nvCxnSpPr>
        <p:spPr>
          <a:xfrm flipH="1" flipV="1">
            <a:off x="5582571" y="1884380"/>
            <a:ext cx="364705" cy="6873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573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Pitch – Fatigue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34</a:t>
            </a:fld>
            <a:endParaRPr lang="en-US" dirty="0"/>
          </a:p>
        </p:txBody>
      </p:sp>
      <p:sp>
        <p:nvSpPr>
          <p:cNvPr id="2" name="TextBox 1">
            <a:extLst>
              <a:ext uri="{FF2B5EF4-FFF2-40B4-BE49-F238E27FC236}">
                <a16:creationId xmlns:a16="http://schemas.microsoft.com/office/drawing/2014/main" id="{D22499B6-4AA1-4DF4-A9F4-B0C538BB0880}"/>
              </a:ext>
            </a:extLst>
          </p:cNvPr>
          <p:cNvSpPr txBox="1"/>
          <p:nvPr/>
        </p:nvSpPr>
        <p:spPr>
          <a:xfrm>
            <a:off x="521494" y="1371962"/>
            <a:ext cx="3988222" cy="400110"/>
          </a:xfrm>
          <a:prstGeom prst="rect">
            <a:avLst/>
          </a:prstGeom>
          <a:noFill/>
        </p:spPr>
        <p:txBody>
          <a:bodyPr wrap="square" rtlCol="0">
            <a:spAutoFit/>
          </a:bodyPr>
          <a:lstStyle/>
          <a:p>
            <a:r>
              <a:rPr lang="en-US" sz="2000" u="sng" dirty="0"/>
              <a:t>For shear connector clusters:</a:t>
            </a:r>
          </a:p>
        </p:txBody>
      </p:sp>
      <p:graphicFrame>
        <p:nvGraphicFramePr>
          <p:cNvPr id="348" name="Object 347">
            <a:extLst>
              <a:ext uri="{FF2B5EF4-FFF2-40B4-BE49-F238E27FC236}">
                <a16:creationId xmlns:a16="http://schemas.microsoft.com/office/drawing/2014/main" id="{C3C53D38-3C14-4E80-A61D-2CC60CD9448D}"/>
              </a:ext>
            </a:extLst>
          </p:cNvPr>
          <p:cNvGraphicFramePr>
            <a:graphicFrameLocks noChangeAspect="1"/>
          </p:cNvGraphicFramePr>
          <p:nvPr>
            <p:extLst>
              <p:ext uri="{D42A27DB-BD31-4B8C-83A1-F6EECF244321}">
                <p14:modId xmlns:p14="http://schemas.microsoft.com/office/powerpoint/2010/main" val="2462109090"/>
              </p:ext>
            </p:extLst>
          </p:nvPr>
        </p:nvGraphicFramePr>
        <p:xfrm>
          <a:off x="453216" y="1910918"/>
          <a:ext cx="3382963" cy="1128712"/>
        </p:xfrm>
        <a:graphic>
          <a:graphicData uri="http://schemas.openxmlformats.org/presentationml/2006/ole">
            <mc:AlternateContent xmlns:mc="http://schemas.openxmlformats.org/markup-compatibility/2006">
              <mc:Choice xmlns:v="urn:schemas-microsoft-com:vml" Requires="v">
                <p:oleObj name="Equation" r:id="rId3" imgW="1117440" imgH="380880" progId="Equation.DSMT4">
                  <p:embed/>
                </p:oleObj>
              </mc:Choice>
              <mc:Fallback>
                <p:oleObj name="Equation" r:id="rId3" imgW="1117440" imgH="380880" progId="Equation.DSMT4">
                  <p:embed/>
                  <p:pic>
                    <p:nvPicPr>
                      <p:cNvPr id="348" name="Object 347">
                        <a:extLst>
                          <a:ext uri="{FF2B5EF4-FFF2-40B4-BE49-F238E27FC236}">
                            <a16:creationId xmlns:a16="http://schemas.microsoft.com/office/drawing/2014/main" id="{C3C53D38-3C14-4E80-A61D-2CC60CD9448D}"/>
                          </a:ext>
                        </a:extLst>
                      </p:cNvPr>
                      <p:cNvPicPr>
                        <a:picLocks noChangeAspect="1" noChangeArrowheads="1"/>
                      </p:cNvPicPr>
                      <p:nvPr/>
                    </p:nvPicPr>
                    <p:blipFill>
                      <a:blip r:embed="rId4"/>
                      <a:srcRect/>
                      <a:stretch>
                        <a:fillRect/>
                      </a:stretch>
                    </p:blipFill>
                    <p:spPr bwMode="auto">
                      <a:xfrm>
                        <a:off x="453216" y="1910918"/>
                        <a:ext cx="3382963" cy="1128712"/>
                      </a:xfrm>
                      <a:prstGeom prst="rect">
                        <a:avLst/>
                      </a:prstGeom>
                      <a:noFill/>
                    </p:spPr>
                  </p:pic>
                </p:oleObj>
              </mc:Fallback>
            </mc:AlternateContent>
          </a:graphicData>
        </a:graphic>
      </p:graphicFrame>
      <p:sp>
        <p:nvSpPr>
          <p:cNvPr id="349" name="TextBox 348">
            <a:extLst>
              <a:ext uri="{FF2B5EF4-FFF2-40B4-BE49-F238E27FC236}">
                <a16:creationId xmlns:a16="http://schemas.microsoft.com/office/drawing/2014/main" id="{15A8198F-6339-4956-8809-9C908706CB99}"/>
              </a:ext>
            </a:extLst>
          </p:cNvPr>
          <p:cNvSpPr txBox="1"/>
          <p:nvPr/>
        </p:nvSpPr>
        <p:spPr>
          <a:xfrm>
            <a:off x="330200" y="3336311"/>
            <a:ext cx="9060872" cy="1592231"/>
          </a:xfrm>
          <a:prstGeom prst="rect">
            <a:avLst/>
          </a:prstGeom>
          <a:noFill/>
        </p:spPr>
        <p:txBody>
          <a:bodyPr wrap="square">
            <a:spAutoFit/>
          </a:bodyPr>
          <a:lstStyle/>
          <a:p>
            <a:pPr marL="228600" marR="228600" algn="just">
              <a:lnSpc>
                <a:spcPct val="110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where:</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n</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sym typeface="MT Extra" panose="05050102010205020202" pitchFamily="18" charset="2"/>
              </a:rPr>
              <a:t></a:t>
            </a:r>
            <a:r>
              <a:rPr lang="en-US" dirty="0">
                <a:effectLst/>
                <a:latin typeface="Arial" panose="020B0604020202020204" pitchFamily="34" charset="0"/>
                <a:ea typeface="Times New Roman" panose="02020603050405020304" pitchFamily="18" charset="0"/>
                <a:cs typeface="Times New Roman" panose="02020603050405020304" pitchFamily="18" charset="0"/>
              </a:rPr>
              <a:t>	=	number of stud rows in a shear connector cluster along the longitudinal axis</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s	=	center-to-center spacing between studs within a shear connector cluster (in.)</a:t>
            </a:r>
          </a:p>
        </p:txBody>
      </p:sp>
      <p:pic>
        <p:nvPicPr>
          <p:cNvPr id="350" name="Picture 349">
            <a:extLst>
              <a:ext uri="{FF2B5EF4-FFF2-40B4-BE49-F238E27FC236}">
                <a16:creationId xmlns:a16="http://schemas.microsoft.com/office/drawing/2014/main" id="{5E0E1775-41D3-4CBD-91DC-DF1A6BD4E534}"/>
              </a:ext>
            </a:extLst>
          </p:cNvPr>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4198896" y="1414031"/>
            <a:ext cx="4669949" cy="1732722"/>
          </a:xfrm>
          <a:prstGeom prst="rect">
            <a:avLst/>
          </a:prstGeom>
          <a:noFill/>
          <a:ln>
            <a:noFill/>
          </a:ln>
        </p:spPr>
      </p:pic>
      <p:sp>
        <p:nvSpPr>
          <p:cNvPr id="351" name="TextBox 350">
            <a:extLst>
              <a:ext uri="{FF2B5EF4-FFF2-40B4-BE49-F238E27FC236}">
                <a16:creationId xmlns:a16="http://schemas.microsoft.com/office/drawing/2014/main" id="{450CFCFB-12AA-47CA-BF87-0004932BF3F8}"/>
              </a:ext>
            </a:extLst>
          </p:cNvPr>
          <p:cNvSpPr txBox="1"/>
          <p:nvPr/>
        </p:nvSpPr>
        <p:spPr>
          <a:xfrm>
            <a:off x="5105400" y="3151644"/>
            <a:ext cx="2743200" cy="369332"/>
          </a:xfrm>
          <a:prstGeom prst="rect">
            <a:avLst/>
          </a:prstGeom>
          <a:noFill/>
        </p:spPr>
        <p:txBody>
          <a:bodyPr wrap="square">
            <a:spAutoFit/>
          </a:bodyPr>
          <a:lstStyle/>
          <a:p>
            <a:r>
              <a:rPr lang="en-US" dirty="0"/>
              <a:t>In this case, n</a:t>
            </a:r>
            <a:r>
              <a:rPr lang="en-US" baseline="-25000" dirty="0">
                <a:sym typeface="MT Extra" panose="05050102010205020202" pitchFamily="18" charset="2"/>
              </a:rPr>
              <a:t></a:t>
            </a:r>
            <a:r>
              <a:rPr lang="en-US" dirty="0"/>
              <a:t> = 3</a:t>
            </a:r>
          </a:p>
        </p:txBody>
      </p:sp>
      <p:cxnSp>
        <p:nvCxnSpPr>
          <p:cNvPr id="9" name="Straight Arrow Connector 8">
            <a:extLst>
              <a:ext uri="{FF2B5EF4-FFF2-40B4-BE49-F238E27FC236}">
                <a16:creationId xmlns:a16="http://schemas.microsoft.com/office/drawing/2014/main" id="{14DBF770-B308-4137-A118-6601DC19E487}"/>
              </a:ext>
            </a:extLst>
          </p:cNvPr>
          <p:cNvCxnSpPr>
            <a:cxnSpLocks/>
            <a:stCxn id="351" idx="1"/>
          </p:cNvCxnSpPr>
          <p:nvPr/>
        </p:nvCxnSpPr>
        <p:spPr>
          <a:xfrm flipH="1" flipV="1">
            <a:off x="4819069" y="2742070"/>
            <a:ext cx="286331" cy="5942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431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Pitch – Fatigue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35</a:t>
            </a:fld>
            <a:endParaRPr lang="en-US" dirty="0"/>
          </a:p>
        </p:txBody>
      </p:sp>
      <p:sp>
        <p:nvSpPr>
          <p:cNvPr id="2" name="TextBox 1">
            <a:extLst>
              <a:ext uri="{FF2B5EF4-FFF2-40B4-BE49-F238E27FC236}">
                <a16:creationId xmlns:a16="http://schemas.microsoft.com/office/drawing/2014/main" id="{D22499B6-4AA1-4DF4-A9F4-B0C538BB0880}"/>
              </a:ext>
            </a:extLst>
          </p:cNvPr>
          <p:cNvSpPr txBox="1"/>
          <p:nvPr/>
        </p:nvSpPr>
        <p:spPr>
          <a:xfrm>
            <a:off x="521494" y="1371962"/>
            <a:ext cx="6409530" cy="400110"/>
          </a:xfrm>
          <a:prstGeom prst="rect">
            <a:avLst/>
          </a:prstGeom>
          <a:noFill/>
        </p:spPr>
        <p:txBody>
          <a:bodyPr wrap="square" rtlCol="0">
            <a:spAutoFit/>
          </a:bodyPr>
          <a:lstStyle/>
          <a:p>
            <a:r>
              <a:rPr lang="en-US" sz="2000" u="sng" dirty="0"/>
              <a:t>Horizontal Fatigue Shear Range per Unit Length, V</a:t>
            </a:r>
            <a:r>
              <a:rPr lang="en-US" sz="2000" u="sng" baseline="-25000" dirty="0"/>
              <a:t>sr</a:t>
            </a:r>
            <a:r>
              <a:rPr lang="en-US" sz="2000" u="sng" dirty="0"/>
              <a:t>:</a:t>
            </a:r>
          </a:p>
        </p:txBody>
      </p:sp>
      <p:graphicFrame>
        <p:nvGraphicFramePr>
          <p:cNvPr id="348" name="Object 347">
            <a:extLst>
              <a:ext uri="{FF2B5EF4-FFF2-40B4-BE49-F238E27FC236}">
                <a16:creationId xmlns:a16="http://schemas.microsoft.com/office/drawing/2014/main" id="{C3C53D38-3C14-4E80-A61D-2CC60CD9448D}"/>
              </a:ext>
            </a:extLst>
          </p:cNvPr>
          <p:cNvGraphicFramePr>
            <a:graphicFrameLocks noChangeAspect="1"/>
          </p:cNvGraphicFramePr>
          <p:nvPr>
            <p:extLst>
              <p:ext uri="{D42A27DB-BD31-4B8C-83A1-F6EECF244321}">
                <p14:modId xmlns:p14="http://schemas.microsoft.com/office/powerpoint/2010/main" val="2057786981"/>
              </p:ext>
            </p:extLst>
          </p:nvPr>
        </p:nvGraphicFramePr>
        <p:xfrm>
          <a:off x="2435968" y="1893234"/>
          <a:ext cx="3687762" cy="827088"/>
        </p:xfrm>
        <a:graphic>
          <a:graphicData uri="http://schemas.openxmlformats.org/presentationml/2006/ole">
            <mc:AlternateContent xmlns:mc="http://schemas.openxmlformats.org/markup-compatibility/2006">
              <mc:Choice xmlns:v="urn:schemas-microsoft-com:vml" Requires="v">
                <p:oleObj name="Equation" r:id="rId3" imgW="1218960" imgH="279360" progId="Equation.DSMT4">
                  <p:embed/>
                </p:oleObj>
              </mc:Choice>
              <mc:Fallback>
                <p:oleObj name="Equation" r:id="rId3" imgW="1218960" imgH="279360" progId="Equation.DSMT4">
                  <p:embed/>
                  <p:pic>
                    <p:nvPicPr>
                      <p:cNvPr id="348" name="Object 347">
                        <a:extLst>
                          <a:ext uri="{FF2B5EF4-FFF2-40B4-BE49-F238E27FC236}">
                            <a16:creationId xmlns:a16="http://schemas.microsoft.com/office/drawing/2014/main" id="{C3C53D38-3C14-4E80-A61D-2CC60CD9448D}"/>
                          </a:ext>
                        </a:extLst>
                      </p:cNvPr>
                      <p:cNvPicPr>
                        <a:picLocks noChangeAspect="1" noChangeArrowheads="1"/>
                      </p:cNvPicPr>
                      <p:nvPr/>
                    </p:nvPicPr>
                    <p:blipFill>
                      <a:blip r:embed="rId4"/>
                      <a:srcRect/>
                      <a:stretch>
                        <a:fillRect/>
                      </a:stretch>
                    </p:blipFill>
                    <p:spPr bwMode="auto">
                      <a:xfrm>
                        <a:off x="2435968" y="1893234"/>
                        <a:ext cx="3687762" cy="827088"/>
                      </a:xfrm>
                      <a:prstGeom prst="rect">
                        <a:avLst/>
                      </a:prstGeom>
                      <a:noFill/>
                    </p:spPr>
                  </p:pic>
                </p:oleObj>
              </mc:Fallback>
            </mc:AlternateContent>
          </a:graphicData>
        </a:graphic>
      </p:graphicFrame>
      <p:sp>
        <p:nvSpPr>
          <p:cNvPr id="349" name="TextBox 348">
            <a:extLst>
              <a:ext uri="{FF2B5EF4-FFF2-40B4-BE49-F238E27FC236}">
                <a16:creationId xmlns:a16="http://schemas.microsoft.com/office/drawing/2014/main" id="{15A8198F-6339-4956-8809-9C908706CB99}"/>
              </a:ext>
            </a:extLst>
          </p:cNvPr>
          <p:cNvSpPr txBox="1"/>
          <p:nvPr/>
        </p:nvSpPr>
        <p:spPr>
          <a:xfrm>
            <a:off x="735594" y="2834674"/>
            <a:ext cx="9060872" cy="982833"/>
          </a:xfrm>
          <a:prstGeom prst="rect">
            <a:avLst/>
          </a:prstGeom>
          <a:noFill/>
        </p:spPr>
        <p:txBody>
          <a:bodyPr wrap="square">
            <a:spAutoFit/>
          </a:bodyPr>
          <a:lstStyle/>
          <a:p>
            <a:pPr marL="228600" marR="228600" algn="just">
              <a:lnSpc>
                <a:spcPct val="110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where:</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V</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fat</a:t>
            </a:r>
            <a:r>
              <a:rPr lang="en-US" dirty="0">
                <a:effectLst/>
                <a:latin typeface="Arial" panose="020B0604020202020204" pitchFamily="34" charset="0"/>
                <a:ea typeface="Times New Roman" panose="02020603050405020304" pitchFamily="18" charset="0"/>
                <a:cs typeface="Times New Roman" panose="02020603050405020304" pitchFamily="18" charset="0"/>
              </a:rPr>
              <a:t>	  =  </a:t>
            </a:r>
            <a:r>
              <a:rPr lang="en-US" dirty="0">
                <a:ea typeface="Times New Roman" panose="02020603050405020304" pitchFamily="18" charset="0"/>
                <a:cs typeface="Times New Roman" panose="02020603050405020304" pitchFamily="18" charset="0"/>
              </a:rPr>
              <a:t>longitudinal fatigue shear range per unit length (kips)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F</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fat</a:t>
            </a:r>
            <a:r>
              <a:rPr lang="en-US" dirty="0">
                <a:effectLst/>
                <a:latin typeface="Arial" panose="020B0604020202020204" pitchFamily="34" charset="0"/>
                <a:ea typeface="Times New Roman" panose="02020603050405020304" pitchFamily="18" charset="0"/>
                <a:cs typeface="Times New Roman" panose="02020603050405020304" pitchFamily="18" charset="0"/>
              </a:rPr>
              <a:t>   =  radial fatigue shear range per </a:t>
            </a:r>
            <a:r>
              <a:rPr lang="en-US" dirty="0">
                <a:ea typeface="Times New Roman" panose="02020603050405020304" pitchFamily="18" charset="0"/>
                <a:cs typeface="Times New Roman" panose="02020603050405020304" pitchFamily="18" charset="0"/>
              </a:rPr>
              <a:t>unit length (kips)</a:t>
            </a:r>
            <a:endParaRPr lang="en-US" baseline="-25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195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a:t>Shear Connectors</a:t>
            </a:r>
            <a:br>
              <a:rPr lang="en-US"/>
            </a:br>
            <a:r>
              <a:rPr lang="en-US" sz="2800"/>
              <a:t>Pitch – Fatigue Limit State Design</a:t>
            </a: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36</a:t>
            </a:fld>
            <a:endParaRPr lang="en-US" dirty="0"/>
          </a:p>
        </p:txBody>
      </p:sp>
      <p:sp>
        <p:nvSpPr>
          <p:cNvPr id="2" name="TextBox 1">
            <a:extLst>
              <a:ext uri="{FF2B5EF4-FFF2-40B4-BE49-F238E27FC236}">
                <a16:creationId xmlns:a16="http://schemas.microsoft.com/office/drawing/2014/main" id="{D22499B6-4AA1-4DF4-A9F4-B0C538BB0880}"/>
              </a:ext>
            </a:extLst>
          </p:cNvPr>
          <p:cNvSpPr txBox="1"/>
          <p:nvPr/>
        </p:nvSpPr>
        <p:spPr>
          <a:xfrm>
            <a:off x="187287" y="1302876"/>
            <a:ext cx="6419633" cy="400110"/>
          </a:xfrm>
          <a:prstGeom prst="rect">
            <a:avLst/>
          </a:prstGeom>
          <a:noFill/>
        </p:spPr>
        <p:txBody>
          <a:bodyPr wrap="square" rtlCol="0">
            <a:spAutoFit/>
          </a:bodyPr>
          <a:lstStyle/>
          <a:p>
            <a:r>
              <a:rPr lang="en-US" sz="2000" u="sng" dirty="0"/>
              <a:t>Longitudinal Fatigue Shear Range per Unit Length, V</a:t>
            </a:r>
            <a:r>
              <a:rPr lang="en-US" sz="2000" u="sng" baseline="-25000" dirty="0"/>
              <a:t>fat</a:t>
            </a:r>
            <a:r>
              <a:rPr lang="en-US" sz="2000" u="sng" dirty="0"/>
              <a:t>:</a:t>
            </a:r>
          </a:p>
        </p:txBody>
      </p:sp>
      <p:graphicFrame>
        <p:nvGraphicFramePr>
          <p:cNvPr id="348" name="Object 347">
            <a:extLst>
              <a:ext uri="{FF2B5EF4-FFF2-40B4-BE49-F238E27FC236}">
                <a16:creationId xmlns:a16="http://schemas.microsoft.com/office/drawing/2014/main" id="{C3C53D38-3C14-4E80-A61D-2CC60CD9448D}"/>
              </a:ext>
            </a:extLst>
          </p:cNvPr>
          <p:cNvGraphicFramePr>
            <a:graphicFrameLocks noChangeAspect="1"/>
          </p:cNvGraphicFramePr>
          <p:nvPr/>
        </p:nvGraphicFramePr>
        <p:xfrm>
          <a:off x="2735463" y="1744230"/>
          <a:ext cx="1647750" cy="907539"/>
        </p:xfrm>
        <a:graphic>
          <a:graphicData uri="http://schemas.openxmlformats.org/presentationml/2006/ole">
            <mc:AlternateContent xmlns:mc="http://schemas.openxmlformats.org/markup-compatibility/2006">
              <mc:Choice xmlns:v="urn:schemas-microsoft-com:vml" Requires="v">
                <p:oleObj name="Equation" r:id="rId3" imgW="609480" imgH="342720" progId="Equation.DSMT4">
                  <p:embed/>
                </p:oleObj>
              </mc:Choice>
              <mc:Fallback>
                <p:oleObj name="Equation" r:id="rId3" imgW="609480" imgH="342720" progId="Equation.DSMT4">
                  <p:embed/>
                  <p:pic>
                    <p:nvPicPr>
                      <p:cNvPr id="348" name="Object 347">
                        <a:extLst>
                          <a:ext uri="{FF2B5EF4-FFF2-40B4-BE49-F238E27FC236}">
                            <a16:creationId xmlns:a16="http://schemas.microsoft.com/office/drawing/2014/main" id="{C3C53D38-3C14-4E80-A61D-2CC60CD9448D}"/>
                          </a:ext>
                        </a:extLst>
                      </p:cNvPr>
                      <p:cNvPicPr>
                        <a:picLocks noChangeAspect="1" noChangeArrowheads="1"/>
                      </p:cNvPicPr>
                      <p:nvPr/>
                    </p:nvPicPr>
                    <p:blipFill>
                      <a:blip r:embed="rId4"/>
                      <a:srcRect/>
                      <a:stretch>
                        <a:fillRect/>
                      </a:stretch>
                    </p:blipFill>
                    <p:spPr bwMode="auto">
                      <a:xfrm>
                        <a:off x="2735463" y="1744230"/>
                        <a:ext cx="1647750" cy="907539"/>
                      </a:xfrm>
                      <a:prstGeom prst="rect">
                        <a:avLst/>
                      </a:prstGeom>
                      <a:noFill/>
                    </p:spPr>
                  </p:pic>
                </p:oleObj>
              </mc:Fallback>
            </mc:AlternateContent>
          </a:graphicData>
        </a:graphic>
      </p:graphicFrame>
      <p:sp>
        <p:nvSpPr>
          <p:cNvPr id="349" name="TextBox 348">
            <a:extLst>
              <a:ext uri="{FF2B5EF4-FFF2-40B4-BE49-F238E27FC236}">
                <a16:creationId xmlns:a16="http://schemas.microsoft.com/office/drawing/2014/main" id="{15A8198F-6339-4956-8809-9C908706CB99}"/>
              </a:ext>
            </a:extLst>
          </p:cNvPr>
          <p:cNvSpPr txBox="1"/>
          <p:nvPr/>
        </p:nvSpPr>
        <p:spPr>
          <a:xfrm>
            <a:off x="152860" y="2523046"/>
            <a:ext cx="6975060" cy="2506327"/>
          </a:xfrm>
          <a:prstGeom prst="rect">
            <a:avLst/>
          </a:prstGeom>
          <a:noFill/>
        </p:spPr>
        <p:txBody>
          <a:bodyPr wrap="square">
            <a:spAutoFit/>
          </a:bodyPr>
          <a:lstStyle/>
          <a:p>
            <a:pPr marL="228600" marR="228600" algn="just">
              <a:lnSpc>
                <a:spcPct val="110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where:</a:t>
            </a:r>
          </a:p>
          <a:p>
            <a:pPr marL="1081088" marR="228600" indent="-852488" algn="just">
              <a:lnSpc>
                <a:spcPct val="110000"/>
              </a:lnSpc>
              <a:spcBef>
                <a:spcPts val="0"/>
              </a:spcBef>
              <a:spcAft>
                <a:spcPts val="0"/>
              </a:spcAft>
              <a:tabLst>
                <a:tab pos="457200" algn="l"/>
                <a:tab pos="8001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V</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f</a:t>
            </a:r>
            <a:r>
              <a:rPr lang="en-US" dirty="0">
                <a:effectLst/>
                <a:latin typeface="Arial" panose="020B0604020202020204" pitchFamily="34" charset="0"/>
                <a:ea typeface="Times New Roman" panose="02020603050405020304" pitchFamily="18" charset="0"/>
                <a:cs typeface="Times New Roman" panose="02020603050405020304" pitchFamily="18" charset="0"/>
              </a:rPr>
              <a:t>	=  </a:t>
            </a:r>
            <a:r>
              <a:rPr lang="en-US" dirty="0">
                <a:ea typeface="Times New Roman" panose="02020603050405020304" pitchFamily="18" charset="0"/>
                <a:cs typeface="Times New Roman" panose="02020603050405020304" pitchFamily="18" charset="0"/>
              </a:rPr>
              <a:t>vertical shear force range due to the fatigue live load under the applicable Fatigue load combination (kips)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1081088" marR="228600" indent="-852488" algn="just">
              <a:lnSpc>
                <a:spcPct val="110000"/>
              </a:lnSpc>
              <a:spcBef>
                <a:spcPts val="0"/>
              </a:spcBef>
              <a:spcAft>
                <a:spcPts val="0"/>
              </a:spcAft>
            </a:pPr>
            <a:r>
              <a:rPr lang="en-US" dirty="0">
                <a:ea typeface="Times New Roman" panose="02020603050405020304" pitchFamily="18" charset="0"/>
                <a:cs typeface="Times New Roman" panose="02020603050405020304" pitchFamily="18" charset="0"/>
              </a:rPr>
              <a:t>    </a:t>
            </a:r>
            <a:r>
              <a:rPr lang="en-US" dirty="0">
                <a:effectLst/>
                <a:latin typeface="Arial" panose="020B0604020202020204" pitchFamily="34" charset="0"/>
                <a:ea typeface="Times New Roman" panose="02020603050405020304" pitchFamily="18" charset="0"/>
                <a:cs typeface="Times New Roman" panose="02020603050405020304" pitchFamily="18" charset="0"/>
              </a:rPr>
              <a:t>Q =   first moment of the transformed short-term area of the concrete deck about the neutral axis of the short-term composite section </a:t>
            </a:r>
            <a:r>
              <a:rPr lang="en-US" dirty="0">
                <a:ea typeface="Times New Roman" panose="02020603050405020304" pitchFamily="18" charset="0"/>
                <a:cs typeface="Times New Roman" panose="02020603050405020304" pitchFamily="18" charset="0"/>
              </a:rPr>
              <a:t>(in.</a:t>
            </a:r>
            <a:r>
              <a:rPr lang="en-US" baseline="30000" dirty="0">
                <a:ea typeface="Times New Roman" panose="02020603050405020304" pitchFamily="18" charset="0"/>
                <a:cs typeface="Times New Roman" panose="02020603050405020304" pitchFamily="18" charset="0"/>
              </a:rPr>
              <a:t>3</a:t>
            </a:r>
            <a:r>
              <a:rPr lang="en-US" dirty="0">
                <a:ea typeface="Times New Roman" panose="02020603050405020304" pitchFamily="18" charset="0"/>
                <a:cs typeface="Times New Roman" panose="02020603050405020304" pitchFamily="18" charset="0"/>
              </a:rPr>
              <a:t>)</a:t>
            </a:r>
          </a:p>
          <a:p>
            <a:pPr marL="1081088" marR="228600" indent="-852488" algn="just">
              <a:lnSpc>
                <a:spcPct val="110000"/>
              </a:lnSpc>
              <a:spcBef>
                <a:spcPts val="0"/>
              </a:spcBef>
              <a:spcAft>
                <a:spcPts val="0"/>
              </a:spcAft>
            </a:pPr>
            <a:r>
              <a:rPr lang="en-US" baseline="-25000" dirty="0">
                <a:ea typeface="Times New Roman" panose="02020603050405020304" pitchFamily="18" charset="0"/>
                <a:cs typeface="Times New Roman" panose="02020603050405020304" pitchFamily="18" charset="0"/>
              </a:rPr>
              <a:t>       </a:t>
            </a:r>
            <a:r>
              <a:rPr lang="en-US" dirty="0">
                <a:ea typeface="Times New Roman" panose="02020603050405020304" pitchFamily="18" charset="0"/>
                <a:cs typeface="Times New Roman" panose="02020603050405020304" pitchFamily="18" charset="0"/>
              </a:rPr>
              <a:t>I   =  moment of inertia of the short-term composite section (in.</a:t>
            </a:r>
            <a:r>
              <a:rPr lang="en-US" baseline="30000" dirty="0">
                <a:ea typeface="Times New Roman" panose="02020603050405020304" pitchFamily="18" charset="0"/>
                <a:cs typeface="Times New Roman" panose="02020603050405020304" pitchFamily="18" charset="0"/>
              </a:rPr>
              <a:t>4</a:t>
            </a:r>
            <a:r>
              <a:rPr lang="en-US" dirty="0">
                <a:ea typeface="Times New Roman" panose="02020603050405020304" pitchFamily="18" charset="0"/>
                <a:cs typeface="Times New Roman" panose="02020603050405020304" pitchFamily="18" charset="0"/>
              </a:rPr>
              <a:t>)</a:t>
            </a:r>
            <a:endParaRPr lang="en-US" baseline="-25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89" name="Picture 4" descr="diagram of shear connection on girder">
            <a:extLst>
              <a:ext uri="{FF2B5EF4-FFF2-40B4-BE49-F238E27FC236}">
                <a16:creationId xmlns:a16="http://schemas.microsoft.com/office/drawing/2014/main" id="{64EF0A2E-773A-41D4-BCF2-C906250F38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5980" y="2894012"/>
            <a:ext cx="18018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Arrow: Right 5">
            <a:extLst>
              <a:ext uri="{FF2B5EF4-FFF2-40B4-BE49-F238E27FC236}">
                <a16:creationId xmlns:a16="http://schemas.microsoft.com/office/drawing/2014/main" id="{DA9C1726-5C6E-4943-8719-353F4BA5BF9D}"/>
              </a:ext>
            </a:extLst>
          </p:cNvPr>
          <p:cNvSpPr/>
          <p:nvPr/>
        </p:nvSpPr>
        <p:spPr>
          <a:xfrm>
            <a:off x="6884217" y="3493688"/>
            <a:ext cx="264485" cy="25876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571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Pitch – Fatigue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37</a:t>
            </a:fld>
            <a:endParaRPr lang="en-US" dirty="0"/>
          </a:p>
        </p:txBody>
      </p:sp>
      <p:sp>
        <p:nvSpPr>
          <p:cNvPr id="2" name="TextBox 1">
            <a:extLst>
              <a:ext uri="{FF2B5EF4-FFF2-40B4-BE49-F238E27FC236}">
                <a16:creationId xmlns:a16="http://schemas.microsoft.com/office/drawing/2014/main" id="{D22499B6-4AA1-4DF4-A9F4-B0C538BB0880}"/>
              </a:ext>
            </a:extLst>
          </p:cNvPr>
          <p:cNvSpPr txBox="1"/>
          <p:nvPr/>
        </p:nvSpPr>
        <p:spPr>
          <a:xfrm>
            <a:off x="187287" y="1302876"/>
            <a:ext cx="8333648" cy="400110"/>
          </a:xfrm>
          <a:prstGeom prst="rect">
            <a:avLst/>
          </a:prstGeom>
          <a:noFill/>
        </p:spPr>
        <p:txBody>
          <a:bodyPr wrap="square" rtlCol="0">
            <a:spAutoFit/>
          </a:bodyPr>
          <a:lstStyle/>
          <a:p>
            <a:r>
              <a:rPr lang="en-US" sz="2000" u="sng" dirty="0"/>
              <a:t>Radial Fatigue Shear Range per Unit Length, F</a:t>
            </a:r>
            <a:r>
              <a:rPr lang="en-US" sz="2000" u="sng" baseline="-25000" dirty="0"/>
              <a:t>fat</a:t>
            </a:r>
            <a:r>
              <a:rPr lang="en-US" sz="2000" u="sng" dirty="0"/>
              <a:t>, taken as the larger of:</a:t>
            </a:r>
          </a:p>
        </p:txBody>
      </p:sp>
      <p:graphicFrame>
        <p:nvGraphicFramePr>
          <p:cNvPr id="348" name="Object 347">
            <a:extLst>
              <a:ext uri="{FF2B5EF4-FFF2-40B4-BE49-F238E27FC236}">
                <a16:creationId xmlns:a16="http://schemas.microsoft.com/office/drawing/2014/main" id="{C3C53D38-3C14-4E80-A61D-2CC60CD9448D}"/>
              </a:ext>
            </a:extLst>
          </p:cNvPr>
          <p:cNvGraphicFramePr>
            <a:graphicFrameLocks noChangeAspect="1"/>
          </p:cNvGraphicFramePr>
          <p:nvPr>
            <p:extLst>
              <p:ext uri="{D42A27DB-BD31-4B8C-83A1-F6EECF244321}">
                <p14:modId xmlns:p14="http://schemas.microsoft.com/office/powerpoint/2010/main" val="3356765761"/>
              </p:ext>
            </p:extLst>
          </p:nvPr>
        </p:nvGraphicFramePr>
        <p:xfrm>
          <a:off x="2427287" y="1962218"/>
          <a:ext cx="2265362" cy="939800"/>
        </p:xfrm>
        <a:graphic>
          <a:graphicData uri="http://schemas.openxmlformats.org/presentationml/2006/ole">
            <mc:AlternateContent xmlns:mc="http://schemas.openxmlformats.org/markup-compatibility/2006">
              <mc:Choice xmlns:v="urn:schemas-microsoft-com:vml" Requires="v">
                <p:oleObj name="Equation" r:id="rId3" imgW="838080" imgH="355320" progId="Equation.DSMT4">
                  <p:embed/>
                </p:oleObj>
              </mc:Choice>
              <mc:Fallback>
                <p:oleObj name="Equation" r:id="rId3" imgW="838080" imgH="355320" progId="Equation.DSMT4">
                  <p:embed/>
                  <p:pic>
                    <p:nvPicPr>
                      <p:cNvPr id="348" name="Object 347">
                        <a:extLst>
                          <a:ext uri="{FF2B5EF4-FFF2-40B4-BE49-F238E27FC236}">
                            <a16:creationId xmlns:a16="http://schemas.microsoft.com/office/drawing/2014/main" id="{C3C53D38-3C14-4E80-A61D-2CC60CD9448D}"/>
                          </a:ext>
                        </a:extLst>
                      </p:cNvPr>
                      <p:cNvPicPr>
                        <a:picLocks noChangeAspect="1" noChangeArrowheads="1"/>
                      </p:cNvPicPr>
                      <p:nvPr/>
                    </p:nvPicPr>
                    <p:blipFill>
                      <a:blip r:embed="rId4"/>
                      <a:srcRect/>
                      <a:stretch>
                        <a:fillRect/>
                      </a:stretch>
                    </p:blipFill>
                    <p:spPr bwMode="auto">
                      <a:xfrm>
                        <a:off x="2427287" y="1962218"/>
                        <a:ext cx="2265362" cy="939800"/>
                      </a:xfrm>
                      <a:prstGeom prst="rect">
                        <a:avLst/>
                      </a:prstGeom>
                      <a:noFill/>
                    </p:spPr>
                  </p:pic>
                </p:oleObj>
              </mc:Fallback>
            </mc:AlternateContent>
          </a:graphicData>
        </a:graphic>
      </p:graphicFrame>
      <p:graphicFrame>
        <p:nvGraphicFramePr>
          <p:cNvPr id="290" name="Object 289">
            <a:extLst>
              <a:ext uri="{FF2B5EF4-FFF2-40B4-BE49-F238E27FC236}">
                <a16:creationId xmlns:a16="http://schemas.microsoft.com/office/drawing/2014/main" id="{4BFAB8F4-92BA-4091-BAE6-D97F642B8B83}"/>
              </a:ext>
            </a:extLst>
          </p:cNvPr>
          <p:cNvGraphicFramePr>
            <a:graphicFrameLocks noChangeAspect="1"/>
          </p:cNvGraphicFramePr>
          <p:nvPr>
            <p:extLst>
              <p:ext uri="{D42A27DB-BD31-4B8C-83A1-F6EECF244321}">
                <p14:modId xmlns:p14="http://schemas.microsoft.com/office/powerpoint/2010/main" val="1402998538"/>
              </p:ext>
            </p:extLst>
          </p:nvPr>
        </p:nvGraphicFramePr>
        <p:xfrm>
          <a:off x="2821781" y="3182147"/>
          <a:ext cx="1476375" cy="906463"/>
        </p:xfrm>
        <a:graphic>
          <a:graphicData uri="http://schemas.openxmlformats.org/presentationml/2006/ole">
            <mc:AlternateContent xmlns:mc="http://schemas.openxmlformats.org/markup-compatibility/2006">
              <mc:Choice xmlns:v="urn:schemas-microsoft-com:vml" Requires="v">
                <p:oleObj name="Equation" r:id="rId5" imgW="545760" imgH="342720" progId="Equation.DSMT4">
                  <p:embed/>
                </p:oleObj>
              </mc:Choice>
              <mc:Fallback>
                <p:oleObj name="Equation" r:id="rId5" imgW="545760" imgH="342720" progId="Equation.DSMT4">
                  <p:embed/>
                  <p:pic>
                    <p:nvPicPr>
                      <p:cNvPr id="290" name="Object 289">
                        <a:extLst>
                          <a:ext uri="{FF2B5EF4-FFF2-40B4-BE49-F238E27FC236}">
                            <a16:creationId xmlns:a16="http://schemas.microsoft.com/office/drawing/2014/main" id="{4BFAB8F4-92BA-4091-BAE6-D97F642B8B83}"/>
                          </a:ext>
                        </a:extLst>
                      </p:cNvPr>
                      <p:cNvPicPr>
                        <a:picLocks noChangeAspect="1" noChangeArrowheads="1"/>
                      </p:cNvPicPr>
                      <p:nvPr/>
                    </p:nvPicPr>
                    <p:blipFill>
                      <a:blip r:embed="rId6"/>
                      <a:srcRect/>
                      <a:stretch>
                        <a:fillRect/>
                      </a:stretch>
                    </p:blipFill>
                    <p:spPr bwMode="auto">
                      <a:xfrm>
                        <a:off x="2821781" y="3182147"/>
                        <a:ext cx="1476375" cy="906463"/>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0B939151-E05E-4927-9728-24390E66B0B0}"/>
              </a:ext>
            </a:extLst>
          </p:cNvPr>
          <p:cNvSpPr txBox="1"/>
          <p:nvPr/>
        </p:nvSpPr>
        <p:spPr>
          <a:xfrm>
            <a:off x="5144113" y="2224418"/>
            <a:ext cx="3387865" cy="400110"/>
          </a:xfrm>
          <a:prstGeom prst="rect">
            <a:avLst/>
          </a:prstGeom>
          <a:noFill/>
        </p:spPr>
        <p:txBody>
          <a:bodyPr wrap="square" rtlCol="0">
            <a:spAutoFit/>
          </a:bodyPr>
          <a:lstStyle/>
          <a:p>
            <a:r>
              <a:rPr lang="en-US" sz="2000" dirty="0"/>
              <a:t>Torsion due to Curvature</a:t>
            </a:r>
          </a:p>
        </p:txBody>
      </p:sp>
      <p:sp>
        <p:nvSpPr>
          <p:cNvPr id="8" name="TextBox 7">
            <a:extLst>
              <a:ext uri="{FF2B5EF4-FFF2-40B4-BE49-F238E27FC236}">
                <a16:creationId xmlns:a16="http://schemas.microsoft.com/office/drawing/2014/main" id="{B2EEB1DE-71F1-42E4-860C-DD25E7582B3D}"/>
              </a:ext>
            </a:extLst>
          </p:cNvPr>
          <p:cNvSpPr txBox="1"/>
          <p:nvPr/>
        </p:nvSpPr>
        <p:spPr>
          <a:xfrm>
            <a:off x="5195454" y="3356045"/>
            <a:ext cx="3612573" cy="707886"/>
          </a:xfrm>
          <a:prstGeom prst="rect">
            <a:avLst/>
          </a:prstGeom>
          <a:noFill/>
        </p:spPr>
        <p:txBody>
          <a:bodyPr wrap="square" rtlCol="0">
            <a:spAutoFit/>
          </a:bodyPr>
          <a:lstStyle/>
          <a:p>
            <a:r>
              <a:rPr lang="en-US" sz="2000" dirty="0"/>
              <a:t>Torsion due to Effects Other than Curvature; e.g., Skew</a:t>
            </a:r>
          </a:p>
        </p:txBody>
      </p:sp>
    </p:spTree>
    <p:extLst>
      <p:ext uri="{BB962C8B-B14F-4D97-AF65-F5344CB8AC3E}">
        <p14:creationId xmlns:p14="http://schemas.microsoft.com/office/powerpoint/2010/main" val="3871550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Pitch – Fatigue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38</a:t>
            </a:fld>
            <a:endParaRPr lang="en-US" dirty="0"/>
          </a:p>
        </p:txBody>
      </p:sp>
      <p:sp>
        <p:nvSpPr>
          <p:cNvPr id="2" name="TextBox 1">
            <a:extLst>
              <a:ext uri="{FF2B5EF4-FFF2-40B4-BE49-F238E27FC236}">
                <a16:creationId xmlns:a16="http://schemas.microsoft.com/office/drawing/2014/main" id="{D22499B6-4AA1-4DF4-A9F4-B0C538BB0880}"/>
              </a:ext>
            </a:extLst>
          </p:cNvPr>
          <p:cNvSpPr txBox="1"/>
          <p:nvPr/>
        </p:nvSpPr>
        <p:spPr>
          <a:xfrm>
            <a:off x="205525" y="1185792"/>
            <a:ext cx="3751822" cy="1015663"/>
          </a:xfrm>
          <a:prstGeom prst="rect">
            <a:avLst/>
          </a:prstGeom>
          <a:noFill/>
        </p:spPr>
        <p:txBody>
          <a:bodyPr wrap="square" rtlCol="0">
            <a:spAutoFit/>
          </a:bodyPr>
          <a:lstStyle/>
          <a:p>
            <a:r>
              <a:rPr lang="en-US" sz="2000" u="sng" dirty="0"/>
              <a:t>Radial Fatigue Shear Range per Unit Length due to Curvature, F</a:t>
            </a:r>
            <a:r>
              <a:rPr lang="en-US" sz="2000" u="sng" baseline="-25000" dirty="0"/>
              <a:t>fat1</a:t>
            </a:r>
            <a:r>
              <a:rPr lang="en-US" sz="2000" u="sng" dirty="0"/>
              <a:t>:</a:t>
            </a:r>
          </a:p>
        </p:txBody>
      </p:sp>
      <p:pic>
        <p:nvPicPr>
          <p:cNvPr id="289" name="Picture 288" descr="Figure 6.6.2.3.2.3.1-1 Derivation of F sub fat1 (Equation 3.3.5). sketches of curved girder. top sketch shows bottom flange and cross frame. bottom sketch shows deck and cross frame. Corresponding dimensions and equations are presented. ">
            <a:extLst>
              <a:ext uri="{FF2B5EF4-FFF2-40B4-BE49-F238E27FC236}">
                <a16:creationId xmlns:a16="http://schemas.microsoft.com/office/drawing/2014/main" id="{5D800421-19E0-4F3E-8FE1-F7D08A86E0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4361" y="1172314"/>
            <a:ext cx="5518517" cy="3988183"/>
          </a:xfrm>
          <a:prstGeom prst="rect">
            <a:avLst/>
          </a:prstGeom>
          <a:noFill/>
          <a:ln>
            <a:noFill/>
          </a:ln>
        </p:spPr>
      </p:pic>
      <p:graphicFrame>
        <p:nvGraphicFramePr>
          <p:cNvPr id="291" name="Object 290">
            <a:extLst>
              <a:ext uri="{FF2B5EF4-FFF2-40B4-BE49-F238E27FC236}">
                <a16:creationId xmlns:a16="http://schemas.microsoft.com/office/drawing/2014/main" id="{D4F7D163-C32C-427E-B073-91A695151EDF}"/>
              </a:ext>
            </a:extLst>
          </p:cNvPr>
          <p:cNvGraphicFramePr>
            <a:graphicFrameLocks noChangeAspect="1"/>
          </p:cNvGraphicFramePr>
          <p:nvPr>
            <p:extLst>
              <p:ext uri="{D42A27DB-BD31-4B8C-83A1-F6EECF244321}">
                <p14:modId xmlns:p14="http://schemas.microsoft.com/office/powerpoint/2010/main" val="3449814634"/>
              </p:ext>
            </p:extLst>
          </p:nvPr>
        </p:nvGraphicFramePr>
        <p:xfrm>
          <a:off x="680343" y="2376056"/>
          <a:ext cx="1962150" cy="746125"/>
        </p:xfrm>
        <a:graphic>
          <a:graphicData uri="http://schemas.openxmlformats.org/presentationml/2006/ole">
            <mc:AlternateContent xmlns:mc="http://schemas.openxmlformats.org/markup-compatibility/2006">
              <mc:Choice xmlns:v="urn:schemas-microsoft-com:vml" Requires="v">
                <p:oleObj name="Equation" r:id="rId4" imgW="914400" imgH="355320" progId="Equation.DSMT4">
                  <p:embed/>
                </p:oleObj>
              </mc:Choice>
              <mc:Fallback>
                <p:oleObj name="Equation" r:id="rId4" imgW="914400" imgH="355320" progId="Equation.DSMT4">
                  <p:embed/>
                  <p:pic>
                    <p:nvPicPr>
                      <p:cNvPr id="291" name="Object 290">
                        <a:extLst>
                          <a:ext uri="{FF2B5EF4-FFF2-40B4-BE49-F238E27FC236}">
                            <a16:creationId xmlns:a16="http://schemas.microsoft.com/office/drawing/2014/main" id="{D4F7D163-C32C-427E-B073-91A695151EDF}"/>
                          </a:ext>
                        </a:extLst>
                      </p:cNvPr>
                      <p:cNvPicPr>
                        <a:picLocks noChangeAspect="1" noChangeArrowheads="1"/>
                      </p:cNvPicPr>
                      <p:nvPr/>
                    </p:nvPicPr>
                    <p:blipFill>
                      <a:blip r:embed="rId5"/>
                      <a:srcRect/>
                      <a:stretch>
                        <a:fillRect/>
                      </a:stretch>
                    </p:blipFill>
                    <p:spPr bwMode="auto">
                      <a:xfrm>
                        <a:off x="680343" y="2376056"/>
                        <a:ext cx="1962150" cy="746125"/>
                      </a:xfrm>
                      <a:prstGeom prst="rect">
                        <a:avLst/>
                      </a:prstGeom>
                      <a:noFill/>
                    </p:spPr>
                  </p:pic>
                </p:oleObj>
              </mc:Fallback>
            </mc:AlternateContent>
          </a:graphicData>
        </a:graphic>
      </p:graphicFrame>
      <p:graphicFrame>
        <p:nvGraphicFramePr>
          <p:cNvPr id="292" name="Object 291">
            <a:extLst>
              <a:ext uri="{FF2B5EF4-FFF2-40B4-BE49-F238E27FC236}">
                <a16:creationId xmlns:a16="http://schemas.microsoft.com/office/drawing/2014/main" id="{AE09C99D-0661-4412-946E-95F09D1DBC77}"/>
              </a:ext>
            </a:extLst>
          </p:cNvPr>
          <p:cNvGraphicFramePr>
            <a:graphicFrameLocks noChangeAspect="1"/>
          </p:cNvGraphicFramePr>
          <p:nvPr>
            <p:extLst>
              <p:ext uri="{D42A27DB-BD31-4B8C-83A1-F6EECF244321}">
                <p14:modId xmlns:p14="http://schemas.microsoft.com/office/powerpoint/2010/main" val="3418977054"/>
              </p:ext>
            </p:extLst>
          </p:nvPr>
        </p:nvGraphicFramePr>
        <p:xfrm>
          <a:off x="713739" y="3316572"/>
          <a:ext cx="2425700" cy="746125"/>
        </p:xfrm>
        <a:graphic>
          <a:graphicData uri="http://schemas.openxmlformats.org/presentationml/2006/ole">
            <mc:AlternateContent xmlns:mc="http://schemas.openxmlformats.org/markup-compatibility/2006">
              <mc:Choice xmlns:v="urn:schemas-microsoft-com:vml" Requires="v">
                <p:oleObj name="Equation" r:id="rId6" imgW="1130040" imgH="355320" progId="Equation.DSMT4">
                  <p:embed/>
                </p:oleObj>
              </mc:Choice>
              <mc:Fallback>
                <p:oleObj name="Equation" r:id="rId6" imgW="1130040" imgH="355320" progId="Equation.DSMT4">
                  <p:embed/>
                  <p:pic>
                    <p:nvPicPr>
                      <p:cNvPr id="292" name="Object 291">
                        <a:extLst>
                          <a:ext uri="{FF2B5EF4-FFF2-40B4-BE49-F238E27FC236}">
                            <a16:creationId xmlns:a16="http://schemas.microsoft.com/office/drawing/2014/main" id="{AE09C99D-0661-4412-946E-95F09D1DBC77}"/>
                          </a:ext>
                        </a:extLst>
                      </p:cNvPr>
                      <p:cNvPicPr>
                        <a:picLocks noChangeAspect="1" noChangeArrowheads="1"/>
                      </p:cNvPicPr>
                      <p:nvPr/>
                    </p:nvPicPr>
                    <p:blipFill>
                      <a:blip r:embed="rId7"/>
                      <a:srcRect/>
                      <a:stretch>
                        <a:fillRect/>
                      </a:stretch>
                    </p:blipFill>
                    <p:spPr bwMode="auto">
                      <a:xfrm>
                        <a:off x="713739" y="3316572"/>
                        <a:ext cx="2425700" cy="746125"/>
                      </a:xfrm>
                      <a:prstGeom prst="rect">
                        <a:avLst/>
                      </a:prstGeom>
                      <a:noFill/>
                    </p:spPr>
                  </p:pic>
                </p:oleObj>
              </mc:Fallback>
            </mc:AlternateContent>
          </a:graphicData>
        </a:graphic>
      </p:graphicFrame>
    </p:spTree>
    <p:extLst>
      <p:ext uri="{BB962C8B-B14F-4D97-AF65-F5344CB8AC3E}">
        <p14:creationId xmlns:p14="http://schemas.microsoft.com/office/powerpoint/2010/main" val="1297205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Pitch – Fatigue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39</a:t>
            </a:fld>
            <a:endParaRPr lang="en-US" dirty="0"/>
          </a:p>
        </p:txBody>
      </p:sp>
      <p:sp>
        <p:nvSpPr>
          <p:cNvPr id="2" name="TextBox 1">
            <a:extLst>
              <a:ext uri="{FF2B5EF4-FFF2-40B4-BE49-F238E27FC236}">
                <a16:creationId xmlns:a16="http://schemas.microsoft.com/office/drawing/2014/main" id="{D22499B6-4AA1-4DF4-A9F4-B0C538BB0880}"/>
              </a:ext>
            </a:extLst>
          </p:cNvPr>
          <p:cNvSpPr txBox="1"/>
          <p:nvPr/>
        </p:nvSpPr>
        <p:spPr>
          <a:xfrm>
            <a:off x="205525" y="1185792"/>
            <a:ext cx="3751822" cy="1323439"/>
          </a:xfrm>
          <a:prstGeom prst="rect">
            <a:avLst/>
          </a:prstGeom>
          <a:noFill/>
        </p:spPr>
        <p:txBody>
          <a:bodyPr wrap="square" rtlCol="0">
            <a:spAutoFit/>
          </a:bodyPr>
          <a:lstStyle/>
          <a:p>
            <a:r>
              <a:rPr lang="en-US" sz="2000" u="sng" dirty="0"/>
              <a:t>Radial Fatigue Shear Range per Unit Length due to Effects Other than Curvature (e.g., Skew), F</a:t>
            </a:r>
            <a:r>
              <a:rPr lang="en-US" sz="2000" u="sng" baseline="-25000" dirty="0"/>
              <a:t>fat2</a:t>
            </a:r>
            <a:r>
              <a:rPr lang="en-US" sz="2000" u="sng" dirty="0"/>
              <a:t>:</a:t>
            </a:r>
          </a:p>
        </p:txBody>
      </p:sp>
      <p:graphicFrame>
        <p:nvGraphicFramePr>
          <p:cNvPr id="291" name="Object 290">
            <a:extLst>
              <a:ext uri="{FF2B5EF4-FFF2-40B4-BE49-F238E27FC236}">
                <a16:creationId xmlns:a16="http://schemas.microsoft.com/office/drawing/2014/main" id="{D4F7D163-C32C-427E-B073-91A695151EDF}"/>
              </a:ext>
            </a:extLst>
          </p:cNvPr>
          <p:cNvGraphicFramePr>
            <a:graphicFrameLocks noChangeAspect="1"/>
          </p:cNvGraphicFramePr>
          <p:nvPr>
            <p:extLst>
              <p:ext uri="{D42A27DB-BD31-4B8C-83A1-F6EECF244321}">
                <p14:modId xmlns:p14="http://schemas.microsoft.com/office/powerpoint/2010/main" val="3810775729"/>
              </p:ext>
            </p:extLst>
          </p:nvPr>
        </p:nvGraphicFramePr>
        <p:xfrm>
          <a:off x="1138238" y="2693988"/>
          <a:ext cx="1171575" cy="719137"/>
        </p:xfrm>
        <a:graphic>
          <a:graphicData uri="http://schemas.openxmlformats.org/presentationml/2006/ole">
            <mc:AlternateContent xmlns:mc="http://schemas.openxmlformats.org/markup-compatibility/2006">
              <mc:Choice xmlns:v="urn:schemas-microsoft-com:vml" Requires="v">
                <p:oleObj name="Equation" r:id="rId3" imgW="545760" imgH="342720" progId="Equation.DSMT4">
                  <p:embed/>
                </p:oleObj>
              </mc:Choice>
              <mc:Fallback>
                <p:oleObj name="Equation" r:id="rId3" imgW="545760" imgH="342720" progId="Equation.DSMT4">
                  <p:embed/>
                  <p:pic>
                    <p:nvPicPr>
                      <p:cNvPr id="291" name="Object 290">
                        <a:extLst>
                          <a:ext uri="{FF2B5EF4-FFF2-40B4-BE49-F238E27FC236}">
                            <a16:creationId xmlns:a16="http://schemas.microsoft.com/office/drawing/2014/main" id="{D4F7D163-C32C-427E-B073-91A695151EDF}"/>
                          </a:ext>
                        </a:extLst>
                      </p:cNvPr>
                      <p:cNvPicPr>
                        <a:picLocks noChangeAspect="1" noChangeArrowheads="1"/>
                      </p:cNvPicPr>
                      <p:nvPr/>
                    </p:nvPicPr>
                    <p:blipFill>
                      <a:blip r:embed="rId4"/>
                      <a:srcRect/>
                      <a:stretch>
                        <a:fillRect/>
                      </a:stretch>
                    </p:blipFill>
                    <p:spPr bwMode="auto">
                      <a:xfrm>
                        <a:off x="1138238" y="2693988"/>
                        <a:ext cx="1171575" cy="719137"/>
                      </a:xfrm>
                      <a:prstGeom prst="rect">
                        <a:avLst/>
                      </a:prstGeom>
                      <a:noFill/>
                    </p:spPr>
                  </p:pic>
                </p:oleObj>
              </mc:Fallback>
            </mc:AlternateContent>
          </a:graphicData>
        </a:graphic>
      </p:graphicFrame>
      <p:pic>
        <p:nvPicPr>
          <p:cNvPr id="290" name="Picture 289" descr="Figure 6.6.2.3.2.3.2-1  Resolution of the Horizontal Cross-Frame Force Ranges due to the Factored Fatigue Load at the Level of the Top Chord to Determine F sub rc. sketch of exterior girder, interior girder and plan view of skewed cross frame. ">
            <a:extLst>
              <a:ext uri="{FF2B5EF4-FFF2-40B4-BE49-F238E27FC236}">
                <a16:creationId xmlns:a16="http://schemas.microsoft.com/office/drawing/2014/main" id="{A04A64C6-F80C-43A6-AABC-10362C6E48D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761" y="1328306"/>
            <a:ext cx="4891858" cy="2462644"/>
          </a:xfrm>
          <a:prstGeom prst="rect">
            <a:avLst/>
          </a:prstGeom>
          <a:noFill/>
          <a:ln>
            <a:noFill/>
          </a:ln>
        </p:spPr>
      </p:pic>
      <p:sp>
        <p:nvSpPr>
          <p:cNvPr id="6" name="TextBox 5">
            <a:extLst>
              <a:ext uri="{FF2B5EF4-FFF2-40B4-BE49-F238E27FC236}">
                <a16:creationId xmlns:a16="http://schemas.microsoft.com/office/drawing/2014/main" id="{6994F68E-3383-4205-B02F-079A3074315E}"/>
              </a:ext>
            </a:extLst>
          </p:cNvPr>
          <p:cNvSpPr txBox="1"/>
          <p:nvPr/>
        </p:nvSpPr>
        <p:spPr>
          <a:xfrm>
            <a:off x="342900" y="3638550"/>
            <a:ext cx="5448300" cy="1200329"/>
          </a:xfrm>
          <a:prstGeom prst="rect">
            <a:avLst/>
          </a:prstGeom>
          <a:noFill/>
        </p:spPr>
        <p:txBody>
          <a:bodyPr wrap="square" rtlCol="0">
            <a:spAutoFit/>
          </a:bodyPr>
          <a:lstStyle/>
          <a:p>
            <a:r>
              <a:rPr lang="en-US" dirty="0"/>
              <a:t>where:</a:t>
            </a:r>
          </a:p>
          <a:p>
            <a:pPr marL="803275" indent="-803275"/>
            <a:r>
              <a:rPr lang="en-US" dirty="0"/>
              <a:t>     F</a:t>
            </a:r>
            <a:r>
              <a:rPr lang="en-US" baseline="-25000" dirty="0"/>
              <a:t>rc </a:t>
            </a:r>
            <a:r>
              <a:rPr lang="en-US" dirty="0"/>
              <a:t>= net range of horizontal cross-frame force at the top flange due to the factored fatigue load (kips)</a:t>
            </a:r>
          </a:p>
        </p:txBody>
      </p:sp>
    </p:spTree>
    <p:extLst>
      <p:ext uri="{BB962C8B-B14F-4D97-AF65-F5344CB8AC3E}">
        <p14:creationId xmlns:p14="http://schemas.microsoft.com/office/powerpoint/2010/main" val="68017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54E93E-AEAC-476D-BA81-6D7300380261}"/>
              </a:ext>
            </a:extLst>
          </p:cNvPr>
          <p:cNvSpPr>
            <a:spLocks noGrp="1"/>
          </p:cNvSpPr>
          <p:nvPr>
            <p:ph type="title"/>
          </p:nvPr>
        </p:nvSpPr>
        <p:spPr>
          <a:xfrm>
            <a:off x="39392" y="206375"/>
            <a:ext cx="9104608" cy="857250"/>
          </a:xfrm>
        </p:spPr>
        <p:txBody>
          <a:bodyPr/>
          <a:lstStyle/>
          <a:p>
            <a:r>
              <a:rPr lang="en-US" dirty="0"/>
              <a:t>Flexural Resistance Components </a:t>
            </a:r>
            <a:br>
              <a:rPr lang="en-US" sz="2400" dirty="0"/>
            </a:br>
            <a:r>
              <a:rPr lang="en-US" sz="2800" dirty="0"/>
              <a:t>Composite Sections in Positive Bending</a:t>
            </a:r>
          </a:p>
        </p:txBody>
      </p:sp>
      <p:pic>
        <p:nvPicPr>
          <p:cNvPr id="8" name="Content Placeholder 7">
            <a:extLst>
              <a:ext uri="{FF2B5EF4-FFF2-40B4-BE49-F238E27FC236}">
                <a16:creationId xmlns:a16="http://schemas.microsoft.com/office/drawing/2014/main" id="{7D32EBC0-BAFD-4EF0-BD43-1160840442B1}"/>
              </a:ext>
            </a:extLst>
          </p:cNvPr>
          <p:cNvPicPr>
            <a:picLocks noGrp="1" noChangeAspect="1"/>
          </p:cNvPicPr>
          <p:nvPr>
            <p:ph sz="half" idx="1"/>
          </p:nvPr>
        </p:nvPicPr>
        <p:blipFill rotWithShape="1">
          <a:blip r:embed="rId3"/>
          <a:srcRect r="64151"/>
          <a:stretch/>
        </p:blipFill>
        <p:spPr>
          <a:xfrm>
            <a:off x="422564" y="1337468"/>
            <a:ext cx="4532608" cy="3567113"/>
          </a:xfrm>
          <a:prstGeom prst="rect">
            <a:avLst/>
          </a:prstGeom>
        </p:spPr>
      </p:pic>
      <p:sp>
        <p:nvSpPr>
          <p:cNvPr id="7" name="Content Placeholder 6">
            <a:extLst>
              <a:ext uri="{FF2B5EF4-FFF2-40B4-BE49-F238E27FC236}">
                <a16:creationId xmlns:a16="http://schemas.microsoft.com/office/drawing/2014/main" id="{A1196343-1FE3-4853-964A-A236CED5CC59}"/>
              </a:ext>
            </a:extLst>
          </p:cNvPr>
          <p:cNvSpPr>
            <a:spLocks noGrp="1"/>
          </p:cNvSpPr>
          <p:nvPr>
            <p:ph sz="half" idx="2"/>
          </p:nvPr>
        </p:nvSpPr>
        <p:spPr>
          <a:xfrm>
            <a:off x="4914900" y="1962150"/>
            <a:ext cx="4038600" cy="3394075"/>
          </a:xfrm>
        </p:spPr>
        <p:txBody>
          <a:bodyPr/>
          <a:lstStyle/>
          <a:p>
            <a:pPr lvl="1"/>
            <a:r>
              <a:rPr lang="en-US" dirty="0"/>
              <a:t>Bottom flange</a:t>
            </a:r>
          </a:p>
          <a:p>
            <a:pPr lvl="1"/>
            <a:r>
              <a:rPr lang="en-US" dirty="0"/>
              <a:t>Web</a:t>
            </a:r>
          </a:p>
          <a:p>
            <a:pPr lvl="1"/>
            <a:r>
              <a:rPr lang="en-US" dirty="0"/>
              <a:t>Top flange</a:t>
            </a:r>
          </a:p>
          <a:p>
            <a:pPr lvl="1"/>
            <a:r>
              <a:rPr lang="en-US" dirty="0"/>
              <a:t>Concrete deck</a:t>
            </a:r>
          </a:p>
          <a:p>
            <a:pPr lvl="1"/>
            <a:r>
              <a:rPr lang="en-US" dirty="0"/>
              <a:t>Concrete deck longitudinal steel</a:t>
            </a:r>
          </a:p>
        </p:txBody>
      </p:sp>
      <p:sp>
        <p:nvSpPr>
          <p:cNvPr id="4" name="Slide Number Placeholder 3">
            <a:extLst>
              <a:ext uri="{FF2B5EF4-FFF2-40B4-BE49-F238E27FC236}">
                <a16:creationId xmlns:a16="http://schemas.microsoft.com/office/drawing/2014/main" id="{65E10ADB-7A52-470B-BA46-0A4030BAE9C9}"/>
              </a:ext>
            </a:extLst>
          </p:cNvPr>
          <p:cNvSpPr>
            <a:spLocks noGrp="1"/>
          </p:cNvSpPr>
          <p:nvPr>
            <p:ph type="sldNum" sz="quarter" idx="12"/>
          </p:nvPr>
        </p:nvSpPr>
        <p:spPr/>
        <p:txBody>
          <a:bodyPr/>
          <a:lstStyle/>
          <a:p>
            <a:fld id="{BA98D948-1207-4CB8-9C03-80C63F72A5E7}" type="slidenum">
              <a:rPr lang="en-US" smtClean="0"/>
              <a:t>4</a:t>
            </a:fld>
            <a:endParaRPr lang="en-US" dirty="0"/>
          </a:p>
        </p:txBody>
      </p:sp>
    </p:spTree>
    <p:extLst>
      <p:ext uri="{BB962C8B-B14F-4D97-AF65-F5344CB8AC3E}">
        <p14:creationId xmlns:p14="http://schemas.microsoft.com/office/powerpoint/2010/main" val="2769777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Pitch – Fatigue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40</a:t>
            </a:fld>
            <a:endParaRPr lang="en-US" dirty="0"/>
          </a:p>
        </p:txBody>
      </p:sp>
      <p:sp>
        <p:nvSpPr>
          <p:cNvPr id="2" name="TextBox 1">
            <a:extLst>
              <a:ext uri="{FF2B5EF4-FFF2-40B4-BE49-F238E27FC236}">
                <a16:creationId xmlns:a16="http://schemas.microsoft.com/office/drawing/2014/main" id="{D22499B6-4AA1-4DF4-A9F4-B0C538BB0880}"/>
              </a:ext>
            </a:extLst>
          </p:cNvPr>
          <p:cNvSpPr txBox="1"/>
          <p:nvPr/>
        </p:nvSpPr>
        <p:spPr>
          <a:xfrm>
            <a:off x="521493" y="1371962"/>
            <a:ext cx="8276297" cy="400110"/>
          </a:xfrm>
          <a:prstGeom prst="rect">
            <a:avLst/>
          </a:prstGeom>
          <a:noFill/>
        </p:spPr>
        <p:txBody>
          <a:bodyPr wrap="square" rtlCol="0">
            <a:spAutoFit/>
          </a:bodyPr>
          <a:lstStyle/>
          <a:p>
            <a:r>
              <a:rPr lang="en-US" sz="2000" u="sng" dirty="0"/>
              <a:t>Fatigue Shear Resistance of an Individual Stud Shear Connector, Z</a:t>
            </a:r>
            <a:r>
              <a:rPr lang="en-US" sz="2000" u="sng" baseline="-25000" dirty="0"/>
              <a:t>r</a:t>
            </a:r>
            <a:r>
              <a:rPr lang="en-US" sz="2000" u="sng" dirty="0"/>
              <a:t>:</a:t>
            </a:r>
          </a:p>
        </p:txBody>
      </p:sp>
      <p:graphicFrame>
        <p:nvGraphicFramePr>
          <p:cNvPr id="348" name="Object 347">
            <a:extLst>
              <a:ext uri="{FF2B5EF4-FFF2-40B4-BE49-F238E27FC236}">
                <a16:creationId xmlns:a16="http://schemas.microsoft.com/office/drawing/2014/main" id="{C3C53D38-3C14-4E80-A61D-2CC60CD9448D}"/>
              </a:ext>
            </a:extLst>
          </p:cNvPr>
          <p:cNvGraphicFramePr>
            <a:graphicFrameLocks noChangeAspect="1"/>
          </p:cNvGraphicFramePr>
          <p:nvPr>
            <p:extLst>
              <p:ext uri="{D42A27DB-BD31-4B8C-83A1-F6EECF244321}">
                <p14:modId xmlns:p14="http://schemas.microsoft.com/office/powerpoint/2010/main" val="2266813472"/>
              </p:ext>
            </p:extLst>
          </p:nvPr>
        </p:nvGraphicFramePr>
        <p:xfrm>
          <a:off x="3049588" y="1968500"/>
          <a:ext cx="2457450" cy="676275"/>
        </p:xfrm>
        <a:graphic>
          <a:graphicData uri="http://schemas.openxmlformats.org/presentationml/2006/ole">
            <mc:AlternateContent xmlns:mc="http://schemas.openxmlformats.org/markup-compatibility/2006">
              <mc:Choice xmlns:v="urn:schemas-microsoft-com:vml" Requires="v">
                <p:oleObj name="Equation" r:id="rId3" imgW="812520" imgH="228600" progId="Equation.DSMT4">
                  <p:embed/>
                </p:oleObj>
              </mc:Choice>
              <mc:Fallback>
                <p:oleObj name="Equation" r:id="rId3" imgW="812520" imgH="228600" progId="Equation.DSMT4">
                  <p:embed/>
                  <p:pic>
                    <p:nvPicPr>
                      <p:cNvPr id="348" name="Object 347">
                        <a:extLst>
                          <a:ext uri="{FF2B5EF4-FFF2-40B4-BE49-F238E27FC236}">
                            <a16:creationId xmlns:a16="http://schemas.microsoft.com/office/drawing/2014/main" id="{C3C53D38-3C14-4E80-A61D-2CC60CD9448D}"/>
                          </a:ext>
                        </a:extLst>
                      </p:cNvPr>
                      <p:cNvPicPr>
                        <a:picLocks noChangeAspect="1" noChangeArrowheads="1"/>
                      </p:cNvPicPr>
                      <p:nvPr/>
                    </p:nvPicPr>
                    <p:blipFill>
                      <a:blip r:embed="rId4"/>
                      <a:srcRect/>
                      <a:stretch>
                        <a:fillRect/>
                      </a:stretch>
                    </p:blipFill>
                    <p:spPr bwMode="auto">
                      <a:xfrm>
                        <a:off x="3049588" y="1968500"/>
                        <a:ext cx="2457450" cy="676275"/>
                      </a:xfrm>
                      <a:prstGeom prst="rect">
                        <a:avLst/>
                      </a:prstGeom>
                      <a:noFill/>
                    </p:spPr>
                  </p:pic>
                </p:oleObj>
              </mc:Fallback>
            </mc:AlternateContent>
          </a:graphicData>
        </a:graphic>
      </p:graphicFrame>
      <p:sp>
        <p:nvSpPr>
          <p:cNvPr id="349" name="TextBox 348">
            <a:extLst>
              <a:ext uri="{FF2B5EF4-FFF2-40B4-BE49-F238E27FC236}">
                <a16:creationId xmlns:a16="http://schemas.microsoft.com/office/drawing/2014/main" id="{15A8198F-6339-4956-8809-9C908706CB99}"/>
              </a:ext>
            </a:extLst>
          </p:cNvPr>
          <p:cNvSpPr txBox="1"/>
          <p:nvPr/>
        </p:nvSpPr>
        <p:spPr>
          <a:xfrm>
            <a:off x="155864" y="2673776"/>
            <a:ext cx="9060872" cy="1592231"/>
          </a:xfrm>
          <a:prstGeom prst="rect">
            <a:avLst/>
          </a:prstGeom>
          <a:noFill/>
        </p:spPr>
        <p:txBody>
          <a:bodyPr wrap="square">
            <a:spAutoFit/>
          </a:bodyPr>
          <a:lstStyle/>
          <a:p>
            <a:pPr marL="228600" marR="228600" algn="just">
              <a:lnSpc>
                <a:spcPct val="110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where:</a:t>
            </a:r>
          </a:p>
          <a:p>
            <a:pPr marL="1482725" marR="228600" indent="-1254125" algn="just">
              <a:lnSpc>
                <a:spcPct val="110000"/>
              </a:lnSpc>
              <a:spcBef>
                <a:spcPts val="0"/>
              </a:spcBef>
              <a:spcAft>
                <a:spcPts val="0"/>
              </a:spcAft>
              <a:tabLst>
                <a:tab pos="457200" algn="l"/>
                <a:tab pos="800100" algn="l"/>
                <a:tab pos="114935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r>
              <a:rPr lang="el-GR" dirty="0">
                <a:effectLst/>
                <a:latin typeface="Arial" panose="020B0604020202020204" pitchFamily="34" charset="0"/>
                <a:ea typeface="Times New Roman" panose="02020603050405020304" pitchFamily="18" charset="0"/>
                <a:cs typeface="Times New Roman" panose="02020603050405020304" pitchFamily="18" charset="0"/>
              </a:rPr>
              <a:t>Δ</a:t>
            </a:r>
            <a:r>
              <a:rPr lang="en-US" dirty="0">
                <a:effectLst/>
                <a:latin typeface="Arial" panose="020B0604020202020204" pitchFamily="34" charset="0"/>
                <a:ea typeface="Times New Roman" panose="02020603050405020304" pitchFamily="18" charset="0"/>
                <a:cs typeface="Times New Roman" panose="02020603050405020304" pitchFamily="18" charset="0"/>
              </a:rPr>
              <a:t>F)</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n </a:t>
            </a:r>
            <a:r>
              <a:rPr lang="en-US" dirty="0">
                <a:effectLst/>
                <a:latin typeface="Arial" panose="020B0604020202020204" pitchFamily="34" charset="0"/>
                <a:ea typeface="Times New Roman" panose="02020603050405020304" pitchFamily="18" charset="0"/>
                <a:cs typeface="Times New Roman" panose="02020603050405020304" pitchFamily="18" charset="0"/>
              </a:rPr>
              <a:t> =  </a:t>
            </a:r>
            <a:r>
              <a:rPr lang="en-US" dirty="0">
                <a:ea typeface="Times New Roman" panose="02020603050405020304" pitchFamily="18" charset="0"/>
                <a:cs typeface="Times New Roman" panose="02020603050405020304" pitchFamily="18" charset="0"/>
              </a:rPr>
              <a:t>nominal fatigue resistance determined as specified in Article 6.6.1.2.5 using the applicable values specified for Condition 9.2 in Table 6.6.1.2.3-1 (ksi)</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A</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sc </a:t>
            </a:r>
            <a:r>
              <a:rPr lang="en-US" dirty="0">
                <a:effectLst/>
                <a:latin typeface="Arial" panose="020B0604020202020204" pitchFamily="34" charset="0"/>
                <a:ea typeface="Times New Roman" panose="02020603050405020304" pitchFamily="18" charset="0"/>
                <a:cs typeface="Times New Roman" panose="02020603050405020304" pitchFamily="18" charset="0"/>
              </a:rPr>
              <a:t>     =   cross-sectional area of a stud shear connector </a:t>
            </a:r>
            <a:r>
              <a:rPr lang="en-US" dirty="0">
                <a:ea typeface="Times New Roman" panose="02020603050405020304" pitchFamily="18" charset="0"/>
                <a:cs typeface="Times New Roman" panose="02020603050405020304" pitchFamily="18" charset="0"/>
              </a:rPr>
              <a:t>(in.</a:t>
            </a:r>
            <a:r>
              <a:rPr lang="en-US" baseline="30000" dirty="0">
                <a:ea typeface="Times New Roman" panose="02020603050405020304" pitchFamily="18" charset="0"/>
                <a:cs typeface="Times New Roman" panose="02020603050405020304" pitchFamily="18" charset="0"/>
              </a:rPr>
              <a:t>2</a:t>
            </a:r>
            <a:r>
              <a:rPr lang="en-US" dirty="0">
                <a:ea typeface="Times New Roman" panose="02020603050405020304" pitchFamily="18" charset="0"/>
                <a:cs typeface="Times New Roman" panose="02020603050405020304" pitchFamily="18" charset="0"/>
              </a:rPr>
              <a:t>)</a:t>
            </a:r>
            <a:endParaRPr lang="en-US" baseline="-25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8900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Pitch – Fatigue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41</a:t>
            </a:fld>
            <a:endParaRPr lang="en-US" dirty="0"/>
          </a:p>
        </p:txBody>
      </p:sp>
      <p:sp>
        <p:nvSpPr>
          <p:cNvPr id="2" name="TextBox 1">
            <a:extLst>
              <a:ext uri="{FF2B5EF4-FFF2-40B4-BE49-F238E27FC236}">
                <a16:creationId xmlns:a16="http://schemas.microsoft.com/office/drawing/2014/main" id="{D22499B6-4AA1-4DF4-A9F4-B0C538BB0880}"/>
              </a:ext>
            </a:extLst>
          </p:cNvPr>
          <p:cNvSpPr txBox="1"/>
          <p:nvPr/>
        </p:nvSpPr>
        <p:spPr>
          <a:xfrm>
            <a:off x="521494" y="1371962"/>
            <a:ext cx="7641434" cy="1015663"/>
          </a:xfrm>
          <a:prstGeom prst="rect">
            <a:avLst/>
          </a:prstGeom>
          <a:noFill/>
        </p:spPr>
        <p:txBody>
          <a:bodyPr wrap="square" rtlCol="0">
            <a:spAutoFit/>
          </a:bodyPr>
          <a:lstStyle/>
          <a:p>
            <a:r>
              <a:rPr lang="en-US" sz="2000" u="sng" dirty="0"/>
              <a:t>Nominal Fatigue Resistance of the Shear Connector, (</a:t>
            </a:r>
            <a:r>
              <a:rPr lang="el-GR" sz="2000" u="sng" dirty="0"/>
              <a:t>Δ</a:t>
            </a:r>
            <a:r>
              <a:rPr lang="en-US" sz="2000" u="sng" dirty="0"/>
              <a:t>F)</a:t>
            </a:r>
            <a:r>
              <a:rPr lang="en-US" sz="2000" u="sng" baseline="-25000" dirty="0"/>
              <a:t>n</a:t>
            </a:r>
            <a:r>
              <a:rPr lang="en-US" sz="2000" u="sng" dirty="0"/>
              <a:t>:</a:t>
            </a:r>
          </a:p>
          <a:p>
            <a:endParaRPr lang="en-US" sz="2000" u="sng" dirty="0"/>
          </a:p>
          <a:p>
            <a:r>
              <a:rPr lang="en-US" sz="2000" dirty="0"/>
              <a:t>Condition 9.2 – Table 6.6.1.2.3-1 (10</a:t>
            </a:r>
            <a:r>
              <a:rPr lang="en-US" sz="2000" baseline="30000" dirty="0"/>
              <a:t>th</a:t>
            </a:r>
            <a:r>
              <a:rPr lang="en-US" sz="2000" dirty="0"/>
              <a:t> Edition)</a:t>
            </a:r>
            <a:r>
              <a:rPr lang="en-US" sz="2000" baseline="-25000" dirty="0"/>
              <a:t>:</a:t>
            </a:r>
          </a:p>
        </p:txBody>
      </p:sp>
      <p:graphicFrame>
        <p:nvGraphicFramePr>
          <p:cNvPr id="348" name="Object 347">
            <a:extLst>
              <a:ext uri="{FF2B5EF4-FFF2-40B4-BE49-F238E27FC236}">
                <a16:creationId xmlns:a16="http://schemas.microsoft.com/office/drawing/2014/main" id="{C3C53D38-3C14-4E80-A61D-2CC60CD9448D}"/>
              </a:ext>
            </a:extLst>
          </p:cNvPr>
          <p:cNvGraphicFramePr>
            <a:graphicFrameLocks noChangeAspect="1"/>
          </p:cNvGraphicFramePr>
          <p:nvPr>
            <p:extLst>
              <p:ext uri="{D42A27DB-BD31-4B8C-83A1-F6EECF244321}">
                <p14:modId xmlns:p14="http://schemas.microsoft.com/office/powerpoint/2010/main" val="978899736"/>
              </p:ext>
            </p:extLst>
          </p:nvPr>
        </p:nvGraphicFramePr>
        <p:xfrm>
          <a:off x="2431256" y="3771538"/>
          <a:ext cx="4070350" cy="676275"/>
        </p:xfrm>
        <a:graphic>
          <a:graphicData uri="http://schemas.openxmlformats.org/presentationml/2006/ole">
            <mc:AlternateContent xmlns:mc="http://schemas.openxmlformats.org/markup-compatibility/2006">
              <mc:Choice xmlns:v="urn:schemas-microsoft-com:vml" Requires="v">
                <p:oleObj name="Equation" r:id="rId3" imgW="1346040" imgH="228600" progId="Equation.DSMT4">
                  <p:embed/>
                </p:oleObj>
              </mc:Choice>
              <mc:Fallback>
                <p:oleObj name="Equation" r:id="rId3" imgW="1346040" imgH="228600" progId="Equation.DSMT4">
                  <p:embed/>
                  <p:pic>
                    <p:nvPicPr>
                      <p:cNvPr id="348" name="Object 347">
                        <a:extLst>
                          <a:ext uri="{FF2B5EF4-FFF2-40B4-BE49-F238E27FC236}">
                            <a16:creationId xmlns:a16="http://schemas.microsoft.com/office/drawing/2014/main" id="{C3C53D38-3C14-4E80-A61D-2CC60CD9448D}"/>
                          </a:ext>
                        </a:extLst>
                      </p:cNvPr>
                      <p:cNvPicPr>
                        <a:picLocks noChangeAspect="1" noChangeArrowheads="1"/>
                      </p:cNvPicPr>
                      <p:nvPr/>
                    </p:nvPicPr>
                    <p:blipFill>
                      <a:blip r:embed="rId4"/>
                      <a:srcRect/>
                      <a:stretch>
                        <a:fillRect/>
                      </a:stretch>
                    </p:blipFill>
                    <p:spPr bwMode="auto">
                      <a:xfrm>
                        <a:off x="2431256" y="3771538"/>
                        <a:ext cx="4070350" cy="676275"/>
                      </a:xfrm>
                      <a:prstGeom prst="rect">
                        <a:avLst/>
                      </a:prstGeom>
                      <a:noFill/>
                    </p:spPr>
                  </p:pic>
                </p:oleObj>
              </mc:Fallback>
            </mc:AlternateContent>
          </a:graphicData>
        </a:graphic>
      </p:graphicFrame>
      <p:sp>
        <p:nvSpPr>
          <p:cNvPr id="289" name="TextBox 288">
            <a:extLst>
              <a:ext uri="{FF2B5EF4-FFF2-40B4-BE49-F238E27FC236}">
                <a16:creationId xmlns:a16="http://schemas.microsoft.com/office/drawing/2014/main" id="{6DDB87AA-73C4-488B-BBDC-5DB23506B173}"/>
              </a:ext>
            </a:extLst>
          </p:cNvPr>
          <p:cNvSpPr txBox="1"/>
          <p:nvPr/>
        </p:nvSpPr>
        <p:spPr>
          <a:xfrm>
            <a:off x="656743" y="2436866"/>
            <a:ext cx="7758259" cy="1287532"/>
          </a:xfrm>
          <a:prstGeom prst="rect">
            <a:avLst/>
          </a:prstGeom>
          <a:noFill/>
        </p:spPr>
        <p:txBody>
          <a:bodyPr wrap="square">
            <a:spAutoFit/>
          </a:bodyPr>
          <a:lstStyle/>
          <a:p>
            <a:pPr marL="342900" marR="228600" lvl="0" indent="-342900" algn="just">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Where the projected 75-year single-lane Average Daily Truck Traffic (ADTT)</a:t>
            </a:r>
            <a:r>
              <a:rPr lang="en-US" sz="1800" baseline="-25000" dirty="0">
                <a:effectLst/>
                <a:latin typeface="Arial" panose="020B0604020202020204" pitchFamily="34" charset="0"/>
                <a:ea typeface="Times New Roman" panose="02020603050405020304" pitchFamily="18" charset="0"/>
                <a:cs typeface="Times New Roman" panose="02020603050405020304" pitchFamily="18" charset="0"/>
              </a:rPr>
              <a:t>SL</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is greater than 11,320 trucks per day, the Fatigue I load combination is to be used and the </a:t>
            </a:r>
            <a:r>
              <a:rPr lang="en-US" dirty="0">
                <a:ea typeface="Times New Roman" panose="02020603050405020304" pitchFamily="18" charset="0"/>
                <a:cs typeface="Times New Roman" panose="02020603050405020304" pitchFamily="18" charset="0"/>
              </a:rPr>
              <a:t>nominal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fatigue of the shear connector for infinite life is to be taken as:</a:t>
            </a:r>
          </a:p>
        </p:txBody>
      </p:sp>
    </p:spTree>
    <p:extLst>
      <p:ext uri="{BB962C8B-B14F-4D97-AF65-F5344CB8AC3E}">
        <p14:creationId xmlns:p14="http://schemas.microsoft.com/office/powerpoint/2010/main" val="1328484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Pitch – Fatigue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42</a:t>
            </a:fld>
            <a:endParaRPr lang="en-US" dirty="0"/>
          </a:p>
        </p:txBody>
      </p:sp>
      <p:sp>
        <p:nvSpPr>
          <p:cNvPr id="2" name="TextBox 1">
            <a:extLst>
              <a:ext uri="{FF2B5EF4-FFF2-40B4-BE49-F238E27FC236}">
                <a16:creationId xmlns:a16="http://schemas.microsoft.com/office/drawing/2014/main" id="{D22499B6-4AA1-4DF4-A9F4-B0C538BB0880}"/>
              </a:ext>
            </a:extLst>
          </p:cNvPr>
          <p:cNvSpPr txBox="1"/>
          <p:nvPr/>
        </p:nvSpPr>
        <p:spPr>
          <a:xfrm>
            <a:off x="491728" y="1085586"/>
            <a:ext cx="7641434" cy="1015663"/>
          </a:xfrm>
          <a:prstGeom prst="rect">
            <a:avLst/>
          </a:prstGeom>
          <a:noFill/>
        </p:spPr>
        <p:txBody>
          <a:bodyPr wrap="square" rtlCol="0">
            <a:spAutoFit/>
          </a:bodyPr>
          <a:lstStyle/>
          <a:p>
            <a:r>
              <a:rPr lang="en-US" sz="2000" u="sng" dirty="0"/>
              <a:t>Nominal Fatigue Resistance of the Shear Connector, (</a:t>
            </a:r>
            <a:r>
              <a:rPr lang="el-GR" sz="2000" u="sng" dirty="0"/>
              <a:t>Δ</a:t>
            </a:r>
            <a:r>
              <a:rPr lang="en-US" sz="2000" u="sng" dirty="0"/>
              <a:t>F)</a:t>
            </a:r>
            <a:r>
              <a:rPr lang="en-US" sz="2000" u="sng" baseline="-25000" dirty="0"/>
              <a:t>n</a:t>
            </a:r>
            <a:r>
              <a:rPr lang="en-US" sz="2000" u="sng" dirty="0"/>
              <a:t>:</a:t>
            </a:r>
          </a:p>
          <a:p>
            <a:endParaRPr lang="en-US" sz="2000" u="sng" dirty="0"/>
          </a:p>
          <a:p>
            <a:r>
              <a:rPr lang="en-US" sz="2000" dirty="0"/>
              <a:t>Condition 9.2 – Table 6.6.1.2.3-1 (10</a:t>
            </a:r>
            <a:r>
              <a:rPr lang="en-US" sz="2000" baseline="30000" dirty="0"/>
              <a:t>th</a:t>
            </a:r>
            <a:r>
              <a:rPr lang="en-US" sz="2000" dirty="0"/>
              <a:t> Edition)</a:t>
            </a:r>
            <a:r>
              <a:rPr lang="en-US" sz="2000" baseline="-25000" dirty="0"/>
              <a:t>:</a:t>
            </a:r>
          </a:p>
        </p:txBody>
      </p:sp>
      <p:graphicFrame>
        <p:nvGraphicFramePr>
          <p:cNvPr id="348" name="Object 347">
            <a:extLst>
              <a:ext uri="{FF2B5EF4-FFF2-40B4-BE49-F238E27FC236}">
                <a16:creationId xmlns:a16="http://schemas.microsoft.com/office/drawing/2014/main" id="{C3C53D38-3C14-4E80-A61D-2CC60CD9448D}"/>
              </a:ext>
            </a:extLst>
          </p:cNvPr>
          <p:cNvGraphicFramePr>
            <a:graphicFrameLocks noChangeAspect="1"/>
          </p:cNvGraphicFramePr>
          <p:nvPr>
            <p:extLst>
              <p:ext uri="{D42A27DB-BD31-4B8C-83A1-F6EECF244321}">
                <p14:modId xmlns:p14="http://schemas.microsoft.com/office/powerpoint/2010/main" val="1168465662"/>
              </p:ext>
            </p:extLst>
          </p:nvPr>
        </p:nvGraphicFramePr>
        <p:xfrm>
          <a:off x="2584100" y="3330123"/>
          <a:ext cx="2457450" cy="1314450"/>
        </p:xfrm>
        <a:graphic>
          <a:graphicData uri="http://schemas.openxmlformats.org/presentationml/2006/ole">
            <mc:AlternateContent xmlns:mc="http://schemas.openxmlformats.org/markup-compatibility/2006">
              <mc:Choice xmlns:v="urn:schemas-microsoft-com:vml" Requires="v">
                <p:oleObj name="Equation" r:id="rId3" imgW="812520" imgH="444240" progId="Equation.DSMT4">
                  <p:embed/>
                </p:oleObj>
              </mc:Choice>
              <mc:Fallback>
                <p:oleObj name="Equation" r:id="rId3" imgW="812520" imgH="444240" progId="Equation.DSMT4">
                  <p:embed/>
                  <p:pic>
                    <p:nvPicPr>
                      <p:cNvPr id="348" name="Object 347">
                        <a:extLst>
                          <a:ext uri="{FF2B5EF4-FFF2-40B4-BE49-F238E27FC236}">
                            <a16:creationId xmlns:a16="http://schemas.microsoft.com/office/drawing/2014/main" id="{C3C53D38-3C14-4E80-A61D-2CC60CD9448D}"/>
                          </a:ext>
                        </a:extLst>
                      </p:cNvPr>
                      <p:cNvPicPr>
                        <a:picLocks noChangeAspect="1" noChangeArrowheads="1"/>
                      </p:cNvPicPr>
                      <p:nvPr/>
                    </p:nvPicPr>
                    <p:blipFill>
                      <a:blip r:embed="rId4"/>
                      <a:srcRect/>
                      <a:stretch>
                        <a:fillRect/>
                      </a:stretch>
                    </p:blipFill>
                    <p:spPr bwMode="auto">
                      <a:xfrm>
                        <a:off x="2584100" y="3330123"/>
                        <a:ext cx="2457450" cy="1314450"/>
                      </a:xfrm>
                      <a:prstGeom prst="rect">
                        <a:avLst/>
                      </a:prstGeom>
                      <a:noFill/>
                    </p:spPr>
                  </p:pic>
                </p:oleObj>
              </mc:Fallback>
            </mc:AlternateContent>
          </a:graphicData>
        </a:graphic>
      </p:graphicFrame>
      <p:sp>
        <p:nvSpPr>
          <p:cNvPr id="289" name="TextBox 288">
            <a:extLst>
              <a:ext uri="{FF2B5EF4-FFF2-40B4-BE49-F238E27FC236}">
                <a16:creationId xmlns:a16="http://schemas.microsoft.com/office/drawing/2014/main" id="{6DDB87AA-73C4-488B-BBDC-5DB23506B173}"/>
              </a:ext>
            </a:extLst>
          </p:cNvPr>
          <p:cNvSpPr txBox="1"/>
          <p:nvPr/>
        </p:nvSpPr>
        <p:spPr>
          <a:xfrm>
            <a:off x="772995" y="2103161"/>
            <a:ext cx="7758259" cy="1287532"/>
          </a:xfrm>
          <a:prstGeom prst="rect">
            <a:avLst/>
          </a:prstGeom>
          <a:noFill/>
        </p:spPr>
        <p:txBody>
          <a:bodyPr wrap="square">
            <a:spAutoFit/>
          </a:bodyPr>
          <a:lstStyle/>
          <a:p>
            <a:pPr marL="342900" marR="228600" lvl="0" indent="-342900" algn="just">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Where the projected 75-year single-lane Average Daily Truck Traffic (ADTT)</a:t>
            </a:r>
            <a:r>
              <a:rPr lang="en-US" sz="1800" baseline="-25000" dirty="0">
                <a:effectLst/>
                <a:latin typeface="Arial" panose="020B0604020202020204" pitchFamily="34" charset="0"/>
                <a:ea typeface="Times New Roman" panose="02020603050405020304" pitchFamily="18" charset="0"/>
                <a:cs typeface="Times New Roman" panose="02020603050405020304" pitchFamily="18" charset="0"/>
              </a:rPr>
              <a:t>SL</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is less than or equal to 11,320 trucks per day, the Fatigue II load combination is to be used and the </a:t>
            </a:r>
            <a:r>
              <a:rPr lang="en-US" dirty="0">
                <a:ea typeface="Times New Roman" panose="02020603050405020304" pitchFamily="18" charset="0"/>
                <a:cs typeface="Times New Roman" panose="02020603050405020304" pitchFamily="18" charset="0"/>
              </a:rPr>
              <a:t>nominal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fatigue of the shear connector for finite life is to be taken as:</a:t>
            </a:r>
          </a:p>
        </p:txBody>
      </p:sp>
      <p:graphicFrame>
        <p:nvGraphicFramePr>
          <p:cNvPr id="290" name="Object 289">
            <a:extLst>
              <a:ext uri="{FF2B5EF4-FFF2-40B4-BE49-F238E27FC236}">
                <a16:creationId xmlns:a16="http://schemas.microsoft.com/office/drawing/2014/main" id="{72F10D78-C736-4786-BBC4-D8AFA895480C}"/>
              </a:ext>
            </a:extLst>
          </p:cNvPr>
          <p:cNvGraphicFramePr>
            <a:graphicFrameLocks noChangeAspect="1"/>
          </p:cNvGraphicFramePr>
          <p:nvPr>
            <p:extLst>
              <p:ext uri="{D42A27DB-BD31-4B8C-83A1-F6EECF244321}">
                <p14:modId xmlns:p14="http://schemas.microsoft.com/office/powerpoint/2010/main" val="112720235"/>
              </p:ext>
            </p:extLst>
          </p:nvPr>
        </p:nvGraphicFramePr>
        <p:xfrm>
          <a:off x="5524248" y="3197435"/>
          <a:ext cx="3248025" cy="1289050"/>
        </p:xfrm>
        <a:graphic>
          <a:graphicData uri="http://schemas.openxmlformats.org/presentationml/2006/ole">
            <mc:AlternateContent xmlns:mc="http://schemas.openxmlformats.org/markup-compatibility/2006">
              <mc:Choice xmlns:v="urn:schemas-microsoft-com:vml" Requires="v">
                <p:oleObj name="Equation" r:id="rId5" imgW="1841400" imgH="749160" progId="Equation.DSMT4">
                  <p:embed/>
                </p:oleObj>
              </mc:Choice>
              <mc:Fallback>
                <p:oleObj name="Equation" r:id="rId5" imgW="1841400" imgH="749160" progId="Equation.DSMT4">
                  <p:embed/>
                  <p:pic>
                    <p:nvPicPr>
                      <p:cNvPr id="290" name="Object 289">
                        <a:extLst>
                          <a:ext uri="{FF2B5EF4-FFF2-40B4-BE49-F238E27FC236}">
                            <a16:creationId xmlns:a16="http://schemas.microsoft.com/office/drawing/2014/main" id="{72F10D78-C736-4786-BBC4-D8AFA895480C}"/>
                          </a:ext>
                        </a:extLst>
                      </p:cNvPr>
                      <p:cNvPicPr>
                        <a:picLocks noChangeAspect="1" noChangeArrowheads="1"/>
                      </p:cNvPicPr>
                      <p:nvPr/>
                    </p:nvPicPr>
                    <p:blipFill>
                      <a:blip r:embed="rId6"/>
                      <a:srcRect/>
                      <a:stretch>
                        <a:fillRect/>
                      </a:stretch>
                    </p:blipFill>
                    <p:spPr bwMode="auto">
                      <a:xfrm>
                        <a:off x="5524248" y="3197435"/>
                        <a:ext cx="3248025" cy="1289050"/>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9244F57F-0CD0-4A0D-8636-21226AA2D9D0}"/>
              </a:ext>
            </a:extLst>
          </p:cNvPr>
          <p:cNvSpPr txBox="1"/>
          <p:nvPr/>
        </p:nvSpPr>
        <p:spPr>
          <a:xfrm>
            <a:off x="5458269" y="4182908"/>
            <a:ext cx="3248025" cy="923330"/>
          </a:xfrm>
          <a:prstGeom prst="rect">
            <a:avLst/>
          </a:prstGeom>
          <a:noFill/>
        </p:spPr>
        <p:txBody>
          <a:bodyPr wrap="square" rtlCol="0">
            <a:spAutoFit/>
          </a:bodyPr>
          <a:lstStyle/>
          <a:p>
            <a:pPr marL="457200" indent="-457200"/>
            <a:r>
              <a:rPr lang="en-US" dirty="0"/>
              <a:t>n  = number of stress range cycles per truck passage (Table 6.6.1.2.3-1)</a:t>
            </a:r>
          </a:p>
        </p:txBody>
      </p:sp>
    </p:spTree>
    <p:extLst>
      <p:ext uri="{BB962C8B-B14F-4D97-AF65-F5344CB8AC3E}">
        <p14:creationId xmlns:p14="http://schemas.microsoft.com/office/powerpoint/2010/main" val="3069594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Pitch – Fatigue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43</a:t>
            </a:fld>
            <a:endParaRPr lang="en-US" dirty="0"/>
          </a:p>
        </p:txBody>
      </p:sp>
      <p:sp>
        <p:nvSpPr>
          <p:cNvPr id="2" name="TextBox 1">
            <a:extLst>
              <a:ext uri="{FF2B5EF4-FFF2-40B4-BE49-F238E27FC236}">
                <a16:creationId xmlns:a16="http://schemas.microsoft.com/office/drawing/2014/main" id="{D22499B6-4AA1-4DF4-A9F4-B0C538BB0880}"/>
              </a:ext>
            </a:extLst>
          </p:cNvPr>
          <p:cNvSpPr txBox="1"/>
          <p:nvPr/>
        </p:nvSpPr>
        <p:spPr>
          <a:xfrm>
            <a:off x="521493" y="1371962"/>
            <a:ext cx="7999441" cy="400110"/>
          </a:xfrm>
          <a:prstGeom prst="rect">
            <a:avLst/>
          </a:prstGeom>
          <a:noFill/>
        </p:spPr>
        <p:txBody>
          <a:bodyPr wrap="square" rtlCol="0">
            <a:spAutoFit/>
          </a:bodyPr>
          <a:lstStyle/>
          <a:p>
            <a:r>
              <a:rPr lang="en-US" sz="2000" u="sng" dirty="0"/>
              <a:t>Special Requirements for Points of Permanent Load Contraflexure:</a:t>
            </a:r>
          </a:p>
        </p:txBody>
      </p:sp>
      <p:graphicFrame>
        <p:nvGraphicFramePr>
          <p:cNvPr id="348" name="Object 347">
            <a:extLst>
              <a:ext uri="{FF2B5EF4-FFF2-40B4-BE49-F238E27FC236}">
                <a16:creationId xmlns:a16="http://schemas.microsoft.com/office/drawing/2014/main" id="{C3C53D38-3C14-4E80-A61D-2CC60CD9448D}"/>
              </a:ext>
            </a:extLst>
          </p:cNvPr>
          <p:cNvGraphicFramePr>
            <a:graphicFrameLocks noChangeAspect="1"/>
          </p:cNvGraphicFramePr>
          <p:nvPr>
            <p:extLst>
              <p:ext uri="{D42A27DB-BD31-4B8C-83A1-F6EECF244321}">
                <p14:modId xmlns:p14="http://schemas.microsoft.com/office/powerpoint/2010/main" val="2161931282"/>
              </p:ext>
            </p:extLst>
          </p:nvPr>
        </p:nvGraphicFramePr>
        <p:xfrm>
          <a:off x="3338513" y="1744663"/>
          <a:ext cx="1879600" cy="1127125"/>
        </p:xfrm>
        <a:graphic>
          <a:graphicData uri="http://schemas.openxmlformats.org/presentationml/2006/ole">
            <mc:AlternateContent xmlns:mc="http://schemas.openxmlformats.org/markup-compatibility/2006">
              <mc:Choice xmlns:v="urn:schemas-microsoft-com:vml" Requires="v">
                <p:oleObj name="Equation" r:id="rId3" imgW="622080" imgH="380880" progId="Equation.DSMT4">
                  <p:embed/>
                </p:oleObj>
              </mc:Choice>
              <mc:Fallback>
                <p:oleObj name="Equation" r:id="rId3" imgW="622080" imgH="380880" progId="Equation.DSMT4">
                  <p:embed/>
                  <p:pic>
                    <p:nvPicPr>
                      <p:cNvPr id="348" name="Object 347">
                        <a:extLst>
                          <a:ext uri="{FF2B5EF4-FFF2-40B4-BE49-F238E27FC236}">
                            <a16:creationId xmlns:a16="http://schemas.microsoft.com/office/drawing/2014/main" id="{C3C53D38-3C14-4E80-A61D-2CC60CD9448D}"/>
                          </a:ext>
                        </a:extLst>
                      </p:cNvPr>
                      <p:cNvPicPr>
                        <a:picLocks noChangeAspect="1" noChangeArrowheads="1"/>
                      </p:cNvPicPr>
                      <p:nvPr/>
                    </p:nvPicPr>
                    <p:blipFill>
                      <a:blip r:embed="rId4"/>
                      <a:srcRect/>
                      <a:stretch>
                        <a:fillRect/>
                      </a:stretch>
                    </p:blipFill>
                    <p:spPr bwMode="auto">
                      <a:xfrm>
                        <a:off x="3338513" y="1744663"/>
                        <a:ext cx="1879600" cy="1127125"/>
                      </a:xfrm>
                      <a:prstGeom prst="rect">
                        <a:avLst/>
                      </a:prstGeom>
                      <a:noFill/>
                    </p:spPr>
                  </p:pic>
                </p:oleObj>
              </mc:Fallback>
            </mc:AlternateContent>
          </a:graphicData>
        </a:graphic>
      </p:graphicFrame>
      <p:sp>
        <p:nvSpPr>
          <p:cNvPr id="349" name="TextBox 348">
            <a:extLst>
              <a:ext uri="{FF2B5EF4-FFF2-40B4-BE49-F238E27FC236}">
                <a16:creationId xmlns:a16="http://schemas.microsoft.com/office/drawing/2014/main" id="{15A8198F-6339-4956-8809-9C908706CB99}"/>
              </a:ext>
            </a:extLst>
          </p:cNvPr>
          <p:cNvSpPr txBox="1"/>
          <p:nvPr/>
        </p:nvSpPr>
        <p:spPr>
          <a:xfrm>
            <a:off x="581044" y="2646586"/>
            <a:ext cx="8065506" cy="2506327"/>
          </a:xfrm>
          <a:prstGeom prst="rect">
            <a:avLst/>
          </a:prstGeom>
          <a:noFill/>
        </p:spPr>
        <p:txBody>
          <a:bodyPr wrap="square">
            <a:spAutoFit/>
          </a:bodyPr>
          <a:lstStyle/>
          <a:p>
            <a:pPr marL="228600" marR="228600" algn="just">
              <a:lnSpc>
                <a:spcPct val="110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where:</a:t>
            </a:r>
          </a:p>
          <a:p>
            <a:pPr marL="1149350" marR="228600" indent="-920750" algn="just">
              <a:lnSpc>
                <a:spcPct val="110000"/>
              </a:lnSpc>
              <a:spcBef>
                <a:spcPts val="0"/>
              </a:spcBef>
              <a:spcAft>
                <a:spcPts val="0"/>
              </a:spcAft>
              <a:tabLst>
                <a:tab pos="457200" algn="l"/>
                <a:tab pos="8001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A</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s</a:t>
            </a:r>
            <a:r>
              <a:rPr lang="en-US" dirty="0">
                <a:effectLst/>
                <a:latin typeface="Arial" panose="020B0604020202020204" pitchFamily="34" charset="0"/>
                <a:ea typeface="Times New Roman" panose="02020603050405020304" pitchFamily="18" charset="0"/>
                <a:cs typeface="Times New Roman" panose="02020603050405020304" pitchFamily="18" charset="0"/>
              </a:rPr>
              <a:t>  =  total area of longitudinal reinforcement over the interior support within the effective concrete deck width </a:t>
            </a:r>
            <a:r>
              <a:rPr lang="en-US" dirty="0">
                <a:ea typeface="Times New Roman" panose="02020603050405020304" pitchFamily="18" charset="0"/>
                <a:cs typeface="Times New Roman" panose="02020603050405020304" pitchFamily="18" charset="0"/>
              </a:rPr>
              <a:t>(in.</a:t>
            </a:r>
            <a:r>
              <a:rPr lang="en-US" baseline="30000" dirty="0">
                <a:ea typeface="Times New Roman" panose="02020603050405020304" pitchFamily="18" charset="0"/>
                <a:cs typeface="Times New Roman" panose="02020603050405020304" pitchFamily="18" charset="0"/>
              </a:rPr>
              <a:t>2</a:t>
            </a:r>
            <a:r>
              <a:rPr lang="en-US" dirty="0">
                <a:ea typeface="Times New Roman" panose="02020603050405020304" pitchFamily="18" charset="0"/>
                <a:cs typeface="Times New Roman" panose="02020603050405020304" pitchFamily="18" charset="0"/>
              </a:rPr>
              <a:t>)</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1149350" marR="228600" indent="-920750" algn="just">
              <a:lnSpc>
                <a:spcPct val="110000"/>
              </a:lnSpc>
              <a:spcBef>
                <a:spcPts val="0"/>
              </a:spcBef>
              <a:spcAft>
                <a:spcPts val="0"/>
              </a:spcAft>
              <a:tabLst>
                <a:tab pos="457200" algn="l"/>
                <a:tab pos="8001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f</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sr</a:t>
            </a:r>
            <a:r>
              <a:rPr lang="en-US" dirty="0">
                <a:effectLst/>
                <a:latin typeface="Arial" panose="020B0604020202020204" pitchFamily="34" charset="0"/>
                <a:ea typeface="Times New Roman" panose="02020603050405020304" pitchFamily="18" charset="0"/>
                <a:cs typeface="Times New Roman" panose="02020603050405020304" pitchFamily="18" charset="0"/>
              </a:rPr>
              <a:t>  = stress range in the longitudinal reinforcement at the interior support under due to the factored fatigue live load under the applicable Fatigue load combination </a:t>
            </a:r>
            <a:r>
              <a:rPr lang="en-US" dirty="0">
                <a:ea typeface="Times New Roman" panose="02020603050405020304" pitchFamily="18" charset="0"/>
                <a:cs typeface="Times New Roman" panose="02020603050405020304" pitchFamily="18" charset="0"/>
              </a:rPr>
              <a:t>(ksi)</a:t>
            </a:r>
          </a:p>
          <a:p>
            <a:pPr marL="1149350" marR="228600" indent="-920750" algn="just">
              <a:lnSpc>
                <a:spcPct val="110000"/>
              </a:lnSpc>
              <a:spcBef>
                <a:spcPts val="0"/>
              </a:spcBef>
              <a:spcAft>
                <a:spcPts val="0"/>
              </a:spcAft>
              <a:tabLst>
                <a:tab pos="457200" algn="l"/>
                <a:tab pos="8001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Z</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r</a:t>
            </a:r>
            <a:r>
              <a:rPr lang="en-US" dirty="0">
                <a:effectLst/>
                <a:latin typeface="Arial" panose="020B0604020202020204" pitchFamily="34" charset="0"/>
                <a:ea typeface="Times New Roman" panose="02020603050405020304" pitchFamily="18" charset="0"/>
                <a:cs typeface="Times New Roman" panose="02020603050405020304" pitchFamily="18" charset="0"/>
              </a:rPr>
              <a:t>  =  </a:t>
            </a:r>
            <a:r>
              <a:rPr lang="en-US" dirty="0">
                <a:ea typeface="Times New Roman" panose="02020603050405020304" pitchFamily="18" charset="0"/>
                <a:cs typeface="Times New Roman" panose="02020603050405020304" pitchFamily="18" charset="0"/>
              </a:rPr>
              <a:t>fatigue shear resistance of an individual stud shear connector (kips)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289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Fatigue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44</a:t>
            </a:fld>
            <a:endParaRPr lang="en-US" dirty="0"/>
          </a:p>
        </p:txBody>
      </p:sp>
      <p:sp>
        <p:nvSpPr>
          <p:cNvPr id="6" name="TextBox 5">
            <a:extLst>
              <a:ext uri="{FF2B5EF4-FFF2-40B4-BE49-F238E27FC236}">
                <a16:creationId xmlns:a16="http://schemas.microsoft.com/office/drawing/2014/main" id="{ADEF4292-3D47-4A02-9335-3A8802587513}"/>
              </a:ext>
            </a:extLst>
          </p:cNvPr>
          <p:cNvSpPr txBox="1"/>
          <p:nvPr/>
        </p:nvSpPr>
        <p:spPr>
          <a:xfrm>
            <a:off x="1600200" y="3417398"/>
            <a:ext cx="6654586" cy="1015663"/>
          </a:xfrm>
          <a:prstGeom prst="rect">
            <a:avLst/>
          </a:prstGeom>
          <a:noFill/>
        </p:spPr>
        <p:txBody>
          <a:bodyPr wrap="square" rtlCol="0">
            <a:spAutoFit/>
          </a:bodyPr>
          <a:lstStyle/>
          <a:p>
            <a:r>
              <a:rPr lang="en-US" sz="2000" u="sng" dirty="0"/>
              <a:t>Load-induced Fatigue</a:t>
            </a:r>
            <a:r>
              <a:rPr lang="en-US" sz="2000" dirty="0"/>
              <a:t>:   Condition 9.1 (Table 6.6.1.2.3-1)</a:t>
            </a:r>
          </a:p>
          <a:p>
            <a:endParaRPr lang="en-US" sz="2000" dirty="0"/>
          </a:p>
          <a:p>
            <a:r>
              <a:rPr lang="en-US" sz="2000" dirty="0"/>
              <a:t>                            Fatigue Category C</a:t>
            </a:r>
          </a:p>
        </p:txBody>
      </p:sp>
      <p:pic>
        <p:nvPicPr>
          <p:cNvPr id="348" name="Picture 347" descr="8">
            <a:extLst>
              <a:ext uri="{FF2B5EF4-FFF2-40B4-BE49-F238E27FC236}">
                <a16:creationId xmlns:a16="http://schemas.microsoft.com/office/drawing/2014/main" id="{AAC01CFA-8CB5-465E-9DA9-87F18E9D12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4565" y="1371962"/>
            <a:ext cx="4120625" cy="1816532"/>
          </a:xfrm>
          <a:prstGeom prst="rect">
            <a:avLst/>
          </a:prstGeom>
          <a:noFill/>
          <a:ln>
            <a:noFill/>
          </a:ln>
        </p:spPr>
      </p:pic>
    </p:spTree>
    <p:extLst>
      <p:ext uri="{BB962C8B-B14F-4D97-AF65-F5344CB8AC3E}">
        <p14:creationId xmlns:p14="http://schemas.microsoft.com/office/powerpoint/2010/main" val="2896544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Strength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45</a:t>
            </a:fld>
            <a:endParaRPr lang="en-US" dirty="0"/>
          </a:p>
        </p:txBody>
      </p:sp>
      <p:graphicFrame>
        <p:nvGraphicFramePr>
          <p:cNvPr id="289" name="Object 288">
            <a:extLst>
              <a:ext uri="{FF2B5EF4-FFF2-40B4-BE49-F238E27FC236}">
                <a16:creationId xmlns:a16="http://schemas.microsoft.com/office/drawing/2014/main" id="{F2EAE89B-C25B-42F8-8AC4-05F4F7FFF2C0}"/>
              </a:ext>
            </a:extLst>
          </p:cNvPr>
          <p:cNvGraphicFramePr>
            <a:graphicFrameLocks noChangeAspect="1"/>
          </p:cNvGraphicFramePr>
          <p:nvPr/>
        </p:nvGraphicFramePr>
        <p:xfrm>
          <a:off x="3938364" y="1363231"/>
          <a:ext cx="1057458" cy="936447"/>
        </p:xfrm>
        <a:graphic>
          <a:graphicData uri="http://schemas.openxmlformats.org/presentationml/2006/ole">
            <mc:AlternateContent xmlns:mc="http://schemas.openxmlformats.org/markup-compatibility/2006">
              <mc:Choice xmlns:v="urn:schemas-microsoft-com:vml" Requires="v">
                <p:oleObj name="Equation" r:id="rId3" imgW="419040" imgH="380880" progId="Equation.DSMT4">
                  <p:embed/>
                </p:oleObj>
              </mc:Choice>
              <mc:Fallback>
                <p:oleObj name="Equation" r:id="rId3" imgW="419040" imgH="380880" progId="Equation.DSMT4">
                  <p:embed/>
                  <p:pic>
                    <p:nvPicPr>
                      <p:cNvPr id="289" name="Object 288">
                        <a:extLst>
                          <a:ext uri="{FF2B5EF4-FFF2-40B4-BE49-F238E27FC236}">
                            <a16:creationId xmlns:a16="http://schemas.microsoft.com/office/drawing/2014/main" id="{F2EAE89B-C25B-42F8-8AC4-05F4F7FFF2C0}"/>
                          </a:ext>
                        </a:extLst>
                      </p:cNvPr>
                      <p:cNvPicPr>
                        <a:picLocks noChangeAspect="1" noChangeArrowheads="1"/>
                      </p:cNvPicPr>
                      <p:nvPr/>
                    </p:nvPicPr>
                    <p:blipFill>
                      <a:blip r:embed="rId4"/>
                      <a:srcRect/>
                      <a:stretch>
                        <a:fillRect/>
                      </a:stretch>
                    </p:blipFill>
                    <p:spPr bwMode="auto">
                      <a:xfrm>
                        <a:off x="3938364" y="1363231"/>
                        <a:ext cx="1057458" cy="936447"/>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2BB91A6A-3491-46C1-8FBD-07C2A3AC7818}"/>
              </a:ext>
            </a:extLst>
          </p:cNvPr>
          <p:cNvSpPr>
            <a:spLocks noChangeArrowheads="1"/>
          </p:cNvSpPr>
          <p:nvPr/>
        </p:nvSpPr>
        <p:spPr bwMode="auto">
          <a:xfrm>
            <a:off x="1083726" y="2571750"/>
            <a:ext cx="743720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 pos="800100" algn="l"/>
                <a:tab pos="1028700" algn="l"/>
              </a:tabLst>
              <a:defRPr>
                <a:solidFill>
                  <a:schemeClr val="tx1"/>
                </a:solidFill>
                <a:latin typeface="Arial" panose="020B0604020202020204" pitchFamily="34" charset="0"/>
              </a:defRPr>
            </a:lvl1pPr>
            <a:lvl2pPr eaLnBrk="0" hangingPunct="0">
              <a:tabLst>
                <a:tab pos="457200" algn="l"/>
                <a:tab pos="800100" algn="l"/>
                <a:tab pos="1028700" algn="l"/>
              </a:tabLst>
              <a:defRPr>
                <a:solidFill>
                  <a:schemeClr val="tx1"/>
                </a:solidFill>
                <a:latin typeface="Arial" panose="020B0604020202020204" pitchFamily="34" charset="0"/>
              </a:defRPr>
            </a:lvl2pPr>
            <a:lvl3pPr eaLnBrk="0" hangingPunct="0">
              <a:tabLst>
                <a:tab pos="457200" algn="l"/>
                <a:tab pos="800100" algn="l"/>
                <a:tab pos="1028700" algn="l"/>
              </a:tabLst>
              <a:defRPr>
                <a:solidFill>
                  <a:schemeClr val="tx1"/>
                </a:solidFill>
                <a:latin typeface="Arial" panose="020B0604020202020204" pitchFamily="34" charset="0"/>
              </a:defRPr>
            </a:lvl3pPr>
            <a:lvl4pPr eaLnBrk="0" hangingPunct="0">
              <a:tabLst>
                <a:tab pos="457200" algn="l"/>
                <a:tab pos="800100" algn="l"/>
                <a:tab pos="1028700" algn="l"/>
              </a:tabLst>
              <a:defRPr>
                <a:solidFill>
                  <a:schemeClr val="tx1"/>
                </a:solidFill>
                <a:latin typeface="Arial" panose="020B0604020202020204" pitchFamily="34" charset="0"/>
              </a:defRPr>
            </a:lvl4pPr>
            <a:lvl5pPr eaLnBrk="0" hangingPunct="0">
              <a:tabLst>
                <a:tab pos="457200" algn="l"/>
                <a:tab pos="800100" algn="l"/>
                <a:tab pos="10287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where:</a:t>
            </a: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030288" marR="0" lvl="0" indent="-1030288"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000" b="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total nominal shear force within the region under consideration (kips)</a:t>
            </a: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000" b="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a:t>
            </a:r>
            <a:r>
              <a:rPr kumimoji="0" lang="en-US" altLang="en-US" sz="2000" b="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t>
            </a:r>
            <a:r>
              <a:rPr kumimoji="0" lang="en-US" altLang="en-US" sz="2000" b="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factored shear resistance of one shear connector (kips)</a:t>
            </a: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5650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Strength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46</a:t>
            </a:fld>
            <a:endParaRPr lang="en-US" dirty="0"/>
          </a:p>
        </p:txBody>
      </p:sp>
      <p:graphicFrame>
        <p:nvGraphicFramePr>
          <p:cNvPr id="289" name="Object 288">
            <a:extLst>
              <a:ext uri="{FF2B5EF4-FFF2-40B4-BE49-F238E27FC236}">
                <a16:creationId xmlns:a16="http://schemas.microsoft.com/office/drawing/2014/main" id="{F2EAE89B-C25B-42F8-8AC4-05F4F7FFF2C0}"/>
              </a:ext>
            </a:extLst>
          </p:cNvPr>
          <p:cNvGraphicFramePr>
            <a:graphicFrameLocks noChangeAspect="1"/>
          </p:cNvGraphicFramePr>
          <p:nvPr/>
        </p:nvGraphicFramePr>
        <p:xfrm>
          <a:off x="3474103" y="2642701"/>
          <a:ext cx="1890712" cy="654050"/>
        </p:xfrm>
        <a:graphic>
          <a:graphicData uri="http://schemas.openxmlformats.org/presentationml/2006/ole">
            <mc:AlternateContent xmlns:mc="http://schemas.openxmlformats.org/markup-compatibility/2006">
              <mc:Choice xmlns:v="urn:schemas-microsoft-com:vml" Requires="v">
                <p:oleObj name="Equation" r:id="rId3" imgW="749160" imgH="266400" progId="Equation.DSMT4">
                  <p:embed/>
                </p:oleObj>
              </mc:Choice>
              <mc:Fallback>
                <p:oleObj name="Equation" r:id="rId3" imgW="749160" imgH="266400" progId="Equation.DSMT4">
                  <p:embed/>
                  <p:pic>
                    <p:nvPicPr>
                      <p:cNvPr id="289" name="Object 288">
                        <a:extLst>
                          <a:ext uri="{FF2B5EF4-FFF2-40B4-BE49-F238E27FC236}">
                            <a16:creationId xmlns:a16="http://schemas.microsoft.com/office/drawing/2014/main" id="{F2EAE89B-C25B-42F8-8AC4-05F4F7FFF2C0}"/>
                          </a:ext>
                        </a:extLst>
                      </p:cNvPr>
                      <p:cNvPicPr>
                        <a:picLocks noChangeAspect="1" noChangeArrowheads="1"/>
                      </p:cNvPicPr>
                      <p:nvPr/>
                    </p:nvPicPr>
                    <p:blipFill>
                      <a:blip r:embed="rId4"/>
                      <a:srcRect/>
                      <a:stretch>
                        <a:fillRect/>
                      </a:stretch>
                    </p:blipFill>
                    <p:spPr bwMode="auto">
                      <a:xfrm>
                        <a:off x="3474103" y="2642701"/>
                        <a:ext cx="1890712" cy="654050"/>
                      </a:xfrm>
                      <a:prstGeom prst="rect">
                        <a:avLst/>
                      </a:prstGeom>
                      <a:noFill/>
                    </p:spPr>
                  </p:pic>
                </p:oleObj>
              </mc:Fallback>
            </mc:AlternateContent>
          </a:graphicData>
        </a:graphic>
      </p:graphicFrame>
      <p:sp>
        <p:nvSpPr>
          <p:cNvPr id="290" name="TextBox 289">
            <a:extLst>
              <a:ext uri="{FF2B5EF4-FFF2-40B4-BE49-F238E27FC236}">
                <a16:creationId xmlns:a16="http://schemas.microsoft.com/office/drawing/2014/main" id="{081052E0-1F86-466E-887F-D0457B7DE7CB}"/>
              </a:ext>
            </a:extLst>
          </p:cNvPr>
          <p:cNvSpPr txBox="1"/>
          <p:nvPr/>
        </p:nvSpPr>
        <p:spPr>
          <a:xfrm>
            <a:off x="493150" y="1294452"/>
            <a:ext cx="9056914" cy="369332"/>
          </a:xfrm>
          <a:prstGeom prst="rect">
            <a:avLst/>
          </a:prstGeom>
          <a:noFill/>
        </p:spPr>
        <p:txBody>
          <a:bodyPr wrap="square">
            <a:spAutoFit/>
          </a:bodyPr>
          <a:lstStyle/>
          <a:p>
            <a:r>
              <a:rPr lang="en-US" sz="1800" u="sng" dirty="0"/>
              <a:t>Simple Spans &amp; Continuous Spans that are Noncomposite for Negative Bending:</a:t>
            </a:r>
          </a:p>
        </p:txBody>
      </p:sp>
      <p:sp>
        <p:nvSpPr>
          <p:cNvPr id="291" name="TextBox 290">
            <a:extLst>
              <a:ext uri="{FF2B5EF4-FFF2-40B4-BE49-F238E27FC236}">
                <a16:creationId xmlns:a16="http://schemas.microsoft.com/office/drawing/2014/main" id="{49024510-B214-4556-BC96-6EFBAA70B3EA}"/>
              </a:ext>
            </a:extLst>
          </p:cNvPr>
          <p:cNvSpPr txBox="1"/>
          <p:nvPr/>
        </p:nvSpPr>
        <p:spPr>
          <a:xfrm>
            <a:off x="1408779" y="1708193"/>
            <a:ext cx="6864437" cy="923330"/>
          </a:xfrm>
          <a:prstGeom prst="rect">
            <a:avLst/>
          </a:prstGeom>
          <a:noFill/>
        </p:spPr>
        <p:txBody>
          <a:bodyPr wrap="square">
            <a:spAutoFit/>
          </a:bodyPr>
          <a:lstStyle/>
          <a:p>
            <a:pPr marL="406400" indent="-406400"/>
            <a:r>
              <a:rPr lang="en-US" dirty="0">
                <a:latin typeface="Calibri" panose="020F0502020204030204" pitchFamily="34" charset="0"/>
                <a:cs typeface="Calibri" panose="020F0502020204030204" pitchFamily="34" charset="0"/>
              </a:rPr>
              <a:t>P =  total nominal shear force between the point of maximum positive design live load plus impact moment and each adjacent point of zero moment (kips) taken as:</a:t>
            </a:r>
          </a:p>
        </p:txBody>
      </p:sp>
      <p:sp>
        <p:nvSpPr>
          <p:cNvPr id="292" name="TextBox 291">
            <a:extLst>
              <a:ext uri="{FF2B5EF4-FFF2-40B4-BE49-F238E27FC236}">
                <a16:creationId xmlns:a16="http://schemas.microsoft.com/office/drawing/2014/main" id="{FB96C7DD-6854-4AF5-B712-9DEDD0144730}"/>
              </a:ext>
            </a:extLst>
          </p:cNvPr>
          <p:cNvSpPr txBox="1"/>
          <p:nvPr/>
        </p:nvSpPr>
        <p:spPr>
          <a:xfrm>
            <a:off x="1367519" y="3379598"/>
            <a:ext cx="7433581" cy="923330"/>
          </a:xfrm>
          <a:prstGeom prst="rect">
            <a:avLst/>
          </a:prstGeom>
          <a:noFill/>
        </p:spPr>
        <p:txBody>
          <a:bodyPr wrap="square">
            <a:spAutoFit/>
          </a:bodyPr>
          <a:lstStyle/>
          <a:p>
            <a:pPr marL="465138" indent="-465138"/>
            <a:r>
              <a:rPr lang="en-US" sz="1800" dirty="0">
                <a:latin typeface="Calibri" panose="020F0502020204030204" pitchFamily="34" charset="0"/>
                <a:cs typeface="Calibri" panose="020F0502020204030204" pitchFamily="34" charset="0"/>
              </a:rPr>
              <a:t>P</a:t>
            </a:r>
            <a:r>
              <a:rPr lang="en-US" sz="1800" baseline="-25000" dirty="0">
                <a:latin typeface="Calibri" panose="020F0502020204030204" pitchFamily="34" charset="0"/>
                <a:cs typeface="Calibri" panose="020F0502020204030204" pitchFamily="34" charset="0"/>
              </a:rPr>
              <a:t>p</a:t>
            </a:r>
            <a:r>
              <a:rPr lang="en-US" sz="1800" dirty="0">
                <a:latin typeface="Calibri" panose="020F0502020204030204" pitchFamily="34" charset="0"/>
                <a:cs typeface="Calibri" panose="020F0502020204030204" pitchFamily="34" charset="0"/>
              </a:rPr>
              <a:t> =  total longitudinal force in the concrete deck at the point of maximum positive design live load plus impact moment (kips) taken as the lesser of:</a:t>
            </a:r>
          </a:p>
        </p:txBody>
      </p:sp>
      <p:graphicFrame>
        <p:nvGraphicFramePr>
          <p:cNvPr id="293" name="Object 292">
            <a:extLst>
              <a:ext uri="{FF2B5EF4-FFF2-40B4-BE49-F238E27FC236}">
                <a16:creationId xmlns:a16="http://schemas.microsoft.com/office/drawing/2014/main" id="{D7336FEB-A255-4AED-AC86-52A6A093B5A3}"/>
              </a:ext>
            </a:extLst>
          </p:cNvPr>
          <p:cNvGraphicFramePr>
            <a:graphicFrameLocks noChangeAspect="1"/>
          </p:cNvGraphicFramePr>
          <p:nvPr/>
        </p:nvGraphicFramePr>
        <p:xfrm>
          <a:off x="3474103" y="4067475"/>
          <a:ext cx="1849439" cy="448880"/>
        </p:xfrm>
        <a:graphic>
          <a:graphicData uri="http://schemas.openxmlformats.org/presentationml/2006/ole">
            <mc:AlternateContent xmlns:mc="http://schemas.openxmlformats.org/markup-compatibility/2006">
              <mc:Choice xmlns:v="urn:schemas-microsoft-com:vml" Requires="v">
                <p:oleObj name="Equation" r:id="rId5" imgW="863280" imgH="215640" progId="Equation.DSMT4">
                  <p:embed/>
                </p:oleObj>
              </mc:Choice>
              <mc:Fallback>
                <p:oleObj name="Equation" r:id="rId5" imgW="863280" imgH="215640" progId="Equation.DSMT4">
                  <p:embed/>
                  <p:pic>
                    <p:nvPicPr>
                      <p:cNvPr id="293" name="Object 292">
                        <a:extLst>
                          <a:ext uri="{FF2B5EF4-FFF2-40B4-BE49-F238E27FC236}">
                            <a16:creationId xmlns:a16="http://schemas.microsoft.com/office/drawing/2014/main" id="{D7336FEB-A255-4AED-AC86-52A6A093B5A3}"/>
                          </a:ext>
                        </a:extLst>
                      </p:cNvPr>
                      <p:cNvPicPr>
                        <a:picLocks noChangeAspect="1" noChangeArrowheads="1"/>
                      </p:cNvPicPr>
                      <p:nvPr/>
                    </p:nvPicPr>
                    <p:blipFill>
                      <a:blip r:embed="rId6"/>
                      <a:srcRect/>
                      <a:stretch>
                        <a:fillRect/>
                      </a:stretch>
                    </p:blipFill>
                    <p:spPr bwMode="auto">
                      <a:xfrm>
                        <a:off x="3474103" y="4067475"/>
                        <a:ext cx="1849439" cy="448880"/>
                      </a:xfrm>
                      <a:prstGeom prst="rect">
                        <a:avLst/>
                      </a:prstGeom>
                      <a:noFill/>
                    </p:spPr>
                  </p:pic>
                </p:oleObj>
              </mc:Fallback>
            </mc:AlternateContent>
          </a:graphicData>
        </a:graphic>
      </p:graphicFrame>
      <p:graphicFrame>
        <p:nvGraphicFramePr>
          <p:cNvPr id="294" name="Object 293">
            <a:extLst>
              <a:ext uri="{FF2B5EF4-FFF2-40B4-BE49-F238E27FC236}">
                <a16:creationId xmlns:a16="http://schemas.microsoft.com/office/drawing/2014/main" id="{2DC16045-7402-40C5-A3AB-36DE77B984C0}"/>
              </a:ext>
            </a:extLst>
          </p:cNvPr>
          <p:cNvGraphicFramePr>
            <a:graphicFrameLocks noChangeAspect="1"/>
          </p:cNvGraphicFramePr>
          <p:nvPr>
            <p:extLst>
              <p:ext uri="{D42A27DB-BD31-4B8C-83A1-F6EECF244321}">
                <p14:modId xmlns:p14="http://schemas.microsoft.com/office/powerpoint/2010/main" val="2007110795"/>
              </p:ext>
            </p:extLst>
          </p:nvPr>
        </p:nvGraphicFramePr>
        <p:xfrm>
          <a:off x="2420938" y="4557713"/>
          <a:ext cx="4243387" cy="420687"/>
        </p:xfrm>
        <a:graphic>
          <a:graphicData uri="http://schemas.openxmlformats.org/presentationml/2006/ole">
            <mc:AlternateContent xmlns:mc="http://schemas.openxmlformats.org/markup-compatibility/2006">
              <mc:Choice xmlns:v="urn:schemas-microsoft-com:vml" Requires="v">
                <p:oleObj name="Equation" r:id="rId7" imgW="1981080" imgH="203040" progId="Equation.DSMT4">
                  <p:embed/>
                </p:oleObj>
              </mc:Choice>
              <mc:Fallback>
                <p:oleObj name="Equation" r:id="rId7" imgW="1981080" imgH="203040" progId="Equation.DSMT4">
                  <p:embed/>
                  <p:pic>
                    <p:nvPicPr>
                      <p:cNvPr id="294" name="Object 293">
                        <a:extLst>
                          <a:ext uri="{FF2B5EF4-FFF2-40B4-BE49-F238E27FC236}">
                            <a16:creationId xmlns:a16="http://schemas.microsoft.com/office/drawing/2014/main" id="{2DC16045-7402-40C5-A3AB-36DE77B984C0}"/>
                          </a:ext>
                        </a:extLst>
                      </p:cNvPr>
                      <p:cNvPicPr>
                        <a:picLocks noChangeAspect="1" noChangeArrowheads="1"/>
                      </p:cNvPicPr>
                      <p:nvPr/>
                    </p:nvPicPr>
                    <p:blipFill>
                      <a:blip r:embed="rId8"/>
                      <a:srcRect/>
                      <a:stretch>
                        <a:fillRect/>
                      </a:stretch>
                    </p:blipFill>
                    <p:spPr bwMode="auto">
                      <a:xfrm>
                        <a:off x="2420938" y="4557713"/>
                        <a:ext cx="4243387" cy="420687"/>
                      </a:xfrm>
                      <a:prstGeom prst="rect">
                        <a:avLst/>
                      </a:prstGeom>
                      <a:noFill/>
                    </p:spPr>
                  </p:pic>
                </p:oleObj>
              </mc:Fallback>
            </mc:AlternateContent>
          </a:graphicData>
        </a:graphic>
      </p:graphicFrame>
    </p:spTree>
    <p:extLst>
      <p:ext uri="{BB962C8B-B14F-4D97-AF65-F5344CB8AC3E}">
        <p14:creationId xmlns:p14="http://schemas.microsoft.com/office/powerpoint/2010/main" val="3318631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Strength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47</a:t>
            </a:fld>
            <a:endParaRPr lang="en-US" dirty="0"/>
          </a:p>
        </p:txBody>
      </p:sp>
      <p:sp>
        <p:nvSpPr>
          <p:cNvPr id="290" name="TextBox 289">
            <a:extLst>
              <a:ext uri="{FF2B5EF4-FFF2-40B4-BE49-F238E27FC236}">
                <a16:creationId xmlns:a16="http://schemas.microsoft.com/office/drawing/2014/main" id="{081052E0-1F86-466E-887F-D0457B7DE7CB}"/>
              </a:ext>
            </a:extLst>
          </p:cNvPr>
          <p:cNvSpPr txBox="1"/>
          <p:nvPr/>
        </p:nvSpPr>
        <p:spPr>
          <a:xfrm>
            <a:off x="493150" y="1294452"/>
            <a:ext cx="9056914" cy="369332"/>
          </a:xfrm>
          <a:prstGeom prst="rect">
            <a:avLst/>
          </a:prstGeom>
          <a:noFill/>
        </p:spPr>
        <p:txBody>
          <a:bodyPr wrap="square">
            <a:spAutoFit/>
          </a:bodyPr>
          <a:lstStyle/>
          <a:p>
            <a:r>
              <a:rPr lang="en-US" sz="1800" u="sng" dirty="0"/>
              <a:t>Simple Spans &amp; Continuous Spans that are Noncomposite for Negative Bending:</a:t>
            </a:r>
          </a:p>
        </p:txBody>
      </p:sp>
      <p:sp>
        <p:nvSpPr>
          <p:cNvPr id="292" name="TextBox 291">
            <a:extLst>
              <a:ext uri="{FF2B5EF4-FFF2-40B4-BE49-F238E27FC236}">
                <a16:creationId xmlns:a16="http://schemas.microsoft.com/office/drawing/2014/main" id="{FB96C7DD-6854-4AF5-B712-9DEDD0144730}"/>
              </a:ext>
            </a:extLst>
          </p:cNvPr>
          <p:cNvSpPr txBox="1"/>
          <p:nvPr/>
        </p:nvSpPr>
        <p:spPr>
          <a:xfrm>
            <a:off x="1594629" y="1777820"/>
            <a:ext cx="7090681" cy="646331"/>
          </a:xfrm>
          <a:prstGeom prst="rect">
            <a:avLst/>
          </a:prstGeom>
          <a:noFill/>
        </p:spPr>
        <p:txBody>
          <a:bodyPr wrap="square">
            <a:spAutoFit/>
          </a:bodyPr>
          <a:lstStyle/>
          <a:p>
            <a:pPr marL="465138" indent="-465138"/>
            <a:r>
              <a:rPr lang="en-US" sz="1800" dirty="0">
                <a:latin typeface="Calibri" panose="020F0502020204030204" pitchFamily="34" charset="0"/>
                <a:cs typeface="Calibri" panose="020F0502020204030204" pitchFamily="34" charset="0"/>
              </a:rPr>
              <a:t>F</a:t>
            </a:r>
            <a:r>
              <a:rPr lang="en-US" sz="1800" baseline="-25000" dirty="0">
                <a:latin typeface="Calibri" panose="020F0502020204030204" pitchFamily="34" charset="0"/>
                <a:cs typeface="Calibri" panose="020F0502020204030204" pitchFamily="34" charset="0"/>
              </a:rPr>
              <a:t>p</a:t>
            </a:r>
            <a:r>
              <a:rPr lang="en-US" sz="1800" dirty="0">
                <a:latin typeface="Calibri" panose="020F0502020204030204" pitchFamily="34" charset="0"/>
                <a:cs typeface="Calibri" panose="020F0502020204030204" pitchFamily="34" charset="0"/>
              </a:rPr>
              <a:t> =  total radial force in the concrete deck at the point of maximum positive design live load plus impact moment (kips) taken as :</a:t>
            </a:r>
          </a:p>
        </p:txBody>
      </p:sp>
      <p:graphicFrame>
        <p:nvGraphicFramePr>
          <p:cNvPr id="293" name="Object 292">
            <a:extLst>
              <a:ext uri="{FF2B5EF4-FFF2-40B4-BE49-F238E27FC236}">
                <a16:creationId xmlns:a16="http://schemas.microsoft.com/office/drawing/2014/main" id="{D7336FEB-A255-4AED-AC86-52A6A093B5A3}"/>
              </a:ext>
            </a:extLst>
          </p:cNvPr>
          <p:cNvGraphicFramePr>
            <a:graphicFrameLocks noChangeAspect="1"/>
          </p:cNvGraphicFramePr>
          <p:nvPr/>
        </p:nvGraphicFramePr>
        <p:xfrm>
          <a:off x="3845720" y="2385981"/>
          <a:ext cx="1252537" cy="739775"/>
        </p:xfrm>
        <a:graphic>
          <a:graphicData uri="http://schemas.openxmlformats.org/presentationml/2006/ole">
            <mc:AlternateContent xmlns:mc="http://schemas.openxmlformats.org/markup-compatibility/2006">
              <mc:Choice xmlns:v="urn:schemas-microsoft-com:vml" Requires="v">
                <p:oleObj name="Equation" r:id="rId3" imgW="583920" imgH="355320" progId="Equation.DSMT4">
                  <p:embed/>
                </p:oleObj>
              </mc:Choice>
              <mc:Fallback>
                <p:oleObj name="Equation" r:id="rId3" imgW="583920" imgH="355320" progId="Equation.DSMT4">
                  <p:embed/>
                  <p:pic>
                    <p:nvPicPr>
                      <p:cNvPr id="293" name="Object 292">
                        <a:extLst>
                          <a:ext uri="{FF2B5EF4-FFF2-40B4-BE49-F238E27FC236}">
                            <a16:creationId xmlns:a16="http://schemas.microsoft.com/office/drawing/2014/main" id="{D7336FEB-A255-4AED-AC86-52A6A093B5A3}"/>
                          </a:ext>
                        </a:extLst>
                      </p:cNvPr>
                      <p:cNvPicPr>
                        <a:picLocks noChangeAspect="1" noChangeArrowheads="1"/>
                      </p:cNvPicPr>
                      <p:nvPr/>
                    </p:nvPicPr>
                    <p:blipFill>
                      <a:blip r:embed="rId4"/>
                      <a:srcRect/>
                      <a:stretch>
                        <a:fillRect/>
                      </a:stretch>
                    </p:blipFill>
                    <p:spPr bwMode="auto">
                      <a:xfrm>
                        <a:off x="3845720" y="2385981"/>
                        <a:ext cx="1252537" cy="739775"/>
                      </a:xfrm>
                      <a:prstGeom prst="rect">
                        <a:avLst/>
                      </a:prstGeom>
                      <a:noFill/>
                    </p:spPr>
                  </p:pic>
                </p:oleObj>
              </mc:Fallback>
            </mc:AlternateContent>
          </a:graphicData>
        </a:graphic>
      </p:graphicFrame>
      <p:sp>
        <p:nvSpPr>
          <p:cNvPr id="2" name="Rectangle 5">
            <a:extLst>
              <a:ext uri="{FF2B5EF4-FFF2-40B4-BE49-F238E27FC236}">
                <a16:creationId xmlns:a16="http://schemas.microsoft.com/office/drawing/2014/main" id="{7FAC2316-330F-4588-AA6D-66721FFFF24B}"/>
              </a:ext>
            </a:extLst>
          </p:cNvPr>
          <p:cNvSpPr>
            <a:spLocks noChangeArrowheads="1"/>
          </p:cNvSpPr>
          <p:nvPr/>
        </p:nvSpPr>
        <p:spPr bwMode="auto">
          <a:xfrm>
            <a:off x="1574428" y="2922311"/>
            <a:ext cx="367525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 pos="800100" algn="l"/>
                <a:tab pos="1028700" algn="l"/>
              </a:tabLst>
              <a:defRPr>
                <a:solidFill>
                  <a:schemeClr val="tx1"/>
                </a:solidFill>
                <a:latin typeface="Arial" panose="020B0604020202020204" pitchFamily="34" charset="0"/>
              </a:defRPr>
            </a:lvl1pPr>
            <a:lvl2pPr eaLnBrk="0" hangingPunct="0">
              <a:tabLst>
                <a:tab pos="457200" algn="l"/>
                <a:tab pos="800100" algn="l"/>
                <a:tab pos="1028700" algn="l"/>
              </a:tabLst>
              <a:defRPr>
                <a:solidFill>
                  <a:schemeClr val="tx1"/>
                </a:solidFill>
                <a:latin typeface="Arial" panose="020B0604020202020204" pitchFamily="34" charset="0"/>
              </a:defRPr>
            </a:lvl2pPr>
            <a:lvl3pPr eaLnBrk="0" hangingPunct="0">
              <a:tabLst>
                <a:tab pos="457200" algn="l"/>
                <a:tab pos="800100" algn="l"/>
                <a:tab pos="1028700" algn="l"/>
              </a:tabLst>
              <a:defRPr>
                <a:solidFill>
                  <a:schemeClr val="tx1"/>
                </a:solidFill>
                <a:latin typeface="Arial" panose="020B0604020202020204" pitchFamily="34" charset="0"/>
              </a:defRPr>
            </a:lvl3pPr>
            <a:lvl4pPr eaLnBrk="0" hangingPunct="0">
              <a:tabLst>
                <a:tab pos="457200" algn="l"/>
                <a:tab pos="800100" algn="l"/>
                <a:tab pos="1028700" algn="l"/>
              </a:tabLst>
              <a:defRPr>
                <a:solidFill>
                  <a:schemeClr val="tx1"/>
                </a:solidFill>
                <a:latin typeface="Arial" panose="020B0604020202020204" pitchFamily="34" charset="0"/>
              </a:defRPr>
            </a:lvl4pPr>
            <a:lvl5pPr eaLnBrk="0" hangingPunct="0">
              <a:tabLst>
                <a:tab pos="457200" algn="l"/>
                <a:tab pos="800100" algn="l"/>
                <a:tab pos="10287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where:	</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914400" marR="0" lvl="0" indent="-91440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6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t>
            </a:r>
            <a:r>
              <a:rPr kumimoji="0" lang="en-US" altLang="en-US" sz="1600" b="0" i="1"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t>
            </a:r>
            <a:r>
              <a:rPr kumimoji="0" lang="en-US" altLang="en-US" sz="16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arc length between an end of the girder and an adjacent point of maximum positive design live load plus impact moment (ft)</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914400" marR="0" lvl="0" indent="-91440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6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  </a:t>
            </a: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minimum girder radius over the length, </a:t>
            </a:r>
            <a:r>
              <a:rPr kumimoji="0" lang="en-US" altLang="en-US" sz="16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t>
            </a:r>
            <a:r>
              <a:rPr kumimoji="0" lang="en-US" altLang="en-US" sz="1600" b="0" i="1"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t>
            </a: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(ft)</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295" name="Picture 294" descr="Figure 6.6.2.4.2.1-1  Definition of Arc Length, L sub p. sketch of simple span and sketch of continuous spans with L sub p shown on each sketch. ">
            <a:extLst>
              <a:ext uri="{FF2B5EF4-FFF2-40B4-BE49-F238E27FC236}">
                <a16:creationId xmlns:a16="http://schemas.microsoft.com/office/drawing/2014/main" id="{45197966-0168-4F93-82C5-B7B5A7E1D82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4436" y="2332831"/>
            <a:ext cx="3114675" cy="2571750"/>
          </a:xfrm>
          <a:prstGeom prst="rect">
            <a:avLst/>
          </a:prstGeom>
          <a:noFill/>
          <a:ln>
            <a:noFill/>
          </a:ln>
        </p:spPr>
      </p:pic>
    </p:spTree>
    <p:extLst>
      <p:ext uri="{BB962C8B-B14F-4D97-AF65-F5344CB8AC3E}">
        <p14:creationId xmlns:p14="http://schemas.microsoft.com/office/powerpoint/2010/main" val="654812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Strength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48</a:t>
            </a:fld>
            <a:endParaRPr lang="en-US" dirty="0"/>
          </a:p>
        </p:txBody>
      </p:sp>
      <p:graphicFrame>
        <p:nvGraphicFramePr>
          <p:cNvPr id="289" name="Object 288">
            <a:extLst>
              <a:ext uri="{FF2B5EF4-FFF2-40B4-BE49-F238E27FC236}">
                <a16:creationId xmlns:a16="http://schemas.microsoft.com/office/drawing/2014/main" id="{F2EAE89B-C25B-42F8-8AC4-05F4F7FFF2C0}"/>
              </a:ext>
            </a:extLst>
          </p:cNvPr>
          <p:cNvGraphicFramePr>
            <a:graphicFrameLocks noChangeAspect="1"/>
          </p:cNvGraphicFramePr>
          <p:nvPr/>
        </p:nvGraphicFramePr>
        <p:xfrm>
          <a:off x="3533890" y="2598305"/>
          <a:ext cx="1890712" cy="654050"/>
        </p:xfrm>
        <a:graphic>
          <a:graphicData uri="http://schemas.openxmlformats.org/presentationml/2006/ole">
            <mc:AlternateContent xmlns:mc="http://schemas.openxmlformats.org/markup-compatibility/2006">
              <mc:Choice xmlns:v="urn:schemas-microsoft-com:vml" Requires="v">
                <p:oleObj name="Equation" r:id="rId3" imgW="749160" imgH="266400" progId="Equation.DSMT4">
                  <p:embed/>
                </p:oleObj>
              </mc:Choice>
              <mc:Fallback>
                <p:oleObj name="Equation" r:id="rId3" imgW="749160" imgH="266400" progId="Equation.DSMT4">
                  <p:embed/>
                  <p:pic>
                    <p:nvPicPr>
                      <p:cNvPr id="289" name="Object 288">
                        <a:extLst>
                          <a:ext uri="{FF2B5EF4-FFF2-40B4-BE49-F238E27FC236}">
                            <a16:creationId xmlns:a16="http://schemas.microsoft.com/office/drawing/2014/main" id="{F2EAE89B-C25B-42F8-8AC4-05F4F7FFF2C0}"/>
                          </a:ext>
                        </a:extLst>
                      </p:cNvPr>
                      <p:cNvPicPr>
                        <a:picLocks noChangeAspect="1" noChangeArrowheads="1"/>
                      </p:cNvPicPr>
                      <p:nvPr/>
                    </p:nvPicPr>
                    <p:blipFill>
                      <a:blip r:embed="rId4"/>
                      <a:srcRect/>
                      <a:stretch>
                        <a:fillRect/>
                      </a:stretch>
                    </p:blipFill>
                    <p:spPr bwMode="auto">
                      <a:xfrm>
                        <a:off x="3533890" y="2598305"/>
                        <a:ext cx="1890712" cy="654050"/>
                      </a:xfrm>
                      <a:prstGeom prst="rect">
                        <a:avLst/>
                      </a:prstGeom>
                      <a:noFill/>
                    </p:spPr>
                  </p:pic>
                </p:oleObj>
              </mc:Fallback>
            </mc:AlternateContent>
          </a:graphicData>
        </a:graphic>
      </p:graphicFrame>
      <p:sp>
        <p:nvSpPr>
          <p:cNvPr id="290" name="TextBox 289">
            <a:extLst>
              <a:ext uri="{FF2B5EF4-FFF2-40B4-BE49-F238E27FC236}">
                <a16:creationId xmlns:a16="http://schemas.microsoft.com/office/drawing/2014/main" id="{081052E0-1F86-466E-887F-D0457B7DE7CB}"/>
              </a:ext>
            </a:extLst>
          </p:cNvPr>
          <p:cNvSpPr txBox="1"/>
          <p:nvPr/>
        </p:nvSpPr>
        <p:spPr>
          <a:xfrm>
            <a:off x="493150" y="1294452"/>
            <a:ext cx="9056914" cy="369332"/>
          </a:xfrm>
          <a:prstGeom prst="rect">
            <a:avLst/>
          </a:prstGeom>
          <a:noFill/>
        </p:spPr>
        <p:txBody>
          <a:bodyPr wrap="square">
            <a:spAutoFit/>
          </a:bodyPr>
          <a:lstStyle/>
          <a:p>
            <a:r>
              <a:rPr lang="en-US" sz="1800" u="sng" dirty="0"/>
              <a:t>Continuous Spans that are Composite for Negative Bending:</a:t>
            </a:r>
          </a:p>
        </p:txBody>
      </p:sp>
      <p:sp>
        <p:nvSpPr>
          <p:cNvPr id="291" name="TextBox 290">
            <a:extLst>
              <a:ext uri="{FF2B5EF4-FFF2-40B4-BE49-F238E27FC236}">
                <a16:creationId xmlns:a16="http://schemas.microsoft.com/office/drawing/2014/main" id="{49024510-B214-4556-BC96-6EFBAA70B3EA}"/>
              </a:ext>
            </a:extLst>
          </p:cNvPr>
          <p:cNvSpPr txBox="1"/>
          <p:nvPr/>
        </p:nvSpPr>
        <p:spPr>
          <a:xfrm>
            <a:off x="1408779" y="1708193"/>
            <a:ext cx="6864437" cy="923330"/>
          </a:xfrm>
          <a:prstGeom prst="rect">
            <a:avLst/>
          </a:prstGeom>
          <a:noFill/>
        </p:spPr>
        <p:txBody>
          <a:bodyPr wrap="square">
            <a:spAutoFit/>
          </a:bodyPr>
          <a:lstStyle/>
          <a:p>
            <a:pPr marL="406400" indent="-406400"/>
            <a:r>
              <a:rPr lang="en-US" dirty="0">
                <a:latin typeface="Calibri" panose="020F0502020204030204" pitchFamily="34" charset="0"/>
                <a:cs typeface="Calibri" panose="020F0502020204030204" pitchFamily="34" charset="0"/>
              </a:rPr>
              <a:t>P =  total nominal shear force between the point of maximum positive design live load plus impact moment and an adjacent end of the member (kips) taken as:</a:t>
            </a:r>
          </a:p>
        </p:txBody>
      </p:sp>
      <p:sp>
        <p:nvSpPr>
          <p:cNvPr id="292" name="TextBox 291">
            <a:extLst>
              <a:ext uri="{FF2B5EF4-FFF2-40B4-BE49-F238E27FC236}">
                <a16:creationId xmlns:a16="http://schemas.microsoft.com/office/drawing/2014/main" id="{FB96C7DD-6854-4AF5-B712-9DEDD0144730}"/>
              </a:ext>
            </a:extLst>
          </p:cNvPr>
          <p:cNvSpPr txBox="1"/>
          <p:nvPr/>
        </p:nvSpPr>
        <p:spPr>
          <a:xfrm>
            <a:off x="1367519" y="3379598"/>
            <a:ext cx="7090681" cy="923330"/>
          </a:xfrm>
          <a:prstGeom prst="rect">
            <a:avLst/>
          </a:prstGeom>
          <a:noFill/>
        </p:spPr>
        <p:txBody>
          <a:bodyPr wrap="square">
            <a:spAutoFit/>
          </a:bodyPr>
          <a:lstStyle/>
          <a:p>
            <a:pPr marL="465138" indent="-465138"/>
            <a:r>
              <a:rPr lang="en-US" sz="1800" dirty="0">
                <a:latin typeface="Calibri" panose="020F0502020204030204" pitchFamily="34" charset="0"/>
                <a:cs typeface="Calibri" panose="020F0502020204030204" pitchFamily="34" charset="0"/>
              </a:rPr>
              <a:t>P =   total nominal shear force between the point of maximum positive design live load plus impact moment and the centerline of an adjacent interior support (kips) taken as:</a:t>
            </a:r>
          </a:p>
        </p:txBody>
      </p:sp>
      <p:graphicFrame>
        <p:nvGraphicFramePr>
          <p:cNvPr id="295" name="Object 294">
            <a:extLst>
              <a:ext uri="{FF2B5EF4-FFF2-40B4-BE49-F238E27FC236}">
                <a16:creationId xmlns:a16="http://schemas.microsoft.com/office/drawing/2014/main" id="{577E1452-6625-42C1-9D14-744F91430D4D}"/>
              </a:ext>
            </a:extLst>
          </p:cNvPr>
          <p:cNvGraphicFramePr>
            <a:graphicFrameLocks noChangeAspect="1"/>
          </p:cNvGraphicFramePr>
          <p:nvPr/>
        </p:nvGraphicFramePr>
        <p:xfrm>
          <a:off x="3533775" y="4291013"/>
          <a:ext cx="1890713" cy="622300"/>
        </p:xfrm>
        <a:graphic>
          <a:graphicData uri="http://schemas.openxmlformats.org/presentationml/2006/ole">
            <mc:AlternateContent xmlns:mc="http://schemas.openxmlformats.org/markup-compatibility/2006">
              <mc:Choice xmlns:v="urn:schemas-microsoft-com:vml" Requires="v">
                <p:oleObj name="Equation" r:id="rId5" imgW="749160" imgH="253800" progId="Equation.DSMT4">
                  <p:embed/>
                </p:oleObj>
              </mc:Choice>
              <mc:Fallback>
                <p:oleObj name="Equation" r:id="rId5" imgW="749160" imgH="253800" progId="Equation.DSMT4">
                  <p:embed/>
                  <p:pic>
                    <p:nvPicPr>
                      <p:cNvPr id="295" name="Object 294">
                        <a:extLst>
                          <a:ext uri="{FF2B5EF4-FFF2-40B4-BE49-F238E27FC236}">
                            <a16:creationId xmlns:a16="http://schemas.microsoft.com/office/drawing/2014/main" id="{577E1452-6625-42C1-9D14-744F91430D4D}"/>
                          </a:ext>
                        </a:extLst>
                      </p:cNvPr>
                      <p:cNvPicPr>
                        <a:picLocks noChangeAspect="1" noChangeArrowheads="1"/>
                      </p:cNvPicPr>
                      <p:nvPr/>
                    </p:nvPicPr>
                    <p:blipFill>
                      <a:blip r:embed="rId6"/>
                      <a:srcRect/>
                      <a:stretch>
                        <a:fillRect/>
                      </a:stretch>
                    </p:blipFill>
                    <p:spPr bwMode="auto">
                      <a:xfrm>
                        <a:off x="3533775" y="4291013"/>
                        <a:ext cx="1890713" cy="622300"/>
                      </a:xfrm>
                      <a:prstGeom prst="rect">
                        <a:avLst/>
                      </a:prstGeom>
                      <a:noFill/>
                    </p:spPr>
                  </p:pic>
                </p:oleObj>
              </mc:Fallback>
            </mc:AlternateContent>
          </a:graphicData>
        </a:graphic>
      </p:graphicFrame>
    </p:spTree>
    <p:extLst>
      <p:ext uri="{BB962C8B-B14F-4D97-AF65-F5344CB8AC3E}">
        <p14:creationId xmlns:p14="http://schemas.microsoft.com/office/powerpoint/2010/main" val="1973720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Strength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49</a:t>
            </a:fld>
            <a:endParaRPr lang="en-US" dirty="0"/>
          </a:p>
        </p:txBody>
      </p:sp>
      <p:sp>
        <p:nvSpPr>
          <p:cNvPr id="290" name="TextBox 289">
            <a:extLst>
              <a:ext uri="{FF2B5EF4-FFF2-40B4-BE49-F238E27FC236}">
                <a16:creationId xmlns:a16="http://schemas.microsoft.com/office/drawing/2014/main" id="{081052E0-1F86-466E-887F-D0457B7DE7CB}"/>
              </a:ext>
            </a:extLst>
          </p:cNvPr>
          <p:cNvSpPr txBox="1"/>
          <p:nvPr/>
        </p:nvSpPr>
        <p:spPr>
          <a:xfrm>
            <a:off x="493150" y="1294452"/>
            <a:ext cx="9056914" cy="369332"/>
          </a:xfrm>
          <a:prstGeom prst="rect">
            <a:avLst/>
          </a:prstGeom>
          <a:noFill/>
        </p:spPr>
        <p:txBody>
          <a:bodyPr wrap="square">
            <a:spAutoFit/>
          </a:bodyPr>
          <a:lstStyle/>
          <a:p>
            <a:r>
              <a:rPr lang="en-US" sz="1800" u="sng" dirty="0"/>
              <a:t>Continuous Spans that are Composite for Negative Bending:</a:t>
            </a:r>
          </a:p>
        </p:txBody>
      </p:sp>
      <p:sp>
        <p:nvSpPr>
          <p:cNvPr id="292" name="TextBox 291">
            <a:extLst>
              <a:ext uri="{FF2B5EF4-FFF2-40B4-BE49-F238E27FC236}">
                <a16:creationId xmlns:a16="http://schemas.microsoft.com/office/drawing/2014/main" id="{FB96C7DD-6854-4AF5-B712-9DEDD0144730}"/>
              </a:ext>
            </a:extLst>
          </p:cNvPr>
          <p:cNvSpPr txBox="1"/>
          <p:nvPr/>
        </p:nvSpPr>
        <p:spPr>
          <a:xfrm>
            <a:off x="1210858" y="1809875"/>
            <a:ext cx="7090681" cy="923330"/>
          </a:xfrm>
          <a:prstGeom prst="rect">
            <a:avLst/>
          </a:prstGeom>
          <a:noFill/>
        </p:spPr>
        <p:txBody>
          <a:bodyPr wrap="square">
            <a:spAutoFit/>
          </a:bodyPr>
          <a:lstStyle/>
          <a:p>
            <a:pPr marL="465138" indent="-465138"/>
            <a:r>
              <a:rPr lang="en-US" sz="1800" dirty="0">
                <a:latin typeface="Calibri" panose="020F0502020204030204" pitchFamily="34" charset="0"/>
                <a:cs typeface="Calibri" panose="020F0502020204030204" pitchFamily="34" charset="0"/>
              </a:rPr>
              <a:t>P</a:t>
            </a:r>
            <a:r>
              <a:rPr lang="en-US" sz="1800" baseline="-25000" dirty="0">
                <a:latin typeface="Calibri" panose="020F0502020204030204" pitchFamily="34" charset="0"/>
                <a:cs typeface="Calibri" panose="020F0502020204030204" pitchFamily="34" charset="0"/>
              </a:rPr>
              <a:t>T</a:t>
            </a:r>
            <a:r>
              <a:rPr lang="en-US" sz="1800" dirty="0">
                <a:latin typeface="Calibri" panose="020F0502020204030204" pitchFamily="34" charset="0"/>
                <a:cs typeface="Calibri" panose="020F0502020204030204" pitchFamily="34" charset="0"/>
              </a:rPr>
              <a:t> =  total longitudinal force in the concrete deck between the point of maximum positive design live load plus impact moment and the centerline of an adjacent interior support (kips) taken as:</a:t>
            </a:r>
          </a:p>
        </p:txBody>
      </p:sp>
      <p:graphicFrame>
        <p:nvGraphicFramePr>
          <p:cNvPr id="293" name="Object 292">
            <a:extLst>
              <a:ext uri="{FF2B5EF4-FFF2-40B4-BE49-F238E27FC236}">
                <a16:creationId xmlns:a16="http://schemas.microsoft.com/office/drawing/2014/main" id="{D7336FEB-A255-4AED-AC86-52A6A093B5A3}"/>
              </a:ext>
            </a:extLst>
          </p:cNvPr>
          <p:cNvGraphicFramePr>
            <a:graphicFrameLocks noChangeAspect="1"/>
          </p:cNvGraphicFramePr>
          <p:nvPr>
            <p:extLst>
              <p:ext uri="{D42A27DB-BD31-4B8C-83A1-F6EECF244321}">
                <p14:modId xmlns:p14="http://schemas.microsoft.com/office/powerpoint/2010/main" val="4119004098"/>
              </p:ext>
            </p:extLst>
          </p:nvPr>
        </p:nvGraphicFramePr>
        <p:xfrm>
          <a:off x="3198813" y="4537075"/>
          <a:ext cx="2474912" cy="423863"/>
        </p:xfrm>
        <a:graphic>
          <a:graphicData uri="http://schemas.openxmlformats.org/presentationml/2006/ole">
            <mc:AlternateContent xmlns:mc="http://schemas.openxmlformats.org/markup-compatibility/2006">
              <mc:Choice xmlns:v="urn:schemas-microsoft-com:vml" Requires="v">
                <p:oleObj name="Equation" r:id="rId3" imgW="1155600" imgH="203040" progId="Equation.DSMT4">
                  <p:embed/>
                </p:oleObj>
              </mc:Choice>
              <mc:Fallback>
                <p:oleObj name="Equation" r:id="rId3" imgW="1155600" imgH="203040" progId="Equation.DSMT4">
                  <p:embed/>
                  <p:pic>
                    <p:nvPicPr>
                      <p:cNvPr id="293" name="Object 292">
                        <a:extLst>
                          <a:ext uri="{FF2B5EF4-FFF2-40B4-BE49-F238E27FC236}">
                            <a16:creationId xmlns:a16="http://schemas.microsoft.com/office/drawing/2014/main" id="{D7336FEB-A255-4AED-AC86-52A6A093B5A3}"/>
                          </a:ext>
                        </a:extLst>
                      </p:cNvPr>
                      <p:cNvPicPr>
                        <a:picLocks noChangeAspect="1" noChangeArrowheads="1"/>
                      </p:cNvPicPr>
                      <p:nvPr/>
                    </p:nvPicPr>
                    <p:blipFill>
                      <a:blip r:embed="rId4"/>
                      <a:srcRect/>
                      <a:stretch>
                        <a:fillRect/>
                      </a:stretch>
                    </p:blipFill>
                    <p:spPr bwMode="auto">
                      <a:xfrm>
                        <a:off x="3198813" y="4537075"/>
                        <a:ext cx="2474912" cy="423863"/>
                      </a:xfrm>
                      <a:prstGeom prst="rect">
                        <a:avLst/>
                      </a:prstGeom>
                      <a:noFill/>
                    </p:spPr>
                  </p:pic>
                </p:oleObj>
              </mc:Fallback>
            </mc:AlternateContent>
          </a:graphicData>
        </a:graphic>
      </p:graphicFrame>
      <p:graphicFrame>
        <p:nvGraphicFramePr>
          <p:cNvPr id="294" name="Object 293">
            <a:extLst>
              <a:ext uri="{FF2B5EF4-FFF2-40B4-BE49-F238E27FC236}">
                <a16:creationId xmlns:a16="http://schemas.microsoft.com/office/drawing/2014/main" id="{2DC16045-7402-40C5-A3AB-36DE77B984C0}"/>
              </a:ext>
            </a:extLst>
          </p:cNvPr>
          <p:cNvGraphicFramePr>
            <a:graphicFrameLocks noChangeAspect="1"/>
          </p:cNvGraphicFramePr>
          <p:nvPr/>
        </p:nvGraphicFramePr>
        <p:xfrm>
          <a:off x="2755900" y="4081463"/>
          <a:ext cx="3590925" cy="420687"/>
        </p:xfrm>
        <a:graphic>
          <a:graphicData uri="http://schemas.openxmlformats.org/presentationml/2006/ole">
            <mc:AlternateContent xmlns:mc="http://schemas.openxmlformats.org/markup-compatibility/2006">
              <mc:Choice xmlns:v="urn:schemas-microsoft-com:vml" Requires="v">
                <p:oleObj name="Equation" r:id="rId5" imgW="1676160" imgH="203040" progId="Equation.DSMT4">
                  <p:embed/>
                </p:oleObj>
              </mc:Choice>
              <mc:Fallback>
                <p:oleObj name="Equation" r:id="rId5" imgW="1676160" imgH="203040" progId="Equation.DSMT4">
                  <p:embed/>
                  <p:pic>
                    <p:nvPicPr>
                      <p:cNvPr id="294" name="Object 293">
                        <a:extLst>
                          <a:ext uri="{FF2B5EF4-FFF2-40B4-BE49-F238E27FC236}">
                            <a16:creationId xmlns:a16="http://schemas.microsoft.com/office/drawing/2014/main" id="{2DC16045-7402-40C5-A3AB-36DE77B984C0}"/>
                          </a:ext>
                        </a:extLst>
                      </p:cNvPr>
                      <p:cNvPicPr>
                        <a:picLocks noChangeAspect="1" noChangeArrowheads="1"/>
                      </p:cNvPicPr>
                      <p:nvPr/>
                    </p:nvPicPr>
                    <p:blipFill>
                      <a:blip r:embed="rId6"/>
                      <a:srcRect/>
                      <a:stretch>
                        <a:fillRect/>
                      </a:stretch>
                    </p:blipFill>
                    <p:spPr bwMode="auto">
                      <a:xfrm>
                        <a:off x="2755900" y="4081463"/>
                        <a:ext cx="3590925" cy="420687"/>
                      </a:xfrm>
                      <a:prstGeom prst="rect">
                        <a:avLst/>
                      </a:prstGeom>
                      <a:noFill/>
                    </p:spPr>
                  </p:pic>
                </p:oleObj>
              </mc:Fallback>
            </mc:AlternateContent>
          </a:graphicData>
        </a:graphic>
      </p:graphicFrame>
      <p:graphicFrame>
        <p:nvGraphicFramePr>
          <p:cNvPr id="295" name="Object 294">
            <a:extLst>
              <a:ext uri="{FF2B5EF4-FFF2-40B4-BE49-F238E27FC236}">
                <a16:creationId xmlns:a16="http://schemas.microsoft.com/office/drawing/2014/main" id="{AA48006D-A42B-4F15-B852-9554E3CA3B08}"/>
              </a:ext>
            </a:extLst>
          </p:cNvPr>
          <p:cNvGraphicFramePr>
            <a:graphicFrameLocks noChangeAspect="1"/>
          </p:cNvGraphicFramePr>
          <p:nvPr/>
        </p:nvGraphicFramePr>
        <p:xfrm>
          <a:off x="3487738" y="2849563"/>
          <a:ext cx="1666875" cy="498475"/>
        </p:xfrm>
        <a:graphic>
          <a:graphicData uri="http://schemas.openxmlformats.org/presentationml/2006/ole">
            <mc:AlternateContent xmlns:mc="http://schemas.openxmlformats.org/markup-compatibility/2006">
              <mc:Choice xmlns:v="urn:schemas-microsoft-com:vml" Requires="v">
                <p:oleObj name="Equation" r:id="rId7" imgW="660240" imgH="203040" progId="Equation.DSMT4">
                  <p:embed/>
                </p:oleObj>
              </mc:Choice>
              <mc:Fallback>
                <p:oleObj name="Equation" r:id="rId7" imgW="660240" imgH="203040" progId="Equation.DSMT4">
                  <p:embed/>
                  <p:pic>
                    <p:nvPicPr>
                      <p:cNvPr id="295" name="Object 294">
                        <a:extLst>
                          <a:ext uri="{FF2B5EF4-FFF2-40B4-BE49-F238E27FC236}">
                            <a16:creationId xmlns:a16="http://schemas.microsoft.com/office/drawing/2014/main" id="{AA48006D-A42B-4F15-B852-9554E3CA3B08}"/>
                          </a:ext>
                        </a:extLst>
                      </p:cNvPr>
                      <p:cNvPicPr>
                        <a:picLocks noChangeAspect="1" noChangeArrowheads="1"/>
                      </p:cNvPicPr>
                      <p:nvPr/>
                    </p:nvPicPr>
                    <p:blipFill>
                      <a:blip r:embed="rId8"/>
                      <a:srcRect/>
                      <a:stretch>
                        <a:fillRect/>
                      </a:stretch>
                    </p:blipFill>
                    <p:spPr bwMode="auto">
                      <a:xfrm>
                        <a:off x="3487738" y="2849563"/>
                        <a:ext cx="1666875" cy="498475"/>
                      </a:xfrm>
                      <a:prstGeom prst="rect">
                        <a:avLst/>
                      </a:prstGeom>
                      <a:noFill/>
                    </p:spPr>
                  </p:pic>
                </p:oleObj>
              </mc:Fallback>
            </mc:AlternateContent>
          </a:graphicData>
        </a:graphic>
      </p:graphicFrame>
      <p:sp>
        <p:nvSpPr>
          <p:cNvPr id="296" name="TextBox 295">
            <a:extLst>
              <a:ext uri="{FF2B5EF4-FFF2-40B4-BE49-F238E27FC236}">
                <a16:creationId xmlns:a16="http://schemas.microsoft.com/office/drawing/2014/main" id="{AEB4D995-B70C-4430-B192-1C3A64CD2E97}"/>
              </a:ext>
            </a:extLst>
          </p:cNvPr>
          <p:cNvSpPr txBox="1"/>
          <p:nvPr/>
        </p:nvSpPr>
        <p:spPr>
          <a:xfrm>
            <a:off x="1210858" y="3365573"/>
            <a:ext cx="7090681" cy="646331"/>
          </a:xfrm>
          <a:prstGeom prst="rect">
            <a:avLst/>
          </a:prstGeom>
          <a:noFill/>
        </p:spPr>
        <p:txBody>
          <a:bodyPr wrap="square">
            <a:spAutoFit/>
          </a:bodyPr>
          <a:lstStyle/>
          <a:p>
            <a:pPr marL="465138" indent="-465138"/>
            <a:r>
              <a:rPr lang="en-US" sz="1800" dirty="0">
                <a:latin typeface="Calibri" panose="020F0502020204030204" pitchFamily="34" charset="0"/>
                <a:cs typeface="Calibri" panose="020F0502020204030204" pitchFamily="34" charset="0"/>
              </a:rPr>
              <a:t>P</a:t>
            </a:r>
            <a:r>
              <a:rPr lang="en-US" sz="1800" baseline="-25000" dirty="0">
                <a:latin typeface="Calibri" panose="020F0502020204030204" pitchFamily="34" charset="0"/>
                <a:cs typeface="Calibri" panose="020F0502020204030204" pitchFamily="34" charset="0"/>
              </a:rPr>
              <a:t>n</a:t>
            </a:r>
            <a:r>
              <a:rPr lang="en-US" sz="1800" dirty="0">
                <a:latin typeface="Calibri" panose="020F0502020204030204" pitchFamily="34" charset="0"/>
                <a:cs typeface="Calibri" panose="020F0502020204030204" pitchFamily="34" charset="0"/>
              </a:rPr>
              <a:t> =  total longitudinal force in the concrete deck over an interior support (kips) taken as the lesser of:</a:t>
            </a:r>
          </a:p>
        </p:txBody>
      </p:sp>
    </p:spTree>
    <p:extLst>
      <p:ext uri="{BB962C8B-B14F-4D97-AF65-F5344CB8AC3E}">
        <p14:creationId xmlns:p14="http://schemas.microsoft.com/office/powerpoint/2010/main" val="657047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B91665-AFF3-4B54-9F33-162DA07A8E2B}"/>
              </a:ext>
            </a:extLst>
          </p:cNvPr>
          <p:cNvSpPr>
            <a:spLocks noGrp="1"/>
          </p:cNvSpPr>
          <p:nvPr>
            <p:ph type="title"/>
          </p:nvPr>
        </p:nvSpPr>
        <p:spPr/>
        <p:txBody>
          <a:bodyPr/>
          <a:lstStyle/>
          <a:p>
            <a:r>
              <a:rPr lang="en-US" dirty="0"/>
              <a:t>Cross-Section Proportion Limits</a:t>
            </a:r>
          </a:p>
        </p:txBody>
      </p:sp>
      <p:sp>
        <p:nvSpPr>
          <p:cNvPr id="6" name="Content Placeholder 5">
            <a:extLst>
              <a:ext uri="{FF2B5EF4-FFF2-40B4-BE49-F238E27FC236}">
                <a16:creationId xmlns:a16="http://schemas.microsoft.com/office/drawing/2014/main" id="{E3B57B88-9336-4D6D-A244-E13A769E4328}"/>
              </a:ext>
            </a:extLst>
          </p:cNvPr>
          <p:cNvSpPr>
            <a:spLocks noGrp="1"/>
          </p:cNvSpPr>
          <p:nvPr>
            <p:ph idx="1"/>
          </p:nvPr>
        </p:nvSpPr>
        <p:spPr/>
        <p:txBody>
          <a:bodyPr/>
          <a:lstStyle/>
          <a:p>
            <a:r>
              <a:rPr lang="en-US" dirty="0"/>
              <a:t>Web: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a:p>
            <a:r>
              <a:rPr lang="en-US" dirty="0"/>
              <a:t>Flanges: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5C609C26-BDD5-491E-9811-6C44858CD17A}"/>
              </a:ext>
            </a:extLst>
          </p:cNvPr>
          <p:cNvSpPr>
            <a:spLocks noGrp="1"/>
          </p:cNvSpPr>
          <p:nvPr>
            <p:ph type="sldNum" sz="quarter" idx="12"/>
          </p:nvPr>
        </p:nvSpPr>
        <p:spPr/>
        <p:txBody>
          <a:bodyPr/>
          <a:lstStyle/>
          <a:p>
            <a:fld id="{BA98D948-1207-4CB8-9C03-80C63F72A5E7}" type="slidenum">
              <a:rPr lang="en-US" smtClean="0"/>
              <a:t>5</a:t>
            </a:fld>
            <a:endParaRPr lang="en-US" dirty="0"/>
          </a:p>
        </p:txBody>
      </p:sp>
      <p:graphicFrame>
        <p:nvGraphicFramePr>
          <p:cNvPr id="3" name="Object 2">
            <a:extLst>
              <a:ext uri="{FF2B5EF4-FFF2-40B4-BE49-F238E27FC236}">
                <a16:creationId xmlns:a16="http://schemas.microsoft.com/office/drawing/2014/main" id="{E28A4AEA-BCC5-43E2-B2FE-F3671843259E}"/>
              </a:ext>
            </a:extLst>
          </p:cNvPr>
          <p:cNvGraphicFramePr>
            <a:graphicFrameLocks noChangeAspect="1"/>
          </p:cNvGraphicFramePr>
          <p:nvPr/>
        </p:nvGraphicFramePr>
        <p:xfrm>
          <a:off x="2076590" y="1108975"/>
          <a:ext cx="1304925" cy="911225"/>
        </p:xfrm>
        <a:graphic>
          <a:graphicData uri="http://schemas.openxmlformats.org/presentationml/2006/ole">
            <mc:AlternateContent xmlns:mc="http://schemas.openxmlformats.org/markup-compatibility/2006">
              <mc:Choice xmlns:v="urn:schemas-microsoft-com:vml" Requires="v">
                <p:oleObj name="Equation" r:id="rId3" imgW="533160" imgH="380880" progId="Equation.DSMT4">
                  <p:embed/>
                </p:oleObj>
              </mc:Choice>
              <mc:Fallback>
                <p:oleObj name="Equation" r:id="rId3" imgW="533160" imgH="380880" progId="Equation.DSMT4">
                  <p:embed/>
                  <p:pic>
                    <p:nvPicPr>
                      <p:cNvPr id="3" name="Object 2">
                        <a:extLst>
                          <a:ext uri="{FF2B5EF4-FFF2-40B4-BE49-F238E27FC236}">
                            <a16:creationId xmlns:a16="http://schemas.microsoft.com/office/drawing/2014/main" id="{E28A4AEA-BCC5-43E2-B2FE-F3671843259E}"/>
                          </a:ext>
                        </a:extLst>
                      </p:cNvPr>
                      <p:cNvPicPr>
                        <a:picLocks noChangeAspect="1" noChangeArrowheads="1"/>
                      </p:cNvPicPr>
                      <p:nvPr/>
                    </p:nvPicPr>
                    <p:blipFill>
                      <a:blip r:embed="rId4"/>
                      <a:srcRect/>
                      <a:stretch>
                        <a:fillRect/>
                      </a:stretch>
                    </p:blipFill>
                    <p:spPr bwMode="auto">
                      <a:xfrm>
                        <a:off x="2076590" y="1108975"/>
                        <a:ext cx="1304925" cy="911225"/>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63E465AD-69D4-485C-B21B-221E754BC9A4}"/>
              </a:ext>
            </a:extLst>
          </p:cNvPr>
          <p:cNvSpPr>
            <a:spLocks noChangeArrowheads="1"/>
          </p:cNvSpPr>
          <p:nvPr/>
        </p:nvSpPr>
        <p:spPr bwMode="auto">
          <a:xfrm>
            <a:off x="2947988" y="24604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8" name="Object 7">
            <a:extLst>
              <a:ext uri="{FF2B5EF4-FFF2-40B4-BE49-F238E27FC236}">
                <a16:creationId xmlns:a16="http://schemas.microsoft.com/office/drawing/2014/main" id="{1F5DEE87-B7B4-49CC-9F9A-27527B7A99E6}"/>
              </a:ext>
            </a:extLst>
          </p:cNvPr>
          <p:cNvGraphicFramePr>
            <a:graphicFrameLocks noChangeAspect="1"/>
          </p:cNvGraphicFramePr>
          <p:nvPr/>
        </p:nvGraphicFramePr>
        <p:xfrm>
          <a:off x="2858425" y="2247643"/>
          <a:ext cx="1685866" cy="911225"/>
        </p:xfrm>
        <a:graphic>
          <a:graphicData uri="http://schemas.openxmlformats.org/presentationml/2006/ole">
            <mc:AlternateContent xmlns:mc="http://schemas.openxmlformats.org/markup-compatibility/2006">
              <mc:Choice xmlns:v="urn:schemas-microsoft-com:vml" Requires="v">
                <p:oleObj name="Equation" r:id="rId5" imgW="596880" imgH="380880" progId="Equation.DSMT4">
                  <p:embed/>
                </p:oleObj>
              </mc:Choice>
              <mc:Fallback>
                <p:oleObj name="Equation" r:id="rId5" imgW="596880" imgH="380880" progId="Equation.DSMT4">
                  <p:embed/>
                  <p:pic>
                    <p:nvPicPr>
                      <p:cNvPr id="8" name="Object 7">
                        <a:extLst>
                          <a:ext uri="{FF2B5EF4-FFF2-40B4-BE49-F238E27FC236}">
                            <a16:creationId xmlns:a16="http://schemas.microsoft.com/office/drawing/2014/main" id="{1F5DEE87-B7B4-49CC-9F9A-27527B7A99E6}"/>
                          </a:ext>
                        </a:extLst>
                      </p:cNvPr>
                      <p:cNvPicPr>
                        <a:picLocks noChangeAspect="1" noChangeArrowheads="1"/>
                      </p:cNvPicPr>
                      <p:nvPr/>
                    </p:nvPicPr>
                    <p:blipFill>
                      <a:blip r:embed="rId6"/>
                      <a:srcRect/>
                      <a:stretch>
                        <a:fillRect/>
                      </a:stretch>
                    </p:blipFill>
                    <p:spPr bwMode="auto">
                      <a:xfrm>
                        <a:off x="2858425" y="2247643"/>
                        <a:ext cx="1685866" cy="911225"/>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045DA3ED-D9D7-4222-973B-7CA254814FFA}"/>
              </a:ext>
            </a:extLst>
          </p:cNvPr>
          <p:cNvGraphicFramePr>
            <a:graphicFrameLocks noChangeAspect="1"/>
          </p:cNvGraphicFramePr>
          <p:nvPr/>
        </p:nvGraphicFramePr>
        <p:xfrm>
          <a:off x="5370513" y="2470150"/>
          <a:ext cx="1435100" cy="455613"/>
        </p:xfrm>
        <a:graphic>
          <a:graphicData uri="http://schemas.openxmlformats.org/presentationml/2006/ole">
            <mc:AlternateContent xmlns:mc="http://schemas.openxmlformats.org/markup-compatibility/2006">
              <mc:Choice xmlns:v="urn:schemas-microsoft-com:vml" Requires="v">
                <p:oleObj name="Equation" r:id="rId7" imgW="507960" imgH="190440" progId="Equation.DSMT4">
                  <p:embed/>
                </p:oleObj>
              </mc:Choice>
              <mc:Fallback>
                <p:oleObj name="Equation" r:id="rId7" imgW="507960" imgH="190440" progId="Equation.DSMT4">
                  <p:embed/>
                  <p:pic>
                    <p:nvPicPr>
                      <p:cNvPr id="9" name="Object 8">
                        <a:extLst>
                          <a:ext uri="{FF2B5EF4-FFF2-40B4-BE49-F238E27FC236}">
                            <a16:creationId xmlns:a16="http://schemas.microsoft.com/office/drawing/2014/main" id="{045DA3ED-D9D7-4222-973B-7CA254814FFA}"/>
                          </a:ext>
                        </a:extLst>
                      </p:cNvPr>
                      <p:cNvPicPr>
                        <a:picLocks noChangeAspect="1" noChangeArrowheads="1"/>
                      </p:cNvPicPr>
                      <p:nvPr/>
                    </p:nvPicPr>
                    <p:blipFill>
                      <a:blip r:embed="rId8"/>
                      <a:srcRect/>
                      <a:stretch>
                        <a:fillRect/>
                      </a:stretch>
                    </p:blipFill>
                    <p:spPr bwMode="auto">
                      <a:xfrm>
                        <a:off x="5370513" y="2470150"/>
                        <a:ext cx="1435100" cy="455613"/>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E0B32AB4-A45B-44C4-992E-BB126FB3F2EF}"/>
              </a:ext>
            </a:extLst>
          </p:cNvPr>
          <p:cNvGraphicFramePr>
            <a:graphicFrameLocks noChangeAspect="1"/>
          </p:cNvGraphicFramePr>
          <p:nvPr/>
        </p:nvGraphicFramePr>
        <p:xfrm>
          <a:off x="2896120" y="3459537"/>
          <a:ext cx="1506537" cy="455613"/>
        </p:xfrm>
        <a:graphic>
          <a:graphicData uri="http://schemas.openxmlformats.org/presentationml/2006/ole">
            <mc:AlternateContent xmlns:mc="http://schemas.openxmlformats.org/markup-compatibility/2006">
              <mc:Choice xmlns:v="urn:schemas-microsoft-com:vml" Requires="v">
                <p:oleObj name="Equation" r:id="rId9" imgW="533160" imgH="190440" progId="Equation.DSMT4">
                  <p:embed/>
                </p:oleObj>
              </mc:Choice>
              <mc:Fallback>
                <p:oleObj name="Equation" r:id="rId9" imgW="533160" imgH="190440" progId="Equation.DSMT4">
                  <p:embed/>
                  <p:pic>
                    <p:nvPicPr>
                      <p:cNvPr id="10" name="Object 9">
                        <a:extLst>
                          <a:ext uri="{FF2B5EF4-FFF2-40B4-BE49-F238E27FC236}">
                            <a16:creationId xmlns:a16="http://schemas.microsoft.com/office/drawing/2014/main" id="{E0B32AB4-A45B-44C4-992E-BB126FB3F2EF}"/>
                          </a:ext>
                        </a:extLst>
                      </p:cNvPr>
                      <p:cNvPicPr>
                        <a:picLocks noChangeAspect="1" noChangeArrowheads="1"/>
                      </p:cNvPicPr>
                      <p:nvPr/>
                    </p:nvPicPr>
                    <p:blipFill>
                      <a:blip r:embed="rId10"/>
                      <a:srcRect/>
                      <a:stretch>
                        <a:fillRect/>
                      </a:stretch>
                    </p:blipFill>
                    <p:spPr bwMode="auto">
                      <a:xfrm>
                        <a:off x="2896120" y="3459537"/>
                        <a:ext cx="1506537" cy="455613"/>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4F347F1F-DDA7-4CEE-B233-6B7FEEDC7E8F}"/>
              </a:ext>
            </a:extLst>
          </p:cNvPr>
          <p:cNvGraphicFramePr>
            <a:graphicFrameLocks noChangeAspect="1"/>
          </p:cNvGraphicFramePr>
          <p:nvPr/>
        </p:nvGraphicFramePr>
        <p:xfrm>
          <a:off x="5344305" y="3107747"/>
          <a:ext cx="2114550" cy="973138"/>
        </p:xfrm>
        <a:graphic>
          <a:graphicData uri="http://schemas.openxmlformats.org/presentationml/2006/ole">
            <mc:AlternateContent xmlns:mc="http://schemas.openxmlformats.org/markup-compatibility/2006">
              <mc:Choice xmlns:v="urn:schemas-microsoft-com:vml" Requires="v">
                <p:oleObj name="Equation" r:id="rId11" imgW="749160" imgH="406080" progId="Equation.DSMT4">
                  <p:embed/>
                </p:oleObj>
              </mc:Choice>
              <mc:Fallback>
                <p:oleObj name="Equation" r:id="rId11" imgW="749160" imgH="406080" progId="Equation.DSMT4">
                  <p:embed/>
                  <p:pic>
                    <p:nvPicPr>
                      <p:cNvPr id="11" name="Object 10">
                        <a:extLst>
                          <a:ext uri="{FF2B5EF4-FFF2-40B4-BE49-F238E27FC236}">
                            <a16:creationId xmlns:a16="http://schemas.microsoft.com/office/drawing/2014/main" id="{4F347F1F-DDA7-4CEE-B233-6B7FEEDC7E8F}"/>
                          </a:ext>
                        </a:extLst>
                      </p:cNvPr>
                      <p:cNvPicPr>
                        <a:picLocks noChangeAspect="1" noChangeArrowheads="1"/>
                      </p:cNvPicPr>
                      <p:nvPr/>
                    </p:nvPicPr>
                    <p:blipFill>
                      <a:blip r:embed="rId12"/>
                      <a:srcRect/>
                      <a:stretch>
                        <a:fillRect/>
                      </a:stretch>
                    </p:blipFill>
                    <p:spPr bwMode="auto">
                      <a:xfrm>
                        <a:off x="5344305" y="3107747"/>
                        <a:ext cx="2114550" cy="973138"/>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E4D54FB4-AF4D-4C36-A80A-026FAF231A73}"/>
              </a:ext>
            </a:extLst>
          </p:cNvPr>
          <p:cNvGraphicFramePr>
            <a:graphicFrameLocks noChangeAspect="1"/>
          </p:cNvGraphicFramePr>
          <p:nvPr/>
        </p:nvGraphicFramePr>
        <p:xfrm>
          <a:off x="5782079" y="1119923"/>
          <a:ext cx="1304925" cy="911225"/>
        </p:xfrm>
        <a:graphic>
          <a:graphicData uri="http://schemas.openxmlformats.org/presentationml/2006/ole">
            <mc:AlternateContent xmlns:mc="http://schemas.openxmlformats.org/markup-compatibility/2006">
              <mc:Choice xmlns:v="urn:schemas-microsoft-com:vml" Requires="v">
                <p:oleObj name="Equation" r:id="rId13" imgW="533160" imgH="380880" progId="Equation.DSMT4">
                  <p:embed/>
                </p:oleObj>
              </mc:Choice>
              <mc:Fallback>
                <p:oleObj name="Equation" r:id="rId13" imgW="533160" imgH="380880" progId="Equation.DSMT4">
                  <p:embed/>
                  <p:pic>
                    <p:nvPicPr>
                      <p:cNvPr id="18" name="Object 17">
                        <a:extLst>
                          <a:ext uri="{FF2B5EF4-FFF2-40B4-BE49-F238E27FC236}">
                            <a16:creationId xmlns:a16="http://schemas.microsoft.com/office/drawing/2014/main" id="{E4D54FB4-AF4D-4C36-A80A-026FAF231A73}"/>
                          </a:ext>
                        </a:extLst>
                      </p:cNvPr>
                      <p:cNvPicPr>
                        <a:picLocks noChangeAspect="1" noChangeArrowheads="1"/>
                      </p:cNvPicPr>
                      <p:nvPr/>
                    </p:nvPicPr>
                    <p:blipFill>
                      <a:blip r:embed="rId14"/>
                      <a:srcRect/>
                      <a:stretch>
                        <a:fillRect/>
                      </a:stretch>
                    </p:blipFill>
                    <p:spPr bwMode="auto">
                      <a:xfrm>
                        <a:off x="5782079" y="1119923"/>
                        <a:ext cx="1304925" cy="911225"/>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71564556-B497-BF1F-7384-7102015B0738}"/>
              </a:ext>
            </a:extLst>
          </p:cNvPr>
          <p:cNvGraphicFramePr>
            <a:graphicFrameLocks noChangeAspect="1"/>
          </p:cNvGraphicFramePr>
          <p:nvPr/>
        </p:nvGraphicFramePr>
        <p:xfrm>
          <a:off x="4204625" y="4133558"/>
          <a:ext cx="1435100" cy="849312"/>
        </p:xfrm>
        <a:graphic>
          <a:graphicData uri="http://schemas.openxmlformats.org/presentationml/2006/ole">
            <mc:AlternateContent xmlns:mc="http://schemas.openxmlformats.org/markup-compatibility/2006">
              <mc:Choice xmlns:v="urn:schemas-microsoft-com:vml" Requires="v">
                <p:oleObj name="Equation" r:id="rId15" imgW="507960" imgH="355320" progId="Equation.DSMT4">
                  <p:embed/>
                </p:oleObj>
              </mc:Choice>
              <mc:Fallback>
                <p:oleObj name="Equation" r:id="rId15" imgW="507960" imgH="355320" progId="Equation.DSMT4">
                  <p:embed/>
                  <p:pic>
                    <p:nvPicPr>
                      <p:cNvPr id="20" name="Object 19">
                        <a:extLst>
                          <a:ext uri="{FF2B5EF4-FFF2-40B4-BE49-F238E27FC236}">
                            <a16:creationId xmlns:a16="http://schemas.microsoft.com/office/drawing/2014/main" id="{71564556-B497-BF1F-7384-7102015B0738}"/>
                          </a:ext>
                        </a:extLst>
                      </p:cNvPr>
                      <p:cNvPicPr>
                        <a:picLocks noChangeAspect="1" noChangeArrowheads="1"/>
                      </p:cNvPicPr>
                      <p:nvPr/>
                    </p:nvPicPr>
                    <p:blipFill>
                      <a:blip r:embed="rId16"/>
                      <a:srcRect/>
                      <a:stretch>
                        <a:fillRect/>
                      </a:stretch>
                    </p:blipFill>
                    <p:spPr bwMode="auto">
                      <a:xfrm>
                        <a:off x="4204625" y="4133558"/>
                        <a:ext cx="1435100" cy="849312"/>
                      </a:xfrm>
                      <a:prstGeom prst="rect">
                        <a:avLst/>
                      </a:prstGeom>
                      <a:noFill/>
                    </p:spPr>
                  </p:pic>
                </p:oleObj>
              </mc:Fallback>
            </mc:AlternateContent>
          </a:graphicData>
        </a:graphic>
      </p:graphicFrame>
      <p:sp>
        <p:nvSpPr>
          <p:cNvPr id="2" name="Freeform 112">
            <a:extLst>
              <a:ext uri="{FF2B5EF4-FFF2-40B4-BE49-F238E27FC236}">
                <a16:creationId xmlns:a16="http://schemas.microsoft.com/office/drawing/2014/main" id="{24B522C8-BD32-C08A-2E60-BA51248E4282}"/>
              </a:ext>
            </a:extLst>
          </p:cNvPr>
          <p:cNvSpPr>
            <a:spLocks/>
          </p:cNvSpPr>
          <p:nvPr/>
        </p:nvSpPr>
        <p:spPr bwMode="auto">
          <a:xfrm>
            <a:off x="4246875" y="977534"/>
            <a:ext cx="297415" cy="1213411"/>
          </a:xfrm>
          <a:custGeom>
            <a:avLst/>
            <a:gdLst/>
            <a:ahLst/>
            <a:cxnLst>
              <a:cxn ang="0">
                <a:pos x="288" y="0"/>
              </a:cxn>
              <a:cxn ang="0">
                <a:pos x="0" y="0"/>
              </a:cxn>
              <a:cxn ang="0">
                <a:pos x="0" y="72"/>
              </a:cxn>
              <a:cxn ang="0">
                <a:pos x="277" y="72"/>
              </a:cxn>
              <a:cxn ang="0">
                <a:pos x="277" y="1151"/>
              </a:cxn>
              <a:cxn ang="0">
                <a:pos x="0" y="1151"/>
              </a:cxn>
              <a:cxn ang="0">
                <a:pos x="0" y="1223"/>
              </a:cxn>
              <a:cxn ang="0">
                <a:pos x="576" y="1223"/>
              </a:cxn>
              <a:cxn ang="0">
                <a:pos x="576" y="1151"/>
              </a:cxn>
              <a:cxn ang="0">
                <a:pos x="299" y="1151"/>
              </a:cxn>
              <a:cxn ang="0">
                <a:pos x="299" y="72"/>
              </a:cxn>
              <a:cxn ang="0">
                <a:pos x="576" y="72"/>
              </a:cxn>
              <a:cxn ang="0">
                <a:pos x="576" y="0"/>
              </a:cxn>
              <a:cxn ang="0">
                <a:pos x="288" y="0"/>
              </a:cxn>
            </a:cxnLst>
            <a:rect l="0" t="0" r="r" b="b"/>
            <a:pathLst>
              <a:path w="576" h="1223">
                <a:moveTo>
                  <a:pt x="288" y="0"/>
                </a:moveTo>
                <a:lnTo>
                  <a:pt x="0" y="0"/>
                </a:lnTo>
                <a:lnTo>
                  <a:pt x="0" y="72"/>
                </a:lnTo>
                <a:lnTo>
                  <a:pt x="277" y="72"/>
                </a:lnTo>
                <a:lnTo>
                  <a:pt x="277" y="1151"/>
                </a:lnTo>
                <a:lnTo>
                  <a:pt x="0" y="1151"/>
                </a:lnTo>
                <a:lnTo>
                  <a:pt x="0" y="1223"/>
                </a:lnTo>
                <a:lnTo>
                  <a:pt x="576" y="1223"/>
                </a:lnTo>
                <a:lnTo>
                  <a:pt x="576" y="1151"/>
                </a:lnTo>
                <a:lnTo>
                  <a:pt x="299" y="1151"/>
                </a:lnTo>
                <a:lnTo>
                  <a:pt x="299" y="72"/>
                </a:lnTo>
                <a:lnTo>
                  <a:pt x="576" y="72"/>
                </a:lnTo>
                <a:lnTo>
                  <a:pt x="576" y="0"/>
                </a:lnTo>
                <a:lnTo>
                  <a:pt x="288" y="0"/>
                </a:lnTo>
                <a:close/>
              </a:path>
            </a:pathLst>
          </a:cu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dirty="0"/>
          </a:p>
        </p:txBody>
      </p:sp>
      <p:sp>
        <p:nvSpPr>
          <p:cNvPr id="16" name="Freeform 112">
            <a:extLst>
              <a:ext uri="{FF2B5EF4-FFF2-40B4-BE49-F238E27FC236}">
                <a16:creationId xmlns:a16="http://schemas.microsoft.com/office/drawing/2014/main" id="{8ABF3FBE-DD60-DF0F-A7CD-D4E3F5FF1159}"/>
              </a:ext>
            </a:extLst>
          </p:cNvPr>
          <p:cNvSpPr>
            <a:spLocks/>
          </p:cNvSpPr>
          <p:nvPr/>
        </p:nvSpPr>
        <p:spPr bwMode="auto">
          <a:xfrm>
            <a:off x="7631835" y="945274"/>
            <a:ext cx="252956" cy="1571847"/>
          </a:xfrm>
          <a:custGeom>
            <a:avLst/>
            <a:gdLst/>
            <a:ahLst/>
            <a:cxnLst>
              <a:cxn ang="0">
                <a:pos x="288" y="0"/>
              </a:cxn>
              <a:cxn ang="0">
                <a:pos x="0" y="0"/>
              </a:cxn>
              <a:cxn ang="0">
                <a:pos x="0" y="72"/>
              </a:cxn>
              <a:cxn ang="0">
                <a:pos x="277" y="72"/>
              </a:cxn>
              <a:cxn ang="0">
                <a:pos x="277" y="1151"/>
              </a:cxn>
              <a:cxn ang="0">
                <a:pos x="0" y="1151"/>
              </a:cxn>
              <a:cxn ang="0">
                <a:pos x="0" y="1223"/>
              </a:cxn>
              <a:cxn ang="0">
                <a:pos x="576" y="1223"/>
              </a:cxn>
              <a:cxn ang="0">
                <a:pos x="576" y="1151"/>
              </a:cxn>
              <a:cxn ang="0">
                <a:pos x="299" y="1151"/>
              </a:cxn>
              <a:cxn ang="0">
                <a:pos x="299" y="72"/>
              </a:cxn>
              <a:cxn ang="0">
                <a:pos x="576" y="72"/>
              </a:cxn>
              <a:cxn ang="0">
                <a:pos x="576" y="0"/>
              </a:cxn>
              <a:cxn ang="0">
                <a:pos x="288" y="0"/>
              </a:cxn>
            </a:cxnLst>
            <a:rect l="0" t="0" r="r" b="b"/>
            <a:pathLst>
              <a:path w="576" h="1223">
                <a:moveTo>
                  <a:pt x="288" y="0"/>
                </a:moveTo>
                <a:lnTo>
                  <a:pt x="0" y="0"/>
                </a:lnTo>
                <a:lnTo>
                  <a:pt x="0" y="72"/>
                </a:lnTo>
                <a:lnTo>
                  <a:pt x="277" y="72"/>
                </a:lnTo>
                <a:lnTo>
                  <a:pt x="277" y="1151"/>
                </a:lnTo>
                <a:lnTo>
                  <a:pt x="0" y="1151"/>
                </a:lnTo>
                <a:lnTo>
                  <a:pt x="0" y="1223"/>
                </a:lnTo>
                <a:lnTo>
                  <a:pt x="576" y="1223"/>
                </a:lnTo>
                <a:lnTo>
                  <a:pt x="576" y="1151"/>
                </a:lnTo>
                <a:lnTo>
                  <a:pt x="299" y="1151"/>
                </a:lnTo>
                <a:lnTo>
                  <a:pt x="299" y="72"/>
                </a:lnTo>
                <a:lnTo>
                  <a:pt x="576" y="72"/>
                </a:lnTo>
                <a:lnTo>
                  <a:pt x="576" y="0"/>
                </a:lnTo>
                <a:lnTo>
                  <a:pt x="288" y="0"/>
                </a:lnTo>
                <a:close/>
              </a:path>
            </a:pathLst>
          </a:cu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A9B23A11-94E9-4F17-AF23-728F4EBBFC60}"/>
              </a:ext>
            </a:extLst>
          </p:cNvPr>
          <p:cNvSpPr/>
          <p:nvPr/>
        </p:nvSpPr>
        <p:spPr>
          <a:xfrm>
            <a:off x="7551194" y="1433520"/>
            <a:ext cx="210085" cy="5714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F9694244-4483-FA16-B4CB-3FA297764DAE}"/>
              </a:ext>
            </a:extLst>
          </p:cNvPr>
          <p:cNvCxnSpPr>
            <a:cxnSpLocks/>
          </p:cNvCxnSpPr>
          <p:nvPr/>
        </p:nvCxnSpPr>
        <p:spPr>
          <a:xfrm>
            <a:off x="3782152" y="1063625"/>
            <a:ext cx="464724"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CC7DC17-E40C-9010-A652-4B735D4FC003}"/>
              </a:ext>
            </a:extLst>
          </p:cNvPr>
          <p:cNvSpPr txBox="1"/>
          <p:nvPr/>
        </p:nvSpPr>
        <p:spPr>
          <a:xfrm>
            <a:off x="3811688" y="1399573"/>
            <a:ext cx="351378" cy="369332"/>
          </a:xfrm>
          <a:prstGeom prst="rect">
            <a:avLst/>
          </a:prstGeom>
          <a:noFill/>
        </p:spPr>
        <p:txBody>
          <a:bodyPr wrap="square" rtlCol="0">
            <a:spAutoFit/>
          </a:bodyPr>
          <a:lstStyle/>
          <a:p>
            <a:r>
              <a:rPr lang="en-US" dirty="0">
                <a:latin typeface="Arial" pitchFamily="34" charset="0"/>
                <a:cs typeface="Arial" pitchFamily="34" charset="0"/>
              </a:rPr>
              <a:t>D</a:t>
            </a:r>
          </a:p>
        </p:txBody>
      </p:sp>
      <p:cxnSp>
        <p:nvCxnSpPr>
          <p:cNvPr id="42" name="Straight Connector 41">
            <a:extLst>
              <a:ext uri="{FF2B5EF4-FFF2-40B4-BE49-F238E27FC236}">
                <a16:creationId xmlns:a16="http://schemas.microsoft.com/office/drawing/2014/main" id="{B48777C7-457D-0851-18EC-78E03EB635CD}"/>
              </a:ext>
            </a:extLst>
          </p:cNvPr>
          <p:cNvCxnSpPr/>
          <p:nvPr/>
        </p:nvCxnSpPr>
        <p:spPr>
          <a:xfrm>
            <a:off x="3782152" y="2114550"/>
            <a:ext cx="464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6613423-DC04-F2C8-7A21-ED68673AECA3}"/>
              </a:ext>
            </a:extLst>
          </p:cNvPr>
          <p:cNvCxnSpPr/>
          <p:nvPr/>
        </p:nvCxnSpPr>
        <p:spPr>
          <a:xfrm>
            <a:off x="4163066" y="1063625"/>
            <a:ext cx="0" cy="10509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68EEBD9-33C9-F21E-DD5C-CC7829A975FD}"/>
              </a:ext>
            </a:extLst>
          </p:cNvPr>
          <p:cNvCxnSpPr/>
          <p:nvPr/>
        </p:nvCxnSpPr>
        <p:spPr>
          <a:xfrm>
            <a:off x="4246875" y="1433520"/>
            <a:ext cx="1487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7C4C29D-DAEB-E5D9-0571-2019E964BB55}"/>
              </a:ext>
            </a:extLst>
          </p:cNvPr>
          <p:cNvCxnSpPr/>
          <p:nvPr/>
        </p:nvCxnSpPr>
        <p:spPr>
          <a:xfrm flipH="1">
            <a:off x="4402657" y="1433520"/>
            <a:ext cx="1416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5CC9673-5E55-CA72-81EE-CF192A4BD934}"/>
              </a:ext>
            </a:extLst>
          </p:cNvPr>
          <p:cNvSpPr txBox="1"/>
          <p:nvPr/>
        </p:nvSpPr>
        <p:spPr>
          <a:xfrm>
            <a:off x="4509286" y="1248175"/>
            <a:ext cx="533400" cy="369332"/>
          </a:xfrm>
          <a:prstGeom prst="rect">
            <a:avLst/>
          </a:prstGeom>
          <a:noFill/>
        </p:spPr>
        <p:txBody>
          <a:bodyPr wrap="square" rtlCol="0">
            <a:spAutoFit/>
          </a:bodyPr>
          <a:lstStyle/>
          <a:p>
            <a:r>
              <a:rPr lang="en-US" dirty="0"/>
              <a:t>t</a:t>
            </a:r>
            <a:r>
              <a:rPr lang="en-US" baseline="-25000" dirty="0"/>
              <a:t>w</a:t>
            </a:r>
          </a:p>
        </p:txBody>
      </p:sp>
    </p:spTree>
    <p:extLst>
      <p:ext uri="{BB962C8B-B14F-4D97-AF65-F5344CB8AC3E}">
        <p14:creationId xmlns:p14="http://schemas.microsoft.com/office/powerpoint/2010/main" val="1534125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Strength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50</a:t>
            </a:fld>
            <a:endParaRPr lang="en-US" dirty="0"/>
          </a:p>
        </p:txBody>
      </p:sp>
      <p:sp>
        <p:nvSpPr>
          <p:cNvPr id="290" name="TextBox 289">
            <a:extLst>
              <a:ext uri="{FF2B5EF4-FFF2-40B4-BE49-F238E27FC236}">
                <a16:creationId xmlns:a16="http://schemas.microsoft.com/office/drawing/2014/main" id="{081052E0-1F86-466E-887F-D0457B7DE7CB}"/>
              </a:ext>
            </a:extLst>
          </p:cNvPr>
          <p:cNvSpPr txBox="1"/>
          <p:nvPr/>
        </p:nvSpPr>
        <p:spPr>
          <a:xfrm>
            <a:off x="566513" y="1133599"/>
            <a:ext cx="9056914" cy="369332"/>
          </a:xfrm>
          <a:prstGeom prst="rect">
            <a:avLst/>
          </a:prstGeom>
          <a:noFill/>
        </p:spPr>
        <p:txBody>
          <a:bodyPr wrap="square">
            <a:spAutoFit/>
          </a:bodyPr>
          <a:lstStyle/>
          <a:p>
            <a:r>
              <a:rPr lang="en-US" sz="1800" u="sng" dirty="0"/>
              <a:t>Continuous Spans that are Composite for Negative Bending:</a:t>
            </a:r>
          </a:p>
        </p:txBody>
      </p:sp>
      <p:sp>
        <p:nvSpPr>
          <p:cNvPr id="292" name="TextBox 291">
            <a:extLst>
              <a:ext uri="{FF2B5EF4-FFF2-40B4-BE49-F238E27FC236}">
                <a16:creationId xmlns:a16="http://schemas.microsoft.com/office/drawing/2014/main" id="{FB96C7DD-6854-4AF5-B712-9DEDD0144730}"/>
              </a:ext>
            </a:extLst>
          </p:cNvPr>
          <p:cNvSpPr txBox="1"/>
          <p:nvPr/>
        </p:nvSpPr>
        <p:spPr>
          <a:xfrm>
            <a:off x="1594629" y="1502931"/>
            <a:ext cx="7090681" cy="923330"/>
          </a:xfrm>
          <a:prstGeom prst="rect">
            <a:avLst/>
          </a:prstGeom>
          <a:noFill/>
        </p:spPr>
        <p:txBody>
          <a:bodyPr wrap="square">
            <a:spAutoFit/>
          </a:bodyPr>
          <a:lstStyle/>
          <a:p>
            <a:pPr marL="465138" indent="-465138"/>
            <a:r>
              <a:rPr lang="en-US" sz="1800" dirty="0">
                <a:latin typeface="Calibri" panose="020F0502020204030204" pitchFamily="34" charset="0"/>
                <a:cs typeface="Calibri" panose="020F0502020204030204" pitchFamily="34" charset="0"/>
              </a:rPr>
              <a:t>F</a:t>
            </a:r>
            <a:r>
              <a:rPr lang="en-US" sz="1800" baseline="-25000" dirty="0">
                <a:latin typeface="Calibri" panose="020F0502020204030204" pitchFamily="34" charset="0"/>
                <a:cs typeface="Calibri" panose="020F0502020204030204" pitchFamily="34" charset="0"/>
              </a:rPr>
              <a:t>T</a:t>
            </a:r>
            <a:r>
              <a:rPr lang="en-US" sz="1800" dirty="0">
                <a:latin typeface="Calibri" panose="020F0502020204030204" pitchFamily="34" charset="0"/>
                <a:cs typeface="Calibri" panose="020F0502020204030204" pitchFamily="34" charset="0"/>
              </a:rPr>
              <a:t> =  total radial force in the concrete deck between the point of maximum positive design live load plus impact moment and the centerline of an adjacent interior support (kips) taken as :</a:t>
            </a:r>
          </a:p>
        </p:txBody>
      </p:sp>
      <p:graphicFrame>
        <p:nvGraphicFramePr>
          <p:cNvPr id="293" name="Object 292">
            <a:extLst>
              <a:ext uri="{FF2B5EF4-FFF2-40B4-BE49-F238E27FC236}">
                <a16:creationId xmlns:a16="http://schemas.microsoft.com/office/drawing/2014/main" id="{D7336FEB-A255-4AED-AC86-52A6A093B5A3}"/>
              </a:ext>
            </a:extLst>
          </p:cNvPr>
          <p:cNvGraphicFramePr>
            <a:graphicFrameLocks noChangeAspect="1"/>
          </p:cNvGraphicFramePr>
          <p:nvPr/>
        </p:nvGraphicFramePr>
        <p:xfrm>
          <a:off x="3875821" y="2360052"/>
          <a:ext cx="1279525" cy="714375"/>
        </p:xfrm>
        <a:graphic>
          <a:graphicData uri="http://schemas.openxmlformats.org/presentationml/2006/ole">
            <mc:AlternateContent xmlns:mc="http://schemas.openxmlformats.org/markup-compatibility/2006">
              <mc:Choice xmlns:v="urn:schemas-microsoft-com:vml" Requires="v">
                <p:oleObj name="Equation" r:id="rId3" imgW="596880" imgH="342720" progId="Equation.DSMT4">
                  <p:embed/>
                </p:oleObj>
              </mc:Choice>
              <mc:Fallback>
                <p:oleObj name="Equation" r:id="rId3" imgW="596880" imgH="342720" progId="Equation.DSMT4">
                  <p:embed/>
                  <p:pic>
                    <p:nvPicPr>
                      <p:cNvPr id="293" name="Object 292">
                        <a:extLst>
                          <a:ext uri="{FF2B5EF4-FFF2-40B4-BE49-F238E27FC236}">
                            <a16:creationId xmlns:a16="http://schemas.microsoft.com/office/drawing/2014/main" id="{D7336FEB-A255-4AED-AC86-52A6A093B5A3}"/>
                          </a:ext>
                        </a:extLst>
                      </p:cNvPr>
                      <p:cNvPicPr>
                        <a:picLocks noChangeAspect="1" noChangeArrowheads="1"/>
                      </p:cNvPicPr>
                      <p:nvPr/>
                    </p:nvPicPr>
                    <p:blipFill>
                      <a:blip r:embed="rId4"/>
                      <a:srcRect/>
                      <a:stretch>
                        <a:fillRect/>
                      </a:stretch>
                    </p:blipFill>
                    <p:spPr bwMode="auto">
                      <a:xfrm>
                        <a:off x="3875821" y="2360052"/>
                        <a:ext cx="1279525" cy="714375"/>
                      </a:xfrm>
                      <a:prstGeom prst="rect">
                        <a:avLst/>
                      </a:prstGeom>
                      <a:noFill/>
                    </p:spPr>
                  </p:pic>
                </p:oleObj>
              </mc:Fallback>
            </mc:AlternateContent>
          </a:graphicData>
        </a:graphic>
      </p:graphicFrame>
      <p:sp>
        <p:nvSpPr>
          <p:cNvPr id="2" name="Rectangle 5">
            <a:extLst>
              <a:ext uri="{FF2B5EF4-FFF2-40B4-BE49-F238E27FC236}">
                <a16:creationId xmlns:a16="http://schemas.microsoft.com/office/drawing/2014/main" id="{7FAC2316-330F-4588-AA6D-66721FFFF24B}"/>
              </a:ext>
            </a:extLst>
          </p:cNvPr>
          <p:cNvSpPr>
            <a:spLocks noChangeArrowheads="1"/>
          </p:cNvSpPr>
          <p:nvPr/>
        </p:nvSpPr>
        <p:spPr bwMode="auto">
          <a:xfrm>
            <a:off x="1574428" y="2922311"/>
            <a:ext cx="367525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 pos="800100" algn="l"/>
                <a:tab pos="1028700" algn="l"/>
              </a:tabLst>
              <a:defRPr>
                <a:solidFill>
                  <a:schemeClr val="tx1"/>
                </a:solidFill>
                <a:latin typeface="Arial" panose="020B0604020202020204" pitchFamily="34" charset="0"/>
              </a:defRPr>
            </a:lvl1pPr>
            <a:lvl2pPr eaLnBrk="0" hangingPunct="0">
              <a:tabLst>
                <a:tab pos="457200" algn="l"/>
                <a:tab pos="800100" algn="l"/>
                <a:tab pos="1028700" algn="l"/>
              </a:tabLst>
              <a:defRPr>
                <a:solidFill>
                  <a:schemeClr val="tx1"/>
                </a:solidFill>
                <a:latin typeface="Arial" panose="020B0604020202020204" pitchFamily="34" charset="0"/>
              </a:defRPr>
            </a:lvl2pPr>
            <a:lvl3pPr eaLnBrk="0" hangingPunct="0">
              <a:tabLst>
                <a:tab pos="457200" algn="l"/>
                <a:tab pos="800100" algn="l"/>
                <a:tab pos="1028700" algn="l"/>
              </a:tabLst>
              <a:defRPr>
                <a:solidFill>
                  <a:schemeClr val="tx1"/>
                </a:solidFill>
                <a:latin typeface="Arial" panose="020B0604020202020204" pitchFamily="34" charset="0"/>
              </a:defRPr>
            </a:lvl3pPr>
            <a:lvl4pPr eaLnBrk="0" hangingPunct="0">
              <a:tabLst>
                <a:tab pos="457200" algn="l"/>
                <a:tab pos="800100" algn="l"/>
                <a:tab pos="1028700" algn="l"/>
              </a:tabLst>
              <a:defRPr>
                <a:solidFill>
                  <a:schemeClr val="tx1"/>
                </a:solidFill>
                <a:latin typeface="Arial" panose="020B0604020202020204" pitchFamily="34" charset="0"/>
              </a:defRPr>
            </a:lvl4pPr>
            <a:lvl5pPr eaLnBrk="0" hangingPunct="0">
              <a:tabLst>
                <a:tab pos="457200" algn="l"/>
                <a:tab pos="800100" algn="l"/>
                <a:tab pos="10287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where:	</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914400" marR="0" lvl="0" indent="-91440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6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t>
            </a:r>
            <a:r>
              <a:rPr kumimoji="0" lang="en-US" altLang="en-US" sz="1600" b="0" i="1"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t>
            </a:r>
            <a:r>
              <a:rPr kumimoji="0" lang="en-US" altLang="en-US" sz="16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arc length between the point of maximum positive design live load plus impact moment and the centerline of an adjacent interior support (ft)</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914400" marR="0" lvl="0" indent="-91440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6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  </a:t>
            </a: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minimum girder radius over the length, </a:t>
            </a:r>
            <a:r>
              <a:rPr kumimoji="0" lang="en-US" altLang="en-US" sz="16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t>
            </a:r>
            <a:r>
              <a:rPr kumimoji="0" lang="en-US" altLang="en-US" sz="1600" b="0" i="1"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t>
            </a: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(ft)</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289" name="Picture 288" descr="Figure 6.6.2.4.2.1-2  Definition of Arc Length, Ln. sketch of two span bridge with L sub n and positive LL plus IM shown. ">
            <a:extLst>
              <a:ext uri="{FF2B5EF4-FFF2-40B4-BE49-F238E27FC236}">
                <a16:creationId xmlns:a16="http://schemas.microsoft.com/office/drawing/2014/main" id="{F0302C7B-42C5-4B7D-8787-A6EBBA3A39E5}"/>
              </a:ext>
            </a:extLst>
          </p:cNvPr>
          <p:cNvPicPr>
            <a:picLocks noChangeAspect="1"/>
          </p:cNvPicPr>
          <p:nvPr/>
        </p:nvPicPr>
        <p:blipFill>
          <a:blip r:embed="rId5" cstate="print">
            <a:extLst>
              <a:ext uri="{28A0092B-C50C-407E-A947-70E740481C1C}">
                <a14:useLocalDpi xmlns:a14="http://schemas.microsoft.com/office/drawing/2010/main" val="0"/>
              </a:ext>
            </a:extLst>
          </a:blip>
          <a:srcRect b="16000"/>
          <a:stretch>
            <a:fillRect/>
          </a:stretch>
        </p:blipFill>
        <p:spPr bwMode="auto">
          <a:xfrm>
            <a:off x="5322644" y="2880355"/>
            <a:ext cx="3750599" cy="1432813"/>
          </a:xfrm>
          <a:prstGeom prst="rect">
            <a:avLst/>
          </a:prstGeom>
          <a:noFill/>
          <a:ln>
            <a:noFill/>
          </a:ln>
        </p:spPr>
      </p:pic>
    </p:spTree>
    <p:extLst>
      <p:ext uri="{BB962C8B-B14F-4D97-AF65-F5344CB8AC3E}">
        <p14:creationId xmlns:p14="http://schemas.microsoft.com/office/powerpoint/2010/main" val="1482786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Strength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51</a:t>
            </a:fld>
            <a:endParaRPr lang="en-US" dirty="0"/>
          </a:p>
        </p:txBody>
      </p:sp>
      <p:graphicFrame>
        <p:nvGraphicFramePr>
          <p:cNvPr id="289" name="Object 288">
            <a:extLst>
              <a:ext uri="{FF2B5EF4-FFF2-40B4-BE49-F238E27FC236}">
                <a16:creationId xmlns:a16="http://schemas.microsoft.com/office/drawing/2014/main" id="{F2EAE89B-C25B-42F8-8AC4-05F4F7FFF2C0}"/>
              </a:ext>
            </a:extLst>
          </p:cNvPr>
          <p:cNvGraphicFramePr>
            <a:graphicFrameLocks noChangeAspect="1"/>
          </p:cNvGraphicFramePr>
          <p:nvPr/>
        </p:nvGraphicFramePr>
        <p:xfrm>
          <a:off x="3628303" y="1728356"/>
          <a:ext cx="1570038" cy="468313"/>
        </p:xfrm>
        <a:graphic>
          <a:graphicData uri="http://schemas.openxmlformats.org/presentationml/2006/ole">
            <mc:AlternateContent xmlns:mc="http://schemas.openxmlformats.org/markup-compatibility/2006">
              <mc:Choice xmlns:v="urn:schemas-microsoft-com:vml" Requires="v">
                <p:oleObj name="Equation" r:id="rId3" imgW="622080" imgH="190440" progId="Equation.DSMT4">
                  <p:embed/>
                </p:oleObj>
              </mc:Choice>
              <mc:Fallback>
                <p:oleObj name="Equation" r:id="rId3" imgW="622080" imgH="190440" progId="Equation.DSMT4">
                  <p:embed/>
                  <p:pic>
                    <p:nvPicPr>
                      <p:cNvPr id="289" name="Object 288">
                        <a:extLst>
                          <a:ext uri="{FF2B5EF4-FFF2-40B4-BE49-F238E27FC236}">
                            <a16:creationId xmlns:a16="http://schemas.microsoft.com/office/drawing/2014/main" id="{F2EAE89B-C25B-42F8-8AC4-05F4F7FFF2C0}"/>
                          </a:ext>
                        </a:extLst>
                      </p:cNvPr>
                      <p:cNvPicPr>
                        <a:picLocks noChangeAspect="1" noChangeArrowheads="1"/>
                      </p:cNvPicPr>
                      <p:nvPr/>
                    </p:nvPicPr>
                    <p:blipFill>
                      <a:blip r:embed="rId4"/>
                      <a:srcRect/>
                      <a:stretch>
                        <a:fillRect/>
                      </a:stretch>
                    </p:blipFill>
                    <p:spPr bwMode="auto">
                      <a:xfrm>
                        <a:off x="3628303" y="1728356"/>
                        <a:ext cx="1570038" cy="468313"/>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2BB91A6A-3491-46C1-8FBD-07C2A3AC7818}"/>
              </a:ext>
            </a:extLst>
          </p:cNvPr>
          <p:cNvSpPr>
            <a:spLocks noChangeArrowheads="1"/>
          </p:cNvSpPr>
          <p:nvPr/>
        </p:nvSpPr>
        <p:spPr bwMode="auto">
          <a:xfrm>
            <a:off x="1105012" y="2097811"/>
            <a:ext cx="74372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 pos="800100" algn="l"/>
                <a:tab pos="1028700" algn="l"/>
              </a:tabLst>
              <a:defRPr>
                <a:solidFill>
                  <a:schemeClr val="tx1"/>
                </a:solidFill>
                <a:latin typeface="Arial" panose="020B0604020202020204" pitchFamily="34" charset="0"/>
              </a:defRPr>
            </a:lvl1pPr>
            <a:lvl2pPr eaLnBrk="0" hangingPunct="0">
              <a:tabLst>
                <a:tab pos="457200" algn="l"/>
                <a:tab pos="800100" algn="l"/>
                <a:tab pos="1028700" algn="l"/>
              </a:tabLst>
              <a:defRPr>
                <a:solidFill>
                  <a:schemeClr val="tx1"/>
                </a:solidFill>
                <a:latin typeface="Arial" panose="020B0604020202020204" pitchFamily="34" charset="0"/>
              </a:defRPr>
            </a:lvl2pPr>
            <a:lvl3pPr eaLnBrk="0" hangingPunct="0">
              <a:tabLst>
                <a:tab pos="457200" algn="l"/>
                <a:tab pos="800100" algn="l"/>
                <a:tab pos="1028700" algn="l"/>
              </a:tabLst>
              <a:defRPr>
                <a:solidFill>
                  <a:schemeClr val="tx1"/>
                </a:solidFill>
                <a:latin typeface="Arial" panose="020B0604020202020204" pitchFamily="34" charset="0"/>
              </a:defRPr>
            </a:lvl3pPr>
            <a:lvl4pPr eaLnBrk="0" hangingPunct="0">
              <a:tabLst>
                <a:tab pos="457200" algn="l"/>
                <a:tab pos="800100" algn="l"/>
                <a:tab pos="1028700" algn="l"/>
              </a:tabLst>
              <a:defRPr>
                <a:solidFill>
                  <a:schemeClr val="tx1"/>
                </a:solidFill>
                <a:latin typeface="Arial" panose="020B0604020202020204" pitchFamily="34" charset="0"/>
              </a:defRPr>
            </a:lvl4pPr>
            <a:lvl5pPr eaLnBrk="0" hangingPunct="0">
              <a:tabLst>
                <a:tab pos="457200" algn="l"/>
                <a:tab pos="800100" algn="l"/>
                <a:tab pos="10287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where:</a:t>
            </a:r>
            <a:endPar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030288" marR="0" lvl="0" indent="-1030288"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b="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kumimoji="0" lang="en-US" altLang="en-US" b="0" u="none" strike="noStrike" cap="none" normalizeH="0" baseline="-25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sc</a:t>
            </a: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resistance factor for shear connectors = 1.0 (Article 6.5.4.2)</a:t>
            </a:r>
            <a:endPar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b="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a:t>
            </a:r>
            <a:r>
              <a:rPr kumimoji="0" lang="en-US" altLang="en-US" b="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t>
            </a:r>
            <a:r>
              <a:rPr kumimoji="0" lang="en-US" altLang="en-US" b="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nominal shear resistance of one shear connector (kips)</a:t>
            </a:r>
            <a:endPar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90" name="TextBox 289">
            <a:extLst>
              <a:ext uri="{FF2B5EF4-FFF2-40B4-BE49-F238E27FC236}">
                <a16:creationId xmlns:a16="http://schemas.microsoft.com/office/drawing/2014/main" id="{D2526114-45A9-45C7-AB16-F2F33D36AD34}"/>
              </a:ext>
            </a:extLst>
          </p:cNvPr>
          <p:cNvSpPr txBox="1"/>
          <p:nvPr/>
        </p:nvSpPr>
        <p:spPr>
          <a:xfrm>
            <a:off x="639651" y="1209005"/>
            <a:ext cx="9056914" cy="369332"/>
          </a:xfrm>
          <a:prstGeom prst="rect">
            <a:avLst/>
          </a:prstGeom>
          <a:noFill/>
        </p:spPr>
        <p:txBody>
          <a:bodyPr wrap="square">
            <a:spAutoFit/>
          </a:bodyPr>
          <a:lstStyle/>
          <a:p>
            <a:r>
              <a:rPr lang="en-US" sz="1800" u="sng" dirty="0"/>
              <a:t>Factored Shear Resistance of One Shear Connector, Q</a:t>
            </a:r>
            <a:r>
              <a:rPr lang="en-US" sz="1800" u="sng" baseline="-25000" dirty="0"/>
              <a:t>r</a:t>
            </a:r>
            <a:r>
              <a:rPr lang="en-US" sz="1800" u="sng" dirty="0"/>
              <a:t> :</a:t>
            </a:r>
          </a:p>
        </p:txBody>
      </p:sp>
      <p:sp>
        <p:nvSpPr>
          <p:cNvPr id="291" name="TextBox 290">
            <a:extLst>
              <a:ext uri="{FF2B5EF4-FFF2-40B4-BE49-F238E27FC236}">
                <a16:creationId xmlns:a16="http://schemas.microsoft.com/office/drawing/2014/main" id="{17620C53-6CDB-4A81-955B-9E4EE1D4A3EB}"/>
              </a:ext>
            </a:extLst>
          </p:cNvPr>
          <p:cNvSpPr txBox="1"/>
          <p:nvPr/>
        </p:nvSpPr>
        <p:spPr>
          <a:xfrm>
            <a:off x="639651" y="3069210"/>
            <a:ext cx="9056914" cy="369332"/>
          </a:xfrm>
          <a:prstGeom prst="rect">
            <a:avLst/>
          </a:prstGeom>
          <a:noFill/>
        </p:spPr>
        <p:txBody>
          <a:bodyPr wrap="square">
            <a:spAutoFit/>
          </a:bodyPr>
          <a:lstStyle/>
          <a:p>
            <a:r>
              <a:rPr lang="en-US" sz="1800" u="sng" dirty="0"/>
              <a:t>Nominal Shear Resistance of One Shear Connector, Q</a:t>
            </a:r>
            <a:r>
              <a:rPr lang="en-US" sz="1800" u="sng" baseline="-25000" dirty="0"/>
              <a:t>n</a:t>
            </a:r>
            <a:r>
              <a:rPr lang="en-US" sz="1800" u="sng" dirty="0"/>
              <a:t> :</a:t>
            </a:r>
          </a:p>
        </p:txBody>
      </p:sp>
      <p:graphicFrame>
        <p:nvGraphicFramePr>
          <p:cNvPr id="292" name="Object 291">
            <a:extLst>
              <a:ext uri="{FF2B5EF4-FFF2-40B4-BE49-F238E27FC236}">
                <a16:creationId xmlns:a16="http://schemas.microsoft.com/office/drawing/2014/main" id="{EF23F94F-D3F4-4C0F-B61C-F09D1EA8AA78}"/>
              </a:ext>
            </a:extLst>
          </p:cNvPr>
          <p:cNvGraphicFramePr>
            <a:graphicFrameLocks noChangeAspect="1"/>
          </p:cNvGraphicFramePr>
          <p:nvPr/>
        </p:nvGraphicFramePr>
        <p:xfrm>
          <a:off x="3435352" y="3582036"/>
          <a:ext cx="2179637" cy="468313"/>
        </p:xfrm>
        <a:graphic>
          <a:graphicData uri="http://schemas.openxmlformats.org/presentationml/2006/ole">
            <mc:AlternateContent xmlns:mc="http://schemas.openxmlformats.org/markup-compatibility/2006">
              <mc:Choice xmlns:v="urn:schemas-microsoft-com:vml" Requires="v">
                <p:oleObj name="Equation" r:id="rId5" imgW="863280" imgH="190440" progId="Equation.DSMT4">
                  <p:embed/>
                </p:oleObj>
              </mc:Choice>
              <mc:Fallback>
                <p:oleObj name="Equation" r:id="rId5" imgW="863280" imgH="190440" progId="Equation.DSMT4">
                  <p:embed/>
                  <p:pic>
                    <p:nvPicPr>
                      <p:cNvPr id="292" name="Object 291">
                        <a:extLst>
                          <a:ext uri="{FF2B5EF4-FFF2-40B4-BE49-F238E27FC236}">
                            <a16:creationId xmlns:a16="http://schemas.microsoft.com/office/drawing/2014/main" id="{EF23F94F-D3F4-4C0F-B61C-F09D1EA8AA78}"/>
                          </a:ext>
                        </a:extLst>
                      </p:cNvPr>
                      <p:cNvPicPr>
                        <a:picLocks noChangeAspect="1" noChangeArrowheads="1"/>
                      </p:cNvPicPr>
                      <p:nvPr/>
                    </p:nvPicPr>
                    <p:blipFill>
                      <a:blip r:embed="rId6"/>
                      <a:srcRect/>
                      <a:stretch>
                        <a:fillRect/>
                      </a:stretch>
                    </p:blipFill>
                    <p:spPr bwMode="auto">
                      <a:xfrm>
                        <a:off x="3435352" y="3582036"/>
                        <a:ext cx="2179637" cy="468313"/>
                      </a:xfrm>
                      <a:prstGeom prst="rect">
                        <a:avLst/>
                      </a:prstGeom>
                      <a:noFill/>
                    </p:spPr>
                  </p:pic>
                </p:oleObj>
              </mc:Fallback>
            </mc:AlternateContent>
          </a:graphicData>
        </a:graphic>
      </p:graphicFrame>
      <p:sp>
        <p:nvSpPr>
          <p:cNvPr id="293" name="TextBox 292">
            <a:extLst>
              <a:ext uri="{FF2B5EF4-FFF2-40B4-BE49-F238E27FC236}">
                <a16:creationId xmlns:a16="http://schemas.microsoft.com/office/drawing/2014/main" id="{BD70A713-0ED0-4353-8151-528AE86577D0}"/>
              </a:ext>
            </a:extLst>
          </p:cNvPr>
          <p:cNvSpPr txBox="1"/>
          <p:nvPr/>
        </p:nvSpPr>
        <p:spPr>
          <a:xfrm>
            <a:off x="1092539" y="3884822"/>
            <a:ext cx="6662775" cy="120032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where:</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030288" marR="0" lvl="0" indent="-1030288"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800" b="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a:t>
            </a:r>
            <a:r>
              <a:rPr kumimoji="0" lang="en-US" altLang="en-US" sz="1800" b="0" u="none" strike="noStrike" cap="none" normalizeH="0" baseline="-25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sc</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cross-sectional area of a stud shear connector (in.</a:t>
            </a:r>
            <a:r>
              <a:rPr kumimoji="0" lang="en-US" altLang="en-US" sz="18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030288" marR="0" lvl="0" indent="-1030288"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800" b="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a:t>
            </a:r>
            <a:r>
              <a:rPr kumimoji="0" lang="en-US" altLang="en-US" sz="1800" b="0" u="none" strike="noStrike" cap="none" normalizeH="0" baseline="-25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a:t>
            </a:r>
            <a:r>
              <a:rPr kumimoji="0" lang="en-US" altLang="en-US" sz="1800" b="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specified minimum tensile strength of a stud shear connector = 60 ksi (Article 6.4.4)</a:t>
            </a: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6096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Pitch - Strength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52</a:t>
            </a:fld>
            <a:endParaRPr lang="en-US" dirty="0"/>
          </a:p>
        </p:txBody>
      </p:sp>
      <p:graphicFrame>
        <p:nvGraphicFramePr>
          <p:cNvPr id="289" name="Object 288">
            <a:extLst>
              <a:ext uri="{FF2B5EF4-FFF2-40B4-BE49-F238E27FC236}">
                <a16:creationId xmlns:a16="http://schemas.microsoft.com/office/drawing/2014/main" id="{F2EAE89B-C25B-42F8-8AC4-05F4F7FFF2C0}"/>
              </a:ext>
            </a:extLst>
          </p:cNvPr>
          <p:cNvGraphicFramePr>
            <a:graphicFrameLocks noChangeAspect="1"/>
          </p:cNvGraphicFramePr>
          <p:nvPr/>
        </p:nvGraphicFramePr>
        <p:xfrm>
          <a:off x="3867152" y="1131455"/>
          <a:ext cx="1377950" cy="936625"/>
        </p:xfrm>
        <a:graphic>
          <a:graphicData uri="http://schemas.openxmlformats.org/presentationml/2006/ole">
            <mc:AlternateContent xmlns:mc="http://schemas.openxmlformats.org/markup-compatibility/2006">
              <mc:Choice xmlns:v="urn:schemas-microsoft-com:vml" Requires="v">
                <p:oleObj name="Equation" r:id="rId3" imgW="545760" imgH="380880" progId="Equation.DSMT4">
                  <p:embed/>
                </p:oleObj>
              </mc:Choice>
              <mc:Fallback>
                <p:oleObj name="Equation" r:id="rId3" imgW="545760" imgH="380880" progId="Equation.DSMT4">
                  <p:embed/>
                  <p:pic>
                    <p:nvPicPr>
                      <p:cNvPr id="289" name="Object 288">
                        <a:extLst>
                          <a:ext uri="{FF2B5EF4-FFF2-40B4-BE49-F238E27FC236}">
                            <a16:creationId xmlns:a16="http://schemas.microsoft.com/office/drawing/2014/main" id="{F2EAE89B-C25B-42F8-8AC4-05F4F7FFF2C0}"/>
                          </a:ext>
                        </a:extLst>
                      </p:cNvPr>
                      <p:cNvPicPr>
                        <a:picLocks noChangeAspect="1" noChangeArrowheads="1"/>
                      </p:cNvPicPr>
                      <p:nvPr/>
                    </p:nvPicPr>
                    <p:blipFill>
                      <a:blip r:embed="rId4"/>
                      <a:srcRect/>
                      <a:stretch>
                        <a:fillRect/>
                      </a:stretch>
                    </p:blipFill>
                    <p:spPr bwMode="auto">
                      <a:xfrm>
                        <a:off x="3867152" y="1131455"/>
                        <a:ext cx="1377950" cy="936625"/>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2BB91A6A-3491-46C1-8FBD-07C2A3AC7818}"/>
              </a:ext>
            </a:extLst>
          </p:cNvPr>
          <p:cNvSpPr>
            <a:spLocks noChangeArrowheads="1"/>
          </p:cNvSpPr>
          <p:nvPr/>
        </p:nvSpPr>
        <p:spPr bwMode="auto">
          <a:xfrm>
            <a:off x="1308515" y="1910918"/>
            <a:ext cx="743720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 pos="800100" algn="l"/>
                <a:tab pos="1028700" algn="l"/>
              </a:tabLst>
              <a:defRPr>
                <a:solidFill>
                  <a:schemeClr val="tx1"/>
                </a:solidFill>
                <a:latin typeface="Arial" panose="020B0604020202020204" pitchFamily="34" charset="0"/>
              </a:defRPr>
            </a:lvl1pPr>
            <a:lvl2pPr eaLnBrk="0" hangingPunct="0">
              <a:tabLst>
                <a:tab pos="457200" algn="l"/>
                <a:tab pos="800100" algn="l"/>
                <a:tab pos="1028700" algn="l"/>
              </a:tabLst>
              <a:defRPr>
                <a:solidFill>
                  <a:schemeClr val="tx1"/>
                </a:solidFill>
                <a:latin typeface="Arial" panose="020B0604020202020204" pitchFamily="34" charset="0"/>
              </a:defRPr>
            </a:lvl2pPr>
            <a:lvl3pPr eaLnBrk="0" hangingPunct="0">
              <a:tabLst>
                <a:tab pos="457200" algn="l"/>
                <a:tab pos="800100" algn="l"/>
                <a:tab pos="1028700" algn="l"/>
              </a:tabLst>
              <a:defRPr>
                <a:solidFill>
                  <a:schemeClr val="tx1"/>
                </a:solidFill>
                <a:latin typeface="Arial" panose="020B0604020202020204" pitchFamily="34" charset="0"/>
              </a:defRPr>
            </a:lvl3pPr>
            <a:lvl4pPr eaLnBrk="0" hangingPunct="0">
              <a:tabLst>
                <a:tab pos="457200" algn="l"/>
                <a:tab pos="800100" algn="l"/>
                <a:tab pos="1028700" algn="l"/>
              </a:tabLst>
              <a:defRPr>
                <a:solidFill>
                  <a:schemeClr val="tx1"/>
                </a:solidFill>
                <a:latin typeface="Arial" panose="020B0604020202020204" pitchFamily="34" charset="0"/>
              </a:defRPr>
            </a:lvl4pPr>
            <a:lvl5pPr eaLnBrk="0" hangingPunct="0">
              <a:tabLst>
                <a:tab pos="457200" algn="l"/>
                <a:tab pos="800100" algn="l"/>
                <a:tab pos="10287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800100" algn="l"/>
                <a:tab pos="10287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where:</a:t>
            </a: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030288" marR="0" lvl="0" indent="-1030288"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000" b="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minimum number of shear connectors over the region under consideration at the strength limit state</a:t>
            </a: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800100" algn="l"/>
                <a:tab pos="1028700" algn="l"/>
              </a:tabLst>
            </a:pP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000" b="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t>
            </a:r>
            <a:r>
              <a:rPr kumimoji="0" lang="en-US" altLang="en-US" sz="2000" b="0" u="none" strike="noStrike" cap="none" normalizeH="0" baseline="-25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t>
            </a:r>
            <a:r>
              <a:rPr kumimoji="0" lang="en-US" altLang="en-US" sz="2000" b="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number of shear connectors in a transverse cross-section</a:t>
            </a: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90" name="TextBox 289">
            <a:extLst>
              <a:ext uri="{FF2B5EF4-FFF2-40B4-BE49-F238E27FC236}">
                <a16:creationId xmlns:a16="http://schemas.microsoft.com/office/drawing/2014/main" id="{BD0612C9-3EF7-47D1-81D0-1817DC0CC3F2}"/>
              </a:ext>
            </a:extLst>
          </p:cNvPr>
          <p:cNvSpPr txBox="1"/>
          <p:nvPr/>
        </p:nvSpPr>
        <p:spPr>
          <a:xfrm>
            <a:off x="1022807" y="3438045"/>
            <a:ext cx="9056914" cy="369332"/>
          </a:xfrm>
          <a:prstGeom prst="rect">
            <a:avLst/>
          </a:prstGeom>
          <a:noFill/>
        </p:spPr>
        <p:txBody>
          <a:bodyPr wrap="square">
            <a:spAutoFit/>
          </a:bodyPr>
          <a:lstStyle/>
          <a:p>
            <a:r>
              <a:rPr lang="en-US" sz="1800" u="sng" dirty="0"/>
              <a:t>Regularly Spaced Shear Connectors:</a:t>
            </a:r>
          </a:p>
        </p:txBody>
      </p:sp>
      <p:graphicFrame>
        <p:nvGraphicFramePr>
          <p:cNvPr id="291" name="Object 290">
            <a:extLst>
              <a:ext uri="{FF2B5EF4-FFF2-40B4-BE49-F238E27FC236}">
                <a16:creationId xmlns:a16="http://schemas.microsoft.com/office/drawing/2014/main" id="{C67F4485-9B55-48B5-B2AA-CD913B6CA569}"/>
              </a:ext>
            </a:extLst>
          </p:cNvPr>
          <p:cNvGraphicFramePr>
            <a:graphicFrameLocks noChangeAspect="1"/>
          </p:cNvGraphicFramePr>
          <p:nvPr/>
        </p:nvGraphicFramePr>
        <p:xfrm>
          <a:off x="3257550" y="3895536"/>
          <a:ext cx="2486421" cy="1033006"/>
        </p:xfrm>
        <a:graphic>
          <a:graphicData uri="http://schemas.openxmlformats.org/presentationml/2006/ole">
            <mc:AlternateContent xmlns:mc="http://schemas.openxmlformats.org/markup-compatibility/2006">
              <mc:Choice xmlns:v="urn:schemas-microsoft-com:vml" Requires="v">
                <p:oleObj name="Equation" r:id="rId5" imgW="1041120" imgH="444240" progId="Equation.DSMT4">
                  <p:embed/>
                </p:oleObj>
              </mc:Choice>
              <mc:Fallback>
                <p:oleObj name="Equation" r:id="rId5" imgW="1041120" imgH="444240" progId="Equation.DSMT4">
                  <p:embed/>
                  <p:pic>
                    <p:nvPicPr>
                      <p:cNvPr id="291" name="Object 290">
                        <a:extLst>
                          <a:ext uri="{FF2B5EF4-FFF2-40B4-BE49-F238E27FC236}">
                            <a16:creationId xmlns:a16="http://schemas.microsoft.com/office/drawing/2014/main" id="{C67F4485-9B55-48B5-B2AA-CD913B6CA569}"/>
                          </a:ext>
                        </a:extLst>
                      </p:cNvPr>
                      <p:cNvPicPr>
                        <a:picLocks noChangeAspect="1" noChangeArrowheads="1"/>
                      </p:cNvPicPr>
                      <p:nvPr/>
                    </p:nvPicPr>
                    <p:blipFill>
                      <a:blip r:embed="rId6"/>
                      <a:srcRect/>
                      <a:stretch>
                        <a:fillRect/>
                      </a:stretch>
                    </p:blipFill>
                    <p:spPr bwMode="auto">
                      <a:xfrm>
                        <a:off x="3257550" y="3895536"/>
                        <a:ext cx="2486421" cy="1033006"/>
                      </a:xfrm>
                      <a:prstGeom prst="rect">
                        <a:avLst/>
                      </a:prstGeom>
                      <a:noFill/>
                    </p:spPr>
                  </p:pic>
                </p:oleObj>
              </mc:Fallback>
            </mc:AlternateContent>
          </a:graphicData>
        </a:graphic>
      </p:graphicFrame>
    </p:spTree>
    <p:extLst>
      <p:ext uri="{BB962C8B-B14F-4D97-AF65-F5344CB8AC3E}">
        <p14:creationId xmlns:p14="http://schemas.microsoft.com/office/powerpoint/2010/main" val="3875148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457200" y="206375"/>
            <a:ext cx="8469984" cy="857250"/>
          </a:xfrm>
        </p:spPr>
        <p:txBody>
          <a:bodyPr/>
          <a:lstStyle/>
          <a:p>
            <a:r>
              <a:rPr lang="en-US" dirty="0"/>
              <a:t>Shear Connectors</a:t>
            </a:r>
            <a:br>
              <a:rPr lang="en-US" dirty="0"/>
            </a:br>
            <a:endParaRPr lang="en-US" dirty="0"/>
          </a:p>
        </p:txBody>
      </p:sp>
      <p:sp>
        <p:nvSpPr>
          <p:cNvPr id="3" name="Content Placeholder 2">
            <a:extLst>
              <a:ext uri="{FF2B5EF4-FFF2-40B4-BE49-F238E27FC236}">
                <a16:creationId xmlns:a16="http://schemas.microsoft.com/office/drawing/2014/main" id="{1C0540DB-93C7-4475-BE02-75FD091211DD}"/>
              </a:ext>
            </a:extLst>
          </p:cNvPr>
          <p:cNvSpPr>
            <a:spLocks noGrp="1"/>
          </p:cNvSpPr>
          <p:nvPr>
            <p:ph sz="half" idx="1"/>
          </p:nvPr>
        </p:nvSpPr>
        <p:spPr>
          <a:xfrm>
            <a:off x="678202" y="942974"/>
            <a:ext cx="4038600" cy="3394075"/>
          </a:xfrm>
        </p:spPr>
        <p:txBody>
          <a:bodyPr/>
          <a:lstStyle/>
          <a:p>
            <a:r>
              <a:rPr lang="en-US" sz="2000" b="1" dirty="0"/>
              <a:t>Example</a:t>
            </a:r>
            <a:r>
              <a:rPr lang="en-US" sz="2000" dirty="0"/>
              <a:t> – taken from NSBA SBDH Design Example 1 (interior-pier section – negative moment - exterior girder – </a:t>
            </a:r>
            <a:r>
              <a:rPr lang="en-US" sz="2000" i="1" dirty="0"/>
              <a:t>hybrid section</a:t>
            </a:r>
            <a:r>
              <a:rPr lang="en-US" sz="2000" dirty="0"/>
              <a:t>)</a:t>
            </a:r>
          </a:p>
          <a:p>
            <a:r>
              <a:rPr lang="en-US" sz="2000" dirty="0"/>
              <a:t>Check the shear stud proportion, spacing, and cover and penetration requirements</a:t>
            </a:r>
          </a:p>
          <a:p>
            <a:r>
              <a:rPr lang="en-US" sz="2000" dirty="0"/>
              <a:t>Determine the required maximum pitch of the shear connectors at the interior pier for the fatigue and strength limit states (using the 10</a:t>
            </a:r>
            <a:r>
              <a:rPr lang="en-US" sz="2000" baseline="30000" dirty="0"/>
              <a:t>th</a:t>
            </a:r>
            <a:r>
              <a:rPr lang="en-US" sz="2000" dirty="0"/>
              <a:t> Edition requirements)</a:t>
            </a:r>
          </a:p>
          <a:p>
            <a:endParaRPr lang="en-US" sz="2000" dirty="0"/>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53</a:t>
            </a:fld>
            <a:endParaRPr lang="en-US" dirty="0"/>
          </a:p>
        </p:txBody>
      </p:sp>
      <p:sp>
        <p:nvSpPr>
          <p:cNvPr id="8" name="Content Placeholder 7">
            <a:extLst>
              <a:ext uri="{FF2B5EF4-FFF2-40B4-BE49-F238E27FC236}">
                <a16:creationId xmlns:a16="http://schemas.microsoft.com/office/drawing/2014/main" id="{9AB83002-9CD5-45D4-9B92-87A7DD0EE652}"/>
              </a:ext>
            </a:extLst>
          </p:cNvPr>
          <p:cNvSpPr>
            <a:spLocks noGrp="1"/>
          </p:cNvSpPr>
          <p:nvPr>
            <p:ph sz="half" idx="2"/>
          </p:nvPr>
        </p:nvSpPr>
        <p:spPr>
          <a:xfrm>
            <a:off x="4648200" y="1200150"/>
            <a:ext cx="3571973" cy="2879725"/>
          </a:xfrm>
        </p:spPr>
        <p:txBody>
          <a:bodyPr/>
          <a:lstStyle/>
          <a:p>
            <a:endParaRPr lang="en-US" dirty="0"/>
          </a:p>
        </p:txBody>
      </p:sp>
      <p:pic>
        <p:nvPicPr>
          <p:cNvPr id="9" name="Picture 8" descr="This figure shows a sketch of the I-girder cross section for negative flexure design.  The deck thickness is 9.0 inches, the haunch depth is 3.5 inches, and the girder vertical depth is 69.0 inches.  The web is 0.5625 inch thick by 69.0 inch, the top flange is 2.0 inch by 16 inch, the bottom flange is 2.0 inch by 20 inch.  ">
            <a:extLst>
              <a:ext uri="{FF2B5EF4-FFF2-40B4-BE49-F238E27FC236}">
                <a16:creationId xmlns:a16="http://schemas.microsoft.com/office/drawing/2014/main" id="{328FB4FD-B4E1-4A21-B94F-8A48B90A4034}"/>
              </a:ext>
            </a:extLst>
          </p:cNvPr>
          <p:cNvPicPr>
            <a:picLocks noChangeAspect="1"/>
          </p:cNvPicPr>
          <p:nvPr/>
        </p:nvPicPr>
        <p:blipFill>
          <a:blip r:embed="rId3" cstate="print"/>
          <a:stretch>
            <a:fillRect/>
          </a:stretch>
        </p:blipFill>
        <p:spPr>
          <a:xfrm>
            <a:off x="4648200" y="806451"/>
            <a:ext cx="3176488" cy="2674937"/>
          </a:xfrm>
          <a:prstGeom prst="rect">
            <a:avLst/>
          </a:prstGeom>
        </p:spPr>
      </p:pic>
      <p:sp>
        <p:nvSpPr>
          <p:cNvPr id="10" name="TextBox 9">
            <a:extLst>
              <a:ext uri="{FF2B5EF4-FFF2-40B4-BE49-F238E27FC236}">
                <a16:creationId xmlns:a16="http://schemas.microsoft.com/office/drawing/2014/main" id="{CEB8FB68-82C2-49A6-809F-D766B60B3EC4}"/>
              </a:ext>
            </a:extLst>
          </p:cNvPr>
          <p:cNvSpPr txBox="1"/>
          <p:nvPr/>
        </p:nvSpPr>
        <p:spPr>
          <a:xfrm>
            <a:off x="4704598" y="3390533"/>
            <a:ext cx="4399488" cy="1897955"/>
          </a:xfrm>
          <a:prstGeom prst="rect">
            <a:avLst/>
          </a:prstGeom>
          <a:noFill/>
        </p:spPr>
        <p:txBody>
          <a:bodyPr wrap="square" rtlCol="0">
            <a:spAutoFit/>
          </a:bodyPr>
          <a:lstStyle/>
          <a:p>
            <a:r>
              <a:rPr lang="en-US" sz="1600" dirty="0">
                <a:latin typeface="+mn-lt"/>
              </a:rPr>
              <a:t>I</a:t>
            </a:r>
            <a:r>
              <a:rPr lang="en-US" sz="1600" baseline="-25000" dirty="0">
                <a:latin typeface="+mn-lt"/>
              </a:rPr>
              <a:t>n </a:t>
            </a:r>
            <a:r>
              <a:rPr lang="en-US" sz="1600" dirty="0">
                <a:latin typeface="+mn-lt"/>
              </a:rPr>
              <a:t>= 227,766 in.</a:t>
            </a:r>
            <a:r>
              <a:rPr lang="en-US" sz="1600" baseline="30000" dirty="0">
                <a:latin typeface="+mn-lt"/>
              </a:rPr>
              <a:t>4</a:t>
            </a:r>
            <a:r>
              <a:rPr lang="en-US" sz="1600" dirty="0">
                <a:latin typeface="+mn-lt"/>
              </a:rPr>
              <a:t>; Effective deck width = 114.0 in.</a:t>
            </a:r>
            <a:endParaRPr lang="en-US" sz="1600" baseline="30000" dirty="0">
              <a:latin typeface="+mn-lt"/>
            </a:endParaRPr>
          </a:p>
          <a:p>
            <a:endParaRPr lang="en-US" sz="1600" baseline="30000" dirty="0">
              <a:latin typeface="+mn-lt"/>
            </a:endParaRPr>
          </a:p>
          <a:p>
            <a:r>
              <a:rPr lang="en-US" sz="1600" dirty="0">
                <a:latin typeface="+mn-lt"/>
              </a:rPr>
              <a:t>N.A. is 14.65 in. below the top of the top flange</a:t>
            </a:r>
          </a:p>
          <a:p>
            <a:endParaRPr lang="en-US" sz="1600" dirty="0">
              <a:latin typeface="+mn-lt"/>
            </a:endParaRPr>
          </a:p>
          <a:p>
            <a:r>
              <a:rPr lang="en-US" sz="1600" dirty="0">
                <a:latin typeface="+mn-lt"/>
              </a:rPr>
              <a:t>f’</a:t>
            </a:r>
            <a:r>
              <a:rPr lang="en-US" sz="1600" baseline="-25000" dirty="0">
                <a:latin typeface="+mn-lt"/>
              </a:rPr>
              <a:t>c</a:t>
            </a:r>
            <a:r>
              <a:rPr lang="en-US" sz="1600" dirty="0">
                <a:latin typeface="+mn-lt"/>
              </a:rPr>
              <a:t> = 4.0 ksi</a:t>
            </a:r>
          </a:p>
          <a:p>
            <a:endParaRPr lang="en-US" sz="1600" baseline="-25000" dirty="0">
              <a:latin typeface="+mn-lt"/>
            </a:endParaRPr>
          </a:p>
          <a:p>
            <a:r>
              <a:rPr lang="en-US" sz="1600" dirty="0">
                <a:latin typeface="+mn-lt"/>
              </a:rPr>
              <a:t>75-year (ADTT)</a:t>
            </a:r>
            <a:r>
              <a:rPr lang="en-US" sz="1600" baseline="-25000" dirty="0">
                <a:latin typeface="+mn-lt"/>
              </a:rPr>
              <a:t>SL</a:t>
            </a:r>
            <a:r>
              <a:rPr lang="en-US" sz="1600" dirty="0">
                <a:latin typeface="+mn-lt"/>
              </a:rPr>
              <a:t> = 1,600 trucks per day</a:t>
            </a:r>
          </a:p>
          <a:p>
            <a:endParaRPr lang="en-US" sz="1600" dirty="0">
              <a:latin typeface="+mn-lt"/>
            </a:endParaRPr>
          </a:p>
        </p:txBody>
      </p:sp>
      <p:sp>
        <p:nvSpPr>
          <p:cNvPr id="5" name="TextBox 4">
            <a:extLst>
              <a:ext uri="{FF2B5EF4-FFF2-40B4-BE49-F238E27FC236}">
                <a16:creationId xmlns:a16="http://schemas.microsoft.com/office/drawing/2014/main" id="{F492953D-6F13-4E0F-5475-53C210A41409}"/>
              </a:ext>
            </a:extLst>
          </p:cNvPr>
          <p:cNvSpPr txBox="1"/>
          <p:nvPr/>
        </p:nvSpPr>
        <p:spPr>
          <a:xfrm>
            <a:off x="7772400" y="4115791"/>
            <a:ext cx="1295400" cy="307777"/>
          </a:xfrm>
          <a:prstGeom prst="rect">
            <a:avLst/>
          </a:prstGeom>
          <a:noFill/>
        </p:spPr>
        <p:txBody>
          <a:bodyPr wrap="square" rtlCol="0">
            <a:spAutoFit/>
          </a:bodyPr>
          <a:lstStyle/>
          <a:p>
            <a:r>
              <a:rPr lang="en-US" sz="1400" dirty="0"/>
              <a:t>(Lesson 6)</a:t>
            </a:r>
          </a:p>
        </p:txBody>
      </p:sp>
    </p:spTree>
    <p:extLst>
      <p:ext uri="{BB962C8B-B14F-4D97-AF65-F5344CB8AC3E}">
        <p14:creationId xmlns:p14="http://schemas.microsoft.com/office/powerpoint/2010/main" val="3674182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Cover and Penetration</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54</a:t>
            </a:fld>
            <a:endParaRPr lang="en-US" dirty="0"/>
          </a:p>
        </p:txBody>
      </p:sp>
      <p:grpSp>
        <p:nvGrpSpPr>
          <p:cNvPr id="289" name="Group 214" descr="diagram of shear connection">
            <a:extLst>
              <a:ext uri="{FF2B5EF4-FFF2-40B4-BE49-F238E27FC236}">
                <a16:creationId xmlns:a16="http://schemas.microsoft.com/office/drawing/2014/main" id="{D3D1E885-F136-4D75-A6B0-27BB0A49E99B}"/>
              </a:ext>
            </a:extLst>
          </p:cNvPr>
          <p:cNvGrpSpPr>
            <a:grpSpLocks/>
          </p:cNvGrpSpPr>
          <p:nvPr/>
        </p:nvGrpSpPr>
        <p:grpSpPr bwMode="auto">
          <a:xfrm>
            <a:off x="4298156" y="1349375"/>
            <a:ext cx="3702844" cy="2444750"/>
            <a:chOff x="5219700" y="3699487"/>
            <a:chExt cx="3823911" cy="2602888"/>
          </a:xfrm>
        </p:grpSpPr>
        <p:sp>
          <p:nvSpPr>
            <p:cNvPr id="290" name="Line 89">
              <a:extLst>
                <a:ext uri="{FF2B5EF4-FFF2-40B4-BE49-F238E27FC236}">
                  <a16:creationId xmlns:a16="http://schemas.microsoft.com/office/drawing/2014/main" id="{F2B09E42-0C86-45DC-A181-9BC8CE5B74AB}"/>
                </a:ext>
              </a:extLst>
            </p:cNvPr>
            <p:cNvSpPr>
              <a:spLocks noChangeShapeType="1"/>
            </p:cNvSpPr>
            <p:nvPr/>
          </p:nvSpPr>
          <p:spPr bwMode="auto">
            <a:xfrm flipV="1">
              <a:off x="7304202" y="5265230"/>
              <a:ext cx="170556" cy="24538"/>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1" name="Line 90">
              <a:extLst>
                <a:ext uri="{FF2B5EF4-FFF2-40B4-BE49-F238E27FC236}">
                  <a16:creationId xmlns:a16="http://schemas.microsoft.com/office/drawing/2014/main" id="{4E7D2F7C-B14A-4A4D-9F48-492072520F51}"/>
                </a:ext>
              </a:extLst>
            </p:cNvPr>
            <p:cNvSpPr>
              <a:spLocks noChangeShapeType="1"/>
            </p:cNvSpPr>
            <p:nvPr/>
          </p:nvSpPr>
          <p:spPr bwMode="auto">
            <a:xfrm flipV="1">
              <a:off x="7304202" y="5304958"/>
              <a:ext cx="329430" cy="47907"/>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2" name="Oval 91">
              <a:extLst>
                <a:ext uri="{FF2B5EF4-FFF2-40B4-BE49-F238E27FC236}">
                  <a16:creationId xmlns:a16="http://schemas.microsoft.com/office/drawing/2014/main" id="{6F87EE82-07C6-4767-9F55-FBA42F56EFF7}"/>
                </a:ext>
              </a:extLst>
            </p:cNvPr>
            <p:cNvSpPr>
              <a:spLocks noChangeArrowheads="1"/>
            </p:cNvSpPr>
            <p:nvPr/>
          </p:nvSpPr>
          <p:spPr bwMode="auto">
            <a:xfrm>
              <a:off x="6727114" y="4849257"/>
              <a:ext cx="168220" cy="56086"/>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293" name="Oval 92">
              <a:extLst>
                <a:ext uri="{FF2B5EF4-FFF2-40B4-BE49-F238E27FC236}">
                  <a16:creationId xmlns:a16="http://schemas.microsoft.com/office/drawing/2014/main" id="{620F7757-890C-4BF3-96B3-C81492D93556}"/>
                </a:ext>
              </a:extLst>
            </p:cNvPr>
            <p:cNvSpPr>
              <a:spLocks noChangeArrowheads="1"/>
            </p:cNvSpPr>
            <p:nvPr/>
          </p:nvSpPr>
          <p:spPr bwMode="auto">
            <a:xfrm>
              <a:off x="6727114" y="4849257"/>
              <a:ext cx="168220" cy="56086"/>
            </a:xfrm>
            <a:prstGeom prst="ellipse">
              <a:avLst/>
            </a:prstGeom>
            <a:solidFill>
              <a:srgbClr val="000514"/>
            </a:solidFill>
            <a:ln w="15875"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294" name="Freeform 93">
              <a:extLst>
                <a:ext uri="{FF2B5EF4-FFF2-40B4-BE49-F238E27FC236}">
                  <a16:creationId xmlns:a16="http://schemas.microsoft.com/office/drawing/2014/main" id="{5EC188B5-868F-4638-9C86-0739234E87DF}"/>
                </a:ext>
              </a:extLst>
            </p:cNvPr>
            <p:cNvSpPr>
              <a:spLocks/>
            </p:cNvSpPr>
            <p:nvPr/>
          </p:nvSpPr>
          <p:spPr bwMode="auto">
            <a:xfrm>
              <a:off x="6727114" y="4905343"/>
              <a:ext cx="168220" cy="26875"/>
            </a:xfrm>
            <a:custGeom>
              <a:avLst/>
              <a:gdLst>
                <a:gd name="T0" fmla="*/ 0 w 144"/>
                <a:gd name="T1" fmla="*/ 0 h 23"/>
                <a:gd name="T2" fmla="*/ 2147483647 w 144"/>
                <a:gd name="T3" fmla="*/ 2147483647 h 23"/>
                <a:gd name="T4" fmla="*/ 2147483647 w 144"/>
                <a:gd name="T5" fmla="*/ 0 h 23"/>
                <a:gd name="T6" fmla="*/ 2147483647 w 144"/>
                <a:gd name="T7" fmla="*/ 0 h 23"/>
                <a:gd name="T8" fmla="*/ 0 60000 65536"/>
                <a:gd name="T9" fmla="*/ 0 60000 65536"/>
                <a:gd name="T10" fmla="*/ 0 60000 65536"/>
                <a:gd name="T11" fmla="*/ 0 60000 65536"/>
                <a:gd name="T12" fmla="*/ 0 w 144"/>
                <a:gd name="T13" fmla="*/ 0 h 23"/>
                <a:gd name="T14" fmla="*/ 144 w 144"/>
                <a:gd name="T15" fmla="*/ 23 h 23"/>
              </a:gdLst>
              <a:ahLst/>
              <a:cxnLst>
                <a:cxn ang="T8">
                  <a:pos x="T0" y="T1"/>
                </a:cxn>
                <a:cxn ang="T9">
                  <a:pos x="T2" y="T3"/>
                </a:cxn>
                <a:cxn ang="T10">
                  <a:pos x="T4" y="T5"/>
                </a:cxn>
                <a:cxn ang="T11">
                  <a:pos x="T6" y="T7"/>
                </a:cxn>
              </a:cxnLst>
              <a:rect l="T12" t="T13" r="T14" b="T15"/>
              <a:pathLst>
                <a:path w="144" h="23">
                  <a:moveTo>
                    <a:pt x="0" y="0"/>
                  </a:moveTo>
                  <a:cubicBezTo>
                    <a:pt x="0" y="12"/>
                    <a:pt x="32" y="23"/>
                    <a:pt x="72" y="23"/>
                  </a:cubicBezTo>
                  <a:cubicBezTo>
                    <a:pt x="112" y="23"/>
                    <a:pt x="144" y="12"/>
                    <a:pt x="144" y="0"/>
                  </a:cubicBezTo>
                  <a:cubicBezTo>
                    <a:pt x="144" y="0"/>
                    <a:pt x="144" y="0"/>
                    <a:pt x="144" y="0"/>
                  </a:cubicBezTo>
                </a:path>
              </a:pathLst>
            </a:custGeom>
            <a:noFill/>
            <a:ln w="1587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5" name="Line 94">
              <a:extLst>
                <a:ext uri="{FF2B5EF4-FFF2-40B4-BE49-F238E27FC236}">
                  <a16:creationId xmlns:a16="http://schemas.microsoft.com/office/drawing/2014/main" id="{5F26AA1B-1822-4080-BA33-7A9166AB2FE6}"/>
                </a:ext>
              </a:extLst>
            </p:cNvPr>
            <p:cNvSpPr>
              <a:spLocks noChangeShapeType="1"/>
            </p:cNvSpPr>
            <p:nvPr/>
          </p:nvSpPr>
          <p:spPr bwMode="auto">
            <a:xfrm>
              <a:off x="6895334" y="4876131"/>
              <a:ext cx="1168" cy="29212"/>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6" name="Line 95">
              <a:extLst>
                <a:ext uri="{FF2B5EF4-FFF2-40B4-BE49-F238E27FC236}">
                  <a16:creationId xmlns:a16="http://schemas.microsoft.com/office/drawing/2014/main" id="{CB5C2BD2-C89B-4A6D-91F9-84B6F74F5B0C}"/>
                </a:ext>
              </a:extLst>
            </p:cNvPr>
            <p:cNvSpPr>
              <a:spLocks noChangeShapeType="1"/>
            </p:cNvSpPr>
            <p:nvPr/>
          </p:nvSpPr>
          <p:spPr bwMode="auto">
            <a:xfrm>
              <a:off x="6727114" y="4881974"/>
              <a:ext cx="1168" cy="29212"/>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7" name="Freeform 96">
              <a:extLst>
                <a:ext uri="{FF2B5EF4-FFF2-40B4-BE49-F238E27FC236}">
                  <a16:creationId xmlns:a16="http://schemas.microsoft.com/office/drawing/2014/main" id="{E15FFB78-C880-4949-804E-B60740807228}"/>
                </a:ext>
              </a:extLst>
            </p:cNvPr>
            <p:cNvSpPr>
              <a:spLocks/>
            </p:cNvSpPr>
            <p:nvPr/>
          </p:nvSpPr>
          <p:spPr bwMode="auto">
            <a:xfrm>
              <a:off x="6778515" y="5157731"/>
              <a:ext cx="65419" cy="16359"/>
            </a:xfrm>
            <a:custGeom>
              <a:avLst/>
              <a:gdLst>
                <a:gd name="T0" fmla="*/ 0 w 56"/>
                <a:gd name="T1" fmla="*/ 0 h 14"/>
                <a:gd name="T2" fmla="*/ 2147483647 w 56"/>
                <a:gd name="T3" fmla="*/ 2147483647 h 14"/>
                <a:gd name="T4" fmla="*/ 2147483647 w 56"/>
                <a:gd name="T5" fmla="*/ 0 h 14"/>
                <a:gd name="T6" fmla="*/ 2147483647 w 56"/>
                <a:gd name="T7" fmla="*/ 0 h 14"/>
                <a:gd name="T8" fmla="*/ 0 60000 65536"/>
                <a:gd name="T9" fmla="*/ 0 60000 65536"/>
                <a:gd name="T10" fmla="*/ 0 60000 65536"/>
                <a:gd name="T11" fmla="*/ 0 60000 65536"/>
                <a:gd name="T12" fmla="*/ 0 w 56"/>
                <a:gd name="T13" fmla="*/ 0 h 14"/>
                <a:gd name="T14" fmla="*/ 56 w 56"/>
                <a:gd name="T15" fmla="*/ 14 h 14"/>
              </a:gdLst>
              <a:ahLst/>
              <a:cxnLst>
                <a:cxn ang="T8">
                  <a:pos x="T0" y="T1"/>
                </a:cxn>
                <a:cxn ang="T9">
                  <a:pos x="T2" y="T3"/>
                </a:cxn>
                <a:cxn ang="T10">
                  <a:pos x="T4" y="T5"/>
                </a:cxn>
                <a:cxn ang="T11">
                  <a:pos x="T6" y="T7"/>
                </a:cxn>
              </a:cxnLst>
              <a:rect l="T12" t="T13" r="T14" b="T15"/>
              <a:pathLst>
                <a:path w="56" h="14">
                  <a:moveTo>
                    <a:pt x="0" y="0"/>
                  </a:moveTo>
                  <a:cubicBezTo>
                    <a:pt x="0" y="8"/>
                    <a:pt x="13" y="14"/>
                    <a:pt x="28" y="14"/>
                  </a:cubicBezTo>
                  <a:cubicBezTo>
                    <a:pt x="43" y="14"/>
                    <a:pt x="56" y="8"/>
                    <a:pt x="56" y="0"/>
                  </a:cubicBezTo>
                  <a:cubicBezTo>
                    <a:pt x="56" y="0"/>
                    <a:pt x="56" y="0"/>
                    <a:pt x="56" y="0"/>
                  </a:cubicBezTo>
                </a:path>
              </a:pathLst>
            </a:custGeom>
            <a:noFill/>
            <a:ln w="1587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8" name="Line 97">
              <a:extLst>
                <a:ext uri="{FF2B5EF4-FFF2-40B4-BE49-F238E27FC236}">
                  <a16:creationId xmlns:a16="http://schemas.microsoft.com/office/drawing/2014/main" id="{F67B8A13-9E6B-4A73-A5FF-54C822CDEC20}"/>
                </a:ext>
              </a:extLst>
            </p:cNvPr>
            <p:cNvSpPr>
              <a:spLocks noChangeShapeType="1"/>
            </p:cNvSpPr>
            <p:nvPr/>
          </p:nvSpPr>
          <p:spPr bwMode="auto">
            <a:xfrm flipV="1">
              <a:off x="6845102" y="4931049"/>
              <a:ext cx="1168" cy="226682"/>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99" name="Line 98">
              <a:extLst>
                <a:ext uri="{FF2B5EF4-FFF2-40B4-BE49-F238E27FC236}">
                  <a16:creationId xmlns:a16="http://schemas.microsoft.com/office/drawing/2014/main" id="{E8BBBB80-89FF-4570-B91B-BBC2952FA3DD}"/>
                </a:ext>
              </a:extLst>
            </p:cNvPr>
            <p:cNvSpPr>
              <a:spLocks noChangeShapeType="1"/>
            </p:cNvSpPr>
            <p:nvPr/>
          </p:nvSpPr>
          <p:spPr bwMode="auto">
            <a:xfrm flipV="1">
              <a:off x="6778515" y="4932218"/>
              <a:ext cx="1168" cy="226682"/>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0" name="Oval 99">
              <a:extLst>
                <a:ext uri="{FF2B5EF4-FFF2-40B4-BE49-F238E27FC236}">
                  <a16:creationId xmlns:a16="http://schemas.microsoft.com/office/drawing/2014/main" id="{BA8171FF-780F-4C83-95AD-1EBA4B72F056}"/>
                </a:ext>
              </a:extLst>
            </p:cNvPr>
            <p:cNvSpPr>
              <a:spLocks noChangeArrowheads="1"/>
            </p:cNvSpPr>
            <p:nvPr/>
          </p:nvSpPr>
          <p:spPr bwMode="auto">
            <a:xfrm>
              <a:off x="7063554" y="4933386"/>
              <a:ext cx="168220" cy="56086"/>
            </a:xfrm>
            <a:prstGeom prst="ellipse">
              <a:avLst/>
            </a:prstGeom>
            <a:solidFill>
              <a:srgbClr val="000514"/>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01" name="Oval 100">
              <a:extLst>
                <a:ext uri="{FF2B5EF4-FFF2-40B4-BE49-F238E27FC236}">
                  <a16:creationId xmlns:a16="http://schemas.microsoft.com/office/drawing/2014/main" id="{D8B1CB2D-B500-4A99-BAA3-48CF0977F805}"/>
                </a:ext>
              </a:extLst>
            </p:cNvPr>
            <p:cNvSpPr>
              <a:spLocks noChangeArrowheads="1"/>
            </p:cNvSpPr>
            <p:nvPr/>
          </p:nvSpPr>
          <p:spPr bwMode="auto">
            <a:xfrm>
              <a:off x="7063554" y="4933386"/>
              <a:ext cx="168220" cy="56086"/>
            </a:xfrm>
            <a:prstGeom prst="ellipse">
              <a:avLst/>
            </a:prstGeom>
            <a:noFill/>
            <a:ln w="1587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02" name="Freeform 101">
              <a:extLst>
                <a:ext uri="{FF2B5EF4-FFF2-40B4-BE49-F238E27FC236}">
                  <a16:creationId xmlns:a16="http://schemas.microsoft.com/office/drawing/2014/main" id="{2BDA03A5-2EE4-4D5A-A903-D9F2E158D4C7}"/>
                </a:ext>
              </a:extLst>
            </p:cNvPr>
            <p:cNvSpPr>
              <a:spLocks/>
            </p:cNvSpPr>
            <p:nvPr/>
          </p:nvSpPr>
          <p:spPr bwMode="auto">
            <a:xfrm>
              <a:off x="7063554" y="4989472"/>
              <a:ext cx="168220" cy="26875"/>
            </a:xfrm>
            <a:custGeom>
              <a:avLst/>
              <a:gdLst>
                <a:gd name="T0" fmla="*/ 0 w 144"/>
                <a:gd name="T1" fmla="*/ 0 h 23"/>
                <a:gd name="T2" fmla="*/ 2147483647 w 144"/>
                <a:gd name="T3" fmla="*/ 2147483647 h 23"/>
                <a:gd name="T4" fmla="*/ 2147483647 w 144"/>
                <a:gd name="T5" fmla="*/ 0 h 23"/>
                <a:gd name="T6" fmla="*/ 2147483647 w 144"/>
                <a:gd name="T7" fmla="*/ 0 h 23"/>
                <a:gd name="T8" fmla="*/ 0 60000 65536"/>
                <a:gd name="T9" fmla="*/ 0 60000 65536"/>
                <a:gd name="T10" fmla="*/ 0 60000 65536"/>
                <a:gd name="T11" fmla="*/ 0 60000 65536"/>
                <a:gd name="T12" fmla="*/ 0 w 144"/>
                <a:gd name="T13" fmla="*/ 0 h 23"/>
                <a:gd name="T14" fmla="*/ 144 w 144"/>
                <a:gd name="T15" fmla="*/ 23 h 23"/>
              </a:gdLst>
              <a:ahLst/>
              <a:cxnLst>
                <a:cxn ang="T8">
                  <a:pos x="T0" y="T1"/>
                </a:cxn>
                <a:cxn ang="T9">
                  <a:pos x="T2" y="T3"/>
                </a:cxn>
                <a:cxn ang="T10">
                  <a:pos x="T4" y="T5"/>
                </a:cxn>
                <a:cxn ang="T11">
                  <a:pos x="T6" y="T7"/>
                </a:cxn>
              </a:cxnLst>
              <a:rect l="T12" t="T13" r="T14" b="T15"/>
              <a:pathLst>
                <a:path w="144" h="23">
                  <a:moveTo>
                    <a:pt x="0" y="0"/>
                  </a:moveTo>
                  <a:cubicBezTo>
                    <a:pt x="0" y="12"/>
                    <a:pt x="32" y="23"/>
                    <a:pt x="72" y="23"/>
                  </a:cubicBezTo>
                  <a:cubicBezTo>
                    <a:pt x="112" y="23"/>
                    <a:pt x="144" y="12"/>
                    <a:pt x="144" y="0"/>
                  </a:cubicBezTo>
                  <a:cubicBezTo>
                    <a:pt x="144" y="0"/>
                    <a:pt x="144" y="0"/>
                    <a:pt x="144" y="0"/>
                  </a:cubicBezTo>
                </a:path>
              </a:pathLst>
            </a:custGeom>
            <a:noFill/>
            <a:ln w="1587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3" name="Line 102">
              <a:extLst>
                <a:ext uri="{FF2B5EF4-FFF2-40B4-BE49-F238E27FC236}">
                  <a16:creationId xmlns:a16="http://schemas.microsoft.com/office/drawing/2014/main" id="{89C07DE3-F0CA-4300-A767-6A96EDE86FD7}"/>
                </a:ext>
              </a:extLst>
            </p:cNvPr>
            <p:cNvSpPr>
              <a:spLocks noChangeShapeType="1"/>
            </p:cNvSpPr>
            <p:nvPr/>
          </p:nvSpPr>
          <p:spPr bwMode="auto">
            <a:xfrm>
              <a:off x="7231774" y="4960261"/>
              <a:ext cx="1168" cy="29212"/>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4" name="Line 103">
              <a:extLst>
                <a:ext uri="{FF2B5EF4-FFF2-40B4-BE49-F238E27FC236}">
                  <a16:creationId xmlns:a16="http://schemas.microsoft.com/office/drawing/2014/main" id="{53B1E642-2798-47C7-9272-C6CCD0ABF7CE}"/>
                </a:ext>
              </a:extLst>
            </p:cNvPr>
            <p:cNvSpPr>
              <a:spLocks noChangeShapeType="1"/>
            </p:cNvSpPr>
            <p:nvPr/>
          </p:nvSpPr>
          <p:spPr bwMode="auto">
            <a:xfrm>
              <a:off x="7064722" y="4966103"/>
              <a:ext cx="1168" cy="29212"/>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5" name="Freeform 104">
              <a:extLst>
                <a:ext uri="{FF2B5EF4-FFF2-40B4-BE49-F238E27FC236}">
                  <a16:creationId xmlns:a16="http://schemas.microsoft.com/office/drawing/2014/main" id="{B8089F0D-45F4-4FD8-9106-237955F83AC0}"/>
                </a:ext>
              </a:extLst>
            </p:cNvPr>
            <p:cNvSpPr>
              <a:spLocks/>
            </p:cNvSpPr>
            <p:nvPr/>
          </p:nvSpPr>
          <p:spPr bwMode="auto">
            <a:xfrm>
              <a:off x="7114954" y="5241861"/>
              <a:ext cx="65419" cy="16359"/>
            </a:xfrm>
            <a:custGeom>
              <a:avLst/>
              <a:gdLst>
                <a:gd name="T0" fmla="*/ 0 w 56"/>
                <a:gd name="T1" fmla="*/ 0 h 14"/>
                <a:gd name="T2" fmla="*/ 2147483647 w 56"/>
                <a:gd name="T3" fmla="*/ 2147483647 h 14"/>
                <a:gd name="T4" fmla="*/ 2147483647 w 56"/>
                <a:gd name="T5" fmla="*/ 0 h 14"/>
                <a:gd name="T6" fmla="*/ 2147483647 w 56"/>
                <a:gd name="T7" fmla="*/ 0 h 14"/>
                <a:gd name="T8" fmla="*/ 0 60000 65536"/>
                <a:gd name="T9" fmla="*/ 0 60000 65536"/>
                <a:gd name="T10" fmla="*/ 0 60000 65536"/>
                <a:gd name="T11" fmla="*/ 0 60000 65536"/>
                <a:gd name="T12" fmla="*/ 0 w 56"/>
                <a:gd name="T13" fmla="*/ 0 h 14"/>
                <a:gd name="T14" fmla="*/ 56 w 56"/>
                <a:gd name="T15" fmla="*/ 14 h 14"/>
              </a:gdLst>
              <a:ahLst/>
              <a:cxnLst>
                <a:cxn ang="T8">
                  <a:pos x="T0" y="T1"/>
                </a:cxn>
                <a:cxn ang="T9">
                  <a:pos x="T2" y="T3"/>
                </a:cxn>
                <a:cxn ang="T10">
                  <a:pos x="T4" y="T5"/>
                </a:cxn>
                <a:cxn ang="T11">
                  <a:pos x="T6" y="T7"/>
                </a:cxn>
              </a:cxnLst>
              <a:rect l="T12" t="T13" r="T14" b="T15"/>
              <a:pathLst>
                <a:path w="56" h="14">
                  <a:moveTo>
                    <a:pt x="0" y="0"/>
                  </a:moveTo>
                  <a:cubicBezTo>
                    <a:pt x="0" y="8"/>
                    <a:pt x="13" y="14"/>
                    <a:pt x="28" y="14"/>
                  </a:cubicBezTo>
                  <a:cubicBezTo>
                    <a:pt x="44" y="14"/>
                    <a:pt x="56" y="8"/>
                    <a:pt x="56" y="0"/>
                  </a:cubicBezTo>
                  <a:cubicBezTo>
                    <a:pt x="56" y="0"/>
                    <a:pt x="56" y="0"/>
                    <a:pt x="56" y="0"/>
                  </a:cubicBezTo>
                </a:path>
              </a:pathLst>
            </a:custGeom>
            <a:noFill/>
            <a:ln w="1587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6" name="Line 105">
              <a:extLst>
                <a:ext uri="{FF2B5EF4-FFF2-40B4-BE49-F238E27FC236}">
                  <a16:creationId xmlns:a16="http://schemas.microsoft.com/office/drawing/2014/main" id="{FECA6A69-01E5-42B6-A131-78DD125FAB48}"/>
                </a:ext>
              </a:extLst>
            </p:cNvPr>
            <p:cNvSpPr>
              <a:spLocks noChangeShapeType="1"/>
            </p:cNvSpPr>
            <p:nvPr/>
          </p:nvSpPr>
          <p:spPr bwMode="auto">
            <a:xfrm flipV="1">
              <a:off x="7181541" y="5015179"/>
              <a:ext cx="1168" cy="226682"/>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7" name="Line 106">
              <a:extLst>
                <a:ext uri="{FF2B5EF4-FFF2-40B4-BE49-F238E27FC236}">
                  <a16:creationId xmlns:a16="http://schemas.microsoft.com/office/drawing/2014/main" id="{FF511A69-EAA2-4E9D-A869-E021D6C6D820}"/>
                </a:ext>
              </a:extLst>
            </p:cNvPr>
            <p:cNvSpPr>
              <a:spLocks noChangeShapeType="1"/>
            </p:cNvSpPr>
            <p:nvPr/>
          </p:nvSpPr>
          <p:spPr bwMode="auto">
            <a:xfrm flipV="1">
              <a:off x="7114954" y="5016347"/>
              <a:ext cx="1168" cy="226682"/>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8" name="Freeform 112">
              <a:extLst>
                <a:ext uri="{FF2B5EF4-FFF2-40B4-BE49-F238E27FC236}">
                  <a16:creationId xmlns:a16="http://schemas.microsoft.com/office/drawing/2014/main" id="{B4ADF87C-D1A6-49DA-8619-9D9CD0B26024}"/>
                </a:ext>
              </a:extLst>
            </p:cNvPr>
            <p:cNvSpPr>
              <a:spLocks/>
            </p:cNvSpPr>
            <p:nvPr/>
          </p:nvSpPr>
          <p:spPr bwMode="auto">
            <a:xfrm>
              <a:off x="6952576" y="5264062"/>
              <a:ext cx="15187" cy="4674"/>
            </a:xfrm>
            <a:custGeom>
              <a:avLst/>
              <a:gdLst>
                <a:gd name="T0" fmla="*/ 0 w 13"/>
                <a:gd name="T1" fmla="*/ 2147483647 h 4"/>
                <a:gd name="T2" fmla="*/ 0 w 13"/>
                <a:gd name="T3" fmla="*/ 0 h 4"/>
                <a:gd name="T4" fmla="*/ 2147483647 w 13"/>
                <a:gd name="T5" fmla="*/ 2147483647 h 4"/>
                <a:gd name="T6" fmla="*/ 0 60000 65536"/>
                <a:gd name="T7" fmla="*/ 0 60000 65536"/>
                <a:gd name="T8" fmla="*/ 0 60000 65536"/>
                <a:gd name="T9" fmla="*/ 0 w 13"/>
                <a:gd name="T10" fmla="*/ 0 h 4"/>
                <a:gd name="T11" fmla="*/ 13 w 13"/>
                <a:gd name="T12" fmla="*/ 4 h 4"/>
              </a:gdLst>
              <a:ahLst/>
              <a:cxnLst>
                <a:cxn ang="T6">
                  <a:pos x="T0" y="T1"/>
                </a:cxn>
                <a:cxn ang="T7">
                  <a:pos x="T2" y="T3"/>
                </a:cxn>
                <a:cxn ang="T8">
                  <a:pos x="T4" y="T5"/>
                </a:cxn>
              </a:cxnLst>
              <a:rect l="T9" t="T10" r="T11" b="T12"/>
              <a:pathLst>
                <a:path w="13" h="4">
                  <a:moveTo>
                    <a:pt x="0" y="1"/>
                  </a:moveTo>
                  <a:lnTo>
                    <a:pt x="0" y="0"/>
                  </a:lnTo>
                  <a:lnTo>
                    <a:pt x="13" y="4"/>
                  </a:lnTo>
                </a:path>
              </a:pathLst>
            </a:custGeom>
            <a:noFill/>
            <a:ln w="1587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09" name="Line 113">
              <a:extLst>
                <a:ext uri="{FF2B5EF4-FFF2-40B4-BE49-F238E27FC236}">
                  <a16:creationId xmlns:a16="http://schemas.microsoft.com/office/drawing/2014/main" id="{DC51077B-5945-4473-989D-B8E03D4BF9A3}"/>
                </a:ext>
              </a:extLst>
            </p:cNvPr>
            <p:cNvSpPr>
              <a:spLocks noChangeShapeType="1"/>
            </p:cNvSpPr>
            <p:nvPr/>
          </p:nvSpPr>
          <p:spPr bwMode="auto">
            <a:xfrm flipH="1" flipV="1">
              <a:off x="6952576" y="5265230"/>
              <a:ext cx="15187" cy="3505"/>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0" name="Freeform 114">
              <a:extLst>
                <a:ext uri="{FF2B5EF4-FFF2-40B4-BE49-F238E27FC236}">
                  <a16:creationId xmlns:a16="http://schemas.microsoft.com/office/drawing/2014/main" id="{5F425604-F9C8-4D6E-B712-E5817903D7CB}"/>
                </a:ext>
              </a:extLst>
            </p:cNvPr>
            <p:cNvSpPr>
              <a:spLocks/>
            </p:cNvSpPr>
            <p:nvPr/>
          </p:nvSpPr>
          <p:spPr bwMode="auto">
            <a:xfrm>
              <a:off x="6631323" y="5121509"/>
              <a:ext cx="672879" cy="231356"/>
            </a:xfrm>
            <a:custGeom>
              <a:avLst/>
              <a:gdLst>
                <a:gd name="T0" fmla="*/ 2147483647 w 576"/>
                <a:gd name="T1" fmla="*/ 2147483647 h 198"/>
                <a:gd name="T2" fmla="*/ 0 w 576"/>
                <a:gd name="T3" fmla="*/ 2147483647 h 198"/>
                <a:gd name="T4" fmla="*/ 0 w 576"/>
                <a:gd name="T5" fmla="*/ 0 h 198"/>
                <a:gd name="T6" fmla="*/ 2147483647 w 576"/>
                <a:gd name="T7" fmla="*/ 2147483647 h 198"/>
                <a:gd name="T8" fmla="*/ 2147483647 w 576"/>
                <a:gd name="T9" fmla="*/ 2147483647 h 198"/>
                <a:gd name="T10" fmla="*/ 2147483647 w 576"/>
                <a:gd name="T11" fmla="*/ 2147483647 h 198"/>
                <a:gd name="T12" fmla="*/ 0 60000 65536"/>
                <a:gd name="T13" fmla="*/ 0 60000 65536"/>
                <a:gd name="T14" fmla="*/ 0 60000 65536"/>
                <a:gd name="T15" fmla="*/ 0 60000 65536"/>
                <a:gd name="T16" fmla="*/ 0 60000 65536"/>
                <a:gd name="T17" fmla="*/ 0 60000 65536"/>
                <a:gd name="T18" fmla="*/ 0 w 576"/>
                <a:gd name="T19" fmla="*/ 0 h 198"/>
                <a:gd name="T20" fmla="*/ 576 w 576"/>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576" h="198">
                  <a:moveTo>
                    <a:pt x="275" y="123"/>
                  </a:moveTo>
                  <a:lnTo>
                    <a:pt x="0" y="54"/>
                  </a:lnTo>
                  <a:lnTo>
                    <a:pt x="0" y="0"/>
                  </a:lnTo>
                  <a:lnTo>
                    <a:pt x="576" y="144"/>
                  </a:lnTo>
                  <a:lnTo>
                    <a:pt x="576" y="198"/>
                  </a:lnTo>
                  <a:lnTo>
                    <a:pt x="288" y="126"/>
                  </a:lnTo>
                </a:path>
              </a:pathLst>
            </a:custGeom>
            <a:noFill/>
            <a:ln w="1587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1" name="Line 115">
              <a:extLst>
                <a:ext uri="{FF2B5EF4-FFF2-40B4-BE49-F238E27FC236}">
                  <a16:creationId xmlns:a16="http://schemas.microsoft.com/office/drawing/2014/main" id="{A29B9367-155D-4951-ABA8-912DF73E1D5F}"/>
                </a:ext>
              </a:extLst>
            </p:cNvPr>
            <p:cNvSpPr>
              <a:spLocks noChangeShapeType="1"/>
            </p:cNvSpPr>
            <p:nvPr/>
          </p:nvSpPr>
          <p:spPr bwMode="auto">
            <a:xfrm flipH="1" flipV="1">
              <a:off x="7305370" y="5221997"/>
              <a:ext cx="1188052" cy="297958"/>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2" name="Line 116">
              <a:extLst>
                <a:ext uri="{FF2B5EF4-FFF2-40B4-BE49-F238E27FC236}">
                  <a16:creationId xmlns:a16="http://schemas.microsoft.com/office/drawing/2014/main" id="{20279560-3B55-4A41-A07D-31F97D5093D1}"/>
                </a:ext>
              </a:extLst>
            </p:cNvPr>
            <p:cNvSpPr>
              <a:spLocks noChangeShapeType="1"/>
            </p:cNvSpPr>
            <p:nvPr/>
          </p:nvSpPr>
          <p:spPr bwMode="auto">
            <a:xfrm flipH="1" flipV="1">
              <a:off x="5465466" y="4763959"/>
              <a:ext cx="1163520" cy="290948"/>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3" name="Line 117">
              <a:extLst>
                <a:ext uri="{FF2B5EF4-FFF2-40B4-BE49-F238E27FC236}">
                  <a16:creationId xmlns:a16="http://schemas.microsoft.com/office/drawing/2014/main" id="{982C834D-11F8-48DB-8CA7-B70484E38154}"/>
                </a:ext>
              </a:extLst>
            </p:cNvPr>
            <p:cNvSpPr>
              <a:spLocks noChangeShapeType="1"/>
            </p:cNvSpPr>
            <p:nvPr/>
          </p:nvSpPr>
          <p:spPr bwMode="auto">
            <a:xfrm flipV="1">
              <a:off x="7305370" y="5225502"/>
              <a:ext cx="1168" cy="63097"/>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4" name="Line 118">
              <a:extLst>
                <a:ext uri="{FF2B5EF4-FFF2-40B4-BE49-F238E27FC236}">
                  <a16:creationId xmlns:a16="http://schemas.microsoft.com/office/drawing/2014/main" id="{F6F5FB29-6D78-4238-9A8A-53A2A8176FE2}"/>
                </a:ext>
              </a:extLst>
            </p:cNvPr>
            <p:cNvSpPr>
              <a:spLocks noChangeShapeType="1"/>
            </p:cNvSpPr>
            <p:nvPr/>
          </p:nvSpPr>
          <p:spPr bwMode="auto">
            <a:xfrm flipV="1">
              <a:off x="6628986" y="5054906"/>
              <a:ext cx="1168" cy="63097"/>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5" name="Line 119">
              <a:extLst>
                <a:ext uri="{FF2B5EF4-FFF2-40B4-BE49-F238E27FC236}">
                  <a16:creationId xmlns:a16="http://schemas.microsoft.com/office/drawing/2014/main" id="{27867CCA-9688-48E1-8418-FD2142FD0CA3}"/>
                </a:ext>
              </a:extLst>
            </p:cNvPr>
            <p:cNvSpPr>
              <a:spLocks noChangeShapeType="1"/>
            </p:cNvSpPr>
            <p:nvPr/>
          </p:nvSpPr>
          <p:spPr bwMode="auto">
            <a:xfrm flipH="1" flipV="1">
              <a:off x="5465466" y="4374860"/>
              <a:ext cx="3027956" cy="757165"/>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6" name="Freeform 120">
              <a:extLst>
                <a:ext uri="{FF2B5EF4-FFF2-40B4-BE49-F238E27FC236}">
                  <a16:creationId xmlns:a16="http://schemas.microsoft.com/office/drawing/2014/main" id="{A07911CB-3DA8-4927-951B-C22BD53D7119}"/>
                </a:ext>
              </a:extLst>
            </p:cNvPr>
            <p:cNvSpPr>
              <a:spLocks/>
            </p:cNvSpPr>
            <p:nvPr/>
          </p:nvSpPr>
          <p:spPr bwMode="auto">
            <a:xfrm>
              <a:off x="8409312" y="4900669"/>
              <a:ext cx="168220" cy="862327"/>
            </a:xfrm>
            <a:custGeom>
              <a:avLst/>
              <a:gdLst>
                <a:gd name="T0" fmla="*/ 2147483647 w 144"/>
                <a:gd name="T1" fmla="*/ 0 h 738"/>
                <a:gd name="T2" fmla="*/ 2147483647 w 144"/>
                <a:gd name="T3" fmla="*/ 2147483647 h 738"/>
                <a:gd name="T4" fmla="*/ 0 w 144"/>
                <a:gd name="T5" fmla="*/ 2147483647 h 738"/>
                <a:gd name="T6" fmla="*/ 2147483647 w 144"/>
                <a:gd name="T7" fmla="*/ 2147483647 h 738"/>
                <a:gd name="T8" fmla="*/ 2147483647 w 144"/>
                <a:gd name="T9" fmla="*/ 2147483647 h 738"/>
                <a:gd name="T10" fmla="*/ 2147483647 w 144"/>
                <a:gd name="T11" fmla="*/ 2147483647 h 738"/>
                <a:gd name="T12" fmla="*/ 0 60000 65536"/>
                <a:gd name="T13" fmla="*/ 0 60000 65536"/>
                <a:gd name="T14" fmla="*/ 0 60000 65536"/>
                <a:gd name="T15" fmla="*/ 0 60000 65536"/>
                <a:gd name="T16" fmla="*/ 0 60000 65536"/>
                <a:gd name="T17" fmla="*/ 0 60000 65536"/>
                <a:gd name="T18" fmla="*/ 0 w 144"/>
                <a:gd name="T19" fmla="*/ 0 h 738"/>
                <a:gd name="T20" fmla="*/ 144 w 144"/>
                <a:gd name="T21" fmla="*/ 738 h 738"/>
              </a:gdLst>
              <a:ahLst/>
              <a:cxnLst>
                <a:cxn ang="T12">
                  <a:pos x="T0" y="T1"/>
                </a:cxn>
                <a:cxn ang="T13">
                  <a:pos x="T2" y="T3"/>
                </a:cxn>
                <a:cxn ang="T14">
                  <a:pos x="T4" y="T5"/>
                </a:cxn>
                <a:cxn ang="T15">
                  <a:pos x="T6" y="T7"/>
                </a:cxn>
                <a:cxn ang="T16">
                  <a:pos x="T8" y="T9"/>
                </a:cxn>
                <a:cxn ang="T17">
                  <a:pos x="T10" y="T11"/>
                </a:cxn>
              </a:cxnLst>
              <a:rect l="T18" t="T19" r="T20" b="T21"/>
              <a:pathLst>
                <a:path w="144" h="738">
                  <a:moveTo>
                    <a:pt x="72" y="0"/>
                  </a:moveTo>
                  <a:lnTo>
                    <a:pt x="72" y="342"/>
                  </a:lnTo>
                  <a:lnTo>
                    <a:pt x="0" y="342"/>
                  </a:lnTo>
                  <a:lnTo>
                    <a:pt x="144" y="414"/>
                  </a:lnTo>
                  <a:lnTo>
                    <a:pt x="72" y="414"/>
                  </a:lnTo>
                  <a:lnTo>
                    <a:pt x="72" y="738"/>
                  </a:lnTo>
                </a:path>
              </a:pathLst>
            </a:custGeom>
            <a:noFill/>
            <a:ln w="952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7" name="Freeform 121">
              <a:extLst>
                <a:ext uri="{FF2B5EF4-FFF2-40B4-BE49-F238E27FC236}">
                  <a16:creationId xmlns:a16="http://schemas.microsoft.com/office/drawing/2014/main" id="{287E8E6D-A414-4E72-8171-47B4A148C74B}"/>
                </a:ext>
              </a:extLst>
            </p:cNvPr>
            <p:cNvSpPr>
              <a:spLocks/>
            </p:cNvSpPr>
            <p:nvPr/>
          </p:nvSpPr>
          <p:spPr bwMode="auto">
            <a:xfrm>
              <a:off x="5381356" y="4132988"/>
              <a:ext cx="168220" cy="862327"/>
            </a:xfrm>
            <a:custGeom>
              <a:avLst/>
              <a:gdLst>
                <a:gd name="T0" fmla="*/ 2147483647 w 144"/>
                <a:gd name="T1" fmla="*/ 0 h 738"/>
                <a:gd name="T2" fmla="*/ 2147483647 w 144"/>
                <a:gd name="T3" fmla="*/ 2147483647 h 738"/>
                <a:gd name="T4" fmla="*/ 0 w 144"/>
                <a:gd name="T5" fmla="*/ 2147483647 h 738"/>
                <a:gd name="T6" fmla="*/ 2147483647 w 144"/>
                <a:gd name="T7" fmla="*/ 2147483647 h 738"/>
                <a:gd name="T8" fmla="*/ 2147483647 w 144"/>
                <a:gd name="T9" fmla="*/ 2147483647 h 738"/>
                <a:gd name="T10" fmla="*/ 2147483647 w 144"/>
                <a:gd name="T11" fmla="*/ 2147483647 h 738"/>
                <a:gd name="T12" fmla="*/ 0 60000 65536"/>
                <a:gd name="T13" fmla="*/ 0 60000 65536"/>
                <a:gd name="T14" fmla="*/ 0 60000 65536"/>
                <a:gd name="T15" fmla="*/ 0 60000 65536"/>
                <a:gd name="T16" fmla="*/ 0 60000 65536"/>
                <a:gd name="T17" fmla="*/ 0 60000 65536"/>
                <a:gd name="T18" fmla="*/ 0 w 144"/>
                <a:gd name="T19" fmla="*/ 0 h 738"/>
                <a:gd name="T20" fmla="*/ 144 w 144"/>
                <a:gd name="T21" fmla="*/ 738 h 738"/>
              </a:gdLst>
              <a:ahLst/>
              <a:cxnLst>
                <a:cxn ang="T12">
                  <a:pos x="T0" y="T1"/>
                </a:cxn>
                <a:cxn ang="T13">
                  <a:pos x="T2" y="T3"/>
                </a:cxn>
                <a:cxn ang="T14">
                  <a:pos x="T4" y="T5"/>
                </a:cxn>
                <a:cxn ang="T15">
                  <a:pos x="T6" y="T7"/>
                </a:cxn>
                <a:cxn ang="T16">
                  <a:pos x="T8" y="T9"/>
                </a:cxn>
                <a:cxn ang="T17">
                  <a:pos x="T10" y="T11"/>
                </a:cxn>
              </a:cxnLst>
              <a:rect l="T18" t="T19" r="T20" b="T21"/>
              <a:pathLst>
                <a:path w="144" h="738">
                  <a:moveTo>
                    <a:pt x="72" y="0"/>
                  </a:moveTo>
                  <a:lnTo>
                    <a:pt x="72" y="342"/>
                  </a:lnTo>
                  <a:lnTo>
                    <a:pt x="0" y="342"/>
                  </a:lnTo>
                  <a:lnTo>
                    <a:pt x="144" y="414"/>
                  </a:lnTo>
                  <a:lnTo>
                    <a:pt x="72" y="414"/>
                  </a:lnTo>
                  <a:lnTo>
                    <a:pt x="72" y="738"/>
                  </a:lnTo>
                </a:path>
              </a:pathLst>
            </a:custGeom>
            <a:noFill/>
            <a:ln w="952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8" name="Line 122">
              <a:extLst>
                <a:ext uri="{FF2B5EF4-FFF2-40B4-BE49-F238E27FC236}">
                  <a16:creationId xmlns:a16="http://schemas.microsoft.com/office/drawing/2014/main" id="{C7261E46-A18F-4EB0-BCEE-1F3659AA24C2}"/>
                </a:ext>
              </a:extLst>
            </p:cNvPr>
            <p:cNvSpPr>
              <a:spLocks noChangeShapeType="1"/>
            </p:cNvSpPr>
            <p:nvPr/>
          </p:nvSpPr>
          <p:spPr bwMode="auto">
            <a:xfrm>
              <a:off x="7252801" y="4984799"/>
              <a:ext cx="670543" cy="167090"/>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19" name="Line 123">
              <a:extLst>
                <a:ext uri="{FF2B5EF4-FFF2-40B4-BE49-F238E27FC236}">
                  <a16:creationId xmlns:a16="http://schemas.microsoft.com/office/drawing/2014/main" id="{45EA3D66-9EDF-4B14-90F7-220EA4B29A16}"/>
                </a:ext>
              </a:extLst>
            </p:cNvPr>
            <p:cNvSpPr>
              <a:spLocks noChangeShapeType="1"/>
            </p:cNvSpPr>
            <p:nvPr/>
          </p:nvSpPr>
          <p:spPr bwMode="auto">
            <a:xfrm>
              <a:off x="6043722" y="4690346"/>
              <a:ext cx="670543" cy="168259"/>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0" name="Line 124">
              <a:extLst>
                <a:ext uri="{FF2B5EF4-FFF2-40B4-BE49-F238E27FC236}">
                  <a16:creationId xmlns:a16="http://schemas.microsoft.com/office/drawing/2014/main" id="{7E42E411-00FC-4A54-808E-D4AC28C5DF5B}"/>
                </a:ext>
              </a:extLst>
            </p:cNvPr>
            <p:cNvSpPr>
              <a:spLocks noChangeShapeType="1"/>
            </p:cNvSpPr>
            <p:nvPr/>
          </p:nvSpPr>
          <p:spPr bwMode="auto">
            <a:xfrm>
              <a:off x="7820543" y="4669313"/>
              <a:ext cx="1168" cy="241872"/>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1" name="Freeform 125">
              <a:extLst>
                <a:ext uri="{FF2B5EF4-FFF2-40B4-BE49-F238E27FC236}">
                  <a16:creationId xmlns:a16="http://schemas.microsoft.com/office/drawing/2014/main" id="{6F918CD1-BAC5-4CC5-BC44-14B4330E9AFD}"/>
                </a:ext>
              </a:extLst>
            </p:cNvPr>
            <p:cNvSpPr>
              <a:spLocks/>
            </p:cNvSpPr>
            <p:nvPr/>
          </p:nvSpPr>
          <p:spPr bwMode="auto">
            <a:xfrm>
              <a:off x="7790170" y="4904175"/>
              <a:ext cx="60746" cy="59592"/>
            </a:xfrm>
            <a:custGeom>
              <a:avLst/>
              <a:gdLst>
                <a:gd name="T0" fmla="*/ 2147483647 w 52"/>
                <a:gd name="T1" fmla="*/ 0 h 51"/>
                <a:gd name="T2" fmla="*/ 2147483647 w 52"/>
                <a:gd name="T3" fmla="*/ 2147483647 h 51"/>
                <a:gd name="T4" fmla="*/ 0 w 52"/>
                <a:gd name="T5" fmla="*/ 0 h 51"/>
                <a:gd name="T6" fmla="*/ 2147483647 w 52"/>
                <a:gd name="T7" fmla="*/ 0 h 51"/>
                <a:gd name="T8" fmla="*/ 0 60000 65536"/>
                <a:gd name="T9" fmla="*/ 0 60000 65536"/>
                <a:gd name="T10" fmla="*/ 0 60000 65536"/>
                <a:gd name="T11" fmla="*/ 0 60000 65536"/>
                <a:gd name="T12" fmla="*/ 0 w 52"/>
                <a:gd name="T13" fmla="*/ 0 h 51"/>
                <a:gd name="T14" fmla="*/ 52 w 52"/>
                <a:gd name="T15" fmla="*/ 51 h 51"/>
              </a:gdLst>
              <a:ahLst/>
              <a:cxnLst>
                <a:cxn ang="T8">
                  <a:pos x="T0" y="T1"/>
                </a:cxn>
                <a:cxn ang="T9">
                  <a:pos x="T2" y="T3"/>
                </a:cxn>
                <a:cxn ang="T10">
                  <a:pos x="T4" y="T5"/>
                </a:cxn>
                <a:cxn ang="T11">
                  <a:pos x="T6" y="T7"/>
                </a:cxn>
              </a:cxnLst>
              <a:rect l="T12" t="T13" r="T14" b="T15"/>
              <a:pathLst>
                <a:path w="52" h="51">
                  <a:moveTo>
                    <a:pt x="52" y="0"/>
                  </a:moveTo>
                  <a:lnTo>
                    <a:pt x="26" y="51"/>
                  </a:lnTo>
                  <a:lnTo>
                    <a:pt x="0" y="0"/>
                  </a:lnTo>
                  <a:lnTo>
                    <a:pt x="52" y="0"/>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2" name="Line 126">
              <a:extLst>
                <a:ext uri="{FF2B5EF4-FFF2-40B4-BE49-F238E27FC236}">
                  <a16:creationId xmlns:a16="http://schemas.microsoft.com/office/drawing/2014/main" id="{97650071-F4A4-430E-86BB-D7E2F03A8137}"/>
                </a:ext>
              </a:extLst>
            </p:cNvPr>
            <p:cNvSpPr>
              <a:spLocks noChangeShapeType="1"/>
            </p:cNvSpPr>
            <p:nvPr/>
          </p:nvSpPr>
          <p:spPr bwMode="auto">
            <a:xfrm flipV="1">
              <a:off x="7820543" y="5179932"/>
              <a:ext cx="1168" cy="241872"/>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3" name="Freeform 127">
              <a:extLst>
                <a:ext uri="{FF2B5EF4-FFF2-40B4-BE49-F238E27FC236}">
                  <a16:creationId xmlns:a16="http://schemas.microsoft.com/office/drawing/2014/main" id="{F6D46ACA-9D32-429F-8D5B-C45A930CAB07}"/>
                </a:ext>
              </a:extLst>
            </p:cNvPr>
            <p:cNvSpPr>
              <a:spLocks/>
            </p:cNvSpPr>
            <p:nvPr/>
          </p:nvSpPr>
          <p:spPr bwMode="auto">
            <a:xfrm>
              <a:off x="7790170" y="5127351"/>
              <a:ext cx="60746" cy="59592"/>
            </a:xfrm>
            <a:custGeom>
              <a:avLst/>
              <a:gdLst>
                <a:gd name="T0" fmla="*/ 2147483647 w 52"/>
                <a:gd name="T1" fmla="*/ 2147483647 h 51"/>
                <a:gd name="T2" fmla="*/ 2147483647 w 52"/>
                <a:gd name="T3" fmla="*/ 0 h 51"/>
                <a:gd name="T4" fmla="*/ 0 w 52"/>
                <a:gd name="T5" fmla="*/ 2147483647 h 51"/>
                <a:gd name="T6" fmla="*/ 2147483647 w 52"/>
                <a:gd name="T7" fmla="*/ 2147483647 h 51"/>
                <a:gd name="T8" fmla="*/ 0 60000 65536"/>
                <a:gd name="T9" fmla="*/ 0 60000 65536"/>
                <a:gd name="T10" fmla="*/ 0 60000 65536"/>
                <a:gd name="T11" fmla="*/ 0 60000 65536"/>
                <a:gd name="T12" fmla="*/ 0 w 52"/>
                <a:gd name="T13" fmla="*/ 0 h 51"/>
                <a:gd name="T14" fmla="*/ 52 w 52"/>
                <a:gd name="T15" fmla="*/ 51 h 51"/>
              </a:gdLst>
              <a:ahLst/>
              <a:cxnLst>
                <a:cxn ang="T8">
                  <a:pos x="T0" y="T1"/>
                </a:cxn>
                <a:cxn ang="T9">
                  <a:pos x="T2" y="T3"/>
                </a:cxn>
                <a:cxn ang="T10">
                  <a:pos x="T4" y="T5"/>
                </a:cxn>
                <a:cxn ang="T11">
                  <a:pos x="T6" y="T7"/>
                </a:cxn>
              </a:cxnLst>
              <a:rect l="T12" t="T13" r="T14" b="T15"/>
              <a:pathLst>
                <a:path w="52" h="51">
                  <a:moveTo>
                    <a:pt x="52" y="51"/>
                  </a:moveTo>
                  <a:lnTo>
                    <a:pt x="26" y="0"/>
                  </a:lnTo>
                  <a:lnTo>
                    <a:pt x="0" y="51"/>
                  </a:lnTo>
                  <a:lnTo>
                    <a:pt x="52" y="51"/>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4" name="Line 128">
              <a:extLst>
                <a:ext uri="{FF2B5EF4-FFF2-40B4-BE49-F238E27FC236}">
                  <a16:creationId xmlns:a16="http://schemas.microsoft.com/office/drawing/2014/main" id="{26D6A27C-E5E2-4F2F-9DCB-D81F09BA2521}"/>
                </a:ext>
              </a:extLst>
            </p:cNvPr>
            <p:cNvSpPr>
              <a:spLocks noChangeShapeType="1"/>
            </p:cNvSpPr>
            <p:nvPr/>
          </p:nvSpPr>
          <p:spPr bwMode="auto">
            <a:xfrm>
              <a:off x="6138345" y="4420430"/>
              <a:ext cx="1168" cy="240704"/>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5" name="Freeform 129">
              <a:extLst>
                <a:ext uri="{FF2B5EF4-FFF2-40B4-BE49-F238E27FC236}">
                  <a16:creationId xmlns:a16="http://schemas.microsoft.com/office/drawing/2014/main" id="{267E761A-B38A-460D-98CA-1221BB52022C}"/>
                </a:ext>
              </a:extLst>
            </p:cNvPr>
            <p:cNvSpPr>
              <a:spLocks/>
            </p:cNvSpPr>
            <p:nvPr/>
          </p:nvSpPr>
          <p:spPr bwMode="auto">
            <a:xfrm>
              <a:off x="6107972" y="4654123"/>
              <a:ext cx="60746" cy="60760"/>
            </a:xfrm>
            <a:custGeom>
              <a:avLst/>
              <a:gdLst>
                <a:gd name="T0" fmla="*/ 2147483647 w 52"/>
                <a:gd name="T1" fmla="*/ 0 h 52"/>
                <a:gd name="T2" fmla="*/ 2147483647 w 52"/>
                <a:gd name="T3" fmla="*/ 2147483647 h 52"/>
                <a:gd name="T4" fmla="*/ 0 w 52"/>
                <a:gd name="T5" fmla="*/ 0 h 52"/>
                <a:gd name="T6" fmla="*/ 2147483647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52" y="0"/>
                  </a:moveTo>
                  <a:lnTo>
                    <a:pt x="26" y="52"/>
                  </a:lnTo>
                  <a:lnTo>
                    <a:pt x="0" y="0"/>
                  </a:lnTo>
                  <a:lnTo>
                    <a:pt x="52" y="0"/>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6" name="Line 130">
              <a:extLst>
                <a:ext uri="{FF2B5EF4-FFF2-40B4-BE49-F238E27FC236}">
                  <a16:creationId xmlns:a16="http://schemas.microsoft.com/office/drawing/2014/main" id="{2DED16ED-1C4A-41F0-87CC-C6B86F364954}"/>
                </a:ext>
              </a:extLst>
            </p:cNvPr>
            <p:cNvSpPr>
              <a:spLocks noChangeShapeType="1"/>
            </p:cNvSpPr>
            <p:nvPr/>
          </p:nvSpPr>
          <p:spPr bwMode="auto">
            <a:xfrm flipV="1">
              <a:off x="6138345" y="4980125"/>
              <a:ext cx="1168" cy="241872"/>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7" name="Freeform 131">
              <a:extLst>
                <a:ext uri="{FF2B5EF4-FFF2-40B4-BE49-F238E27FC236}">
                  <a16:creationId xmlns:a16="http://schemas.microsoft.com/office/drawing/2014/main" id="{BED3F6B7-5EAC-4A79-8301-CBA74F5700B7}"/>
                </a:ext>
              </a:extLst>
            </p:cNvPr>
            <p:cNvSpPr>
              <a:spLocks/>
            </p:cNvSpPr>
            <p:nvPr/>
          </p:nvSpPr>
          <p:spPr bwMode="auto">
            <a:xfrm>
              <a:off x="6107972" y="4927544"/>
              <a:ext cx="60746" cy="60760"/>
            </a:xfrm>
            <a:custGeom>
              <a:avLst/>
              <a:gdLst>
                <a:gd name="T0" fmla="*/ 2147483647 w 52"/>
                <a:gd name="T1" fmla="*/ 2147483647 h 52"/>
                <a:gd name="T2" fmla="*/ 2147483647 w 52"/>
                <a:gd name="T3" fmla="*/ 0 h 52"/>
                <a:gd name="T4" fmla="*/ 0 w 52"/>
                <a:gd name="T5" fmla="*/ 2147483647 h 52"/>
                <a:gd name="T6" fmla="*/ 2147483647 w 52"/>
                <a:gd name="T7" fmla="*/ 2147483647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52" y="52"/>
                  </a:moveTo>
                  <a:lnTo>
                    <a:pt x="26" y="0"/>
                  </a:lnTo>
                  <a:lnTo>
                    <a:pt x="0" y="52"/>
                  </a:lnTo>
                  <a:lnTo>
                    <a:pt x="52" y="52"/>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8" name="Line 132">
              <a:extLst>
                <a:ext uri="{FF2B5EF4-FFF2-40B4-BE49-F238E27FC236}">
                  <a16:creationId xmlns:a16="http://schemas.microsoft.com/office/drawing/2014/main" id="{0C6AE406-1797-4881-A0FB-50C3921F7ED8}"/>
                </a:ext>
              </a:extLst>
            </p:cNvPr>
            <p:cNvSpPr>
              <a:spLocks noChangeShapeType="1"/>
            </p:cNvSpPr>
            <p:nvPr/>
          </p:nvSpPr>
          <p:spPr bwMode="auto">
            <a:xfrm flipV="1">
              <a:off x="6984117" y="5279252"/>
              <a:ext cx="1168" cy="885696"/>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29" name="Line 133">
              <a:extLst>
                <a:ext uri="{FF2B5EF4-FFF2-40B4-BE49-F238E27FC236}">
                  <a16:creationId xmlns:a16="http://schemas.microsoft.com/office/drawing/2014/main" id="{FD5BEA2A-B3C8-4A88-915B-2B308455AEE7}"/>
                </a:ext>
              </a:extLst>
            </p:cNvPr>
            <p:cNvSpPr>
              <a:spLocks noChangeShapeType="1"/>
            </p:cNvSpPr>
            <p:nvPr/>
          </p:nvSpPr>
          <p:spPr bwMode="auto">
            <a:xfrm flipV="1">
              <a:off x="6951407" y="5268736"/>
              <a:ext cx="1168" cy="885696"/>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0" name="Rectangle 153">
              <a:extLst>
                <a:ext uri="{FF2B5EF4-FFF2-40B4-BE49-F238E27FC236}">
                  <a16:creationId xmlns:a16="http://schemas.microsoft.com/office/drawing/2014/main" id="{4B974939-437E-4A2A-B064-2E8AF204758F}"/>
                </a:ext>
              </a:extLst>
            </p:cNvPr>
            <p:cNvSpPr>
              <a:spLocks noChangeArrowheads="1"/>
            </p:cNvSpPr>
            <p:nvPr/>
          </p:nvSpPr>
          <p:spPr bwMode="auto">
            <a:xfrm rot="900000">
              <a:off x="6856948" y="3866573"/>
              <a:ext cx="84952" cy="36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r>
                <a:rPr kumimoji="0" lang="en-US" altLang="en-US" sz="2400" b="1" i="0" u="none" strike="noStrike" kern="0" cap="none" spc="0" normalizeH="0" baseline="0" noProof="0" dirty="0">
                  <a:ln>
                    <a:noFill/>
                  </a:ln>
                  <a:solidFill>
                    <a:srgbClr val="000514"/>
                  </a:solidFill>
                  <a:effectLst/>
                  <a:uLnTx/>
                  <a:uFillTx/>
                  <a:latin typeface="Arial" panose="020B0604020202020204" pitchFamily="34" charset="0"/>
                </a:rPr>
                <a:t> </a:t>
              </a: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31" name="Freeform 158">
              <a:extLst>
                <a:ext uri="{FF2B5EF4-FFF2-40B4-BE49-F238E27FC236}">
                  <a16:creationId xmlns:a16="http://schemas.microsoft.com/office/drawing/2014/main" id="{4EDC25F1-E583-4B4C-8FF8-AFF8CB3D1BA4}"/>
                </a:ext>
              </a:extLst>
            </p:cNvPr>
            <p:cNvSpPr>
              <a:spLocks/>
            </p:cNvSpPr>
            <p:nvPr/>
          </p:nvSpPr>
          <p:spPr bwMode="auto">
            <a:xfrm>
              <a:off x="5528549" y="3699487"/>
              <a:ext cx="308403" cy="918413"/>
            </a:xfrm>
            <a:custGeom>
              <a:avLst/>
              <a:gdLst>
                <a:gd name="T0" fmla="*/ 2147483647 w 264"/>
                <a:gd name="T1" fmla="*/ 2147483647 h 786"/>
                <a:gd name="T2" fmla="*/ 0 w 264"/>
                <a:gd name="T3" fmla="*/ 0 h 786"/>
                <a:gd name="T4" fmla="*/ 2147483647 w 264"/>
                <a:gd name="T5" fmla="*/ 2147483647 h 786"/>
                <a:gd name="T6" fmla="*/ 0 60000 65536"/>
                <a:gd name="T7" fmla="*/ 0 60000 65536"/>
                <a:gd name="T8" fmla="*/ 0 60000 65536"/>
                <a:gd name="T9" fmla="*/ 0 w 264"/>
                <a:gd name="T10" fmla="*/ 0 h 786"/>
                <a:gd name="T11" fmla="*/ 264 w 264"/>
                <a:gd name="T12" fmla="*/ 786 h 786"/>
              </a:gdLst>
              <a:ahLst/>
              <a:cxnLst>
                <a:cxn ang="T6">
                  <a:pos x="T0" y="T1"/>
                </a:cxn>
                <a:cxn ang="T7">
                  <a:pos x="T2" y="T3"/>
                </a:cxn>
                <a:cxn ang="T8">
                  <a:pos x="T4" y="T5"/>
                </a:cxn>
              </a:cxnLst>
              <a:rect l="T9" t="T10" r="T11" b="T12"/>
              <a:pathLst>
                <a:path w="264" h="786">
                  <a:moveTo>
                    <a:pt x="264" y="66"/>
                  </a:moveTo>
                  <a:lnTo>
                    <a:pt x="0" y="0"/>
                  </a:lnTo>
                  <a:lnTo>
                    <a:pt x="188" y="786"/>
                  </a:lnTo>
                </a:path>
              </a:pathLst>
            </a:custGeom>
            <a:noFill/>
            <a:ln w="12700"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2" name="Freeform 159">
              <a:extLst>
                <a:ext uri="{FF2B5EF4-FFF2-40B4-BE49-F238E27FC236}">
                  <a16:creationId xmlns:a16="http://schemas.microsoft.com/office/drawing/2014/main" id="{193BC309-C1CE-4E83-B4BF-FAC4F3D9A0D8}"/>
                </a:ext>
              </a:extLst>
            </p:cNvPr>
            <p:cNvSpPr>
              <a:spLocks/>
            </p:cNvSpPr>
            <p:nvPr/>
          </p:nvSpPr>
          <p:spPr bwMode="auto">
            <a:xfrm>
              <a:off x="5716628" y="4603879"/>
              <a:ext cx="58410" cy="65434"/>
            </a:xfrm>
            <a:custGeom>
              <a:avLst/>
              <a:gdLst>
                <a:gd name="T0" fmla="*/ 2147483647 w 50"/>
                <a:gd name="T1" fmla="*/ 0 h 56"/>
                <a:gd name="T2" fmla="*/ 2147483647 w 50"/>
                <a:gd name="T3" fmla="*/ 2147483647 h 56"/>
                <a:gd name="T4" fmla="*/ 0 w 50"/>
                <a:gd name="T5" fmla="*/ 2147483647 h 56"/>
                <a:gd name="T6" fmla="*/ 2147483647 w 50"/>
                <a:gd name="T7" fmla="*/ 0 h 56"/>
                <a:gd name="T8" fmla="*/ 0 60000 65536"/>
                <a:gd name="T9" fmla="*/ 0 60000 65536"/>
                <a:gd name="T10" fmla="*/ 0 60000 65536"/>
                <a:gd name="T11" fmla="*/ 0 60000 65536"/>
                <a:gd name="T12" fmla="*/ 0 w 50"/>
                <a:gd name="T13" fmla="*/ 0 h 56"/>
                <a:gd name="T14" fmla="*/ 50 w 50"/>
                <a:gd name="T15" fmla="*/ 56 h 56"/>
              </a:gdLst>
              <a:ahLst/>
              <a:cxnLst>
                <a:cxn ang="T8">
                  <a:pos x="T0" y="T1"/>
                </a:cxn>
                <a:cxn ang="T9">
                  <a:pos x="T2" y="T3"/>
                </a:cxn>
                <a:cxn ang="T10">
                  <a:pos x="T4" y="T5"/>
                </a:cxn>
                <a:cxn ang="T11">
                  <a:pos x="T6" y="T7"/>
                </a:cxn>
              </a:cxnLst>
              <a:rect l="T12" t="T13" r="T14" b="T15"/>
              <a:pathLst>
                <a:path w="50" h="56">
                  <a:moveTo>
                    <a:pt x="50" y="0"/>
                  </a:moveTo>
                  <a:lnTo>
                    <a:pt x="37" y="56"/>
                  </a:lnTo>
                  <a:lnTo>
                    <a:pt x="0" y="12"/>
                  </a:lnTo>
                  <a:lnTo>
                    <a:pt x="50" y="0"/>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3" name="Freeform 160">
              <a:extLst>
                <a:ext uri="{FF2B5EF4-FFF2-40B4-BE49-F238E27FC236}">
                  <a16:creationId xmlns:a16="http://schemas.microsoft.com/office/drawing/2014/main" id="{9285AADA-A15E-4FC2-8E5B-C8AA41F1D746}"/>
                </a:ext>
              </a:extLst>
            </p:cNvPr>
            <p:cNvSpPr>
              <a:spLocks/>
            </p:cNvSpPr>
            <p:nvPr/>
          </p:nvSpPr>
          <p:spPr bwMode="auto">
            <a:xfrm>
              <a:off x="5699105" y="4651786"/>
              <a:ext cx="60746" cy="49076"/>
            </a:xfrm>
            <a:custGeom>
              <a:avLst/>
              <a:gdLst>
                <a:gd name="T0" fmla="*/ 2147483647 w 52"/>
                <a:gd name="T1" fmla="*/ 2147483647 h 42"/>
                <a:gd name="T2" fmla="*/ 2147483647 w 52"/>
                <a:gd name="T3" fmla="*/ 2147483647 h 42"/>
                <a:gd name="T4" fmla="*/ 0 60000 65536"/>
                <a:gd name="T5" fmla="*/ 0 60000 65536"/>
                <a:gd name="T6" fmla="*/ 0 w 52"/>
                <a:gd name="T7" fmla="*/ 0 h 42"/>
                <a:gd name="T8" fmla="*/ 52 w 52"/>
                <a:gd name="T9" fmla="*/ 42 h 42"/>
              </a:gdLst>
              <a:ahLst/>
              <a:cxnLst>
                <a:cxn ang="T4">
                  <a:pos x="T0" y="T1"/>
                </a:cxn>
                <a:cxn ang="T5">
                  <a:pos x="T2" y="T3"/>
                </a:cxn>
              </a:cxnLst>
              <a:rect l="T6" t="T7" r="T8" b="T9"/>
              <a:pathLst>
                <a:path w="52" h="42">
                  <a:moveTo>
                    <a:pt x="6" y="42"/>
                  </a:moveTo>
                  <a:cubicBezTo>
                    <a:pt x="0" y="16"/>
                    <a:pt x="34" y="0"/>
                    <a:pt x="52" y="15"/>
                  </a:cubicBezTo>
                </a:path>
              </a:pathLst>
            </a:custGeom>
            <a:noFill/>
            <a:ln w="952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4" name="Freeform 161">
              <a:extLst>
                <a:ext uri="{FF2B5EF4-FFF2-40B4-BE49-F238E27FC236}">
                  <a16:creationId xmlns:a16="http://schemas.microsoft.com/office/drawing/2014/main" id="{53B3DC7C-BE05-4F4F-8FEF-AB98B14DAC7F}"/>
                </a:ext>
              </a:extLst>
            </p:cNvPr>
            <p:cNvSpPr>
              <a:spLocks/>
            </p:cNvSpPr>
            <p:nvPr/>
          </p:nvSpPr>
          <p:spPr bwMode="auto">
            <a:xfrm>
              <a:off x="5759851" y="4637765"/>
              <a:ext cx="59578" cy="52581"/>
            </a:xfrm>
            <a:custGeom>
              <a:avLst/>
              <a:gdLst>
                <a:gd name="T0" fmla="*/ 0 w 51"/>
                <a:gd name="T1" fmla="*/ 2147483647 h 45"/>
                <a:gd name="T2" fmla="*/ 2147483647 w 51"/>
                <a:gd name="T3" fmla="*/ 0 h 45"/>
                <a:gd name="T4" fmla="*/ 0 60000 65536"/>
                <a:gd name="T5" fmla="*/ 0 60000 65536"/>
                <a:gd name="T6" fmla="*/ 0 w 51"/>
                <a:gd name="T7" fmla="*/ 0 h 45"/>
                <a:gd name="T8" fmla="*/ 51 w 51"/>
                <a:gd name="T9" fmla="*/ 45 h 45"/>
              </a:gdLst>
              <a:ahLst/>
              <a:cxnLst>
                <a:cxn ang="T4">
                  <a:pos x="T0" y="T1"/>
                </a:cxn>
                <a:cxn ang="T5">
                  <a:pos x="T2" y="T3"/>
                </a:cxn>
              </a:cxnLst>
              <a:rect l="T6" t="T7" r="T8" b="T9"/>
              <a:pathLst>
                <a:path w="51" h="45">
                  <a:moveTo>
                    <a:pt x="0" y="27"/>
                  </a:moveTo>
                  <a:cubicBezTo>
                    <a:pt x="20" y="45"/>
                    <a:pt x="51" y="24"/>
                    <a:pt x="47" y="0"/>
                  </a:cubicBezTo>
                </a:path>
              </a:pathLst>
            </a:custGeom>
            <a:noFill/>
            <a:ln w="952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5" name="Freeform 162">
              <a:extLst>
                <a:ext uri="{FF2B5EF4-FFF2-40B4-BE49-F238E27FC236}">
                  <a16:creationId xmlns:a16="http://schemas.microsoft.com/office/drawing/2014/main" id="{F364F686-F780-4587-BF4B-6198DADB280E}"/>
                </a:ext>
              </a:extLst>
            </p:cNvPr>
            <p:cNvSpPr>
              <a:spLocks/>
            </p:cNvSpPr>
            <p:nvPr/>
          </p:nvSpPr>
          <p:spPr bwMode="auto">
            <a:xfrm rot="881025">
              <a:off x="6559550" y="6094413"/>
              <a:ext cx="806450" cy="207962"/>
            </a:xfrm>
            <a:custGeom>
              <a:avLst/>
              <a:gdLst>
                <a:gd name="T0" fmla="*/ 0 w 539"/>
                <a:gd name="T1" fmla="*/ 2147483647 h 134"/>
                <a:gd name="T2" fmla="*/ 2147483647 w 539"/>
                <a:gd name="T3" fmla="*/ 2147483647 h 134"/>
                <a:gd name="T4" fmla="*/ 2147483647 w 539"/>
                <a:gd name="T5" fmla="*/ 0 h 134"/>
                <a:gd name="T6" fmla="*/ 2147483647 w 539"/>
                <a:gd name="T7" fmla="*/ 2147483647 h 134"/>
                <a:gd name="T8" fmla="*/ 2147483647 w 539"/>
                <a:gd name="T9" fmla="*/ 2147483647 h 134"/>
                <a:gd name="T10" fmla="*/ 2147483647 w 539"/>
                <a:gd name="T11" fmla="*/ 2147483647 h 134"/>
                <a:gd name="T12" fmla="*/ 0 60000 65536"/>
                <a:gd name="T13" fmla="*/ 0 60000 65536"/>
                <a:gd name="T14" fmla="*/ 0 60000 65536"/>
                <a:gd name="T15" fmla="*/ 0 60000 65536"/>
                <a:gd name="T16" fmla="*/ 0 60000 65536"/>
                <a:gd name="T17" fmla="*/ 0 60000 65536"/>
                <a:gd name="T18" fmla="*/ 0 w 539"/>
                <a:gd name="T19" fmla="*/ 0 h 134"/>
                <a:gd name="T20" fmla="*/ 539 w 539"/>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539" h="134">
                  <a:moveTo>
                    <a:pt x="0" y="67"/>
                  </a:moveTo>
                  <a:lnTo>
                    <a:pt x="253" y="67"/>
                  </a:lnTo>
                  <a:lnTo>
                    <a:pt x="270" y="0"/>
                  </a:lnTo>
                  <a:lnTo>
                    <a:pt x="270" y="134"/>
                  </a:lnTo>
                  <a:lnTo>
                    <a:pt x="286" y="67"/>
                  </a:lnTo>
                  <a:lnTo>
                    <a:pt x="539" y="67"/>
                  </a:lnTo>
                </a:path>
              </a:pathLst>
            </a:custGeom>
            <a:noFill/>
            <a:ln w="7938"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36" name="Rectangle 113">
              <a:extLst>
                <a:ext uri="{FF2B5EF4-FFF2-40B4-BE49-F238E27FC236}">
                  <a16:creationId xmlns:a16="http://schemas.microsoft.com/office/drawing/2014/main" id="{C0B0FA73-BF69-451C-9F2E-30CFD46008CA}"/>
                </a:ext>
              </a:extLst>
            </p:cNvPr>
            <p:cNvSpPr>
              <a:spLocks noChangeArrowheads="1"/>
            </p:cNvSpPr>
            <p:nvPr/>
          </p:nvSpPr>
          <p:spPr bwMode="auto">
            <a:xfrm rot="681625">
              <a:off x="7092950" y="4378325"/>
              <a:ext cx="1504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Cover</a:t>
              </a:r>
              <a:endParaRPr kumimoji="0" lang="en-US" altLang="en-US" sz="18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37" name="Rectangle 113">
              <a:extLst>
                <a:ext uri="{FF2B5EF4-FFF2-40B4-BE49-F238E27FC236}">
                  <a16:creationId xmlns:a16="http://schemas.microsoft.com/office/drawing/2014/main" id="{D4314A01-FA55-49F2-8991-27BE1CD9E766}"/>
                </a:ext>
              </a:extLst>
            </p:cNvPr>
            <p:cNvSpPr>
              <a:spLocks noChangeArrowheads="1"/>
            </p:cNvSpPr>
            <p:nvPr/>
          </p:nvSpPr>
          <p:spPr bwMode="auto">
            <a:xfrm rot="681625">
              <a:off x="5773738" y="3824288"/>
              <a:ext cx="18303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Concrete Deck</a:t>
              </a:r>
              <a:endParaRPr kumimoji="0" lang="en-US" altLang="en-US" sz="18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38" name="Rectangle 113">
              <a:extLst>
                <a:ext uri="{FF2B5EF4-FFF2-40B4-BE49-F238E27FC236}">
                  <a16:creationId xmlns:a16="http://schemas.microsoft.com/office/drawing/2014/main" id="{61E6D283-C919-42FA-9E4B-8627D1AFF37C}"/>
                </a:ext>
              </a:extLst>
            </p:cNvPr>
            <p:cNvSpPr>
              <a:spLocks noChangeArrowheads="1"/>
            </p:cNvSpPr>
            <p:nvPr/>
          </p:nvSpPr>
          <p:spPr bwMode="auto">
            <a:xfrm rot="681625">
              <a:off x="5219700" y="5184775"/>
              <a:ext cx="1830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Penetration</a:t>
              </a:r>
              <a:endParaRPr kumimoji="0" lang="en-US" altLang="en-US" sz="18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39" name="Line 90">
              <a:extLst>
                <a:ext uri="{FF2B5EF4-FFF2-40B4-BE49-F238E27FC236}">
                  <a16:creationId xmlns:a16="http://schemas.microsoft.com/office/drawing/2014/main" id="{45C2AA14-E171-48B9-AEDF-6F498B4AFE77}"/>
                </a:ext>
              </a:extLst>
            </p:cNvPr>
            <p:cNvSpPr>
              <a:spLocks noChangeShapeType="1"/>
            </p:cNvSpPr>
            <p:nvPr/>
          </p:nvSpPr>
          <p:spPr bwMode="auto">
            <a:xfrm flipV="1">
              <a:off x="8509770" y="5459759"/>
              <a:ext cx="329430" cy="47907"/>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0" name="Line 90">
              <a:extLst>
                <a:ext uri="{FF2B5EF4-FFF2-40B4-BE49-F238E27FC236}">
                  <a16:creationId xmlns:a16="http://schemas.microsoft.com/office/drawing/2014/main" id="{E37BF058-57E6-4EB3-9B60-3E7B4EF74324}"/>
                </a:ext>
              </a:extLst>
            </p:cNvPr>
            <p:cNvSpPr>
              <a:spLocks noChangeShapeType="1"/>
            </p:cNvSpPr>
            <p:nvPr/>
          </p:nvSpPr>
          <p:spPr bwMode="auto">
            <a:xfrm flipV="1">
              <a:off x="8509770" y="5082365"/>
              <a:ext cx="329430" cy="47907"/>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1" name="Line 90">
              <a:extLst>
                <a:ext uri="{FF2B5EF4-FFF2-40B4-BE49-F238E27FC236}">
                  <a16:creationId xmlns:a16="http://schemas.microsoft.com/office/drawing/2014/main" id="{006FE0E1-A5D9-4832-A6AA-E7471F441EDA}"/>
                </a:ext>
              </a:extLst>
            </p:cNvPr>
            <p:cNvSpPr>
              <a:spLocks noChangeShapeType="1"/>
            </p:cNvSpPr>
            <p:nvPr/>
          </p:nvSpPr>
          <p:spPr bwMode="auto">
            <a:xfrm flipV="1">
              <a:off x="5472403" y="4316759"/>
              <a:ext cx="329430" cy="47907"/>
            </a:xfrm>
            <a:prstGeom prst="line">
              <a:avLst/>
            </a:prstGeom>
            <a:noFill/>
            <a:ln w="1587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2" name="Freeform 120">
              <a:extLst>
                <a:ext uri="{FF2B5EF4-FFF2-40B4-BE49-F238E27FC236}">
                  <a16:creationId xmlns:a16="http://schemas.microsoft.com/office/drawing/2014/main" id="{0E7FE78A-18CB-4D8B-BA31-A35400EBB0DC}"/>
                </a:ext>
              </a:extLst>
            </p:cNvPr>
            <p:cNvSpPr>
              <a:spLocks/>
            </p:cNvSpPr>
            <p:nvPr/>
          </p:nvSpPr>
          <p:spPr bwMode="auto">
            <a:xfrm>
              <a:off x="8763000" y="4821866"/>
              <a:ext cx="168220" cy="862327"/>
            </a:xfrm>
            <a:custGeom>
              <a:avLst/>
              <a:gdLst>
                <a:gd name="T0" fmla="*/ 2147483647 w 144"/>
                <a:gd name="T1" fmla="*/ 0 h 738"/>
                <a:gd name="T2" fmla="*/ 2147483647 w 144"/>
                <a:gd name="T3" fmla="*/ 2147483647 h 738"/>
                <a:gd name="T4" fmla="*/ 0 w 144"/>
                <a:gd name="T5" fmla="*/ 2147483647 h 738"/>
                <a:gd name="T6" fmla="*/ 2147483647 w 144"/>
                <a:gd name="T7" fmla="*/ 2147483647 h 738"/>
                <a:gd name="T8" fmla="*/ 2147483647 w 144"/>
                <a:gd name="T9" fmla="*/ 2147483647 h 738"/>
                <a:gd name="T10" fmla="*/ 2147483647 w 144"/>
                <a:gd name="T11" fmla="*/ 2147483647 h 738"/>
                <a:gd name="T12" fmla="*/ 0 60000 65536"/>
                <a:gd name="T13" fmla="*/ 0 60000 65536"/>
                <a:gd name="T14" fmla="*/ 0 60000 65536"/>
                <a:gd name="T15" fmla="*/ 0 60000 65536"/>
                <a:gd name="T16" fmla="*/ 0 60000 65536"/>
                <a:gd name="T17" fmla="*/ 0 60000 65536"/>
                <a:gd name="T18" fmla="*/ 0 w 144"/>
                <a:gd name="T19" fmla="*/ 0 h 738"/>
                <a:gd name="T20" fmla="*/ 144 w 144"/>
                <a:gd name="T21" fmla="*/ 738 h 738"/>
              </a:gdLst>
              <a:ahLst/>
              <a:cxnLst>
                <a:cxn ang="T12">
                  <a:pos x="T0" y="T1"/>
                </a:cxn>
                <a:cxn ang="T13">
                  <a:pos x="T2" y="T3"/>
                </a:cxn>
                <a:cxn ang="T14">
                  <a:pos x="T4" y="T5"/>
                </a:cxn>
                <a:cxn ang="T15">
                  <a:pos x="T6" y="T7"/>
                </a:cxn>
                <a:cxn ang="T16">
                  <a:pos x="T8" y="T9"/>
                </a:cxn>
                <a:cxn ang="T17">
                  <a:pos x="T10" y="T11"/>
                </a:cxn>
              </a:cxnLst>
              <a:rect l="T18" t="T19" r="T20" b="T21"/>
              <a:pathLst>
                <a:path w="144" h="738">
                  <a:moveTo>
                    <a:pt x="72" y="0"/>
                  </a:moveTo>
                  <a:lnTo>
                    <a:pt x="72" y="342"/>
                  </a:lnTo>
                  <a:lnTo>
                    <a:pt x="0" y="342"/>
                  </a:lnTo>
                  <a:lnTo>
                    <a:pt x="144" y="414"/>
                  </a:lnTo>
                  <a:lnTo>
                    <a:pt x="72" y="414"/>
                  </a:lnTo>
                  <a:lnTo>
                    <a:pt x="72" y="738"/>
                  </a:lnTo>
                </a:path>
              </a:pathLst>
            </a:custGeom>
            <a:noFill/>
            <a:ln w="952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3" name="Freeform 120">
              <a:extLst>
                <a:ext uri="{FF2B5EF4-FFF2-40B4-BE49-F238E27FC236}">
                  <a16:creationId xmlns:a16="http://schemas.microsoft.com/office/drawing/2014/main" id="{E48810FD-A4F8-434F-8998-6BCA14448BA6}"/>
                </a:ext>
              </a:extLst>
            </p:cNvPr>
            <p:cNvSpPr>
              <a:spLocks/>
            </p:cNvSpPr>
            <p:nvPr/>
          </p:nvSpPr>
          <p:spPr bwMode="auto">
            <a:xfrm rot="-4560000">
              <a:off x="7249256" y="4270350"/>
              <a:ext cx="168220" cy="862327"/>
            </a:xfrm>
            <a:custGeom>
              <a:avLst/>
              <a:gdLst>
                <a:gd name="T0" fmla="*/ 2147483647 w 144"/>
                <a:gd name="T1" fmla="*/ 0 h 738"/>
                <a:gd name="T2" fmla="*/ 2147483647 w 144"/>
                <a:gd name="T3" fmla="*/ 2147483647 h 738"/>
                <a:gd name="T4" fmla="*/ 0 w 144"/>
                <a:gd name="T5" fmla="*/ 2147483647 h 738"/>
                <a:gd name="T6" fmla="*/ 2147483647 w 144"/>
                <a:gd name="T7" fmla="*/ 2147483647 h 738"/>
                <a:gd name="T8" fmla="*/ 2147483647 w 144"/>
                <a:gd name="T9" fmla="*/ 2147483647 h 738"/>
                <a:gd name="T10" fmla="*/ 2147483647 w 144"/>
                <a:gd name="T11" fmla="*/ 2147483647 h 738"/>
                <a:gd name="T12" fmla="*/ 0 60000 65536"/>
                <a:gd name="T13" fmla="*/ 0 60000 65536"/>
                <a:gd name="T14" fmla="*/ 0 60000 65536"/>
                <a:gd name="T15" fmla="*/ 0 60000 65536"/>
                <a:gd name="T16" fmla="*/ 0 60000 65536"/>
                <a:gd name="T17" fmla="*/ 0 60000 65536"/>
                <a:gd name="T18" fmla="*/ 0 w 144"/>
                <a:gd name="T19" fmla="*/ 0 h 738"/>
                <a:gd name="T20" fmla="*/ 144 w 144"/>
                <a:gd name="T21" fmla="*/ 738 h 738"/>
              </a:gdLst>
              <a:ahLst/>
              <a:cxnLst>
                <a:cxn ang="T12">
                  <a:pos x="T0" y="T1"/>
                </a:cxn>
                <a:cxn ang="T13">
                  <a:pos x="T2" y="T3"/>
                </a:cxn>
                <a:cxn ang="T14">
                  <a:pos x="T4" y="T5"/>
                </a:cxn>
                <a:cxn ang="T15">
                  <a:pos x="T6" y="T7"/>
                </a:cxn>
                <a:cxn ang="T16">
                  <a:pos x="T8" y="T9"/>
                </a:cxn>
                <a:cxn ang="T17">
                  <a:pos x="T10" y="T11"/>
                </a:cxn>
              </a:cxnLst>
              <a:rect l="T18" t="T19" r="T20" b="T21"/>
              <a:pathLst>
                <a:path w="144" h="738">
                  <a:moveTo>
                    <a:pt x="72" y="0"/>
                  </a:moveTo>
                  <a:lnTo>
                    <a:pt x="72" y="342"/>
                  </a:lnTo>
                  <a:lnTo>
                    <a:pt x="0" y="342"/>
                  </a:lnTo>
                  <a:lnTo>
                    <a:pt x="144" y="414"/>
                  </a:lnTo>
                  <a:lnTo>
                    <a:pt x="72" y="414"/>
                  </a:lnTo>
                  <a:lnTo>
                    <a:pt x="72" y="738"/>
                  </a:lnTo>
                </a:path>
              </a:pathLst>
            </a:custGeom>
            <a:noFill/>
            <a:ln w="9525"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4" name="Line 119">
              <a:extLst>
                <a:ext uri="{FF2B5EF4-FFF2-40B4-BE49-F238E27FC236}">
                  <a16:creationId xmlns:a16="http://schemas.microsoft.com/office/drawing/2014/main" id="{B1118BBB-64FA-4320-BB1F-6AAA6E1510A9}"/>
                </a:ext>
              </a:extLst>
            </p:cNvPr>
            <p:cNvSpPr>
              <a:spLocks noChangeAspect="1" noChangeShapeType="1"/>
            </p:cNvSpPr>
            <p:nvPr/>
          </p:nvSpPr>
          <p:spPr bwMode="auto">
            <a:xfrm flipH="1" flipV="1">
              <a:off x="5582658" y="4263858"/>
              <a:ext cx="1357130" cy="339354"/>
            </a:xfrm>
            <a:prstGeom prst="line">
              <a:avLst/>
            </a:prstGeom>
            <a:noFill/>
            <a:ln w="952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45" name="Line 119">
              <a:extLst>
                <a:ext uri="{FF2B5EF4-FFF2-40B4-BE49-F238E27FC236}">
                  <a16:creationId xmlns:a16="http://schemas.microsoft.com/office/drawing/2014/main" id="{64BF92AC-9E67-4518-A714-E84308265CDB}"/>
                </a:ext>
              </a:extLst>
            </p:cNvPr>
            <p:cNvSpPr>
              <a:spLocks noChangeAspect="1" noChangeShapeType="1"/>
            </p:cNvSpPr>
            <p:nvPr/>
          </p:nvSpPr>
          <p:spPr bwMode="auto">
            <a:xfrm flipH="1" flipV="1">
              <a:off x="7748615" y="4804850"/>
              <a:ext cx="1294996" cy="323815"/>
            </a:xfrm>
            <a:prstGeom prst="line">
              <a:avLst/>
            </a:prstGeom>
            <a:noFill/>
            <a:ln w="9525"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grpSp>
      <p:sp>
        <p:nvSpPr>
          <p:cNvPr id="2" name="TextBox 1">
            <a:extLst>
              <a:ext uri="{FF2B5EF4-FFF2-40B4-BE49-F238E27FC236}">
                <a16:creationId xmlns:a16="http://schemas.microsoft.com/office/drawing/2014/main" id="{CEDB061D-D9E4-4E06-A7BB-8C419583BE09}"/>
              </a:ext>
            </a:extLst>
          </p:cNvPr>
          <p:cNvSpPr txBox="1"/>
          <p:nvPr/>
        </p:nvSpPr>
        <p:spPr>
          <a:xfrm>
            <a:off x="776752" y="3946578"/>
            <a:ext cx="7162800" cy="923330"/>
          </a:xfrm>
          <a:prstGeom prst="rect">
            <a:avLst/>
          </a:prstGeom>
          <a:noFill/>
        </p:spPr>
        <p:txBody>
          <a:bodyPr wrap="square" rtlCol="0">
            <a:spAutoFit/>
          </a:bodyPr>
          <a:lstStyle/>
          <a:p>
            <a:r>
              <a:rPr lang="en-US" dirty="0"/>
              <a:t>Penetration: </a:t>
            </a:r>
          </a:p>
          <a:p>
            <a:endParaRPr lang="en-US" dirty="0"/>
          </a:p>
          <a:p>
            <a:r>
              <a:rPr lang="en-US" dirty="0"/>
              <a:t>         Cover:             </a:t>
            </a:r>
          </a:p>
        </p:txBody>
      </p:sp>
      <p:sp>
        <p:nvSpPr>
          <p:cNvPr id="7" name="TextBox 6">
            <a:extLst>
              <a:ext uri="{FF2B5EF4-FFF2-40B4-BE49-F238E27FC236}">
                <a16:creationId xmlns:a16="http://schemas.microsoft.com/office/drawing/2014/main" id="{18E8EB27-31BE-4A27-9B20-E41F6CE75F71}"/>
              </a:ext>
            </a:extLst>
          </p:cNvPr>
          <p:cNvSpPr txBox="1"/>
          <p:nvPr/>
        </p:nvSpPr>
        <p:spPr>
          <a:xfrm>
            <a:off x="341678" y="1282856"/>
            <a:ext cx="3011122" cy="2308324"/>
          </a:xfrm>
          <a:prstGeom prst="rect">
            <a:avLst/>
          </a:prstGeom>
          <a:noFill/>
        </p:spPr>
        <p:txBody>
          <a:bodyPr wrap="square" rtlCol="0">
            <a:spAutoFit/>
          </a:bodyPr>
          <a:lstStyle/>
          <a:p>
            <a:r>
              <a:rPr lang="en-US" dirty="0"/>
              <a:t>Thinnest top flange = 7/8 in.</a:t>
            </a:r>
          </a:p>
          <a:p>
            <a:endParaRPr lang="en-US" dirty="0"/>
          </a:p>
          <a:p>
            <a:r>
              <a:rPr lang="en-US" dirty="0"/>
              <a:t>Thickest top flange = 2 in.</a:t>
            </a:r>
          </a:p>
          <a:p>
            <a:endParaRPr lang="en-US" dirty="0"/>
          </a:p>
          <a:p>
            <a:r>
              <a:rPr lang="en-US" dirty="0"/>
              <a:t>Terminate studs at approximately the mid-thickness of the concrete deck.</a:t>
            </a:r>
          </a:p>
        </p:txBody>
      </p:sp>
      <p:graphicFrame>
        <p:nvGraphicFramePr>
          <p:cNvPr id="124" name="Object 123">
            <a:extLst>
              <a:ext uri="{FF2B5EF4-FFF2-40B4-BE49-F238E27FC236}">
                <a16:creationId xmlns:a16="http://schemas.microsoft.com/office/drawing/2014/main" id="{CCC6845E-510C-49B6-B1D7-AFEE67093D16}"/>
              </a:ext>
            </a:extLst>
          </p:cNvPr>
          <p:cNvGraphicFramePr>
            <a:graphicFrameLocks noChangeAspect="1"/>
          </p:cNvGraphicFramePr>
          <p:nvPr>
            <p:extLst>
              <p:ext uri="{D42A27DB-BD31-4B8C-83A1-F6EECF244321}">
                <p14:modId xmlns:p14="http://schemas.microsoft.com/office/powerpoint/2010/main" val="4294293648"/>
              </p:ext>
            </p:extLst>
          </p:nvPr>
        </p:nvGraphicFramePr>
        <p:xfrm>
          <a:off x="2176463" y="3835400"/>
          <a:ext cx="6586537" cy="639763"/>
        </p:xfrm>
        <a:graphic>
          <a:graphicData uri="http://schemas.openxmlformats.org/presentationml/2006/ole">
            <mc:AlternateContent xmlns:mc="http://schemas.openxmlformats.org/markup-compatibility/2006">
              <mc:Choice xmlns:v="urn:schemas-microsoft-com:vml" Requires="v">
                <p:oleObj name="Equation" r:id="rId3" imgW="3466800" imgH="342720" progId="Equation.DSMT4">
                  <p:embed/>
                </p:oleObj>
              </mc:Choice>
              <mc:Fallback>
                <p:oleObj name="Equation" r:id="rId3" imgW="3466800" imgH="342720" progId="Equation.DSMT4">
                  <p:embed/>
                  <p:pic>
                    <p:nvPicPr>
                      <p:cNvPr id="124" name="Object 123">
                        <a:extLst>
                          <a:ext uri="{FF2B5EF4-FFF2-40B4-BE49-F238E27FC236}">
                            <a16:creationId xmlns:a16="http://schemas.microsoft.com/office/drawing/2014/main" id="{CCC6845E-510C-49B6-B1D7-AFEE67093D16}"/>
                          </a:ext>
                        </a:extLst>
                      </p:cNvPr>
                      <p:cNvPicPr>
                        <a:picLocks noChangeAspect="1" noChangeArrowheads="1"/>
                      </p:cNvPicPr>
                      <p:nvPr/>
                    </p:nvPicPr>
                    <p:blipFill>
                      <a:blip r:embed="rId4"/>
                      <a:srcRect/>
                      <a:stretch>
                        <a:fillRect/>
                      </a:stretch>
                    </p:blipFill>
                    <p:spPr bwMode="auto">
                      <a:xfrm>
                        <a:off x="2176463" y="3835400"/>
                        <a:ext cx="6586537" cy="639763"/>
                      </a:xfrm>
                      <a:prstGeom prst="rect">
                        <a:avLst/>
                      </a:prstGeom>
                      <a:noFill/>
                    </p:spPr>
                  </p:pic>
                </p:oleObj>
              </mc:Fallback>
            </mc:AlternateContent>
          </a:graphicData>
        </a:graphic>
      </p:graphicFrame>
      <p:graphicFrame>
        <p:nvGraphicFramePr>
          <p:cNvPr id="125" name="Object 124">
            <a:extLst>
              <a:ext uri="{FF2B5EF4-FFF2-40B4-BE49-F238E27FC236}">
                <a16:creationId xmlns:a16="http://schemas.microsoft.com/office/drawing/2014/main" id="{ED6500B3-649D-4A72-8C02-8221943FE307}"/>
              </a:ext>
            </a:extLst>
          </p:cNvPr>
          <p:cNvGraphicFramePr>
            <a:graphicFrameLocks noChangeAspect="1"/>
          </p:cNvGraphicFramePr>
          <p:nvPr>
            <p:extLst>
              <p:ext uri="{D42A27DB-BD31-4B8C-83A1-F6EECF244321}">
                <p14:modId xmlns:p14="http://schemas.microsoft.com/office/powerpoint/2010/main" val="1158505710"/>
              </p:ext>
            </p:extLst>
          </p:nvPr>
        </p:nvGraphicFramePr>
        <p:xfrm>
          <a:off x="2442368" y="4557624"/>
          <a:ext cx="4487863" cy="355600"/>
        </p:xfrm>
        <a:graphic>
          <a:graphicData uri="http://schemas.openxmlformats.org/presentationml/2006/ole">
            <mc:AlternateContent xmlns:mc="http://schemas.openxmlformats.org/markup-compatibility/2006">
              <mc:Choice xmlns:v="urn:schemas-microsoft-com:vml" Requires="v">
                <p:oleObj name="Equation" r:id="rId5" imgW="2361960" imgH="190440" progId="Equation.DSMT4">
                  <p:embed/>
                </p:oleObj>
              </mc:Choice>
              <mc:Fallback>
                <p:oleObj name="Equation" r:id="rId5" imgW="2361960" imgH="190440" progId="Equation.DSMT4">
                  <p:embed/>
                  <p:pic>
                    <p:nvPicPr>
                      <p:cNvPr id="125" name="Object 124">
                        <a:extLst>
                          <a:ext uri="{FF2B5EF4-FFF2-40B4-BE49-F238E27FC236}">
                            <a16:creationId xmlns:a16="http://schemas.microsoft.com/office/drawing/2014/main" id="{ED6500B3-649D-4A72-8C02-8221943FE307}"/>
                          </a:ext>
                        </a:extLst>
                      </p:cNvPr>
                      <p:cNvPicPr>
                        <a:picLocks noChangeAspect="1" noChangeArrowheads="1"/>
                      </p:cNvPicPr>
                      <p:nvPr/>
                    </p:nvPicPr>
                    <p:blipFill>
                      <a:blip r:embed="rId6"/>
                      <a:srcRect/>
                      <a:stretch>
                        <a:fillRect/>
                      </a:stretch>
                    </p:blipFill>
                    <p:spPr bwMode="auto">
                      <a:xfrm>
                        <a:off x="2442368" y="4557624"/>
                        <a:ext cx="4487863" cy="355600"/>
                      </a:xfrm>
                      <a:prstGeom prst="rect">
                        <a:avLst/>
                      </a:prstGeom>
                      <a:noFill/>
                    </p:spPr>
                  </p:pic>
                </p:oleObj>
              </mc:Fallback>
            </mc:AlternateContent>
          </a:graphicData>
        </a:graphic>
      </p:graphicFrame>
    </p:spTree>
    <p:extLst>
      <p:ext uri="{BB962C8B-B14F-4D97-AF65-F5344CB8AC3E}">
        <p14:creationId xmlns:p14="http://schemas.microsoft.com/office/powerpoint/2010/main" val="84218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Minimum Total Height-to-Shank Diameter Ratio</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55</a:t>
            </a:fld>
            <a:endParaRPr lang="en-US" dirty="0"/>
          </a:p>
        </p:txBody>
      </p:sp>
      <p:grpSp>
        <p:nvGrpSpPr>
          <p:cNvPr id="124" name="Group 494">
            <a:extLst>
              <a:ext uri="{FF2B5EF4-FFF2-40B4-BE49-F238E27FC236}">
                <a16:creationId xmlns:a16="http://schemas.microsoft.com/office/drawing/2014/main" id="{62A2E0A0-6DAB-4267-8CEE-71DB4F465D58}"/>
              </a:ext>
            </a:extLst>
          </p:cNvPr>
          <p:cNvGrpSpPr>
            <a:grpSpLocks/>
          </p:cNvGrpSpPr>
          <p:nvPr/>
        </p:nvGrpSpPr>
        <p:grpSpPr bwMode="auto">
          <a:xfrm>
            <a:off x="3305607" y="1142568"/>
            <a:ext cx="5824538" cy="2289175"/>
            <a:chOff x="9525000" y="1083469"/>
            <a:chExt cx="5824538" cy="2289175"/>
          </a:xfrm>
        </p:grpSpPr>
        <p:sp>
          <p:nvSpPr>
            <p:cNvPr id="125" name="Line 104">
              <a:extLst>
                <a:ext uri="{FF2B5EF4-FFF2-40B4-BE49-F238E27FC236}">
                  <a16:creationId xmlns:a16="http://schemas.microsoft.com/office/drawing/2014/main" id="{99775421-900D-439E-8C77-8083568D2B91}"/>
                </a:ext>
              </a:extLst>
            </p:cNvPr>
            <p:cNvSpPr>
              <a:spLocks noChangeShapeType="1"/>
            </p:cNvSpPr>
            <p:nvPr/>
          </p:nvSpPr>
          <p:spPr bwMode="auto">
            <a:xfrm>
              <a:off x="14331950" y="1707356"/>
              <a:ext cx="914400" cy="3175"/>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26" name="Line 105">
              <a:extLst>
                <a:ext uri="{FF2B5EF4-FFF2-40B4-BE49-F238E27FC236}">
                  <a16:creationId xmlns:a16="http://schemas.microsoft.com/office/drawing/2014/main" id="{EDDE6928-71F4-41C8-8E9E-E46148F801B0}"/>
                </a:ext>
              </a:extLst>
            </p:cNvPr>
            <p:cNvSpPr>
              <a:spLocks noChangeShapeType="1"/>
            </p:cNvSpPr>
            <p:nvPr/>
          </p:nvSpPr>
          <p:spPr bwMode="auto">
            <a:xfrm>
              <a:off x="14284325" y="1991519"/>
              <a:ext cx="969963" cy="1587"/>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27" name="Line 106">
              <a:extLst>
                <a:ext uri="{FF2B5EF4-FFF2-40B4-BE49-F238E27FC236}">
                  <a16:creationId xmlns:a16="http://schemas.microsoft.com/office/drawing/2014/main" id="{D903FCEC-1310-47F1-B603-DAC0F28E1723}"/>
                </a:ext>
              </a:extLst>
            </p:cNvPr>
            <p:cNvSpPr>
              <a:spLocks noChangeShapeType="1"/>
            </p:cNvSpPr>
            <p:nvPr/>
          </p:nvSpPr>
          <p:spPr bwMode="auto">
            <a:xfrm>
              <a:off x="15155863" y="1710531"/>
              <a:ext cx="1587" cy="274638"/>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28" name="Freeform 107">
              <a:extLst>
                <a:ext uri="{FF2B5EF4-FFF2-40B4-BE49-F238E27FC236}">
                  <a16:creationId xmlns:a16="http://schemas.microsoft.com/office/drawing/2014/main" id="{2EEC2018-EBB7-44AB-B941-45F4377BA09A}"/>
                </a:ext>
              </a:extLst>
            </p:cNvPr>
            <p:cNvSpPr>
              <a:spLocks/>
            </p:cNvSpPr>
            <p:nvPr/>
          </p:nvSpPr>
          <p:spPr bwMode="auto">
            <a:xfrm>
              <a:off x="15116175" y="1707356"/>
              <a:ext cx="77788" cy="76200"/>
            </a:xfrm>
            <a:custGeom>
              <a:avLst/>
              <a:gdLst>
                <a:gd name="T0" fmla="*/ 0 w 49"/>
                <a:gd name="T1" fmla="*/ 2147483647 h 48"/>
                <a:gd name="T2" fmla="*/ 2147483647 w 49"/>
                <a:gd name="T3" fmla="*/ 0 h 48"/>
                <a:gd name="T4" fmla="*/ 2147483647 w 49"/>
                <a:gd name="T5" fmla="*/ 2147483647 h 48"/>
                <a:gd name="T6" fmla="*/ 0 w 49"/>
                <a:gd name="T7" fmla="*/ 2147483647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0" y="48"/>
                  </a:moveTo>
                  <a:lnTo>
                    <a:pt x="25" y="0"/>
                  </a:lnTo>
                  <a:lnTo>
                    <a:pt x="49" y="48"/>
                  </a:lnTo>
                  <a:lnTo>
                    <a:pt x="0" y="48"/>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29" name="Freeform 108">
              <a:extLst>
                <a:ext uri="{FF2B5EF4-FFF2-40B4-BE49-F238E27FC236}">
                  <a16:creationId xmlns:a16="http://schemas.microsoft.com/office/drawing/2014/main" id="{BACBB801-B740-4E17-A486-DB2262113E50}"/>
                </a:ext>
              </a:extLst>
            </p:cNvPr>
            <p:cNvSpPr>
              <a:spLocks/>
            </p:cNvSpPr>
            <p:nvPr/>
          </p:nvSpPr>
          <p:spPr bwMode="auto">
            <a:xfrm>
              <a:off x="15116175" y="1915319"/>
              <a:ext cx="77788" cy="77787"/>
            </a:xfrm>
            <a:custGeom>
              <a:avLst/>
              <a:gdLst>
                <a:gd name="T0" fmla="*/ 2147483647 w 49"/>
                <a:gd name="T1" fmla="*/ 0 h 49"/>
                <a:gd name="T2" fmla="*/ 2147483647 w 49"/>
                <a:gd name="T3" fmla="*/ 2147483647 h 49"/>
                <a:gd name="T4" fmla="*/ 0 w 49"/>
                <a:gd name="T5" fmla="*/ 0 h 49"/>
                <a:gd name="T6" fmla="*/ 2147483647 w 49"/>
                <a:gd name="T7" fmla="*/ 0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0"/>
                  </a:moveTo>
                  <a:lnTo>
                    <a:pt x="25" y="49"/>
                  </a:lnTo>
                  <a:lnTo>
                    <a:pt x="0" y="0"/>
                  </a:lnTo>
                  <a:lnTo>
                    <a:pt x="49" y="0"/>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30" name="Line 109">
              <a:extLst>
                <a:ext uri="{FF2B5EF4-FFF2-40B4-BE49-F238E27FC236}">
                  <a16:creationId xmlns:a16="http://schemas.microsoft.com/office/drawing/2014/main" id="{7CDF1242-5489-414B-98E6-6DC416681415}"/>
                </a:ext>
              </a:extLst>
            </p:cNvPr>
            <p:cNvSpPr>
              <a:spLocks noChangeShapeType="1"/>
            </p:cNvSpPr>
            <p:nvPr/>
          </p:nvSpPr>
          <p:spPr bwMode="auto">
            <a:xfrm flipH="1">
              <a:off x="11210925" y="2135981"/>
              <a:ext cx="130175" cy="1588"/>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31" name="Freeform 110">
              <a:extLst>
                <a:ext uri="{FF2B5EF4-FFF2-40B4-BE49-F238E27FC236}">
                  <a16:creationId xmlns:a16="http://schemas.microsoft.com/office/drawing/2014/main" id="{0EC80204-BAB0-4AEE-95C8-41BDB9FFE850}"/>
                </a:ext>
              </a:extLst>
            </p:cNvPr>
            <p:cNvSpPr>
              <a:spLocks/>
            </p:cNvSpPr>
            <p:nvPr/>
          </p:nvSpPr>
          <p:spPr bwMode="auto">
            <a:xfrm>
              <a:off x="11150600" y="2099469"/>
              <a:ext cx="77788" cy="77787"/>
            </a:xfrm>
            <a:custGeom>
              <a:avLst/>
              <a:gdLst>
                <a:gd name="T0" fmla="*/ 2147483647 w 49"/>
                <a:gd name="T1" fmla="*/ 2147483647 h 49"/>
                <a:gd name="T2" fmla="*/ 0 w 49"/>
                <a:gd name="T3" fmla="*/ 2147483647 h 49"/>
                <a:gd name="T4" fmla="*/ 2147483647 w 49"/>
                <a:gd name="T5" fmla="*/ 0 h 49"/>
                <a:gd name="T6" fmla="*/ 2147483647 w 49"/>
                <a:gd name="T7" fmla="*/ 2147483647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49" y="49"/>
                  </a:moveTo>
                  <a:lnTo>
                    <a:pt x="0" y="25"/>
                  </a:lnTo>
                  <a:lnTo>
                    <a:pt x="49" y="0"/>
                  </a:lnTo>
                  <a:lnTo>
                    <a:pt x="49" y="49"/>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32" name="Line 111">
              <a:extLst>
                <a:ext uri="{FF2B5EF4-FFF2-40B4-BE49-F238E27FC236}">
                  <a16:creationId xmlns:a16="http://schemas.microsoft.com/office/drawing/2014/main" id="{A555AB51-EDBF-4B1B-9B58-78988E52125B}"/>
                </a:ext>
              </a:extLst>
            </p:cNvPr>
            <p:cNvSpPr>
              <a:spLocks noChangeShapeType="1"/>
            </p:cNvSpPr>
            <p:nvPr/>
          </p:nvSpPr>
          <p:spPr bwMode="auto">
            <a:xfrm>
              <a:off x="10553700" y="2132806"/>
              <a:ext cx="457200" cy="1588"/>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33" name="Freeform 112">
              <a:extLst>
                <a:ext uri="{FF2B5EF4-FFF2-40B4-BE49-F238E27FC236}">
                  <a16:creationId xmlns:a16="http://schemas.microsoft.com/office/drawing/2014/main" id="{ED31D09B-0215-4CB2-B480-3C641538571B}"/>
                </a:ext>
              </a:extLst>
            </p:cNvPr>
            <p:cNvSpPr>
              <a:spLocks/>
            </p:cNvSpPr>
            <p:nvPr/>
          </p:nvSpPr>
          <p:spPr bwMode="auto">
            <a:xfrm>
              <a:off x="11006138" y="2096294"/>
              <a:ext cx="77787" cy="77787"/>
            </a:xfrm>
            <a:custGeom>
              <a:avLst/>
              <a:gdLst>
                <a:gd name="T0" fmla="*/ 0 w 49"/>
                <a:gd name="T1" fmla="*/ 2147483647 h 49"/>
                <a:gd name="T2" fmla="*/ 2147483647 w 49"/>
                <a:gd name="T3" fmla="*/ 2147483647 h 49"/>
                <a:gd name="T4" fmla="*/ 0 w 49"/>
                <a:gd name="T5" fmla="*/ 0 h 49"/>
                <a:gd name="T6" fmla="*/ 0 w 49"/>
                <a:gd name="T7" fmla="*/ 2147483647 h 49"/>
                <a:gd name="T8" fmla="*/ 0 60000 65536"/>
                <a:gd name="T9" fmla="*/ 0 60000 65536"/>
                <a:gd name="T10" fmla="*/ 0 60000 65536"/>
                <a:gd name="T11" fmla="*/ 0 60000 65536"/>
                <a:gd name="T12" fmla="*/ 0 w 49"/>
                <a:gd name="T13" fmla="*/ 0 h 49"/>
                <a:gd name="T14" fmla="*/ 49 w 49"/>
                <a:gd name="T15" fmla="*/ 49 h 49"/>
              </a:gdLst>
              <a:ahLst/>
              <a:cxnLst>
                <a:cxn ang="T8">
                  <a:pos x="T0" y="T1"/>
                </a:cxn>
                <a:cxn ang="T9">
                  <a:pos x="T2" y="T3"/>
                </a:cxn>
                <a:cxn ang="T10">
                  <a:pos x="T4" y="T5"/>
                </a:cxn>
                <a:cxn ang="T11">
                  <a:pos x="T6" y="T7"/>
                </a:cxn>
              </a:cxnLst>
              <a:rect l="T12" t="T13" r="T14" b="T15"/>
              <a:pathLst>
                <a:path w="49" h="49">
                  <a:moveTo>
                    <a:pt x="0" y="49"/>
                  </a:moveTo>
                  <a:lnTo>
                    <a:pt x="49" y="25"/>
                  </a:lnTo>
                  <a:lnTo>
                    <a:pt x="0" y="0"/>
                  </a:lnTo>
                  <a:lnTo>
                    <a:pt x="0" y="49"/>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34" name="Rectangle 113">
              <a:extLst>
                <a:ext uri="{FF2B5EF4-FFF2-40B4-BE49-F238E27FC236}">
                  <a16:creationId xmlns:a16="http://schemas.microsoft.com/office/drawing/2014/main" id="{09F34C68-F3B6-48B0-91C3-44BA8861E019}"/>
                </a:ext>
              </a:extLst>
            </p:cNvPr>
            <p:cNvSpPr>
              <a:spLocks noChangeArrowheads="1"/>
            </p:cNvSpPr>
            <p:nvPr/>
          </p:nvSpPr>
          <p:spPr bwMode="auto">
            <a:xfrm>
              <a:off x="14398625" y="1083469"/>
              <a:ext cx="9509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Stud Height </a:t>
              </a:r>
              <a:endParaRPr kumimoji="0" lang="en-US" altLang="en-US" sz="18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35" name="Rectangle 115">
              <a:extLst>
                <a:ext uri="{FF2B5EF4-FFF2-40B4-BE49-F238E27FC236}">
                  <a16:creationId xmlns:a16="http://schemas.microsoft.com/office/drawing/2014/main" id="{E0B7D925-D0DA-4163-985E-BEEF29348611}"/>
                </a:ext>
              </a:extLst>
            </p:cNvPr>
            <p:cNvSpPr>
              <a:spLocks noChangeArrowheads="1"/>
            </p:cNvSpPr>
            <p:nvPr/>
          </p:nvSpPr>
          <p:spPr bwMode="auto">
            <a:xfrm>
              <a:off x="9525000" y="1701006"/>
              <a:ext cx="11985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725"/>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Stud Diameter </a:t>
              </a:r>
              <a:endParaRPr kumimoji="0" lang="en-US" altLang="en-US" sz="18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36" name="Line 9">
              <a:extLst>
                <a:ext uri="{FF2B5EF4-FFF2-40B4-BE49-F238E27FC236}">
                  <a16:creationId xmlns:a16="http://schemas.microsoft.com/office/drawing/2014/main" id="{2B5D8E91-E53A-477A-BB11-F77235956AF0}"/>
                </a:ext>
              </a:extLst>
            </p:cNvPr>
            <p:cNvSpPr>
              <a:spLocks noChangeShapeType="1"/>
            </p:cNvSpPr>
            <p:nvPr/>
          </p:nvSpPr>
          <p:spPr bwMode="auto">
            <a:xfrm flipV="1">
              <a:off x="11268075" y="1977231"/>
              <a:ext cx="3402013" cy="5000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37" name="Line 10" descr="diagram of studs">
              <a:extLst>
                <a:ext uri="{FF2B5EF4-FFF2-40B4-BE49-F238E27FC236}">
                  <a16:creationId xmlns:a16="http://schemas.microsoft.com/office/drawing/2014/main" id="{269CBB84-F963-4CA0-B127-92351BA0EC73}"/>
                </a:ext>
              </a:extLst>
            </p:cNvPr>
            <p:cNvSpPr>
              <a:spLocks noChangeShapeType="1"/>
            </p:cNvSpPr>
            <p:nvPr/>
          </p:nvSpPr>
          <p:spPr bwMode="auto">
            <a:xfrm flipV="1">
              <a:off x="11268075" y="2042319"/>
              <a:ext cx="3402013" cy="4984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38" name="Oval 11">
              <a:extLst>
                <a:ext uri="{FF2B5EF4-FFF2-40B4-BE49-F238E27FC236}">
                  <a16:creationId xmlns:a16="http://schemas.microsoft.com/office/drawing/2014/main" id="{E43125DC-2283-4F69-BAA2-7283DACEFF3D}"/>
                </a:ext>
              </a:extLst>
            </p:cNvPr>
            <p:cNvSpPr>
              <a:spLocks noChangeArrowheads="1"/>
            </p:cNvSpPr>
            <p:nvPr/>
          </p:nvSpPr>
          <p:spPr bwMode="auto">
            <a:xfrm>
              <a:off x="11034713" y="1989931"/>
              <a:ext cx="169862"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39" name="Oval 12">
              <a:extLst>
                <a:ext uri="{FF2B5EF4-FFF2-40B4-BE49-F238E27FC236}">
                  <a16:creationId xmlns:a16="http://schemas.microsoft.com/office/drawing/2014/main" id="{F5469AAA-DC5E-49F2-A1A0-DC04F26BE447}"/>
                </a:ext>
              </a:extLst>
            </p:cNvPr>
            <p:cNvSpPr>
              <a:spLocks noChangeArrowheads="1"/>
            </p:cNvSpPr>
            <p:nvPr/>
          </p:nvSpPr>
          <p:spPr bwMode="auto">
            <a:xfrm>
              <a:off x="11034713" y="1989931"/>
              <a:ext cx="169862"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40" name="Freeform 13">
              <a:extLst>
                <a:ext uri="{FF2B5EF4-FFF2-40B4-BE49-F238E27FC236}">
                  <a16:creationId xmlns:a16="http://schemas.microsoft.com/office/drawing/2014/main" id="{7AE02095-1D80-40CE-ACB2-6283378A9853}"/>
                </a:ext>
              </a:extLst>
            </p:cNvPr>
            <p:cNvSpPr>
              <a:spLocks/>
            </p:cNvSpPr>
            <p:nvPr/>
          </p:nvSpPr>
          <p:spPr bwMode="auto">
            <a:xfrm>
              <a:off x="11034713" y="2047081"/>
              <a:ext cx="169862"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3"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41" name="Line 14">
              <a:extLst>
                <a:ext uri="{FF2B5EF4-FFF2-40B4-BE49-F238E27FC236}">
                  <a16:creationId xmlns:a16="http://schemas.microsoft.com/office/drawing/2014/main" id="{1DA47721-8C3F-49C4-B055-516607493F20}"/>
                </a:ext>
              </a:extLst>
            </p:cNvPr>
            <p:cNvSpPr>
              <a:spLocks noChangeShapeType="1"/>
            </p:cNvSpPr>
            <p:nvPr/>
          </p:nvSpPr>
          <p:spPr bwMode="auto">
            <a:xfrm>
              <a:off x="11204575" y="2016919"/>
              <a:ext cx="1588"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42" name="Line 15">
              <a:extLst>
                <a:ext uri="{FF2B5EF4-FFF2-40B4-BE49-F238E27FC236}">
                  <a16:creationId xmlns:a16="http://schemas.microsoft.com/office/drawing/2014/main" id="{5209F39E-4517-4E28-B0AE-AB8D8CD30633}"/>
                </a:ext>
              </a:extLst>
            </p:cNvPr>
            <p:cNvSpPr>
              <a:spLocks noChangeShapeType="1"/>
            </p:cNvSpPr>
            <p:nvPr/>
          </p:nvSpPr>
          <p:spPr bwMode="auto">
            <a:xfrm>
              <a:off x="11034713" y="2023269"/>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43" name="Freeform 16">
              <a:extLst>
                <a:ext uri="{FF2B5EF4-FFF2-40B4-BE49-F238E27FC236}">
                  <a16:creationId xmlns:a16="http://schemas.microsoft.com/office/drawing/2014/main" id="{138DDBC5-5826-446B-B788-6B064D9661DA}"/>
                </a:ext>
              </a:extLst>
            </p:cNvPr>
            <p:cNvSpPr>
              <a:spLocks/>
            </p:cNvSpPr>
            <p:nvPr/>
          </p:nvSpPr>
          <p:spPr bwMode="auto">
            <a:xfrm>
              <a:off x="11087100" y="2301081"/>
              <a:ext cx="65088" cy="17463"/>
            </a:xfrm>
            <a:custGeom>
              <a:avLst/>
              <a:gdLst>
                <a:gd name="T0" fmla="*/ 0 w 41"/>
                <a:gd name="T1" fmla="*/ 0 h 11"/>
                <a:gd name="T2" fmla="*/ 2147483647 w 41"/>
                <a:gd name="T3" fmla="*/ 2147483647 h 11"/>
                <a:gd name="T4" fmla="*/ 2147483647 w 41"/>
                <a:gd name="T5" fmla="*/ 0 h 11"/>
                <a:gd name="T6" fmla="*/ 2147483647 w 41"/>
                <a:gd name="T7" fmla="*/ 0 h 11"/>
                <a:gd name="T8" fmla="*/ 0 60000 65536"/>
                <a:gd name="T9" fmla="*/ 0 60000 65536"/>
                <a:gd name="T10" fmla="*/ 0 60000 65536"/>
                <a:gd name="T11" fmla="*/ 0 60000 65536"/>
                <a:gd name="T12" fmla="*/ 0 w 41"/>
                <a:gd name="T13" fmla="*/ 0 h 11"/>
                <a:gd name="T14" fmla="*/ 41 w 41"/>
                <a:gd name="T15" fmla="*/ 11 h 11"/>
              </a:gdLst>
              <a:ahLst/>
              <a:cxnLst>
                <a:cxn ang="T8">
                  <a:pos x="T0" y="T1"/>
                </a:cxn>
                <a:cxn ang="T9">
                  <a:pos x="T2" y="T3"/>
                </a:cxn>
                <a:cxn ang="T10">
                  <a:pos x="T4" y="T5"/>
                </a:cxn>
                <a:cxn ang="T11">
                  <a:pos x="T6" y="T7"/>
                </a:cxn>
              </a:cxnLst>
              <a:rect l="T12" t="T13" r="T14" b="T15"/>
              <a:pathLst>
                <a:path w="41" h="11">
                  <a:moveTo>
                    <a:pt x="0" y="0"/>
                  </a:moveTo>
                  <a:cubicBezTo>
                    <a:pt x="0" y="6"/>
                    <a:pt x="9" y="11"/>
                    <a:pt x="20" y="11"/>
                  </a:cubicBezTo>
                  <a:cubicBezTo>
                    <a:pt x="32" y="11"/>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44" name="Line 17">
              <a:extLst>
                <a:ext uri="{FF2B5EF4-FFF2-40B4-BE49-F238E27FC236}">
                  <a16:creationId xmlns:a16="http://schemas.microsoft.com/office/drawing/2014/main" id="{46802192-25DD-481F-84C9-687865C0BAE7}"/>
                </a:ext>
              </a:extLst>
            </p:cNvPr>
            <p:cNvSpPr>
              <a:spLocks noChangeShapeType="1"/>
            </p:cNvSpPr>
            <p:nvPr/>
          </p:nvSpPr>
          <p:spPr bwMode="auto">
            <a:xfrm flipV="1">
              <a:off x="11153775" y="2072481"/>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45" name="Line 18">
              <a:extLst>
                <a:ext uri="{FF2B5EF4-FFF2-40B4-BE49-F238E27FC236}">
                  <a16:creationId xmlns:a16="http://schemas.microsoft.com/office/drawing/2014/main" id="{73A101E3-55EB-4EB2-B177-695679C5C262}"/>
                </a:ext>
              </a:extLst>
            </p:cNvPr>
            <p:cNvSpPr>
              <a:spLocks noChangeShapeType="1"/>
            </p:cNvSpPr>
            <p:nvPr/>
          </p:nvSpPr>
          <p:spPr bwMode="auto">
            <a:xfrm flipV="1">
              <a:off x="11085513" y="2074069"/>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46" name="Oval 19">
              <a:extLst>
                <a:ext uri="{FF2B5EF4-FFF2-40B4-BE49-F238E27FC236}">
                  <a16:creationId xmlns:a16="http://schemas.microsoft.com/office/drawing/2014/main" id="{82810F39-2661-404F-A6B1-F70537A32B05}"/>
                </a:ext>
              </a:extLst>
            </p:cNvPr>
            <p:cNvSpPr>
              <a:spLocks noChangeArrowheads="1"/>
            </p:cNvSpPr>
            <p:nvPr/>
          </p:nvSpPr>
          <p:spPr bwMode="auto">
            <a:xfrm>
              <a:off x="11352213" y="2069306"/>
              <a:ext cx="171450" cy="55563"/>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47" name="Oval 20">
              <a:extLst>
                <a:ext uri="{FF2B5EF4-FFF2-40B4-BE49-F238E27FC236}">
                  <a16:creationId xmlns:a16="http://schemas.microsoft.com/office/drawing/2014/main" id="{3C94E72C-29AB-4B74-B961-B52936079A47}"/>
                </a:ext>
              </a:extLst>
            </p:cNvPr>
            <p:cNvSpPr>
              <a:spLocks noChangeArrowheads="1"/>
            </p:cNvSpPr>
            <p:nvPr/>
          </p:nvSpPr>
          <p:spPr bwMode="auto">
            <a:xfrm>
              <a:off x="11352213" y="2069306"/>
              <a:ext cx="171450" cy="55563"/>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48" name="Freeform 21">
              <a:extLst>
                <a:ext uri="{FF2B5EF4-FFF2-40B4-BE49-F238E27FC236}">
                  <a16:creationId xmlns:a16="http://schemas.microsoft.com/office/drawing/2014/main" id="{6B859D34-8DC2-4CAB-AB48-898160197DE2}"/>
                </a:ext>
              </a:extLst>
            </p:cNvPr>
            <p:cNvSpPr>
              <a:spLocks/>
            </p:cNvSpPr>
            <p:nvPr/>
          </p:nvSpPr>
          <p:spPr bwMode="auto">
            <a:xfrm>
              <a:off x="11352213" y="2124869"/>
              <a:ext cx="171450" cy="26987"/>
            </a:xfrm>
            <a:custGeom>
              <a:avLst/>
              <a:gdLst>
                <a:gd name="T0" fmla="*/ 0 w 108"/>
                <a:gd name="T1" fmla="*/ 0 h 17"/>
                <a:gd name="T2" fmla="*/ 2147483647 w 108"/>
                <a:gd name="T3" fmla="*/ 2147483647 h 17"/>
                <a:gd name="T4" fmla="*/ 2147483647 w 108"/>
                <a:gd name="T5" fmla="*/ 0 h 17"/>
                <a:gd name="T6" fmla="*/ 2147483647 w 108"/>
                <a:gd name="T7" fmla="*/ 0 h 17"/>
                <a:gd name="T8" fmla="*/ 0 60000 65536"/>
                <a:gd name="T9" fmla="*/ 0 60000 65536"/>
                <a:gd name="T10" fmla="*/ 0 60000 65536"/>
                <a:gd name="T11" fmla="*/ 0 60000 65536"/>
                <a:gd name="T12" fmla="*/ 0 w 108"/>
                <a:gd name="T13" fmla="*/ 0 h 17"/>
                <a:gd name="T14" fmla="*/ 108 w 108"/>
                <a:gd name="T15" fmla="*/ 17 h 17"/>
              </a:gdLst>
              <a:ahLst/>
              <a:cxnLst>
                <a:cxn ang="T8">
                  <a:pos x="T0" y="T1"/>
                </a:cxn>
                <a:cxn ang="T9">
                  <a:pos x="T2" y="T3"/>
                </a:cxn>
                <a:cxn ang="T10">
                  <a:pos x="T4" y="T5"/>
                </a:cxn>
                <a:cxn ang="T11">
                  <a:pos x="T6" y="T7"/>
                </a:cxn>
              </a:cxnLst>
              <a:rect l="T12" t="T13" r="T14" b="T15"/>
              <a:pathLst>
                <a:path w="108" h="17">
                  <a:moveTo>
                    <a:pt x="0" y="0"/>
                  </a:moveTo>
                  <a:cubicBezTo>
                    <a:pt x="0" y="9"/>
                    <a:pt x="24" y="17"/>
                    <a:pt x="54" y="17"/>
                  </a:cubicBezTo>
                  <a:cubicBezTo>
                    <a:pt x="84" y="17"/>
                    <a:pt x="108" y="9"/>
                    <a:pt x="108" y="0"/>
                  </a:cubicBezTo>
                  <a:cubicBezTo>
                    <a:pt x="108" y="0"/>
                    <a:pt x="108" y="0"/>
                    <a:pt x="108"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49" name="Line 22">
              <a:extLst>
                <a:ext uri="{FF2B5EF4-FFF2-40B4-BE49-F238E27FC236}">
                  <a16:creationId xmlns:a16="http://schemas.microsoft.com/office/drawing/2014/main" id="{6D325628-FE59-48D5-94F4-57107BB2D337}"/>
                </a:ext>
              </a:extLst>
            </p:cNvPr>
            <p:cNvSpPr>
              <a:spLocks noChangeShapeType="1"/>
            </p:cNvSpPr>
            <p:nvPr/>
          </p:nvSpPr>
          <p:spPr bwMode="auto">
            <a:xfrm>
              <a:off x="11523663" y="2096294"/>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50" name="Line 23">
              <a:extLst>
                <a:ext uri="{FF2B5EF4-FFF2-40B4-BE49-F238E27FC236}">
                  <a16:creationId xmlns:a16="http://schemas.microsoft.com/office/drawing/2014/main" id="{970ED9EF-2EDD-4843-9690-10AD928CC849}"/>
                </a:ext>
              </a:extLst>
            </p:cNvPr>
            <p:cNvSpPr>
              <a:spLocks noChangeShapeType="1"/>
            </p:cNvSpPr>
            <p:nvPr/>
          </p:nvSpPr>
          <p:spPr bwMode="auto">
            <a:xfrm>
              <a:off x="11353800" y="2101056"/>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51" name="Freeform 24">
              <a:extLst>
                <a:ext uri="{FF2B5EF4-FFF2-40B4-BE49-F238E27FC236}">
                  <a16:creationId xmlns:a16="http://schemas.microsoft.com/office/drawing/2014/main" id="{6F1C384B-D421-43BB-9EC2-E14063A5E63F}"/>
                </a:ext>
              </a:extLst>
            </p:cNvPr>
            <p:cNvSpPr>
              <a:spLocks/>
            </p:cNvSpPr>
            <p:nvPr/>
          </p:nvSpPr>
          <p:spPr bwMode="auto">
            <a:xfrm>
              <a:off x="11404600" y="2380456"/>
              <a:ext cx="66675" cy="17463"/>
            </a:xfrm>
            <a:custGeom>
              <a:avLst/>
              <a:gdLst>
                <a:gd name="T0" fmla="*/ 0 w 42"/>
                <a:gd name="T1" fmla="*/ 0 h 11"/>
                <a:gd name="T2" fmla="*/ 2147483647 w 42"/>
                <a:gd name="T3" fmla="*/ 2147483647 h 11"/>
                <a:gd name="T4" fmla="*/ 2147483647 w 42"/>
                <a:gd name="T5" fmla="*/ 0 h 11"/>
                <a:gd name="T6" fmla="*/ 2147483647 w 42"/>
                <a:gd name="T7" fmla="*/ 0 h 11"/>
                <a:gd name="T8" fmla="*/ 0 60000 65536"/>
                <a:gd name="T9" fmla="*/ 0 60000 65536"/>
                <a:gd name="T10" fmla="*/ 0 60000 65536"/>
                <a:gd name="T11" fmla="*/ 0 60000 65536"/>
                <a:gd name="T12" fmla="*/ 0 w 42"/>
                <a:gd name="T13" fmla="*/ 0 h 11"/>
                <a:gd name="T14" fmla="*/ 42 w 42"/>
                <a:gd name="T15" fmla="*/ 11 h 11"/>
              </a:gdLst>
              <a:ahLst/>
              <a:cxnLst>
                <a:cxn ang="T8">
                  <a:pos x="T0" y="T1"/>
                </a:cxn>
                <a:cxn ang="T9">
                  <a:pos x="T2" y="T3"/>
                </a:cxn>
                <a:cxn ang="T10">
                  <a:pos x="T4" y="T5"/>
                </a:cxn>
                <a:cxn ang="T11">
                  <a:pos x="T6" y="T7"/>
                </a:cxn>
              </a:cxnLst>
              <a:rect l="T12" t="T13" r="T14" b="T15"/>
              <a:pathLst>
                <a:path w="42" h="11">
                  <a:moveTo>
                    <a:pt x="0" y="0"/>
                  </a:moveTo>
                  <a:cubicBezTo>
                    <a:pt x="0" y="6"/>
                    <a:pt x="10" y="11"/>
                    <a:pt x="21" y="11"/>
                  </a:cubicBezTo>
                  <a:cubicBezTo>
                    <a:pt x="33" y="11"/>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52" name="Line 25">
              <a:extLst>
                <a:ext uri="{FF2B5EF4-FFF2-40B4-BE49-F238E27FC236}">
                  <a16:creationId xmlns:a16="http://schemas.microsoft.com/office/drawing/2014/main" id="{EC70A9D9-B6BD-42A2-8018-5CC5879D241E}"/>
                </a:ext>
              </a:extLst>
            </p:cNvPr>
            <p:cNvSpPr>
              <a:spLocks noChangeShapeType="1"/>
            </p:cNvSpPr>
            <p:nvPr/>
          </p:nvSpPr>
          <p:spPr bwMode="auto">
            <a:xfrm flipV="1">
              <a:off x="11472863" y="2151856"/>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53" name="Line 26">
              <a:extLst>
                <a:ext uri="{FF2B5EF4-FFF2-40B4-BE49-F238E27FC236}">
                  <a16:creationId xmlns:a16="http://schemas.microsoft.com/office/drawing/2014/main" id="{913BB04A-0D88-49C6-B190-8B132117CBD8}"/>
                </a:ext>
              </a:extLst>
            </p:cNvPr>
            <p:cNvSpPr>
              <a:spLocks noChangeShapeType="1"/>
            </p:cNvSpPr>
            <p:nvPr/>
          </p:nvSpPr>
          <p:spPr bwMode="auto">
            <a:xfrm flipV="1">
              <a:off x="11404600" y="2153444"/>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54" name="Oval 27">
              <a:extLst>
                <a:ext uri="{FF2B5EF4-FFF2-40B4-BE49-F238E27FC236}">
                  <a16:creationId xmlns:a16="http://schemas.microsoft.com/office/drawing/2014/main" id="{2DFE47B3-B1C0-4FFB-9708-0E284FF64650}"/>
                </a:ext>
              </a:extLst>
            </p:cNvPr>
            <p:cNvSpPr>
              <a:spLocks noChangeArrowheads="1"/>
            </p:cNvSpPr>
            <p:nvPr/>
          </p:nvSpPr>
          <p:spPr bwMode="auto">
            <a:xfrm>
              <a:off x="11707813" y="1893094"/>
              <a:ext cx="169862"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55" name="Oval 28">
              <a:extLst>
                <a:ext uri="{FF2B5EF4-FFF2-40B4-BE49-F238E27FC236}">
                  <a16:creationId xmlns:a16="http://schemas.microsoft.com/office/drawing/2014/main" id="{AD8E35B2-85D0-4750-80C5-FD4EB61A1A97}"/>
                </a:ext>
              </a:extLst>
            </p:cNvPr>
            <p:cNvSpPr>
              <a:spLocks noChangeArrowheads="1"/>
            </p:cNvSpPr>
            <p:nvPr/>
          </p:nvSpPr>
          <p:spPr bwMode="auto">
            <a:xfrm>
              <a:off x="11707813" y="1893094"/>
              <a:ext cx="169862"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56" name="Freeform 29">
              <a:extLst>
                <a:ext uri="{FF2B5EF4-FFF2-40B4-BE49-F238E27FC236}">
                  <a16:creationId xmlns:a16="http://schemas.microsoft.com/office/drawing/2014/main" id="{F2CBD3C6-08F8-443D-A0CD-1AB019EE0B31}"/>
                </a:ext>
              </a:extLst>
            </p:cNvPr>
            <p:cNvSpPr>
              <a:spLocks/>
            </p:cNvSpPr>
            <p:nvPr/>
          </p:nvSpPr>
          <p:spPr bwMode="auto">
            <a:xfrm>
              <a:off x="11707813" y="1950244"/>
              <a:ext cx="169862"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3"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57" name="Line 30">
              <a:extLst>
                <a:ext uri="{FF2B5EF4-FFF2-40B4-BE49-F238E27FC236}">
                  <a16:creationId xmlns:a16="http://schemas.microsoft.com/office/drawing/2014/main" id="{2912DA4A-B999-41EF-BAC2-DDEB33CACDEE}"/>
                </a:ext>
              </a:extLst>
            </p:cNvPr>
            <p:cNvSpPr>
              <a:spLocks noChangeShapeType="1"/>
            </p:cNvSpPr>
            <p:nvPr/>
          </p:nvSpPr>
          <p:spPr bwMode="auto">
            <a:xfrm>
              <a:off x="11877675" y="1920081"/>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58" name="Line 31">
              <a:extLst>
                <a:ext uri="{FF2B5EF4-FFF2-40B4-BE49-F238E27FC236}">
                  <a16:creationId xmlns:a16="http://schemas.microsoft.com/office/drawing/2014/main" id="{67102ABD-FBD5-4405-B9B5-849F915BFFAF}"/>
                </a:ext>
              </a:extLst>
            </p:cNvPr>
            <p:cNvSpPr>
              <a:spLocks noChangeShapeType="1"/>
            </p:cNvSpPr>
            <p:nvPr/>
          </p:nvSpPr>
          <p:spPr bwMode="auto">
            <a:xfrm>
              <a:off x="11707813" y="1926431"/>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59" name="Freeform 32">
              <a:extLst>
                <a:ext uri="{FF2B5EF4-FFF2-40B4-BE49-F238E27FC236}">
                  <a16:creationId xmlns:a16="http://schemas.microsoft.com/office/drawing/2014/main" id="{84996F0E-19B9-454D-BF63-D717DFBCEA1A}"/>
                </a:ext>
              </a:extLst>
            </p:cNvPr>
            <p:cNvSpPr>
              <a:spLocks/>
            </p:cNvSpPr>
            <p:nvPr/>
          </p:nvSpPr>
          <p:spPr bwMode="auto">
            <a:xfrm>
              <a:off x="11760200" y="2204244"/>
              <a:ext cx="65088" cy="17462"/>
            </a:xfrm>
            <a:custGeom>
              <a:avLst/>
              <a:gdLst>
                <a:gd name="T0" fmla="*/ 0 w 41"/>
                <a:gd name="T1" fmla="*/ 0 h 11"/>
                <a:gd name="T2" fmla="*/ 2147483647 w 41"/>
                <a:gd name="T3" fmla="*/ 2147483647 h 11"/>
                <a:gd name="T4" fmla="*/ 2147483647 w 41"/>
                <a:gd name="T5" fmla="*/ 0 h 11"/>
                <a:gd name="T6" fmla="*/ 2147483647 w 41"/>
                <a:gd name="T7" fmla="*/ 0 h 11"/>
                <a:gd name="T8" fmla="*/ 0 60000 65536"/>
                <a:gd name="T9" fmla="*/ 0 60000 65536"/>
                <a:gd name="T10" fmla="*/ 0 60000 65536"/>
                <a:gd name="T11" fmla="*/ 0 60000 65536"/>
                <a:gd name="T12" fmla="*/ 0 w 41"/>
                <a:gd name="T13" fmla="*/ 0 h 11"/>
                <a:gd name="T14" fmla="*/ 41 w 41"/>
                <a:gd name="T15" fmla="*/ 11 h 11"/>
              </a:gdLst>
              <a:ahLst/>
              <a:cxnLst>
                <a:cxn ang="T8">
                  <a:pos x="T0" y="T1"/>
                </a:cxn>
                <a:cxn ang="T9">
                  <a:pos x="T2" y="T3"/>
                </a:cxn>
                <a:cxn ang="T10">
                  <a:pos x="T4" y="T5"/>
                </a:cxn>
                <a:cxn ang="T11">
                  <a:pos x="T6" y="T7"/>
                </a:cxn>
              </a:cxnLst>
              <a:rect l="T12" t="T13" r="T14" b="T15"/>
              <a:pathLst>
                <a:path w="41" h="11">
                  <a:moveTo>
                    <a:pt x="0" y="0"/>
                  </a:moveTo>
                  <a:cubicBezTo>
                    <a:pt x="0" y="6"/>
                    <a:pt x="9" y="11"/>
                    <a:pt x="20" y="11"/>
                  </a:cubicBezTo>
                  <a:cubicBezTo>
                    <a:pt x="32" y="11"/>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60" name="Line 33">
              <a:extLst>
                <a:ext uri="{FF2B5EF4-FFF2-40B4-BE49-F238E27FC236}">
                  <a16:creationId xmlns:a16="http://schemas.microsoft.com/office/drawing/2014/main" id="{83BA3EE3-39DF-4530-BCFC-07AEFABCBFED}"/>
                </a:ext>
              </a:extLst>
            </p:cNvPr>
            <p:cNvSpPr>
              <a:spLocks noChangeShapeType="1"/>
            </p:cNvSpPr>
            <p:nvPr/>
          </p:nvSpPr>
          <p:spPr bwMode="auto">
            <a:xfrm flipV="1">
              <a:off x="11826875" y="1975644"/>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61" name="Line 34">
              <a:extLst>
                <a:ext uri="{FF2B5EF4-FFF2-40B4-BE49-F238E27FC236}">
                  <a16:creationId xmlns:a16="http://schemas.microsoft.com/office/drawing/2014/main" id="{BDAF81C0-9082-4D97-879C-62AADECF260F}"/>
                </a:ext>
              </a:extLst>
            </p:cNvPr>
            <p:cNvSpPr>
              <a:spLocks noChangeShapeType="1"/>
            </p:cNvSpPr>
            <p:nvPr/>
          </p:nvSpPr>
          <p:spPr bwMode="auto">
            <a:xfrm flipV="1">
              <a:off x="11758613" y="1977231"/>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62" name="Oval 35">
              <a:extLst>
                <a:ext uri="{FF2B5EF4-FFF2-40B4-BE49-F238E27FC236}">
                  <a16:creationId xmlns:a16="http://schemas.microsoft.com/office/drawing/2014/main" id="{4F1B59A5-8BB7-47FC-88B6-B7D1BD42B963}"/>
                </a:ext>
              </a:extLst>
            </p:cNvPr>
            <p:cNvSpPr>
              <a:spLocks noChangeArrowheads="1"/>
            </p:cNvSpPr>
            <p:nvPr/>
          </p:nvSpPr>
          <p:spPr bwMode="auto">
            <a:xfrm>
              <a:off x="12033250" y="1977231"/>
              <a:ext cx="169863"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63" name="Oval 36">
              <a:extLst>
                <a:ext uri="{FF2B5EF4-FFF2-40B4-BE49-F238E27FC236}">
                  <a16:creationId xmlns:a16="http://schemas.microsoft.com/office/drawing/2014/main" id="{23E7BADC-38D9-44AC-8A31-0C077D62F94B}"/>
                </a:ext>
              </a:extLst>
            </p:cNvPr>
            <p:cNvSpPr>
              <a:spLocks noChangeArrowheads="1"/>
            </p:cNvSpPr>
            <p:nvPr/>
          </p:nvSpPr>
          <p:spPr bwMode="auto">
            <a:xfrm>
              <a:off x="12033250" y="1977231"/>
              <a:ext cx="169863"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64" name="Freeform 37">
              <a:extLst>
                <a:ext uri="{FF2B5EF4-FFF2-40B4-BE49-F238E27FC236}">
                  <a16:creationId xmlns:a16="http://schemas.microsoft.com/office/drawing/2014/main" id="{D1264FDE-2B3F-4ADC-B4AD-8E863F6D0E73}"/>
                </a:ext>
              </a:extLst>
            </p:cNvPr>
            <p:cNvSpPr>
              <a:spLocks/>
            </p:cNvSpPr>
            <p:nvPr/>
          </p:nvSpPr>
          <p:spPr bwMode="auto">
            <a:xfrm>
              <a:off x="12033250" y="2034381"/>
              <a:ext cx="169863" cy="26988"/>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4"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65" name="Line 38">
              <a:extLst>
                <a:ext uri="{FF2B5EF4-FFF2-40B4-BE49-F238E27FC236}">
                  <a16:creationId xmlns:a16="http://schemas.microsoft.com/office/drawing/2014/main" id="{A73F317B-4FF4-4C36-8799-0AD401DDB329}"/>
                </a:ext>
              </a:extLst>
            </p:cNvPr>
            <p:cNvSpPr>
              <a:spLocks noChangeShapeType="1"/>
            </p:cNvSpPr>
            <p:nvPr/>
          </p:nvSpPr>
          <p:spPr bwMode="auto">
            <a:xfrm>
              <a:off x="12203113" y="2004219"/>
              <a:ext cx="1587"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66" name="Line 39">
              <a:extLst>
                <a:ext uri="{FF2B5EF4-FFF2-40B4-BE49-F238E27FC236}">
                  <a16:creationId xmlns:a16="http://schemas.microsoft.com/office/drawing/2014/main" id="{201D638A-C0AD-43D0-A7B0-A2E8266EE6E1}"/>
                </a:ext>
              </a:extLst>
            </p:cNvPr>
            <p:cNvSpPr>
              <a:spLocks noChangeShapeType="1"/>
            </p:cNvSpPr>
            <p:nvPr/>
          </p:nvSpPr>
          <p:spPr bwMode="auto">
            <a:xfrm>
              <a:off x="12033250" y="2010569"/>
              <a:ext cx="1588"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67" name="Freeform 40">
              <a:extLst>
                <a:ext uri="{FF2B5EF4-FFF2-40B4-BE49-F238E27FC236}">
                  <a16:creationId xmlns:a16="http://schemas.microsoft.com/office/drawing/2014/main" id="{2E196D15-4031-4E14-8868-9BEF6191A12A}"/>
                </a:ext>
              </a:extLst>
            </p:cNvPr>
            <p:cNvSpPr>
              <a:spLocks/>
            </p:cNvSpPr>
            <p:nvPr/>
          </p:nvSpPr>
          <p:spPr bwMode="auto">
            <a:xfrm>
              <a:off x="12085638" y="2289969"/>
              <a:ext cx="66675" cy="15875"/>
            </a:xfrm>
            <a:custGeom>
              <a:avLst/>
              <a:gdLst>
                <a:gd name="T0" fmla="*/ 0 w 42"/>
                <a:gd name="T1" fmla="*/ 0 h 10"/>
                <a:gd name="T2" fmla="*/ 2147483647 w 42"/>
                <a:gd name="T3" fmla="*/ 2147483647 h 10"/>
                <a:gd name="T4" fmla="*/ 2147483647 w 42"/>
                <a:gd name="T5" fmla="*/ 0 h 10"/>
                <a:gd name="T6" fmla="*/ 2147483647 w 42"/>
                <a:gd name="T7" fmla="*/ 0 h 10"/>
                <a:gd name="T8" fmla="*/ 0 60000 65536"/>
                <a:gd name="T9" fmla="*/ 0 60000 65536"/>
                <a:gd name="T10" fmla="*/ 0 60000 65536"/>
                <a:gd name="T11" fmla="*/ 0 60000 65536"/>
                <a:gd name="T12" fmla="*/ 0 w 42"/>
                <a:gd name="T13" fmla="*/ 0 h 10"/>
                <a:gd name="T14" fmla="*/ 42 w 42"/>
                <a:gd name="T15" fmla="*/ 10 h 10"/>
              </a:gdLst>
              <a:ahLst/>
              <a:cxnLst>
                <a:cxn ang="T8">
                  <a:pos x="T0" y="T1"/>
                </a:cxn>
                <a:cxn ang="T9">
                  <a:pos x="T2" y="T3"/>
                </a:cxn>
                <a:cxn ang="T10">
                  <a:pos x="T4" y="T5"/>
                </a:cxn>
                <a:cxn ang="T11">
                  <a:pos x="T6" y="T7"/>
                </a:cxn>
              </a:cxnLst>
              <a:rect l="T12" t="T13" r="T14" b="T15"/>
              <a:pathLst>
                <a:path w="42" h="10">
                  <a:moveTo>
                    <a:pt x="0" y="0"/>
                  </a:moveTo>
                  <a:cubicBezTo>
                    <a:pt x="0" y="6"/>
                    <a:pt x="9" y="10"/>
                    <a:pt x="21" y="10"/>
                  </a:cubicBezTo>
                  <a:cubicBezTo>
                    <a:pt x="32" y="10"/>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68" name="Line 41">
              <a:extLst>
                <a:ext uri="{FF2B5EF4-FFF2-40B4-BE49-F238E27FC236}">
                  <a16:creationId xmlns:a16="http://schemas.microsoft.com/office/drawing/2014/main" id="{EE4EC984-B284-4A6E-85C5-53333F0E4AA4}"/>
                </a:ext>
              </a:extLst>
            </p:cNvPr>
            <p:cNvSpPr>
              <a:spLocks noChangeShapeType="1"/>
            </p:cNvSpPr>
            <p:nvPr/>
          </p:nvSpPr>
          <p:spPr bwMode="auto">
            <a:xfrm flipV="1">
              <a:off x="12152313" y="2061369"/>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69" name="Line 42">
              <a:extLst>
                <a:ext uri="{FF2B5EF4-FFF2-40B4-BE49-F238E27FC236}">
                  <a16:creationId xmlns:a16="http://schemas.microsoft.com/office/drawing/2014/main" id="{D71087A5-4D9E-4F4D-88CC-014472697503}"/>
                </a:ext>
              </a:extLst>
            </p:cNvPr>
            <p:cNvSpPr>
              <a:spLocks noChangeShapeType="1"/>
            </p:cNvSpPr>
            <p:nvPr/>
          </p:nvSpPr>
          <p:spPr bwMode="auto">
            <a:xfrm flipV="1">
              <a:off x="12084050" y="2061369"/>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70" name="Oval 43">
              <a:extLst>
                <a:ext uri="{FF2B5EF4-FFF2-40B4-BE49-F238E27FC236}">
                  <a16:creationId xmlns:a16="http://schemas.microsoft.com/office/drawing/2014/main" id="{1AB0E39B-4093-4F52-9411-C9461C19941C}"/>
                </a:ext>
              </a:extLst>
            </p:cNvPr>
            <p:cNvSpPr>
              <a:spLocks noChangeArrowheads="1"/>
            </p:cNvSpPr>
            <p:nvPr/>
          </p:nvSpPr>
          <p:spPr bwMode="auto">
            <a:xfrm>
              <a:off x="12409488" y="1793081"/>
              <a:ext cx="169862" cy="55563"/>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71" name="Oval 44">
              <a:extLst>
                <a:ext uri="{FF2B5EF4-FFF2-40B4-BE49-F238E27FC236}">
                  <a16:creationId xmlns:a16="http://schemas.microsoft.com/office/drawing/2014/main" id="{1FB07399-747E-4601-96B9-C017FB40A2DA}"/>
                </a:ext>
              </a:extLst>
            </p:cNvPr>
            <p:cNvSpPr>
              <a:spLocks noChangeArrowheads="1"/>
            </p:cNvSpPr>
            <p:nvPr/>
          </p:nvSpPr>
          <p:spPr bwMode="auto">
            <a:xfrm>
              <a:off x="12409488" y="1793081"/>
              <a:ext cx="169862" cy="55563"/>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72" name="Freeform 45">
              <a:extLst>
                <a:ext uri="{FF2B5EF4-FFF2-40B4-BE49-F238E27FC236}">
                  <a16:creationId xmlns:a16="http://schemas.microsoft.com/office/drawing/2014/main" id="{EA6B9294-DFD3-447B-98B1-0D74DCD0E3AD}"/>
                </a:ext>
              </a:extLst>
            </p:cNvPr>
            <p:cNvSpPr>
              <a:spLocks/>
            </p:cNvSpPr>
            <p:nvPr/>
          </p:nvSpPr>
          <p:spPr bwMode="auto">
            <a:xfrm>
              <a:off x="12409488" y="1848644"/>
              <a:ext cx="169862" cy="26987"/>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3"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73" name="Line 46">
              <a:extLst>
                <a:ext uri="{FF2B5EF4-FFF2-40B4-BE49-F238E27FC236}">
                  <a16:creationId xmlns:a16="http://schemas.microsoft.com/office/drawing/2014/main" id="{06ACBD44-865F-48D1-8431-C9EFB59589A2}"/>
                </a:ext>
              </a:extLst>
            </p:cNvPr>
            <p:cNvSpPr>
              <a:spLocks noChangeShapeType="1"/>
            </p:cNvSpPr>
            <p:nvPr/>
          </p:nvSpPr>
          <p:spPr bwMode="auto">
            <a:xfrm>
              <a:off x="12579350" y="1820069"/>
              <a:ext cx="1588"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74" name="Line 47">
              <a:extLst>
                <a:ext uri="{FF2B5EF4-FFF2-40B4-BE49-F238E27FC236}">
                  <a16:creationId xmlns:a16="http://schemas.microsoft.com/office/drawing/2014/main" id="{D3B7665E-CEED-48C2-9F29-0699B2F2FA00}"/>
                </a:ext>
              </a:extLst>
            </p:cNvPr>
            <p:cNvSpPr>
              <a:spLocks noChangeShapeType="1"/>
            </p:cNvSpPr>
            <p:nvPr/>
          </p:nvSpPr>
          <p:spPr bwMode="auto">
            <a:xfrm>
              <a:off x="12409488" y="1824831"/>
              <a:ext cx="1587"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75" name="Freeform 48">
              <a:extLst>
                <a:ext uri="{FF2B5EF4-FFF2-40B4-BE49-F238E27FC236}">
                  <a16:creationId xmlns:a16="http://schemas.microsoft.com/office/drawing/2014/main" id="{4A1DC967-1E93-4994-8E28-1472073E00E1}"/>
                </a:ext>
              </a:extLst>
            </p:cNvPr>
            <p:cNvSpPr>
              <a:spLocks/>
            </p:cNvSpPr>
            <p:nvPr/>
          </p:nvSpPr>
          <p:spPr bwMode="auto">
            <a:xfrm>
              <a:off x="12461875" y="2104231"/>
              <a:ext cx="65088" cy="15875"/>
            </a:xfrm>
            <a:custGeom>
              <a:avLst/>
              <a:gdLst>
                <a:gd name="T0" fmla="*/ 0 w 41"/>
                <a:gd name="T1" fmla="*/ 0 h 10"/>
                <a:gd name="T2" fmla="*/ 2147483647 w 41"/>
                <a:gd name="T3" fmla="*/ 2147483647 h 10"/>
                <a:gd name="T4" fmla="*/ 2147483647 w 41"/>
                <a:gd name="T5" fmla="*/ 0 h 10"/>
                <a:gd name="T6" fmla="*/ 2147483647 w 41"/>
                <a:gd name="T7" fmla="*/ 0 h 10"/>
                <a:gd name="T8" fmla="*/ 0 60000 65536"/>
                <a:gd name="T9" fmla="*/ 0 60000 65536"/>
                <a:gd name="T10" fmla="*/ 0 60000 65536"/>
                <a:gd name="T11" fmla="*/ 0 60000 65536"/>
                <a:gd name="T12" fmla="*/ 0 w 41"/>
                <a:gd name="T13" fmla="*/ 0 h 10"/>
                <a:gd name="T14" fmla="*/ 41 w 41"/>
                <a:gd name="T15" fmla="*/ 10 h 10"/>
              </a:gdLst>
              <a:ahLst/>
              <a:cxnLst>
                <a:cxn ang="T8">
                  <a:pos x="T0" y="T1"/>
                </a:cxn>
                <a:cxn ang="T9">
                  <a:pos x="T2" y="T3"/>
                </a:cxn>
                <a:cxn ang="T10">
                  <a:pos x="T4" y="T5"/>
                </a:cxn>
                <a:cxn ang="T11">
                  <a:pos x="T6" y="T7"/>
                </a:cxn>
              </a:cxnLst>
              <a:rect l="T12" t="T13" r="T14" b="T15"/>
              <a:pathLst>
                <a:path w="41" h="10">
                  <a:moveTo>
                    <a:pt x="0" y="0"/>
                  </a:moveTo>
                  <a:cubicBezTo>
                    <a:pt x="0" y="6"/>
                    <a:pt x="9" y="10"/>
                    <a:pt x="20" y="10"/>
                  </a:cubicBezTo>
                  <a:cubicBezTo>
                    <a:pt x="32" y="10"/>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76" name="Line 49">
              <a:extLst>
                <a:ext uri="{FF2B5EF4-FFF2-40B4-BE49-F238E27FC236}">
                  <a16:creationId xmlns:a16="http://schemas.microsoft.com/office/drawing/2014/main" id="{3EB2F2B4-B701-40A9-A5F3-B22447657E3E}"/>
                </a:ext>
              </a:extLst>
            </p:cNvPr>
            <p:cNvSpPr>
              <a:spLocks noChangeShapeType="1"/>
            </p:cNvSpPr>
            <p:nvPr/>
          </p:nvSpPr>
          <p:spPr bwMode="auto">
            <a:xfrm flipV="1">
              <a:off x="12528550" y="1875631"/>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77" name="Line 50">
              <a:extLst>
                <a:ext uri="{FF2B5EF4-FFF2-40B4-BE49-F238E27FC236}">
                  <a16:creationId xmlns:a16="http://schemas.microsoft.com/office/drawing/2014/main" id="{CD7AF375-D961-422D-B574-D20E1CB4AC1F}"/>
                </a:ext>
              </a:extLst>
            </p:cNvPr>
            <p:cNvSpPr>
              <a:spLocks noChangeShapeType="1"/>
            </p:cNvSpPr>
            <p:nvPr/>
          </p:nvSpPr>
          <p:spPr bwMode="auto">
            <a:xfrm flipV="1">
              <a:off x="12460288" y="1877219"/>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78" name="Oval 51">
              <a:extLst>
                <a:ext uri="{FF2B5EF4-FFF2-40B4-BE49-F238E27FC236}">
                  <a16:creationId xmlns:a16="http://schemas.microsoft.com/office/drawing/2014/main" id="{39AE77F4-6A34-493C-8E26-9D68F3C29B40}"/>
                </a:ext>
              </a:extLst>
            </p:cNvPr>
            <p:cNvSpPr>
              <a:spLocks noChangeArrowheads="1"/>
            </p:cNvSpPr>
            <p:nvPr/>
          </p:nvSpPr>
          <p:spPr bwMode="auto">
            <a:xfrm>
              <a:off x="12714288" y="1870869"/>
              <a:ext cx="169862"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79" name="Oval 52">
              <a:extLst>
                <a:ext uri="{FF2B5EF4-FFF2-40B4-BE49-F238E27FC236}">
                  <a16:creationId xmlns:a16="http://schemas.microsoft.com/office/drawing/2014/main" id="{1AC68F81-0C07-40FB-9EBA-0DE5B802745C}"/>
                </a:ext>
              </a:extLst>
            </p:cNvPr>
            <p:cNvSpPr>
              <a:spLocks noChangeArrowheads="1"/>
            </p:cNvSpPr>
            <p:nvPr/>
          </p:nvSpPr>
          <p:spPr bwMode="auto">
            <a:xfrm>
              <a:off x="12714288" y="1870869"/>
              <a:ext cx="169862"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80" name="Freeform 53">
              <a:extLst>
                <a:ext uri="{FF2B5EF4-FFF2-40B4-BE49-F238E27FC236}">
                  <a16:creationId xmlns:a16="http://schemas.microsoft.com/office/drawing/2014/main" id="{45016BC8-717A-454F-A77B-1F46F6DE2605}"/>
                </a:ext>
              </a:extLst>
            </p:cNvPr>
            <p:cNvSpPr>
              <a:spLocks/>
            </p:cNvSpPr>
            <p:nvPr/>
          </p:nvSpPr>
          <p:spPr bwMode="auto">
            <a:xfrm>
              <a:off x="12714288" y="1928019"/>
              <a:ext cx="169862" cy="26987"/>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3"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81" name="Line 54">
              <a:extLst>
                <a:ext uri="{FF2B5EF4-FFF2-40B4-BE49-F238E27FC236}">
                  <a16:creationId xmlns:a16="http://schemas.microsoft.com/office/drawing/2014/main" id="{D69E5E39-DF35-4ED4-AC3D-FEA5FF1EB100}"/>
                </a:ext>
              </a:extLst>
            </p:cNvPr>
            <p:cNvSpPr>
              <a:spLocks noChangeShapeType="1"/>
            </p:cNvSpPr>
            <p:nvPr/>
          </p:nvSpPr>
          <p:spPr bwMode="auto">
            <a:xfrm>
              <a:off x="12884150" y="1897856"/>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82" name="Line 55">
              <a:extLst>
                <a:ext uri="{FF2B5EF4-FFF2-40B4-BE49-F238E27FC236}">
                  <a16:creationId xmlns:a16="http://schemas.microsoft.com/office/drawing/2014/main" id="{2D874DCC-4446-41B3-89DF-EA8E0CF60CD3}"/>
                </a:ext>
              </a:extLst>
            </p:cNvPr>
            <p:cNvSpPr>
              <a:spLocks noChangeShapeType="1"/>
            </p:cNvSpPr>
            <p:nvPr/>
          </p:nvSpPr>
          <p:spPr bwMode="auto">
            <a:xfrm>
              <a:off x="12714288" y="1904206"/>
              <a:ext cx="1587"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83" name="Freeform 56">
              <a:extLst>
                <a:ext uri="{FF2B5EF4-FFF2-40B4-BE49-F238E27FC236}">
                  <a16:creationId xmlns:a16="http://schemas.microsoft.com/office/drawing/2014/main" id="{018C9E05-E0D2-4517-85A4-45B79C06D74D}"/>
                </a:ext>
              </a:extLst>
            </p:cNvPr>
            <p:cNvSpPr>
              <a:spLocks/>
            </p:cNvSpPr>
            <p:nvPr/>
          </p:nvSpPr>
          <p:spPr bwMode="auto">
            <a:xfrm>
              <a:off x="12766675" y="2183606"/>
              <a:ext cx="65088" cy="15875"/>
            </a:xfrm>
            <a:custGeom>
              <a:avLst/>
              <a:gdLst>
                <a:gd name="T0" fmla="*/ 0 w 41"/>
                <a:gd name="T1" fmla="*/ 0 h 10"/>
                <a:gd name="T2" fmla="*/ 2147483647 w 41"/>
                <a:gd name="T3" fmla="*/ 2147483647 h 10"/>
                <a:gd name="T4" fmla="*/ 2147483647 w 41"/>
                <a:gd name="T5" fmla="*/ 0 h 10"/>
                <a:gd name="T6" fmla="*/ 2147483647 w 41"/>
                <a:gd name="T7" fmla="*/ 0 h 10"/>
                <a:gd name="T8" fmla="*/ 0 60000 65536"/>
                <a:gd name="T9" fmla="*/ 0 60000 65536"/>
                <a:gd name="T10" fmla="*/ 0 60000 65536"/>
                <a:gd name="T11" fmla="*/ 0 60000 65536"/>
                <a:gd name="T12" fmla="*/ 0 w 41"/>
                <a:gd name="T13" fmla="*/ 0 h 10"/>
                <a:gd name="T14" fmla="*/ 41 w 41"/>
                <a:gd name="T15" fmla="*/ 10 h 10"/>
              </a:gdLst>
              <a:ahLst/>
              <a:cxnLst>
                <a:cxn ang="T8">
                  <a:pos x="T0" y="T1"/>
                </a:cxn>
                <a:cxn ang="T9">
                  <a:pos x="T2" y="T3"/>
                </a:cxn>
                <a:cxn ang="T10">
                  <a:pos x="T4" y="T5"/>
                </a:cxn>
                <a:cxn ang="T11">
                  <a:pos x="T6" y="T7"/>
                </a:cxn>
              </a:cxnLst>
              <a:rect l="T12" t="T13" r="T14" b="T15"/>
              <a:pathLst>
                <a:path w="41" h="10">
                  <a:moveTo>
                    <a:pt x="0" y="0"/>
                  </a:moveTo>
                  <a:cubicBezTo>
                    <a:pt x="0" y="6"/>
                    <a:pt x="9" y="10"/>
                    <a:pt x="20" y="10"/>
                  </a:cubicBezTo>
                  <a:cubicBezTo>
                    <a:pt x="32" y="10"/>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84" name="Line 57">
              <a:extLst>
                <a:ext uri="{FF2B5EF4-FFF2-40B4-BE49-F238E27FC236}">
                  <a16:creationId xmlns:a16="http://schemas.microsoft.com/office/drawing/2014/main" id="{4A650148-EC59-4821-84C8-2BDDD7E19634}"/>
                </a:ext>
              </a:extLst>
            </p:cNvPr>
            <p:cNvSpPr>
              <a:spLocks noChangeShapeType="1"/>
            </p:cNvSpPr>
            <p:nvPr/>
          </p:nvSpPr>
          <p:spPr bwMode="auto">
            <a:xfrm flipV="1">
              <a:off x="12833350" y="1955006"/>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85" name="Line 58">
              <a:extLst>
                <a:ext uri="{FF2B5EF4-FFF2-40B4-BE49-F238E27FC236}">
                  <a16:creationId xmlns:a16="http://schemas.microsoft.com/office/drawing/2014/main" id="{760A3A0E-CF2B-4899-8644-1B46500CCACE}"/>
                </a:ext>
              </a:extLst>
            </p:cNvPr>
            <p:cNvSpPr>
              <a:spLocks noChangeShapeType="1"/>
            </p:cNvSpPr>
            <p:nvPr/>
          </p:nvSpPr>
          <p:spPr bwMode="auto">
            <a:xfrm flipV="1">
              <a:off x="12765088" y="1955006"/>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86" name="Oval 59">
              <a:extLst>
                <a:ext uri="{FF2B5EF4-FFF2-40B4-BE49-F238E27FC236}">
                  <a16:creationId xmlns:a16="http://schemas.microsoft.com/office/drawing/2014/main" id="{B6674A8E-FE5A-4851-9C93-A0ECA3F6369E}"/>
                </a:ext>
              </a:extLst>
            </p:cNvPr>
            <p:cNvSpPr>
              <a:spLocks noChangeArrowheads="1"/>
            </p:cNvSpPr>
            <p:nvPr/>
          </p:nvSpPr>
          <p:spPr bwMode="auto">
            <a:xfrm>
              <a:off x="13393738" y="1777206"/>
              <a:ext cx="169862"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87" name="Oval 60">
              <a:extLst>
                <a:ext uri="{FF2B5EF4-FFF2-40B4-BE49-F238E27FC236}">
                  <a16:creationId xmlns:a16="http://schemas.microsoft.com/office/drawing/2014/main" id="{41CDC223-CDCE-4101-8F73-1AE83D854C09}"/>
                </a:ext>
              </a:extLst>
            </p:cNvPr>
            <p:cNvSpPr>
              <a:spLocks noChangeArrowheads="1"/>
            </p:cNvSpPr>
            <p:nvPr/>
          </p:nvSpPr>
          <p:spPr bwMode="auto">
            <a:xfrm>
              <a:off x="13393738" y="1777206"/>
              <a:ext cx="169862"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88" name="Freeform 61">
              <a:extLst>
                <a:ext uri="{FF2B5EF4-FFF2-40B4-BE49-F238E27FC236}">
                  <a16:creationId xmlns:a16="http://schemas.microsoft.com/office/drawing/2014/main" id="{CA7B7A0C-5E17-4F02-938C-02A06062BAF5}"/>
                </a:ext>
              </a:extLst>
            </p:cNvPr>
            <p:cNvSpPr>
              <a:spLocks/>
            </p:cNvSpPr>
            <p:nvPr/>
          </p:nvSpPr>
          <p:spPr bwMode="auto">
            <a:xfrm>
              <a:off x="13393738" y="1834356"/>
              <a:ext cx="169862"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4"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89" name="Line 62">
              <a:extLst>
                <a:ext uri="{FF2B5EF4-FFF2-40B4-BE49-F238E27FC236}">
                  <a16:creationId xmlns:a16="http://schemas.microsoft.com/office/drawing/2014/main" id="{86379EA5-C541-483F-A833-AFBC3DD6AF25}"/>
                </a:ext>
              </a:extLst>
            </p:cNvPr>
            <p:cNvSpPr>
              <a:spLocks noChangeShapeType="1"/>
            </p:cNvSpPr>
            <p:nvPr/>
          </p:nvSpPr>
          <p:spPr bwMode="auto">
            <a:xfrm>
              <a:off x="13563600" y="1804194"/>
              <a:ext cx="1588"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90" name="Line 63">
              <a:extLst>
                <a:ext uri="{FF2B5EF4-FFF2-40B4-BE49-F238E27FC236}">
                  <a16:creationId xmlns:a16="http://schemas.microsoft.com/office/drawing/2014/main" id="{6609E55D-1D3A-47A0-9BBD-3CB8B3C24810}"/>
                </a:ext>
              </a:extLst>
            </p:cNvPr>
            <p:cNvSpPr>
              <a:spLocks noChangeShapeType="1"/>
            </p:cNvSpPr>
            <p:nvPr/>
          </p:nvSpPr>
          <p:spPr bwMode="auto">
            <a:xfrm>
              <a:off x="13393738" y="1810544"/>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91" name="Freeform 64">
              <a:extLst>
                <a:ext uri="{FF2B5EF4-FFF2-40B4-BE49-F238E27FC236}">
                  <a16:creationId xmlns:a16="http://schemas.microsoft.com/office/drawing/2014/main" id="{86193FA8-A9A3-47C8-99BB-9094275C34CC}"/>
                </a:ext>
              </a:extLst>
            </p:cNvPr>
            <p:cNvSpPr>
              <a:spLocks/>
            </p:cNvSpPr>
            <p:nvPr/>
          </p:nvSpPr>
          <p:spPr bwMode="auto">
            <a:xfrm>
              <a:off x="13446125" y="2088356"/>
              <a:ext cx="66675" cy="17463"/>
            </a:xfrm>
            <a:custGeom>
              <a:avLst/>
              <a:gdLst>
                <a:gd name="T0" fmla="*/ 0 w 42"/>
                <a:gd name="T1" fmla="*/ 0 h 11"/>
                <a:gd name="T2" fmla="*/ 2147483647 w 42"/>
                <a:gd name="T3" fmla="*/ 2147483647 h 11"/>
                <a:gd name="T4" fmla="*/ 2147483647 w 42"/>
                <a:gd name="T5" fmla="*/ 0 h 11"/>
                <a:gd name="T6" fmla="*/ 2147483647 w 42"/>
                <a:gd name="T7" fmla="*/ 0 h 11"/>
                <a:gd name="T8" fmla="*/ 0 60000 65536"/>
                <a:gd name="T9" fmla="*/ 0 60000 65536"/>
                <a:gd name="T10" fmla="*/ 0 60000 65536"/>
                <a:gd name="T11" fmla="*/ 0 60000 65536"/>
                <a:gd name="T12" fmla="*/ 0 w 42"/>
                <a:gd name="T13" fmla="*/ 0 h 11"/>
                <a:gd name="T14" fmla="*/ 42 w 42"/>
                <a:gd name="T15" fmla="*/ 11 h 11"/>
              </a:gdLst>
              <a:ahLst/>
              <a:cxnLst>
                <a:cxn ang="T8">
                  <a:pos x="T0" y="T1"/>
                </a:cxn>
                <a:cxn ang="T9">
                  <a:pos x="T2" y="T3"/>
                </a:cxn>
                <a:cxn ang="T10">
                  <a:pos x="T4" y="T5"/>
                </a:cxn>
                <a:cxn ang="T11">
                  <a:pos x="T6" y="T7"/>
                </a:cxn>
              </a:cxnLst>
              <a:rect l="T12" t="T13" r="T14" b="T15"/>
              <a:pathLst>
                <a:path w="42" h="11">
                  <a:moveTo>
                    <a:pt x="0" y="0"/>
                  </a:moveTo>
                  <a:cubicBezTo>
                    <a:pt x="0" y="6"/>
                    <a:pt x="9" y="11"/>
                    <a:pt x="21" y="11"/>
                  </a:cubicBezTo>
                  <a:cubicBezTo>
                    <a:pt x="33" y="11"/>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92" name="Line 65">
              <a:extLst>
                <a:ext uri="{FF2B5EF4-FFF2-40B4-BE49-F238E27FC236}">
                  <a16:creationId xmlns:a16="http://schemas.microsoft.com/office/drawing/2014/main" id="{9FA42F41-580A-4F38-BF13-03913A03F388}"/>
                </a:ext>
              </a:extLst>
            </p:cNvPr>
            <p:cNvSpPr>
              <a:spLocks noChangeShapeType="1"/>
            </p:cNvSpPr>
            <p:nvPr/>
          </p:nvSpPr>
          <p:spPr bwMode="auto">
            <a:xfrm flipV="1">
              <a:off x="13514388" y="1859756"/>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93" name="Line 66">
              <a:extLst>
                <a:ext uri="{FF2B5EF4-FFF2-40B4-BE49-F238E27FC236}">
                  <a16:creationId xmlns:a16="http://schemas.microsoft.com/office/drawing/2014/main" id="{60115453-9D16-4244-9F8B-F7FFAB46893D}"/>
                </a:ext>
              </a:extLst>
            </p:cNvPr>
            <p:cNvSpPr>
              <a:spLocks noChangeShapeType="1"/>
            </p:cNvSpPr>
            <p:nvPr/>
          </p:nvSpPr>
          <p:spPr bwMode="auto">
            <a:xfrm flipV="1">
              <a:off x="13446125" y="1861344"/>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94" name="Oval 67">
              <a:extLst>
                <a:ext uri="{FF2B5EF4-FFF2-40B4-BE49-F238E27FC236}">
                  <a16:creationId xmlns:a16="http://schemas.microsoft.com/office/drawing/2014/main" id="{C67DC757-910D-4802-8581-8E3602F92C29}"/>
                </a:ext>
              </a:extLst>
            </p:cNvPr>
            <p:cNvSpPr>
              <a:spLocks noChangeArrowheads="1"/>
            </p:cNvSpPr>
            <p:nvPr/>
          </p:nvSpPr>
          <p:spPr bwMode="auto">
            <a:xfrm>
              <a:off x="13074650" y="1693069"/>
              <a:ext cx="169863" cy="55562"/>
            </a:xfrm>
            <a:prstGeom prst="ellipse">
              <a:avLst/>
            </a:prstGeom>
            <a:solidFill>
              <a:srgbClr val="000514"/>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95" name="Oval 68">
              <a:extLst>
                <a:ext uri="{FF2B5EF4-FFF2-40B4-BE49-F238E27FC236}">
                  <a16:creationId xmlns:a16="http://schemas.microsoft.com/office/drawing/2014/main" id="{082BA9C1-07C8-4143-B0FE-837EE094EC75}"/>
                </a:ext>
              </a:extLst>
            </p:cNvPr>
            <p:cNvSpPr>
              <a:spLocks noChangeArrowheads="1"/>
            </p:cNvSpPr>
            <p:nvPr/>
          </p:nvSpPr>
          <p:spPr bwMode="auto">
            <a:xfrm>
              <a:off x="13074650" y="1693069"/>
              <a:ext cx="169863" cy="55562"/>
            </a:xfrm>
            <a:prstGeom prst="ellipse">
              <a:avLst/>
            </a:pr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196" name="Freeform 69">
              <a:extLst>
                <a:ext uri="{FF2B5EF4-FFF2-40B4-BE49-F238E27FC236}">
                  <a16:creationId xmlns:a16="http://schemas.microsoft.com/office/drawing/2014/main" id="{CF7DAE2F-0162-4E87-8FDB-009C6BAA4787}"/>
                </a:ext>
              </a:extLst>
            </p:cNvPr>
            <p:cNvSpPr>
              <a:spLocks/>
            </p:cNvSpPr>
            <p:nvPr/>
          </p:nvSpPr>
          <p:spPr bwMode="auto">
            <a:xfrm>
              <a:off x="13074650" y="1748631"/>
              <a:ext cx="169863" cy="26988"/>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4"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97" name="Line 70">
              <a:extLst>
                <a:ext uri="{FF2B5EF4-FFF2-40B4-BE49-F238E27FC236}">
                  <a16:creationId xmlns:a16="http://schemas.microsoft.com/office/drawing/2014/main" id="{7E955C99-C13E-46ED-8D41-F94B34E2B355}"/>
                </a:ext>
              </a:extLst>
            </p:cNvPr>
            <p:cNvSpPr>
              <a:spLocks noChangeShapeType="1"/>
            </p:cNvSpPr>
            <p:nvPr/>
          </p:nvSpPr>
          <p:spPr bwMode="auto">
            <a:xfrm>
              <a:off x="13244513" y="1720056"/>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98" name="Line 71">
              <a:extLst>
                <a:ext uri="{FF2B5EF4-FFF2-40B4-BE49-F238E27FC236}">
                  <a16:creationId xmlns:a16="http://schemas.microsoft.com/office/drawing/2014/main" id="{B77B1110-2E5E-4FB3-B642-4CD68BF275A7}"/>
                </a:ext>
              </a:extLst>
            </p:cNvPr>
            <p:cNvSpPr>
              <a:spLocks noChangeShapeType="1"/>
            </p:cNvSpPr>
            <p:nvPr/>
          </p:nvSpPr>
          <p:spPr bwMode="auto">
            <a:xfrm>
              <a:off x="13076238" y="1724819"/>
              <a:ext cx="1587"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199" name="Freeform 72">
              <a:extLst>
                <a:ext uri="{FF2B5EF4-FFF2-40B4-BE49-F238E27FC236}">
                  <a16:creationId xmlns:a16="http://schemas.microsoft.com/office/drawing/2014/main" id="{A73E949B-0F99-4E69-AD36-8BE63D14BEF7}"/>
                </a:ext>
              </a:extLst>
            </p:cNvPr>
            <p:cNvSpPr>
              <a:spLocks/>
            </p:cNvSpPr>
            <p:nvPr/>
          </p:nvSpPr>
          <p:spPr bwMode="auto">
            <a:xfrm>
              <a:off x="13127038" y="2004219"/>
              <a:ext cx="66675" cy="15875"/>
            </a:xfrm>
            <a:custGeom>
              <a:avLst/>
              <a:gdLst>
                <a:gd name="T0" fmla="*/ 0 w 42"/>
                <a:gd name="T1" fmla="*/ 0 h 10"/>
                <a:gd name="T2" fmla="*/ 2147483647 w 42"/>
                <a:gd name="T3" fmla="*/ 2147483647 h 10"/>
                <a:gd name="T4" fmla="*/ 2147483647 w 42"/>
                <a:gd name="T5" fmla="*/ 0 h 10"/>
                <a:gd name="T6" fmla="*/ 2147483647 w 42"/>
                <a:gd name="T7" fmla="*/ 0 h 10"/>
                <a:gd name="T8" fmla="*/ 0 60000 65536"/>
                <a:gd name="T9" fmla="*/ 0 60000 65536"/>
                <a:gd name="T10" fmla="*/ 0 60000 65536"/>
                <a:gd name="T11" fmla="*/ 0 60000 65536"/>
                <a:gd name="T12" fmla="*/ 0 w 42"/>
                <a:gd name="T13" fmla="*/ 0 h 10"/>
                <a:gd name="T14" fmla="*/ 42 w 42"/>
                <a:gd name="T15" fmla="*/ 10 h 10"/>
              </a:gdLst>
              <a:ahLst/>
              <a:cxnLst>
                <a:cxn ang="T8">
                  <a:pos x="T0" y="T1"/>
                </a:cxn>
                <a:cxn ang="T9">
                  <a:pos x="T2" y="T3"/>
                </a:cxn>
                <a:cxn ang="T10">
                  <a:pos x="T4" y="T5"/>
                </a:cxn>
                <a:cxn ang="T11">
                  <a:pos x="T6" y="T7"/>
                </a:cxn>
              </a:cxnLst>
              <a:rect l="T12" t="T13" r="T14" b="T15"/>
              <a:pathLst>
                <a:path w="42" h="10">
                  <a:moveTo>
                    <a:pt x="0" y="0"/>
                  </a:moveTo>
                  <a:cubicBezTo>
                    <a:pt x="0" y="5"/>
                    <a:pt x="9" y="10"/>
                    <a:pt x="21" y="10"/>
                  </a:cubicBezTo>
                  <a:cubicBezTo>
                    <a:pt x="33" y="10"/>
                    <a:pt x="42" y="5"/>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00" name="Line 73">
              <a:extLst>
                <a:ext uri="{FF2B5EF4-FFF2-40B4-BE49-F238E27FC236}">
                  <a16:creationId xmlns:a16="http://schemas.microsoft.com/office/drawing/2014/main" id="{B93F861D-4FF1-40F5-85CA-72C8F441758B}"/>
                </a:ext>
              </a:extLst>
            </p:cNvPr>
            <p:cNvSpPr>
              <a:spLocks noChangeShapeType="1"/>
            </p:cNvSpPr>
            <p:nvPr/>
          </p:nvSpPr>
          <p:spPr bwMode="auto">
            <a:xfrm flipV="1">
              <a:off x="13195300" y="1775619"/>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01" name="Line 74">
              <a:extLst>
                <a:ext uri="{FF2B5EF4-FFF2-40B4-BE49-F238E27FC236}">
                  <a16:creationId xmlns:a16="http://schemas.microsoft.com/office/drawing/2014/main" id="{63938C6F-80B4-4FC0-90C8-2F668B29D59E}"/>
                </a:ext>
              </a:extLst>
            </p:cNvPr>
            <p:cNvSpPr>
              <a:spLocks noChangeShapeType="1"/>
            </p:cNvSpPr>
            <p:nvPr/>
          </p:nvSpPr>
          <p:spPr bwMode="auto">
            <a:xfrm flipV="1">
              <a:off x="13127038" y="1775619"/>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02" name="Oval 75">
              <a:extLst>
                <a:ext uri="{FF2B5EF4-FFF2-40B4-BE49-F238E27FC236}">
                  <a16:creationId xmlns:a16="http://schemas.microsoft.com/office/drawing/2014/main" id="{643508F3-EA6A-4769-9A84-F9A22CF67EAC}"/>
                </a:ext>
              </a:extLst>
            </p:cNvPr>
            <p:cNvSpPr>
              <a:spLocks noChangeArrowheads="1"/>
            </p:cNvSpPr>
            <p:nvPr/>
          </p:nvSpPr>
          <p:spPr bwMode="auto">
            <a:xfrm>
              <a:off x="14095413" y="1670844"/>
              <a:ext cx="169862"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203" name="Oval 76">
              <a:extLst>
                <a:ext uri="{FF2B5EF4-FFF2-40B4-BE49-F238E27FC236}">
                  <a16:creationId xmlns:a16="http://schemas.microsoft.com/office/drawing/2014/main" id="{FAA14F74-C8BF-4B98-B176-7968E7D0AC74}"/>
                </a:ext>
              </a:extLst>
            </p:cNvPr>
            <p:cNvSpPr>
              <a:spLocks noChangeArrowheads="1"/>
            </p:cNvSpPr>
            <p:nvPr/>
          </p:nvSpPr>
          <p:spPr bwMode="auto">
            <a:xfrm>
              <a:off x="14095413" y="1670844"/>
              <a:ext cx="169862"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204" name="Freeform 77">
              <a:extLst>
                <a:ext uri="{FF2B5EF4-FFF2-40B4-BE49-F238E27FC236}">
                  <a16:creationId xmlns:a16="http://schemas.microsoft.com/office/drawing/2014/main" id="{3863256D-26E4-40F9-9B02-72DF12984399}"/>
                </a:ext>
              </a:extLst>
            </p:cNvPr>
            <p:cNvSpPr>
              <a:spLocks/>
            </p:cNvSpPr>
            <p:nvPr/>
          </p:nvSpPr>
          <p:spPr bwMode="auto">
            <a:xfrm>
              <a:off x="14095413" y="1727994"/>
              <a:ext cx="169862"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4"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05" name="Line 78">
              <a:extLst>
                <a:ext uri="{FF2B5EF4-FFF2-40B4-BE49-F238E27FC236}">
                  <a16:creationId xmlns:a16="http://schemas.microsoft.com/office/drawing/2014/main" id="{D27FC8C2-A395-4E60-8E5C-A5C2689DF8C0}"/>
                </a:ext>
              </a:extLst>
            </p:cNvPr>
            <p:cNvSpPr>
              <a:spLocks noChangeShapeType="1"/>
            </p:cNvSpPr>
            <p:nvPr/>
          </p:nvSpPr>
          <p:spPr bwMode="auto">
            <a:xfrm>
              <a:off x="14265275" y="1697831"/>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06" name="Line 79">
              <a:extLst>
                <a:ext uri="{FF2B5EF4-FFF2-40B4-BE49-F238E27FC236}">
                  <a16:creationId xmlns:a16="http://schemas.microsoft.com/office/drawing/2014/main" id="{23501C9A-4BDB-4378-A48E-A60D7287700F}"/>
                </a:ext>
              </a:extLst>
            </p:cNvPr>
            <p:cNvSpPr>
              <a:spLocks noChangeShapeType="1"/>
            </p:cNvSpPr>
            <p:nvPr/>
          </p:nvSpPr>
          <p:spPr bwMode="auto">
            <a:xfrm>
              <a:off x="14095413" y="1704181"/>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07" name="Freeform 80">
              <a:extLst>
                <a:ext uri="{FF2B5EF4-FFF2-40B4-BE49-F238E27FC236}">
                  <a16:creationId xmlns:a16="http://schemas.microsoft.com/office/drawing/2014/main" id="{189FF7DA-C03D-4B54-AE81-A13C1A12DCED}"/>
                </a:ext>
              </a:extLst>
            </p:cNvPr>
            <p:cNvSpPr>
              <a:spLocks/>
            </p:cNvSpPr>
            <p:nvPr/>
          </p:nvSpPr>
          <p:spPr bwMode="auto">
            <a:xfrm>
              <a:off x="14147800" y="1981994"/>
              <a:ext cx="66675" cy="17462"/>
            </a:xfrm>
            <a:custGeom>
              <a:avLst/>
              <a:gdLst>
                <a:gd name="T0" fmla="*/ 0 w 42"/>
                <a:gd name="T1" fmla="*/ 0 h 11"/>
                <a:gd name="T2" fmla="*/ 2147483647 w 42"/>
                <a:gd name="T3" fmla="*/ 2147483647 h 11"/>
                <a:gd name="T4" fmla="*/ 2147483647 w 42"/>
                <a:gd name="T5" fmla="*/ 0 h 11"/>
                <a:gd name="T6" fmla="*/ 2147483647 w 42"/>
                <a:gd name="T7" fmla="*/ 0 h 11"/>
                <a:gd name="T8" fmla="*/ 0 60000 65536"/>
                <a:gd name="T9" fmla="*/ 0 60000 65536"/>
                <a:gd name="T10" fmla="*/ 0 60000 65536"/>
                <a:gd name="T11" fmla="*/ 0 60000 65536"/>
                <a:gd name="T12" fmla="*/ 0 w 42"/>
                <a:gd name="T13" fmla="*/ 0 h 11"/>
                <a:gd name="T14" fmla="*/ 42 w 42"/>
                <a:gd name="T15" fmla="*/ 11 h 11"/>
              </a:gdLst>
              <a:ahLst/>
              <a:cxnLst>
                <a:cxn ang="T8">
                  <a:pos x="T0" y="T1"/>
                </a:cxn>
                <a:cxn ang="T9">
                  <a:pos x="T2" y="T3"/>
                </a:cxn>
                <a:cxn ang="T10">
                  <a:pos x="T4" y="T5"/>
                </a:cxn>
                <a:cxn ang="T11">
                  <a:pos x="T6" y="T7"/>
                </a:cxn>
              </a:cxnLst>
              <a:rect l="T12" t="T13" r="T14" b="T15"/>
              <a:pathLst>
                <a:path w="42" h="11">
                  <a:moveTo>
                    <a:pt x="0" y="0"/>
                  </a:moveTo>
                  <a:cubicBezTo>
                    <a:pt x="0" y="6"/>
                    <a:pt x="9" y="11"/>
                    <a:pt x="21" y="11"/>
                  </a:cubicBezTo>
                  <a:cubicBezTo>
                    <a:pt x="32" y="11"/>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08" name="Line 81">
              <a:extLst>
                <a:ext uri="{FF2B5EF4-FFF2-40B4-BE49-F238E27FC236}">
                  <a16:creationId xmlns:a16="http://schemas.microsoft.com/office/drawing/2014/main" id="{F644E251-8DB6-4DCC-B8F0-CEA069356730}"/>
                </a:ext>
              </a:extLst>
            </p:cNvPr>
            <p:cNvSpPr>
              <a:spLocks noChangeShapeType="1"/>
            </p:cNvSpPr>
            <p:nvPr/>
          </p:nvSpPr>
          <p:spPr bwMode="auto">
            <a:xfrm flipV="1">
              <a:off x="14216063" y="1753394"/>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09" name="Line 82">
              <a:extLst>
                <a:ext uri="{FF2B5EF4-FFF2-40B4-BE49-F238E27FC236}">
                  <a16:creationId xmlns:a16="http://schemas.microsoft.com/office/drawing/2014/main" id="{C9C5B7F6-FB07-45EB-87F7-E892CD09A760}"/>
                </a:ext>
              </a:extLst>
            </p:cNvPr>
            <p:cNvSpPr>
              <a:spLocks noChangeShapeType="1"/>
            </p:cNvSpPr>
            <p:nvPr/>
          </p:nvSpPr>
          <p:spPr bwMode="auto">
            <a:xfrm flipV="1">
              <a:off x="14147800" y="1754981"/>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10" name="Oval 83">
              <a:extLst>
                <a:ext uri="{FF2B5EF4-FFF2-40B4-BE49-F238E27FC236}">
                  <a16:creationId xmlns:a16="http://schemas.microsoft.com/office/drawing/2014/main" id="{754908AE-9757-4E07-B5C6-DC6B0ECF9793}"/>
                </a:ext>
              </a:extLst>
            </p:cNvPr>
            <p:cNvSpPr>
              <a:spLocks noChangeArrowheads="1"/>
            </p:cNvSpPr>
            <p:nvPr/>
          </p:nvSpPr>
          <p:spPr bwMode="auto">
            <a:xfrm>
              <a:off x="13776325" y="1589881"/>
              <a:ext cx="169863"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211" name="Oval 84">
              <a:extLst>
                <a:ext uri="{FF2B5EF4-FFF2-40B4-BE49-F238E27FC236}">
                  <a16:creationId xmlns:a16="http://schemas.microsoft.com/office/drawing/2014/main" id="{94FC8535-19AA-4475-BA9C-2E6B66A17483}"/>
                </a:ext>
              </a:extLst>
            </p:cNvPr>
            <p:cNvSpPr>
              <a:spLocks noChangeArrowheads="1"/>
            </p:cNvSpPr>
            <p:nvPr/>
          </p:nvSpPr>
          <p:spPr bwMode="auto">
            <a:xfrm>
              <a:off x="13776325" y="1589881"/>
              <a:ext cx="169863"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212" name="Freeform 85">
              <a:extLst>
                <a:ext uri="{FF2B5EF4-FFF2-40B4-BE49-F238E27FC236}">
                  <a16:creationId xmlns:a16="http://schemas.microsoft.com/office/drawing/2014/main" id="{10873CA2-98D1-4669-AA6C-1CA4536087CC}"/>
                </a:ext>
              </a:extLst>
            </p:cNvPr>
            <p:cNvSpPr>
              <a:spLocks/>
            </p:cNvSpPr>
            <p:nvPr/>
          </p:nvSpPr>
          <p:spPr bwMode="auto">
            <a:xfrm>
              <a:off x="13776325" y="1647031"/>
              <a:ext cx="169863" cy="26988"/>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4"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13" name="Line 86">
              <a:extLst>
                <a:ext uri="{FF2B5EF4-FFF2-40B4-BE49-F238E27FC236}">
                  <a16:creationId xmlns:a16="http://schemas.microsoft.com/office/drawing/2014/main" id="{1A102042-CC8A-487D-B847-9BC347C8B037}"/>
                </a:ext>
              </a:extLst>
            </p:cNvPr>
            <p:cNvSpPr>
              <a:spLocks noChangeShapeType="1"/>
            </p:cNvSpPr>
            <p:nvPr/>
          </p:nvSpPr>
          <p:spPr bwMode="auto">
            <a:xfrm>
              <a:off x="13946188" y="1618456"/>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14" name="Line 87">
              <a:extLst>
                <a:ext uri="{FF2B5EF4-FFF2-40B4-BE49-F238E27FC236}">
                  <a16:creationId xmlns:a16="http://schemas.microsoft.com/office/drawing/2014/main" id="{378FA529-6FF1-448C-B9FE-A043311ADAA2}"/>
                </a:ext>
              </a:extLst>
            </p:cNvPr>
            <p:cNvSpPr>
              <a:spLocks noChangeShapeType="1"/>
            </p:cNvSpPr>
            <p:nvPr/>
          </p:nvSpPr>
          <p:spPr bwMode="auto">
            <a:xfrm>
              <a:off x="13777913" y="1623219"/>
              <a:ext cx="1587"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15" name="Freeform 88">
              <a:extLst>
                <a:ext uri="{FF2B5EF4-FFF2-40B4-BE49-F238E27FC236}">
                  <a16:creationId xmlns:a16="http://schemas.microsoft.com/office/drawing/2014/main" id="{4F4A9170-041D-4D8B-8F58-CDA9A8F5414D}"/>
                </a:ext>
              </a:extLst>
            </p:cNvPr>
            <p:cNvSpPr>
              <a:spLocks/>
            </p:cNvSpPr>
            <p:nvPr/>
          </p:nvSpPr>
          <p:spPr bwMode="auto">
            <a:xfrm>
              <a:off x="13828713" y="1902619"/>
              <a:ext cx="66675" cy="15875"/>
            </a:xfrm>
            <a:custGeom>
              <a:avLst/>
              <a:gdLst>
                <a:gd name="T0" fmla="*/ 0 w 42"/>
                <a:gd name="T1" fmla="*/ 0 h 10"/>
                <a:gd name="T2" fmla="*/ 2147483647 w 42"/>
                <a:gd name="T3" fmla="*/ 2147483647 h 10"/>
                <a:gd name="T4" fmla="*/ 2147483647 w 42"/>
                <a:gd name="T5" fmla="*/ 0 h 10"/>
                <a:gd name="T6" fmla="*/ 2147483647 w 42"/>
                <a:gd name="T7" fmla="*/ 0 h 10"/>
                <a:gd name="T8" fmla="*/ 0 60000 65536"/>
                <a:gd name="T9" fmla="*/ 0 60000 65536"/>
                <a:gd name="T10" fmla="*/ 0 60000 65536"/>
                <a:gd name="T11" fmla="*/ 0 60000 65536"/>
                <a:gd name="T12" fmla="*/ 0 w 42"/>
                <a:gd name="T13" fmla="*/ 0 h 10"/>
                <a:gd name="T14" fmla="*/ 42 w 42"/>
                <a:gd name="T15" fmla="*/ 10 h 10"/>
              </a:gdLst>
              <a:ahLst/>
              <a:cxnLst>
                <a:cxn ang="T8">
                  <a:pos x="T0" y="T1"/>
                </a:cxn>
                <a:cxn ang="T9">
                  <a:pos x="T2" y="T3"/>
                </a:cxn>
                <a:cxn ang="T10">
                  <a:pos x="T4" y="T5"/>
                </a:cxn>
                <a:cxn ang="T11">
                  <a:pos x="T6" y="T7"/>
                </a:cxn>
              </a:cxnLst>
              <a:rect l="T12" t="T13" r="T14" b="T15"/>
              <a:pathLst>
                <a:path w="42" h="10">
                  <a:moveTo>
                    <a:pt x="0" y="0"/>
                  </a:moveTo>
                  <a:cubicBezTo>
                    <a:pt x="0" y="6"/>
                    <a:pt x="9" y="10"/>
                    <a:pt x="21" y="10"/>
                  </a:cubicBezTo>
                  <a:cubicBezTo>
                    <a:pt x="33" y="10"/>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16" name="Line 89">
              <a:extLst>
                <a:ext uri="{FF2B5EF4-FFF2-40B4-BE49-F238E27FC236}">
                  <a16:creationId xmlns:a16="http://schemas.microsoft.com/office/drawing/2014/main" id="{1E1E7D05-E53F-439B-B2EB-3CD1E5DA964A}"/>
                </a:ext>
              </a:extLst>
            </p:cNvPr>
            <p:cNvSpPr>
              <a:spLocks noChangeShapeType="1"/>
            </p:cNvSpPr>
            <p:nvPr/>
          </p:nvSpPr>
          <p:spPr bwMode="auto">
            <a:xfrm flipV="1">
              <a:off x="13896975" y="1674019"/>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17" name="Line 90">
              <a:extLst>
                <a:ext uri="{FF2B5EF4-FFF2-40B4-BE49-F238E27FC236}">
                  <a16:creationId xmlns:a16="http://schemas.microsoft.com/office/drawing/2014/main" id="{1DB9F3C4-BC65-4206-A0D7-BB07B65A791D}"/>
                </a:ext>
              </a:extLst>
            </p:cNvPr>
            <p:cNvSpPr>
              <a:spLocks noChangeShapeType="1"/>
            </p:cNvSpPr>
            <p:nvPr/>
          </p:nvSpPr>
          <p:spPr bwMode="auto">
            <a:xfrm flipV="1">
              <a:off x="13828713" y="1674019"/>
              <a:ext cx="1587" cy="230187"/>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18" name="Line 91">
              <a:extLst>
                <a:ext uri="{FF2B5EF4-FFF2-40B4-BE49-F238E27FC236}">
                  <a16:creationId xmlns:a16="http://schemas.microsoft.com/office/drawing/2014/main" id="{C1204180-5BCE-48E8-B466-B7F5D1B092BB}"/>
                </a:ext>
              </a:extLst>
            </p:cNvPr>
            <p:cNvSpPr>
              <a:spLocks noChangeShapeType="1"/>
            </p:cNvSpPr>
            <p:nvPr/>
          </p:nvSpPr>
          <p:spPr bwMode="auto">
            <a:xfrm flipV="1">
              <a:off x="14670088" y="1977231"/>
              <a:ext cx="1587" cy="65088"/>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19" name="Line 92">
              <a:extLst>
                <a:ext uri="{FF2B5EF4-FFF2-40B4-BE49-F238E27FC236}">
                  <a16:creationId xmlns:a16="http://schemas.microsoft.com/office/drawing/2014/main" id="{3847BD24-EBF7-4180-9029-B0E1B9A8B2F5}"/>
                </a:ext>
              </a:extLst>
            </p:cNvPr>
            <p:cNvSpPr>
              <a:spLocks noChangeShapeType="1"/>
            </p:cNvSpPr>
            <p:nvPr/>
          </p:nvSpPr>
          <p:spPr bwMode="auto">
            <a:xfrm flipH="1" flipV="1">
              <a:off x="14216063" y="1864519"/>
              <a:ext cx="454025" cy="11271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0" name="Line 93">
              <a:extLst>
                <a:ext uri="{FF2B5EF4-FFF2-40B4-BE49-F238E27FC236}">
                  <a16:creationId xmlns:a16="http://schemas.microsoft.com/office/drawing/2014/main" id="{A5B84325-7D23-4E1C-A0AC-E6BDE570A8C5}"/>
                </a:ext>
              </a:extLst>
            </p:cNvPr>
            <p:cNvSpPr>
              <a:spLocks noChangeShapeType="1"/>
            </p:cNvSpPr>
            <p:nvPr/>
          </p:nvSpPr>
          <p:spPr bwMode="auto">
            <a:xfrm flipH="1" flipV="1">
              <a:off x="13989050" y="1807369"/>
              <a:ext cx="158750" cy="428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1" name="Line 94">
              <a:extLst>
                <a:ext uri="{FF2B5EF4-FFF2-40B4-BE49-F238E27FC236}">
                  <a16:creationId xmlns:a16="http://schemas.microsoft.com/office/drawing/2014/main" id="{8E0ED20F-CDCD-4287-A848-80BA343F2965}"/>
                </a:ext>
              </a:extLst>
            </p:cNvPr>
            <p:cNvSpPr>
              <a:spLocks noChangeShapeType="1"/>
            </p:cNvSpPr>
            <p:nvPr/>
          </p:nvSpPr>
          <p:spPr bwMode="auto">
            <a:xfrm flipV="1">
              <a:off x="13896975" y="1807369"/>
              <a:ext cx="92075" cy="14287"/>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2" name="Line 95">
              <a:extLst>
                <a:ext uri="{FF2B5EF4-FFF2-40B4-BE49-F238E27FC236}">
                  <a16:creationId xmlns:a16="http://schemas.microsoft.com/office/drawing/2014/main" id="{A4DF1646-8187-4C1E-83A8-71FFA206027E}"/>
                </a:ext>
              </a:extLst>
            </p:cNvPr>
            <p:cNvSpPr>
              <a:spLocks noChangeShapeType="1"/>
            </p:cNvSpPr>
            <p:nvPr/>
          </p:nvSpPr>
          <p:spPr bwMode="auto">
            <a:xfrm flipV="1">
              <a:off x="13514388" y="1831181"/>
              <a:ext cx="314325" cy="46038"/>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3" name="Line 96">
              <a:extLst>
                <a:ext uri="{FF2B5EF4-FFF2-40B4-BE49-F238E27FC236}">
                  <a16:creationId xmlns:a16="http://schemas.microsoft.com/office/drawing/2014/main" id="{6562A93B-E60F-4B76-BCDF-8C70B3DFBA24}"/>
                </a:ext>
              </a:extLst>
            </p:cNvPr>
            <p:cNvSpPr>
              <a:spLocks noChangeShapeType="1"/>
            </p:cNvSpPr>
            <p:nvPr/>
          </p:nvSpPr>
          <p:spPr bwMode="auto">
            <a:xfrm flipV="1">
              <a:off x="13195300" y="1888331"/>
              <a:ext cx="250825" cy="3651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4" name="Line 97">
              <a:extLst>
                <a:ext uri="{FF2B5EF4-FFF2-40B4-BE49-F238E27FC236}">
                  <a16:creationId xmlns:a16="http://schemas.microsoft.com/office/drawing/2014/main" id="{422A769D-46CB-4E46-8E22-33A6CED22872}"/>
                </a:ext>
              </a:extLst>
            </p:cNvPr>
            <p:cNvSpPr>
              <a:spLocks noChangeShapeType="1"/>
            </p:cNvSpPr>
            <p:nvPr/>
          </p:nvSpPr>
          <p:spPr bwMode="auto">
            <a:xfrm flipV="1">
              <a:off x="12833350" y="1934369"/>
              <a:ext cx="293688" cy="428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5" name="Line 98">
              <a:extLst>
                <a:ext uri="{FF2B5EF4-FFF2-40B4-BE49-F238E27FC236}">
                  <a16:creationId xmlns:a16="http://schemas.microsoft.com/office/drawing/2014/main" id="{B894E32F-2039-4B9F-AAD1-FFC570B3F597}"/>
                </a:ext>
              </a:extLst>
            </p:cNvPr>
            <p:cNvSpPr>
              <a:spLocks noChangeShapeType="1"/>
            </p:cNvSpPr>
            <p:nvPr/>
          </p:nvSpPr>
          <p:spPr bwMode="auto">
            <a:xfrm flipV="1">
              <a:off x="12528550" y="1988344"/>
              <a:ext cx="236538" cy="3175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6" name="Line 99">
              <a:extLst>
                <a:ext uri="{FF2B5EF4-FFF2-40B4-BE49-F238E27FC236}">
                  <a16:creationId xmlns:a16="http://schemas.microsoft.com/office/drawing/2014/main" id="{737EFA76-7DC2-444C-8613-CA7A6EDE5BE2}"/>
                </a:ext>
              </a:extLst>
            </p:cNvPr>
            <p:cNvSpPr>
              <a:spLocks noChangeShapeType="1"/>
            </p:cNvSpPr>
            <p:nvPr/>
          </p:nvSpPr>
          <p:spPr bwMode="auto">
            <a:xfrm flipV="1">
              <a:off x="12157075" y="2032794"/>
              <a:ext cx="303213" cy="4445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7" name="Line 100">
              <a:extLst>
                <a:ext uri="{FF2B5EF4-FFF2-40B4-BE49-F238E27FC236}">
                  <a16:creationId xmlns:a16="http://schemas.microsoft.com/office/drawing/2014/main" id="{62069EF8-26E8-41CD-A021-399CD99991D4}"/>
                </a:ext>
              </a:extLst>
            </p:cNvPr>
            <p:cNvSpPr>
              <a:spLocks noChangeShapeType="1"/>
            </p:cNvSpPr>
            <p:nvPr/>
          </p:nvSpPr>
          <p:spPr bwMode="auto">
            <a:xfrm flipV="1">
              <a:off x="11826875" y="2086769"/>
              <a:ext cx="257175" cy="381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8" name="Line 101">
              <a:extLst>
                <a:ext uri="{FF2B5EF4-FFF2-40B4-BE49-F238E27FC236}">
                  <a16:creationId xmlns:a16="http://schemas.microsoft.com/office/drawing/2014/main" id="{FF73FA52-5757-42C6-8695-04B92D29BBD0}"/>
                </a:ext>
              </a:extLst>
            </p:cNvPr>
            <p:cNvSpPr>
              <a:spLocks noChangeShapeType="1"/>
            </p:cNvSpPr>
            <p:nvPr/>
          </p:nvSpPr>
          <p:spPr bwMode="auto">
            <a:xfrm flipV="1">
              <a:off x="11472863" y="2135981"/>
              <a:ext cx="285750" cy="412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29" name="Line 102">
              <a:extLst>
                <a:ext uri="{FF2B5EF4-FFF2-40B4-BE49-F238E27FC236}">
                  <a16:creationId xmlns:a16="http://schemas.microsoft.com/office/drawing/2014/main" id="{9D0AB7EF-399A-46C8-A1DB-92D1793CF618}"/>
                </a:ext>
              </a:extLst>
            </p:cNvPr>
            <p:cNvSpPr>
              <a:spLocks noChangeShapeType="1"/>
            </p:cNvSpPr>
            <p:nvPr/>
          </p:nvSpPr>
          <p:spPr bwMode="auto">
            <a:xfrm flipV="1">
              <a:off x="11153775" y="2186781"/>
              <a:ext cx="250825" cy="3651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30" name="Line 103">
              <a:extLst>
                <a:ext uri="{FF2B5EF4-FFF2-40B4-BE49-F238E27FC236}">
                  <a16:creationId xmlns:a16="http://schemas.microsoft.com/office/drawing/2014/main" id="{C6ED0CD1-796D-4D52-9FDB-C0B1CF3E5AA1}"/>
                </a:ext>
              </a:extLst>
            </p:cNvPr>
            <p:cNvSpPr>
              <a:spLocks noChangeShapeType="1"/>
            </p:cNvSpPr>
            <p:nvPr/>
          </p:nvSpPr>
          <p:spPr bwMode="auto">
            <a:xfrm flipV="1">
              <a:off x="10587038" y="2234406"/>
              <a:ext cx="498475" cy="7302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31" name="Freeform 109">
              <a:extLst>
                <a:ext uri="{FF2B5EF4-FFF2-40B4-BE49-F238E27FC236}">
                  <a16:creationId xmlns:a16="http://schemas.microsoft.com/office/drawing/2014/main" id="{B43243C5-08E6-4D67-B482-7DD4C7653F87}"/>
                </a:ext>
              </a:extLst>
            </p:cNvPr>
            <p:cNvSpPr>
              <a:spLocks/>
            </p:cNvSpPr>
            <p:nvPr/>
          </p:nvSpPr>
          <p:spPr bwMode="auto">
            <a:xfrm>
              <a:off x="10912475" y="2450306"/>
              <a:ext cx="15875" cy="6350"/>
            </a:xfrm>
            <a:custGeom>
              <a:avLst/>
              <a:gdLst>
                <a:gd name="T0" fmla="*/ 0 w 10"/>
                <a:gd name="T1" fmla="*/ 2147483647 h 4"/>
                <a:gd name="T2" fmla="*/ 0 w 10"/>
                <a:gd name="T3" fmla="*/ 0 h 4"/>
                <a:gd name="T4" fmla="*/ 2147483647 w 10"/>
                <a:gd name="T5" fmla="*/ 2147483647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1"/>
                  </a:moveTo>
                  <a:lnTo>
                    <a:pt x="0" y="0"/>
                  </a:lnTo>
                  <a:lnTo>
                    <a:pt x="10" y="4"/>
                  </a:ln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32" name="Line 110">
              <a:extLst>
                <a:ext uri="{FF2B5EF4-FFF2-40B4-BE49-F238E27FC236}">
                  <a16:creationId xmlns:a16="http://schemas.microsoft.com/office/drawing/2014/main" id="{7C771C14-FB9C-4B69-92AB-8E6DAC1AE93A}"/>
                </a:ext>
              </a:extLst>
            </p:cNvPr>
            <p:cNvSpPr>
              <a:spLocks noChangeShapeType="1"/>
            </p:cNvSpPr>
            <p:nvPr/>
          </p:nvSpPr>
          <p:spPr bwMode="auto">
            <a:xfrm flipH="1" flipV="1">
              <a:off x="10912475" y="2451894"/>
              <a:ext cx="15875" cy="47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33" name="Freeform 111">
              <a:extLst>
                <a:ext uri="{FF2B5EF4-FFF2-40B4-BE49-F238E27FC236}">
                  <a16:creationId xmlns:a16="http://schemas.microsoft.com/office/drawing/2014/main" id="{33CF68ED-88BD-4C1B-ABF9-3CCE3D45FEA2}"/>
                </a:ext>
              </a:extLst>
            </p:cNvPr>
            <p:cNvSpPr>
              <a:spLocks/>
            </p:cNvSpPr>
            <p:nvPr/>
          </p:nvSpPr>
          <p:spPr bwMode="auto">
            <a:xfrm>
              <a:off x="10587038" y="2307431"/>
              <a:ext cx="681037" cy="233363"/>
            </a:xfrm>
            <a:custGeom>
              <a:avLst/>
              <a:gdLst>
                <a:gd name="T0" fmla="*/ 2147483647 w 429"/>
                <a:gd name="T1" fmla="*/ 2147483647 h 147"/>
                <a:gd name="T2" fmla="*/ 0 w 429"/>
                <a:gd name="T3" fmla="*/ 2147483647 h 147"/>
                <a:gd name="T4" fmla="*/ 0 w 429"/>
                <a:gd name="T5" fmla="*/ 0 h 147"/>
                <a:gd name="T6" fmla="*/ 2147483647 w 429"/>
                <a:gd name="T7" fmla="*/ 2147483647 h 147"/>
                <a:gd name="T8" fmla="*/ 2147483647 w 429"/>
                <a:gd name="T9" fmla="*/ 2147483647 h 147"/>
                <a:gd name="T10" fmla="*/ 2147483647 w 429"/>
                <a:gd name="T11" fmla="*/ 2147483647 h 147"/>
                <a:gd name="T12" fmla="*/ 0 60000 65536"/>
                <a:gd name="T13" fmla="*/ 0 60000 65536"/>
                <a:gd name="T14" fmla="*/ 0 60000 65536"/>
                <a:gd name="T15" fmla="*/ 0 60000 65536"/>
                <a:gd name="T16" fmla="*/ 0 60000 65536"/>
                <a:gd name="T17" fmla="*/ 0 60000 65536"/>
                <a:gd name="T18" fmla="*/ 0 w 429"/>
                <a:gd name="T19" fmla="*/ 0 h 147"/>
                <a:gd name="T20" fmla="*/ 429 w 429"/>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429" h="147">
                  <a:moveTo>
                    <a:pt x="205" y="91"/>
                  </a:moveTo>
                  <a:lnTo>
                    <a:pt x="0" y="40"/>
                  </a:lnTo>
                  <a:lnTo>
                    <a:pt x="0" y="0"/>
                  </a:lnTo>
                  <a:lnTo>
                    <a:pt x="429" y="107"/>
                  </a:lnTo>
                  <a:lnTo>
                    <a:pt x="429" y="147"/>
                  </a:lnTo>
                  <a:lnTo>
                    <a:pt x="215" y="94"/>
                  </a:ln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34" name="Line 112">
              <a:extLst>
                <a:ext uri="{FF2B5EF4-FFF2-40B4-BE49-F238E27FC236}">
                  <a16:creationId xmlns:a16="http://schemas.microsoft.com/office/drawing/2014/main" id="{90B809FF-AD47-4A53-B73D-DA9E656BB0BB}"/>
                </a:ext>
              </a:extLst>
            </p:cNvPr>
            <p:cNvSpPr>
              <a:spLocks noChangeShapeType="1"/>
            </p:cNvSpPr>
            <p:nvPr/>
          </p:nvSpPr>
          <p:spPr bwMode="auto">
            <a:xfrm flipV="1">
              <a:off x="14346238" y="2089944"/>
              <a:ext cx="1587" cy="733425"/>
            </a:xfrm>
            <a:prstGeom prst="line">
              <a:avLst/>
            </a:prstGeom>
            <a:noFill/>
            <a:ln w="635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35" name="Line 113">
              <a:extLst>
                <a:ext uri="{FF2B5EF4-FFF2-40B4-BE49-F238E27FC236}">
                  <a16:creationId xmlns:a16="http://schemas.microsoft.com/office/drawing/2014/main" id="{C0D4D315-7DA9-4728-8C55-BE86FBE6FDC2}"/>
                </a:ext>
              </a:extLst>
            </p:cNvPr>
            <p:cNvSpPr>
              <a:spLocks noChangeShapeType="1"/>
            </p:cNvSpPr>
            <p:nvPr/>
          </p:nvSpPr>
          <p:spPr bwMode="auto">
            <a:xfrm flipV="1">
              <a:off x="10912475" y="2451894"/>
              <a:ext cx="1588" cy="920750"/>
            </a:xfrm>
            <a:prstGeom prst="line">
              <a:avLst/>
            </a:prstGeom>
            <a:noFill/>
            <a:ln w="635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236" name="Freeform 114">
              <a:extLst>
                <a:ext uri="{FF2B5EF4-FFF2-40B4-BE49-F238E27FC236}">
                  <a16:creationId xmlns:a16="http://schemas.microsoft.com/office/drawing/2014/main" id="{047B2453-863F-45E8-8D49-DA8258149464}"/>
                </a:ext>
              </a:extLst>
            </p:cNvPr>
            <p:cNvSpPr>
              <a:spLocks/>
            </p:cNvSpPr>
            <p:nvPr/>
          </p:nvSpPr>
          <p:spPr bwMode="auto">
            <a:xfrm>
              <a:off x="10928350" y="2456656"/>
              <a:ext cx="15875" cy="911225"/>
            </a:xfrm>
            <a:custGeom>
              <a:avLst/>
              <a:gdLst>
                <a:gd name="T0" fmla="*/ 0 w 10"/>
                <a:gd name="T1" fmla="*/ 0 h 574"/>
                <a:gd name="T2" fmla="*/ 2147483647 w 10"/>
                <a:gd name="T3" fmla="*/ 2147483647 h 574"/>
                <a:gd name="T4" fmla="*/ 2147483647 w 10"/>
                <a:gd name="T5" fmla="*/ 2147483647 h 574"/>
                <a:gd name="T6" fmla="*/ 0 60000 65536"/>
                <a:gd name="T7" fmla="*/ 0 60000 65536"/>
                <a:gd name="T8" fmla="*/ 0 60000 65536"/>
                <a:gd name="T9" fmla="*/ 0 w 10"/>
                <a:gd name="T10" fmla="*/ 0 h 574"/>
                <a:gd name="T11" fmla="*/ 10 w 10"/>
                <a:gd name="T12" fmla="*/ 574 h 574"/>
              </a:gdLst>
              <a:ahLst/>
              <a:cxnLst>
                <a:cxn ang="T6">
                  <a:pos x="T0" y="T1"/>
                </a:cxn>
                <a:cxn ang="T7">
                  <a:pos x="T2" y="T3"/>
                </a:cxn>
                <a:cxn ang="T8">
                  <a:pos x="T4" y="T5"/>
                </a:cxn>
              </a:cxnLst>
              <a:rect l="T9" t="T10" r="T11" b="T12"/>
              <a:pathLst>
                <a:path w="10" h="574">
                  <a:moveTo>
                    <a:pt x="0" y="0"/>
                  </a:moveTo>
                  <a:lnTo>
                    <a:pt x="10" y="11"/>
                  </a:lnTo>
                  <a:lnTo>
                    <a:pt x="10" y="574"/>
                  </a:lnTo>
                </a:path>
              </a:pathLst>
            </a:custGeom>
            <a:noFill/>
            <a:ln w="6350"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grpSp>
      <p:sp>
        <p:nvSpPr>
          <p:cNvPr id="2" name="TextBox 1">
            <a:extLst>
              <a:ext uri="{FF2B5EF4-FFF2-40B4-BE49-F238E27FC236}">
                <a16:creationId xmlns:a16="http://schemas.microsoft.com/office/drawing/2014/main" id="{2A9B04BE-E237-43D6-AAE0-626F6EEEA5DA}"/>
              </a:ext>
            </a:extLst>
          </p:cNvPr>
          <p:cNvSpPr txBox="1"/>
          <p:nvPr/>
        </p:nvSpPr>
        <p:spPr>
          <a:xfrm>
            <a:off x="571500" y="1648980"/>
            <a:ext cx="2248332" cy="707886"/>
          </a:xfrm>
          <a:prstGeom prst="rect">
            <a:avLst/>
          </a:prstGeom>
          <a:noFill/>
        </p:spPr>
        <p:txBody>
          <a:bodyPr wrap="square" rtlCol="0">
            <a:spAutoFit/>
          </a:bodyPr>
          <a:lstStyle/>
          <a:p>
            <a:r>
              <a:rPr lang="en-US" sz="2000" dirty="0"/>
              <a:t>Use 7/8-inch diameter studs</a:t>
            </a:r>
          </a:p>
        </p:txBody>
      </p:sp>
      <p:graphicFrame>
        <p:nvGraphicFramePr>
          <p:cNvPr id="120" name="Object 119">
            <a:extLst>
              <a:ext uri="{FF2B5EF4-FFF2-40B4-BE49-F238E27FC236}">
                <a16:creationId xmlns:a16="http://schemas.microsoft.com/office/drawing/2014/main" id="{76A4E9E8-602C-4653-AFAC-4FF7C8BFB1B7}"/>
              </a:ext>
            </a:extLst>
          </p:cNvPr>
          <p:cNvGraphicFramePr>
            <a:graphicFrameLocks noChangeAspect="1"/>
          </p:cNvGraphicFramePr>
          <p:nvPr>
            <p:extLst>
              <p:ext uri="{D42A27DB-BD31-4B8C-83A1-F6EECF244321}">
                <p14:modId xmlns:p14="http://schemas.microsoft.com/office/powerpoint/2010/main" val="1232956631"/>
              </p:ext>
            </p:extLst>
          </p:nvPr>
        </p:nvGraphicFramePr>
        <p:xfrm>
          <a:off x="2819832" y="3755161"/>
          <a:ext cx="3402013" cy="790462"/>
        </p:xfrm>
        <a:graphic>
          <a:graphicData uri="http://schemas.openxmlformats.org/presentationml/2006/ole">
            <mc:AlternateContent xmlns:mc="http://schemas.openxmlformats.org/markup-compatibility/2006">
              <mc:Choice xmlns:v="urn:schemas-microsoft-com:vml" Requires="v">
                <p:oleObj name="Equation" r:id="rId3" imgW="1498320" imgH="355320" progId="Equation.DSMT4">
                  <p:embed/>
                </p:oleObj>
              </mc:Choice>
              <mc:Fallback>
                <p:oleObj name="Equation" r:id="rId3" imgW="1498320" imgH="355320" progId="Equation.DSMT4">
                  <p:embed/>
                  <p:pic>
                    <p:nvPicPr>
                      <p:cNvPr id="120" name="Object 119">
                        <a:extLst>
                          <a:ext uri="{FF2B5EF4-FFF2-40B4-BE49-F238E27FC236}">
                            <a16:creationId xmlns:a16="http://schemas.microsoft.com/office/drawing/2014/main" id="{76A4E9E8-602C-4653-AFAC-4FF7C8BFB1B7}"/>
                          </a:ext>
                        </a:extLst>
                      </p:cNvPr>
                      <p:cNvPicPr>
                        <a:picLocks noChangeAspect="1" noChangeArrowheads="1"/>
                      </p:cNvPicPr>
                      <p:nvPr/>
                    </p:nvPicPr>
                    <p:blipFill>
                      <a:blip r:embed="rId4"/>
                      <a:srcRect/>
                      <a:stretch>
                        <a:fillRect/>
                      </a:stretch>
                    </p:blipFill>
                    <p:spPr bwMode="auto">
                      <a:xfrm>
                        <a:off x="2819832" y="3755161"/>
                        <a:ext cx="3402013" cy="790462"/>
                      </a:xfrm>
                      <a:prstGeom prst="rect">
                        <a:avLst/>
                      </a:prstGeom>
                      <a:noFill/>
                    </p:spPr>
                  </p:pic>
                </p:oleObj>
              </mc:Fallback>
            </mc:AlternateContent>
          </a:graphicData>
        </a:graphic>
      </p:graphicFrame>
    </p:spTree>
    <p:extLst>
      <p:ext uri="{BB962C8B-B14F-4D97-AF65-F5344CB8AC3E}">
        <p14:creationId xmlns:p14="http://schemas.microsoft.com/office/powerpoint/2010/main" val="1823652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Transverse Spacing and Clear Distance</a:t>
            </a:r>
            <a:br>
              <a:rPr lang="en-US" dirty="0"/>
            </a:br>
            <a:endParaRPr lang="en-US" sz="2800"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56</a:t>
            </a:fld>
            <a:endParaRPr lang="en-US" dirty="0"/>
          </a:p>
        </p:txBody>
      </p:sp>
      <p:sp>
        <p:nvSpPr>
          <p:cNvPr id="6" name="TextBox 5">
            <a:extLst>
              <a:ext uri="{FF2B5EF4-FFF2-40B4-BE49-F238E27FC236}">
                <a16:creationId xmlns:a16="http://schemas.microsoft.com/office/drawing/2014/main" id="{ADEF4292-3D47-4A02-9335-3A8802587513}"/>
              </a:ext>
            </a:extLst>
          </p:cNvPr>
          <p:cNvSpPr txBox="1"/>
          <p:nvPr/>
        </p:nvSpPr>
        <p:spPr>
          <a:xfrm>
            <a:off x="824265" y="3305804"/>
            <a:ext cx="8037545" cy="1015663"/>
          </a:xfrm>
          <a:prstGeom prst="rect">
            <a:avLst/>
          </a:prstGeom>
          <a:noFill/>
        </p:spPr>
        <p:txBody>
          <a:bodyPr wrap="square" rtlCol="0">
            <a:spAutoFit/>
          </a:bodyPr>
          <a:lstStyle/>
          <a:p>
            <a:r>
              <a:rPr lang="en-US" sz="2000" dirty="0"/>
              <a:t>Use a Transverse Spacing of 5.0 in. &gt; 4.0d = 4.0(0.875) = 3.5 in.  ok</a:t>
            </a:r>
          </a:p>
          <a:p>
            <a:endParaRPr lang="en-US" sz="2000" dirty="0"/>
          </a:p>
          <a:p>
            <a:r>
              <a:rPr lang="en-US" sz="2000" dirty="0"/>
              <a:t>Clear Distance = [16.0 – 2(5.0) – 0.875]/2 = 2.5625 in. &gt; 1.0 in.  ok</a:t>
            </a:r>
          </a:p>
        </p:txBody>
      </p:sp>
      <p:grpSp>
        <p:nvGrpSpPr>
          <p:cNvPr id="348" name="Group 324">
            <a:extLst>
              <a:ext uri="{FF2B5EF4-FFF2-40B4-BE49-F238E27FC236}">
                <a16:creationId xmlns:a16="http://schemas.microsoft.com/office/drawing/2014/main" id="{D4C10FE4-81C5-4ED5-AC10-36ED6A9CAB24}"/>
              </a:ext>
            </a:extLst>
          </p:cNvPr>
          <p:cNvGrpSpPr>
            <a:grpSpLocks/>
          </p:cNvGrpSpPr>
          <p:nvPr/>
        </p:nvGrpSpPr>
        <p:grpSpPr bwMode="auto">
          <a:xfrm>
            <a:off x="2911502" y="1416051"/>
            <a:ext cx="5981700" cy="1782762"/>
            <a:chOff x="9187630" y="919163"/>
            <a:chExt cx="5981700" cy="1782763"/>
          </a:xfrm>
        </p:grpSpPr>
        <p:sp>
          <p:nvSpPr>
            <p:cNvPr id="349" name="Rectangle 113">
              <a:extLst>
                <a:ext uri="{FF2B5EF4-FFF2-40B4-BE49-F238E27FC236}">
                  <a16:creationId xmlns:a16="http://schemas.microsoft.com/office/drawing/2014/main" id="{11BEF91B-F37C-4C5D-B2EA-1F0CBC9FBD96}"/>
                </a:ext>
              </a:extLst>
            </p:cNvPr>
            <p:cNvSpPr>
              <a:spLocks noChangeArrowheads="1"/>
            </p:cNvSpPr>
            <p:nvPr/>
          </p:nvSpPr>
          <p:spPr bwMode="auto">
            <a:xfrm rot="801002">
              <a:off x="9187630" y="1924051"/>
              <a:ext cx="1504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Transverse Spacing</a:t>
              </a:r>
              <a:endParaRPr kumimoji="0" lang="en-US" altLang="en-US" sz="18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50" name="Line 9" descr="diagram of stud transverse spacing">
              <a:extLst>
                <a:ext uri="{FF2B5EF4-FFF2-40B4-BE49-F238E27FC236}">
                  <a16:creationId xmlns:a16="http://schemas.microsoft.com/office/drawing/2014/main" id="{334F1488-A140-48C4-963A-573C30003158}"/>
                </a:ext>
              </a:extLst>
            </p:cNvPr>
            <p:cNvSpPr>
              <a:spLocks noChangeShapeType="1"/>
            </p:cNvSpPr>
            <p:nvPr/>
          </p:nvSpPr>
          <p:spPr bwMode="auto">
            <a:xfrm flipV="1">
              <a:off x="11765730" y="1306513"/>
              <a:ext cx="3402013" cy="5000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51" name="Line 10">
              <a:extLst>
                <a:ext uri="{FF2B5EF4-FFF2-40B4-BE49-F238E27FC236}">
                  <a16:creationId xmlns:a16="http://schemas.microsoft.com/office/drawing/2014/main" id="{423333A6-EC41-459B-8DEE-81879424B2C1}"/>
                </a:ext>
              </a:extLst>
            </p:cNvPr>
            <p:cNvSpPr>
              <a:spLocks noChangeShapeType="1"/>
            </p:cNvSpPr>
            <p:nvPr/>
          </p:nvSpPr>
          <p:spPr bwMode="auto">
            <a:xfrm flipV="1">
              <a:off x="11765730" y="1371601"/>
              <a:ext cx="3402013" cy="4984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52" name="Oval 11">
              <a:extLst>
                <a:ext uri="{FF2B5EF4-FFF2-40B4-BE49-F238E27FC236}">
                  <a16:creationId xmlns:a16="http://schemas.microsoft.com/office/drawing/2014/main" id="{82DBF76C-9563-4BDB-9640-77169C1983EE}"/>
                </a:ext>
              </a:extLst>
            </p:cNvPr>
            <p:cNvSpPr>
              <a:spLocks noChangeArrowheads="1"/>
            </p:cNvSpPr>
            <p:nvPr/>
          </p:nvSpPr>
          <p:spPr bwMode="auto">
            <a:xfrm>
              <a:off x="11532368" y="1319213"/>
              <a:ext cx="169862" cy="57150"/>
            </a:xfrm>
            <a:prstGeom prst="ellipse">
              <a:avLst/>
            </a:prstGeom>
            <a:solidFill>
              <a:srgbClr val="000514"/>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53" name="Oval 12">
              <a:extLst>
                <a:ext uri="{FF2B5EF4-FFF2-40B4-BE49-F238E27FC236}">
                  <a16:creationId xmlns:a16="http://schemas.microsoft.com/office/drawing/2014/main" id="{A6AC0C5B-E30F-48CB-B466-3ABDD087D000}"/>
                </a:ext>
              </a:extLst>
            </p:cNvPr>
            <p:cNvSpPr>
              <a:spLocks noChangeArrowheads="1"/>
            </p:cNvSpPr>
            <p:nvPr/>
          </p:nvSpPr>
          <p:spPr bwMode="auto">
            <a:xfrm>
              <a:off x="11532368" y="1319213"/>
              <a:ext cx="169862" cy="57150"/>
            </a:xfrm>
            <a:prstGeom prst="ellipse">
              <a:avLst/>
            </a:pr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54" name="Freeform 13">
              <a:extLst>
                <a:ext uri="{FF2B5EF4-FFF2-40B4-BE49-F238E27FC236}">
                  <a16:creationId xmlns:a16="http://schemas.microsoft.com/office/drawing/2014/main" id="{7A1B2637-7B38-40D9-B8CB-A51752ED2E7B}"/>
                </a:ext>
              </a:extLst>
            </p:cNvPr>
            <p:cNvSpPr>
              <a:spLocks/>
            </p:cNvSpPr>
            <p:nvPr/>
          </p:nvSpPr>
          <p:spPr bwMode="auto">
            <a:xfrm>
              <a:off x="11532368" y="1376363"/>
              <a:ext cx="169862"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3"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55" name="Line 14">
              <a:extLst>
                <a:ext uri="{FF2B5EF4-FFF2-40B4-BE49-F238E27FC236}">
                  <a16:creationId xmlns:a16="http://schemas.microsoft.com/office/drawing/2014/main" id="{26C10735-9217-4198-B802-C4335DAD0169}"/>
                </a:ext>
              </a:extLst>
            </p:cNvPr>
            <p:cNvSpPr>
              <a:spLocks noChangeShapeType="1"/>
            </p:cNvSpPr>
            <p:nvPr/>
          </p:nvSpPr>
          <p:spPr bwMode="auto">
            <a:xfrm>
              <a:off x="11702230" y="1346201"/>
              <a:ext cx="1588"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56" name="Line 15">
              <a:extLst>
                <a:ext uri="{FF2B5EF4-FFF2-40B4-BE49-F238E27FC236}">
                  <a16:creationId xmlns:a16="http://schemas.microsoft.com/office/drawing/2014/main" id="{0D120B65-917A-443D-8B9D-F5D0C5172AF9}"/>
                </a:ext>
              </a:extLst>
            </p:cNvPr>
            <p:cNvSpPr>
              <a:spLocks noChangeShapeType="1"/>
            </p:cNvSpPr>
            <p:nvPr/>
          </p:nvSpPr>
          <p:spPr bwMode="auto">
            <a:xfrm>
              <a:off x="11532368" y="1352551"/>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57" name="Freeform 16">
              <a:extLst>
                <a:ext uri="{FF2B5EF4-FFF2-40B4-BE49-F238E27FC236}">
                  <a16:creationId xmlns:a16="http://schemas.microsoft.com/office/drawing/2014/main" id="{65439FEF-E087-4B80-8A46-291C05372D7F}"/>
                </a:ext>
              </a:extLst>
            </p:cNvPr>
            <p:cNvSpPr>
              <a:spLocks/>
            </p:cNvSpPr>
            <p:nvPr/>
          </p:nvSpPr>
          <p:spPr bwMode="auto">
            <a:xfrm>
              <a:off x="11584755" y="1630363"/>
              <a:ext cx="65088" cy="17463"/>
            </a:xfrm>
            <a:custGeom>
              <a:avLst/>
              <a:gdLst>
                <a:gd name="T0" fmla="*/ 0 w 41"/>
                <a:gd name="T1" fmla="*/ 0 h 11"/>
                <a:gd name="T2" fmla="*/ 2147483647 w 41"/>
                <a:gd name="T3" fmla="*/ 2147483647 h 11"/>
                <a:gd name="T4" fmla="*/ 2147483647 w 41"/>
                <a:gd name="T5" fmla="*/ 0 h 11"/>
                <a:gd name="T6" fmla="*/ 2147483647 w 41"/>
                <a:gd name="T7" fmla="*/ 0 h 11"/>
                <a:gd name="T8" fmla="*/ 0 60000 65536"/>
                <a:gd name="T9" fmla="*/ 0 60000 65536"/>
                <a:gd name="T10" fmla="*/ 0 60000 65536"/>
                <a:gd name="T11" fmla="*/ 0 60000 65536"/>
                <a:gd name="T12" fmla="*/ 0 w 41"/>
                <a:gd name="T13" fmla="*/ 0 h 11"/>
                <a:gd name="T14" fmla="*/ 41 w 41"/>
                <a:gd name="T15" fmla="*/ 11 h 11"/>
              </a:gdLst>
              <a:ahLst/>
              <a:cxnLst>
                <a:cxn ang="T8">
                  <a:pos x="T0" y="T1"/>
                </a:cxn>
                <a:cxn ang="T9">
                  <a:pos x="T2" y="T3"/>
                </a:cxn>
                <a:cxn ang="T10">
                  <a:pos x="T4" y="T5"/>
                </a:cxn>
                <a:cxn ang="T11">
                  <a:pos x="T6" y="T7"/>
                </a:cxn>
              </a:cxnLst>
              <a:rect l="T12" t="T13" r="T14" b="T15"/>
              <a:pathLst>
                <a:path w="41" h="11">
                  <a:moveTo>
                    <a:pt x="0" y="0"/>
                  </a:moveTo>
                  <a:cubicBezTo>
                    <a:pt x="0" y="6"/>
                    <a:pt x="9" y="11"/>
                    <a:pt x="20" y="11"/>
                  </a:cubicBezTo>
                  <a:cubicBezTo>
                    <a:pt x="32" y="11"/>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58" name="Line 17">
              <a:extLst>
                <a:ext uri="{FF2B5EF4-FFF2-40B4-BE49-F238E27FC236}">
                  <a16:creationId xmlns:a16="http://schemas.microsoft.com/office/drawing/2014/main" id="{1C25C7D6-6C4B-4DD2-A1D5-21E478F9E66C}"/>
                </a:ext>
              </a:extLst>
            </p:cNvPr>
            <p:cNvSpPr>
              <a:spLocks noChangeShapeType="1"/>
            </p:cNvSpPr>
            <p:nvPr/>
          </p:nvSpPr>
          <p:spPr bwMode="auto">
            <a:xfrm flipV="1">
              <a:off x="11651430" y="1401763"/>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59" name="Line 18">
              <a:extLst>
                <a:ext uri="{FF2B5EF4-FFF2-40B4-BE49-F238E27FC236}">
                  <a16:creationId xmlns:a16="http://schemas.microsoft.com/office/drawing/2014/main" id="{DA5948DB-A6C1-42B0-B389-88FCB6E48FE3}"/>
                </a:ext>
              </a:extLst>
            </p:cNvPr>
            <p:cNvSpPr>
              <a:spLocks noChangeShapeType="1"/>
            </p:cNvSpPr>
            <p:nvPr/>
          </p:nvSpPr>
          <p:spPr bwMode="auto">
            <a:xfrm flipV="1">
              <a:off x="11583168" y="1403351"/>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60" name="Oval 19">
              <a:extLst>
                <a:ext uri="{FF2B5EF4-FFF2-40B4-BE49-F238E27FC236}">
                  <a16:creationId xmlns:a16="http://schemas.microsoft.com/office/drawing/2014/main" id="{CA931194-7681-48CD-9142-D66E6D1ECF4B}"/>
                </a:ext>
              </a:extLst>
            </p:cNvPr>
            <p:cNvSpPr>
              <a:spLocks noChangeArrowheads="1"/>
            </p:cNvSpPr>
            <p:nvPr/>
          </p:nvSpPr>
          <p:spPr bwMode="auto">
            <a:xfrm>
              <a:off x="11849868" y="1398588"/>
              <a:ext cx="171450" cy="55563"/>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61" name="Oval 20">
              <a:extLst>
                <a:ext uri="{FF2B5EF4-FFF2-40B4-BE49-F238E27FC236}">
                  <a16:creationId xmlns:a16="http://schemas.microsoft.com/office/drawing/2014/main" id="{5F672196-78EB-4348-8194-D235D0A08C11}"/>
                </a:ext>
              </a:extLst>
            </p:cNvPr>
            <p:cNvSpPr>
              <a:spLocks noChangeArrowheads="1"/>
            </p:cNvSpPr>
            <p:nvPr/>
          </p:nvSpPr>
          <p:spPr bwMode="auto">
            <a:xfrm>
              <a:off x="11849868" y="1398588"/>
              <a:ext cx="171450" cy="55563"/>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62" name="Freeform 21">
              <a:extLst>
                <a:ext uri="{FF2B5EF4-FFF2-40B4-BE49-F238E27FC236}">
                  <a16:creationId xmlns:a16="http://schemas.microsoft.com/office/drawing/2014/main" id="{D8480A97-D291-4D74-82D2-8AE70D1326A2}"/>
                </a:ext>
              </a:extLst>
            </p:cNvPr>
            <p:cNvSpPr>
              <a:spLocks/>
            </p:cNvSpPr>
            <p:nvPr/>
          </p:nvSpPr>
          <p:spPr bwMode="auto">
            <a:xfrm>
              <a:off x="11849868" y="1454151"/>
              <a:ext cx="171450" cy="26987"/>
            </a:xfrm>
            <a:custGeom>
              <a:avLst/>
              <a:gdLst>
                <a:gd name="T0" fmla="*/ 0 w 108"/>
                <a:gd name="T1" fmla="*/ 0 h 17"/>
                <a:gd name="T2" fmla="*/ 2147483647 w 108"/>
                <a:gd name="T3" fmla="*/ 2147483647 h 17"/>
                <a:gd name="T4" fmla="*/ 2147483647 w 108"/>
                <a:gd name="T5" fmla="*/ 0 h 17"/>
                <a:gd name="T6" fmla="*/ 2147483647 w 108"/>
                <a:gd name="T7" fmla="*/ 0 h 17"/>
                <a:gd name="T8" fmla="*/ 0 60000 65536"/>
                <a:gd name="T9" fmla="*/ 0 60000 65536"/>
                <a:gd name="T10" fmla="*/ 0 60000 65536"/>
                <a:gd name="T11" fmla="*/ 0 60000 65536"/>
                <a:gd name="T12" fmla="*/ 0 w 108"/>
                <a:gd name="T13" fmla="*/ 0 h 17"/>
                <a:gd name="T14" fmla="*/ 108 w 108"/>
                <a:gd name="T15" fmla="*/ 17 h 17"/>
              </a:gdLst>
              <a:ahLst/>
              <a:cxnLst>
                <a:cxn ang="T8">
                  <a:pos x="T0" y="T1"/>
                </a:cxn>
                <a:cxn ang="T9">
                  <a:pos x="T2" y="T3"/>
                </a:cxn>
                <a:cxn ang="T10">
                  <a:pos x="T4" y="T5"/>
                </a:cxn>
                <a:cxn ang="T11">
                  <a:pos x="T6" y="T7"/>
                </a:cxn>
              </a:cxnLst>
              <a:rect l="T12" t="T13" r="T14" b="T15"/>
              <a:pathLst>
                <a:path w="108" h="17">
                  <a:moveTo>
                    <a:pt x="0" y="0"/>
                  </a:moveTo>
                  <a:cubicBezTo>
                    <a:pt x="0" y="9"/>
                    <a:pt x="24" y="17"/>
                    <a:pt x="54" y="17"/>
                  </a:cubicBezTo>
                  <a:cubicBezTo>
                    <a:pt x="84" y="17"/>
                    <a:pt x="108" y="9"/>
                    <a:pt x="108" y="0"/>
                  </a:cubicBezTo>
                  <a:cubicBezTo>
                    <a:pt x="108" y="0"/>
                    <a:pt x="108" y="0"/>
                    <a:pt x="108"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63" name="Line 22">
              <a:extLst>
                <a:ext uri="{FF2B5EF4-FFF2-40B4-BE49-F238E27FC236}">
                  <a16:creationId xmlns:a16="http://schemas.microsoft.com/office/drawing/2014/main" id="{E3BA2AB7-B5B0-4709-95A3-EB74F839EFC9}"/>
                </a:ext>
              </a:extLst>
            </p:cNvPr>
            <p:cNvSpPr>
              <a:spLocks noChangeShapeType="1"/>
            </p:cNvSpPr>
            <p:nvPr/>
          </p:nvSpPr>
          <p:spPr bwMode="auto">
            <a:xfrm>
              <a:off x="12021318" y="1425576"/>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64" name="Line 23">
              <a:extLst>
                <a:ext uri="{FF2B5EF4-FFF2-40B4-BE49-F238E27FC236}">
                  <a16:creationId xmlns:a16="http://schemas.microsoft.com/office/drawing/2014/main" id="{44CD417E-FD57-4EA2-BF09-AB459F9AE1B9}"/>
                </a:ext>
              </a:extLst>
            </p:cNvPr>
            <p:cNvSpPr>
              <a:spLocks noChangeShapeType="1"/>
            </p:cNvSpPr>
            <p:nvPr/>
          </p:nvSpPr>
          <p:spPr bwMode="auto">
            <a:xfrm>
              <a:off x="11851455" y="1430338"/>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65" name="Freeform 24">
              <a:extLst>
                <a:ext uri="{FF2B5EF4-FFF2-40B4-BE49-F238E27FC236}">
                  <a16:creationId xmlns:a16="http://schemas.microsoft.com/office/drawing/2014/main" id="{0F3116FD-8089-4863-8F69-3DC63E88E568}"/>
                </a:ext>
              </a:extLst>
            </p:cNvPr>
            <p:cNvSpPr>
              <a:spLocks/>
            </p:cNvSpPr>
            <p:nvPr/>
          </p:nvSpPr>
          <p:spPr bwMode="auto">
            <a:xfrm>
              <a:off x="11902255" y="1709738"/>
              <a:ext cx="66675" cy="17463"/>
            </a:xfrm>
            <a:custGeom>
              <a:avLst/>
              <a:gdLst>
                <a:gd name="T0" fmla="*/ 0 w 42"/>
                <a:gd name="T1" fmla="*/ 0 h 11"/>
                <a:gd name="T2" fmla="*/ 2147483647 w 42"/>
                <a:gd name="T3" fmla="*/ 2147483647 h 11"/>
                <a:gd name="T4" fmla="*/ 2147483647 w 42"/>
                <a:gd name="T5" fmla="*/ 0 h 11"/>
                <a:gd name="T6" fmla="*/ 2147483647 w 42"/>
                <a:gd name="T7" fmla="*/ 0 h 11"/>
                <a:gd name="T8" fmla="*/ 0 60000 65536"/>
                <a:gd name="T9" fmla="*/ 0 60000 65536"/>
                <a:gd name="T10" fmla="*/ 0 60000 65536"/>
                <a:gd name="T11" fmla="*/ 0 60000 65536"/>
                <a:gd name="T12" fmla="*/ 0 w 42"/>
                <a:gd name="T13" fmla="*/ 0 h 11"/>
                <a:gd name="T14" fmla="*/ 42 w 42"/>
                <a:gd name="T15" fmla="*/ 11 h 11"/>
              </a:gdLst>
              <a:ahLst/>
              <a:cxnLst>
                <a:cxn ang="T8">
                  <a:pos x="T0" y="T1"/>
                </a:cxn>
                <a:cxn ang="T9">
                  <a:pos x="T2" y="T3"/>
                </a:cxn>
                <a:cxn ang="T10">
                  <a:pos x="T4" y="T5"/>
                </a:cxn>
                <a:cxn ang="T11">
                  <a:pos x="T6" y="T7"/>
                </a:cxn>
              </a:cxnLst>
              <a:rect l="T12" t="T13" r="T14" b="T15"/>
              <a:pathLst>
                <a:path w="42" h="11">
                  <a:moveTo>
                    <a:pt x="0" y="0"/>
                  </a:moveTo>
                  <a:cubicBezTo>
                    <a:pt x="0" y="6"/>
                    <a:pt x="10" y="11"/>
                    <a:pt x="21" y="11"/>
                  </a:cubicBezTo>
                  <a:cubicBezTo>
                    <a:pt x="33" y="11"/>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66" name="Line 25">
              <a:extLst>
                <a:ext uri="{FF2B5EF4-FFF2-40B4-BE49-F238E27FC236}">
                  <a16:creationId xmlns:a16="http://schemas.microsoft.com/office/drawing/2014/main" id="{C4977812-22C9-427A-B0DF-59E18D23066D}"/>
                </a:ext>
              </a:extLst>
            </p:cNvPr>
            <p:cNvSpPr>
              <a:spLocks noChangeShapeType="1"/>
            </p:cNvSpPr>
            <p:nvPr/>
          </p:nvSpPr>
          <p:spPr bwMode="auto">
            <a:xfrm flipV="1">
              <a:off x="11970518" y="1481138"/>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67" name="Line 26">
              <a:extLst>
                <a:ext uri="{FF2B5EF4-FFF2-40B4-BE49-F238E27FC236}">
                  <a16:creationId xmlns:a16="http://schemas.microsoft.com/office/drawing/2014/main" id="{9FDFFB6C-6037-46AD-9A14-49B5B22E7199}"/>
                </a:ext>
              </a:extLst>
            </p:cNvPr>
            <p:cNvSpPr>
              <a:spLocks noChangeShapeType="1"/>
            </p:cNvSpPr>
            <p:nvPr/>
          </p:nvSpPr>
          <p:spPr bwMode="auto">
            <a:xfrm flipV="1">
              <a:off x="11902255" y="1482726"/>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68" name="Oval 27">
              <a:extLst>
                <a:ext uri="{FF2B5EF4-FFF2-40B4-BE49-F238E27FC236}">
                  <a16:creationId xmlns:a16="http://schemas.microsoft.com/office/drawing/2014/main" id="{BF6182C3-60B0-4D7F-A975-F0B6CE448EF4}"/>
                </a:ext>
              </a:extLst>
            </p:cNvPr>
            <p:cNvSpPr>
              <a:spLocks noChangeArrowheads="1"/>
            </p:cNvSpPr>
            <p:nvPr/>
          </p:nvSpPr>
          <p:spPr bwMode="auto">
            <a:xfrm>
              <a:off x="12205468" y="1222376"/>
              <a:ext cx="169862"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69" name="Oval 28">
              <a:extLst>
                <a:ext uri="{FF2B5EF4-FFF2-40B4-BE49-F238E27FC236}">
                  <a16:creationId xmlns:a16="http://schemas.microsoft.com/office/drawing/2014/main" id="{86BCBF0E-CCAF-4045-9239-626770143A60}"/>
                </a:ext>
              </a:extLst>
            </p:cNvPr>
            <p:cNvSpPr>
              <a:spLocks noChangeArrowheads="1"/>
            </p:cNvSpPr>
            <p:nvPr/>
          </p:nvSpPr>
          <p:spPr bwMode="auto">
            <a:xfrm>
              <a:off x="12205468" y="1222376"/>
              <a:ext cx="169862"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70" name="Freeform 29">
              <a:extLst>
                <a:ext uri="{FF2B5EF4-FFF2-40B4-BE49-F238E27FC236}">
                  <a16:creationId xmlns:a16="http://schemas.microsoft.com/office/drawing/2014/main" id="{91A3BEBF-8D11-40BD-9B37-9C186C54A3ED}"/>
                </a:ext>
              </a:extLst>
            </p:cNvPr>
            <p:cNvSpPr>
              <a:spLocks/>
            </p:cNvSpPr>
            <p:nvPr/>
          </p:nvSpPr>
          <p:spPr bwMode="auto">
            <a:xfrm>
              <a:off x="12205468" y="1279526"/>
              <a:ext cx="169862"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3"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71" name="Line 30">
              <a:extLst>
                <a:ext uri="{FF2B5EF4-FFF2-40B4-BE49-F238E27FC236}">
                  <a16:creationId xmlns:a16="http://schemas.microsoft.com/office/drawing/2014/main" id="{B04374F6-3594-4CF3-A95D-774E9DF31895}"/>
                </a:ext>
              </a:extLst>
            </p:cNvPr>
            <p:cNvSpPr>
              <a:spLocks noChangeShapeType="1"/>
            </p:cNvSpPr>
            <p:nvPr/>
          </p:nvSpPr>
          <p:spPr bwMode="auto">
            <a:xfrm>
              <a:off x="12375330" y="1249363"/>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72" name="Line 31">
              <a:extLst>
                <a:ext uri="{FF2B5EF4-FFF2-40B4-BE49-F238E27FC236}">
                  <a16:creationId xmlns:a16="http://schemas.microsoft.com/office/drawing/2014/main" id="{D89D1F52-4354-42DE-8663-63A3BA8303BF}"/>
                </a:ext>
              </a:extLst>
            </p:cNvPr>
            <p:cNvSpPr>
              <a:spLocks noChangeShapeType="1"/>
            </p:cNvSpPr>
            <p:nvPr/>
          </p:nvSpPr>
          <p:spPr bwMode="auto">
            <a:xfrm>
              <a:off x="12205468" y="1255713"/>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73" name="Freeform 32">
              <a:extLst>
                <a:ext uri="{FF2B5EF4-FFF2-40B4-BE49-F238E27FC236}">
                  <a16:creationId xmlns:a16="http://schemas.microsoft.com/office/drawing/2014/main" id="{0FBD6ABE-554B-464C-8357-88BD087E999A}"/>
                </a:ext>
              </a:extLst>
            </p:cNvPr>
            <p:cNvSpPr>
              <a:spLocks/>
            </p:cNvSpPr>
            <p:nvPr/>
          </p:nvSpPr>
          <p:spPr bwMode="auto">
            <a:xfrm>
              <a:off x="12257855" y="1533526"/>
              <a:ext cx="65088" cy="17462"/>
            </a:xfrm>
            <a:custGeom>
              <a:avLst/>
              <a:gdLst>
                <a:gd name="T0" fmla="*/ 0 w 41"/>
                <a:gd name="T1" fmla="*/ 0 h 11"/>
                <a:gd name="T2" fmla="*/ 2147483647 w 41"/>
                <a:gd name="T3" fmla="*/ 2147483647 h 11"/>
                <a:gd name="T4" fmla="*/ 2147483647 w 41"/>
                <a:gd name="T5" fmla="*/ 0 h 11"/>
                <a:gd name="T6" fmla="*/ 2147483647 w 41"/>
                <a:gd name="T7" fmla="*/ 0 h 11"/>
                <a:gd name="T8" fmla="*/ 0 60000 65536"/>
                <a:gd name="T9" fmla="*/ 0 60000 65536"/>
                <a:gd name="T10" fmla="*/ 0 60000 65536"/>
                <a:gd name="T11" fmla="*/ 0 60000 65536"/>
                <a:gd name="T12" fmla="*/ 0 w 41"/>
                <a:gd name="T13" fmla="*/ 0 h 11"/>
                <a:gd name="T14" fmla="*/ 41 w 41"/>
                <a:gd name="T15" fmla="*/ 11 h 11"/>
              </a:gdLst>
              <a:ahLst/>
              <a:cxnLst>
                <a:cxn ang="T8">
                  <a:pos x="T0" y="T1"/>
                </a:cxn>
                <a:cxn ang="T9">
                  <a:pos x="T2" y="T3"/>
                </a:cxn>
                <a:cxn ang="T10">
                  <a:pos x="T4" y="T5"/>
                </a:cxn>
                <a:cxn ang="T11">
                  <a:pos x="T6" y="T7"/>
                </a:cxn>
              </a:cxnLst>
              <a:rect l="T12" t="T13" r="T14" b="T15"/>
              <a:pathLst>
                <a:path w="41" h="11">
                  <a:moveTo>
                    <a:pt x="0" y="0"/>
                  </a:moveTo>
                  <a:cubicBezTo>
                    <a:pt x="0" y="6"/>
                    <a:pt x="9" y="11"/>
                    <a:pt x="20" y="11"/>
                  </a:cubicBezTo>
                  <a:cubicBezTo>
                    <a:pt x="32" y="11"/>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74" name="Line 33">
              <a:extLst>
                <a:ext uri="{FF2B5EF4-FFF2-40B4-BE49-F238E27FC236}">
                  <a16:creationId xmlns:a16="http://schemas.microsoft.com/office/drawing/2014/main" id="{ED2C1608-8A86-4556-893D-0100F6C92002}"/>
                </a:ext>
              </a:extLst>
            </p:cNvPr>
            <p:cNvSpPr>
              <a:spLocks noChangeShapeType="1"/>
            </p:cNvSpPr>
            <p:nvPr/>
          </p:nvSpPr>
          <p:spPr bwMode="auto">
            <a:xfrm flipV="1">
              <a:off x="12324530" y="1304926"/>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75" name="Line 34">
              <a:extLst>
                <a:ext uri="{FF2B5EF4-FFF2-40B4-BE49-F238E27FC236}">
                  <a16:creationId xmlns:a16="http://schemas.microsoft.com/office/drawing/2014/main" id="{FB7089CB-FD41-4315-AE30-DD9E884B6D70}"/>
                </a:ext>
              </a:extLst>
            </p:cNvPr>
            <p:cNvSpPr>
              <a:spLocks noChangeShapeType="1"/>
            </p:cNvSpPr>
            <p:nvPr/>
          </p:nvSpPr>
          <p:spPr bwMode="auto">
            <a:xfrm flipV="1">
              <a:off x="12256268" y="1306513"/>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76" name="Oval 35">
              <a:extLst>
                <a:ext uri="{FF2B5EF4-FFF2-40B4-BE49-F238E27FC236}">
                  <a16:creationId xmlns:a16="http://schemas.microsoft.com/office/drawing/2014/main" id="{EB273C88-F0BA-4C22-92D9-252900FC3E34}"/>
                </a:ext>
              </a:extLst>
            </p:cNvPr>
            <p:cNvSpPr>
              <a:spLocks noChangeArrowheads="1"/>
            </p:cNvSpPr>
            <p:nvPr/>
          </p:nvSpPr>
          <p:spPr bwMode="auto">
            <a:xfrm>
              <a:off x="12530905" y="1306513"/>
              <a:ext cx="169863" cy="57150"/>
            </a:xfrm>
            <a:prstGeom prst="ellipse">
              <a:avLst/>
            </a:prstGeom>
            <a:solidFill>
              <a:srgbClr val="000514"/>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77" name="Oval 36">
              <a:extLst>
                <a:ext uri="{FF2B5EF4-FFF2-40B4-BE49-F238E27FC236}">
                  <a16:creationId xmlns:a16="http://schemas.microsoft.com/office/drawing/2014/main" id="{83E7244A-7CFF-4291-B708-835687281A99}"/>
                </a:ext>
              </a:extLst>
            </p:cNvPr>
            <p:cNvSpPr>
              <a:spLocks noChangeArrowheads="1"/>
            </p:cNvSpPr>
            <p:nvPr/>
          </p:nvSpPr>
          <p:spPr bwMode="auto">
            <a:xfrm>
              <a:off x="12530905" y="1306513"/>
              <a:ext cx="169863" cy="57150"/>
            </a:xfrm>
            <a:prstGeom prst="ellipse">
              <a:avLst/>
            </a:pr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78" name="Freeform 37">
              <a:extLst>
                <a:ext uri="{FF2B5EF4-FFF2-40B4-BE49-F238E27FC236}">
                  <a16:creationId xmlns:a16="http://schemas.microsoft.com/office/drawing/2014/main" id="{42BE31CA-CEC7-4127-9554-BF6585BEFC4E}"/>
                </a:ext>
              </a:extLst>
            </p:cNvPr>
            <p:cNvSpPr>
              <a:spLocks/>
            </p:cNvSpPr>
            <p:nvPr/>
          </p:nvSpPr>
          <p:spPr bwMode="auto">
            <a:xfrm>
              <a:off x="12530905" y="1363663"/>
              <a:ext cx="169863" cy="26988"/>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4"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79" name="Line 38">
              <a:extLst>
                <a:ext uri="{FF2B5EF4-FFF2-40B4-BE49-F238E27FC236}">
                  <a16:creationId xmlns:a16="http://schemas.microsoft.com/office/drawing/2014/main" id="{B634E297-37AE-4A61-844B-27575BEDF2F3}"/>
                </a:ext>
              </a:extLst>
            </p:cNvPr>
            <p:cNvSpPr>
              <a:spLocks noChangeShapeType="1"/>
            </p:cNvSpPr>
            <p:nvPr/>
          </p:nvSpPr>
          <p:spPr bwMode="auto">
            <a:xfrm>
              <a:off x="12700768" y="1333501"/>
              <a:ext cx="1587"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80" name="Line 39">
              <a:extLst>
                <a:ext uri="{FF2B5EF4-FFF2-40B4-BE49-F238E27FC236}">
                  <a16:creationId xmlns:a16="http://schemas.microsoft.com/office/drawing/2014/main" id="{CA6436C8-FA5D-42F6-98E9-2880E09925AB}"/>
                </a:ext>
              </a:extLst>
            </p:cNvPr>
            <p:cNvSpPr>
              <a:spLocks noChangeShapeType="1"/>
            </p:cNvSpPr>
            <p:nvPr/>
          </p:nvSpPr>
          <p:spPr bwMode="auto">
            <a:xfrm>
              <a:off x="12530905" y="1339851"/>
              <a:ext cx="1588"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81" name="Freeform 40">
              <a:extLst>
                <a:ext uri="{FF2B5EF4-FFF2-40B4-BE49-F238E27FC236}">
                  <a16:creationId xmlns:a16="http://schemas.microsoft.com/office/drawing/2014/main" id="{CE90E7DD-0969-4BA8-B972-2820228B17B9}"/>
                </a:ext>
              </a:extLst>
            </p:cNvPr>
            <p:cNvSpPr>
              <a:spLocks/>
            </p:cNvSpPr>
            <p:nvPr/>
          </p:nvSpPr>
          <p:spPr bwMode="auto">
            <a:xfrm>
              <a:off x="12583293" y="1619251"/>
              <a:ext cx="66675" cy="15875"/>
            </a:xfrm>
            <a:custGeom>
              <a:avLst/>
              <a:gdLst>
                <a:gd name="T0" fmla="*/ 0 w 42"/>
                <a:gd name="T1" fmla="*/ 0 h 10"/>
                <a:gd name="T2" fmla="*/ 2147483647 w 42"/>
                <a:gd name="T3" fmla="*/ 2147483647 h 10"/>
                <a:gd name="T4" fmla="*/ 2147483647 w 42"/>
                <a:gd name="T5" fmla="*/ 0 h 10"/>
                <a:gd name="T6" fmla="*/ 2147483647 w 42"/>
                <a:gd name="T7" fmla="*/ 0 h 10"/>
                <a:gd name="T8" fmla="*/ 0 60000 65536"/>
                <a:gd name="T9" fmla="*/ 0 60000 65536"/>
                <a:gd name="T10" fmla="*/ 0 60000 65536"/>
                <a:gd name="T11" fmla="*/ 0 60000 65536"/>
                <a:gd name="T12" fmla="*/ 0 w 42"/>
                <a:gd name="T13" fmla="*/ 0 h 10"/>
                <a:gd name="T14" fmla="*/ 42 w 42"/>
                <a:gd name="T15" fmla="*/ 10 h 10"/>
              </a:gdLst>
              <a:ahLst/>
              <a:cxnLst>
                <a:cxn ang="T8">
                  <a:pos x="T0" y="T1"/>
                </a:cxn>
                <a:cxn ang="T9">
                  <a:pos x="T2" y="T3"/>
                </a:cxn>
                <a:cxn ang="T10">
                  <a:pos x="T4" y="T5"/>
                </a:cxn>
                <a:cxn ang="T11">
                  <a:pos x="T6" y="T7"/>
                </a:cxn>
              </a:cxnLst>
              <a:rect l="T12" t="T13" r="T14" b="T15"/>
              <a:pathLst>
                <a:path w="42" h="10">
                  <a:moveTo>
                    <a:pt x="0" y="0"/>
                  </a:moveTo>
                  <a:cubicBezTo>
                    <a:pt x="0" y="6"/>
                    <a:pt x="9" y="10"/>
                    <a:pt x="21" y="10"/>
                  </a:cubicBezTo>
                  <a:cubicBezTo>
                    <a:pt x="32" y="10"/>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82" name="Line 41">
              <a:extLst>
                <a:ext uri="{FF2B5EF4-FFF2-40B4-BE49-F238E27FC236}">
                  <a16:creationId xmlns:a16="http://schemas.microsoft.com/office/drawing/2014/main" id="{266D6B3B-CD55-48CC-B9DF-A03E1AD758A8}"/>
                </a:ext>
              </a:extLst>
            </p:cNvPr>
            <p:cNvSpPr>
              <a:spLocks noChangeShapeType="1"/>
            </p:cNvSpPr>
            <p:nvPr/>
          </p:nvSpPr>
          <p:spPr bwMode="auto">
            <a:xfrm flipV="1">
              <a:off x="12649968" y="1390651"/>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83" name="Line 42">
              <a:extLst>
                <a:ext uri="{FF2B5EF4-FFF2-40B4-BE49-F238E27FC236}">
                  <a16:creationId xmlns:a16="http://schemas.microsoft.com/office/drawing/2014/main" id="{2B50883D-D17A-467A-B425-4D07814661FA}"/>
                </a:ext>
              </a:extLst>
            </p:cNvPr>
            <p:cNvSpPr>
              <a:spLocks noChangeShapeType="1"/>
            </p:cNvSpPr>
            <p:nvPr/>
          </p:nvSpPr>
          <p:spPr bwMode="auto">
            <a:xfrm flipV="1">
              <a:off x="12581705" y="1390651"/>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84" name="Oval 43">
              <a:extLst>
                <a:ext uri="{FF2B5EF4-FFF2-40B4-BE49-F238E27FC236}">
                  <a16:creationId xmlns:a16="http://schemas.microsoft.com/office/drawing/2014/main" id="{E90CEC60-12F2-49E7-9AD6-C2DA6169A89A}"/>
                </a:ext>
              </a:extLst>
            </p:cNvPr>
            <p:cNvSpPr>
              <a:spLocks noChangeArrowheads="1"/>
            </p:cNvSpPr>
            <p:nvPr/>
          </p:nvSpPr>
          <p:spPr bwMode="auto">
            <a:xfrm>
              <a:off x="12907143" y="1122363"/>
              <a:ext cx="169862" cy="55563"/>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85" name="Oval 44">
              <a:extLst>
                <a:ext uri="{FF2B5EF4-FFF2-40B4-BE49-F238E27FC236}">
                  <a16:creationId xmlns:a16="http://schemas.microsoft.com/office/drawing/2014/main" id="{38AF3C5F-B3FF-40AB-BFB5-0306470FBCC7}"/>
                </a:ext>
              </a:extLst>
            </p:cNvPr>
            <p:cNvSpPr>
              <a:spLocks noChangeArrowheads="1"/>
            </p:cNvSpPr>
            <p:nvPr/>
          </p:nvSpPr>
          <p:spPr bwMode="auto">
            <a:xfrm>
              <a:off x="12907143" y="1122363"/>
              <a:ext cx="169862" cy="55563"/>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86" name="Freeform 45">
              <a:extLst>
                <a:ext uri="{FF2B5EF4-FFF2-40B4-BE49-F238E27FC236}">
                  <a16:creationId xmlns:a16="http://schemas.microsoft.com/office/drawing/2014/main" id="{0A9703C9-A3DC-4189-88F7-FFBDBBE02BE0}"/>
                </a:ext>
              </a:extLst>
            </p:cNvPr>
            <p:cNvSpPr>
              <a:spLocks/>
            </p:cNvSpPr>
            <p:nvPr/>
          </p:nvSpPr>
          <p:spPr bwMode="auto">
            <a:xfrm>
              <a:off x="12907143" y="1177926"/>
              <a:ext cx="169862" cy="26987"/>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3"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87" name="Line 46">
              <a:extLst>
                <a:ext uri="{FF2B5EF4-FFF2-40B4-BE49-F238E27FC236}">
                  <a16:creationId xmlns:a16="http://schemas.microsoft.com/office/drawing/2014/main" id="{6AA476E9-8CDD-45DB-BD13-362431E0EB88}"/>
                </a:ext>
              </a:extLst>
            </p:cNvPr>
            <p:cNvSpPr>
              <a:spLocks noChangeShapeType="1"/>
            </p:cNvSpPr>
            <p:nvPr/>
          </p:nvSpPr>
          <p:spPr bwMode="auto">
            <a:xfrm>
              <a:off x="13077005" y="1149351"/>
              <a:ext cx="1588"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88" name="Line 47">
              <a:extLst>
                <a:ext uri="{FF2B5EF4-FFF2-40B4-BE49-F238E27FC236}">
                  <a16:creationId xmlns:a16="http://schemas.microsoft.com/office/drawing/2014/main" id="{EFAA347B-119B-4206-8778-E7DD9CCC5E5E}"/>
                </a:ext>
              </a:extLst>
            </p:cNvPr>
            <p:cNvSpPr>
              <a:spLocks noChangeShapeType="1"/>
            </p:cNvSpPr>
            <p:nvPr/>
          </p:nvSpPr>
          <p:spPr bwMode="auto">
            <a:xfrm>
              <a:off x="12907143" y="1154113"/>
              <a:ext cx="1587"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89" name="Freeform 48">
              <a:extLst>
                <a:ext uri="{FF2B5EF4-FFF2-40B4-BE49-F238E27FC236}">
                  <a16:creationId xmlns:a16="http://schemas.microsoft.com/office/drawing/2014/main" id="{F85C5FBF-405D-4A83-907D-7818B34BC3D6}"/>
                </a:ext>
              </a:extLst>
            </p:cNvPr>
            <p:cNvSpPr>
              <a:spLocks/>
            </p:cNvSpPr>
            <p:nvPr/>
          </p:nvSpPr>
          <p:spPr bwMode="auto">
            <a:xfrm>
              <a:off x="12959530" y="1433513"/>
              <a:ext cx="65088" cy="15875"/>
            </a:xfrm>
            <a:custGeom>
              <a:avLst/>
              <a:gdLst>
                <a:gd name="T0" fmla="*/ 0 w 41"/>
                <a:gd name="T1" fmla="*/ 0 h 10"/>
                <a:gd name="T2" fmla="*/ 2147483647 w 41"/>
                <a:gd name="T3" fmla="*/ 2147483647 h 10"/>
                <a:gd name="T4" fmla="*/ 2147483647 w 41"/>
                <a:gd name="T5" fmla="*/ 0 h 10"/>
                <a:gd name="T6" fmla="*/ 2147483647 w 41"/>
                <a:gd name="T7" fmla="*/ 0 h 10"/>
                <a:gd name="T8" fmla="*/ 0 60000 65536"/>
                <a:gd name="T9" fmla="*/ 0 60000 65536"/>
                <a:gd name="T10" fmla="*/ 0 60000 65536"/>
                <a:gd name="T11" fmla="*/ 0 60000 65536"/>
                <a:gd name="T12" fmla="*/ 0 w 41"/>
                <a:gd name="T13" fmla="*/ 0 h 10"/>
                <a:gd name="T14" fmla="*/ 41 w 41"/>
                <a:gd name="T15" fmla="*/ 10 h 10"/>
              </a:gdLst>
              <a:ahLst/>
              <a:cxnLst>
                <a:cxn ang="T8">
                  <a:pos x="T0" y="T1"/>
                </a:cxn>
                <a:cxn ang="T9">
                  <a:pos x="T2" y="T3"/>
                </a:cxn>
                <a:cxn ang="T10">
                  <a:pos x="T4" y="T5"/>
                </a:cxn>
                <a:cxn ang="T11">
                  <a:pos x="T6" y="T7"/>
                </a:cxn>
              </a:cxnLst>
              <a:rect l="T12" t="T13" r="T14" b="T15"/>
              <a:pathLst>
                <a:path w="41" h="10">
                  <a:moveTo>
                    <a:pt x="0" y="0"/>
                  </a:moveTo>
                  <a:cubicBezTo>
                    <a:pt x="0" y="6"/>
                    <a:pt x="9" y="10"/>
                    <a:pt x="20" y="10"/>
                  </a:cubicBezTo>
                  <a:cubicBezTo>
                    <a:pt x="32" y="10"/>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90" name="Line 49">
              <a:extLst>
                <a:ext uri="{FF2B5EF4-FFF2-40B4-BE49-F238E27FC236}">
                  <a16:creationId xmlns:a16="http://schemas.microsoft.com/office/drawing/2014/main" id="{572180B5-F39B-4D25-9FD6-DE3A51E52FDC}"/>
                </a:ext>
              </a:extLst>
            </p:cNvPr>
            <p:cNvSpPr>
              <a:spLocks noChangeShapeType="1"/>
            </p:cNvSpPr>
            <p:nvPr/>
          </p:nvSpPr>
          <p:spPr bwMode="auto">
            <a:xfrm flipV="1">
              <a:off x="13026205" y="1204913"/>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91" name="Line 50">
              <a:extLst>
                <a:ext uri="{FF2B5EF4-FFF2-40B4-BE49-F238E27FC236}">
                  <a16:creationId xmlns:a16="http://schemas.microsoft.com/office/drawing/2014/main" id="{EBA4C04B-4CE2-4761-B666-C6269FB91C1C}"/>
                </a:ext>
              </a:extLst>
            </p:cNvPr>
            <p:cNvSpPr>
              <a:spLocks noChangeShapeType="1"/>
            </p:cNvSpPr>
            <p:nvPr/>
          </p:nvSpPr>
          <p:spPr bwMode="auto">
            <a:xfrm flipV="1">
              <a:off x="12957943" y="1206501"/>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92" name="Oval 51">
              <a:extLst>
                <a:ext uri="{FF2B5EF4-FFF2-40B4-BE49-F238E27FC236}">
                  <a16:creationId xmlns:a16="http://schemas.microsoft.com/office/drawing/2014/main" id="{EBFF3867-4E7D-4194-9824-0217E1154FAD}"/>
                </a:ext>
              </a:extLst>
            </p:cNvPr>
            <p:cNvSpPr>
              <a:spLocks noChangeArrowheads="1"/>
            </p:cNvSpPr>
            <p:nvPr/>
          </p:nvSpPr>
          <p:spPr bwMode="auto">
            <a:xfrm>
              <a:off x="13211943" y="1200151"/>
              <a:ext cx="169862"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93" name="Oval 52">
              <a:extLst>
                <a:ext uri="{FF2B5EF4-FFF2-40B4-BE49-F238E27FC236}">
                  <a16:creationId xmlns:a16="http://schemas.microsoft.com/office/drawing/2014/main" id="{CFF8A8D6-9866-4BBC-8529-DFAEF7AB05D5}"/>
                </a:ext>
              </a:extLst>
            </p:cNvPr>
            <p:cNvSpPr>
              <a:spLocks noChangeArrowheads="1"/>
            </p:cNvSpPr>
            <p:nvPr/>
          </p:nvSpPr>
          <p:spPr bwMode="auto">
            <a:xfrm>
              <a:off x="13211943" y="1200151"/>
              <a:ext cx="169862"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394" name="Freeform 53">
              <a:extLst>
                <a:ext uri="{FF2B5EF4-FFF2-40B4-BE49-F238E27FC236}">
                  <a16:creationId xmlns:a16="http://schemas.microsoft.com/office/drawing/2014/main" id="{83EAB97E-E913-44E4-8EBD-50EA17685FC4}"/>
                </a:ext>
              </a:extLst>
            </p:cNvPr>
            <p:cNvSpPr>
              <a:spLocks/>
            </p:cNvSpPr>
            <p:nvPr/>
          </p:nvSpPr>
          <p:spPr bwMode="auto">
            <a:xfrm>
              <a:off x="13211943" y="1257301"/>
              <a:ext cx="169862" cy="26987"/>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3"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95" name="Line 54">
              <a:extLst>
                <a:ext uri="{FF2B5EF4-FFF2-40B4-BE49-F238E27FC236}">
                  <a16:creationId xmlns:a16="http://schemas.microsoft.com/office/drawing/2014/main" id="{67226E78-2D84-4ACD-869B-4DDC617911DC}"/>
                </a:ext>
              </a:extLst>
            </p:cNvPr>
            <p:cNvSpPr>
              <a:spLocks noChangeShapeType="1"/>
            </p:cNvSpPr>
            <p:nvPr/>
          </p:nvSpPr>
          <p:spPr bwMode="auto">
            <a:xfrm>
              <a:off x="13381805" y="1227138"/>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96" name="Line 55">
              <a:extLst>
                <a:ext uri="{FF2B5EF4-FFF2-40B4-BE49-F238E27FC236}">
                  <a16:creationId xmlns:a16="http://schemas.microsoft.com/office/drawing/2014/main" id="{740AE539-803F-43FE-B3BB-57E10A745C4D}"/>
                </a:ext>
              </a:extLst>
            </p:cNvPr>
            <p:cNvSpPr>
              <a:spLocks noChangeShapeType="1"/>
            </p:cNvSpPr>
            <p:nvPr/>
          </p:nvSpPr>
          <p:spPr bwMode="auto">
            <a:xfrm>
              <a:off x="13211943" y="1233488"/>
              <a:ext cx="1587"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97" name="Freeform 56">
              <a:extLst>
                <a:ext uri="{FF2B5EF4-FFF2-40B4-BE49-F238E27FC236}">
                  <a16:creationId xmlns:a16="http://schemas.microsoft.com/office/drawing/2014/main" id="{D7222A2F-EAD0-4AD3-B029-CF681F3521ED}"/>
                </a:ext>
              </a:extLst>
            </p:cNvPr>
            <p:cNvSpPr>
              <a:spLocks/>
            </p:cNvSpPr>
            <p:nvPr/>
          </p:nvSpPr>
          <p:spPr bwMode="auto">
            <a:xfrm>
              <a:off x="13264330" y="1512888"/>
              <a:ext cx="65088" cy="15875"/>
            </a:xfrm>
            <a:custGeom>
              <a:avLst/>
              <a:gdLst>
                <a:gd name="T0" fmla="*/ 0 w 41"/>
                <a:gd name="T1" fmla="*/ 0 h 10"/>
                <a:gd name="T2" fmla="*/ 2147483647 w 41"/>
                <a:gd name="T3" fmla="*/ 2147483647 h 10"/>
                <a:gd name="T4" fmla="*/ 2147483647 w 41"/>
                <a:gd name="T5" fmla="*/ 0 h 10"/>
                <a:gd name="T6" fmla="*/ 2147483647 w 41"/>
                <a:gd name="T7" fmla="*/ 0 h 10"/>
                <a:gd name="T8" fmla="*/ 0 60000 65536"/>
                <a:gd name="T9" fmla="*/ 0 60000 65536"/>
                <a:gd name="T10" fmla="*/ 0 60000 65536"/>
                <a:gd name="T11" fmla="*/ 0 60000 65536"/>
                <a:gd name="T12" fmla="*/ 0 w 41"/>
                <a:gd name="T13" fmla="*/ 0 h 10"/>
                <a:gd name="T14" fmla="*/ 41 w 41"/>
                <a:gd name="T15" fmla="*/ 10 h 10"/>
              </a:gdLst>
              <a:ahLst/>
              <a:cxnLst>
                <a:cxn ang="T8">
                  <a:pos x="T0" y="T1"/>
                </a:cxn>
                <a:cxn ang="T9">
                  <a:pos x="T2" y="T3"/>
                </a:cxn>
                <a:cxn ang="T10">
                  <a:pos x="T4" y="T5"/>
                </a:cxn>
                <a:cxn ang="T11">
                  <a:pos x="T6" y="T7"/>
                </a:cxn>
              </a:cxnLst>
              <a:rect l="T12" t="T13" r="T14" b="T15"/>
              <a:pathLst>
                <a:path w="41" h="10">
                  <a:moveTo>
                    <a:pt x="0" y="0"/>
                  </a:moveTo>
                  <a:cubicBezTo>
                    <a:pt x="0" y="6"/>
                    <a:pt x="9" y="10"/>
                    <a:pt x="20" y="10"/>
                  </a:cubicBezTo>
                  <a:cubicBezTo>
                    <a:pt x="32" y="10"/>
                    <a:pt x="41" y="6"/>
                    <a:pt x="41" y="0"/>
                  </a:cubicBezTo>
                  <a:cubicBezTo>
                    <a:pt x="41" y="0"/>
                    <a:pt x="41" y="0"/>
                    <a:pt x="41"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98" name="Line 57">
              <a:extLst>
                <a:ext uri="{FF2B5EF4-FFF2-40B4-BE49-F238E27FC236}">
                  <a16:creationId xmlns:a16="http://schemas.microsoft.com/office/drawing/2014/main" id="{51E6F04C-4891-4836-B397-D00B7A07969C}"/>
                </a:ext>
              </a:extLst>
            </p:cNvPr>
            <p:cNvSpPr>
              <a:spLocks noChangeShapeType="1"/>
            </p:cNvSpPr>
            <p:nvPr/>
          </p:nvSpPr>
          <p:spPr bwMode="auto">
            <a:xfrm flipV="1">
              <a:off x="13331005" y="1284288"/>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399" name="Line 58">
              <a:extLst>
                <a:ext uri="{FF2B5EF4-FFF2-40B4-BE49-F238E27FC236}">
                  <a16:creationId xmlns:a16="http://schemas.microsoft.com/office/drawing/2014/main" id="{30DACD0F-6817-4146-A364-497ACF0BBA50}"/>
                </a:ext>
              </a:extLst>
            </p:cNvPr>
            <p:cNvSpPr>
              <a:spLocks noChangeShapeType="1"/>
            </p:cNvSpPr>
            <p:nvPr/>
          </p:nvSpPr>
          <p:spPr bwMode="auto">
            <a:xfrm flipV="1">
              <a:off x="13262743" y="1284288"/>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00" name="Oval 59">
              <a:extLst>
                <a:ext uri="{FF2B5EF4-FFF2-40B4-BE49-F238E27FC236}">
                  <a16:creationId xmlns:a16="http://schemas.microsoft.com/office/drawing/2014/main" id="{2DA6FE65-D1A9-4126-B4AD-50049B2761DF}"/>
                </a:ext>
              </a:extLst>
            </p:cNvPr>
            <p:cNvSpPr>
              <a:spLocks noChangeArrowheads="1"/>
            </p:cNvSpPr>
            <p:nvPr/>
          </p:nvSpPr>
          <p:spPr bwMode="auto">
            <a:xfrm>
              <a:off x="13891393" y="1106488"/>
              <a:ext cx="169862"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01" name="Oval 60">
              <a:extLst>
                <a:ext uri="{FF2B5EF4-FFF2-40B4-BE49-F238E27FC236}">
                  <a16:creationId xmlns:a16="http://schemas.microsoft.com/office/drawing/2014/main" id="{71FCDFA0-211B-463A-A47D-72C13909AA45}"/>
                </a:ext>
              </a:extLst>
            </p:cNvPr>
            <p:cNvSpPr>
              <a:spLocks noChangeArrowheads="1"/>
            </p:cNvSpPr>
            <p:nvPr/>
          </p:nvSpPr>
          <p:spPr bwMode="auto">
            <a:xfrm>
              <a:off x="13891393" y="1106488"/>
              <a:ext cx="169862"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02" name="Freeform 61">
              <a:extLst>
                <a:ext uri="{FF2B5EF4-FFF2-40B4-BE49-F238E27FC236}">
                  <a16:creationId xmlns:a16="http://schemas.microsoft.com/office/drawing/2014/main" id="{CAFDFBCC-6BE5-4E6E-9E5B-1955F8204BC6}"/>
                </a:ext>
              </a:extLst>
            </p:cNvPr>
            <p:cNvSpPr>
              <a:spLocks/>
            </p:cNvSpPr>
            <p:nvPr/>
          </p:nvSpPr>
          <p:spPr bwMode="auto">
            <a:xfrm>
              <a:off x="13891393" y="1163638"/>
              <a:ext cx="169862"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4"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03" name="Line 62">
              <a:extLst>
                <a:ext uri="{FF2B5EF4-FFF2-40B4-BE49-F238E27FC236}">
                  <a16:creationId xmlns:a16="http://schemas.microsoft.com/office/drawing/2014/main" id="{E3CDC643-C7D3-433E-BC25-CAA2AADA51E1}"/>
                </a:ext>
              </a:extLst>
            </p:cNvPr>
            <p:cNvSpPr>
              <a:spLocks noChangeShapeType="1"/>
            </p:cNvSpPr>
            <p:nvPr/>
          </p:nvSpPr>
          <p:spPr bwMode="auto">
            <a:xfrm>
              <a:off x="14061255" y="1133476"/>
              <a:ext cx="1588"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04" name="Line 63">
              <a:extLst>
                <a:ext uri="{FF2B5EF4-FFF2-40B4-BE49-F238E27FC236}">
                  <a16:creationId xmlns:a16="http://schemas.microsoft.com/office/drawing/2014/main" id="{1744275D-B38B-4051-BA60-F81F6C9171F3}"/>
                </a:ext>
              </a:extLst>
            </p:cNvPr>
            <p:cNvSpPr>
              <a:spLocks noChangeShapeType="1"/>
            </p:cNvSpPr>
            <p:nvPr/>
          </p:nvSpPr>
          <p:spPr bwMode="auto">
            <a:xfrm>
              <a:off x="13891393" y="1139826"/>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05" name="Freeform 64">
              <a:extLst>
                <a:ext uri="{FF2B5EF4-FFF2-40B4-BE49-F238E27FC236}">
                  <a16:creationId xmlns:a16="http://schemas.microsoft.com/office/drawing/2014/main" id="{50DD66CA-8A97-4211-A29B-03BE5CAA8B91}"/>
                </a:ext>
              </a:extLst>
            </p:cNvPr>
            <p:cNvSpPr>
              <a:spLocks/>
            </p:cNvSpPr>
            <p:nvPr/>
          </p:nvSpPr>
          <p:spPr bwMode="auto">
            <a:xfrm>
              <a:off x="13943780" y="1417638"/>
              <a:ext cx="66675" cy="17463"/>
            </a:xfrm>
            <a:custGeom>
              <a:avLst/>
              <a:gdLst>
                <a:gd name="T0" fmla="*/ 0 w 42"/>
                <a:gd name="T1" fmla="*/ 0 h 11"/>
                <a:gd name="T2" fmla="*/ 2147483647 w 42"/>
                <a:gd name="T3" fmla="*/ 2147483647 h 11"/>
                <a:gd name="T4" fmla="*/ 2147483647 w 42"/>
                <a:gd name="T5" fmla="*/ 0 h 11"/>
                <a:gd name="T6" fmla="*/ 2147483647 w 42"/>
                <a:gd name="T7" fmla="*/ 0 h 11"/>
                <a:gd name="T8" fmla="*/ 0 60000 65536"/>
                <a:gd name="T9" fmla="*/ 0 60000 65536"/>
                <a:gd name="T10" fmla="*/ 0 60000 65536"/>
                <a:gd name="T11" fmla="*/ 0 60000 65536"/>
                <a:gd name="T12" fmla="*/ 0 w 42"/>
                <a:gd name="T13" fmla="*/ 0 h 11"/>
                <a:gd name="T14" fmla="*/ 42 w 42"/>
                <a:gd name="T15" fmla="*/ 11 h 11"/>
              </a:gdLst>
              <a:ahLst/>
              <a:cxnLst>
                <a:cxn ang="T8">
                  <a:pos x="T0" y="T1"/>
                </a:cxn>
                <a:cxn ang="T9">
                  <a:pos x="T2" y="T3"/>
                </a:cxn>
                <a:cxn ang="T10">
                  <a:pos x="T4" y="T5"/>
                </a:cxn>
                <a:cxn ang="T11">
                  <a:pos x="T6" y="T7"/>
                </a:cxn>
              </a:cxnLst>
              <a:rect l="T12" t="T13" r="T14" b="T15"/>
              <a:pathLst>
                <a:path w="42" h="11">
                  <a:moveTo>
                    <a:pt x="0" y="0"/>
                  </a:moveTo>
                  <a:cubicBezTo>
                    <a:pt x="0" y="6"/>
                    <a:pt x="9" y="11"/>
                    <a:pt x="21" y="11"/>
                  </a:cubicBezTo>
                  <a:cubicBezTo>
                    <a:pt x="33" y="11"/>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06" name="Line 65">
              <a:extLst>
                <a:ext uri="{FF2B5EF4-FFF2-40B4-BE49-F238E27FC236}">
                  <a16:creationId xmlns:a16="http://schemas.microsoft.com/office/drawing/2014/main" id="{DC84475B-5745-42A7-B551-FFE58CC98A96}"/>
                </a:ext>
              </a:extLst>
            </p:cNvPr>
            <p:cNvSpPr>
              <a:spLocks noChangeShapeType="1"/>
            </p:cNvSpPr>
            <p:nvPr/>
          </p:nvSpPr>
          <p:spPr bwMode="auto">
            <a:xfrm flipV="1">
              <a:off x="14012043" y="1189038"/>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07" name="Line 66">
              <a:extLst>
                <a:ext uri="{FF2B5EF4-FFF2-40B4-BE49-F238E27FC236}">
                  <a16:creationId xmlns:a16="http://schemas.microsoft.com/office/drawing/2014/main" id="{B7624791-427A-4C2A-80AA-0FF97681353E}"/>
                </a:ext>
              </a:extLst>
            </p:cNvPr>
            <p:cNvSpPr>
              <a:spLocks noChangeShapeType="1"/>
            </p:cNvSpPr>
            <p:nvPr/>
          </p:nvSpPr>
          <p:spPr bwMode="auto">
            <a:xfrm flipV="1">
              <a:off x="13943780" y="1190626"/>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08" name="Oval 67">
              <a:extLst>
                <a:ext uri="{FF2B5EF4-FFF2-40B4-BE49-F238E27FC236}">
                  <a16:creationId xmlns:a16="http://schemas.microsoft.com/office/drawing/2014/main" id="{78170040-F9C0-47B0-938E-B55DA1648240}"/>
                </a:ext>
              </a:extLst>
            </p:cNvPr>
            <p:cNvSpPr>
              <a:spLocks noChangeArrowheads="1"/>
            </p:cNvSpPr>
            <p:nvPr/>
          </p:nvSpPr>
          <p:spPr bwMode="auto">
            <a:xfrm>
              <a:off x="13572305" y="1022351"/>
              <a:ext cx="169863" cy="55562"/>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09" name="Oval 68">
              <a:extLst>
                <a:ext uri="{FF2B5EF4-FFF2-40B4-BE49-F238E27FC236}">
                  <a16:creationId xmlns:a16="http://schemas.microsoft.com/office/drawing/2014/main" id="{87E980BA-3A86-4C0D-87B2-5466CF527851}"/>
                </a:ext>
              </a:extLst>
            </p:cNvPr>
            <p:cNvSpPr>
              <a:spLocks noChangeArrowheads="1"/>
            </p:cNvSpPr>
            <p:nvPr/>
          </p:nvSpPr>
          <p:spPr bwMode="auto">
            <a:xfrm>
              <a:off x="13572305" y="1022351"/>
              <a:ext cx="169863" cy="55562"/>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10" name="Freeform 69">
              <a:extLst>
                <a:ext uri="{FF2B5EF4-FFF2-40B4-BE49-F238E27FC236}">
                  <a16:creationId xmlns:a16="http://schemas.microsoft.com/office/drawing/2014/main" id="{20481E9A-5CB5-4B5E-9EDE-1C3BB340A9F3}"/>
                </a:ext>
              </a:extLst>
            </p:cNvPr>
            <p:cNvSpPr>
              <a:spLocks/>
            </p:cNvSpPr>
            <p:nvPr/>
          </p:nvSpPr>
          <p:spPr bwMode="auto">
            <a:xfrm>
              <a:off x="13572305" y="1077913"/>
              <a:ext cx="169863" cy="26988"/>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4"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11" name="Line 70">
              <a:extLst>
                <a:ext uri="{FF2B5EF4-FFF2-40B4-BE49-F238E27FC236}">
                  <a16:creationId xmlns:a16="http://schemas.microsoft.com/office/drawing/2014/main" id="{07A2F782-795B-491A-A099-9B0F9C9CDD64}"/>
                </a:ext>
              </a:extLst>
            </p:cNvPr>
            <p:cNvSpPr>
              <a:spLocks noChangeShapeType="1"/>
            </p:cNvSpPr>
            <p:nvPr/>
          </p:nvSpPr>
          <p:spPr bwMode="auto">
            <a:xfrm>
              <a:off x="13742168" y="1049338"/>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12" name="Line 71">
              <a:extLst>
                <a:ext uri="{FF2B5EF4-FFF2-40B4-BE49-F238E27FC236}">
                  <a16:creationId xmlns:a16="http://schemas.microsoft.com/office/drawing/2014/main" id="{EF99648F-CA23-4898-9EAF-60A40C42BCEB}"/>
                </a:ext>
              </a:extLst>
            </p:cNvPr>
            <p:cNvSpPr>
              <a:spLocks noChangeShapeType="1"/>
            </p:cNvSpPr>
            <p:nvPr/>
          </p:nvSpPr>
          <p:spPr bwMode="auto">
            <a:xfrm>
              <a:off x="13573893" y="1054101"/>
              <a:ext cx="1587"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13" name="Freeform 72">
              <a:extLst>
                <a:ext uri="{FF2B5EF4-FFF2-40B4-BE49-F238E27FC236}">
                  <a16:creationId xmlns:a16="http://schemas.microsoft.com/office/drawing/2014/main" id="{D8C52635-F151-427C-B1D2-55A86EBEAA4C}"/>
                </a:ext>
              </a:extLst>
            </p:cNvPr>
            <p:cNvSpPr>
              <a:spLocks/>
            </p:cNvSpPr>
            <p:nvPr/>
          </p:nvSpPr>
          <p:spPr bwMode="auto">
            <a:xfrm>
              <a:off x="13624693" y="1333501"/>
              <a:ext cx="66675" cy="15875"/>
            </a:xfrm>
            <a:custGeom>
              <a:avLst/>
              <a:gdLst>
                <a:gd name="T0" fmla="*/ 0 w 42"/>
                <a:gd name="T1" fmla="*/ 0 h 10"/>
                <a:gd name="T2" fmla="*/ 2147483647 w 42"/>
                <a:gd name="T3" fmla="*/ 2147483647 h 10"/>
                <a:gd name="T4" fmla="*/ 2147483647 w 42"/>
                <a:gd name="T5" fmla="*/ 0 h 10"/>
                <a:gd name="T6" fmla="*/ 2147483647 w 42"/>
                <a:gd name="T7" fmla="*/ 0 h 10"/>
                <a:gd name="T8" fmla="*/ 0 60000 65536"/>
                <a:gd name="T9" fmla="*/ 0 60000 65536"/>
                <a:gd name="T10" fmla="*/ 0 60000 65536"/>
                <a:gd name="T11" fmla="*/ 0 60000 65536"/>
                <a:gd name="T12" fmla="*/ 0 w 42"/>
                <a:gd name="T13" fmla="*/ 0 h 10"/>
                <a:gd name="T14" fmla="*/ 42 w 42"/>
                <a:gd name="T15" fmla="*/ 10 h 10"/>
              </a:gdLst>
              <a:ahLst/>
              <a:cxnLst>
                <a:cxn ang="T8">
                  <a:pos x="T0" y="T1"/>
                </a:cxn>
                <a:cxn ang="T9">
                  <a:pos x="T2" y="T3"/>
                </a:cxn>
                <a:cxn ang="T10">
                  <a:pos x="T4" y="T5"/>
                </a:cxn>
                <a:cxn ang="T11">
                  <a:pos x="T6" y="T7"/>
                </a:cxn>
              </a:cxnLst>
              <a:rect l="T12" t="T13" r="T14" b="T15"/>
              <a:pathLst>
                <a:path w="42" h="10">
                  <a:moveTo>
                    <a:pt x="0" y="0"/>
                  </a:moveTo>
                  <a:cubicBezTo>
                    <a:pt x="0" y="5"/>
                    <a:pt x="9" y="10"/>
                    <a:pt x="21" y="10"/>
                  </a:cubicBezTo>
                  <a:cubicBezTo>
                    <a:pt x="33" y="10"/>
                    <a:pt x="42" y="5"/>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14" name="Line 73">
              <a:extLst>
                <a:ext uri="{FF2B5EF4-FFF2-40B4-BE49-F238E27FC236}">
                  <a16:creationId xmlns:a16="http://schemas.microsoft.com/office/drawing/2014/main" id="{B9F36B1A-C022-4A42-A981-0424BFD56D19}"/>
                </a:ext>
              </a:extLst>
            </p:cNvPr>
            <p:cNvSpPr>
              <a:spLocks noChangeShapeType="1"/>
            </p:cNvSpPr>
            <p:nvPr/>
          </p:nvSpPr>
          <p:spPr bwMode="auto">
            <a:xfrm flipV="1">
              <a:off x="13692955" y="1104901"/>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15" name="Line 74">
              <a:extLst>
                <a:ext uri="{FF2B5EF4-FFF2-40B4-BE49-F238E27FC236}">
                  <a16:creationId xmlns:a16="http://schemas.microsoft.com/office/drawing/2014/main" id="{9F9B6CDC-D9EC-4884-87D6-771B13F73CBC}"/>
                </a:ext>
              </a:extLst>
            </p:cNvPr>
            <p:cNvSpPr>
              <a:spLocks noChangeShapeType="1"/>
            </p:cNvSpPr>
            <p:nvPr/>
          </p:nvSpPr>
          <p:spPr bwMode="auto">
            <a:xfrm flipV="1">
              <a:off x="13624693" y="1104901"/>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16" name="Oval 75">
              <a:extLst>
                <a:ext uri="{FF2B5EF4-FFF2-40B4-BE49-F238E27FC236}">
                  <a16:creationId xmlns:a16="http://schemas.microsoft.com/office/drawing/2014/main" id="{ECD30251-B6D0-4750-9A72-CFC3F92F6C47}"/>
                </a:ext>
              </a:extLst>
            </p:cNvPr>
            <p:cNvSpPr>
              <a:spLocks noChangeArrowheads="1"/>
            </p:cNvSpPr>
            <p:nvPr/>
          </p:nvSpPr>
          <p:spPr bwMode="auto">
            <a:xfrm>
              <a:off x="14593068" y="1000126"/>
              <a:ext cx="169862" cy="57150"/>
            </a:xfrm>
            <a:prstGeom prst="ellipse">
              <a:avLst/>
            </a:prstGeom>
            <a:solidFill>
              <a:srgbClr val="000514"/>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17" name="Oval 76">
              <a:extLst>
                <a:ext uri="{FF2B5EF4-FFF2-40B4-BE49-F238E27FC236}">
                  <a16:creationId xmlns:a16="http://schemas.microsoft.com/office/drawing/2014/main" id="{B3C75158-B1A4-48C2-89E6-EDEE6C59D983}"/>
                </a:ext>
              </a:extLst>
            </p:cNvPr>
            <p:cNvSpPr>
              <a:spLocks noChangeArrowheads="1"/>
            </p:cNvSpPr>
            <p:nvPr/>
          </p:nvSpPr>
          <p:spPr bwMode="auto">
            <a:xfrm>
              <a:off x="14593068" y="1000126"/>
              <a:ext cx="169862" cy="57150"/>
            </a:xfrm>
            <a:prstGeom prst="ellipse">
              <a:avLst/>
            </a:pr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18" name="Freeform 77">
              <a:extLst>
                <a:ext uri="{FF2B5EF4-FFF2-40B4-BE49-F238E27FC236}">
                  <a16:creationId xmlns:a16="http://schemas.microsoft.com/office/drawing/2014/main" id="{DE5C30F2-05F3-4612-8A7D-3BA7BB5061DA}"/>
                </a:ext>
              </a:extLst>
            </p:cNvPr>
            <p:cNvSpPr>
              <a:spLocks/>
            </p:cNvSpPr>
            <p:nvPr/>
          </p:nvSpPr>
          <p:spPr bwMode="auto">
            <a:xfrm>
              <a:off x="14593068" y="1057276"/>
              <a:ext cx="169862" cy="25400"/>
            </a:xfrm>
            <a:custGeom>
              <a:avLst/>
              <a:gdLst>
                <a:gd name="T0" fmla="*/ 0 w 107"/>
                <a:gd name="T1" fmla="*/ 0 h 16"/>
                <a:gd name="T2" fmla="*/ 2147483647 w 107"/>
                <a:gd name="T3" fmla="*/ 2147483647 h 16"/>
                <a:gd name="T4" fmla="*/ 2147483647 w 107"/>
                <a:gd name="T5" fmla="*/ 0 h 16"/>
                <a:gd name="T6" fmla="*/ 2147483647 w 107"/>
                <a:gd name="T7" fmla="*/ 0 h 16"/>
                <a:gd name="T8" fmla="*/ 0 60000 65536"/>
                <a:gd name="T9" fmla="*/ 0 60000 65536"/>
                <a:gd name="T10" fmla="*/ 0 60000 65536"/>
                <a:gd name="T11" fmla="*/ 0 60000 65536"/>
                <a:gd name="T12" fmla="*/ 0 w 107"/>
                <a:gd name="T13" fmla="*/ 0 h 16"/>
                <a:gd name="T14" fmla="*/ 107 w 107"/>
                <a:gd name="T15" fmla="*/ 16 h 16"/>
              </a:gdLst>
              <a:ahLst/>
              <a:cxnLst>
                <a:cxn ang="T8">
                  <a:pos x="T0" y="T1"/>
                </a:cxn>
                <a:cxn ang="T9">
                  <a:pos x="T2" y="T3"/>
                </a:cxn>
                <a:cxn ang="T10">
                  <a:pos x="T4" y="T5"/>
                </a:cxn>
                <a:cxn ang="T11">
                  <a:pos x="T6" y="T7"/>
                </a:cxn>
              </a:cxnLst>
              <a:rect l="T12" t="T13" r="T14" b="T15"/>
              <a:pathLst>
                <a:path w="107" h="16">
                  <a:moveTo>
                    <a:pt x="0" y="0"/>
                  </a:moveTo>
                  <a:cubicBezTo>
                    <a:pt x="0" y="9"/>
                    <a:pt x="24" y="16"/>
                    <a:pt x="54" y="16"/>
                  </a:cubicBezTo>
                  <a:cubicBezTo>
                    <a:pt x="83" y="16"/>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19" name="Line 78">
              <a:extLst>
                <a:ext uri="{FF2B5EF4-FFF2-40B4-BE49-F238E27FC236}">
                  <a16:creationId xmlns:a16="http://schemas.microsoft.com/office/drawing/2014/main" id="{F16E1120-8F93-4E7F-AA9A-B1F0C4BB582F}"/>
                </a:ext>
              </a:extLst>
            </p:cNvPr>
            <p:cNvSpPr>
              <a:spLocks noChangeShapeType="1"/>
            </p:cNvSpPr>
            <p:nvPr/>
          </p:nvSpPr>
          <p:spPr bwMode="auto">
            <a:xfrm>
              <a:off x="14762930" y="1027113"/>
              <a:ext cx="1588" cy="3016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20" name="Line 79">
              <a:extLst>
                <a:ext uri="{FF2B5EF4-FFF2-40B4-BE49-F238E27FC236}">
                  <a16:creationId xmlns:a16="http://schemas.microsoft.com/office/drawing/2014/main" id="{BEFE2BFB-4D10-4238-ADC3-1184F48DB94E}"/>
                </a:ext>
              </a:extLst>
            </p:cNvPr>
            <p:cNvSpPr>
              <a:spLocks noChangeShapeType="1"/>
            </p:cNvSpPr>
            <p:nvPr/>
          </p:nvSpPr>
          <p:spPr bwMode="auto">
            <a:xfrm>
              <a:off x="14593068" y="1033463"/>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21" name="Freeform 80">
              <a:extLst>
                <a:ext uri="{FF2B5EF4-FFF2-40B4-BE49-F238E27FC236}">
                  <a16:creationId xmlns:a16="http://schemas.microsoft.com/office/drawing/2014/main" id="{635A6BE8-7F9F-4F02-8B82-1C3C89F36A1F}"/>
                </a:ext>
              </a:extLst>
            </p:cNvPr>
            <p:cNvSpPr>
              <a:spLocks/>
            </p:cNvSpPr>
            <p:nvPr/>
          </p:nvSpPr>
          <p:spPr bwMode="auto">
            <a:xfrm>
              <a:off x="14645455" y="1311276"/>
              <a:ext cx="66675" cy="17462"/>
            </a:xfrm>
            <a:custGeom>
              <a:avLst/>
              <a:gdLst>
                <a:gd name="T0" fmla="*/ 0 w 42"/>
                <a:gd name="T1" fmla="*/ 0 h 11"/>
                <a:gd name="T2" fmla="*/ 2147483647 w 42"/>
                <a:gd name="T3" fmla="*/ 2147483647 h 11"/>
                <a:gd name="T4" fmla="*/ 2147483647 w 42"/>
                <a:gd name="T5" fmla="*/ 0 h 11"/>
                <a:gd name="T6" fmla="*/ 2147483647 w 42"/>
                <a:gd name="T7" fmla="*/ 0 h 11"/>
                <a:gd name="T8" fmla="*/ 0 60000 65536"/>
                <a:gd name="T9" fmla="*/ 0 60000 65536"/>
                <a:gd name="T10" fmla="*/ 0 60000 65536"/>
                <a:gd name="T11" fmla="*/ 0 60000 65536"/>
                <a:gd name="T12" fmla="*/ 0 w 42"/>
                <a:gd name="T13" fmla="*/ 0 h 11"/>
                <a:gd name="T14" fmla="*/ 42 w 42"/>
                <a:gd name="T15" fmla="*/ 11 h 11"/>
              </a:gdLst>
              <a:ahLst/>
              <a:cxnLst>
                <a:cxn ang="T8">
                  <a:pos x="T0" y="T1"/>
                </a:cxn>
                <a:cxn ang="T9">
                  <a:pos x="T2" y="T3"/>
                </a:cxn>
                <a:cxn ang="T10">
                  <a:pos x="T4" y="T5"/>
                </a:cxn>
                <a:cxn ang="T11">
                  <a:pos x="T6" y="T7"/>
                </a:cxn>
              </a:cxnLst>
              <a:rect l="T12" t="T13" r="T14" b="T15"/>
              <a:pathLst>
                <a:path w="42" h="11">
                  <a:moveTo>
                    <a:pt x="0" y="0"/>
                  </a:moveTo>
                  <a:cubicBezTo>
                    <a:pt x="0" y="6"/>
                    <a:pt x="9" y="11"/>
                    <a:pt x="21" y="11"/>
                  </a:cubicBezTo>
                  <a:cubicBezTo>
                    <a:pt x="32" y="11"/>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22" name="Line 81">
              <a:extLst>
                <a:ext uri="{FF2B5EF4-FFF2-40B4-BE49-F238E27FC236}">
                  <a16:creationId xmlns:a16="http://schemas.microsoft.com/office/drawing/2014/main" id="{A3EB7800-0CE1-41B2-8A3A-49E439ACE2EC}"/>
                </a:ext>
              </a:extLst>
            </p:cNvPr>
            <p:cNvSpPr>
              <a:spLocks noChangeShapeType="1"/>
            </p:cNvSpPr>
            <p:nvPr/>
          </p:nvSpPr>
          <p:spPr bwMode="auto">
            <a:xfrm flipV="1">
              <a:off x="14713718" y="1082676"/>
              <a:ext cx="1587"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23" name="Line 82">
              <a:extLst>
                <a:ext uri="{FF2B5EF4-FFF2-40B4-BE49-F238E27FC236}">
                  <a16:creationId xmlns:a16="http://schemas.microsoft.com/office/drawing/2014/main" id="{70998CF3-EDDF-4A16-8706-AF80DE47778D}"/>
                </a:ext>
              </a:extLst>
            </p:cNvPr>
            <p:cNvSpPr>
              <a:spLocks noChangeShapeType="1"/>
            </p:cNvSpPr>
            <p:nvPr/>
          </p:nvSpPr>
          <p:spPr bwMode="auto">
            <a:xfrm flipV="1">
              <a:off x="14645455" y="1084263"/>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24" name="Oval 83">
              <a:extLst>
                <a:ext uri="{FF2B5EF4-FFF2-40B4-BE49-F238E27FC236}">
                  <a16:creationId xmlns:a16="http://schemas.microsoft.com/office/drawing/2014/main" id="{29168844-104C-4BDB-B50C-45FCB92FB2C5}"/>
                </a:ext>
              </a:extLst>
            </p:cNvPr>
            <p:cNvSpPr>
              <a:spLocks noChangeArrowheads="1"/>
            </p:cNvSpPr>
            <p:nvPr/>
          </p:nvSpPr>
          <p:spPr bwMode="auto">
            <a:xfrm>
              <a:off x="14273980" y="919163"/>
              <a:ext cx="169863" cy="57150"/>
            </a:xfrm>
            <a:prstGeom prst="ellipse">
              <a:avLst/>
            </a:prstGeom>
            <a:solidFill>
              <a:srgbClr val="FFFFFF"/>
            </a:solidFill>
            <a:ln w="0">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25" name="Oval 84">
              <a:extLst>
                <a:ext uri="{FF2B5EF4-FFF2-40B4-BE49-F238E27FC236}">
                  <a16:creationId xmlns:a16="http://schemas.microsoft.com/office/drawing/2014/main" id="{53DD929A-FFD0-485D-8DAF-097550BD1DE9}"/>
                </a:ext>
              </a:extLst>
            </p:cNvPr>
            <p:cNvSpPr>
              <a:spLocks noChangeArrowheads="1"/>
            </p:cNvSpPr>
            <p:nvPr/>
          </p:nvSpPr>
          <p:spPr bwMode="auto">
            <a:xfrm>
              <a:off x="14273980" y="919163"/>
              <a:ext cx="169863" cy="57150"/>
            </a:xfrm>
            <a:prstGeom prst="ellipse">
              <a:avLst/>
            </a:prstGeom>
            <a:solidFill>
              <a:srgbClr val="000514"/>
            </a:solidFill>
            <a:ln w="11113" cap="rnd">
              <a:solidFill>
                <a:srgbClr val="000514"/>
              </a:solidFill>
              <a:round/>
              <a:headEnd/>
              <a:tailEnd/>
            </a:ln>
          </p:spPr>
          <p:txBody>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sp>
          <p:nvSpPr>
            <p:cNvPr id="426" name="Freeform 85">
              <a:extLst>
                <a:ext uri="{FF2B5EF4-FFF2-40B4-BE49-F238E27FC236}">
                  <a16:creationId xmlns:a16="http://schemas.microsoft.com/office/drawing/2014/main" id="{EA813A8F-64B2-4BD9-B3B6-380FC6B430FE}"/>
                </a:ext>
              </a:extLst>
            </p:cNvPr>
            <p:cNvSpPr>
              <a:spLocks/>
            </p:cNvSpPr>
            <p:nvPr/>
          </p:nvSpPr>
          <p:spPr bwMode="auto">
            <a:xfrm>
              <a:off x="14273980" y="976313"/>
              <a:ext cx="169863" cy="26988"/>
            </a:xfrm>
            <a:custGeom>
              <a:avLst/>
              <a:gdLst>
                <a:gd name="T0" fmla="*/ 0 w 107"/>
                <a:gd name="T1" fmla="*/ 0 h 17"/>
                <a:gd name="T2" fmla="*/ 2147483647 w 107"/>
                <a:gd name="T3" fmla="*/ 2147483647 h 17"/>
                <a:gd name="T4" fmla="*/ 2147483647 w 107"/>
                <a:gd name="T5" fmla="*/ 0 h 17"/>
                <a:gd name="T6" fmla="*/ 2147483647 w 107"/>
                <a:gd name="T7" fmla="*/ 0 h 17"/>
                <a:gd name="T8" fmla="*/ 0 60000 65536"/>
                <a:gd name="T9" fmla="*/ 0 60000 65536"/>
                <a:gd name="T10" fmla="*/ 0 60000 65536"/>
                <a:gd name="T11" fmla="*/ 0 60000 65536"/>
                <a:gd name="T12" fmla="*/ 0 w 107"/>
                <a:gd name="T13" fmla="*/ 0 h 17"/>
                <a:gd name="T14" fmla="*/ 107 w 107"/>
                <a:gd name="T15" fmla="*/ 17 h 17"/>
              </a:gdLst>
              <a:ahLst/>
              <a:cxnLst>
                <a:cxn ang="T8">
                  <a:pos x="T0" y="T1"/>
                </a:cxn>
                <a:cxn ang="T9">
                  <a:pos x="T2" y="T3"/>
                </a:cxn>
                <a:cxn ang="T10">
                  <a:pos x="T4" y="T5"/>
                </a:cxn>
                <a:cxn ang="T11">
                  <a:pos x="T6" y="T7"/>
                </a:cxn>
              </a:cxnLst>
              <a:rect l="T12" t="T13" r="T14" b="T15"/>
              <a:pathLst>
                <a:path w="107" h="17">
                  <a:moveTo>
                    <a:pt x="0" y="0"/>
                  </a:moveTo>
                  <a:cubicBezTo>
                    <a:pt x="0" y="9"/>
                    <a:pt x="24" y="17"/>
                    <a:pt x="54" y="17"/>
                  </a:cubicBezTo>
                  <a:cubicBezTo>
                    <a:pt x="83" y="17"/>
                    <a:pt x="107" y="9"/>
                    <a:pt x="107" y="0"/>
                  </a:cubicBezTo>
                  <a:cubicBezTo>
                    <a:pt x="107" y="0"/>
                    <a:pt x="107" y="0"/>
                    <a:pt x="107"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27" name="Line 86">
              <a:extLst>
                <a:ext uri="{FF2B5EF4-FFF2-40B4-BE49-F238E27FC236}">
                  <a16:creationId xmlns:a16="http://schemas.microsoft.com/office/drawing/2014/main" id="{4C525328-0C56-459D-A28C-00E3D4642C9E}"/>
                </a:ext>
              </a:extLst>
            </p:cNvPr>
            <p:cNvSpPr>
              <a:spLocks noChangeShapeType="1"/>
            </p:cNvSpPr>
            <p:nvPr/>
          </p:nvSpPr>
          <p:spPr bwMode="auto">
            <a:xfrm>
              <a:off x="14443843" y="947738"/>
              <a:ext cx="1587" cy="285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28" name="Line 87">
              <a:extLst>
                <a:ext uri="{FF2B5EF4-FFF2-40B4-BE49-F238E27FC236}">
                  <a16:creationId xmlns:a16="http://schemas.microsoft.com/office/drawing/2014/main" id="{81BDC251-BB30-4957-AC72-F6312B8764EA}"/>
                </a:ext>
              </a:extLst>
            </p:cNvPr>
            <p:cNvSpPr>
              <a:spLocks noChangeShapeType="1"/>
            </p:cNvSpPr>
            <p:nvPr/>
          </p:nvSpPr>
          <p:spPr bwMode="auto">
            <a:xfrm>
              <a:off x="14275568" y="952501"/>
              <a:ext cx="1587" cy="301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29" name="Freeform 88">
              <a:extLst>
                <a:ext uri="{FF2B5EF4-FFF2-40B4-BE49-F238E27FC236}">
                  <a16:creationId xmlns:a16="http://schemas.microsoft.com/office/drawing/2014/main" id="{D7C85870-4719-481B-B14C-40A01FA85B17}"/>
                </a:ext>
              </a:extLst>
            </p:cNvPr>
            <p:cNvSpPr>
              <a:spLocks/>
            </p:cNvSpPr>
            <p:nvPr/>
          </p:nvSpPr>
          <p:spPr bwMode="auto">
            <a:xfrm>
              <a:off x="14326368" y="1231901"/>
              <a:ext cx="66675" cy="15875"/>
            </a:xfrm>
            <a:custGeom>
              <a:avLst/>
              <a:gdLst>
                <a:gd name="T0" fmla="*/ 0 w 42"/>
                <a:gd name="T1" fmla="*/ 0 h 10"/>
                <a:gd name="T2" fmla="*/ 2147483647 w 42"/>
                <a:gd name="T3" fmla="*/ 2147483647 h 10"/>
                <a:gd name="T4" fmla="*/ 2147483647 w 42"/>
                <a:gd name="T5" fmla="*/ 0 h 10"/>
                <a:gd name="T6" fmla="*/ 2147483647 w 42"/>
                <a:gd name="T7" fmla="*/ 0 h 10"/>
                <a:gd name="T8" fmla="*/ 0 60000 65536"/>
                <a:gd name="T9" fmla="*/ 0 60000 65536"/>
                <a:gd name="T10" fmla="*/ 0 60000 65536"/>
                <a:gd name="T11" fmla="*/ 0 60000 65536"/>
                <a:gd name="T12" fmla="*/ 0 w 42"/>
                <a:gd name="T13" fmla="*/ 0 h 10"/>
                <a:gd name="T14" fmla="*/ 42 w 42"/>
                <a:gd name="T15" fmla="*/ 10 h 10"/>
              </a:gdLst>
              <a:ahLst/>
              <a:cxnLst>
                <a:cxn ang="T8">
                  <a:pos x="T0" y="T1"/>
                </a:cxn>
                <a:cxn ang="T9">
                  <a:pos x="T2" y="T3"/>
                </a:cxn>
                <a:cxn ang="T10">
                  <a:pos x="T4" y="T5"/>
                </a:cxn>
                <a:cxn ang="T11">
                  <a:pos x="T6" y="T7"/>
                </a:cxn>
              </a:cxnLst>
              <a:rect l="T12" t="T13" r="T14" b="T15"/>
              <a:pathLst>
                <a:path w="42" h="10">
                  <a:moveTo>
                    <a:pt x="0" y="0"/>
                  </a:moveTo>
                  <a:cubicBezTo>
                    <a:pt x="0" y="6"/>
                    <a:pt x="9" y="10"/>
                    <a:pt x="21" y="10"/>
                  </a:cubicBezTo>
                  <a:cubicBezTo>
                    <a:pt x="33" y="10"/>
                    <a:pt x="42" y="6"/>
                    <a:pt x="42" y="0"/>
                  </a:cubicBezTo>
                  <a:cubicBezTo>
                    <a:pt x="42" y="0"/>
                    <a:pt x="42" y="0"/>
                    <a:pt x="42" y="0"/>
                  </a:cubicBez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0" name="Line 89">
              <a:extLst>
                <a:ext uri="{FF2B5EF4-FFF2-40B4-BE49-F238E27FC236}">
                  <a16:creationId xmlns:a16="http://schemas.microsoft.com/office/drawing/2014/main" id="{F79532D5-66B7-4FCC-A35F-9DAF957BD9D7}"/>
                </a:ext>
              </a:extLst>
            </p:cNvPr>
            <p:cNvSpPr>
              <a:spLocks noChangeShapeType="1"/>
            </p:cNvSpPr>
            <p:nvPr/>
          </p:nvSpPr>
          <p:spPr bwMode="auto">
            <a:xfrm flipV="1">
              <a:off x="14394630" y="1003301"/>
              <a:ext cx="1588" cy="2286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1" name="Line 90">
              <a:extLst>
                <a:ext uri="{FF2B5EF4-FFF2-40B4-BE49-F238E27FC236}">
                  <a16:creationId xmlns:a16="http://schemas.microsoft.com/office/drawing/2014/main" id="{4C11F2FC-3C25-45F5-BFE4-6C1F6C5C468A}"/>
                </a:ext>
              </a:extLst>
            </p:cNvPr>
            <p:cNvSpPr>
              <a:spLocks noChangeShapeType="1"/>
            </p:cNvSpPr>
            <p:nvPr/>
          </p:nvSpPr>
          <p:spPr bwMode="auto">
            <a:xfrm flipV="1">
              <a:off x="14326368" y="1003301"/>
              <a:ext cx="1587" cy="230187"/>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2" name="Line 91">
              <a:extLst>
                <a:ext uri="{FF2B5EF4-FFF2-40B4-BE49-F238E27FC236}">
                  <a16:creationId xmlns:a16="http://schemas.microsoft.com/office/drawing/2014/main" id="{2E0827C5-42B4-4D50-9243-6B88B764C39D}"/>
                </a:ext>
              </a:extLst>
            </p:cNvPr>
            <p:cNvSpPr>
              <a:spLocks noChangeShapeType="1"/>
            </p:cNvSpPr>
            <p:nvPr/>
          </p:nvSpPr>
          <p:spPr bwMode="auto">
            <a:xfrm flipV="1">
              <a:off x="15167743" y="1306513"/>
              <a:ext cx="1587" cy="65088"/>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3" name="Line 92">
              <a:extLst>
                <a:ext uri="{FF2B5EF4-FFF2-40B4-BE49-F238E27FC236}">
                  <a16:creationId xmlns:a16="http://schemas.microsoft.com/office/drawing/2014/main" id="{DAC4A425-5B92-4922-867D-365906982B8A}"/>
                </a:ext>
              </a:extLst>
            </p:cNvPr>
            <p:cNvSpPr>
              <a:spLocks noChangeShapeType="1"/>
            </p:cNvSpPr>
            <p:nvPr/>
          </p:nvSpPr>
          <p:spPr bwMode="auto">
            <a:xfrm flipH="1" flipV="1">
              <a:off x="14713718" y="1193801"/>
              <a:ext cx="454025" cy="11271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4" name="Line 93">
              <a:extLst>
                <a:ext uri="{FF2B5EF4-FFF2-40B4-BE49-F238E27FC236}">
                  <a16:creationId xmlns:a16="http://schemas.microsoft.com/office/drawing/2014/main" id="{94DBBB95-1F0E-402B-9F04-E8032945FC0A}"/>
                </a:ext>
              </a:extLst>
            </p:cNvPr>
            <p:cNvSpPr>
              <a:spLocks noChangeShapeType="1"/>
            </p:cNvSpPr>
            <p:nvPr/>
          </p:nvSpPr>
          <p:spPr bwMode="auto">
            <a:xfrm flipH="1" flipV="1">
              <a:off x="14486705" y="1136651"/>
              <a:ext cx="158750" cy="428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5" name="Line 94">
              <a:extLst>
                <a:ext uri="{FF2B5EF4-FFF2-40B4-BE49-F238E27FC236}">
                  <a16:creationId xmlns:a16="http://schemas.microsoft.com/office/drawing/2014/main" id="{791CF672-8B2F-4E18-9E14-8357D08C6D68}"/>
                </a:ext>
              </a:extLst>
            </p:cNvPr>
            <p:cNvSpPr>
              <a:spLocks noChangeShapeType="1"/>
            </p:cNvSpPr>
            <p:nvPr/>
          </p:nvSpPr>
          <p:spPr bwMode="auto">
            <a:xfrm flipV="1">
              <a:off x="14394630" y="1136651"/>
              <a:ext cx="92075" cy="14287"/>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6" name="Line 95">
              <a:extLst>
                <a:ext uri="{FF2B5EF4-FFF2-40B4-BE49-F238E27FC236}">
                  <a16:creationId xmlns:a16="http://schemas.microsoft.com/office/drawing/2014/main" id="{799AA0B5-7B16-47B9-9BFB-DF05CFD6BD2B}"/>
                </a:ext>
              </a:extLst>
            </p:cNvPr>
            <p:cNvSpPr>
              <a:spLocks noChangeShapeType="1"/>
            </p:cNvSpPr>
            <p:nvPr/>
          </p:nvSpPr>
          <p:spPr bwMode="auto">
            <a:xfrm flipV="1">
              <a:off x="14012043" y="1160463"/>
              <a:ext cx="314325" cy="46038"/>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7" name="Line 96">
              <a:extLst>
                <a:ext uri="{FF2B5EF4-FFF2-40B4-BE49-F238E27FC236}">
                  <a16:creationId xmlns:a16="http://schemas.microsoft.com/office/drawing/2014/main" id="{5495E609-A816-4E4E-987E-AF9F5750E037}"/>
                </a:ext>
              </a:extLst>
            </p:cNvPr>
            <p:cNvSpPr>
              <a:spLocks noChangeShapeType="1"/>
            </p:cNvSpPr>
            <p:nvPr/>
          </p:nvSpPr>
          <p:spPr bwMode="auto">
            <a:xfrm flipV="1">
              <a:off x="13692955" y="1217613"/>
              <a:ext cx="250825" cy="3651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8" name="Line 97">
              <a:extLst>
                <a:ext uri="{FF2B5EF4-FFF2-40B4-BE49-F238E27FC236}">
                  <a16:creationId xmlns:a16="http://schemas.microsoft.com/office/drawing/2014/main" id="{29D57C83-DC12-4893-B831-80B3ACAB945A}"/>
                </a:ext>
              </a:extLst>
            </p:cNvPr>
            <p:cNvSpPr>
              <a:spLocks noChangeShapeType="1"/>
            </p:cNvSpPr>
            <p:nvPr/>
          </p:nvSpPr>
          <p:spPr bwMode="auto">
            <a:xfrm flipV="1">
              <a:off x="13331005" y="1263651"/>
              <a:ext cx="293688" cy="428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39" name="Line 98">
              <a:extLst>
                <a:ext uri="{FF2B5EF4-FFF2-40B4-BE49-F238E27FC236}">
                  <a16:creationId xmlns:a16="http://schemas.microsoft.com/office/drawing/2014/main" id="{5E97986A-FF1D-4939-89EE-3CA40AED768A}"/>
                </a:ext>
              </a:extLst>
            </p:cNvPr>
            <p:cNvSpPr>
              <a:spLocks noChangeShapeType="1"/>
            </p:cNvSpPr>
            <p:nvPr/>
          </p:nvSpPr>
          <p:spPr bwMode="auto">
            <a:xfrm flipV="1">
              <a:off x="13026205" y="1317626"/>
              <a:ext cx="236538" cy="3175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0" name="Line 99">
              <a:extLst>
                <a:ext uri="{FF2B5EF4-FFF2-40B4-BE49-F238E27FC236}">
                  <a16:creationId xmlns:a16="http://schemas.microsoft.com/office/drawing/2014/main" id="{47AC0489-A723-4F8F-9553-24435A370340}"/>
                </a:ext>
              </a:extLst>
            </p:cNvPr>
            <p:cNvSpPr>
              <a:spLocks noChangeShapeType="1"/>
            </p:cNvSpPr>
            <p:nvPr/>
          </p:nvSpPr>
          <p:spPr bwMode="auto">
            <a:xfrm flipV="1">
              <a:off x="12654730" y="1362076"/>
              <a:ext cx="303213" cy="4445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1" name="Line 100">
              <a:extLst>
                <a:ext uri="{FF2B5EF4-FFF2-40B4-BE49-F238E27FC236}">
                  <a16:creationId xmlns:a16="http://schemas.microsoft.com/office/drawing/2014/main" id="{B00E4E38-AE4A-4B2D-A169-31AA093AF962}"/>
                </a:ext>
              </a:extLst>
            </p:cNvPr>
            <p:cNvSpPr>
              <a:spLocks noChangeShapeType="1"/>
            </p:cNvSpPr>
            <p:nvPr/>
          </p:nvSpPr>
          <p:spPr bwMode="auto">
            <a:xfrm flipV="1">
              <a:off x="12324530" y="1416051"/>
              <a:ext cx="257175" cy="38100"/>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2" name="Line 101">
              <a:extLst>
                <a:ext uri="{FF2B5EF4-FFF2-40B4-BE49-F238E27FC236}">
                  <a16:creationId xmlns:a16="http://schemas.microsoft.com/office/drawing/2014/main" id="{4D1EC8E4-9EB7-4FF9-BAD8-53357E0FC767}"/>
                </a:ext>
              </a:extLst>
            </p:cNvPr>
            <p:cNvSpPr>
              <a:spLocks noChangeShapeType="1"/>
            </p:cNvSpPr>
            <p:nvPr/>
          </p:nvSpPr>
          <p:spPr bwMode="auto">
            <a:xfrm flipV="1">
              <a:off x="11970518" y="1465263"/>
              <a:ext cx="285750" cy="4127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3" name="Line 102">
              <a:extLst>
                <a:ext uri="{FF2B5EF4-FFF2-40B4-BE49-F238E27FC236}">
                  <a16:creationId xmlns:a16="http://schemas.microsoft.com/office/drawing/2014/main" id="{75F0DAA0-4874-49D0-A24C-2493EF1C9D3E}"/>
                </a:ext>
              </a:extLst>
            </p:cNvPr>
            <p:cNvSpPr>
              <a:spLocks noChangeShapeType="1"/>
            </p:cNvSpPr>
            <p:nvPr/>
          </p:nvSpPr>
          <p:spPr bwMode="auto">
            <a:xfrm flipV="1">
              <a:off x="11651430" y="1516063"/>
              <a:ext cx="250825" cy="36513"/>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4" name="Line 103">
              <a:extLst>
                <a:ext uri="{FF2B5EF4-FFF2-40B4-BE49-F238E27FC236}">
                  <a16:creationId xmlns:a16="http://schemas.microsoft.com/office/drawing/2014/main" id="{4E690DD9-993A-4609-A9CD-EB52D5294A98}"/>
                </a:ext>
              </a:extLst>
            </p:cNvPr>
            <p:cNvSpPr>
              <a:spLocks noChangeShapeType="1"/>
            </p:cNvSpPr>
            <p:nvPr/>
          </p:nvSpPr>
          <p:spPr bwMode="auto">
            <a:xfrm flipV="1">
              <a:off x="11084693" y="1563688"/>
              <a:ext cx="498475" cy="73025"/>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5" name="Freeform 109">
              <a:extLst>
                <a:ext uri="{FF2B5EF4-FFF2-40B4-BE49-F238E27FC236}">
                  <a16:creationId xmlns:a16="http://schemas.microsoft.com/office/drawing/2014/main" id="{D615B27C-4D86-433B-B64D-D401E341C370}"/>
                </a:ext>
              </a:extLst>
            </p:cNvPr>
            <p:cNvSpPr>
              <a:spLocks/>
            </p:cNvSpPr>
            <p:nvPr/>
          </p:nvSpPr>
          <p:spPr bwMode="auto">
            <a:xfrm>
              <a:off x="11410130" y="1779588"/>
              <a:ext cx="15875" cy="6350"/>
            </a:xfrm>
            <a:custGeom>
              <a:avLst/>
              <a:gdLst>
                <a:gd name="T0" fmla="*/ 0 w 10"/>
                <a:gd name="T1" fmla="*/ 2147483647 h 4"/>
                <a:gd name="T2" fmla="*/ 0 w 10"/>
                <a:gd name="T3" fmla="*/ 0 h 4"/>
                <a:gd name="T4" fmla="*/ 2147483647 w 10"/>
                <a:gd name="T5" fmla="*/ 2147483647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1"/>
                  </a:moveTo>
                  <a:lnTo>
                    <a:pt x="0" y="0"/>
                  </a:lnTo>
                  <a:lnTo>
                    <a:pt x="10" y="4"/>
                  </a:ln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6" name="Line 110">
              <a:extLst>
                <a:ext uri="{FF2B5EF4-FFF2-40B4-BE49-F238E27FC236}">
                  <a16:creationId xmlns:a16="http://schemas.microsoft.com/office/drawing/2014/main" id="{DE5A9122-3977-4B33-99F6-7DA2F7D93E67}"/>
                </a:ext>
              </a:extLst>
            </p:cNvPr>
            <p:cNvSpPr>
              <a:spLocks noChangeShapeType="1"/>
            </p:cNvSpPr>
            <p:nvPr/>
          </p:nvSpPr>
          <p:spPr bwMode="auto">
            <a:xfrm flipH="1" flipV="1">
              <a:off x="11410130" y="1781176"/>
              <a:ext cx="15875" cy="4762"/>
            </a:xfrm>
            <a:prstGeom prst="line">
              <a:avLst/>
            </a:prstGeom>
            <a:noFill/>
            <a:ln w="11113"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7" name="Freeform 111">
              <a:extLst>
                <a:ext uri="{FF2B5EF4-FFF2-40B4-BE49-F238E27FC236}">
                  <a16:creationId xmlns:a16="http://schemas.microsoft.com/office/drawing/2014/main" id="{7E168448-8D40-482D-9E83-0B38F2D2C6B9}"/>
                </a:ext>
              </a:extLst>
            </p:cNvPr>
            <p:cNvSpPr>
              <a:spLocks/>
            </p:cNvSpPr>
            <p:nvPr/>
          </p:nvSpPr>
          <p:spPr bwMode="auto">
            <a:xfrm>
              <a:off x="11084693" y="1636713"/>
              <a:ext cx="681037" cy="233363"/>
            </a:xfrm>
            <a:custGeom>
              <a:avLst/>
              <a:gdLst>
                <a:gd name="T0" fmla="*/ 2147483647 w 429"/>
                <a:gd name="T1" fmla="*/ 2147483647 h 147"/>
                <a:gd name="T2" fmla="*/ 0 w 429"/>
                <a:gd name="T3" fmla="*/ 2147483647 h 147"/>
                <a:gd name="T4" fmla="*/ 0 w 429"/>
                <a:gd name="T5" fmla="*/ 0 h 147"/>
                <a:gd name="T6" fmla="*/ 2147483647 w 429"/>
                <a:gd name="T7" fmla="*/ 2147483647 h 147"/>
                <a:gd name="T8" fmla="*/ 2147483647 w 429"/>
                <a:gd name="T9" fmla="*/ 2147483647 h 147"/>
                <a:gd name="T10" fmla="*/ 2147483647 w 429"/>
                <a:gd name="T11" fmla="*/ 2147483647 h 147"/>
                <a:gd name="T12" fmla="*/ 0 60000 65536"/>
                <a:gd name="T13" fmla="*/ 0 60000 65536"/>
                <a:gd name="T14" fmla="*/ 0 60000 65536"/>
                <a:gd name="T15" fmla="*/ 0 60000 65536"/>
                <a:gd name="T16" fmla="*/ 0 60000 65536"/>
                <a:gd name="T17" fmla="*/ 0 60000 65536"/>
                <a:gd name="T18" fmla="*/ 0 w 429"/>
                <a:gd name="T19" fmla="*/ 0 h 147"/>
                <a:gd name="T20" fmla="*/ 429 w 429"/>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429" h="147">
                  <a:moveTo>
                    <a:pt x="205" y="91"/>
                  </a:moveTo>
                  <a:lnTo>
                    <a:pt x="0" y="40"/>
                  </a:lnTo>
                  <a:lnTo>
                    <a:pt x="0" y="0"/>
                  </a:lnTo>
                  <a:lnTo>
                    <a:pt x="429" y="107"/>
                  </a:lnTo>
                  <a:lnTo>
                    <a:pt x="429" y="147"/>
                  </a:lnTo>
                  <a:lnTo>
                    <a:pt x="215" y="94"/>
                  </a:lnTo>
                </a:path>
              </a:pathLst>
            </a:custGeom>
            <a:noFill/>
            <a:ln w="11113"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8" name="Line 112">
              <a:extLst>
                <a:ext uri="{FF2B5EF4-FFF2-40B4-BE49-F238E27FC236}">
                  <a16:creationId xmlns:a16="http://schemas.microsoft.com/office/drawing/2014/main" id="{58C63EC7-3EA8-4346-AED7-B346BFF6ED47}"/>
                </a:ext>
              </a:extLst>
            </p:cNvPr>
            <p:cNvSpPr>
              <a:spLocks noChangeShapeType="1"/>
            </p:cNvSpPr>
            <p:nvPr/>
          </p:nvSpPr>
          <p:spPr bwMode="auto">
            <a:xfrm flipV="1">
              <a:off x="14843893" y="1419226"/>
              <a:ext cx="1587" cy="733425"/>
            </a:xfrm>
            <a:prstGeom prst="line">
              <a:avLst/>
            </a:prstGeom>
            <a:noFill/>
            <a:ln w="635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49" name="Line 113">
              <a:extLst>
                <a:ext uri="{FF2B5EF4-FFF2-40B4-BE49-F238E27FC236}">
                  <a16:creationId xmlns:a16="http://schemas.microsoft.com/office/drawing/2014/main" id="{2FB97CE1-4DA2-43F9-9432-3B452406B0FC}"/>
                </a:ext>
              </a:extLst>
            </p:cNvPr>
            <p:cNvSpPr>
              <a:spLocks noChangeShapeType="1"/>
            </p:cNvSpPr>
            <p:nvPr/>
          </p:nvSpPr>
          <p:spPr bwMode="auto">
            <a:xfrm flipV="1">
              <a:off x="11410130" y="1781176"/>
              <a:ext cx="1588" cy="920750"/>
            </a:xfrm>
            <a:prstGeom prst="line">
              <a:avLst/>
            </a:prstGeom>
            <a:noFill/>
            <a:ln w="635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0" name="Freeform 114">
              <a:extLst>
                <a:ext uri="{FF2B5EF4-FFF2-40B4-BE49-F238E27FC236}">
                  <a16:creationId xmlns:a16="http://schemas.microsoft.com/office/drawing/2014/main" id="{04B49058-11E5-4CF2-9B8B-C261141F7295}"/>
                </a:ext>
              </a:extLst>
            </p:cNvPr>
            <p:cNvSpPr>
              <a:spLocks/>
            </p:cNvSpPr>
            <p:nvPr/>
          </p:nvSpPr>
          <p:spPr bwMode="auto">
            <a:xfrm>
              <a:off x="11426005" y="1785938"/>
              <a:ext cx="15875" cy="911225"/>
            </a:xfrm>
            <a:custGeom>
              <a:avLst/>
              <a:gdLst>
                <a:gd name="T0" fmla="*/ 0 w 10"/>
                <a:gd name="T1" fmla="*/ 0 h 574"/>
                <a:gd name="T2" fmla="*/ 2147483647 w 10"/>
                <a:gd name="T3" fmla="*/ 2147483647 h 574"/>
                <a:gd name="T4" fmla="*/ 2147483647 w 10"/>
                <a:gd name="T5" fmla="*/ 2147483647 h 574"/>
                <a:gd name="T6" fmla="*/ 0 60000 65536"/>
                <a:gd name="T7" fmla="*/ 0 60000 65536"/>
                <a:gd name="T8" fmla="*/ 0 60000 65536"/>
                <a:gd name="T9" fmla="*/ 0 w 10"/>
                <a:gd name="T10" fmla="*/ 0 h 574"/>
                <a:gd name="T11" fmla="*/ 10 w 10"/>
                <a:gd name="T12" fmla="*/ 574 h 574"/>
              </a:gdLst>
              <a:ahLst/>
              <a:cxnLst>
                <a:cxn ang="T6">
                  <a:pos x="T0" y="T1"/>
                </a:cxn>
                <a:cxn ang="T7">
                  <a:pos x="T2" y="T3"/>
                </a:cxn>
                <a:cxn ang="T8">
                  <a:pos x="T4" y="T5"/>
                </a:cxn>
              </a:cxnLst>
              <a:rect l="T9" t="T10" r="T11" b="T12"/>
              <a:pathLst>
                <a:path w="10" h="574">
                  <a:moveTo>
                    <a:pt x="0" y="0"/>
                  </a:moveTo>
                  <a:lnTo>
                    <a:pt x="10" y="11"/>
                  </a:lnTo>
                  <a:lnTo>
                    <a:pt x="10" y="574"/>
                  </a:lnTo>
                </a:path>
              </a:pathLst>
            </a:custGeom>
            <a:noFill/>
            <a:ln w="6350" cap="rnd">
              <a:solidFill>
                <a:srgbClr val="000514"/>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1" name="Line 104">
              <a:extLst>
                <a:ext uri="{FF2B5EF4-FFF2-40B4-BE49-F238E27FC236}">
                  <a16:creationId xmlns:a16="http://schemas.microsoft.com/office/drawing/2014/main" id="{BAB30242-987D-463C-87B2-E8099FA8DB4B}"/>
                </a:ext>
              </a:extLst>
            </p:cNvPr>
            <p:cNvSpPr>
              <a:spLocks noChangeShapeType="1"/>
            </p:cNvSpPr>
            <p:nvPr/>
          </p:nvSpPr>
          <p:spPr bwMode="auto">
            <a:xfrm flipV="1">
              <a:off x="9873430" y="1639888"/>
              <a:ext cx="1644650" cy="241300"/>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2" name="Line 105">
              <a:extLst>
                <a:ext uri="{FF2B5EF4-FFF2-40B4-BE49-F238E27FC236}">
                  <a16:creationId xmlns:a16="http://schemas.microsoft.com/office/drawing/2014/main" id="{F854270C-74C3-48CC-8B35-DBE9CC8DD87C}"/>
                </a:ext>
              </a:extLst>
            </p:cNvPr>
            <p:cNvSpPr>
              <a:spLocks noChangeShapeType="1"/>
            </p:cNvSpPr>
            <p:nvPr/>
          </p:nvSpPr>
          <p:spPr bwMode="auto">
            <a:xfrm flipV="1">
              <a:off x="10224268" y="1728788"/>
              <a:ext cx="1644650" cy="241300"/>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3" name="Line 106">
              <a:extLst>
                <a:ext uri="{FF2B5EF4-FFF2-40B4-BE49-F238E27FC236}">
                  <a16:creationId xmlns:a16="http://schemas.microsoft.com/office/drawing/2014/main" id="{8DE3897A-942E-443F-95D3-F2CE5B16B7E1}"/>
                </a:ext>
              </a:extLst>
            </p:cNvPr>
            <p:cNvSpPr>
              <a:spLocks noChangeShapeType="1"/>
            </p:cNvSpPr>
            <p:nvPr/>
          </p:nvSpPr>
          <p:spPr bwMode="auto">
            <a:xfrm flipH="1" flipV="1">
              <a:off x="10057580" y="1871663"/>
              <a:ext cx="250825" cy="61913"/>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4" name="Freeform 107">
              <a:extLst>
                <a:ext uri="{FF2B5EF4-FFF2-40B4-BE49-F238E27FC236}">
                  <a16:creationId xmlns:a16="http://schemas.microsoft.com/office/drawing/2014/main" id="{A2D068AD-DAFE-4207-B703-4194DB64D7CD}"/>
                </a:ext>
              </a:extLst>
            </p:cNvPr>
            <p:cNvSpPr>
              <a:spLocks/>
            </p:cNvSpPr>
            <p:nvPr/>
          </p:nvSpPr>
          <p:spPr bwMode="auto">
            <a:xfrm>
              <a:off x="10289355" y="1893888"/>
              <a:ext cx="84138" cy="74613"/>
            </a:xfrm>
            <a:custGeom>
              <a:avLst/>
              <a:gdLst>
                <a:gd name="T0" fmla="*/ 2147483647 w 53"/>
                <a:gd name="T1" fmla="*/ 0 h 47"/>
                <a:gd name="T2" fmla="*/ 2147483647 w 53"/>
                <a:gd name="T3" fmla="*/ 2147483647 h 47"/>
                <a:gd name="T4" fmla="*/ 0 w 53"/>
                <a:gd name="T5" fmla="*/ 2147483647 h 47"/>
                <a:gd name="T6" fmla="*/ 2147483647 w 53"/>
                <a:gd name="T7" fmla="*/ 0 h 47"/>
                <a:gd name="T8" fmla="*/ 0 60000 65536"/>
                <a:gd name="T9" fmla="*/ 0 60000 65536"/>
                <a:gd name="T10" fmla="*/ 0 60000 65536"/>
                <a:gd name="T11" fmla="*/ 0 60000 65536"/>
                <a:gd name="T12" fmla="*/ 0 w 53"/>
                <a:gd name="T13" fmla="*/ 0 h 47"/>
                <a:gd name="T14" fmla="*/ 53 w 53"/>
                <a:gd name="T15" fmla="*/ 47 h 47"/>
              </a:gdLst>
              <a:ahLst/>
              <a:cxnLst>
                <a:cxn ang="T8">
                  <a:pos x="T0" y="T1"/>
                </a:cxn>
                <a:cxn ang="T9">
                  <a:pos x="T2" y="T3"/>
                </a:cxn>
                <a:cxn ang="T10">
                  <a:pos x="T4" y="T5"/>
                </a:cxn>
                <a:cxn ang="T11">
                  <a:pos x="T6" y="T7"/>
                </a:cxn>
              </a:cxnLst>
              <a:rect l="T12" t="T13" r="T14" b="T15"/>
              <a:pathLst>
                <a:path w="53" h="47">
                  <a:moveTo>
                    <a:pt x="12" y="0"/>
                  </a:moveTo>
                  <a:lnTo>
                    <a:pt x="53" y="36"/>
                  </a:lnTo>
                  <a:lnTo>
                    <a:pt x="0" y="47"/>
                  </a:lnTo>
                  <a:lnTo>
                    <a:pt x="12" y="0"/>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5" name="Freeform 108">
              <a:extLst>
                <a:ext uri="{FF2B5EF4-FFF2-40B4-BE49-F238E27FC236}">
                  <a16:creationId xmlns:a16="http://schemas.microsoft.com/office/drawing/2014/main" id="{2F222A49-4E26-42F8-895B-434CB4F59FA7}"/>
                </a:ext>
              </a:extLst>
            </p:cNvPr>
            <p:cNvSpPr>
              <a:spLocks/>
            </p:cNvSpPr>
            <p:nvPr/>
          </p:nvSpPr>
          <p:spPr bwMode="auto">
            <a:xfrm>
              <a:off x="9992493" y="1835151"/>
              <a:ext cx="84137" cy="76200"/>
            </a:xfrm>
            <a:custGeom>
              <a:avLst/>
              <a:gdLst>
                <a:gd name="T0" fmla="*/ 2147483647 w 53"/>
                <a:gd name="T1" fmla="*/ 2147483647 h 48"/>
                <a:gd name="T2" fmla="*/ 0 w 53"/>
                <a:gd name="T3" fmla="*/ 2147483647 h 48"/>
                <a:gd name="T4" fmla="*/ 2147483647 w 53"/>
                <a:gd name="T5" fmla="*/ 0 h 48"/>
                <a:gd name="T6" fmla="*/ 2147483647 w 53"/>
                <a:gd name="T7" fmla="*/ 2147483647 h 48"/>
                <a:gd name="T8" fmla="*/ 0 60000 65536"/>
                <a:gd name="T9" fmla="*/ 0 60000 65536"/>
                <a:gd name="T10" fmla="*/ 0 60000 65536"/>
                <a:gd name="T11" fmla="*/ 0 60000 65536"/>
                <a:gd name="T12" fmla="*/ 0 w 53"/>
                <a:gd name="T13" fmla="*/ 0 h 48"/>
                <a:gd name="T14" fmla="*/ 53 w 53"/>
                <a:gd name="T15" fmla="*/ 48 h 48"/>
              </a:gdLst>
              <a:ahLst/>
              <a:cxnLst>
                <a:cxn ang="T8">
                  <a:pos x="T0" y="T1"/>
                </a:cxn>
                <a:cxn ang="T9">
                  <a:pos x="T2" y="T3"/>
                </a:cxn>
                <a:cxn ang="T10">
                  <a:pos x="T4" y="T5"/>
                </a:cxn>
                <a:cxn ang="T11">
                  <a:pos x="T6" y="T7"/>
                </a:cxn>
              </a:cxnLst>
              <a:rect l="T12" t="T13" r="T14" b="T15"/>
              <a:pathLst>
                <a:path w="53" h="48">
                  <a:moveTo>
                    <a:pt x="41" y="48"/>
                  </a:moveTo>
                  <a:lnTo>
                    <a:pt x="0" y="13"/>
                  </a:lnTo>
                  <a:lnTo>
                    <a:pt x="53" y="0"/>
                  </a:lnTo>
                  <a:lnTo>
                    <a:pt x="41" y="48"/>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6" name="Line 109">
              <a:extLst>
                <a:ext uri="{FF2B5EF4-FFF2-40B4-BE49-F238E27FC236}">
                  <a16:creationId xmlns:a16="http://schemas.microsoft.com/office/drawing/2014/main" id="{39D46C1D-E11D-402E-BC51-E54ED3EB59FB}"/>
                </a:ext>
              </a:extLst>
            </p:cNvPr>
            <p:cNvSpPr>
              <a:spLocks noChangeShapeType="1"/>
            </p:cNvSpPr>
            <p:nvPr/>
          </p:nvSpPr>
          <p:spPr bwMode="auto">
            <a:xfrm flipV="1">
              <a:off x="12021318" y="1604963"/>
              <a:ext cx="417512" cy="68263"/>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7" name="Line 110">
              <a:extLst>
                <a:ext uri="{FF2B5EF4-FFF2-40B4-BE49-F238E27FC236}">
                  <a16:creationId xmlns:a16="http://schemas.microsoft.com/office/drawing/2014/main" id="{B3A367D4-A5E2-4B62-B27C-D8DD6D47D16A}"/>
                </a:ext>
              </a:extLst>
            </p:cNvPr>
            <p:cNvSpPr>
              <a:spLocks noChangeShapeType="1"/>
            </p:cNvSpPr>
            <p:nvPr/>
          </p:nvSpPr>
          <p:spPr bwMode="auto">
            <a:xfrm flipH="1" flipV="1">
              <a:off x="12392793" y="1647826"/>
              <a:ext cx="79375" cy="15875"/>
            </a:xfrm>
            <a:prstGeom prst="line">
              <a:avLst/>
            </a:prstGeom>
            <a:noFill/>
            <a:ln w="12700" cap="rnd">
              <a:solidFill>
                <a:srgbClr val="000514"/>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8" name="Freeform 111">
              <a:extLst>
                <a:ext uri="{FF2B5EF4-FFF2-40B4-BE49-F238E27FC236}">
                  <a16:creationId xmlns:a16="http://schemas.microsoft.com/office/drawing/2014/main" id="{EF16112A-AF94-46D1-89B2-57E7757F8EE5}"/>
                </a:ext>
              </a:extLst>
            </p:cNvPr>
            <p:cNvSpPr>
              <a:spLocks/>
            </p:cNvSpPr>
            <p:nvPr/>
          </p:nvSpPr>
          <p:spPr bwMode="auto">
            <a:xfrm>
              <a:off x="12468993" y="1630363"/>
              <a:ext cx="84137" cy="74613"/>
            </a:xfrm>
            <a:custGeom>
              <a:avLst/>
              <a:gdLst>
                <a:gd name="T0" fmla="*/ 2147483647 w 53"/>
                <a:gd name="T1" fmla="*/ 0 h 47"/>
                <a:gd name="T2" fmla="*/ 2147483647 w 53"/>
                <a:gd name="T3" fmla="*/ 2147483647 h 47"/>
                <a:gd name="T4" fmla="*/ 0 w 53"/>
                <a:gd name="T5" fmla="*/ 2147483647 h 47"/>
                <a:gd name="T6" fmla="*/ 2147483647 w 53"/>
                <a:gd name="T7" fmla="*/ 0 h 47"/>
                <a:gd name="T8" fmla="*/ 0 60000 65536"/>
                <a:gd name="T9" fmla="*/ 0 60000 65536"/>
                <a:gd name="T10" fmla="*/ 0 60000 65536"/>
                <a:gd name="T11" fmla="*/ 0 60000 65536"/>
                <a:gd name="T12" fmla="*/ 0 w 53"/>
                <a:gd name="T13" fmla="*/ 0 h 47"/>
                <a:gd name="T14" fmla="*/ 53 w 53"/>
                <a:gd name="T15" fmla="*/ 47 h 47"/>
              </a:gdLst>
              <a:ahLst/>
              <a:cxnLst>
                <a:cxn ang="T8">
                  <a:pos x="T0" y="T1"/>
                </a:cxn>
                <a:cxn ang="T9">
                  <a:pos x="T2" y="T3"/>
                </a:cxn>
                <a:cxn ang="T10">
                  <a:pos x="T4" y="T5"/>
                </a:cxn>
                <a:cxn ang="T11">
                  <a:pos x="T6" y="T7"/>
                </a:cxn>
              </a:cxnLst>
              <a:rect l="T12" t="T13" r="T14" b="T15"/>
              <a:pathLst>
                <a:path w="53" h="47">
                  <a:moveTo>
                    <a:pt x="9" y="0"/>
                  </a:moveTo>
                  <a:lnTo>
                    <a:pt x="53" y="33"/>
                  </a:lnTo>
                  <a:lnTo>
                    <a:pt x="0" y="47"/>
                  </a:lnTo>
                  <a:lnTo>
                    <a:pt x="9" y="0"/>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59" name="Freeform 112">
              <a:extLst>
                <a:ext uri="{FF2B5EF4-FFF2-40B4-BE49-F238E27FC236}">
                  <a16:creationId xmlns:a16="http://schemas.microsoft.com/office/drawing/2014/main" id="{C49229C9-7C18-42EF-9AFF-7EE4B89A75CF}"/>
                </a:ext>
              </a:extLst>
            </p:cNvPr>
            <p:cNvSpPr>
              <a:spLocks/>
            </p:cNvSpPr>
            <p:nvPr/>
          </p:nvSpPr>
          <p:spPr bwMode="auto">
            <a:xfrm>
              <a:off x="12326118" y="1611313"/>
              <a:ext cx="84137" cy="76200"/>
            </a:xfrm>
            <a:custGeom>
              <a:avLst/>
              <a:gdLst>
                <a:gd name="T0" fmla="*/ 2147483647 w 53"/>
                <a:gd name="T1" fmla="*/ 2147483647 h 48"/>
                <a:gd name="T2" fmla="*/ 0 w 53"/>
                <a:gd name="T3" fmla="*/ 2147483647 h 48"/>
                <a:gd name="T4" fmla="*/ 2147483647 w 53"/>
                <a:gd name="T5" fmla="*/ 0 h 48"/>
                <a:gd name="T6" fmla="*/ 2147483647 w 53"/>
                <a:gd name="T7" fmla="*/ 2147483647 h 48"/>
                <a:gd name="T8" fmla="*/ 0 60000 65536"/>
                <a:gd name="T9" fmla="*/ 0 60000 65536"/>
                <a:gd name="T10" fmla="*/ 0 60000 65536"/>
                <a:gd name="T11" fmla="*/ 0 60000 65536"/>
                <a:gd name="T12" fmla="*/ 0 w 53"/>
                <a:gd name="T13" fmla="*/ 0 h 48"/>
                <a:gd name="T14" fmla="*/ 53 w 53"/>
                <a:gd name="T15" fmla="*/ 48 h 48"/>
              </a:gdLst>
              <a:ahLst/>
              <a:cxnLst>
                <a:cxn ang="T8">
                  <a:pos x="T0" y="T1"/>
                </a:cxn>
                <a:cxn ang="T9">
                  <a:pos x="T2" y="T3"/>
                </a:cxn>
                <a:cxn ang="T10">
                  <a:pos x="T4" y="T5"/>
                </a:cxn>
                <a:cxn ang="T11">
                  <a:pos x="T6" y="T7"/>
                </a:cxn>
              </a:cxnLst>
              <a:rect l="T12" t="T13" r="T14" b="T15"/>
              <a:pathLst>
                <a:path w="53" h="48">
                  <a:moveTo>
                    <a:pt x="43" y="48"/>
                  </a:moveTo>
                  <a:lnTo>
                    <a:pt x="0" y="15"/>
                  </a:lnTo>
                  <a:lnTo>
                    <a:pt x="53" y="0"/>
                  </a:lnTo>
                  <a:lnTo>
                    <a:pt x="43" y="48"/>
                  </a:lnTo>
                  <a:close/>
                </a:path>
              </a:pathLst>
            </a:custGeom>
            <a:solidFill>
              <a:srgbClr val="000514"/>
            </a:solidFill>
            <a:ln w="12700">
              <a:solidFill>
                <a:srgbClr val="000514"/>
              </a:solidFill>
              <a:round/>
              <a:headEnd/>
              <a:tailEnd/>
            </a:ln>
          </p:spPr>
          <p:txBody>
            <a:bodyPr/>
            <a:lstStyle/>
            <a:p>
              <a:pPr marL="0" marR="0" lvl="0" indent="0" defTabSz="914400" eaLnBrk="1" fontAlgn="auto" latinLnBrk="0" hangingPunct="1">
                <a:lnSpc>
                  <a:spcPct val="100000"/>
                </a:lnSpc>
                <a:spcBef>
                  <a:spcPct val="3000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Times New Roman" panose="02020603050405020304" pitchFamily="18" charset="0"/>
              </a:endParaRPr>
            </a:p>
          </p:txBody>
        </p:sp>
        <p:sp>
          <p:nvSpPr>
            <p:cNvPr id="460" name="Rectangle 113">
              <a:extLst>
                <a:ext uri="{FF2B5EF4-FFF2-40B4-BE49-F238E27FC236}">
                  <a16:creationId xmlns:a16="http://schemas.microsoft.com/office/drawing/2014/main" id="{382DCA7F-41FE-4526-868A-F28A3B0926D3}"/>
                </a:ext>
              </a:extLst>
            </p:cNvPr>
            <p:cNvSpPr>
              <a:spLocks noChangeArrowheads="1"/>
            </p:cNvSpPr>
            <p:nvPr/>
          </p:nvSpPr>
          <p:spPr bwMode="auto">
            <a:xfrm rot="681625">
              <a:off x="12007030" y="1787526"/>
              <a:ext cx="1504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Times New Roman" panose="02020603050405020304" pitchFamily="18" charset="0"/>
                </a:defRPr>
              </a:lvl1pPr>
              <a:lvl2pPr marL="742950" indent="-285750" eaLnBrk="0" hangingPunct="0">
                <a:defRPr sz="1200">
                  <a:solidFill>
                    <a:schemeClr val="tx1"/>
                  </a:solidFill>
                  <a:latin typeface="Times New Roman" panose="02020603050405020304" pitchFamily="18" charset="0"/>
                </a:defRPr>
              </a:lvl2pPr>
              <a:lvl3pPr marL="1143000" indent="-228600" eaLnBrk="0" hangingPunct="0">
                <a:defRPr sz="1200">
                  <a:solidFill>
                    <a:schemeClr val="tx1"/>
                  </a:solidFill>
                  <a:latin typeface="Times New Roman" panose="02020603050405020304" pitchFamily="18" charset="0"/>
                </a:defRPr>
              </a:lvl3pPr>
              <a:lvl4pPr marL="1600200" indent="-228600" eaLnBrk="0" hangingPunct="0">
                <a:defRPr sz="1200">
                  <a:solidFill>
                    <a:schemeClr val="tx1"/>
                  </a:solidFill>
                  <a:latin typeface="Times New Roman" panose="02020603050405020304" pitchFamily="18" charset="0"/>
                </a:defRPr>
              </a:lvl4pPr>
              <a:lvl5pPr marL="2057400" indent="-228600" eaLnBrk="0" hangingPunct="0">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30000"/>
                </a:spcBef>
                <a:spcAft>
                  <a:spcPts val="0"/>
                </a:spcAft>
                <a:buClrTx/>
                <a:buSzTx/>
                <a:buFontTx/>
                <a:buNone/>
                <a:tabLst/>
                <a:defRPr/>
              </a:pPr>
              <a:r>
                <a:rPr kumimoji="0" lang="en-US" altLang="en-US" sz="1800" b="1" i="0" u="none" strike="noStrike" kern="0" cap="none" spc="0" normalizeH="0" baseline="0" noProof="0" dirty="0">
                  <a:ln>
                    <a:noFill/>
                  </a:ln>
                  <a:solidFill>
                    <a:srgbClr val="000514"/>
                  </a:solidFill>
                  <a:effectLst/>
                  <a:uLnTx/>
                  <a:uFillTx/>
                  <a:latin typeface="Arial" panose="020B0604020202020204" pitchFamily="34" charset="0"/>
                </a:rPr>
                <a:t>Clear Distance</a:t>
              </a:r>
              <a:endParaRPr kumimoji="0" lang="en-US" altLang="en-US" sz="1800" b="0" i="0" u="none" strike="noStrike" kern="0" cap="none" spc="0" normalizeH="0" baseline="0" noProof="0" dirty="0">
                <a:ln>
                  <a:noFill/>
                </a:ln>
                <a:solidFill>
                  <a:srgbClr val="000514"/>
                </a:solidFill>
                <a:effectLst/>
                <a:uLnTx/>
                <a:uFillTx/>
                <a:latin typeface="Times New Roman" panose="02020603050405020304" pitchFamily="18" charset="0"/>
              </a:endParaRPr>
            </a:p>
          </p:txBody>
        </p:sp>
      </p:grpSp>
      <p:sp>
        <p:nvSpPr>
          <p:cNvPr id="2" name="TextBox 1">
            <a:extLst>
              <a:ext uri="{FF2B5EF4-FFF2-40B4-BE49-F238E27FC236}">
                <a16:creationId xmlns:a16="http://schemas.microsoft.com/office/drawing/2014/main" id="{74B0FF46-8A6A-45F9-8754-14A96269D538}"/>
              </a:ext>
            </a:extLst>
          </p:cNvPr>
          <p:cNvSpPr txBox="1"/>
          <p:nvPr/>
        </p:nvSpPr>
        <p:spPr>
          <a:xfrm>
            <a:off x="571500" y="1581151"/>
            <a:ext cx="2740052" cy="1631216"/>
          </a:xfrm>
          <a:prstGeom prst="rect">
            <a:avLst/>
          </a:prstGeom>
          <a:noFill/>
        </p:spPr>
        <p:txBody>
          <a:bodyPr wrap="square" rtlCol="0">
            <a:spAutoFit/>
          </a:bodyPr>
          <a:lstStyle/>
          <a:p>
            <a:r>
              <a:rPr lang="en-US" sz="2000" dirty="0"/>
              <a:t>Minimum width of top flange = 16.0 in.</a:t>
            </a:r>
          </a:p>
          <a:p>
            <a:endParaRPr lang="en-US" sz="2000" dirty="0"/>
          </a:p>
          <a:p>
            <a:r>
              <a:rPr lang="en-US" sz="2000" dirty="0"/>
              <a:t>n</a:t>
            </a:r>
            <a:r>
              <a:rPr lang="en-US" sz="2000" baseline="-25000" dirty="0"/>
              <a:t>t </a:t>
            </a:r>
            <a:r>
              <a:rPr lang="en-US" sz="2000" dirty="0"/>
              <a:t>= 3 studs/row</a:t>
            </a:r>
          </a:p>
          <a:p>
            <a:endParaRPr lang="en-US" sz="2000" dirty="0"/>
          </a:p>
        </p:txBody>
      </p:sp>
    </p:spTree>
    <p:extLst>
      <p:ext uri="{BB962C8B-B14F-4D97-AF65-F5344CB8AC3E}">
        <p14:creationId xmlns:p14="http://schemas.microsoft.com/office/powerpoint/2010/main" val="4089827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457200" y="101600"/>
            <a:ext cx="8229600" cy="857250"/>
          </a:xfrm>
        </p:spPr>
        <p:txBody>
          <a:bodyPr/>
          <a:lstStyle/>
          <a:p>
            <a:r>
              <a:rPr lang="en-US" dirty="0"/>
              <a:t>Shear Connectors</a:t>
            </a:r>
            <a:br>
              <a:rPr lang="en-US" dirty="0"/>
            </a:br>
            <a:r>
              <a:rPr lang="en-US" sz="2800" dirty="0"/>
              <a:t>Pitch – Fatigue Limit State</a:t>
            </a:r>
            <a:br>
              <a:rPr lang="en-US" dirty="0"/>
            </a:br>
            <a:endParaRPr lang="en-US" dirty="0"/>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57</a:t>
            </a:fld>
            <a:endParaRPr lang="en-US" dirty="0"/>
          </a:p>
        </p:txBody>
      </p:sp>
      <p:sp>
        <p:nvSpPr>
          <p:cNvPr id="7" name="Content Placeholder 6">
            <a:extLst>
              <a:ext uri="{FF2B5EF4-FFF2-40B4-BE49-F238E27FC236}">
                <a16:creationId xmlns:a16="http://schemas.microsoft.com/office/drawing/2014/main" id="{6D6CD4AE-1395-4502-BD03-50F9489DB35F}"/>
              </a:ext>
            </a:extLst>
          </p:cNvPr>
          <p:cNvSpPr>
            <a:spLocks noGrp="1"/>
          </p:cNvSpPr>
          <p:nvPr>
            <p:ph sz="half" idx="2"/>
          </p:nvPr>
        </p:nvSpPr>
        <p:spPr>
          <a:xfrm>
            <a:off x="762000" y="1336676"/>
            <a:ext cx="6843486" cy="3166219"/>
          </a:xfrm>
        </p:spPr>
        <p:txBody>
          <a:bodyPr/>
          <a:lstStyle/>
          <a:p>
            <a:pPr>
              <a:defRPr/>
            </a:pPr>
            <a:r>
              <a:rPr lang="en-US" sz="2000" u="sng" dirty="0"/>
              <a:t>Determine which Fatigue load combination applies:</a:t>
            </a:r>
          </a:p>
          <a:p>
            <a:pPr>
              <a:defRPr/>
            </a:pPr>
            <a:endParaRPr lang="en-US" sz="2400" u="sng" dirty="0"/>
          </a:p>
          <a:p>
            <a:pPr marL="0" indent="0">
              <a:buNone/>
              <a:defRPr/>
            </a:pPr>
            <a:endParaRPr lang="en-US" sz="1600" dirty="0"/>
          </a:p>
          <a:p>
            <a:pPr marL="0" indent="0">
              <a:buNone/>
              <a:defRPr/>
            </a:pPr>
            <a:endParaRPr lang="en-US" sz="1600" dirty="0"/>
          </a:p>
          <a:p>
            <a:endParaRPr lang="en-US" sz="1600" dirty="0"/>
          </a:p>
          <a:p>
            <a:pPr marL="0" indent="0">
              <a:buNone/>
            </a:pPr>
            <a:endParaRPr lang="en-US" sz="1600" dirty="0"/>
          </a:p>
        </p:txBody>
      </p:sp>
      <p:pic>
        <p:nvPicPr>
          <p:cNvPr id="14" name="Content Placeholder 13" descr="Table&#10;&#10;Description automatically generated">
            <a:extLst>
              <a:ext uri="{FF2B5EF4-FFF2-40B4-BE49-F238E27FC236}">
                <a16:creationId xmlns:a16="http://schemas.microsoft.com/office/drawing/2014/main" id="{E8B759BE-E99A-46ED-A0F5-260FEFB675B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1374" y="1714096"/>
            <a:ext cx="7624425" cy="2920983"/>
          </a:xfrm>
        </p:spPr>
      </p:pic>
      <p:sp>
        <p:nvSpPr>
          <p:cNvPr id="19" name="Rectangle 18">
            <a:extLst>
              <a:ext uri="{FF2B5EF4-FFF2-40B4-BE49-F238E27FC236}">
                <a16:creationId xmlns:a16="http://schemas.microsoft.com/office/drawing/2014/main" id="{DC653751-7BB7-42CA-AD24-9C6B2BADEE10}"/>
              </a:ext>
            </a:extLst>
          </p:cNvPr>
          <p:cNvSpPr/>
          <p:nvPr/>
        </p:nvSpPr>
        <p:spPr>
          <a:xfrm>
            <a:off x="7467600" y="1581912"/>
            <a:ext cx="685800" cy="16958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75865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457200" y="101600"/>
            <a:ext cx="8229600" cy="857250"/>
          </a:xfrm>
        </p:spPr>
        <p:txBody>
          <a:bodyPr/>
          <a:lstStyle/>
          <a:p>
            <a:r>
              <a:rPr lang="en-US" dirty="0"/>
              <a:t>Shear Connectors</a:t>
            </a:r>
            <a:br>
              <a:rPr lang="en-US" dirty="0"/>
            </a:br>
            <a:r>
              <a:rPr lang="en-US" sz="2800" dirty="0"/>
              <a:t>Pitch – Fatigue Limit State</a:t>
            </a:r>
            <a:br>
              <a:rPr lang="en-US" dirty="0"/>
            </a:br>
            <a:endParaRPr lang="en-US" dirty="0"/>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58</a:t>
            </a:fld>
            <a:endParaRPr lang="en-US" dirty="0"/>
          </a:p>
        </p:txBody>
      </p:sp>
      <p:sp>
        <p:nvSpPr>
          <p:cNvPr id="7" name="Content Placeholder 6">
            <a:extLst>
              <a:ext uri="{FF2B5EF4-FFF2-40B4-BE49-F238E27FC236}">
                <a16:creationId xmlns:a16="http://schemas.microsoft.com/office/drawing/2014/main" id="{6D6CD4AE-1395-4502-BD03-50F9489DB35F}"/>
              </a:ext>
            </a:extLst>
          </p:cNvPr>
          <p:cNvSpPr>
            <a:spLocks noGrp="1"/>
          </p:cNvSpPr>
          <p:nvPr>
            <p:ph sz="half" idx="2"/>
          </p:nvPr>
        </p:nvSpPr>
        <p:spPr>
          <a:xfrm>
            <a:off x="762000" y="1336676"/>
            <a:ext cx="6843486" cy="3166219"/>
          </a:xfrm>
        </p:spPr>
        <p:txBody>
          <a:bodyPr/>
          <a:lstStyle/>
          <a:p>
            <a:pPr marL="0" indent="0">
              <a:buNone/>
              <a:defRPr/>
            </a:pPr>
            <a:endParaRPr lang="en-US" sz="1600" dirty="0"/>
          </a:p>
          <a:p>
            <a:pPr marL="0" indent="0">
              <a:buNone/>
              <a:defRPr/>
            </a:pPr>
            <a:endParaRPr lang="en-US" sz="1600" dirty="0"/>
          </a:p>
          <a:p>
            <a:endParaRPr lang="en-US" sz="1600" dirty="0"/>
          </a:p>
          <a:p>
            <a:pPr marL="0" indent="0">
              <a:buNone/>
            </a:pPr>
            <a:endParaRPr lang="en-US" sz="1600" dirty="0"/>
          </a:p>
        </p:txBody>
      </p:sp>
      <p:sp>
        <p:nvSpPr>
          <p:cNvPr id="6" name="TextBox 5">
            <a:extLst>
              <a:ext uri="{FF2B5EF4-FFF2-40B4-BE49-F238E27FC236}">
                <a16:creationId xmlns:a16="http://schemas.microsoft.com/office/drawing/2014/main" id="{DF579AF5-B9B3-4C85-AF4E-8577A799D690}"/>
              </a:ext>
            </a:extLst>
          </p:cNvPr>
          <p:cNvSpPr txBox="1"/>
          <p:nvPr/>
        </p:nvSpPr>
        <p:spPr>
          <a:xfrm>
            <a:off x="457200" y="1404059"/>
            <a:ext cx="838200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For continuous spans, the number of stress cycles per truck passage, n, is equal to 1.5 at sections near the interior pier and 1.0 elsewhere (AASHTO LRFD Table 6.6.1.2.5-1)</a:t>
            </a:r>
            <a:endParaRPr lang="en-US" sz="2000" dirty="0">
              <a:latin typeface="Calibri" panose="020F0502020204030204" pitchFamily="34" charset="0"/>
              <a:cs typeface="Calibri" panose="020F0502020204030204" pitchFamily="34" charset="0"/>
            </a:endParaRPr>
          </a:p>
        </p:txBody>
      </p:sp>
      <p:graphicFrame>
        <p:nvGraphicFramePr>
          <p:cNvPr id="10" name="Object 9">
            <a:extLst>
              <a:ext uri="{FF2B5EF4-FFF2-40B4-BE49-F238E27FC236}">
                <a16:creationId xmlns:a16="http://schemas.microsoft.com/office/drawing/2014/main" id="{634A0BA8-DF2E-4123-AD28-F1635B36A51B}"/>
              </a:ext>
            </a:extLst>
          </p:cNvPr>
          <p:cNvGraphicFramePr>
            <a:graphicFrameLocks noChangeAspect="1"/>
          </p:cNvGraphicFramePr>
          <p:nvPr>
            <p:extLst>
              <p:ext uri="{D42A27DB-BD31-4B8C-83A1-F6EECF244321}">
                <p14:modId xmlns:p14="http://schemas.microsoft.com/office/powerpoint/2010/main" val="4077524264"/>
              </p:ext>
            </p:extLst>
          </p:nvPr>
        </p:nvGraphicFramePr>
        <p:xfrm>
          <a:off x="611188" y="2487613"/>
          <a:ext cx="8143875" cy="660400"/>
        </p:xfrm>
        <a:graphic>
          <a:graphicData uri="http://schemas.openxmlformats.org/presentationml/2006/ole">
            <mc:AlternateContent xmlns:mc="http://schemas.openxmlformats.org/markup-compatibility/2006">
              <mc:Choice xmlns:v="urn:schemas-microsoft-com:vml" Requires="v">
                <p:oleObj name="Equation" r:id="rId3" imgW="4279680" imgH="355320" progId="Equation.DSMT4">
                  <p:embed/>
                </p:oleObj>
              </mc:Choice>
              <mc:Fallback>
                <p:oleObj name="Equation" r:id="rId3" imgW="4279680" imgH="355320" progId="Equation.DSMT4">
                  <p:embed/>
                  <p:pic>
                    <p:nvPicPr>
                      <p:cNvPr id="10" name="Object 9">
                        <a:extLst>
                          <a:ext uri="{FF2B5EF4-FFF2-40B4-BE49-F238E27FC236}">
                            <a16:creationId xmlns:a16="http://schemas.microsoft.com/office/drawing/2014/main" id="{634A0BA8-DF2E-4123-AD28-F1635B36A51B}"/>
                          </a:ext>
                        </a:extLst>
                      </p:cNvPr>
                      <p:cNvPicPr>
                        <a:picLocks noChangeAspect="1" noChangeArrowheads="1"/>
                      </p:cNvPicPr>
                      <p:nvPr/>
                    </p:nvPicPr>
                    <p:blipFill>
                      <a:blip r:embed="rId4"/>
                      <a:srcRect/>
                      <a:stretch>
                        <a:fillRect/>
                      </a:stretch>
                    </p:blipFill>
                    <p:spPr bwMode="auto">
                      <a:xfrm>
                        <a:off x="611188" y="2487613"/>
                        <a:ext cx="8143875" cy="660400"/>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14640D5D-4045-490F-8B74-2BB7864E8735}"/>
              </a:ext>
            </a:extLst>
          </p:cNvPr>
          <p:cNvGraphicFramePr>
            <a:graphicFrameLocks noChangeAspect="1"/>
          </p:cNvGraphicFramePr>
          <p:nvPr>
            <p:extLst>
              <p:ext uri="{D42A27DB-BD31-4B8C-83A1-F6EECF244321}">
                <p14:modId xmlns:p14="http://schemas.microsoft.com/office/powerpoint/2010/main" val="1603301336"/>
              </p:ext>
            </p:extLst>
          </p:nvPr>
        </p:nvGraphicFramePr>
        <p:xfrm>
          <a:off x="1019968" y="3348833"/>
          <a:ext cx="7104063" cy="354012"/>
        </p:xfrm>
        <a:graphic>
          <a:graphicData uri="http://schemas.openxmlformats.org/presentationml/2006/ole">
            <mc:AlternateContent xmlns:mc="http://schemas.openxmlformats.org/markup-compatibility/2006">
              <mc:Choice xmlns:v="urn:schemas-microsoft-com:vml" Requires="v">
                <p:oleObj name="Equation" r:id="rId5" imgW="3733560" imgH="190440" progId="Equation.DSMT4">
                  <p:embed/>
                </p:oleObj>
              </mc:Choice>
              <mc:Fallback>
                <p:oleObj name="Equation" r:id="rId5" imgW="3733560" imgH="190440" progId="Equation.DSMT4">
                  <p:embed/>
                  <p:pic>
                    <p:nvPicPr>
                      <p:cNvPr id="11" name="Object 10">
                        <a:extLst>
                          <a:ext uri="{FF2B5EF4-FFF2-40B4-BE49-F238E27FC236}">
                            <a16:creationId xmlns:a16="http://schemas.microsoft.com/office/drawing/2014/main" id="{14640D5D-4045-490F-8B74-2BB7864E8735}"/>
                          </a:ext>
                        </a:extLst>
                      </p:cNvPr>
                      <p:cNvPicPr>
                        <a:picLocks noChangeAspect="1" noChangeArrowheads="1"/>
                      </p:cNvPicPr>
                      <p:nvPr/>
                    </p:nvPicPr>
                    <p:blipFill>
                      <a:blip r:embed="rId6"/>
                      <a:srcRect/>
                      <a:stretch>
                        <a:fillRect/>
                      </a:stretch>
                    </p:blipFill>
                    <p:spPr bwMode="auto">
                      <a:xfrm>
                        <a:off x="1019968" y="3348833"/>
                        <a:ext cx="7104063" cy="354012"/>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DA4020BF-57B9-42B8-B8BB-E0DDB0E2EA77}"/>
              </a:ext>
            </a:extLst>
          </p:cNvPr>
          <p:cNvSpPr txBox="1"/>
          <p:nvPr/>
        </p:nvSpPr>
        <p:spPr>
          <a:xfrm>
            <a:off x="991508" y="3932441"/>
            <a:ext cx="7770812" cy="1015663"/>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The Fatigue II load combination is to be used (load factor = 0.80), and the nominal fatigue resistance of the shear connector, (</a:t>
            </a:r>
            <a:r>
              <a:rPr lang="el-GR" sz="2000" dirty="0">
                <a:latin typeface="Calibri" panose="020F0502020204030204" pitchFamily="34" charset="0"/>
                <a:cs typeface="Calibri" panose="020F0502020204030204" pitchFamily="34" charset="0"/>
              </a:rPr>
              <a:t>Δ</a:t>
            </a:r>
            <a:r>
              <a:rPr lang="en-US" sz="2000" dirty="0">
                <a:latin typeface="Calibri" panose="020F0502020204030204" pitchFamily="34" charset="0"/>
                <a:cs typeface="Calibri" panose="020F0502020204030204" pitchFamily="34" charset="0"/>
              </a:rPr>
              <a:t>F)</a:t>
            </a:r>
            <a:r>
              <a:rPr lang="en-US" sz="2000" baseline="-25000" dirty="0">
                <a:latin typeface="Calibri" panose="020F0502020204030204" pitchFamily="34" charset="0"/>
                <a:cs typeface="Calibri" panose="020F0502020204030204" pitchFamily="34" charset="0"/>
              </a:rPr>
              <a:t>n</a:t>
            </a:r>
            <a:r>
              <a:rPr lang="en-US" sz="2000" dirty="0">
                <a:latin typeface="Calibri" panose="020F0502020204030204" pitchFamily="34" charset="0"/>
                <a:cs typeface="Calibri" panose="020F0502020204030204" pitchFamily="34" charset="0"/>
              </a:rPr>
              <a:t>, is to be determined for finite life.</a:t>
            </a:r>
          </a:p>
        </p:txBody>
      </p:sp>
    </p:spTree>
    <p:extLst>
      <p:ext uri="{BB962C8B-B14F-4D97-AF65-F5344CB8AC3E}">
        <p14:creationId xmlns:p14="http://schemas.microsoft.com/office/powerpoint/2010/main" val="22827984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457200" y="101600"/>
            <a:ext cx="8229600" cy="857250"/>
          </a:xfrm>
        </p:spPr>
        <p:txBody>
          <a:bodyPr/>
          <a:lstStyle/>
          <a:p>
            <a:r>
              <a:rPr lang="en-US" dirty="0"/>
              <a:t>Shear Connectors</a:t>
            </a:r>
            <a:br>
              <a:rPr lang="en-US" dirty="0"/>
            </a:br>
            <a:r>
              <a:rPr lang="en-US" sz="2800" dirty="0"/>
              <a:t>Pitch – Fatigue Limit State</a:t>
            </a:r>
            <a:br>
              <a:rPr lang="en-US" dirty="0"/>
            </a:br>
            <a:endParaRPr lang="en-US" dirty="0"/>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59</a:t>
            </a:fld>
            <a:endParaRPr lang="en-US" dirty="0"/>
          </a:p>
        </p:txBody>
      </p:sp>
      <p:sp>
        <p:nvSpPr>
          <p:cNvPr id="7" name="Content Placeholder 6">
            <a:extLst>
              <a:ext uri="{FF2B5EF4-FFF2-40B4-BE49-F238E27FC236}">
                <a16:creationId xmlns:a16="http://schemas.microsoft.com/office/drawing/2014/main" id="{6D6CD4AE-1395-4502-BD03-50F9489DB35F}"/>
              </a:ext>
            </a:extLst>
          </p:cNvPr>
          <p:cNvSpPr>
            <a:spLocks noGrp="1"/>
          </p:cNvSpPr>
          <p:nvPr>
            <p:ph sz="half" idx="2"/>
          </p:nvPr>
        </p:nvSpPr>
        <p:spPr>
          <a:xfrm>
            <a:off x="5029200" y="1601044"/>
            <a:ext cx="4114800" cy="3166219"/>
          </a:xfrm>
        </p:spPr>
        <p:txBody>
          <a:bodyPr/>
          <a:lstStyle/>
          <a:p>
            <a:pPr>
              <a:defRPr/>
            </a:pPr>
            <a:r>
              <a:rPr lang="en-US" sz="1600" dirty="0"/>
              <a:t>Calculate the factored vertical shear force range, V</a:t>
            </a:r>
            <a:r>
              <a:rPr lang="en-US" sz="1600" baseline="-25000" dirty="0"/>
              <a:t>f</a:t>
            </a:r>
            <a:r>
              <a:rPr lang="en-US" sz="1600" dirty="0"/>
              <a:t>, at the interior pier due to the fatigue live load:</a:t>
            </a:r>
          </a:p>
          <a:p>
            <a:pPr>
              <a:defRPr/>
            </a:pPr>
            <a:endParaRPr lang="en-US" sz="1600" dirty="0"/>
          </a:p>
          <a:p>
            <a:pPr marL="0" indent="0">
              <a:buNone/>
              <a:defRPr/>
            </a:pPr>
            <a:r>
              <a:rPr lang="en-US" sz="1600" i="1" dirty="0"/>
              <a:t>               V</a:t>
            </a:r>
            <a:r>
              <a:rPr lang="en-US" sz="1600" i="1" baseline="-25000" dirty="0"/>
              <a:t>+LL+IM      </a:t>
            </a:r>
            <a:r>
              <a:rPr lang="en-US" sz="1600" dirty="0"/>
              <a:t>=   +56.0 kips (right-side)</a:t>
            </a:r>
          </a:p>
          <a:p>
            <a:pPr marL="0" indent="0">
              <a:buNone/>
              <a:defRPr/>
            </a:pPr>
            <a:r>
              <a:rPr lang="en-US" sz="1600" i="1" dirty="0"/>
              <a:t>               V</a:t>
            </a:r>
            <a:r>
              <a:rPr lang="en-US" sz="1600" i="1" baseline="-25000" dirty="0"/>
              <a:t>-LL+IM      </a:t>
            </a:r>
            <a:r>
              <a:rPr lang="en-US" sz="1600" dirty="0"/>
              <a:t>=    -4.0 kips (right-side)</a:t>
            </a:r>
          </a:p>
          <a:p>
            <a:pPr marL="0" indent="0">
              <a:buNone/>
              <a:defRPr/>
            </a:pPr>
            <a:endParaRPr lang="en-US" sz="1600" dirty="0"/>
          </a:p>
          <a:p>
            <a:pPr marL="0" indent="0">
              <a:buNone/>
              <a:defRPr/>
            </a:pPr>
            <a:r>
              <a:rPr lang="en-US" sz="1600" dirty="0"/>
              <a:t>               </a:t>
            </a:r>
            <a:r>
              <a:rPr lang="en-US" sz="1600" i="1" dirty="0"/>
              <a:t>V</a:t>
            </a:r>
            <a:r>
              <a:rPr lang="en-US" sz="1600" i="1" baseline="-25000" dirty="0"/>
              <a:t>range </a:t>
            </a:r>
            <a:r>
              <a:rPr lang="en-US" sz="1600" dirty="0"/>
              <a:t> = +56.0 + |-4.0| = 60.0 kips</a:t>
            </a:r>
          </a:p>
          <a:p>
            <a:pPr marL="0" indent="0">
              <a:buNone/>
              <a:defRPr/>
            </a:pPr>
            <a:endParaRPr lang="en-US" sz="1600" i="1" baseline="-25000" dirty="0"/>
          </a:p>
          <a:p>
            <a:pPr marL="0" indent="0">
              <a:buNone/>
              <a:defRPr/>
            </a:pPr>
            <a:r>
              <a:rPr lang="en-US" sz="1600" i="1" baseline="-25000" dirty="0"/>
              <a:t>                       </a:t>
            </a:r>
            <a:r>
              <a:rPr lang="en-US" sz="1600" i="1" dirty="0"/>
              <a:t>V</a:t>
            </a:r>
            <a:r>
              <a:rPr lang="en-US" sz="1600" i="1" baseline="-25000" dirty="0"/>
              <a:t>f</a:t>
            </a:r>
            <a:r>
              <a:rPr lang="en-US" sz="1600" i="1" dirty="0"/>
              <a:t> </a:t>
            </a:r>
            <a:r>
              <a:rPr lang="en-US" sz="1600" dirty="0"/>
              <a:t> = 0.80(60.0) = </a:t>
            </a:r>
            <a:r>
              <a:rPr lang="en-US" sz="1600" b="1" dirty="0"/>
              <a:t>48.0 kips </a:t>
            </a:r>
            <a:r>
              <a:rPr lang="en-US" sz="1600" dirty="0"/>
              <a:t>(Fatigue II)</a:t>
            </a:r>
            <a:endParaRPr lang="en-US" sz="1600" i="1" baseline="-25000" dirty="0"/>
          </a:p>
          <a:p>
            <a:pPr marL="0" indent="0">
              <a:buNone/>
              <a:defRPr/>
            </a:pPr>
            <a:endParaRPr lang="en-US" sz="1600" dirty="0"/>
          </a:p>
          <a:p>
            <a:pPr marL="0" indent="0">
              <a:buNone/>
              <a:defRPr/>
            </a:pPr>
            <a:endParaRPr lang="en-US" sz="1600" dirty="0"/>
          </a:p>
          <a:p>
            <a:endParaRPr lang="en-US" sz="1600" dirty="0"/>
          </a:p>
          <a:p>
            <a:pPr marL="0" indent="0">
              <a:buNone/>
            </a:pPr>
            <a:endParaRPr lang="en-US" sz="1600" dirty="0"/>
          </a:p>
        </p:txBody>
      </p:sp>
      <p:sp>
        <p:nvSpPr>
          <p:cNvPr id="5" name="Content Placeholder 4">
            <a:extLst>
              <a:ext uri="{FF2B5EF4-FFF2-40B4-BE49-F238E27FC236}">
                <a16:creationId xmlns:a16="http://schemas.microsoft.com/office/drawing/2014/main" id="{898C4B88-936F-47F6-8CAA-73683FF90DC0}"/>
              </a:ext>
            </a:extLst>
          </p:cNvPr>
          <p:cNvSpPr>
            <a:spLocks noGrp="1"/>
          </p:cNvSpPr>
          <p:nvPr>
            <p:ph sz="half" idx="1"/>
          </p:nvPr>
        </p:nvSpPr>
        <p:spPr/>
        <p:txBody>
          <a:bodyPr/>
          <a:lstStyle/>
          <a:p>
            <a:endParaRPr lang="en-US" dirty="0"/>
          </a:p>
        </p:txBody>
      </p:sp>
      <p:pic>
        <p:nvPicPr>
          <p:cNvPr id="8" name="Picture 7" descr="This figure shows a graph of the fatigue live load shear plus impact effects.  ">
            <a:extLst>
              <a:ext uri="{FF2B5EF4-FFF2-40B4-BE49-F238E27FC236}">
                <a16:creationId xmlns:a16="http://schemas.microsoft.com/office/drawing/2014/main" id="{E286DAD9-33C1-48AE-87AD-585DBE848DAA}"/>
              </a:ext>
            </a:extLst>
          </p:cNvPr>
          <p:cNvPicPr>
            <a:picLocks noChangeAspect="1"/>
          </p:cNvPicPr>
          <p:nvPr/>
        </p:nvPicPr>
        <p:blipFill>
          <a:blip r:embed="rId3" cstate="print"/>
          <a:stretch>
            <a:fillRect/>
          </a:stretch>
        </p:blipFill>
        <p:spPr>
          <a:xfrm rot="5400000">
            <a:off x="1046387" y="282807"/>
            <a:ext cx="3166219" cy="5104207"/>
          </a:xfrm>
          <a:prstGeom prst="rect">
            <a:avLst/>
          </a:prstGeom>
        </p:spPr>
      </p:pic>
    </p:spTree>
    <p:extLst>
      <p:ext uri="{BB962C8B-B14F-4D97-AF65-F5344CB8AC3E}">
        <p14:creationId xmlns:p14="http://schemas.microsoft.com/office/powerpoint/2010/main" val="1168508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B91665-AFF3-4B54-9F33-162DA07A8E2B}"/>
              </a:ext>
            </a:extLst>
          </p:cNvPr>
          <p:cNvSpPr>
            <a:spLocks noGrp="1"/>
          </p:cNvSpPr>
          <p:nvPr>
            <p:ph type="title"/>
          </p:nvPr>
        </p:nvSpPr>
        <p:spPr/>
        <p:txBody>
          <a:bodyPr/>
          <a:lstStyle/>
          <a:p>
            <a:r>
              <a:rPr lang="en-US" dirty="0"/>
              <a:t>Compact vs. Noncompact Sections</a:t>
            </a:r>
          </a:p>
        </p:txBody>
      </p:sp>
      <p:sp>
        <p:nvSpPr>
          <p:cNvPr id="6" name="Content Placeholder 5">
            <a:extLst>
              <a:ext uri="{FF2B5EF4-FFF2-40B4-BE49-F238E27FC236}">
                <a16:creationId xmlns:a16="http://schemas.microsoft.com/office/drawing/2014/main" id="{E3B57B88-9336-4D6D-A244-E13A769E4328}"/>
              </a:ext>
            </a:extLst>
          </p:cNvPr>
          <p:cNvSpPr>
            <a:spLocks noGrp="1"/>
          </p:cNvSpPr>
          <p:nvPr>
            <p:ph idx="1"/>
          </p:nvPr>
        </p:nvSpPr>
        <p:spPr/>
        <p:txBody>
          <a:bodyPr/>
          <a:lstStyle/>
          <a:p>
            <a:r>
              <a:rPr lang="en-US" dirty="0"/>
              <a:t>Compact Section - </a:t>
            </a:r>
            <a:r>
              <a:rPr lang="en-US" sz="2000" dirty="0">
                <a:effectLst/>
                <a:latin typeface="Arial" panose="020B0604020202020204" pitchFamily="34" charset="0"/>
                <a:ea typeface="Times New Roman" panose="02020603050405020304" pitchFamily="18" charset="0"/>
                <a:cs typeface="Arial" panose="020B0604020202020204" pitchFamily="34" charset="0"/>
              </a:rPr>
              <a:t>A composite section in positive bending satisfying specific steel grade, web slenderness, and ductility requirements that is capable of developing a nominal flexural resistance exceeding the moment at first yield, but not to exceed the plastic moment.</a:t>
            </a:r>
          </a:p>
          <a:p>
            <a:r>
              <a:rPr lang="en-US" dirty="0"/>
              <a:t>Noncompact Section - </a:t>
            </a:r>
            <a:r>
              <a:rPr lang="en-US" sz="2000" dirty="0">
                <a:effectLst/>
                <a:latin typeface="Arial" panose="020B0604020202020204" pitchFamily="34" charset="0"/>
                <a:ea typeface="Times New Roman" panose="02020603050405020304" pitchFamily="18" charset="0"/>
                <a:cs typeface="Arial" panose="020B0604020202020204" pitchFamily="34" charset="0"/>
              </a:rPr>
              <a:t>A composite section in positive bending for which the nominal flexural resistance is not permitted to exceed the moment at first yield.</a:t>
            </a:r>
          </a:p>
          <a:p>
            <a:endParaRPr lang="en-US" dirty="0"/>
          </a:p>
        </p:txBody>
      </p:sp>
      <p:sp>
        <p:nvSpPr>
          <p:cNvPr id="4" name="Slide Number Placeholder 3">
            <a:extLst>
              <a:ext uri="{FF2B5EF4-FFF2-40B4-BE49-F238E27FC236}">
                <a16:creationId xmlns:a16="http://schemas.microsoft.com/office/drawing/2014/main" id="{5C609C26-BDD5-491E-9811-6C44858CD17A}"/>
              </a:ext>
            </a:extLst>
          </p:cNvPr>
          <p:cNvSpPr>
            <a:spLocks noGrp="1"/>
          </p:cNvSpPr>
          <p:nvPr>
            <p:ph type="sldNum" sz="quarter" idx="12"/>
          </p:nvPr>
        </p:nvSpPr>
        <p:spPr/>
        <p:txBody>
          <a:bodyPr/>
          <a:lstStyle/>
          <a:p>
            <a:fld id="{BA98D948-1207-4CB8-9C03-80C63F72A5E7}" type="slidenum">
              <a:rPr lang="en-US" smtClean="0"/>
              <a:t>6</a:t>
            </a:fld>
            <a:endParaRPr lang="en-US" dirty="0"/>
          </a:p>
        </p:txBody>
      </p:sp>
    </p:spTree>
    <p:extLst>
      <p:ext uri="{BB962C8B-B14F-4D97-AF65-F5344CB8AC3E}">
        <p14:creationId xmlns:p14="http://schemas.microsoft.com/office/powerpoint/2010/main" val="11035062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457200" y="101600"/>
            <a:ext cx="8229600" cy="857250"/>
          </a:xfrm>
        </p:spPr>
        <p:txBody>
          <a:bodyPr/>
          <a:lstStyle/>
          <a:p>
            <a:r>
              <a:rPr lang="en-US" dirty="0"/>
              <a:t>Shear Connectors</a:t>
            </a:r>
            <a:br>
              <a:rPr lang="en-US" dirty="0"/>
            </a:br>
            <a:r>
              <a:rPr lang="en-US" sz="2800" dirty="0"/>
              <a:t>Pitch – Fatigue Limit State</a:t>
            </a:r>
            <a:br>
              <a:rPr lang="en-US" dirty="0"/>
            </a:br>
            <a:endParaRPr lang="en-US" dirty="0"/>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60</a:t>
            </a:fld>
            <a:endParaRPr lang="en-US" dirty="0"/>
          </a:p>
        </p:txBody>
      </p:sp>
      <p:sp>
        <p:nvSpPr>
          <p:cNvPr id="7" name="Content Placeholder 6">
            <a:extLst>
              <a:ext uri="{FF2B5EF4-FFF2-40B4-BE49-F238E27FC236}">
                <a16:creationId xmlns:a16="http://schemas.microsoft.com/office/drawing/2014/main" id="{6D6CD4AE-1395-4502-BD03-50F9489DB35F}"/>
              </a:ext>
            </a:extLst>
          </p:cNvPr>
          <p:cNvSpPr>
            <a:spLocks noGrp="1"/>
          </p:cNvSpPr>
          <p:nvPr>
            <p:ph sz="half" idx="2"/>
          </p:nvPr>
        </p:nvSpPr>
        <p:spPr>
          <a:xfrm>
            <a:off x="3962400" y="988037"/>
            <a:ext cx="5105400" cy="3394076"/>
          </a:xfrm>
        </p:spPr>
        <p:txBody>
          <a:bodyPr/>
          <a:lstStyle/>
          <a:p>
            <a:endParaRPr lang="en-US" sz="1600" dirty="0"/>
          </a:p>
          <a:p>
            <a:r>
              <a:rPr lang="en-US" sz="2000" dirty="0"/>
              <a:t>Calculate the first moment of the transformed short-term area of the concrete deck about the neutral axis of the short-term composite section, Q:</a:t>
            </a:r>
          </a:p>
        </p:txBody>
      </p:sp>
      <p:pic>
        <p:nvPicPr>
          <p:cNvPr id="9" name="Picture 4" descr="diagram of shear connection on girder">
            <a:extLst>
              <a:ext uri="{FF2B5EF4-FFF2-40B4-BE49-F238E27FC236}">
                <a16:creationId xmlns:a16="http://schemas.microsoft.com/office/drawing/2014/main" id="{53C6F52E-50E6-43ED-96DE-49C628B51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63" y="1513922"/>
            <a:ext cx="2637419" cy="234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10" name="Object 9">
            <a:extLst>
              <a:ext uri="{FF2B5EF4-FFF2-40B4-BE49-F238E27FC236}">
                <a16:creationId xmlns:a16="http://schemas.microsoft.com/office/drawing/2014/main" id="{D0DCF764-5F96-4BF0-A7B8-CCA6A0711DF5}"/>
              </a:ext>
            </a:extLst>
          </p:cNvPr>
          <p:cNvGraphicFramePr>
            <a:graphicFrameLocks noChangeAspect="1"/>
          </p:cNvGraphicFramePr>
          <p:nvPr>
            <p:extLst>
              <p:ext uri="{D42A27DB-BD31-4B8C-83A1-F6EECF244321}">
                <p14:modId xmlns:p14="http://schemas.microsoft.com/office/powerpoint/2010/main" val="124541106"/>
              </p:ext>
            </p:extLst>
          </p:nvPr>
        </p:nvGraphicFramePr>
        <p:xfrm>
          <a:off x="3498282" y="2685075"/>
          <a:ext cx="5251919" cy="666750"/>
        </p:xfrm>
        <a:graphic>
          <a:graphicData uri="http://schemas.openxmlformats.org/presentationml/2006/ole">
            <mc:AlternateContent xmlns:mc="http://schemas.openxmlformats.org/markup-compatibility/2006">
              <mc:Choice xmlns:v="urn:schemas-microsoft-com:vml" Requires="v">
                <p:oleObj name="Equation" r:id="rId4" imgW="2743200" imgH="355320" progId="Equation.DSMT4">
                  <p:embed/>
                </p:oleObj>
              </mc:Choice>
              <mc:Fallback>
                <p:oleObj name="Equation" r:id="rId4" imgW="2743200" imgH="355320" progId="Equation.DSMT4">
                  <p:embed/>
                  <p:pic>
                    <p:nvPicPr>
                      <p:cNvPr id="10" name="Object 9">
                        <a:extLst>
                          <a:ext uri="{FF2B5EF4-FFF2-40B4-BE49-F238E27FC236}">
                            <a16:creationId xmlns:a16="http://schemas.microsoft.com/office/drawing/2014/main" id="{D0DCF764-5F96-4BF0-A7B8-CCA6A0711DF5}"/>
                          </a:ext>
                        </a:extLst>
                      </p:cNvPr>
                      <p:cNvPicPr>
                        <a:picLocks noChangeAspect="1" noChangeArrowheads="1"/>
                      </p:cNvPicPr>
                      <p:nvPr/>
                    </p:nvPicPr>
                    <p:blipFill>
                      <a:blip r:embed="rId5"/>
                      <a:srcRect/>
                      <a:stretch>
                        <a:fillRect/>
                      </a:stretch>
                    </p:blipFill>
                    <p:spPr bwMode="auto">
                      <a:xfrm>
                        <a:off x="3498282" y="2685075"/>
                        <a:ext cx="5251919" cy="666750"/>
                      </a:xfrm>
                      <a:prstGeom prst="rect">
                        <a:avLst/>
                      </a:prstGeom>
                      <a:noFill/>
                    </p:spPr>
                  </p:pic>
                </p:oleObj>
              </mc:Fallback>
            </mc:AlternateContent>
          </a:graphicData>
        </a:graphic>
      </p:graphicFrame>
      <p:sp>
        <p:nvSpPr>
          <p:cNvPr id="3" name="TextBox 2">
            <a:extLst>
              <a:ext uri="{FF2B5EF4-FFF2-40B4-BE49-F238E27FC236}">
                <a16:creationId xmlns:a16="http://schemas.microsoft.com/office/drawing/2014/main" id="{FCA3C5C7-4473-4B06-8802-37C3FF916EB8}"/>
              </a:ext>
            </a:extLst>
          </p:cNvPr>
          <p:cNvSpPr txBox="1"/>
          <p:nvPr/>
        </p:nvSpPr>
        <p:spPr>
          <a:xfrm>
            <a:off x="1036572" y="4232648"/>
            <a:ext cx="2286000" cy="369332"/>
          </a:xfrm>
          <a:prstGeom prst="rect">
            <a:avLst/>
          </a:prstGeom>
          <a:noFill/>
        </p:spPr>
        <p:txBody>
          <a:bodyPr wrap="square" rtlCol="0">
            <a:spAutoFit/>
          </a:bodyPr>
          <a:lstStyle/>
          <a:p>
            <a:r>
              <a:rPr lang="en-US" dirty="0"/>
              <a:t>Modular ratio n = 8</a:t>
            </a:r>
          </a:p>
        </p:txBody>
      </p:sp>
      <p:graphicFrame>
        <p:nvGraphicFramePr>
          <p:cNvPr id="11" name="Object 10">
            <a:extLst>
              <a:ext uri="{FF2B5EF4-FFF2-40B4-BE49-F238E27FC236}">
                <a16:creationId xmlns:a16="http://schemas.microsoft.com/office/drawing/2014/main" id="{777B1B4C-17A7-4A27-8512-C3562E7C7982}"/>
              </a:ext>
            </a:extLst>
          </p:cNvPr>
          <p:cNvGraphicFramePr>
            <a:graphicFrameLocks noChangeAspect="1"/>
          </p:cNvGraphicFramePr>
          <p:nvPr>
            <p:extLst>
              <p:ext uri="{D42A27DB-BD31-4B8C-83A1-F6EECF244321}">
                <p14:modId xmlns:p14="http://schemas.microsoft.com/office/powerpoint/2010/main" val="2419549290"/>
              </p:ext>
            </p:extLst>
          </p:nvPr>
        </p:nvGraphicFramePr>
        <p:xfrm>
          <a:off x="3509963" y="3392488"/>
          <a:ext cx="5227637" cy="642937"/>
        </p:xfrm>
        <a:graphic>
          <a:graphicData uri="http://schemas.openxmlformats.org/presentationml/2006/ole">
            <mc:AlternateContent xmlns:mc="http://schemas.openxmlformats.org/markup-compatibility/2006">
              <mc:Choice xmlns:v="urn:schemas-microsoft-com:vml" Requires="v">
                <p:oleObj name="Equation" r:id="rId6" imgW="2730240" imgH="342720" progId="Equation.DSMT4">
                  <p:embed/>
                </p:oleObj>
              </mc:Choice>
              <mc:Fallback>
                <p:oleObj name="Equation" r:id="rId6" imgW="2730240" imgH="342720" progId="Equation.DSMT4">
                  <p:embed/>
                  <p:pic>
                    <p:nvPicPr>
                      <p:cNvPr id="11" name="Object 10">
                        <a:extLst>
                          <a:ext uri="{FF2B5EF4-FFF2-40B4-BE49-F238E27FC236}">
                            <a16:creationId xmlns:a16="http://schemas.microsoft.com/office/drawing/2014/main" id="{777B1B4C-17A7-4A27-8512-C3562E7C7982}"/>
                          </a:ext>
                        </a:extLst>
                      </p:cNvPr>
                      <p:cNvPicPr>
                        <a:picLocks noChangeAspect="1" noChangeArrowheads="1"/>
                      </p:cNvPicPr>
                      <p:nvPr/>
                    </p:nvPicPr>
                    <p:blipFill>
                      <a:blip r:embed="rId7"/>
                      <a:srcRect/>
                      <a:stretch>
                        <a:fillRect/>
                      </a:stretch>
                    </p:blipFill>
                    <p:spPr bwMode="auto">
                      <a:xfrm>
                        <a:off x="3509963" y="3392488"/>
                        <a:ext cx="5227637" cy="642937"/>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C21F4684-B4CD-4AE8-BF56-071F8BC03948}"/>
              </a:ext>
            </a:extLst>
          </p:cNvPr>
          <p:cNvGraphicFramePr>
            <a:graphicFrameLocks noChangeAspect="1"/>
          </p:cNvGraphicFramePr>
          <p:nvPr>
            <p:extLst>
              <p:ext uri="{D42A27DB-BD31-4B8C-83A1-F6EECF244321}">
                <p14:modId xmlns:p14="http://schemas.microsoft.com/office/powerpoint/2010/main" val="3708251046"/>
              </p:ext>
            </p:extLst>
          </p:nvPr>
        </p:nvGraphicFramePr>
        <p:xfrm>
          <a:off x="4572000" y="4211945"/>
          <a:ext cx="3160712" cy="381000"/>
        </p:xfrm>
        <a:graphic>
          <a:graphicData uri="http://schemas.openxmlformats.org/presentationml/2006/ole">
            <mc:AlternateContent xmlns:mc="http://schemas.openxmlformats.org/markup-compatibility/2006">
              <mc:Choice xmlns:v="urn:schemas-microsoft-com:vml" Requires="v">
                <p:oleObj name="Equation" r:id="rId8" imgW="1650960" imgH="203040" progId="Equation.DSMT4">
                  <p:embed/>
                </p:oleObj>
              </mc:Choice>
              <mc:Fallback>
                <p:oleObj name="Equation" r:id="rId8" imgW="1650960" imgH="203040" progId="Equation.DSMT4">
                  <p:embed/>
                  <p:pic>
                    <p:nvPicPr>
                      <p:cNvPr id="12" name="Object 11">
                        <a:extLst>
                          <a:ext uri="{FF2B5EF4-FFF2-40B4-BE49-F238E27FC236}">
                            <a16:creationId xmlns:a16="http://schemas.microsoft.com/office/drawing/2014/main" id="{C21F4684-B4CD-4AE8-BF56-071F8BC03948}"/>
                          </a:ext>
                        </a:extLst>
                      </p:cNvPr>
                      <p:cNvPicPr>
                        <a:picLocks noChangeAspect="1" noChangeArrowheads="1"/>
                      </p:cNvPicPr>
                      <p:nvPr/>
                    </p:nvPicPr>
                    <p:blipFill>
                      <a:blip r:embed="rId9"/>
                      <a:srcRect/>
                      <a:stretch>
                        <a:fillRect/>
                      </a:stretch>
                    </p:blipFill>
                    <p:spPr bwMode="auto">
                      <a:xfrm>
                        <a:off x="4572000" y="4211945"/>
                        <a:ext cx="3160712" cy="381000"/>
                      </a:xfrm>
                      <a:prstGeom prst="rect">
                        <a:avLst/>
                      </a:prstGeom>
                      <a:noFill/>
                    </p:spPr>
                  </p:pic>
                </p:oleObj>
              </mc:Fallback>
            </mc:AlternateContent>
          </a:graphicData>
        </a:graphic>
      </p:graphicFrame>
    </p:spTree>
    <p:extLst>
      <p:ext uri="{BB962C8B-B14F-4D97-AF65-F5344CB8AC3E}">
        <p14:creationId xmlns:p14="http://schemas.microsoft.com/office/powerpoint/2010/main" val="386865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Pitch – Fatigue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61</a:t>
            </a:fld>
            <a:endParaRPr lang="en-US" dirty="0"/>
          </a:p>
        </p:txBody>
      </p:sp>
      <p:sp>
        <p:nvSpPr>
          <p:cNvPr id="2" name="TextBox 1">
            <a:extLst>
              <a:ext uri="{FF2B5EF4-FFF2-40B4-BE49-F238E27FC236}">
                <a16:creationId xmlns:a16="http://schemas.microsoft.com/office/drawing/2014/main" id="{D22499B6-4AA1-4DF4-A9F4-B0C538BB0880}"/>
              </a:ext>
            </a:extLst>
          </p:cNvPr>
          <p:cNvSpPr txBox="1"/>
          <p:nvPr/>
        </p:nvSpPr>
        <p:spPr>
          <a:xfrm>
            <a:off x="187287" y="1302876"/>
            <a:ext cx="6419633" cy="400110"/>
          </a:xfrm>
          <a:prstGeom prst="rect">
            <a:avLst/>
          </a:prstGeom>
          <a:noFill/>
        </p:spPr>
        <p:txBody>
          <a:bodyPr wrap="square" rtlCol="0">
            <a:spAutoFit/>
          </a:bodyPr>
          <a:lstStyle/>
          <a:p>
            <a:r>
              <a:rPr lang="en-US" sz="2000" u="sng" dirty="0"/>
              <a:t>Longitudinal Fatigue Shear Range per Unit Length, V</a:t>
            </a:r>
            <a:r>
              <a:rPr lang="en-US" sz="2000" u="sng" baseline="-25000" dirty="0"/>
              <a:t>fat</a:t>
            </a:r>
            <a:r>
              <a:rPr lang="en-US" sz="2000" u="sng" dirty="0"/>
              <a:t>:</a:t>
            </a:r>
          </a:p>
        </p:txBody>
      </p:sp>
      <p:graphicFrame>
        <p:nvGraphicFramePr>
          <p:cNvPr id="348" name="Object 347">
            <a:extLst>
              <a:ext uri="{FF2B5EF4-FFF2-40B4-BE49-F238E27FC236}">
                <a16:creationId xmlns:a16="http://schemas.microsoft.com/office/drawing/2014/main" id="{C3C53D38-3C14-4E80-A61D-2CC60CD9448D}"/>
              </a:ext>
            </a:extLst>
          </p:cNvPr>
          <p:cNvGraphicFramePr>
            <a:graphicFrameLocks noChangeAspect="1"/>
          </p:cNvGraphicFramePr>
          <p:nvPr>
            <p:extLst>
              <p:ext uri="{D42A27DB-BD31-4B8C-83A1-F6EECF244321}">
                <p14:modId xmlns:p14="http://schemas.microsoft.com/office/powerpoint/2010/main" val="3717648222"/>
              </p:ext>
            </p:extLst>
          </p:nvPr>
        </p:nvGraphicFramePr>
        <p:xfrm>
          <a:off x="1062044" y="1916132"/>
          <a:ext cx="5348414" cy="848560"/>
        </p:xfrm>
        <a:graphic>
          <a:graphicData uri="http://schemas.openxmlformats.org/presentationml/2006/ole">
            <mc:AlternateContent xmlns:mc="http://schemas.openxmlformats.org/markup-compatibility/2006">
              <mc:Choice xmlns:v="urn:schemas-microsoft-com:vml" Requires="v">
                <p:oleObj name="Equation" r:id="rId3" imgW="2273040" imgH="368280" progId="Equation.DSMT4">
                  <p:embed/>
                </p:oleObj>
              </mc:Choice>
              <mc:Fallback>
                <p:oleObj name="Equation" r:id="rId3" imgW="2273040" imgH="368280" progId="Equation.DSMT4">
                  <p:embed/>
                  <p:pic>
                    <p:nvPicPr>
                      <p:cNvPr id="348" name="Object 347">
                        <a:extLst>
                          <a:ext uri="{FF2B5EF4-FFF2-40B4-BE49-F238E27FC236}">
                            <a16:creationId xmlns:a16="http://schemas.microsoft.com/office/drawing/2014/main" id="{C3C53D38-3C14-4E80-A61D-2CC60CD9448D}"/>
                          </a:ext>
                        </a:extLst>
                      </p:cNvPr>
                      <p:cNvPicPr>
                        <a:picLocks noChangeAspect="1" noChangeArrowheads="1"/>
                      </p:cNvPicPr>
                      <p:nvPr/>
                    </p:nvPicPr>
                    <p:blipFill>
                      <a:blip r:embed="rId4"/>
                      <a:srcRect/>
                      <a:stretch>
                        <a:fillRect/>
                      </a:stretch>
                    </p:blipFill>
                    <p:spPr bwMode="auto">
                      <a:xfrm>
                        <a:off x="1062044" y="1916132"/>
                        <a:ext cx="5348414" cy="848560"/>
                      </a:xfrm>
                      <a:prstGeom prst="rect">
                        <a:avLst/>
                      </a:prstGeom>
                      <a:noFill/>
                    </p:spPr>
                  </p:pic>
                </p:oleObj>
              </mc:Fallback>
            </mc:AlternateContent>
          </a:graphicData>
        </a:graphic>
      </p:graphicFrame>
      <p:sp>
        <p:nvSpPr>
          <p:cNvPr id="290" name="TextBox 289">
            <a:extLst>
              <a:ext uri="{FF2B5EF4-FFF2-40B4-BE49-F238E27FC236}">
                <a16:creationId xmlns:a16="http://schemas.microsoft.com/office/drawing/2014/main" id="{9B4A20B8-DC39-4598-846A-DD36EF1974E8}"/>
              </a:ext>
            </a:extLst>
          </p:cNvPr>
          <p:cNvSpPr txBox="1"/>
          <p:nvPr/>
        </p:nvSpPr>
        <p:spPr>
          <a:xfrm>
            <a:off x="197390" y="2920567"/>
            <a:ext cx="6409530" cy="400110"/>
          </a:xfrm>
          <a:prstGeom prst="rect">
            <a:avLst/>
          </a:prstGeom>
          <a:noFill/>
        </p:spPr>
        <p:txBody>
          <a:bodyPr wrap="square" rtlCol="0">
            <a:spAutoFit/>
          </a:bodyPr>
          <a:lstStyle/>
          <a:p>
            <a:r>
              <a:rPr lang="en-US" sz="2000" u="sng" dirty="0"/>
              <a:t>Horizontal Fatigue Shear Range per Unit Length, V</a:t>
            </a:r>
            <a:r>
              <a:rPr lang="en-US" sz="2000" u="sng" baseline="-25000" dirty="0"/>
              <a:t>sr</a:t>
            </a:r>
            <a:r>
              <a:rPr lang="en-US" sz="2000" u="sng" dirty="0"/>
              <a:t>:</a:t>
            </a:r>
          </a:p>
        </p:txBody>
      </p:sp>
      <p:graphicFrame>
        <p:nvGraphicFramePr>
          <p:cNvPr id="291" name="Object 290">
            <a:extLst>
              <a:ext uri="{FF2B5EF4-FFF2-40B4-BE49-F238E27FC236}">
                <a16:creationId xmlns:a16="http://schemas.microsoft.com/office/drawing/2014/main" id="{CB1FF527-6D00-4B72-9691-DF33EBF26B36}"/>
              </a:ext>
            </a:extLst>
          </p:cNvPr>
          <p:cNvGraphicFramePr>
            <a:graphicFrameLocks noChangeAspect="1"/>
          </p:cNvGraphicFramePr>
          <p:nvPr>
            <p:extLst>
              <p:ext uri="{D42A27DB-BD31-4B8C-83A1-F6EECF244321}">
                <p14:modId xmlns:p14="http://schemas.microsoft.com/office/powerpoint/2010/main" val="2097721492"/>
              </p:ext>
            </p:extLst>
          </p:nvPr>
        </p:nvGraphicFramePr>
        <p:xfrm>
          <a:off x="561976" y="3502129"/>
          <a:ext cx="7804150" cy="703089"/>
        </p:xfrm>
        <a:graphic>
          <a:graphicData uri="http://schemas.openxmlformats.org/presentationml/2006/ole">
            <mc:AlternateContent xmlns:mc="http://schemas.openxmlformats.org/markup-compatibility/2006">
              <mc:Choice xmlns:v="urn:schemas-microsoft-com:vml" Requires="v">
                <p:oleObj name="Equation" r:id="rId5" imgW="3035160" imgH="279360" progId="Equation.DSMT4">
                  <p:embed/>
                </p:oleObj>
              </mc:Choice>
              <mc:Fallback>
                <p:oleObj name="Equation" r:id="rId5" imgW="3035160" imgH="279360" progId="Equation.DSMT4">
                  <p:embed/>
                  <p:pic>
                    <p:nvPicPr>
                      <p:cNvPr id="291" name="Object 290">
                        <a:extLst>
                          <a:ext uri="{FF2B5EF4-FFF2-40B4-BE49-F238E27FC236}">
                            <a16:creationId xmlns:a16="http://schemas.microsoft.com/office/drawing/2014/main" id="{CB1FF527-6D00-4B72-9691-DF33EBF26B36}"/>
                          </a:ext>
                        </a:extLst>
                      </p:cNvPr>
                      <p:cNvPicPr>
                        <a:picLocks noChangeAspect="1" noChangeArrowheads="1"/>
                      </p:cNvPicPr>
                      <p:nvPr/>
                    </p:nvPicPr>
                    <p:blipFill>
                      <a:blip r:embed="rId6"/>
                      <a:srcRect/>
                      <a:stretch>
                        <a:fillRect/>
                      </a:stretch>
                    </p:blipFill>
                    <p:spPr bwMode="auto">
                      <a:xfrm>
                        <a:off x="561976" y="3502129"/>
                        <a:ext cx="7804150" cy="703089"/>
                      </a:xfrm>
                      <a:prstGeom prst="rect">
                        <a:avLst/>
                      </a:prstGeom>
                      <a:noFill/>
                    </p:spPr>
                  </p:pic>
                </p:oleObj>
              </mc:Fallback>
            </mc:AlternateContent>
          </a:graphicData>
        </a:graphic>
      </p:graphicFrame>
      <p:graphicFrame>
        <p:nvGraphicFramePr>
          <p:cNvPr id="292" name="Object 291">
            <a:extLst>
              <a:ext uri="{FF2B5EF4-FFF2-40B4-BE49-F238E27FC236}">
                <a16:creationId xmlns:a16="http://schemas.microsoft.com/office/drawing/2014/main" id="{1E7342A5-07DF-4557-B400-208ECC15E806}"/>
              </a:ext>
            </a:extLst>
          </p:cNvPr>
          <p:cNvGraphicFramePr>
            <a:graphicFrameLocks noChangeAspect="1"/>
          </p:cNvGraphicFramePr>
          <p:nvPr>
            <p:extLst>
              <p:ext uri="{D42A27DB-BD31-4B8C-83A1-F6EECF244321}">
                <p14:modId xmlns:p14="http://schemas.microsoft.com/office/powerpoint/2010/main" val="394657215"/>
              </p:ext>
            </p:extLst>
          </p:nvPr>
        </p:nvGraphicFramePr>
        <p:xfrm>
          <a:off x="7218363" y="2105025"/>
          <a:ext cx="1057275" cy="466725"/>
        </p:xfrm>
        <a:graphic>
          <a:graphicData uri="http://schemas.openxmlformats.org/presentationml/2006/ole">
            <mc:AlternateContent xmlns:mc="http://schemas.openxmlformats.org/markup-compatibility/2006">
              <mc:Choice xmlns:v="urn:schemas-microsoft-com:vml" Requires="v">
                <p:oleObj name="Equation" r:id="rId7" imgW="419040" imgH="190440" progId="Equation.DSMT4">
                  <p:embed/>
                </p:oleObj>
              </mc:Choice>
              <mc:Fallback>
                <p:oleObj name="Equation" r:id="rId7" imgW="419040" imgH="190440" progId="Equation.DSMT4">
                  <p:embed/>
                  <p:pic>
                    <p:nvPicPr>
                      <p:cNvPr id="292" name="Object 291">
                        <a:extLst>
                          <a:ext uri="{FF2B5EF4-FFF2-40B4-BE49-F238E27FC236}">
                            <a16:creationId xmlns:a16="http://schemas.microsoft.com/office/drawing/2014/main" id="{1E7342A5-07DF-4557-B400-208ECC15E806}"/>
                          </a:ext>
                        </a:extLst>
                      </p:cNvPr>
                      <p:cNvPicPr>
                        <a:picLocks noChangeAspect="1" noChangeArrowheads="1"/>
                      </p:cNvPicPr>
                      <p:nvPr/>
                    </p:nvPicPr>
                    <p:blipFill>
                      <a:blip r:embed="rId8"/>
                      <a:srcRect/>
                      <a:stretch>
                        <a:fillRect/>
                      </a:stretch>
                    </p:blipFill>
                    <p:spPr bwMode="auto">
                      <a:xfrm>
                        <a:off x="7218363" y="2105025"/>
                        <a:ext cx="1057275" cy="466725"/>
                      </a:xfrm>
                      <a:prstGeom prst="rect">
                        <a:avLst/>
                      </a:prstGeom>
                      <a:noFill/>
                    </p:spPr>
                  </p:pic>
                </p:oleObj>
              </mc:Fallback>
            </mc:AlternateContent>
          </a:graphicData>
        </a:graphic>
      </p:graphicFrame>
    </p:spTree>
    <p:extLst>
      <p:ext uri="{BB962C8B-B14F-4D97-AF65-F5344CB8AC3E}">
        <p14:creationId xmlns:p14="http://schemas.microsoft.com/office/powerpoint/2010/main" val="29187457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Pitch – Fatigue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62</a:t>
            </a:fld>
            <a:endParaRPr lang="en-US" dirty="0"/>
          </a:p>
        </p:txBody>
      </p:sp>
      <p:sp>
        <p:nvSpPr>
          <p:cNvPr id="2" name="TextBox 1">
            <a:extLst>
              <a:ext uri="{FF2B5EF4-FFF2-40B4-BE49-F238E27FC236}">
                <a16:creationId xmlns:a16="http://schemas.microsoft.com/office/drawing/2014/main" id="{D22499B6-4AA1-4DF4-A9F4-B0C538BB0880}"/>
              </a:ext>
            </a:extLst>
          </p:cNvPr>
          <p:cNvSpPr txBox="1"/>
          <p:nvPr/>
        </p:nvSpPr>
        <p:spPr>
          <a:xfrm>
            <a:off x="506015" y="1160249"/>
            <a:ext cx="7641434" cy="707886"/>
          </a:xfrm>
          <a:prstGeom prst="rect">
            <a:avLst/>
          </a:prstGeom>
          <a:noFill/>
        </p:spPr>
        <p:txBody>
          <a:bodyPr wrap="square" rtlCol="0">
            <a:spAutoFit/>
          </a:bodyPr>
          <a:lstStyle/>
          <a:p>
            <a:r>
              <a:rPr lang="en-US" sz="2000" u="sng" dirty="0"/>
              <a:t>Nominal Fatigue Resistance of the Shear Connector, (</a:t>
            </a:r>
            <a:r>
              <a:rPr lang="el-GR" sz="2000" u="sng" dirty="0"/>
              <a:t>Δ</a:t>
            </a:r>
            <a:r>
              <a:rPr lang="en-US" sz="2000" u="sng" dirty="0"/>
              <a:t>F)</a:t>
            </a:r>
            <a:r>
              <a:rPr lang="en-US" sz="2000" u="sng" baseline="-25000" dirty="0"/>
              <a:t>n</a:t>
            </a:r>
            <a:r>
              <a:rPr lang="en-US" sz="2000" u="sng" dirty="0"/>
              <a:t>:</a:t>
            </a:r>
          </a:p>
          <a:p>
            <a:endParaRPr lang="en-US" sz="2000" u="sng" dirty="0"/>
          </a:p>
        </p:txBody>
      </p:sp>
      <p:graphicFrame>
        <p:nvGraphicFramePr>
          <p:cNvPr id="348" name="Object 347">
            <a:extLst>
              <a:ext uri="{FF2B5EF4-FFF2-40B4-BE49-F238E27FC236}">
                <a16:creationId xmlns:a16="http://schemas.microsoft.com/office/drawing/2014/main" id="{C3C53D38-3C14-4E80-A61D-2CC60CD9448D}"/>
              </a:ext>
            </a:extLst>
          </p:cNvPr>
          <p:cNvGraphicFramePr>
            <a:graphicFrameLocks noChangeAspect="1"/>
          </p:cNvGraphicFramePr>
          <p:nvPr>
            <p:extLst>
              <p:ext uri="{D42A27DB-BD31-4B8C-83A1-F6EECF244321}">
                <p14:modId xmlns:p14="http://schemas.microsoft.com/office/powerpoint/2010/main" val="1919662075"/>
              </p:ext>
            </p:extLst>
          </p:nvPr>
        </p:nvGraphicFramePr>
        <p:xfrm>
          <a:off x="2609878" y="1497373"/>
          <a:ext cx="2457450" cy="1314450"/>
        </p:xfrm>
        <a:graphic>
          <a:graphicData uri="http://schemas.openxmlformats.org/presentationml/2006/ole">
            <mc:AlternateContent xmlns:mc="http://schemas.openxmlformats.org/markup-compatibility/2006">
              <mc:Choice xmlns:v="urn:schemas-microsoft-com:vml" Requires="v">
                <p:oleObj name="Equation" r:id="rId3" imgW="812520" imgH="444240" progId="Equation.DSMT4">
                  <p:embed/>
                </p:oleObj>
              </mc:Choice>
              <mc:Fallback>
                <p:oleObj name="Equation" r:id="rId3" imgW="812520" imgH="444240" progId="Equation.DSMT4">
                  <p:embed/>
                  <p:pic>
                    <p:nvPicPr>
                      <p:cNvPr id="348" name="Object 347">
                        <a:extLst>
                          <a:ext uri="{FF2B5EF4-FFF2-40B4-BE49-F238E27FC236}">
                            <a16:creationId xmlns:a16="http://schemas.microsoft.com/office/drawing/2014/main" id="{C3C53D38-3C14-4E80-A61D-2CC60CD9448D}"/>
                          </a:ext>
                        </a:extLst>
                      </p:cNvPr>
                      <p:cNvPicPr>
                        <a:picLocks noChangeAspect="1" noChangeArrowheads="1"/>
                      </p:cNvPicPr>
                      <p:nvPr/>
                    </p:nvPicPr>
                    <p:blipFill>
                      <a:blip r:embed="rId4"/>
                      <a:srcRect/>
                      <a:stretch>
                        <a:fillRect/>
                      </a:stretch>
                    </p:blipFill>
                    <p:spPr bwMode="auto">
                      <a:xfrm>
                        <a:off x="2609878" y="1497373"/>
                        <a:ext cx="2457450" cy="1314450"/>
                      </a:xfrm>
                      <a:prstGeom prst="rect">
                        <a:avLst/>
                      </a:prstGeom>
                      <a:noFill/>
                    </p:spPr>
                  </p:pic>
                </p:oleObj>
              </mc:Fallback>
            </mc:AlternateContent>
          </a:graphicData>
        </a:graphic>
      </p:graphicFrame>
      <p:graphicFrame>
        <p:nvGraphicFramePr>
          <p:cNvPr id="290" name="Object 289">
            <a:extLst>
              <a:ext uri="{FF2B5EF4-FFF2-40B4-BE49-F238E27FC236}">
                <a16:creationId xmlns:a16="http://schemas.microsoft.com/office/drawing/2014/main" id="{72F10D78-C736-4786-BBC4-D8AFA895480C}"/>
              </a:ext>
            </a:extLst>
          </p:cNvPr>
          <p:cNvGraphicFramePr>
            <a:graphicFrameLocks noChangeAspect="1"/>
          </p:cNvGraphicFramePr>
          <p:nvPr>
            <p:extLst>
              <p:ext uri="{D42A27DB-BD31-4B8C-83A1-F6EECF244321}">
                <p14:modId xmlns:p14="http://schemas.microsoft.com/office/powerpoint/2010/main" val="4057164286"/>
              </p:ext>
            </p:extLst>
          </p:nvPr>
        </p:nvGraphicFramePr>
        <p:xfrm>
          <a:off x="5522941" y="1758518"/>
          <a:ext cx="3248025" cy="1289050"/>
        </p:xfrm>
        <a:graphic>
          <a:graphicData uri="http://schemas.openxmlformats.org/presentationml/2006/ole">
            <mc:AlternateContent xmlns:mc="http://schemas.openxmlformats.org/markup-compatibility/2006">
              <mc:Choice xmlns:v="urn:schemas-microsoft-com:vml" Requires="v">
                <p:oleObj name="Equation" r:id="rId5" imgW="1841400" imgH="749160" progId="Equation.DSMT4">
                  <p:embed/>
                </p:oleObj>
              </mc:Choice>
              <mc:Fallback>
                <p:oleObj name="Equation" r:id="rId5" imgW="1841400" imgH="749160" progId="Equation.DSMT4">
                  <p:embed/>
                  <p:pic>
                    <p:nvPicPr>
                      <p:cNvPr id="290" name="Object 289">
                        <a:extLst>
                          <a:ext uri="{FF2B5EF4-FFF2-40B4-BE49-F238E27FC236}">
                            <a16:creationId xmlns:a16="http://schemas.microsoft.com/office/drawing/2014/main" id="{72F10D78-C736-4786-BBC4-D8AFA895480C}"/>
                          </a:ext>
                        </a:extLst>
                      </p:cNvPr>
                      <p:cNvPicPr>
                        <a:picLocks noChangeAspect="1" noChangeArrowheads="1"/>
                      </p:cNvPicPr>
                      <p:nvPr/>
                    </p:nvPicPr>
                    <p:blipFill>
                      <a:blip r:embed="rId6"/>
                      <a:srcRect/>
                      <a:stretch>
                        <a:fillRect/>
                      </a:stretch>
                    </p:blipFill>
                    <p:spPr bwMode="auto">
                      <a:xfrm>
                        <a:off x="5522941" y="1758518"/>
                        <a:ext cx="3248025" cy="1289050"/>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9244F57F-0CD0-4A0D-8636-21226AA2D9D0}"/>
              </a:ext>
            </a:extLst>
          </p:cNvPr>
          <p:cNvSpPr txBox="1"/>
          <p:nvPr/>
        </p:nvSpPr>
        <p:spPr>
          <a:xfrm>
            <a:off x="5481632" y="2769403"/>
            <a:ext cx="3248025" cy="923330"/>
          </a:xfrm>
          <a:prstGeom prst="rect">
            <a:avLst/>
          </a:prstGeom>
          <a:noFill/>
        </p:spPr>
        <p:txBody>
          <a:bodyPr wrap="square" rtlCol="0">
            <a:spAutoFit/>
          </a:bodyPr>
          <a:lstStyle/>
          <a:p>
            <a:pPr marL="457200" indent="-457200"/>
            <a:r>
              <a:rPr lang="en-US" dirty="0"/>
              <a:t>n  = number of stress range cycles per truck passage (Table 6.6.1.2.3-1)</a:t>
            </a:r>
          </a:p>
        </p:txBody>
      </p:sp>
      <p:sp>
        <p:nvSpPr>
          <p:cNvPr id="7" name="TextBox 6">
            <a:extLst>
              <a:ext uri="{FF2B5EF4-FFF2-40B4-BE49-F238E27FC236}">
                <a16:creationId xmlns:a16="http://schemas.microsoft.com/office/drawing/2014/main" id="{C23CE3B6-55AB-4D16-80C4-2423E2DF8F3A}"/>
              </a:ext>
            </a:extLst>
          </p:cNvPr>
          <p:cNvSpPr txBox="1"/>
          <p:nvPr/>
        </p:nvSpPr>
        <p:spPr>
          <a:xfrm>
            <a:off x="1008431" y="1986468"/>
            <a:ext cx="1855585" cy="400110"/>
          </a:xfrm>
          <a:prstGeom prst="rect">
            <a:avLst/>
          </a:prstGeom>
          <a:noFill/>
        </p:spPr>
        <p:txBody>
          <a:bodyPr wrap="square" rtlCol="0">
            <a:spAutoFit/>
          </a:bodyPr>
          <a:lstStyle/>
          <a:p>
            <a:r>
              <a:rPr lang="en-US" sz="2000" u="sng" dirty="0"/>
              <a:t>Finite Life:</a:t>
            </a:r>
          </a:p>
        </p:txBody>
      </p:sp>
      <p:graphicFrame>
        <p:nvGraphicFramePr>
          <p:cNvPr id="291" name="Object 290">
            <a:extLst>
              <a:ext uri="{FF2B5EF4-FFF2-40B4-BE49-F238E27FC236}">
                <a16:creationId xmlns:a16="http://schemas.microsoft.com/office/drawing/2014/main" id="{8CC698C7-6A4C-4A63-8604-A2AE21FE01D9}"/>
              </a:ext>
            </a:extLst>
          </p:cNvPr>
          <p:cNvGraphicFramePr>
            <a:graphicFrameLocks noChangeAspect="1"/>
          </p:cNvGraphicFramePr>
          <p:nvPr>
            <p:extLst>
              <p:ext uri="{D42A27DB-BD31-4B8C-83A1-F6EECF244321}">
                <p14:modId xmlns:p14="http://schemas.microsoft.com/office/powerpoint/2010/main" val="2257830868"/>
              </p:ext>
            </p:extLst>
          </p:nvPr>
        </p:nvGraphicFramePr>
        <p:xfrm>
          <a:off x="683333" y="3326363"/>
          <a:ext cx="4941041" cy="400110"/>
        </p:xfrm>
        <a:graphic>
          <a:graphicData uri="http://schemas.openxmlformats.org/presentationml/2006/ole">
            <mc:AlternateContent xmlns:mc="http://schemas.openxmlformats.org/markup-compatibility/2006">
              <mc:Choice xmlns:v="urn:schemas-microsoft-com:vml" Requires="v">
                <p:oleObj name="Equation" r:id="rId7" imgW="2450880" imgH="203040" progId="Equation.DSMT4">
                  <p:embed/>
                </p:oleObj>
              </mc:Choice>
              <mc:Fallback>
                <p:oleObj name="Equation" r:id="rId7" imgW="2450880" imgH="203040" progId="Equation.DSMT4">
                  <p:embed/>
                  <p:pic>
                    <p:nvPicPr>
                      <p:cNvPr id="291" name="Object 290">
                        <a:extLst>
                          <a:ext uri="{FF2B5EF4-FFF2-40B4-BE49-F238E27FC236}">
                            <a16:creationId xmlns:a16="http://schemas.microsoft.com/office/drawing/2014/main" id="{8CC698C7-6A4C-4A63-8604-A2AE21FE01D9}"/>
                          </a:ext>
                        </a:extLst>
                      </p:cNvPr>
                      <p:cNvPicPr>
                        <a:picLocks noChangeAspect="1" noChangeArrowheads="1"/>
                      </p:cNvPicPr>
                      <p:nvPr/>
                    </p:nvPicPr>
                    <p:blipFill>
                      <a:blip r:embed="rId8"/>
                      <a:srcRect/>
                      <a:stretch>
                        <a:fillRect/>
                      </a:stretch>
                    </p:blipFill>
                    <p:spPr bwMode="auto">
                      <a:xfrm>
                        <a:off x="683333" y="3326363"/>
                        <a:ext cx="4941041" cy="400110"/>
                      </a:xfrm>
                      <a:prstGeom prst="rect">
                        <a:avLst/>
                      </a:prstGeom>
                      <a:noFill/>
                    </p:spPr>
                  </p:pic>
                </p:oleObj>
              </mc:Fallback>
            </mc:AlternateContent>
          </a:graphicData>
        </a:graphic>
      </p:graphicFrame>
      <p:graphicFrame>
        <p:nvGraphicFramePr>
          <p:cNvPr id="292" name="Object 291">
            <a:extLst>
              <a:ext uri="{FF2B5EF4-FFF2-40B4-BE49-F238E27FC236}">
                <a16:creationId xmlns:a16="http://schemas.microsoft.com/office/drawing/2014/main" id="{7709ED95-0790-4853-8DE4-20D12459DF3C}"/>
              </a:ext>
            </a:extLst>
          </p:cNvPr>
          <p:cNvGraphicFramePr>
            <a:graphicFrameLocks noChangeAspect="1"/>
          </p:cNvGraphicFramePr>
          <p:nvPr>
            <p:extLst>
              <p:ext uri="{D42A27DB-BD31-4B8C-83A1-F6EECF244321}">
                <p14:modId xmlns:p14="http://schemas.microsoft.com/office/powerpoint/2010/main" val="3806300135"/>
              </p:ext>
            </p:extLst>
          </p:nvPr>
        </p:nvGraphicFramePr>
        <p:xfrm>
          <a:off x="1534822" y="3702518"/>
          <a:ext cx="3946810" cy="984512"/>
        </p:xfrm>
        <a:graphic>
          <a:graphicData uri="http://schemas.openxmlformats.org/presentationml/2006/ole">
            <mc:AlternateContent xmlns:mc="http://schemas.openxmlformats.org/markup-compatibility/2006">
              <mc:Choice xmlns:v="urn:schemas-microsoft-com:vml" Requires="v">
                <p:oleObj name="Equation" r:id="rId9" imgW="1892160" imgH="482400" progId="Equation.DSMT4">
                  <p:embed/>
                </p:oleObj>
              </mc:Choice>
              <mc:Fallback>
                <p:oleObj name="Equation" r:id="rId9" imgW="1892160" imgH="482400" progId="Equation.DSMT4">
                  <p:embed/>
                  <p:pic>
                    <p:nvPicPr>
                      <p:cNvPr id="292" name="Object 291">
                        <a:extLst>
                          <a:ext uri="{FF2B5EF4-FFF2-40B4-BE49-F238E27FC236}">
                            <a16:creationId xmlns:a16="http://schemas.microsoft.com/office/drawing/2014/main" id="{7709ED95-0790-4853-8DE4-20D12459DF3C}"/>
                          </a:ext>
                        </a:extLst>
                      </p:cNvPr>
                      <p:cNvPicPr>
                        <a:picLocks noChangeAspect="1" noChangeArrowheads="1"/>
                      </p:cNvPicPr>
                      <p:nvPr/>
                    </p:nvPicPr>
                    <p:blipFill>
                      <a:blip r:embed="rId10"/>
                      <a:srcRect/>
                      <a:stretch>
                        <a:fillRect/>
                      </a:stretch>
                    </p:blipFill>
                    <p:spPr bwMode="auto">
                      <a:xfrm>
                        <a:off x="1534822" y="3702518"/>
                        <a:ext cx="3946810" cy="984512"/>
                      </a:xfrm>
                      <a:prstGeom prst="rect">
                        <a:avLst/>
                      </a:prstGeom>
                      <a:noFill/>
                    </p:spPr>
                  </p:pic>
                </p:oleObj>
              </mc:Fallback>
            </mc:AlternateContent>
          </a:graphicData>
        </a:graphic>
      </p:graphicFrame>
    </p:spTree>
    <p:extLst>
      <p:ext uri="{BB962C8B-B14F-4D97-AF65-F5344CB8AC3E}">
        <p14:creationId xmlns:p14="http://schemas.microsoft.com/office/powerpoint/2010/main" val="14335821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Pitch – Fatigue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63</a:t>
            </a:fld>
            <a:endParaRPr lang="en-US" dirty="0"/>
          </a:p>
        </p:txBody>
      </p:sp>
      <p:sp>
        <p:nvSpPr>
          <p:cNvPr id="2" name="TextBox 1">
            <a:extLst>
              <a:ext uri="{FF2B5EF4-FFF2-40B4-BE49-F238E27FC236}">
                <a16:creationId xmlns:a16="http://schemas.microsoft.com/office/drawing/2014/main" id="{D22499B6-4AA1-4DF4-A9F4-B0C538BB0880}"/>
              </a:ext>
            </a:extLst>
          </p:cNvPr>
          <p:cNvSpPr txBox="1"/>
          <p:nvPr/>
        </p:nvSpPr>
        <p:spPr>
          <a:xfrm>
            <a:off x="521493" y="1371962"/>
            <a:ext cx="8276297" cy="400110"/>
          </a:xfrm>
          <a:prstGeom prst="rect">
            <a:avLst/>
          </a:prstGeom>
          <a:noFill/>
        </p:spPr>
        <p:txBody>
          <a:bodyPr wrap="square" rtlCol="0">
            <a:spAutoFit/>
          </a:bodyPr>
          <a:lstStyle/>
          <a:p>
            <a:r>
              <a:rPr lang="en-US" sz="2000" u="sng" dirty="0"/>
              <a:t>Fatigue Shear Resistance of an Individual Stud Shear Connector, Z</a:t>
            </a:r>
            <a:r>
              <a:rPr lang="en-US" sz="2000" u="sng" baseline="-25000" dirty="0"/>
              <a:t>r</a:t>
            </a:r>
            <a:r>
              <a:rPr lang="en-US" sz="2000" u="sng" dirty="0"/>
              <a:t>:</a:t>
            </a:r>
          </a:p>
        </p:txBody>
      </p:sp>
      <p:graphicFrame>
        <p:nvGraphicFramePr>
          <p:cNvPr id="348" name="Object 347">
            <a:extLst>
              <a:ext uri="{FF2B5EF4-FFF2-40B4-BE49-F238E27FC236}">
                <a16:creationId xmlns:a16="http://schemas.microsoft.com/office/drawing/2014/main" id="{C3C53D38-3C14-4E80-A61D-2CC60CD9448D}"/>
              </a:ext>
            </a:extLst>
          </p:cNvPr>
          <p:cNvGraphicFramePr>
            <a:graphicFrameLocks noChangeAspect="1"/>
          </p:cNvGraphicFramePr>
          <p:nvPr/>
        </p:nvGraphicFramePr>
        <p:xfrm>
          <a:off x="3049588" y="1968500"/>
          <a:ext cx="2457450" cy="676275"/>
        </p:xfrm>
        <a:graphic>
          <a:graphicData uri="http://schemas.openxmlformats.org/presentationml/2006/ole">
            <mc:AlternateContent xmlns:mc="http://schemas.openxmlformats.org/markup-compatibility/2006">
              <mc:Choice xmlns:v="urn:schemas-microsoft-com:vml" Requires="v">
                <p:oleObj name="Equation" r:id="rId3" imgW="812520" imgH="228600" progId="Equation.DSMT4">
                  <p:embed/>
                </p:oleObj>
              </mc:Choice>
              <mc:Fallback>
                <p:oleObj name="Equation" r:id="rId3" imgW="812520" imgH="228600" progId="Equation.DSMT4">
                  <p:embed/>
                  <p:pic>
                    <p:nvPicPr>
                      <p:cNvPr id="348" name="Object 347">
                        <a:extLst>
                          <a:ext uri="{FF2B5EF4-FFF2-40B4-BE49-F238E27FC236}">
                            <a16:creationId xmlns:a16="http://schemas.microsoft.com/office/drawing/2014/main" id="{C3C53D38-3C14-4E80-A61D-2CC60CD9448D}"/>
                          </a:ext>
                        </a:extLst>
                      </p:cNvPr>
                      <p:cNvPicPr>
                        <a:picLocks noChangeAspect="1" noChangeArrowheads="1"/>
                      </p:cNvPicPr>
                      <p:nvPr/>
                    </p:nvPicPr>
                    <p:blipFill>
                      <a:blip r:embed="rId4"/>
                      <a:srcRect/>
                      <a:stretch>
                        <a:fillRect/>
                      </a:stretch>
                    </p:blipFill>
                    <p:spPr bwMode="auto">
                      <a:xfrm>
                        <a:off x="3049588" y="1968500"/>
                        <a:ext cx="2457450" cy="676275"/>
                      </a:xfrm>
                      <a:prstGeom prst="rect">
                        <a:avLst/>
                      </a:prstGeom>
                      <a:noFill/>
                    </p:spPr>
                  </p:pic>
                </p:oleObj>
              </mc:Fallback>
            </mc:AlternateContent>
          </a:graphicData>
        </a:graphic>
      </p:graphicFrame>
      <p:graphicFrame>
        <p:nvGraphicFramePr>
          <p:cNvPr id="289" name="Object 288">
            <a:extLst>
              <a:ext uri="{FF2B5EF4-FFF2-40B4-BE49-F238E27FC236}">
                <a16:creationId xmlns:a16="http://schemas.microsoft.com/office/drawing/2014/main" id="{F2EAE89B-C25B-42F8-8AC4-05F4F7FFF2C0}"/>
              </a:ext>
            </a:extLst>
          </p:cNvPr>
          <p:cNvGraphicFramePr>
            <a:graphicFrameLocks noChangeAspect="1"/>
          </p:cNvGraphicFramePr>
          <p:nvPr>
            <p:extLst>
              <p:ext uri="{D42A27DB-BD31-4B8C-83A1-F6EECF244321}">
                <p14:modId xmlns:p14="http://schemas.microsoft.com/office/powerpoint/2010/main" val="480040816"/>
              </p:ext>
            </p:extLst>
          </p:nvPr>
        </p:nvGraphicFramePr>
        <p:xfrm>
          <a:off x="2270919" y="2707764"/>
          <a:ext cx="4014787" cy="747410"/>
        </p:xfrm>
        <a:graphic>
          <a:graphicData uri="http://schemas.openxmlformats.org/presentationml/2006/ole">
            <mc:AlternateContent xmlns:mc="http://schemas.openxmlformats.org/markup-compatibility/2006">
              <mc:Choice xmlns:v="urn:schemas-microsoft-com:vml" Requires="v">
                <p:oleObj name="Equation" r:id="rId5" imgW="1866600" imgH="355320" progId="Equation.DSMT4">
                  <p:embed/>
                </p:oleObj>
              </mc:Choice>
              <mc:Fallback>
                <p:oleObj name="Equation" r:id="rId5" imgW="1866600" imgH="355320" progId="Equation.DSMT4">
                  <p:embed/>
                  <p:pic>
                    <p:nvPicPr>
                      <p:cNvPr id="289" name="Object 288">
                        <a:extLst>
                          <a:ext uri="{FF2B5EF4-FFF2-40B4-BE49-F238E27FC236}">
                            <a16:creationId xmlns:a16="http://schemas.microsoft.com/office/drawing/2014/main" id="{F2EAE89B-C25B-42F8-8AC4-05F4F7FFF2C0}"/>
                          </a:ext>
                        </a:extLst>
                      </p:cNvPr>
                      <p:cNvPicPr>
                        <a:picLocks noChangeAspect="1" noChangeArrowheads="1"/>
                      </p:cNvPicPr>
                      <p:nvPr/>
                    </p:nvPicPr>
                    <p:blipFill>
                      <a:blip r:embed="rId6"/>
                      <a:srcRect/>
                      <a:stretch>
                        <a:fillRect/>
                      </a:stretch>
                    </p:blipFill>
                    <p:spPr bwMode="auto">
                      <a:xfrm>
                        <a:off x="2270919" y="2707764"/>
                        <a:ext cx="4014787" cy="747410"/>
                      </a:xfrm>
                      <a:prstGeom prst="rect">
                        <a:avLst/>
                      </a:prstGeom>
                      <a:noFill/>
                    </p:spPr>
                  </p:pic>
                </p:oleObj>
              </mc:Fallback>
            </mc:AlternateContent>
          </a:graphicData>
        </a:graphic>
      </p:graphicFrame>
      <p:graphicFrame>
        <p:nvGraphicFramePr>
          <p:cNvPr id="290" name="Object 289">
            <a:extLst>
              <a:ext uri="{FF2B5EF4-FFF2-40B4-BE49-F238E27FC236}">
                <a16:creationId xmlns:a16="http://schemas.microsoft.com/office/drawing/2014/main" id="{B499BA72-2D73-4F06-873E-78AB619B6271}"/>
              </a:ext>
            </a:extLst>
          </p:cNvPr>
          <p:cNvGraphicFramePr>
            <a:graphicFrameLocks noChangeAspect="1"/>
          </p:cNvGraphicFramePr>
          <p:nvPr>
            <p:extLst>
              <p:ext uri="{D42A27DB-BD31-4B8C-83A1-F6EECF244321}">
                <p14:modId xmlns:p14="http://schemas.microsoft.com/office/powerpoint/2010/main" val="1853413886"/>
              </p:ext>
            </p:extLst>
          </p:nvPr>
        </p:nvGraphicFramePr>
        <p:xfrm>
          <a:off x="2270919" y="3790950"/>
          <a:ext cx="4013200" cy="400050"/>
        </p:xfrm>
        <a:graphic>
          <a:graphicData uri="http://schemas.openxmlformats.org/presentationml/2006/ole">
            <mc:AlternateContent xmlns:mc="http://schemas.openxmlformats.org/markup-compatibility/2006">
              <mc:Choice xmlns:v="urn:schemas-microsoft-com:vml" Requires="v">
                <p:oleObj name="Equation" r:id="rId7" imgW="1866600" imgH="190440" progId="Equation.DSMT4">
                  <p:embed/>
                </p:oleObj>
              </mc:Choice>
              <mc:Fallback>
                <p:oleObj name="Equation" r:id="rId7" imgW="1866600" imgH="190440" progId="Equation.DSMT4">
                  <p:embed/>
                  <p:pic>
                    <p:nvPicPr>
                      <p:cNvPr id="290" name="Object 289">
                        <a:extLst>
                          <a:ext uri="{FF2B5EF4-FFF2-40B4-BE49-F238E27FC236}">
                            <a16:creationId xmlns:a16="http://schemas.microsoft.com/office/drawing/2014/main" id="{B499BA72-2D73-4F06-873E-78AB619B6271}"/>
                          </a:ext>
                        </a:extLst>
                      </p:cNvPr>
                      <p:cNvPicPr>
                        <a:picLocks noChangeAspect="1" noChangeArrowheads="1"/>
                      </p:cNvPicPr>
                      <p:nvPr/>
                    </p:nvPicPr>
                    <p:blipFill>
                      <a:blip r:embed="rId8"/>
                      <a:srcRect/>
                      <a:stretch>
                        <a:fillRect/>
                      </a:stretch>
                    </p:blipFill>
                    <p:spPr bwMode="auto">
                      <a:xfrm>
                        <a:off x="2270919" y="3790950"/>
                        <a:ext cx="4013200" cy="400050"/>
                      </a:xfrm>
                      <a:prstGeom prst="rect">
                        <a:avLst/>
                      </a:prstGeom>
                      <a:noFill/>
                    </p:spPr>
                  </p:pic>
                </p:oleObj>
              </mc:Fallback>
            </mc:AlternateContent>
          </a:graphicData>
        </a:graphic>
      </p:graphicFrame>
    </p:spTree>
    <p:extLst>
      <p:ext uri="{BB962C8B-B14F-4D97-AF65-F5344CB8AC3E}">
        <p14:creationId xmlns:p14="http://schemas.microsoft.com/office/powerpoint/2010/main" val="35141032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Pitch – Fatigue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64</a:t>
            </a:fld>
            <a:endParaRPr lang="en-US" dirty="0"/>
          </a:p>
        </p:txBody>
      </p:sp>
      <p:sp>
        <p:nvSpPr>
          <p:cNvPr id="2" name="TextBox 1">
            <a:extLst>
              <a:ext uri="{FF2B5EF4-FFF2-40B4-BE49-F238E27FC236}">
                <a16:creationId xmlns:a16="http://schemas.microsoft.com/office/drawing/2014/main" id="{D22499B6-4AA1-4DF4-A9F4-B0C538BB0880}"/>
              </a:ext>
            </a:extLst>
          </p:cNvPr>
          <p:cNvSpPr txBox="1"/>
          <p:nvPr/>
        </p:nvSpPr>
        <p:spPr>
          <a:xfrm>
            <a:off x="521494" y="1371962"/>
            <a:ext cx="4601680" cy="400110"/>
          </a:xfrm>
          <a:prstGeom prst="rect">
            <a:avLst/>
          </a:prstGeom>
          <a:noFill/>
        </p:spPr>
        <p:txBody>
          <a:bodyPr wrap="square" rtlCol="0">
            <a:spAutoFit/>
          </a:bodyPr>
          <a:lstStyle/>
          <a:p>
            <a:r>
              <a:rPr lang="en-US" sz="2000" u="sng" dirty="0"/>
              <a:t>Regularly Spaced Shear Connectors:</a:t>
            </a:r>
          </a:p>
        </p:txBody>
      </p:sp>
      <p:graphicFrame>
        <p:nvGraphicFramePr>
          <p:cNvPr id="348" name="Object 347">
            <a:extLst>
              <a:ext uri="{FF2B5EF4-FFF2-40B4-BE49-F238E27FC236}">
                <a16:creationId xmlns:a16="http://schemas.microsoft.com/office/drawing/2014/main" id="{C3C53D38-3C14-4E80-A61D-2CC60CD9448D}"/>
              </a:ext>
            </a:extLst>
          </p:cNvPr>
          <p:cNvGraphicFramePr>
            <a:graphicFrameLocks noChangeAspect="1"/>
          </p:cNvGraphicFramePr>
          <p:nvPr>
            <p:extLst>
              <p:ext uri="{D42A27DB-BD31-4B8C-83A1-F6EECF244321}">
                <p14:modId xmlns:p14="http://schemas.microsoft.com/office/powerpoint/2010/main" val="669700705"/>
              </p:ext>
            </p:extLst>
          </p:nvPr>
        </p:nvGraphicFramePr>
        <p:xfrm>
          <a:off x="3493967" y="1811699"/>
          <a:ext cx="1498600" cy="1128713"/>
        </p:xfrm>
        <a:graphic>
          <a:graphicData uri="http://schemas.openxmlformats.org/presentationml/2006/ole">
            <mc:AlternateContent xmlns:mc="http://schemas.openxmlformats.org/markup-compatibility/2006">
              <mc:Choice xmlns:v="urn:schemas-microsoft-com:vml" Requires="v">
                <p:oleObj name="Equation" r:id="rId3" imgW="495000" imgH="380880" progId="Equation.DSMT4">
                  <p:embed/>
                </p:oleObj>
              </mc:Choice>
              <mc:Fallback>
                <p:oleObj name="Equation" r:id="rId3" imgW="495000" imgH="380880" progId="Equation.DSMT4">
                  <p:embed/>
                  <p:pic>
                    <p:nvPicPr>
                      <p:cNvPr id="348" name="Object 347">
                        <a:extLst>
                          <a:ext uri="{FF2B5EF4-FFF2-40B4-BE49-F238E27FC236}">
                            <a16:creationId xmlns:a16="http://schemas.microsoft.com/office/drawing/2014/main" id="{C3C53D38-3C14-4E80-A61D-2CC60CD9448D}"/>
                          </a:ext>
                        </a:extLst>
                      </p:cNvPr>
                      <p:cNvPicPr>
                        <a:picLocks noChangeAspect="1" noChangeArrowheads="1"/>
                      </p:cNvPicPr>
                      <p:nvPr/>
                    </p:nvPicPr>
                    <p:blipFill>
                      <a:blip r:embed="rId4"/>
                      <a:srcRect/>
                      <a:stretch>
                        <a:fillRect/>
                      </a:stretch>
                    </p:blipFill>
                    <p:spPr bwMode="auto">
                      <a:xfrm>
                        <a:off x="3493967" y="1811699"/>
                        <a:ext cx="1498600" cy="1128713"/>
                      </a:xfrm>
                      <a:prstGeom prst="rect">
                        <a:avLst/>
                      </a:prstGeom>
                      <a:noFill/>
                    </p:spPr>
                  </p:pic>
                </p:oleObj>
              </mc:Fallback>
            </mc:AlternateContent>
          </a:graphicData>
        </a:graphic>
      </p:graphicFrame>
      <p:graphicFrame>
        <p:nvGraphicFramePr>
          <p:cNvPr id="350" name="Object 349">
            <a:extLst>
              <a:ext uri="{FF2B5EF4-FFF2-40B4-BE49-F238E27FC236}">
                <a16:creationId xmlns:a16="http://schemas.microsoft.com/office/drawing/2014/main" id="{B624E627-751A-4A83-BBF1-2D745EA4B1C9}"/>
              </a:ext>
            </a:extLst>
          </p:cNvPr>
          <p:cNvGraphicFramePr>
            <a:graphicFrameLocks noChangeAspect="1"/>
          </p:cNvGraphicFramePr>
          <p:nvPr>
            <p:extLst>
              <p:ext uri="{D42A27DB-BD31-4B8C-83A1-F6EECF244321}">
                <p14:modId xmlns:p14="http://schemas.microsoft.com/office/powerpoint/2010/main" val="4203242278"/>
              </p:ext>
            </p:extLst>
          </p:nvPr>
        </p:nvGraphicFramePr>
        <p:xfrm>
          <a:off x="2508309" y="3006010"/>
          <a:ext cx="3625049" cy="842799"/>
        </p:xfrm>
        <a:graphic>
          <a:graphicData uri="http://schemas.openxmlformats.org/presentationml/2006/ole">
            <mc:AlternateContent xmlns:mc="http://schemas.openxmlformats.org/markup-compatibility/2006">
              <mc:Choice xmlns:v="urn:schemas-microsoft-com:vml" Requires="v">
                <p:oleObj name="Equation" r:id="rId5" imgW="1498320" imgH="355320" progId="Equation.DSMT4">
                  <p:embed/>
                </p:oleObj>
              </mc:Choice>
              <mc:Fallback>
                <p:oleObj name="Equation" r:id="rId5" imgW="1498320" imgH="355320" progId="Equation.DSMT4">
                  <p:embed/>
                  <p:pic>
                    <p:nvPicPr>
                      <p:cNvPr id="350" name="Object 349">
                        <a:extLst>
                          <a:ext uri="{FF2B5EF4-FFF2-40B4-BE49-F238E27FC236}">
                            <a16:creationId xmlns:a16="http://schemas.microsoft.com/office/drawing/2014/main" id="{B624E627-751A-4A83-BBF1-2D745EA4B1C9}"/>
                          </a:ext>
                        </a:extLst>
                      </p:cNvPr>
                      <p:cNvPicPr>
                        <a:picLocks noChangeAspect="1" noChangeArrowheads="1"/>
                      </p:cNvPicPr>
                      <p:nvPr/>
                    </p:nvPicPr>
                    <p:blipFill>
                      <a:blip r:embed="rId6"/>
                      <a:srcRect/>
                      <a:stretch>
                        <a:fillRect/>
                      </a:stretch>
                    </p:blipFill>
                    <p:spPr bwMode="auto">
                      <a:xfrm>
                        <a:off x="2508309" y="3006010"/>
                        <a:ext cx="3625049" cy="842799"/>
                      </a:xfrm>
                      <a:prstGeom prst="rect">
                        <a:avLst/>
                      </a:prstGeom>
                      <a:noFill/>
                    </p:spPr>
                  </p:pic>
                </p:oleObj>
              </mc:Fallback>
            </mc:AlternateContent>
          </a:graphicData>
        </a:graphic>
      </p:graphicFrame>
      <p:sp>
        <p:nvSpPr>
          <p:cNvPr id="351" name="TextBox 350">
            <a:extLst>
              <a:ext uri="{FF2B5EF4-FFF2-40B4-BE49-F238E27FC236}">
                <a16:creationId xmlns:a16="http://schemas.microsoft.com/office/drawing/2014/main" id="{DFF3EC93-6134-4EA8-8320-9E9EDD0EF90A}"/>
              </a:ext>
            </a:extLst>
          </p:cNvPr>
          <p:cNvSpPr txBox="1"/>
          <p:nvPr/>
        </p:nvSpPr>
        <p:spPr>
          <a:xfrm>
            <a:off x="1483269" y="4024289"/>
            <a:ext cx="9056914" cy="369332"/>
          </a:xfrm>
          <a:prstGeom prst="rect">
            <a:avLst/>
          </a:prstGeom>
          <a:noFill/>
        </p:spPr>
        <p:txBody>
          <a:bodyPr wrap="square">
            <a:spAutoFit/>
          </a:bodyPr>
          <a:lstStyle/>
          <a:p>
            <a:r>
              <a:rPr lang="en-US" sz="1800" dirty="0"/>
              <a:t>Maximum Pitch:  </a:t>
            </a:r>
            <a:r>
              <a:rPr lang="en-US" sz="1800" dirty="0">
                <a:cs typeface="Arial" panose="020B0604020202020204" pitchFamily="34" charset="0"/>
              </a:rPr>
              <a:t>≤ </a:t>
            </a:r>
            <a:r>
              <a:rPr lang="en-US" sz="1800" dirty="0"/>
              <a:t>48.0 inches for D ≥ 24.0 inches    ok</a:t>
            </a:r>
          </a:p>
        </p:txBody>
      </p:sp>
      <p:sp>
        <p:nvSpPr>
          <p:cNvPr id="352" name="TextBox 351">
            <a:extLst>
              <a:ext uri="{FF2B5EF4-FFF2-40B4-BE49-F238E27FC236}">
                <a16:creationId xmlns:a16="http://schemas.microsoft.com/office/drawing/2014/main" id="{304B1E92-BCC1-47B2-871A-A8FB5FE9B51E}"/>
              </a:ext>
            </a:extLst>
          </p:cNvPr>
          <p:cNvSpPr txBox="1"/>
          <p:nvPr/>
        </p:nvSpPr>
        <p:spPr>
          <a:xfrm>
            <a:off x="1087854" y="4495043"/>
            <a:ext cx="9056914" cy="369332"/>
          </a:xfrm>
          <a:prstGeom prst="rect">
            <a:avLst/>
          </a:prstGeom>
          <a:noFill/>
        </p:spPr>
        <p:txBody>
          <a:bodyPr wrap="square">
            <a:spAutoFit/>
          </a:bodyPr>
          <a:lstStyle/>
          <a:p>
            <a:r>
              <a:rPr lang="en-US" sz="1800" dirty="0">
                <a:cs typeface="Arial" panose="020B0604020202020204" pitchFamily="34" charset="0"/>
              </a:rPr>
              <a:t>Minimum Pitch:   ≥ 4.0 x (Stud Diameter) ≥ 4.0(0.875) = 3.5 inches   ok</a:t>
            </a:r>
            <a:endParaRPr lang="en-US" sz="1800" dirty="0"/>
          </a:p>
        </p:txBody>
      </p:sp>
    </p:spTree>
    <p:extLst>
      <p:ext uri="{BB962C8B-B14F-4D97-AF65-F5344CB8AC3E}">
        <p14:creationId xmlns:p14="http://schemas.microsoft.com/office/powerpoint/2010/main" val="1799133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457200" y="101600"/>
            <a:ext cx="8229600" cy="857250"/>
          </a:xfrm>
        </p:spPr>
        <p:txBody>
          <a:bodyPr/>
          <a:lstStyle/>
          <a:p>
            <a:r>
              <a:rPr lang="en-US" dirty="0"/>
              <a:t>Shear Connectors</a:t>
            </a:r>
            <a:br>
              <a:rPr lang="en-US" dirty="0"/>
            </a:br>
            <a:r>
              <a:rPr lang="en-US" sz="2800" dirty="0"/>
              <a:t>Fatigue Limit State – Load Induced Fatigue</a:t>
            </a:r>
            <a:br>
              <a:rPr lang="en-US" dirty="0"/>
            </a:br>
            <a:endParaRPr lang="en-US" dirty="0"/>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65</a:t>
            </a:fld>
            <a:endParaRPr lang="en-US" dirty="0"/>
          </a:p>
        </p:txBody>
      </p:sp>
      <p:sp>
        <p:nvSpPr>
          <p:cNvPr id="7" name="Content Placeholder 6">
            <a:extLst>
              <a:ext uri="{FF2B5EF4-FFF2-40B4-BE49-F238E27FC236}">
                <a16:creationId xmlns:a16="http://schemas.microsoft.com/office/drawing/2014/main" id="{6D6CD4AE-1395-4502-BD03-50F9489DB35F}"/>
              </a:ext>
            </a:extLst>
          </p:cNvPr>
          <p:cNvSpPr>
            <a:spLocks noGrp="1"/>
          </p:cNvSpPr>
          <p:nvPr>
            <p:ph sz="half" idx="2"/>
          </p:nvPr>
        </p:nvSpPr>
        <p:spPr>
          <a:xfrm>
            <a:off x="762000" y="1336676"/>
            <a:ext cx="6843486" cy="3166219"/>
          </a:xfrm>
        </p:spPr>
        <p:txBody>
          <a:bodyPr/>
          <a:lstStyle/>
          <a:p>
            <a:pPr>
              <a:defRPr/>
            </a:pPr>
            <a:r>
              <a:rPr lang="en-US" sz="2000" u="sng" dirty="0"/>
              <a:t>Determine which Fatigue load combination applies:</a:t>
            </a:r>
          </a:p>
          <a:p>
            <a:pPr>
              <a:defRPr/>
            </a:pPr>
            <a:endParaRPr lang="en-US" sz="2400" u="sng" dirty="0"/>
          </a:p>
          <a:p>
            <a:pPr marL="0" indent="0">
              <a:buNone/>
              <a:defRPr/>
            </a:pPr>
            <a:endParaRPr lang="en-US" sz="1600" dirty="0"/>
          </a:p>
          <a:p>
            <a:pPr marL="0" indent="0">
              <a:buNone/>
              <a:defRPr/>
            </a:pPr>
            <a:endParaRPr lang="en-US" sz="1600" dirty="0"/>
          </a:p>
          <a:p>
            <a:endParaRPr lang="en-US" sz="1600" dirty="0"/>
          </a:p>
          <a:p>
            <a:pPr marL="0" indent="0">
              <a:buNone/>
            </a:pPr>
            <a:endParaRPr lang="en-US" sz="1600" dirty="0"/>
          </a:p>
        </p:txBody>
      </p:sp>
      <p:pic>
        <p:nvPicPr>
          <p:cNvPr id="14" name="Content Placeholder 13" descr="Table&#10;&#10;Description automatically generated">
            <a:extLst>
              <a:ext uri="{FF2B5EF4-FFF2-40B4-BE49-F238E27FC236}">
                <a16:creationId xmlns:a16="http://schemas.microsoft.com/office/drawing/2014/main" id="{E8B759BE-E99A-46ED-A0F5-260FEFB675B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1374" y="1714096"/>
            <a:ext cx="7624425" cy="2920983"/>
          </a:xfrm>
        </p:spPr>
      </p:pic>
      <p:pic>
        <p:nvPicPr>
          <p:cNvPr id="5" name="Picture 4" descr="A picture containing graphical user interface&#10;&#10;Description automatically generated">
            <a:extLst>
              <a:ext uri="{FF2B5EF4-FFF2-40B4-BE49-F238E27FC236}">
                <a16:creationId xmlns:a16="http://schemas.microsoft.com/office/drawing/2014/main" id="{BC31828C-86B6-4BB4-A39B-6626094534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722" y="3008094"/>
            <a:ext cx="7553727" cy="1693077"/>
          </a:xfrm>
          <a:prstGeom prst="rect">
            <a:avLst/>
          </a:prstGeom>
        </p:spPr>
      </p:pic>
      <p:sp>
        <p:nvSpPr>
          <p:cNvPr id="6" name="Rectangle 5">
            <a:extLst>
              <a:ext uri="{FF2B5EF4-FFF2-40B4-BE49-F238E27FC236}">
                <a16:creationId xmlns:a16="http://schemas.microsoft.com/office/drawing/2014/main" id="{6BFE857E-0686-4D52-9719-F442C0BA91AC}"/>
              </a:ext>
            </a:extLst>
          </p:cNvPr>
          <p:cNvSpPr/>
          <p:nvPr/>
        </p:nvSpPr>
        <p:spPr>
          <a:xfrm>
            <a:off x="7391400" y="1714096"/>
            <a:ext cx="762000" cy="16930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48B95D2-7C57-4502-8F41-977279EB91CE}"/>
              </a:ext>
            </a:extLst>
          </p:cNvPr>
          <p:cNvSpPr/>
          <p:nvPr/>
        </p:nvSpPr>
        <p:spPr>
          <a:xfrm>
            <a:off x="4038600" y="1714096"/>
            <a:ext cx="762000" cy="16930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a:extLst>
              <a:ext uri="{FF2B5EF4-FFF2-40B4-BE49-F238E27FC236}">
                <a16:creationId xmlns:a16="http://schemas.microsoft.com/office/drawing/2014/main" id="{BF6C45CE-3A64-4353-9C05-AB072ED061F2}"/>
              </a:ext>
            </a:extLst>
          </p:cNvPr>
          <p:cNvGraphicFramePr>
            <a:graphicFrameLocks noChangeAspect="1"/>
          </p:cNvGraphicFramePr>
          <p:nvPr>
            <p:extLst>
              <p:ext uri="{D42A27DB-BD31-4B8C-83A1-F6EECF244321}">
                <p14:modId xmlns:p14="http://schemas.microsoft.com/office/powerpoint/2010/main" val="2195729844"/>
              </p:ext>
            </p:extLst>
          </p:nvPr>
        </p:nvGraphicFramePr>
        <p:xfrm>
          <a:off x="986831" y="4304823"/>
          <a:ext cx="7014169" cy="832611"/>
        </p:xfrm>
        <a:graphic>
          <a:graphicData uri="http://schemas.openxmlformats.org/presentationml/2006/ole">
            <mc:AlternateContent xmlns:mc="http://schemas.openxmlformats.org/markup-compatibility/2006">
              <mc:Choice xmlns:v="urn:schemas-microsoft-com:vml" Requires="v">
                <p:oleObj name="Equation" r:id="rId5" imgW="4495680" imgH="545760" progId="Equation.DSMT4">
                  <p:embed/>
                </p:oleObj>
              </mc:Choice>
              <mc:Fallback>
                <p:oleObj name="Equation" r:id="rId5" imgW="4495680" imgH="545760" progId="Equation.DSMT4">
                  <p:embed/>
                  <p:pic>
                    <p:nvPicPr>
                      <p:cNvPr id="11" name="Object 10">
                        <a:extLst>
                          <a:ext uri="{FF2B5EF4-FFF2-40B4-BE49-F238E27FC236}">
                            <a16:creationId xmlns:a16="http://schemas.microsoft.com/office/drawing/2014/main" id="{BF6C45CE-3A64-4353-9C05-AB072ED061F2}"/>
                          </a:ext>
                        </a:extLst>
                      </p:cNvPr>
                      <p:cNvPicPr>
                        <a:picLocks noChangeAspect="1" noChangeArrowheads="1"/>
                      </p:cNvPicPr>
                      <p:nvPr/>
                    </p:nvPicPr>
                    <p:blipFill>
                      <a:blip r:embed="rId6"/>
                      <a:srcRect/>
                      <a:stretch>
                        <a:fillRect/>
                      </a:stretch>
                    </p:blipFill>
                    <p:spPr bwMode="auto">
                      <a:xfrm>
                        <a:off x="986831" y="4304823"/>
                        <a:ext cx="7014169" cy="832611"/>
                      </a:xfrm>
                      <a:prstGeom prst="rect">
                        <a:avLst/>
                      </a:prstGeom>
                      <a:noFill/>
                    </p:spPr>
                  </p:pic>
                </p:oleObj>
              </mc:Fallback>
            </mc:AlternateContent>
          </a:graphicData>
        </a:graphic>
      </p:graphicFrame>
    </p:spTree>
    <p:extLst>
      <p:ext uri="{BB962C8B-B14F-4D97-AF65-F5344CB8AC3E}">
        <p14:creationId xmlns:p14="http://schemas.microsoft.com/office/powerpoint/2010/main" val="29302513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5889-BDE1-4CBF-8E45-CDDE96CAA2BE}"/>
              </a:ext>
            </a:extLst>
          </p:cNvPr>
          <p:cNvSpPr>
            <a:spLocks noGrp="1"/>
          </p:cNvSpPr>
          <p:nvPr>
            <p:ph type="title"/>
          </p:nvPr>
        </p:nvSpPr>
        <p:spPr>
          <a:xfrm>
            <a:off x="457200" y="101600"/>
            <a:ext cx="8229600" cy="857250"/>
          </a:xfrm>
        </p:spPr>
        <p:txBody>
          <a:bodyPr/>
          <a:lstStyle/>
          <a:p>
            <a:r>
              <a:rPr lang="en-US" dirty="0"/>
              <a:t>Shear Connectors</a:t>
            </a:r>
            <a:br>
              <a:rPr lang="en-US" dirty="0"/>
            </a:br>
            <a:r>
              <a:rPr lang="en-US" sz="2800" dirty="0"/>
              <a:t>Fatigue Limit State – Load Induced Fatigue</a:t>
            </a:r>
            <a:br>
              <a:rPr lang="en-US" dirty="0"/>
            </a:br>
            <a:endParaRPr lang="en-US" dirty="0"/>
          </a:p>
        </p:txBody>
      </p:sp>
      <p:sp>
        <p:nvSpPr>
          <p:cNvPr id="4" name="Slide Number Placeholder 3">
            <a:extLst>
              <a:ext uri="{FF2B5EF4-FFF2-40B4-BE49-F238E27FC236}">
                <a16:creationId xmlns:a16="http://schemas.microsoft.com/office/drawing/2014/main" id="{DEB1EE9A-0A5A-4F83-B338-46DD0C8459EC}"/>
              </a:ext>
            </a:extLst>
          </p:cNvPr>
          <p:cNvSpPr>
            <a:spLocks noGrp="1"/>
          </p:cNvSpPr>
          <p:nvPr>
            <p:ph type="sldNum" sz="quarter" idx="12"/>
          </p:nvPr>
        </p:nvSpPr>
        <p:spPr/>
        <p:txBody>
          <a:bodyPr/>
          <a:lstStyle/>
          <a:p>
            <a:fld id="{BA98D948-1207-4CB8-9C03-80C63F72A5E7}" type="slidenum">
              <a:rPr lang="en-US" smtClean="0"/>
              <a:t>66</a:t>
            </a:fld>
            <a:endParaRPr lang="en-US" dirty="0"/>
          </a:p>
        </p:txBody>
      </p:sp>
      <p:sp>
        <p:nvSpPr>
          <p:cNvPr id="7" name="Content Placeholder 6">
            <a:extLst>
              <a:ext uri="{FF2B5EF4-FFF2-40B4-BE49-F238E27FC236}">
                <a16:creationId xmlns:a16="http://schemas.microsoft.com/office/drawing/2014/main" id="{6D6CD4AE-1395-4502-BD03-50F9489DB35F}"/>
              </a:ext>
            </a:extLst>
          </p:cNvPr>
          <p:cNvSpPr>
            <a:spLocks noGrp="1"/>
          </p:cNvSpPr>
          <p:nvPr>
            <p:ph sz="half" idx="2"/>
          </p:nvPr>
        </p:nvSpPr>
        <p:spPr>
          <a:xfrm>
            <a:off x="5029200" y="1601044"/>
            <a:ext cx="4114800" cy="3166219"/>
          </a:xfrm>
        </p:spPr>
        <p:txBody>
          <a:bodyPr/>
          <a:lstStyle/>
          <a:p>
            <a:pPr>
              <a:defRPr/>
            </a:pPr>
            <a:r>
              <a:rPr lang="en-US" sz="1600" dirty="0"/>
              <a:t>Calculate the factored stress range, </a:t>
            </a:r>
            <a:r>
              <a:rPr lang="el-GR" sz="1600" dirty="0"/>
              <a:t>γ</a:t>
            </a:r>
            <a:r>
              <a:rPr lang="en-US" sz="1600" dirty="0"/>
              <a:t>(</a:t>
            </a:r>
            <a:r>
              <a:rPr lang="el-GR" sz="1600" dirty="0"/>
              <a:t>Δ</a:t>
            </a:r>
            <a:r>
              <a:rPr lang="en-US" sz="1600" dirty="0"/>
              <a:t>f), at the interior pier due to the fatigue live load:</a:t>
            </a:r>
          </a:p>
          <a:p>
            <a:pPr>
              <a:defRPr/>
            </a:pPr>
            <a:endParaRPr lang="en-US" sz="1600" dirty="0"/>
          </a:p>
          <a:p>
            <a:pPr marL="0" indent="0">
              <a:buNone/>
              <a:defRPr/>
            </a:pPr>
            <a:r>
              <a:rPr lang="en-US" sz="1600" i="1" dirty="0"/>
              <a:t>               M</a:t>
            </a:r>
            <a:r>
              <a:rPr lang="en-US" sz="1600" i="1" baseline="-25000" dirty="0"/>
              <a:t>+LL+IM      </a:t>
            </a:r>
            <a:r>
              <a:rPr lang="en-US" sz="1600" dirty="0"/>
              <a:t>=   +238 kip-ft</a:t>
            </a:r>
          </a:p>
          <a:p>
            <a:pPr marL="0" indent="0">
              <a:buNone/>
              <a:defRPr/>
            </a:pPr>
            <a:r>
              <a:rPr lang="en-US" sz="1600" i="1" dirty="0"/>
              <a:t>               M</a:t>
            </a:r>
            <a:r>
              <a:rPr lang="en-US" sz="1600" i="1" baseline="-25000" dirty="0"/>
              <a:t>-LL+IM      </a:t>
            </a:r>
            <a:r>
              <a:rPr lang="en-US" sz="1600" dirty="0"/>
              <a:t>=    -962 kip-ft</a:t>
            </a:r>
          </a:p>
          <a:p>
            <a:pPr marL="0" indent="0">
              <a:buNone/>
              <a:defRPr/>
            </a:pPr>
            <a:endParaRPr lang="en-US" sz="1600" dirty="0"/>
          </a:p>
          <a:p>
            <a:pPr marL="0" indent="0">
              <a:buNone/>
              <a:defRPr/>
            </a:pPr>
            <a:r>
              <a:rPr lang="en-US" sz="1600" dirty="0"/>
              <a:t>               </a:t>
            </a:r>
          </a:p>
          <a:p>
            <a:pPr marL="0" indent="0">
              <a:buNone/>
              <a:defRPr/>
            </a:pPr>
            <a:endParaRPr lang="en-US" sz="1600" i="1" baseline="-25000" dirty="0"/>
          </a:p>
          <a:p>
            <a:pPr marL="0" indent="0">
              <a:buNone/>
              <a:defRPr/>
            </a:pPr>
            <a:r>
              <a:rPr lang="en-US" sz="1600" i="1" baseline="-25000" dirty="0"/>
              <a:t>                       </a:t>
            </a:r>
            <a:endParaRPr lang="en-US" sz="1600" dirty="0"/>
          </a:p>
          <a:p>
            <a:pPr marL="0" indent="0">
              <a:buNone/>
              <a:defRPr/>
            </a:pPr>
            <a:endParaRPr lang="en-US" sz="1600" dirty="0"/>
          </a:p>
          <a:p>
            <a:endParaRPr lang="en-US" sz="1600" dirty="0"/>
          </a:p>
          <a:p>
            <a:pPr marL="0" indent="0">
              <a:buNone/>
            </a:pPr>
            <a:endParaRPr lang="en-US" sz="1600" dirty="0"/>
          </a:p>
        </p:txBody>
      </p:sp>
      <p:sp>
        <p:nvSpPr>
          <p:cNvPr id="5" name="Content Placeholder 4">
            <a:extLst>
              <a:ext uri="{FF2B5EF4-FFF2-40B4-BE49-F238E27FC236}">
                <a16:creationId xmlns:a16="http://schemas.microsoft.com/office/drawing/2014/main" id="{898C4B88-936F-47F6-8CAA-73683FF90DC0}"/>
              </a:ext>
            </a:extLst>
          </p:cNvPr>
          <p:cNvSpPr>
            <a:spLocks noGrp="1"/>
          </p:cNvSpPr>
          <p:nvPr>
            <p:ph sz="half" idx="1"/>
          </p:nvPr>
        </p:nvSpPr>
        <p:spPr/>
        <p:txBody>
          <a:bodyPr/>
          <a:lstStyle/>
          <a:p>
            <a:endParaRPr lang="en-US" dirty="0"/>
          </a:p>
        </p:txBody>
      </p:sp>
      <p:pic>
        <p:nvPicPr>
          <p:cNvPr id="9" name="Picture 8" descr="This figure shows a graph of the fatigue live load moment plus impact effects.  ">
            <a:extLst>
              <a:ext uri="{FF2B5EF4-FFF2-40B4-BE49-F238E27FC236}">
                <a16:creationId xmlns:a16="http://schemas.microsoft.com/office/drawing/2014/main" id="{8F4F058F-A8DF-4B52-9059-F12695DA8598}"/>
              </a:ext>
            </a:extLst>
          </p:cNvPr>
          <p:cNvPicPr>
            <a:picLocks noChangeAspect="1"/>
          </p:cNvPicPr>
          <p:nvPr/>
        </p:nvPicPr>
        <p:blipFill>
          <a:blip r:embed="rId3" cstate="print"/>
          <a:stretch>
            <a:fillRect/>
          </a:stretch>
        </p:blipFill>
        <p:spPr>
          <a:xfrm rot="5400000">
            <a:off x="1396626" y="386980"/>
            <a:ext cx="2693146" cy="4572001"/>
          </a:xfrm>
          <a:prstGeom prst="rect">
            <a:avLst/>
          </a:prstGeom>
        </p:spPr>
      </p:pic>
      <p:graphicFrame>
        <p:nvGraphicFramePr>
          <p:cNvPr id="10" name="Object 9">
            <a:extLst>
              <a:ext uri="{FF2B5EF4-FFF2-40B4-BE49-F238E27FC236}">
                <a16:creationId xmlns:a16="http://schemas.microsoft.com/office/drawing/2014/main" id="{8A70BD57-7CBD-4489-B636-BF269D1CD70D}"/>
              </a:ext>
            </a:extLst>
          </p:cNvPr>
          <p:cNvGraphicFramePr>
            <a:graphicFrameLocks noChangeAspect="1"/>
          </p:cNvGraphicFramePr>
          <p:nvPr>
            <p:extLst>
              <p:ext uri="{D42A27DB-BD31-4B8C-83A1-F6EECF244321}">
                <p14:modId xmlns:p14="http://schemas.microsoft.com/office/powerpoint/2010/main" val="2131793124"/>
              </p:ext>
            </p:extLst>
          </p:nvPr>
        </p:nvGraphicFramePr>
        <p:xfrm>
          <a:off x="4019550" y="3951288"/>
          <a:ext cx="4829175" cy="625475"/>
        </p:xfrm>
        <a:graphic>
          <a:graphicData uri="http://schemas.openxmlformats.org/presentationml/2006/ole">
            <mc:AlternateContent xmlns:mc="http://schemas.openxmlformats.org/markup-compatibility/2006">
              <mc:Choice xmlns:v="urn:schemas-microsoft-com:vml" Requires="v">
                <p:oleObj name="Equation" r:id="rId4" imgW="3162240" imgH="419040" progId="Equation.DSMT4">
                  <p:embed/>
                </p:oleObj>
              </mc:Choice>
              <mc:Fallback>
                <p:oleObj name="Equation" r:id="rId4" imgW="3162240" imgH="419040" progId="Equation.DSMT4">
                  <p:embed/>
                  <p:pic>
                    <p:nvPicPr>
                      <p:cNvPr id="10" name="Object 9">
                        <a:extLst>
                          <a:ext uri="{FF2B5EF4-FFF2-40B4-BE49-F238E27FC236}">
                            <a16:creationId xmlns:a16="http://schemas.microsoft.com/office/drawing/2014/main" id="{8A70BD57-7CBD-4489-B636-BF269D1CD70D}"/>
                          </a:ext>
                        </a:extLst>
                      </p:cNvPr>
                      <p:cNvPicPr>
                        <a:picLocks noChangeAspect="1" noChangeArrowheads="1"/>
                      </p:cNvPicPr>
                      <p:nvPr/>
                    </p:nvPicPr>
                    <p:blipFill>
                      <a:blip r:embed="rId5"/>
                      <a:srcRect/>
                      <a:stretch>
                        <a:fillRect/>
                      </a:stretch>
                    </p:blipFill>
                    <p:spPr bwMode="auto">
                      <a:xfrm>
                        <a:off x="4019550" y="3951288"/>
                        <a:ext cx="4829175" cy="625475"/>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FFCA9E01-FE41-413E-B87F-9679158E0D3B}"/>
              </a:ext>
            </a:extLst>
          </p:cNvPr>
          <p:cNvGraphicFramePr>
            <a:graphicFrameLocks noChangeAspect="1"/>
          </p:cNvGraphicFramePr>
          <p:nvPr>
            <p:extLst>
              <p:ext uri="{D42A27DB-BD31-4B8C-83A1-F6EECF244321}">
                <p14:modId xmlns:p14="http://schemas.microsoft.com/office/powerpoint/2010/main" val="1596734858"/>
              </p:ext>
            </p:extLst>
          </p:nvPr>
        </p:nvGraphicFramePr>
        <p:xfrm>
          <a:off x="3962400" y="4693444"/>
          <a:ext cx="4014787" cy="284162"/>
        </p:xfrm>
        <a:graphic>
          <a:graphicData uri="http://schemas.openxmlformats.org/presentationml/2006/ole">
            <mc:AlternateContent xmlns:mc="http://schemas.openxmlformats.org/markup-compatibility/2006">
              <mc:Choice xmlns:v="urn:schemas-microsoft-com:vml" Requires="v">
                <p:oleObj name="Equation" r:id="rId6" imgW="2628720" imgH="190440" progId="Equation.DSMT4">
                  <p:embed/>
                </p:oleObj>
              </mc:Choice>
              <mc:Fallback>
                <p:oleObj name="Equation" r:id="rId6" imgW="2628720" imgH="190440" progId="Equation.DSMT4">
                  <p:embed/>
                  <p:pic>
                    <p:nvPicPr>
                      <p:cNvPr id="11" name="Object 10">
                        <a:extLst>
                          <a:ext uri="{FF2B5EF4-FFF2-40B4-BE49-F238E27FC236}">
                            <a16:creationId xmlns:a16="http://schemas.microsoft.com/office/drawing/2014/main" id="{FFCA9E01-FE41-413E-B87F-9679158E0D3B}"/>
                          </a:ext>
                        </a:extLst>
                      </p:cNvPr>
                      <p:cNvPicPr>
                        <a:picLocks noChangeAspect="1" noChangeArrowheads="1"/>
                      </p:cNvPicPr>
                      <p:nvPr/>
                    </p:nvPicPr>
                    <p:blipFill>
                      <a:blip r:embed="rId7"/>
                      <a:srcRect/>
                      <a:stretch>
                        <a:fillRect/>
                      </a:stretch>
                    </p:blipFill>
                    <p:spPr bwMode="auto">
                      <a:xfrm>
                        <a:off x="3962400" y="4693444"/>
                        <a:ext cx="4014787" cy="284162"/>
                      </a:xfrm>
                      <a:prstGeom prst="rect">
                        <a:avLst/>
                      </a:prstGeom>
                      <a:noFill/>
                    </p:spPr>
                  </p:pic>
                </p:oleObj>
              </mc:Fallback>
            </mc:AlternateContent>
          </a:graphicData>
        </a:graphic>
      </p:graphicFrame>
    </p:spTree>
    <p:extLst>
      <p:ext uri="{BB962C8B-B14F-4D97-AF65-F5344CB8AC3E}">
        <p14:creationId xmlns:p14="http://schemas.microsoft.com/office/powerpoint/2010/main" val="39406424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Strength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67</a:t>
            </a:fld>
            <a:endParaRPr lang="en-US" dirty="0"/>
          </a:p>
        </p:txBody>
      </p:sp>
      <p:sp>
        <p:nvSpPr>
          <p:cNvPr id="290" name="TextBox 289">
            <a:extLst>
              <a:ext uri="{FF2B5EF4-FFF2-40B4-BE49-F238E27FC236}">
                <a16:creationId xmlns:a16="http://schemas.microsoft.com/office/drawing/2014/main" id="{081052E0-1F86-466E-887F-D0457B7DE7CB}"/>
              </a:ext>
            </a:extLst>
          </p:cNvPr>
          <p:cNvSpPr txBox="1"/>
          <p:nvPr/>
        </p:nvSpPr>
        <p:spPr>
          <a:xfrm>
            <a:off x="493150" y="1294452"/>
            <a:ext cx="9056914" cy="369332"/>
          </a:xfrm>
          <a:prstGeom prst="rect">
            <a:avLst/>
          </a:prstGeom>
          <a:noFill/>
        </p:spPr>
        <p:txBody>
          <a:bodyPr wrap="square">
            <a:spAutoFit/>
          </a:bodyPr>
          <a:lstStyle/>
          <a:p>
            <a:r>
              <a:rPr lang="en-US" sz="1800" u="sng" dirty="0"/>
              <a:t>Continuous Spans that are Composite for Negative Bending:</a:t>
            </a:r>
          </a:p>
        </p:txBody>
      </p:sp>
      <p:sp>
        <p:nvSpPr>
          <p:cNvPr id="292" name="TextBox 291">
            <a:extLst>
              <a:ext uri="{FF2B5EF4-FFF2-40B4-BE49-F238E27FC236}">
                <a16:creationId xmlns:a16="http://schemas.microsoft.com/office/drawing/2014/main" id="{FB96C7DD-6854-4AF5-B712-9DEDD0144730}"/>
              </a:ext>
            </a:extLst>
          </p:cNvPr>
          <p:cNvSpPr txBox="1"/>
          <p:nvPr/>
        </p:nvSpPr>
        <p:spPr>
          <a:xfrm>
            <a:off x="1298895" y="3371314"/>
            <a:ext cx="7090681" cy="923330"/>
          </a:xfrm>
          <a:prstGeom prst="rect">
            <a:avLst/>
          </a:prstGeom>
          <a:noFill/>
        </p:spPr>
        <p:txBody>
          <a:bodyPr wrap="square">
            <a:spAutoFit/>
          </a:bodyPr>
          <a:lstStyle/>
          <a:p>
            <a:pPr marL="465138" indent="-465138"/>
            <a:r>
              <a:rPr lang="en-US" sz="1800" dirty="0">
                <a:latin typeface="Calibri" panose="020F0502020204030204" pitchFamily="34" charset="0"/>
                <a:cs typeface="Calibri" panose="020F0502020204030204" pitchFamily="34" charset="0"/>
              </a:rPr>
              <a:t>P</a:t>
            </a:r>
            <a:r>
              <a:rPr lang="en-US" sz="1800" baseline="-25000" dirty="0">
                <a:latin typeface="Calibri" panose="020F0502020204030204" pitchFamily="34" charset="0"/>
                <a:cs typeface="Calibri" panose="020F0502020204030204" pitchFamily="34" charset="0"/>
              </a:rPr>
              <a:t>T</a:t>
            </a:r>
            <a:r>
              <a:rPr lang="en-US" sz="1800" dirty="0">
                <a:latin typeface="Calibri" panose="020F0502020204030204" pitchFamily="34" charset="0"/>
                <a:cs typeface="Calibri" panose="020F0502020204030204" pitchFamily="34" charset="0"/>
              </a:rPr>
              <a:t> =  total longitudinal force in the concrete deck between the point of maximum positive design live load plus impact moment and the centerline of an adjacent interior support (kips) taken as:</a:t>
            </a:r>
          </a:p>
        </p:txBody>
      </p:sp>
      <p:graphicFrame>
        <p:nvGraphicFramePr>
          <p:cNvPr id="295" name="Object 294">
            <a:extLst>
              <a:ext uri="{FF2B5EF4-FFF2-40B4-BE49-F238E27FC236}">
                <a16:creationId xmlns:a16="http://schemas.microsoft.com/office/drawing/2014/main" id="{AA48006D-A42B-4F15-B852-9554E3CA3B08}"/>
              </a:ext>
            </a:extLst>
          </p:cNvPr>
          <p:cNvGraphicFramePr>
            <a:graphicFrameLocks noChangeAspect="1"/>
          </p:cNvGraphicFramePr>
          <p:nvPr>
            <p:extLst>
              <p:ext uri="{D42A27DB-BD31-4B8C-83A1-F6EECF244321}">
                <p14:modId xmlns:p14="http://schemas.microsoft.com/office/powerpoint/2010/main" val="3787738829"/>
              </p:ext>
            </p:extLst>
          </p:nvPr>
        </p:nvGraphicFramePr>
        <p:xfrm>
          <a:off x="3144703" y="4430067"/>
          <a:ext cx="1666875" cy="498475"/>
        </p:xfrm>
        <a:graphic>
          <a:graphicData uri="http://schemas.openxmlformats.org/presentationml/2006/ole">
            <mc:AlternateContent xmlns:mc="http://schemas.openxmlformats.org/markup-compatibility/2006">
              <mc:Choice xmlns:v="urn:schemas-microsoft-com:vml" Requires="v">
                <p:oleObj name="Equation" r:id="rId3" imgW="660240" imgH="203040" progId="Equation.DSMT4">
                  <p:embed/>
                </p:oleObj>
              </mc:Choice>
              <mc:Fallback>
                <p:oleObj name="Equation" r:id="rId3" imgW="660240" imgH="203040" progId="Equation.DSMT4">
                  <p:embed/>
                  <p:pic>
                    <p:nvPicPr>
                      <p:cNvPr id="295" name="Object 294">
                        <a:extLst>
                          <a:ext uri="{FF2B5EF4-FFF2-40B4-BE49-F238E27FC236}">
                            <a16:creationId xmlns:a16="http://schemas.microsoft.com/office/drawing/2014/main" id="{AA48006D-A42B-4F15-B852-9554E3CA3B08}"/>
                          </a:ext>
                        </a:extLst>
                      </p:cNvPr>
                      <p:cNvPicPr>
                        <a:picLocks noChangeAspect="1" noChangeArrowheads="1"/>
                      </p:cNvPicPr>
                      <p:nvPr/>
                    </p:nvPicPr>
                    <p:blipFill>
                      <a:blip r:embed="rId4"/>
                      <a:srcRect/>
                      <a:stretch>
                        <a:fillRect/>
                      </a:stretch>
                    </p:blipFill>
                    <p:spPr bwMode="auto">
                      <a:xfrm>
                        <a:off x="3144703" y="4430067"/>
                        <a:ext cx="1666875" cy="498475"/>
                      </a:xfrm>
                      <a:prstGeom prst="rect">
                        <a:avLst/>
                      </a:prstGeom>
                      <a:noFill/>
                    </p:spPr>
                  </p:pic>
                </p:oleObj>
              </mc:Fallback>
            </mc:AlternateContent>
          </a:graphicData>
        </a:graphic>
      </p:graphicFrame>
      <p:sp>
        <p:nvSpPr>
          <p:cNvPr id="289" name="TextBox 288">
            <a:extLst>
              <a:ext uri="{FF2B5EF4-FFF2-40B4-BE49-F238E27FC236}">
                <a16:creationId xmlns:a16="http://schemas.microsoft.com/office/drawing/2014/main" id="{7E09CCD2-6C9C-45A0-9FFF-94AAFBE1DFB8}"/>
              </a:ext>
            </a:extLst>
          </p:cNvPr>
          <p:cNvSpPr txBox="1"/>
          <p:nvPr/>
        </p:nvSpPr>
        <p:spPr>
          <a:xfrm>
            <a:off x="1331552" y="1738044"/>
            <a:ext cx="7364776" cy="923330"/>
          </a:xfrm>
          <a:prstGeom prst="rect">
            <a:avLst/>
          </a:prstGeom>
          <a:noFill/>
        </p:spPr>
        <p:txBody>
          <a:bodyPr wrap="square">
            <a:spAutoFit/>
          </a:bodyPr>
          <a:lstStyle/>
          <a:p>
            <a:pPr marL="465138" indent="-465138"/>
            <a:r>
              <a:rPr lang="en-US" sz="1800" dirty="0">
                <a:latin typeface="Calibri" panose="020F0502020204030204" pitchFamily="34" charset="0"/>
                <a:cs typeface="Calibri" panose="020F0502020204030204" pitchFamily="34" charset="0"/>
              </a:rPr>
              <a:t>P =   total nominal shear force between the point of maximum positive design live load plus impact moment and the centerline of an adjacent interior support (kips) taken as:</a:t>
            </a:r>
          </a:p>
        </p:txBody>
      </p:sp>
      <p:graphicFrame>
        <p:nvGraphicFramePr>
          <p:cNvPr id="291" name="Object 290">
            <a:extLst>
              <a:ext uri="{FF2B5EF4-FFF2-40B4-BE49-F238E27FC236}">
                <a16:creationId xmlns:a16="http://schemas.microsoft.com/office/drawing/2014/main" id="{584B5E21-409A-4850-A780-B928ED10CEE0}"/>
              </a:ext>
            </a:extLst>
          </p:cNvPr>
          <p:cNvGraphicFramePr>
            <a:graphicFrameLocks noChangeAspect="1"/>
          </p:cNvGraphicFramePr>
          <p:nvPr>
            <p:extLst>
              <p:ext uri="{D42A27DB-BD31-4B8C-83A1-F6EECF244321}">
                <p14:modId xmlns:p14="http://schemas.microsoft.com/office/powerpoint/2010/main" val="2437380719"/>
              </p:ext>
            </p:extLst>
          </p:nvPr>
        </p:nvGraphicFramePr>
        <p:xfrm>
          <a:off x="3717133" y="2661374"/>
          <a:ext cx="1890713" cy="622300"/>
        </p:xfrm>
        <a:graphic>
          <a:graphicData uri="http://schemas.openxmlformats.org/presentationml/2006/ole">
            <mc:AlternateContent xmlns:mc="http://schemas.openxmlformats.org/markup-compatibility/2006">
              <mc:Choice xmlns:v="urn:schemas-microsoft-com:vml" Requires="v">
                <p:oleObj name="Equation" r:id="rId5" imgW="749160" imgH="253800" progId="Equation.DSMT4">
                  <p:embed/>
                </p:oleObj>
              </mc:Choice>
              <mc:Fallback>
                <p:oleObj name="Equation" r:id="rId5" imgW="749160" imgH="253800" progId="Equation.DSMT4">
                  <p:embed/>
                  <p:pic>
                    <p:nvPicPr>
                      <p:cNvPr id="291" name="Object 290">
                        <a:extLst>
                          <a:ext uri="{FF2B5EF4-FFF2-40B4-BE49-F238E27FC236}">
                            <a16:creationId xmlns:a16="http://schemas.microsoft.com/office/drawing/2014/main" id="{584B5E21-409A-4850-A780-B928ED10CEE0}"/>
                          </a:ext>
                        </a:extLst>
                      </p:cNvPr>
                      <p:cNvPicPr>
                        <a:picLocks noChangeAspect="1" noChangeArrowheads="1"/>
                      </p:cNvPicPr>
                      <p:nvPr/>
                    </p:nvPicPr>
                    <p:blipFill>
                      <a:blip r:embed="rId6"/>
                      <a:srcRect/>
                      <a:stretch>
                        <a:fillRect/>
                      </a:stretch>
                    </p:blipFill>
                    <p:spPr bwMode="auto">
                      <a:xfrm>
                        <a:off x="3717133" y="2661374"/>
                        <a:ext cx="1890713" cy="622300"/>
                      </a:xfrm>
                      <a:prstGeom prst="rect">
                        <a:avLst/>
                      </a:prstGeom>
                      <a:noFill/>
                    </p:spPr>
                  </p:pic>
                </p:oleObj>
              </mc:Fallback>
            </mc:AlternateContent>
          </a:graphicData>
        </a:graphic>
      </p:graphicFrame>
      <p:graphicFrame>
        <p:nvGraphicFramePr>
          <p:cNvPr id="297" name="Object 296">
            <a:extLst>
              <a:ext uri="{FF2B5EF4-FFF2-40B4-BE49-F238E27FC236}">
                <a16:creationId xmlns:a16="http://schemas.microsoft.com/office/drawing/2014/main" id="{B5B79412-0265-4774-B695-DB27AE1FF6C9}"/>
              </a:ext>
            </a:extLst>
          </p:cNvPr>
          <p:cNvGraphicFramePr>
            <a:graphicFrameLocks noChangeAspect="1"/>
          </p:cNvGraphicFramePr>
          <p:nvPr>
            <p:extLst>
              <p:ext uri="{D42A27DB-BD31-4B8C-83A1-F6EECF244321}">
                <p14:modId xmlns:p14="http://schemas.microsoft.com/office/powerpoint/2010/main" val="1294004439"/>
              </p:ext>
            </p:extLst>
          </p:nvPr>
        </p:nvGraphicFramePr>
        <p:xfrm>
          <a:off x="5721350" y="4410075"/>
          <a:ext cx="962025" cy="466725"/>
        </p:xfrm>
        <a:graphic>
          <a:graphicData uri="http://schemas.openxmlformats.org/presentationml/2006/ole">
            <mc:AlternateContent xmlns:mc="http://schemas.openxmlformats.org/markup-compatibility/2006">
              <mc:Choice xmlns:v="urn:schemas-microsoft-com:vml" Requires="v">
                <p:oleObj name="Equation" r:id="rId7" imgW="380880" imgH="190440" progId="Equation.DSMT4">
                  <p:embed/>
                </p:oleObj>
              </mc:Choice>
              <mc:Fallback>
                <p:oleObj name="Equation" r:id="rId7" imgW="380880" imgH="190440" progId="Equation.DSMT4">
                  <p:embed/>
                  <p:pic>
                    <p:nvPicPr>
                      <p:cNvPr id="297" name="Object 296">
                        <a:extLst>
                          <a:ext uri="{FF2B5EF4-FFF2-40B4-BE49-F238E27FC236}">
                            <a16:creationId xmlns:a16="http://schemas.microsoft.com/office/drawing/2014/main" id="{B5B79412-0265-4774-B695-DB27AE1FF6C9}"/>
                          </a:ext>
                        </a:extLst>
                      </p:cNvPr>
                      <p:cNvPicPr>
                        <a:picLocks noChangeAspect="1" noChangeArrowheads="1"/>
                      </p:cNvPicPr>
                      <p:nvPr/>
                    </p:nvPicPr>
                    <p:blipFill>
                      <a:blip r:embed="rId8"/>
                      <a:srcRect/>
                      <a:stretch>
                        <a:fillRect/>
                      </a:stretch>
                    </p:blipFill>
                    <p:spPr bwMode="auto">
                      <a:xfrm>
                        <a:off x="5721350" y="4410075"/>
                        <a:ext cx="962025" cy="466725"/>
                      </a:xfrm>
                      <a:prstGeom prst="rect">
                        <a:avLst/>
                      </a:prstGeom>
                      <a:noFill/>
                    </p:spPr>
                  </p:pic>
                </p:oleObj>
              </mc:Fallback>
            </mc:AlternateContent>
          </a:graphicData>
        </a:graphic>
      </p:graphicFrame>
    </p:spTree>
    <p:extLst>
      <p:ext uri="{BB962C8B-B14F-4D97-AF65-F5344CB8AC3E}">
        <p14:creationId xmlns:p14="http://schemas.microsoft.com/office/powerpoint/2010/main" val="29894599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6093BA-AD70-F993-72EE-52711C8D50D0}"/>
              </a:ext>
            </a:extLst>
          </p:cNvPr>
          <p:cNvPicPr>
            <a:picLocks noChangeAspect="1"/>
          </p:cNvPicPr>
          <p:nvPr/>
        </p:nvPicPr>
        <p:blipFill>
          <a:blip r:embed="rId3"/>
          <a:stretch>
            <a:fillRect/>
          </a:stretch>
        </p:blipFill>
        <p:spPr>
          <a:xfrm>
            <a:off x="183781" y="1727889"/>
            <a:ext cx="1628775" cy="2716428"/>
          </a:xfrm>
          <a:prstGeom prst="rect">
            <a:avLst/>
          </a:prstGeom>
        </p:spPr>
      </p:pic>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Strength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68</a:t>
            </a:fld>
            <a:endParaRPr lang="en-US" dirty="0"/>
          </a:p>
        </p:txBody>
      </p:sp>
      <p:sp>
        <p:nvSpPr>
          <p:cNvPr id="289" name="TextBox 288">
            <a:extLst>
              <a:ext uri="{FF2B5EF4-FFF2-40B4-BE49-F238E27FC236}">
                <a16:creationId xmlns:a16="http://schemas.microsoft.com/office/drawing/2014/main" id="{7E09CCD2-6C9C-45A0-9FFF-94AAFBE1DFB8}"/>
              </a:ext>
            </a:extLst>
          </p:cNvPr>
          <p:cNvSpPr txBox="1"/>
          <p:nvPr/>
        </p:nvSpPr>
        <p:spPr>
          <a:xfrm>
            <a:off x="1316289" y="1388928"/>
            <a:ext cx="7364776" cy="923330"/>
          </a:xfrm>
          <a:prstGeom prst="rect">
            <a:avLst/>
          </a:prstGeom>
          <a:noFill/>
        </p:spPr>
        <p:txBody>
          <a:bodyPr wrap="square">
            <a:spAutoFit/>
          </a:bodyPr>
          <a:lstStyle/>
          <a:p>
            <a:pPr marL="465138" indent="-465138"/>
            <a:r>
              <a:rPr lang="en-US" sz="1800" dirty="0">
                <a:latin typeface="Calibri" panose="020F0502020204030204" pitchFamily="34" charset="0"/>
                <a:cs typeface="Calibri" panose="020F0502020204030204" pitchFamily="34" charset="0"/>
              </a:rPr>
              <a:t>P</a:t>
            </a:r>
            <a:r>
              <a:rPr lang="en-US" sz="1800" baseline="-25000" dirty="0">
                <a:latin typeface="Calibri" panose="020F0502020204030204" pitchFamily="34" charset="0"/>
                <a:cs typeface="Calibri" panose="020F0502020204030204" pitchFamily="34" charset="0"/>
              </a:rPr>
              <a:t>p</a:t>
            </a:r>
            <a:r>
              <a:rPr lang="en-US" sz="1800" dirty="0">
                <a:latin typeface="Calibri" panose="020F0502020204030204" pitchFamily="34" charset="0"/>
                <a:cs typeface="Calibri" panose="020F0502020204030204" pitchFamily="34" charset="0"/>
              </a:rPr>
              <a:t> =  total longitudinal force in the concrete deck at the point of maximum positive design live load plus impact moment (kips) taken as the lesser of:</a:t>
            </a:r>
          </a:p>
        </p:txBody>
      </p:sp>
      <p:graphicFrame>
        <p:nvGraphicFramePr>
          <p:cNvPr id="293" name="Object 292">
            <a:extLst>
              <a:ext uri="{FF2B5EF4-FFF2-40B4-BE49-F238E27FC236}">
                <a16:creationId xmlns:a16="http://schemas.microsoft.com/office/drawing/2014/main" id="{E606E03A-ACEC-4A68-9351-A8B8841BD0E5}"/>
              </a:ext>
            </a:extLst>
          </p:cNvPr>
          <p:cNvGraphicFramePr>
            <a:graphicFrameLocks noChangeAspect="1"/>
          </p:cNvGraphicFramePr>
          <p:nvPr>
            <p:extLst>
              <p:ext uri="{D42A27DB-BD31-4B8C-83A1-F6EECF244321}">
                <p14:modId xmlns:p14="http://schemas.microsoft.com/office/powerpoint/2010/main" val="3448577990"/>
              </p:ext>
            </p:extLst>
          </p:nvPr>
        </p:nvGraphicFramePr>
        <p:xfrm>
          <a:off x="2641615" y="2423249"/>
          <a:ext cx="1849439" cy="448880"/>
        </p:xfrm>
        <a:graphic>
          <a:graphicData uri="http://schemas.openxmlformats.org/presentationml/2006/ole">
            <mc:AlternateContent xmlns:mc="http://schemas.openxmlformats.org/markup-compatibility/2006">
              <mc:Choice xmlns:v="urn:schemas-microsoft-com:vml" Requires="v">
                <p:oleObj name="Equation" r:id="rId4" imgW="863280" imgH="215640" progId="Equation.DSMT4">
                  <p:embed/>
                </p:oleObj>
              </mc:Choice>
              <mc:Fallback>
                <p:oleObj name="Equation" r:id="rId4" imgW="863280" imgH="215640" progId="Equation.DSMT4">
                  <p:embed/>
                  <p:pic>
                    <p:nvPicPr>
                      <p:cNvPr id="293" name="Object 292">
                        <a:extLst>
                          <a:ext uri="{FF2B5EF4-FFF2-40B4-BE49-F238E27FC236}">
                            <a16:creationId xmlns:a16="http://schemas.microsoft.com/office/drawing/2014/main" id="{E606E03A-ACEC-4A68-9351-A8B8841BD0E5}"/>
                          </a:ext>
                        </a:extLst>
                      </p:cNvPr>
                      <p:cNvPicPr>
                        <a:picLocks noChangeAspect="1" noChangeArrowheads="1"/>
                      </p:cNvPicPr>
                      <p:nvPr/>
                    </p:nvPicPr>
                    <p:blipFill>
                      <a:blip r:embed="rId5"/>
                      <a:srcRect/>
                      <a:stretch>
                        <a:fillRect/>
                      </a:stretch>
                    </p:blipFill>
                    <p:spPr bwMode="auto">
                      <a:xfrm>
                        <a:off x="2641615" y="2423249"/>
                        <a:ext cx="1849439" cy="448880"/>
                      </a:xfrm>
                      <a:prstGeom prst="rect">
                        <a:avLst/>
                      </a:prstGeom>
                      <a:noFill/>
                    </p:spPr>
                  </p:pic>
                </p:oleObj>
              </mc:Fallback>
            </mc:AlternateContent>
          </a:graphicData>
        </a:graphic>
      </p:graphicFrame>
      <p:graphicFrame>
        <p:nvGraphicFramePr>
          <p:cNvPr id="294" name="Object 293">
            <a:extLst>
              <a:ext uri="{FF2B5EF4-FFF2-40B4-BE49-F238E27FC236}">
                <a16:creationId xmlns:a16="http://schemas.microsoft.com/office/drawing/2014/main" id="{23D788D1-D3BA-4584-9D96-B726ACF28951}"/>
              </a:ext>
            </a:extLst>
          </p:cNvPr>
          <p:cNvGraphicFramePr>
            <a:graphicFrameLocks noChangeAspect="1"/>
          </p:cNvGraphicFramePr>
          <p:nvPr>
            <p:extLst>
              <p:ext uri="{D42A27DB-BD31-4B8C-83A1-F6EECF244321}">
                <p14:modId xmlns:p14="http://schemas.microsoft.com/office/powerpoint/2010/main" val="2610553614"/>
              </p:ext>
            </p:extLst>
          </p:nvPr>
        </p:nvGraphicFramePr>
        <p:xfrm>
          <a:off x="4716832" y="2423249"/>
          <a:ext cx="4243387" cy="420687"/>
        </p:xfrm>
        <a:graphic>
          <a:graphicData uri="http://schemas.openxmlformats.org/presentationml/2006/ole">
            <mc:AlternateContent xmlns:mc="http://schemas.openxmlformats.org/markup-compatibility/2006">
              <mc:Choice xmlns:v="urn:schemas-microsoft-com:vml" Requires="v">
                <p:oleObj name="Equation" r:id="rId6" imgW="1981080" imgH="203040" progId="Equation.DSMT4">
                  <p:embed/>
                </p:oleObj>
              </mc:Choice>
              <mc:Fallback>
                <p:oleObj name="Equation" r:id="rId6" imgW="1981080" imgH="203040" progId="Equation.DSMT4">
                  <p:embed/>
                  <p:pic>
                    <p:nvPicPr>
                      <p:cNvPr id="294" name="Object 293">
                        <a:extLst>
                          <a:ext uri="{FF2B5EF4-FFF2-40B4-BE49-F238E27FC236}">
                            <a16:creationId xmlns:a16="http://schemas.microsoft.com/office/drawing/2014/main" id="{23D788D1-D3BA-4584-9D96-B726ACF28951}"/>
                          </a:ext>
                        </a:extLst>
                      </p:cNvPr>
                      <p:cNvPicPr>
                        <a:picLocks noChangeAspect="1" noChangeArrowheads="1"/>
                      </p:cNvPicPr>
                      <p:nvPr/>
                    </p:nvPicPr>
                    <p:blipFill>
                      <a:blip r:embed="rId7"/>
                      <a:srcRect/>
                      <a:stretch>
                        <a:fillRect/>
                      </a:stretch>
                    </p:blipFill>
                    <p:spPr bwMode="auto">
                      <a:xfrm>
                        <a:off x="4716832" y="2423249"/>
                        <a:ext cx="4243387" cy="420687"/>
                      </a:xfrm>
                      <a:prstGeom prst="rect">
                        <a:avLst/>
                      </a:prstGeom>
                      <a:noFill/>
                    </p:spPr>
                  </p:pic>
                </p:oleObj>
              </mc:Fallback>
            </mc:AlternateContent>
          </a:graphicData>
        </a:graphic>
      </p:graphicFrame>
      <p:graphicFrame>
        <p:nvGraphicFramePr>
          <p:cNvPr id="296" name="Object 295">
            <a:extLst>
              <a:ext uri="{FF2B5EF4-FFF2-40B4-BE49-F238E27FC236}">
                <a16:creationId xmlns:a16="http://schemas.microsoft.com/office/drawing/2014/main" id="{C22D7FB2-DBAB-43EF-8C18-7E9527D3EA59}"/>
              </a:ext>
            </a:extLst>
          </p:cNvPr>
          <p:cNvGraphicFramePr>
            <a:graphicFrameLocks noChangeAspect="1"/>
          </p:cNvGraphicFramePr>
          <p:nvPr>
            <p:extLst>
              <p:ext uri="{D42A27DB-BD31-4B8C-83A1-F6EECF244321}">
                <p14:modId xmlns:p14="http://schemas.microsoft.com/office/powerpoint/2010/main" val="3180069087"/>
              </p:ext>
            </p:extLst>
          </p:nvPr>
        </p:nvGraphicFramePr>
        <p:xfrm>
          <a:off x="3460750" y="3086103"/>
          <a:ext cx="4786313" cy="423862"/>
        </p:xfrm>
        <a:graphic>
          <a:graphicData uri="http://schemas.openxmlformats.org/presentationml/2006/ole">
            <mc:AlternateContent xmlns:mc="http://schemas.openxmlformats.org/markup-compatibility/2006">
              <mc:Choice xmlns:v="urn:schemas-microsoft-com:vml" Requires="v">
                <p:oleObj name="Equation" r:id="rId8" imgW="2234880" imgH="203040" progId="Equation.DSMT4">
                  <p:embed/>
                </p:oleObj>
              </mc:Choice>
              <mc:Fallback>
                <p:oleObj name="Equation" r:id="rId8" imgW="2234880" imgH="203040" progId="Equation.DSMT4">
                  <p:embed/>
                  <p:pic>
                    <p:nvPicPr>
                      <p:cNvPr id="296" name="Object 295">
                        <a:extLst>
                          <a:ext uri="{FF2B5EF4-FFF2-40B4-BE49-F238E27FC236}">
                            <a16:creationId xmlns:a16="http://schemas.microsoft.com/office/drawing/2014/main" id="{C22D7FB2-DBAB-43EF-8C18-7E9527D3EA59}"/>
                          </a:ext>
                        </a:extLst>
                      </p:cNvPr>
                      <p:cNvPicPr>
                        <a:picLocks noChangeAspect="1" noChangeArrowheads="1"/>
                      </p:cNvPicPr>
                      <p:nvPr/>
                    </p:nvPicPr>
                    <p:blipFill>
                      <a:blip r:embed="rId9"/>
                      <a:srcRect/>
                      <a:stretch>
                        <a:fillRect/>
                      </a:stretch>
                    </p:blipFill>
                    <p:spPr bwMode="auto">
                      <a:xfrm>
                        <a:off x="3460750" y="3086103"/>
                        <a:ext cx="4786313" cy="423862"/>
                      </a:xfrm>
                      <a:prstGeom prst="rect">
                        <a:avLst/>
                      </a:prstGeom>
                      <a:noFill/>
                    </p:spPr>
                  </p:pic>
                </p:oleObj>
              </mc:Fallback>
            </mc:AlternateContent>
          </a:graphicData>
        </a:graphic>
      </p:graphicFrame>
      <p:graphicFrame>
        <p:nvGraphicFramePr>
          <p:cNvPr id="299" name="Object 298">
            <a:extLst>
              <a:ext uri="{FF2B5EF4-FFF2-40B4-BE49-F238E27FC236}">
                <a16:creationId xmlns:a16="http://schemas.microsoft.com/office/drawing/2014/main" id="{C3B16C14-A6D2-4980-AE8C-BF82949EE08C}"/>
              </a:ext>
            </a:extLst>
          </p:cNvPr>
          <p:cNvGraphicFramePr>
            <a:graphicFrameLocks noChangeAspect="1"/>
          </p:cNvGraphicFramePr>
          <p:nvPr>
            <p:extLst>
              <p:ext uri="{D42A27DB-BD31-4B8C-83A1-F6EECF244321}">
                <p14:modId xmlns:p14="http://schemas.microsoft.com/office/powerpoint/2010/main" val="691227354"/>
              </p:ext>
            </p:extLst>
          </p:nvPr>
        </p:nvGraphicFramePr>
        <p:xfrm>
          <a:off x="2133600" y="3732213"/>
          <a:ext cx="6934200" cy="423862"/>
        </p:xfrm>
        <a:graphic>
          <a:graphicData uri="http://schemas.openxmlformats.org/presentationml/2006/ole">
            <mc:AlternateContent xmlns:mc="http://schemas.openxmlformats.org/markup-compatibility/2006">
              <mc:Choice xmlns:v="urn:schemas-microsoft-com:vml" Requires="v">
                <p:oleObj name="Equation" r:id="rId10" imgW="3670200" imgH="203040" progId="Equation.DSMT4">
                  <p:embed/>
                </p:oleObj>
              </mc:Choice>
              <mc:Fallback>
                <p:oleObj name="Equation" r:id="rId10" imgW="3670200" imgH="203040" progId="Equation.DSMT4">
                  <p:embed/>
                  <p:pic>
                    <p:nvPicPr>
                      <p:cNvPr id="299" name="Object 298">
                        <a:extLst>
                          <a:ext uri="{FF2B5EF4-FFF2-40B4-BE49-F238E27FC236}">
                            <a16:creationId xmlns:a16="http://schemas.microsoft.com/office/drawing/2014/main" id="{C3B16C14-A6D2-4980-AE8C-BF82949EE08C}"/>
                          </a:ext>
                        </a:extLst>
                      </p:cNvPr>
                      <p:cNvPicPr>
                        <a:picLocks noChangeAspect="1" noChangeArrowheads="1"/>
                      </p:cNvPicPr>
                      <p:nvPr/>
                    </p:nvPicPr>
                    <p:blipFill>
                      <a:blip r:embed="rId11"/>
                      <a:srcRect/>
                      <a:stretch>
                        <a:fillRect/>
                      </a:stretch>
                    </p:blipFill>
                    <p:spPr bwMode="auto">
                      <a:xfrm>
                        <a:off x="2133600" y="3732213"/>
                        <a:ext cx="6934200" cy="423862"/>
                      </a:xfrm>
                      <a:prstGeom prst="rect">
                        <a:avLst/>
                      </a:prstGeom>
                      <a:noFill/>
                    </p:spPr>
                  </p:pic>
                </p:oleObj>
              </mc:Fallback>
            </mc:AlternateContent>
          </a:graphicData>
        </a:graphic>
      </p:graphicFrame>
      <p:graphicFrame>
        <p:nvGraphicFramePr>
          <p:cNvPr id="300" name="Object 299">
            <a:extLst>
              <a:ext uri="{FF2B5EF4-FFF2-40B4-BE49-F238E27FC236}">
                <a16:creationId xmlns:a16="http://schemas.microsoft.com/office/drawing/2014/main" id="{0F4E4AC4-D371-49F4-900D-40B10016DAFF}"/>
              </a:ext>
            </a:extLst>
          </p:cNvPr>
          <p:cNvGraphicFramePr>
            <a:graphicFrameLocks noChangeAspect="1"/>
          </p:cNvGraphicFramePr>
          <p:nvPr>
            <p:extLst>
              <p:ext uri="{D42A27DB-BD31-4B8C-83A1-F6EECF244321}">
                <p14:modId xmlns:p14="http://schemas.microsoft.com/office/powerpoint/2010/main" val="3561319294"/>
              </p:ext>
            </p:extLst>
          </p:nvPr>
        </p:nvGraphicFramePr>
        <p:xfrm>
          <a:off x="4188978" y="4373778"/>
          <a:ext cx="2530475" cy="423863"/>
        </p:xfrm>
        <a:graphic>
          <a:graphicData uri="http://schemas.openxmlformats.org/presentationml/2006/ole">
            <mc:AlternateContent xmlns:mc="http://schemas.openxmlformats.org/markup-compatibility/2006">
              <mc:Choice xmlns:v="urn:schemas-microsoft-com:vml" Requires="v">
                <p:oleObj name="Equation" r:id="rId12" imgW="1180800" imgH="203040" progId="Equation.DSMT4">
                  <p:embed/>
                </p:oleObj>
              </mc:Choice>
              <mc:Fallback>
                <p:oleObj name="Equation" r:id="rId12" imgW="1180800" imgH="203040" progId="Equation.DSMT4">
                  <p:embed/>
                  <p:pic>
                    <p:nvPicPr>
                      <p:cNvPr id="300" name="Object 299">
                        <a:extLst>
                          <a:ext uri="{FF2B5EF4-FFF2-40B4-BE49-F238E27FC236}">
                            <a16:creationId xmlns:a16="http://schemas.microsoft.com/office/drawing/2014/main" id="{0F4E4AC4-D371-49F4-900D-40B10016DAFF}"/>
                          </a:ext>
                        </a:extLst>
                      </p:cNvPr>
                      <p:cNvPicPr>
                        <a:picLocks noChangeAspect="1" noChangeArrowheads="1"/>
                      </p:cNvPicPr>
                      <p:nvPr/>
                    </p:nvPicPr>
                    <p:blipFill>
                      <a:blip r:embed="rId13"/>
                      <a:srcRect/>
                      <a:stretch>
                        <a:fillRect/>
                      </a:stretch>
                    </p:blipFill>
                    <p:spPr bwMode="auto">
                      <a:xfrm>
                        <a:off x="4188978" y="4373778"/>
                        <a:ext cx="2530475" cy="423863"/>
                      </a:xfrm>
                      <a:prstGeom prst="rect">
                        <a:avLst/>
                      </a:prstGeom>
                      <a:noFill/>
                    </p:spPr>
                  </p:pic>
                </p:oleObj>
              </mc:Fallback>
            </mc:AlternateContent>
          </a:graphicData>
        </a:graphic>
      </p:graphicFrame>
    </p:spTree>
    <p:extLst>
      <p:ext uri="{BB962C8B-B14F-4D97-AF65-F5344CB8AC3E}">
        <p14:creationId xmlns:p14="http://schemas.microsoft.com/office/powerpoint/2010/main" val="40031445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Strength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69</a:t>
            </a:fld>
            <a:endParaRPr lang="en-US" dirty="0"/>
          </a:p>
        </p:txBody>
      </p:sp>
      <p:sp>
        <p:nvSpPr>
          <p:cNvPr id="289" name="TextBox 288">
            <a:extLst>
              <a:ext uri="{FF2B5EF4-FFF2-40B4-BE49-F238E27FC236}">
                <a16:creationId xmlns:a16="http://schemas.microsoft.com/office/drawing/2014/main" id="{7E09CCD2-6C9C-45A0-9FFF-94AAFBE1DFB8}"/>
              </a:ext>
            </a:extLst>
          </p:cNvPr>
          <p:cNvSpPr txBox="1"/>
          <p:nvPr/>
        </p:nvSpPr>
        <p:spPr>
          <a:xfrm>
            <a:off x="1910490" y="1447150"/>
            <a:ext cx="7364776" cy="646331"/>
          </a:xfrm>
          <a:prstGeom prst="rect">
            <a:avLst/>
          </a:prstGeom>
          <a:noFill/>
        </p:spPr>
        <p:txBody>
          <a:bodyPr wrap="square">
            <a:spAutoFit/>
          </a:bodyPr>
          <a:lstStyle/>
          <a:p>
            <a:pPr marL="465138" indent="-465138"/>
            <a:r>
              <a:rPr lang="en-US" sz="1800" dirty="0">
                <a:latin typeface="Calibri" panose="020F0502020204030204" pitchFamily="34" charset="0"/>
                <a:cs typeface="Calibri" panose="020F0502020204030204" pitchFamily="34" charset="0"/>
              </a:rPr>
              <a:t>P</a:t>
            </a:r>
            <a:r>
              <a:rPr lang="en-US" sz="1800" baseline="-25000" dirty="0">
                <a:latin typeface="Calibri" panose="020F0502020204030204" pitchFamily="34" charset="0"/>
                <a:cs typeface="Calibri" panose="020F0502020204030204" pitchFamily="34" charset="0"/>
              </a:rPr>
              <a:t>n</a:t>
            </a:r>
            <a:r>
              <a:rPr lang="en-US" sz="1800" dirty="0">
                <a:latin typeface="Calibri" panose="020F0502020204030204" pitchFamily="34" charset="0"/>
                <a:cs typeface="Calibri" panose="020F0502020204030204" pitchFamily="34" charset="0"/>
              </a:rPr>
              <a:t> =  total longitudinal force in the concrete deck over an interior support (kips) taken as the lesser of:</a:t>
            </a:r>
          </a:p>
        </p:txBody>
      </p:sp>
      <p:graphicFrame>
        <p:nvGraphicFramePr>
          <p:cNvPr id="290" name="Object 289">
            <a:extLst>
              <a:ext uri="{FF2B5EF4-FFF2-40B4-BE49-F238E27FC236}">
                <a16:creationId xmlns:a16="http://schemas.microsoft.com/office/drawing/2014/main" id="{2CCC32E0-C14E-4F6F-BD69-A563E7205B83}"/>
              </a:ext>
            </a:extLst>
          </p:cNvPr>
          <p:cNvGraphicFramePr>
            <a:graphicFrameLocks noChangeAspect="1"/>
          </p:cNvGraphicFramePr>
          <p:nvPr>
            <p:extLst>
              <p:ext uri="{D42A27DB-BD31-4B8C-83A1-F6EECF244321}">
                <p14:modId xmlns:p14="http://schemas.microsoft.com/office/powerpoint/2010/main" val="2566630136"/>
              </p:ext>
            </p:extLst>
          </p:nvPr>
        </p:nvGraphicFramePr>
        <p:xfrm>
          <a:off x="2133600" y="2361406"/>
          <a:ext cx="3590925" cy="420687"/>
        </p:xfrm>
        <a:graphic>
          <a:graphicData uri="http://schemas.openxmlformats.org/presentationml/2006/ole">
            <mc:AlternateContent xmlns:mc="http://schemas.openxmlformats.org/markup-compatibility/2006">
              <mc:Choice xmlns:v="urn:schemas-microsoft-com:vml" Requires="v">
                <p:oleObj name="Equation" r:id="rId3" imgW="1676160" imgH="203040" progId="Equation.DSMT4">
                  <p:embed/>
                </p:oleObj>
              </mc:Choice>
              <mc:Fallback>
                <p:oleObj name="Equation" r:id="rId3" imgW="1676160" imgH="203040" progId="Equation.DSMT4">
                  <p:embed/>
                  <p:pic>
                    <p:nvPicPr>
                      <p:cNvPr id="290" name="Object 289">
                        <a:extLst>
                          <a:ext uri="{FF2B5EF4-FFF2-40B4-BE49-F238E27FC236}">
                            <a16:creationId xmlns:a16="http://schemas.microsoft.com/office/drawing/2014/main" id="{2CCC32E0-C14E-4F6F-BD69-A563E7205B83}"/>
                          </a:ext>
                        </a:extLst>
                      </p:cNvPr>
                      <p:cNvPicPr>
                        <a:picLocks noChangeAspect="1" noChangeArrowheads="1"/>
                      </p:cNvPicPr>
                      <p:nvPr/>
                    </p:nvPicPr>
                    <p:blipFill>
                      <a:blip r:embed="rId4"/>
                      <a:srcRect/>
                      <a:stretch>
                        <a:fillRect/>
                      </a:stretch>
                    </p:blipFill>
                    <p:spPr bwMode="auto">
                      <a:xfrm>
                        <a:off x="2133600" y="2361406"/>
                        <a:ext cx="3590925" cy="420687"/>
                      </a:xfrm>
                      <a:prstGeom prst="rect">
                        <a:avLst/>
                      </a:prstGeom>
                      <a:noFill/>
                    </p:spPr>
                  </p:pic>
                </p:oleObj>
              </mc:Fallback>
            </mc:AlternateContent>
          </a:graphicData>
        </a:graphic>
      </p:graphicFrame>
      <p:graphicFrame>
        <p:nvGraphicFramePr>
          <p:cNvPr id="291" name="Object 290">
            <a:extLst>
              <a:ext uri="{FF2B5EF4-FFF2-40B4-BE49-F238E27FC236}">
                <a16:creationId xmlns:a16="http://schemas.microsoft.com/office/drawing/2014/main" id="{1BEEF69C-B297-453B-85D3-3BD181AD6AA6}"/>
              </a:ext>
            </a:extLst>
          </p:cNvPr>
          <p:cNvGraphicFramePr>
            <a:graphicFrameLocks noChangeAspect="1"/>
          </p:cNvGraphicFramePr>
          <p:nvPr>
            <p:extLst>
              <p:ext uri="{D42A27DB-BD31-4B8C-83A1-F6EECF244321}">
                <p14:modId xmlns:p14="http://schemas.microsoft.com/office/powerpoint/2010/main" val="3347137530"/>
              </p:ext>
            </p:extLst>
          </p:nvPr>
        </p:nvGraphicFramePr>
        <p:xfrm>
          <a:off x="5853906" y="2339185"/>
          <a:ext cx="2474912" cy="423863"/>
        </p:xfrm>
        <a:graphic>
          <a:graphicData uri="http://schemas.openxmlformats.org/presentationml/2006/ole">
            <mc:AlternateContent xmlns:mc="http://schemas.openxmlformats.org/markup-compatibility/2006">
              <mc:Choice xmlns:v="urn:schemas-microsoft-com:vml" Requires="v">
                <p:oleObj name="Equation" r:id="rId5" imgW="1155600" imgH="203040" progId="Equation.DSMT4">
                  <p:embed/>
                </p:oleObj>
              </mc:Choice>
              <mc:Fallback>
                <p:oleObj name="Equation" r:id="rId5" imgW="1155600" imgH="203040" progId="Equation.DSMT4">
                  <p:embed/>
                  <p:pic>
                    <p:nvPicPr>
                      <p:cNvPr id="291" name="Object 290">
                        <a:extLst>
                          <a:ext uri="{FF2B5EF4-FFF2-40B4-BE49-F238E27FC236}">
                            <a16:creationId xmlns:a16="http://schemas.microsoft.com/office/drawing/2014/main" id="{1BEEF69C-B297-453B-85D3-3BD181AD6AA6}"/>
                          </a:ext>
                        </a:extLst>
                      </p:cNvPr>
                      <p:cNvPicPr>
                        <a:picLocks noChangeAspect="1" noChangeArrowheads="1"/>
                      </p:cNvPicPr>
                      <p:nvPr/>
                    </p:nvPicPr>
                    <p:blipFill>
                      <a:blip r:embed="rId6"/>
                      <a:srcRect/>
                      <a:stretch>
                        <a:fillRect/>
                      </a:stretch>
                    </p:blipFill>
                    <p:spPr bwMode="auto">
                      <a:xfrm>
                        <a:off x="5853906" y="2339185"/>
                        <a:ext cx="2474912" cy="423863"/>
                      </a:xfrm>
                      <a:prstGeom prst="rect">
                        <a:avLst/>
                      </a:prstGeom>
                      <a:noFill/>
                    </p:spPr>
                  </p:pic>
                </p:oleObj>
              </mc:Fallback>
            </mc:AlternateContent>
          </a:graphicData>
        </a:graphic>
      </p:graphicFrame>
      <p:graphicFrame>
        <p:nvGraphicFramePr>
          <p:cNvPr id="295" name="Object 294">
            <a:extLst>
              <a:ext uri="{FF2B5EF4-FFF2-40B4-BE49-F238E27FC236}">
                <a16:creationId xmlns:a16="http://schemas.microsoft.com/office/drawing/2014/main" id="{D0BA2326-B829-48E5-BB03-18063F818749}"/>
              </a:ext>
            </a:extLst>
          </p:cNvPr>
          <p:cNvGraphicFramePr>
            <a:graphicFrameLocks noChangeAspect="1"/>
          </p:cNvGraphicFramePr>
          <p:nvPr>
            <p:extLst>
              <p:ext uri="{D42A27DB-BD31-4B8C-83A1-F6EECF244321}">
                <p14:modId xmlns:p14="http://schemas.microsoft.com/office/powerpoint/2010/main" val="3391246390"/>
              </p:ext>
            </p:extLst>
          </p:nvPr>
        </p:nvGraphicFramePr>
        <p:xfrm>
          <a:off x="2109788" y="3194050"/>
          <a:ext cx="6742112" cy="396875"/>
        </p:xfrm>
        <a:graphic>
          <a:graphicData uri="http://schemas.openxmlformats.org/presentationml/2006/ole">
            <mc:AlternateContent xmlns:mc="http://schemas.openxmlformats.org/markup-compatibility/2006">
              <mc:Choice xmlns:v="urn:schemas-microsoft-com:vml" Requires="v">
                <p:oleObj name="Equation" r:id="rId7" imgW="3568680" imgH="190440" progId="Equation.DSMT4">
                  <p:embed/>
                </p:oleObj>
              </mc:Choice>
              <mc:Fallback>
                <p:oleObj name="Equation" r:id="rId7" imgW="3568680" imgH="190440" progId="Equation.DSMT4">
                  <p:embed/>
                  <p:pic>
                    <p:nvPicPr>
                      <p:cNvPr id="295" name="Object 294">
                        <a:extLst>
                          <a:ext uri="{FF2B5EF4-FFF2-40B4-BE49-F238E27FC236}">
                            <a16:creationId xmlns:a16="http://schemas.microsoft.com/office/drawing/2014/main" id="{D0BA2326-B829-48E5-BB03-18063F818749}"/>
                          </a:ext>
                        </a:extLst>
                      </p:cNvPr>
                      <p:cNvPicPr>
                        <a:picLocks noChangeAspect="1" noChangeArrowheads="1"/>
                      </p:cNvPicPr>
                      <p:nvPr/>
                    </p:nvPicPr>
                    <p:blipFill>
                      <a:blip r:embed="rId8"/>
                      <a:srcRect/>
                      <a:stretch>
                        <a:fillRect/>
                      </a:stretch>
                    </p:blipFill>
                    <p:spPr bwMode="auto">
                      <a:xfrm>
                        <a:off x="2109788" y="3194050"/>
                        <a:ext cx="6742112" cy="396875"/>
                      </a:xfrm>
                      <a:prstGeom prst="rect">
                        <a:avLst/>
                      </a:prstGeom>
                      <a:noFill/>
                    </p:spPr>
                  </p:pic>
                </p:oleObj>
              </mc:Fallback>
            </mc:AlternateContent>
          </a:graphicData>
        </a:graphic>
      </p:graphicFrame>
      <p:graphicFrame>
        <p:nvGraphicFramePr>
          <p:cNvPr id="297" name="Object 296">
            <a:extLst>
              <a:ext uri="{FF2B5EF4-FFF2-40B4-BE49-F238E27FC236}">
                <a16:creationId xmlns:a16="http://schemas.microsoft.com/office/drawing/2014/main" id="{732DA091-D29B-4456-9AE0-5B0E9A80E23E}"/>
              </a:ext>
            </a:extLst>
          </p:cNvPr>
          <p:cNvGraphicFramePr>
            <a:graphicFrameLocks noChangeAspect="1"/>
          </p:cNvGraphicFramePr>
          <p:nvPr>
            <p:extLst>
              <p:ext uri="{D42A27DB-BD31-4B8C-83A1-F6EECF244321}">
                <p14:modId xmlns:p14="http://schemas.microsoft.com/office/powerpoint/2010/main" val="2851022909"/>
              </p:ext>
            </p:extLst>
          </p:nvPr>
        </p:nvGraphicFramePr>
        <p:xfrm>
          <a:off x="2997200" y="3759200"/>
          <a:ext cx="4759325" cy="396875"/>
        </p:xfrm>
        <a:graphic>
          <a:graphicData uri="http://schemas.openxmlformats.org/presentationml/2006/ole">
            <mc:AlternateContent xmlns:mc="http://schemas.openxmlformats.org/markup-compatibility/2006">
              <mc:Choice xmlns:v="urn:schemas-microsoft-com:vml" Requires="v">
                <p:oleObj name="Equation" r:id="rId9" imgW="2222280" imgH="190440" progId="Equation.DSMT4">
                  <p:embed/>
                </p:oleObj>
              </mc:Choice>
              <mc:Fallback>
                <p:oleObj name="Equation" r:id="rId9" imgW="2222280" imgH="190440" progId="Equation.DSMT4">
                  <p:embed/>
                  <p:pic>
                    <p:nvPicPr>
                      <p:cNvPr id="297" name="Object 296">
                        <a:extLst>
                          <a:ext uri="{FF2B5EF4-FFF2-40B4-BE49-F238E27FC236}">
                            <a16:creationId xmlns:a16="http://schemas.microsoft.com/office/drawing/2014/main" id="{732DA091-D29B-4456-9AE0-5B0E9A80E23E}"/>
                          </a:ext>
                        </a:extLst>
                      </p:cNvPr>
                      <p:cNvPicPr>
                        <a:picLocks noChangeAspect="1" noChangeArrowheads="1"/>
                      </p:cNvPicPr>
                      <p:nvPr/>
                    </p:nvPicPr>
                    <p:blipFill>
                      <a:blip r:embed="rId10"/>
                      <a:srcRect/>
                      <a:stretch>
                        <a:fillRect/>
                      </a:stretch>
                    </p:blipFill>
                    <p:spPr bwMode="auto">
                      <a:xfrm>
                        <a:off x="2997200" y="3759200"/>
                        <a:ext cx="4759325" cy="396875"/>
                      </a:xfrm>
                      <a:prstGeom prst="rect">
                        <a:avLst/>
                      </a:prstGeom>
                      <a:noFill/>
                    </p:spPr>
                  </p:pic>
                </p:oleObj>
              </mc:Fallback>
            </mc:AlternateContent>
          </a:graphicData>
        </a:graphic>
      </p:graphicFrame>
      <p:graphicFrame>
        <p:nvGraphicFramePr>
          <p:cNvPr id="298" name="Object 297">
            <a:extLst>
              <a:ext uri="{FF2B5EF4-FFF2-40B4-BE49-F238E27FC236}">
                <a16:creationId xmlns:a16="http://schemas.microsoft.com/office/drawing/2014/main" id="{2EBDA21A-6FBE-422C-ABC2-080561BAAE92}"/>
              </a:ext>
            </a:extLst>
          </p:cNvPr>
          <p:cNvGraphicFramePr>
            <a:graphicFrameLocks noChangeAspect="1"/>
          </p:cNvGraphicFramePr>
          <p:nvPr>
            <p:extLst>
              <p:ext uri="{D42A27DB-BD31-4B8C-83A1-F6EECF244321}">
                <p14:modId xmlns:p14="http://schemas.microsoft.com/office/powerpoint/2010/main" val="3109292351"/>
              </p:ext>
            </p:extLst>
          </p:nvPr>
        </p:nvGraphicFramePr>
        <p:xfrm>
          <a:off x="3978275" y="4376738"/>
          <a:ext cx="2476500" cy="398462"/>
        </p:xfrm>
        <a:graphic>
          <a:graphicData uri="http://schemas.openxmlformats.org/presentationml/2006/ole">
            <mc:AlternateContent xmlns:mc="http://schemas.openxmlformats.org/markup-compatibility/2006">
              <mc:Choice xmlns:v="urn:schemas-microsoft-com:vml" Requires="v">
                <p:oleObj name="Equation" r:id="rId11" imgW="1155600" imgH="190440" progId="Equation.DSMT4">
                  <p:embed/>
                </p:oleObj>
              </mc:Choice>
              <mc:Fallback>
                <p:oleObj name="Equation" r:id="rId11" imgW="1155600" imgH="190440" progId="Equation.DSMT4">
                  <p:embed/>
                  <p:pic>
                    <p:nvPicPr>
                      <p:cNvPr id="298" name="Object 297">
                        <a:extLst>
                          <a:ext uri="{FF2B5EF4-FFF2-40B4-BE49-F238E27FC236}">
                            <a16:creationId xmlns:a16="http://schemas.microsoft.com/office/drawing/2014/main" id="{2EBDA21A-6FBE-422C-ABC2-080561BAAE92}"/>
                          </a:ext>
                        </a:extLst>
                      </p:cNvPr>
                      <p:cNvPicPr>
                        <a:picLocks noChangeAspect="1" noChangeArrowheads="1"/>
                      </p:cNvPicPr>
                      <p:nvPr/>
                    </p:nvPicPr>
                    <p:blipFill>
                      <a:blip r:embed="rId12"/>
                      <a:srcRect/>
                      <a:stretch>
                        <a:fillRect/>
                      </a:stretch>
                    </p:blipFill>
                    <p:spPr bwMode="auto">
                      <a:xfrm>
                        <a:off x="3978275" y="4376738"/>
                        <a:ext cx="2476500" cy="398462"/>
                      </a:xfrm>
                      <a:prstGeom prst="rect">
                        <a:avLst/>
                      </a:prstGeom>
                      <a:noFill/>
                    </p:spPr>
                  </p:pic>
                </p:oleObj>
              </mc:Fallback>
            </mc:AlternateContent>
          </a:graphicData>
        </a:graphic>
      </p:graphicFrame>
      <p:grpSp>
        <p:nvGrpSpPr>
          <p:cNvPr id="9" name="Group 8">
            <a:extLst>
              <a:ext uri="{FF2B5EF4-FFF2-40B4-BE49-F238E27FC236}">
                <a16:creationId xmlns:a16="http://schemas.microsoft.com/office/drawing/2014/main" id="{931E44D5-EF31-20DA-6861-822C872147B6}"/>
              </a:ext>
            </a:extLst>
          </p:cNvPr>
          <p:cNvGrpSpPr/>
          <p:nvPr/>
        </p:nvGrpSpPr>
        <p:grpSpPr>
          <a:xfrm>
            <a:off x="441431" y="1095519"/>
            <a:ext cx="1110386" cy="3281219"/>
            <a:chOff x="-558335" y="857250"/>
            <a:chExt cx="1157879" cy="3760549"/>
          </a:xfrm>
        </p:grpSpPr>
        <p:pic>
          <p:nvPicPr>
            <p:cNvPr id="10" name="Picture 9">
              <a:extLst>
                <a:ext uri="{FF2B5EF4-FFF2-40B4-BE49-F238E27FC236}">
                  <a16:creationId xmlns:a16="http://schemas.microsoft.com/office/drawing/2014/main" id="{35702153-0730-2DAC-9864-BE7990D9722A}"/>
                </a:ext>
              </a:extLst>
            </p:cNvPr>
            <p:cNvPicPr>
              <a:picLocks noChangeAspect="1"/>
            </p:cNvPicPr>
            <p:nvPr/>
          </p:nvPicPr>
          <p:blipFill>
            <a:blip r:embed="rId13"/>
            <a:stretch>
              <a:fillRect/>
            </a:stretch>
          </p:blipFill>
          <p:spPr>
            <a:xfrm rot="5400000">
              <a:off x="-1848441" y="2147356"/>
              <a:ext cx="3738091" cy="1157879"/>
            </a:xfrm>
            <a:prstGeom prst="rect">
              <a:avLst/>
            </a:prstGeom>
          </p:spPr>
        </p:pic>
        <p:sp>
          <p:nvSpPr>
            <p:cNvPr id="11" name="Rectangle 10">
              <a:extLst>
                <a:ext uri="{FF2B5EF4-FFF2-40B4-BE49-F238E27FC236}">
                  <a16:creationId xmlns:a16="http://schemas.microsoft.com/office/drawing/2014/main" id="{8170AFCF-B9AB-B898-8FE8-35432C6EA8B1}"/>
                </a:ext>
              </a:extLst>
            </p:cNvPr>
            <p:cNvSpPr/>
            <p:nvPr/>
          </p:nvSpPr>
          <p:spPr>
            <a:xfrm>
              <a:off x="-524225" y="1171718"/>
              <a:ext cx="568891" cy="5508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29D5F1A-1E18-6DB4-C92C-E9AA2C6A9D00}"/>
                </a:ext>
              </a:extLst>
            </p:cNvPr>
            <p:cNvSpPr/>
            <p:nvPr/>
          </p:nvSpPr>
          <p:spPr>
            <a:xfrm>
              <a:off x="-56027" y="4277959"/>
              <a:ext cx="590483" cy="339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42307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827BA7-1FA1-44A3-BF79-E63E74ECEF99}"/>
              </a:ext>
            </a:extLst>
          </p:cNvPr>
          <p:cNvSpPr>
            <a:spLocks noGrp="1"/>
          </p:cNvSpPr>
          <p:nvPr>
            <p:ph type="title"/>
          </p:nvPr>
        </p:nvSpPr>
        <p:spPr/>
        <p:txBody>
          <a:bodyPr/>
          <a:lstStyle/>
          <a:p>
            <a:r>
              <a:rPr lang="en-US" dirty="0"/>
              <a:t>Compact Sections</a:t>
            </a:r>
          </a:p>
        </p:txBody>
      </p:sp>
      <p:sp>
        <p:nvSpPr>
          <p:cNvPr id="6" name="Text Placeholder 5">
            <a:extLst>
              <a:ext uri="{FF2B5EF4-FFF2-40B4-BE49-F238E27FC236}">
                <a16:creationId xmlns:a16="http://schemas.microsoft.com/office/drawing/2014/main" id="{5D3A9190-424A-434E-B27D-00138B47BB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AED5A-FE7F-499F-86F1-E692BBD79FCF}"/>
              </a:ext>
            </a:extLst>
          </p:cNvPr>
          <p:cNvSpPr>
            <a:spLocks noGrp="1"/>
          </p:cNvSpPr>
          <p:nvPr>
            <p:ph type="sldNum" sz="quarter" idx="12"/>
          </p:nvPr>
        </p:nvSpPr>
        <p:spPr/>
        <p:txBody>
          <a:bodyPr/>
          <a:lstStyle/>
          <a:p>
            <a:fld id="{BA98D948-1207-4CB8-9C03-80C63F72A5E7}" type="slidenum">
              <a:rPr lang="en-US" smtClean="0"/>
              <a:t>7</a:t>
            </a:fld>
            <a:endParaRPr lang="en-US" dirty="0"/>
          </a:p>
        </p:txBody>
      </p:sp>
    </p:spTree>
    <p:extLst>
      <p:ext uri="{BB962C8B-B14F-4D97-AF65-F5344CB8AC3E}">
        <p14:creationId xmlns:p14="http://schemas.microsoft.com/office/powerpoint/2010/main" val="41648550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Strength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70</a:t>
            </a:fld>
            <a:endParaRPr lang="en-US" dirty="0"/>
          </a:p>
        </p:txBody>
      </p:sp>
      <p:graphicFrame>
        <p:nvGraphicFramePr>
          <p:cNvPr id="295" name="Object 294">
            <a:extLst>
              <a:ext uri="{FF2B5EF4-FFF2-40B4-BE49-F238E27FC236}">
                <a16:creationId xmlns:a16="http://schemas.microsoft.com/office/drawing/2014/main" id="{AA48006D-A42B-4F15-B852-9554E3CA3B08}"/>
              </a:ext>
            </a:extLst>
          </p:cNvPr>
          <p:cNvGraphicFramePr>
            <a:graphicFrameLocks noChangeAspect="1"/>
          </p:cNvGraphicFramePr>
          <p:nvPr>
            <p:extLst>
              <p:ext uri="{D42A27DB-BD31-4B8C-83A1-F6EECF244321}">
                <p14:modId xmlns:p14="http://schemas.microsoft.com/office/powerpoint/2010/main" val="1530763222"/>
              </p:ext>
            </p:extLst>
          </p:nvPr>
        </p:nvGraphicFramePr>
        <p:xfrm>
          <a:off x="3813970" y="1352345"/>
          <a:ext cx="1666875" cy="498475"/>
        </p:xfrm>
        <a:graphic>
          <a:graphicData uri="http://schemas.openxmlformats.org/presentationml/2006/ole">
            <mc:AlternateContent xmlns:mc="http://schemas.openxmlformats.org/markup-compatibility/2006">
              <mc:Choice xmlns:v="urn:schemas-microsoft-com:vml" Requires="v">
                <p:oleObj name="Equation" r:id="rId3" imgW="660240" imgH="203040" progId="Equation.DSMT4">
                  <p:embed/>
                </p:oleObj>
              </mc:Choice>
              <mc:Fallback>
                <p:oleObj name="Equation" r:id="rId3" imgW="660240" imgH="203040" progId="Equation.DSMT4">
                  <p:embed/>
                  <p:pic>
                    <p:nvPicPr>
                      <p:cNvPr id="295" name="Object 294">
                        <a:extLst>
                          <a:ext uri="{FF2B5EF4-FFF2-40B4-BE49-F238E27FC236}">
                            <a16:creationId xmlns:a16="http://schemas.microsoft.com/office/drawing/2014/main" id="{AA48006D-A42B-4F15-B852-9554E3CA3B08}"/>
                          </a:ext>
                        </a:extLst>
                      </p:cNvPr>
                      <p:cNvPicPr>
                        <a:picLocks noChangeAspect="1" noChangeArrowheads="1"/>
                      </p:cNvPicPr>
                      <p:nvPr/>
                    </p:nvPicPr>
                    <p:blipFill>
                      <a:blip r:embed="rId4"/>
                      <a:srcRect/>
                      <a:stretch>
                        <a:fillRect/>
                      </a:stretch>
                    </p:blipFill>
                    <p:spPr bwMode="auto">
                      <a:xfrm>
                        <a:off x="3813970" y="1352345"/>
                        <a:ext cx="1666875" cy="498475"/>
                      </a:xfrm>
                      <a:prstGeom prst="rect">
                        <a:avLst/>
                      </a:prstGeom>
                      <a:noFill/>
                    </p:spPr>
                  </p:pic>
                </p:oleObj>
              </mc:Fallback>
            </mc:AlternateContent>
          </a:graphicData>
        </a:graphic>
      </p:graphicFrame>
      <p:graphicFrame>
        <p:nvGraphicFramePr>
          <p:cNvPr id="291" name="Object 290">
            <a:extLst>
              <a:ext uri="{FF2B5EF4-FFF2-40B4-BE49-F238E27FC236}">
                <a16:creationId xmlns:a16="http://schemas.microsoft.com/office/drawing/2014/main" id="{584B5E21-409A-4850-A780-B928ED10CEE0}"/>
              </a:ext>
            </a:extLst>
          </p:cNvPr>
          <p:cNvGraphicFramePr>
            <a:graphicFrameLocks noChangeAspect="1"/>
          </p:cNvGraphicFramePr>
          <p:nvPr/>
        </p:nvGraphicFramePr>
        <p:xfrm>
          <a:off x="3717133" y="2661374"/>
          <a:ext cx="1890713" cy="622300"/>
        </p:xfrm>
        <a:graphic>
          <a:graphicData uri="http://schemas.openxmlformats.org/presentationml/2006/ole">
            <mc:AlternateContent xmlns:mc="http://schemas.openxmlformats.org/markup-compatibility/2006">
              <mc:Choice xmlns:v="urn:schemas-microsoft-com:vml" Requires="v">
                <p:oleObj name="Equation" r:id="rId5" imgW="749160" imgH="253800" progId="Equation.DSMT4">
                  <p:embed/>
                </p:oleObj>
              </mc:Choice>
              <mc:Fallback>
                <p:oleObj name="Equation" r:id="rId5" imgW="749160" imgH="253800" progId="Equation.DSMT4">
                  <p:embed/>
                  <p:pic>
                    <p:nvPicPr>
                      <p:cNvPr id="291" name="Object 290">
                        <a:extLst>
                          <a:ext uri="{FF2B5EF4-FFF2-40B4-BE49-F238E27FC236}">
                            <a16:creationId xmlns:a16="http://schemas.microsoft.com/office/drawing/2014/main" id="{584B5E21-409A-4850-A780-B928ED10CEE0}"/>
                          </a:ext>
                        </a:extLst>
                      </p:cNvPr>
                      <p:cNvPicPr>
                        <a:picLocks noChangeAspect="1" noChangeArrowheads="1"/>
                      </p:cNvPicPr>
                      <p:nvPr/>
                    </p:nvPicPr>
                    <p:blipFill>
                      <a:blip r:embed="rId6"/>
                      <a:srcRect/>
                      <a:stretch>
                        <a:fillRect/>
                      </a:stretch>
                    </p:blipFill>
                    <p:spPr bwMode="auto">
                      <a:xfrm>
                        <a:off x="3717133" y="2661374"/>
                        <a:ext cx="1890713" cy="622300"/>
                      </a:xfrm>
                      <a:prstGeom prst="rect">
                        <a:avLst/>
                      </a:prstGeom>
                      <a:noFill/>
                    </p:spPr>
                  </p:pic>
                </p:oleObj>
              </mc:Fallback>
            </mc:AlternateContent>
          </a:graphicData>
        </a:graphic>
      </p:graphicFrame>
      <p:graphicFrame>
        <p:nvGraphicFramePr>
          <p:cNvPr id="293" name="Object 292">
            <a:extLst>
              <a:ext uri="{FF2B5EF4-FFF2-40B4-BE49-F238E27FC236}">
                <a16:creationId xmlns:a16="http://schemas.microsoft.com/office/drawing/2014/main" id="{44DB1D98-2CD0-40AB-8698-3EF0E6988B54}"/>
              </a:ext>
            </a:extLst>
          </p:cNvPr>
          <p:cNvGraphicFramePr>
            <a:graphicFrameLocks noChangeAspect="1"/>
          </p:cNvGraphicFramePr>
          <p:nvPr>
            <p:extLst>
              <p:ext uri="{D42A27DB-BD31-4B8C-83A1-F6EECF244321}">
                <p14:modId xmlns:p14="http://schemas.microsoft.com/office/powerpoint/2010/main" val="3854007441"/>
              </p:ext>
            </p:extLst>
          </p:nvPr>
        </p:nvGraphicFramePr>
        <p:xfrm>
          <a:off x="2459038" y="2016125"/>
          <a:ext cx="4454525" cy="468313"/>
        </p:xfrm>
        <a:graphic>
          <a:graphicData uri="http://schemas.openxmlformats.org/presentationml/2006/ole">
            <mc:AlternateContent xmlns:mc="http://schemas.openxmlformats.org/markup-compatibility/2006">
              <mc:Choice xmlns:v="urn:schemas-microsoft-com:vml" Requires="v">
                <p:oleObj name="Equation" r:id="rId7" imgW="1765080" imgH="190440" progId="Equation.DSMT4">
                  <p:embed/>
                </p:oleObj>
              </mc:Choice>
              <mc:Fallback>
                <p:oleObj name="Equation" r:id="rId7" imgW="1765080" imgH="190440" progId="Equation.DSMT4">
                  <p:embed/>
                  <p:pic>
                    <p:nvPicPr>
                      <p:cNvPr id="293" name="Object 292">
                        <a:extLst>
                          <a:ext uri="{FF2B5EF4-FFF2-40B4-BE49-F238E27FC236}">
                            <a16:creationId xmlns:a16="http://schemas.microsoft.com/office/drawing/2014/main" id="{44DB1D98-2CD0-40AB-8698-3EF0E6988B54}"/>
                          </a:ext>
                        </a:extLst>
                      </p:cNvPr>
                      <p:cNvPicPr>
                        <a:picLocks noChangeAspect="1" noChangeArrowheads="1"/>
                      </p:cNvPicPr>
                      <p:nvPr/>
                    </p:nvPicPr>
                    <p:blipFill>
                      <a:blip r:embed="rId8"/>
                      <a:srcRect/>
                      <a:stretch>
                        <a:fillRect/>
                      </a:stretch>
                    </p:blipFill>
                    <p:spPr bwMode="auto">
                      <a:xfrm>
                        <a:off x="2459038" y="2016125"/>
                        <a:ext cx="4454525" cy="468313"/>
                      </a:xfrm>
                      <a:prstGeom prst="rect">
                        <a:avLst/>
                      </a:prstGeom>
                      <a:noFill/>
                    </p:spPr>
                  </p:pic>
                </p:oleObj>
              </mc:Fallback>
            </mc:AlternateContent>
          </a:graphicData>
        </a:graphic>
      </p:graphicFrame>
      <p:graphicFrame>
        <p:nvGraphicFramePr>
          <p:cNvPr id="294" name="Object 293">
            <a:extLst>
              <a:ext uri="{FF2B5EF4-FFF2-40B4-BE49-F238E27FC236}">
                <a16:creationId xmlns:a16="http://schemas.microsoft.com/office/drawing/2014/main" id="{0061C313-AB5E-4426-B95E-5A3E47809A4B}"/>
              </a:ext>
            </a:extLst>
          </p:cNvPr>
          <p:cNvGraphicFramePr>
            <a:graphicFrameLocks noChangeAspect="1"/>
          </p:cNvGraphicFramePr>
          <p:nvPr>
            <p:extLst>
              <p:ext uri="{D42A27DB-BD31-4B8C-83A1-F6EECF244321}">
                <p14:modId xmlns:p14="http://schemas.microsoft.com/office/powerpoint/2010/main" val="982211946"/>
              </p:ext>
            </p:extLst>
          </p:nvPr>
        </p:nvGraphicFramePr>
        <p:xfrm>
          <a:off x="2324100" y="3524250"/>
          <a:ext cx="4679950" cy="592138"/>
        </p:xfrm>
        <a:graphic>
          <a:graphicData uri="http://schemas.openxmlformats.org/presentationml/2006/ole">
            <mc:AlternateContent xmlns:mc="http://schemas.openxmlformats.org/markup-compatibility/2006">
              <mc:Choice xmlns:v="urn:schemas-microsoft-com:vml" Requires="v">
                <p:oleObj name="Equation" r:id="rId9" imgW="1854000" imgH="241200" progId="Equation.DSMT4">
                  <p:embed/>
                </p:oleObj>
              </mc:Choice>
              <mc:Fallback>
                <p:oleObj name="Equation" r:id="rId9" imgW="1854000" imgH="241200" progId="Equation.DSMT4">
                  <p:embed/>
                  <p:pic>
                    <p:nvPicPr>
                      <p:cNvPr id="294" name="Object 293">
                        <a:extLst>
                          <a:ext uri="{FF2B5EF4-FFF2-40B4-BE49-F238E27FC236}">
                            <a16:creationId xmlns:a16="http://schemas.microsoft.com/office/drawing/2014/main" id="{0061C313-AB5E-4426-B95E-5A3E47809A4B}"/>
                          </a:ext>
                        </a:extLst>
                      </p:cNvPr>
                      <p:cNvPicPr>
                        <a:picLocks noChangeAspect="1" noChangeArrowheads="1"/>
                      </p:cNvPicPr>
                      <p:nvPr/>
                    </p:nvPicPr>
                    <p:blipFill>
                      <a:blip r:embed="rId10"/>
                      <a:srcRect/>
                      <a:stretch>
                        <a:fillRect/>
                      </a:stretch>
                    </p:blipFill>
                    <p:spPr bwMode="auto">
                      <a:xfrm>
                        <a:off x="2324100" y="3524250"/>
                        <a:ext cx="4679950" cy="592138"/>
                      </a:xfrm>
                      <a:prstGeom prst="rect">
                        <a:avLst/>
                      </a:prstGeom>
                      <a:noFill/>
                    </p:spPr>
                  </p:pic>
                </p:oleObj>
              </mc:Fallback>
            </mc:AlternateContent>
          </a:graphicData>
        </a:graphic>
      </p:graphicFrame>
    </p:spTree>
    <p:extLst>
      <p:ext uri="{BB962C8B-B14F-4D97-AF65-F5344CB8AC3E}">
        <p14:creationId xmlns:p14="http://schemas.microsoft.com/office/powerpoint/2010/main" val="33539948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Strength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71</a:t>
            </a:fld>
            <a:endParaRPr lang="en-US" dirty="0"/>
          </a:p>
        </p:txBody>
      </p:sp>
      <p:sp>
        <p:nvSpPr>
          <p:cNvPr id="289" name="TextBox 288">
            <a:extLst>
              <a:ext uri="{FF2B5EF4-FFF2-40B4-BE49-F238E27FC236}">
                <a16:creationId xmlns:a16="http://schemas.microsoft.com/office/drawing/2014/main" id="{92030A66-31BD-4F29-9F4B-F6418C54DFC1}"/>
              </a:ext>
            </a:extLst>
          </p:cNvPr>
          <p:cNvSpPr txBox="1"/>
          <p:nvPr/>
        </p:nvSpPr>
        <p:spPr>
          <a:xfrm>
            <a:off x="536465" y="1237592"/>
            <a:ext cx="9056914" cy="369332"/>
          </a:xfrm>
          <a:prstGeom prst="rect">
            <a:avLst/>
          </a:prstGeom>
          <a:noFill/>
        </p:spPr>
        <p:txBody>
          <a:bodyPr wrap="square">
            <a:spAutoFit/>
          </a:bodyPr>
          <a:lstStyle/>
          <a:p>
            <a:r>
              <a:rPr lang="en-US" sz="1800" u="sng" dirty="0"/>
              <a:t>Nominal Shear Resistance of One Shear Connector, Q</a:t>
            </a:r>
            <a:r>
              <a:rPr lang="en-US" sz="1800" u="sng" baseline="-25000" dirty="0"/>
              <a:t>n</a:t>
            </a:r>
            <a:r>
              <a:rPr lang="en-US" sz="1800" u="sng" dirty="0"/>
              <a:t> :</a:t>
            </a:r>
          </a:p>
        </p:txBody>
      </p:sp>
      <p:graphicFrame>
        <p:nvGraphicFramePr>
          <p:cNvPr id="290" name="Object 289">
            <a:extLst>
              <a:ext uri="{FF2B5EF4-FFF2-40B4-BE49-F238E27FC236}">
                <a16:creationId xmlns:a16="http://schemas.microsoft.com/office/drawing/2014/main" id="{26EF5070-CA3D-456A-9EE2-4D7436057157}"/>
              </a:ext>
            </a:extLst>
          </p:cNvPr>
          <p:cNvGraphicFramePr>
            <a:graphicFrameLocks noChangeAspect="1"/>
          </p:cNvGraphicFramePr>
          <p:nvPr>
            <p:extLst>
              <p:ext uri="{D42A27DB-BD31-4B8C-83A1-F6EECF244321}">
                <p14:modId xmlns:p14="http://schemas.microsoft.com/office/powerpoint/2010/main" val="3349948785"/>
              </p:ext>
            </p:extLst>
          </p:nvPr>
        </p:nvGraphicFramePr>
        <p:xfrm>
          <a:off x="3535749" y="1707717"/>
          <a:ext cx="2179637" cy="468313"/>
        </p:xfrm>
        <a:graphic>
          <a:graphicData uri="http://schemas.openxmlformats.org/presentationml/2006/ole">
            <mc:AlternateContent xmlns:mc="http://schemas.openxmlformats.org/markup-compatibility/2006">
              <mc:Choice xmlns:v="urn:schemas-microsoft-com:vml" Requires="v">
                <p:oleObj name="Equation" r:id="rId3" imgW="863280" imgH="190440" progId="Equation.DSMT4">
                  <p:embed/>
                </p:oleObj>
              </mc:Choice>
              <mc:Fallback>
                <p:oleObj name="Equation" r:id="rId3" imgW="863280" imgH="190440" progId="Equation.DSMT4">
                  <p:embed/>
                  <p:pic>
                    <p:nvPicPr>
                      <p:cNvPr id="290" name="Object 289">
                        <a:extLst>
                          <a:ext uri="{FF2B5EF4-FFF2-40B4-BE49-F238E27FC236}">
                            <a16:creationId xmlns:a16="http://schemas.microsoft.com/office/drawing/2014/main" id="{26EF5070-CA3D-456A-9EE2-4D7436057157}"/>
                          </a:ext>
                        </a:extLst>
                      </p:cNvPr>
                      <p:cNvPicPr>
                        <a:picLocks noChangeAspect="1" noChangeArrowheads="1"/>
                      </p:cNvPicPr>
                      <p:nvPr/>
                    </p:nvPicPr>
                    <p:blipFill>
                      <a:blip r:embed="rId4"/>
                      <a:srcRect/>
                      <a:stretch>
                        <a:fillRect/>
                      </a:stretch>
                    </p:blipFill>
                    <p:spPr bwMode="auto">
                      <a:xfrm>
                        <a:off x="3535749" y="1707717"/>
                        <a:ext cx="2179637" cy="468313"/>
                      </a:xfrm>
                      <a:prstGeom prst="rect">
                        <a:avLst/>
                      </a:prstGeom>
                      <a:noFill/>
                    </p:spPr>
                  </p:pic>
                </p:oleObj>
              </mc:Fallback>
            </mc:AlternateContent>
          </a:graphicData>
        </a:graphic>
      </p:graphicFrame>
      <p:graphicFrame>
        <p:nvGraphicFramePr>
          <p:cNvPr id="292" name="Object 291">
            <a:extLst>
              <a:ext uri="{FF2B5EF4-FFF2-40B4-BE49-F238E27FC236}">
                <a16:creationId xmlns:a16="http://schemas.microsoft.com/office/drawing/2014/main" id="{3DAAD889-EE57-46A9-A516-781BD2F09ED9}"/>
              </a:ext>
            </a:extLst>
          </p:cNvPr>
          <p:cNvGraphicFramePr>
            <a:graphicFrameLocks noChangeAspect="1"/>
          </p:cNvGraphicFramePr>
          <p:nvPr>
            <p:extLst>
              <p:ext uri="{D42A27DB-BD31-4B8C-83A1-F6EECF244321}">
                <p14:modId xmlns:p14="http://schemas.microsoft.com/office/powerpoint/2010/main" val="2494405521"/>
              </p:ext>
            </p:extLst>
          </p:nvPr>
        </p:nvGraphicFramePr>
        <p:xfrm>
          <a:off x="1345364" y="2217308"/>
          <a:ext cx="4014787" cy="747410"/>
        </p:xfrm>
        <a:graphic>
          <a:graphicData uri="http://schemas.openxmlformats.org/presentationml/2006/ole">
            <mc:AlternateContent xmlns:mc="http://schemas.openxmlformats.org/markup-compatibility/2006">
              <mc:Choice xmlns:v="urn:schemas-microsoft-com:vml" Requires="v">
                <p:oleObj name="Equation" r:id="rId5" imgW="1866600" imgH="355320" progId="Equation.DSMT4">
                  <p:embed/>
                </p:oleObj>
              </mc:Choice>
              <mc:Fallback>
                <p:oleObj name="Equation" r:id="rId5" imgW="1866600" imgH="355320" progId="Equation.DSMT4">
                  <p:embed/>
                  <p:pic>
                    <p:nvPicPr>
                      <p:cNvPr id="292" name="Object 291">
                        <a:extLst>
                          <a:ext uri="{FF2B5EF4-FFF2-40B4-BE49-F238E27FC236}">
                            <a16:creationId xmlns:a16="http://schemas.microsoft.com/office/drawing/2014/main" id="{3DAAD889-EE57-46A9-A516-781BD2F09ED9}"/>
                          </a:ext>
                        </a:extLst>
                      </p:cNvPr>
                      <p:cNvPicPr>
                        <a:picLocks noChangeAspect="1" noChangeArrowheads="1"/>
                      </p:cNvPicPr>
                      <p:nvPr/>
                    </p:nvPicPr>
                    <p:blipFill>
                      <a:blip r:embed="rId6"/>
                      <a:srcRect/>
                      <a:stretch>
                        <a:fillRect/>
                      </a:stretch>
                    </p:blipFill>
                    <p:spPr bwMode="auto">
                      <a:xfrm>
                        <a:off x="1345364" y="2217308"/>
                        <a:ext cx="4014787" cy="747410"/>
                      </a:xfrm>
                      <a:prstGeom prst="rect">
                        <a:avLst/>
                      </a:prstGeom>
                      <a:noFill/>
                    </p:spPr>
                  </p:pic>
                </p:oleObj>
              </mc:Fallback>
            </mc:AlternateContent>
          </a:graphicData>
        </a:graphic>
      </p:graphicFrame>
      <p:graphicFrame>
        <p:nvGraphicFramePr>
          <p:cNvPr id="296" name="Object 295">
            <a:extLst>
              <a:ext uri="{FF2B5EF4-FFF2-40B4-BE49-F238E27FC236}">
                <a16:creationId xmlns:a16="http://schemas.microsoft.com/office/drawing/2014/main" id="{9B5EBE9A-C940-45CD-AB76-D5DF5530D156}"/>
              </a:ext>
            </a:extLst>
          </p:cNvPr>
          <p:cNvGraphicFramePr>
            <a:graphicFrameLocks noChangeAspect="1"/>
          </p:cNvGraphicFramePr>
          <p:nvPr>
            <p:extLst>
              <p:ext uri="{D42A27DB-BD31-4B8C-83A1-F6EECF244321}">
                <p14:modId xmlns:p14="http://schemas.microsoft.com/office/powerpoint/2010/main" val="1065563809"/>
              </p:ext>
            </p:extLst>
          </p:nvPr>
        </p:nvGraphicFramePr>
        <p:xfrm>
          <a:off x="2649198" y="3136527"/>
          <a:ext cx="4095750" cy="400050"/>
        </p:xfrm>
        <a:graphic>
          <a:graphicData uri="http://schemas.openxmlformats.org/presentationml/2006/ole">
            <mc:AlternateContent xmlns:mc="http://schemas.openxmlformats.org/markup-compatibility/2006">
              <mc:Choice xmlns:v="urn:schemas-microsoft-com:vml" Requires="v">
                <p:oleObj name="Equation" r:id="rId7" imgW="1904760" imgH="190440" progId="Equation.DSMT4">
                  <p:embed/>
                </p:oleObj>
              </mc:Choice>
              <mc:Fallback>
                <p:oleObj name="Equation" r:id="rId7" imgW="1904760" imgH="190440" progId="Equation.DSMT4">
                  <p:embed/>
                  <p:pic>
                    <p:nvPicPr>
                      <p:cNvPr id="296" name="Object 295">
                        <a:extLst>
                          <a:ext uri="{FF2B5EF4-FFF2-40B4-BE49-F238E27FC236}">
                            <a16:creationId xmlns:a16="http://schemas.microsoft.com/office/drawing/2014/main" id="{9B5EBE9A-C940-45CD-AB76-D5DF5530D156}"/>
                          </a:ext>
                        </a:extLst>
                      </p:cNvPr>
                      <p:cNvPicPr>
                        <a:picLocks noChangeAspect="1" noChangeArrowheads="1"/>
                      </p:cNvPicPr>
                      <p:nvPr/>
                    </p:nvPicPr>
                    <p:blipFill>
                      <a:blip r:embed="rId8"/>
                      <a:srcRect/>
                      <a:stretch>
                        <a:fillRect/>
                      </a:stretch>
                    </p:blipFill>
                    <p:spPr bwMode="auto">
                      <a:xfrm>
                        <a:off x="2649198" y="3136527"/>
                        <a:ext cx="4095750" cy="400050"/>
                      </a:xfrm>
                      <a:prstGeom prst="rect">
                        <a:avLst/>
                      </a:prstGeom>
                      <a:noFill/>
                    </p:spPr>
                  </p:pic>
                </p:oleObj>
              </mc:Fallback>
            </mc:AlternateContent>
          </a:graphicData>
        </a:graphic>
      </p:graphicFrame>
      <p:graphicFrame>
        <p:nvGraphicFramePr>
          <p:cNvPr id="297" name="Object 296">
            <a:extLst>
              <a:ext uri="{FF2B5EF4-FFF2-40B4-BE49-F238E27FC236}">
                <a16:creationId xmlns:a16="http://schemas.microsoft.com/office/drawing/2014/main" id="{6B2F49D8-3755-496E-A74E-0F728D08D631}"/>
              </a:ext>
            </a:extLst>
          </p:cNvPr>
          <p:cNvGraphicFramePr>
            <a:graphicFrameLocks noChangeAspect="1"/>
          </p:cNvGraphicFramePr>
          <p:nvPr>
            <p:extLst>
              <p:ext uri="{D42A27DB-BD31-4B8C-83A1-F6EECF244321}">
                <p14:modId xmlns:p14="http://schemas.microsoft.com/office/powerpoint/2010/main" val="2911737512"/>
              </p:ext>
            </p:extLst>
          </p:nvPr>
        </p:nvGraphicFramePr>
        <p:xfrm>
          <a:off x="5976938" y="2413000"/>
          <a:ext cx="1570037" cy="468313"/>
        </p:xfrm>
        <a:graphic>
          <a:graphicData uri="http://schemas.openxmlformats.org/presentationml/2006/ole">
            <mc:AlternateContent xmlns:mc="http://schemas.openxmlformats.org/markup-compatibility/2006">
              <mc:Choice xmlns:v="urn:schemas-microsoft-com:vml" Requires="v">
                <p:oleObj name="Equation" r:id="rId9" imgW="622080" imgH="190440" progId="Equation.DSMT4">
                  <p:embed/>
                </p:oleObj>
              </mc:Choice>
              <mc:Fallback>
                <p:oleObj name="Equation" r:id="rId9" imgW="622080" imgH="190440" progId="Equation.DSMT4">
                  <p:embed/>
                  <p:pic>
                    <p:nvPicPr>
                      <p:cNvPr id="297" name="Object 296">
                        <a:extLst>
                          <a:ext uri="{FF2B5EF4-FFF2-40B4-BE49-F238E27FC236}">
                            <a16:creationId xmlns:a16="http://schemas.microsoft.com/office/drawing/2014/main" id="{6B2F49D8-3755-496E-A74E-0F728D08D631}"/>
                          </a:ext>
                        </a:extLst>
                      </p:cNvPr>
                      <p:cNvPicPr>
                        <a:picLocks noChangeAspect="1" noChangeArrowheads="1"/>
                      </p:cNvPicPr>
                      <p:nvPr/>
                    </p:nvPicPr>
                    <p:blipFill>
                      <a:blip r:embed="rId10"/>
                      <a:srcRect/>
                      <a:stretch>
                        <a:fillRect/>
                      </a:stretch>
                    </p:blipFill>
                    <p:spPr bwMode="auto">
                      <a:xfrm>
                        <a:off x="5976938" y="2413000"/>
                        <a:ext cx="1570037" cy="468313"/>
                      </a:xfrm>
                      <a:prstGeom prst="rect">
                        <a:avLst/>
                      </a:prstGeom>
                      <a:noFill/>
                    </p:spPr>
                  </p:pic>
                </p:oleObj>
              </mc:Fallback>
            </mc:AlternateContent>
          </a:graphicData>
        </a:graphic>
      </p:graphicFrame>
      <p:graphicFrame>
        <p:nvGraphicFramePr>
          <p:cNvPr id="298" name="Object 297">
            <a:extLst>
              <a:ext uri="{FF2B5EF4-FFF2-40B4-BE49-F238E27FC236}">
                <a16:creationId xmlns:a16="http://schemas.microsoft.com/office/drawing/2014/main" id="{47B6482E-AA24-4EE1-8BB9-6D5FE681F15E}"/>
              </a:ext>
            </a:extLst>
          </p:cNvPr>
          <p:cNvGraphicFramePr>
            <a:graphicFrameLocks noChangeAspect="1"/>
          </p:cNvGraphicFramePr>
          <p:nvPr>
            <p:extLst>
              <p:ext uri="{D42A27DB-BD31-4B8C-83A1-F6EECF244321}">
                <p14:modId xmlns:p14="http://schemas.microsoft.com/office/powerpoint/2010/main" val="2673154486"/>
              </p:ext>
            </p:extLst>
          </p:nvPr>
        </p:nvGraphicFramePr>
        <p:xfrm>
          <a:off x="3740151" y="4024214"/>
          <a:ext cx="1570038" cy="468313"/>
        </p:xfrm>
        <a:graphic>
          <a:graphicData uri="http://schemas.openxmlformats.org/presentationml/2006/ole">
            <mc:AlternateContent xmlns:mc="http://schemas.openxmlformats.org/markup-compatibility/2006">
              <mc:Choice xmlns:v="urn:schemas-microsoft-com:vml" Requires="v">
                <p:oleObj name="Equation" r:id="rId11" imgW="622080" imgH="190440" progId="Equation.DSMT4">
                  <p:embed/>
                </p:oleObj>
              </mc:Choice>
              <mc:Fallback>
                <p:oleObj name="Equation" r:id="rId11" imgW="622080" imgH="190440" progId="Equation.DSMT4">
                  <p:embed/>
                  <p:pic>
                    <p:nvPicPr>
                      <p:cNvPr id="298" name="Object 297">
                        <a:extLst>
                          <a:ext uri="{FF2B5EF4-FFF2-40B4-BE49-F238E27FC236}">
                            <a16:creationId xmlns:a16="http://schemas.microsoft.com/office/drawing/2014/main" id="{47B6482E-AA24-4EE1-8BB9-6D5FE681F15E}"/>
                          </a:ext>
                        </a:extLst>
                      </p:cNvPr>
                      <p:cNvPicPr>
                        <a:picLocks noChangeAspect="1" noChangeArrowheads="1"/>
                      </p:cNvPicPr>
                      <p:nvPr/>
                    </p:nvPicPr>
                    <p:blipFill>
                      <a:blip r:embed="rId12"/>
                      <a:srcRect/>
                      <a:stretch>
                        <a:fillRect/>
                      </a:stretch>
                    </p:blipFill>
                    <p:spPr bwMode="auto">
                      <a:xfrm>
                        <a:off x="3740151" y="4024214"/>
                        <a:ext cx="1570038" cy="468313"/>
                      </a:xfrm>
                      <a:prstGeom prst="rect">
                        <a:avLst/>
                      </a:prstGeom>
                      <a:noFill/>
                    </p:spPr>
                  </p:pic>
                </p:oleObj>
              </mc:Fallback>
            </mc:AlternateContent>
          </a:graphicData>
        </a:graphic>
      </p:graphicFrame>
      <p:sp>
        <p:nvSpPr>
          <p:cNvPr id="299" name="TextBox 298">
            <a:extLst>
              <a:ext uri="{FF2B5EF4-FFF2-40B4-BE49-F238E27FC236}">
                <a16:creationId xmlns:a16="http://schemas.microsoft.com/office/drawing/2014/main" id="{329922E1-5820-4519-A193-E66DF2FA8E7D}"/>
              </a:ext>
            </a:extLst>
          </p:cNvPr>
          <p:cNvSpPr txBox="1"/>
          <p:nvPr/>
        </p:nvSpPr>
        <p:spPr>
          <a:xfrm>
            <a:off x="571500" y="3590820"/>
            <a:ext cx="9056914" cy="369332"/>
          </a:xfrm>
          <a:prstGeom prst="rect">
            <a:avLst/>
          </a:prstGeom>
          <a:noFill/>
        </p:spPr>
        <p:txBody>
          <a:bodyPr wrap="square">
            <a:spAutoFit/>
          </a:bodyPr>
          <a:lstStyle/>
          <a:p>
            <a:r>
              <a:rPr lang="en-US" sz="1800" u="sng" dirty="0"/>
              <a:t>Factored Shear Resistance of One Shear Connector, Q</a:t>
            </a:r>
            <a:r>
              <a:rPr lang="en-US" sz="1800" u="sng" baseline="-25000" dirty="0"/>
              <a:t>r</a:t>
            </a:r>
            <a:r>
              <a:rPr lang="en-US" sz="1800" u="sng" dirty="0"/>
              <a:t> :</a:t>
            </a:r>
          </a:p>
        </p:txBody>
      </p:sp>
      <p:graphicFrame>
        <p:nvGraphicFramePr>
          <p:cNvPr id="300" name="Object 299">
            <a:extLst>
              <a:ext uri="{FF2B5EF4-FFF2-40B4-BE49-F238E27FC236}">
                <a16:creationId xmlns:a16="http://schemas.microsoft.com/office/drawing/2014/main" id="{0D5CFD1A-2C10-4F69-81F2-CFD9B7A69BBE}"/>
              </a:ext>
            </a:extLst>
          </p:cNvPr>
          <p:cNvGraphicFramePr>
            <a:graphicFrameLocks noChangeAspect="1"/>
          </p:cNvGraphicFramePr>
          <p:nvPr>
            <p:extLst>
              <p:ext uri="{D42A27DB-BD31-4B8C-83A1-F6EECF244321}">
                <p14:modId xmlns:p14="http://schemas.microsoft.com/office/powerpoint/2010/main" val="575796352"/>
              </p:ext>
            </p:extLst>
          </p:nvPr>
        </p:nvGraphicFramePr>
        <p:xfrm>
          <a:off x="2551113" y="4568825"/>
          <a:ext cx="3941762" cy="468313"/>
        </p:xfrm>
        <a:graphic>
          <a:graphicData uri="http://schemas.openxmlformats.org/presentationml/2006/ole">
            <mc:AlternateContent xmlns:mc="http://schemas.openxmlformats.org/markup-compatibility/2006">
              <mc:Choice xmlns:v="urn:schemas-microsoft-com:vml" Requires="v">
                <p:oleObj name="Equation" r:id="rId13" imgW="1562040" imgH="190440" progId="Equation.DSMT4">
                  <p:embed/>
                </p:oleObj>
              </mc:Choice>
              <mc:Fallback>
                <p:oleObj name="Equation" r:id="rId13" imgW="1562040" imgH="190440" progId="Equation.DSMT4">
                  <p:embed/>
                  <p:pic>
                    <p:nvPicPr>
                      <p:cNvPr id="300" name="Object 299">
                        <a:extLst>
                          <a:ext uri="{FF2B5EF4-FFF2-40B4-BE49-F238E27FC236}">
                            <a16:creationId xmlns:a16="http://schemas.microsoft.com/office/drawing/2014/main" id="{0D5CFD1A-2C10-4F69-81F2-CFD9B7A69BBE}"/>
                          </a:ext>
                        </a:extLst>
                      </p:cNvPr>
                      <p:cNvPicPr>
                        <a:picLocks noChangeAspect="1" noChangeArrowheads="1"/>
                      </p:cNvPicPr>
                      <p:nvPr/>
                    </p:nvPicPr>
                    <p:blipFill>
                      <a:blip r:embed="rId14"/>
                      <a:srcRect/>
                      <a:stretch>
                        <a:fillRect/>
                      </a:stretch>
                    </p:blipFill>
                    <p:spPr bwMode="auto">
                      <a:xfrm>
                        <a:off x="2551113" y="4568825"/>
                        <a:ext cx="3941762" cy="468313"/>
                      </a:xfrm>
                      <a:prstGeom prst="rect">
                        <a:avLst/>
                      </a:prstGeom>
                      <a:noFill/>
                    </p:spPr>
                  </p:pic>
                </p:oleObj>
              </mc:Fallback>
            </mc:AlternateContent>
          </a:graphicData>
        </a:graphic>
      </p:graphicFrame>
    </p:spTree>
    <p:extLst>
      <p:ext uri="{BB962C8B-B14F-4D97-AF65-F5344CB8AC3E}">
        <p14:creationId xmlns:p14="http://schemas.microsoft.com/office/powerpoint/2010/main" val="35369156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Pitch - Strength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72</a:t>
            </a:fld>
            <a:endParaRPr lang="en-US" dirty="0"/>
          </a:p>
        </p:txBody>
      </p:sp>
      <p:graphicFrame>
        <p:nvGraphicFramePr>
          <p:cNvPr id="289" name="Object 288">
            <a:extLst>
              <a:ext uri="{FF2B5EF4-FFF2-40B4-BE49-F238E27FC236}">
                <a16:creationId xmlns:a16="http://schemas.microsoft.com/office/drawing/2014/main" id="{F2EAE89B-C25B-42F8-8AC4-05F4F7FFF2C0}"/>
              </a:ext>
            </a:extLst>
          </p:cNvPr>
          <p:cNvGraphicFramePr>
            <a:graphicFrameLocks noChangeAspect="1"/>
          </p:cNvGraphicFramePr>
          <p:nvPr>
            <p:extLst>
              <p:ext uri="{D42A27DB-BD31-4B8C-83A1-F6EECF244321}">
                <p14:modId xmlns:p14="http://schemas.microsoft.com/office/powerpoint/2010/main" val="1794116727"/>
              </p:ext>
            </p:extLst>
          </p:nvPr>
        </p:nvGraphicFramePr>
        <p:xfrm>
          <a:off x="1209675" y="1581150"/>
          <a:ext cx="6761163" cy="936625"/>
        </p:xfrm>
        <a:graphic>
          <a:graphicData uri="http://schemas.openxmlformats.org/presentationml/2006/ole">
            <mc:AlternateContent xmlns:mc="http://schemas.openxmlformats.org/markup-compatibility/2006">
              <mc:Choice xmlns:v="urn:schemas-microsoft-com:vml" Requires="v">
                <p:oleObj name="Equation" r:id="rId3" imgW="2679480" imgH="380880" progId="Equation.DSMT4">
                  <p:embed/>
                </p:oleObj>
              </mc:Choice>
              <mc:Fallback>
                <p:oleObj name="Equation" r:id="rId3" imgW="2679480" imgH="380880" progId="Equation.DSMT4">
                  <p:embed/>
                  <p:pic>
                    <p:nvPicPr>
                      <p:cNvPr id="289" name="Object 288">
                        <a:extLst>
                          <a:ext uri="{FF2B5EF4-FFF2-40B4-BE49-F238E27FC236}">
                            <a16:creationId xmlns:a16="http://schemas.microsoft.com/office/drawing/2014/main" id="{F2EAE89B-C25B-42F8-8AC4-05F4F7FFF2C0}"/>
                          </a:ext>
                        </a:extLst>
                      </p:cNvPr>
                      <p:cNvPicPr>
                        <a:picLocks noChangeAspect="1" noChangeArrowheads="1"/>
                      </p:cNvPicPr>
                      <p:nvPr/>
                    </p:nvPicPr>
                    <p:blipFill>
                      <a:blip r:embed="rId4"/>
                      <a:srcRect/>
                      <a:stretch>
                        <a:fillRect/>
                      </a:stretch>
                    </p:blipFill>
                    <p:spPr bwMode="auto">
                      <a:xfrm>
                        <a:off x="1209675" y="1581150"/>
                        <a:ext cx="6761163" cy="936625"/>
                      </a:xfrm>
                      <a:prstGeom prst="rect">
                        <a:avLst/>
                      </a:prstGeom>
                      <a:noFill/>
                    </p:spPr>
                  </p:pic>
                </p:oleObj>
              </mc:Fallback>
            </mc:AlternateContent>
          </a:graphicData>
        </a:graphic>
      </p:graphicFrame>
      <p:graphicFrame>
        <p:nvGraphicFramePr>
          <p:cNvPr id="290" name="Object 289">
            <a:extLst>
              <a:ext uri="{FF2B5EF4-FFF2-40B4-BE49-F238E27FC236}">
                <a16:creationId xmlns:a16="http://schemas.microsoft.com/office/drawing/2014/main" id="{CC62B9DB-8A26-4107-9F57-D0EBC3F1AEDF}"/>
              </a:ext>
            </a:extLst>
          </p:cNvPr>
          <p:cNvGraphicFramePr>
            <a:graphicFrameLocks noChangeAspect="1"/>
          </p:cNvGraphicFramePr>
          <p:nvPr>
            <p:extLst>
              <p:ext uri="{D42A27DB-BD31-4B8C-83A1-F6EECF244321}">
                <p14:modId xmlns:p14="http://schemas.microsoft.com/office/powerpoint/2010/main" val="229787299"/>
              </p:ext>
            </p:extLst>
          </p:nvPr>
        </p:nvGraphicFramePr>
        <p:xfrm>
          <a:off x="1704657" y="2839605"/>
          <a:ext cx="6089650" cy="936625"/>
        </p:xfrm>
        <a:graphic>
          <a:graphicData uri="http://schemas.openxmlformats.org/presentationml/2006/ole">
            <mc:AlternateContent xmlns:mc="http://schemas.openxmlformats.org/markup-compatibility/2006">
              <mc:Choice xmlns:v="urn:schemas-microsoft-com:vml" Requires="v">
                <p:oleObj name="Equation" r:id="rId5" imgW="2412720" imgH="380880" progId="Equation.DSMT4">
                  <p:embed/>
                </p:oleObj>
              </mc:Choice>
              <mc:Fallback>
                <p:oleObj name="Equation" r:id="rId5" imgW="2412720" imgH="380880" progId="Equation.DSMT4">
                  <p:embed/>
                  <p:pic>
                    <p:nvPicPr>
                      <p:cNvPr id="290" name="Object 289">
                        <a:extLst>
                          <a:ext uri="{FF2B5EF4-FFF2-40B4-BE49-F238E27FC236}">
                            <a16:creationId xmlns:a16="http://schemas.microsoft.com/office/drawing/2014/main" id="{CC62B9DB-8A26-4107-9F57-D0EBC3F1AEDF}"/>
                          </a:ext>
                        </a:extLst>
                      </p:cNvPr>
                      <p:cNvPicPr>
                        <a:picLocks noChangeAspect="1" noChangeArrowheads="1"/>
                      </p:cNvPicPr>
                      <p:nvPr/>
                    </p:nvPicPr>
                    <p:blipFill>
                      <a:blip r:embed="rId6"/>
                      <a:srcRect/>
                      <a:stretch>
                        <a:fillRect/>
                      </a:stretch>
                    </p:blipFill>
                    <p:spPr bwMode="auto">
                      <a:xfrm>
                        <a:off x="1704657" y="2839605"/>
                        <a:ext cx="6089650" cy="936625"/>
                      </a:xfrm>
                      <a:prstGeom prst="rect">
                        <a:avLst/>
                      </a:prstGeom>
                      <a:noFill/>
                    </p:spPr>
                  </p:pic>
                </p:oleObj>
              </mc:Fallback>
            </mc:AlternateContent>
          </a:graphicData>
        </a:graphic>
      </p:graphicFrame>
    </p:spTree>
    <p:extLst>
      <p:ext uri="{BB962C8B-B14F-4D97-AF65-F5344CB8AC3E}">
        <p14:creationId xmlns:p14="http://schemas.microsoft.com/office/powerpoint/2010/main" val="29698442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Shear Connectors</a:t>
            </a:r>
            <a:br>
              <a:rPr lang="en-US" dirty="0"/>
            </a:br>
            <a:r>
              <a:rPr lang="en-US" sz="2800" dirty="0"/>
              <a:t>Pitch - Strength Limit State Design</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73</a:t>
            </a:fld>
            <a:endParaRPr lang="en-US" dirty="0"/>
          </a:p>
        </p:txBody>
      </p:sp>
      <p:graphicFrame>
        <p:nvGraphicFramePr>
          <p:cNvPr id="291" name="Object 290">
            <a:extLst>
              <a:ext uri="{FF2B5EF4-FFF2-40B4-BE49-F238E27FC236}">
                <a16:creationId xmlns:a16="http://schemas.microsoft.com/office/drawing/2014/main" id="{AE7186B4-0FD8-4687-B4CB-D4775809BF73}"/>
              </a:ext>
            </a:extLst>
          </p:cNvPr>
          <p:cNvGraphicFramePr>
            <a:graphicFrameLocks noChangeAspect="1"/>
          </p:cNvGraphicFramePr>
          <p:nvPr>
            <p:extLst>
              <p:ext uri="{D42A27DB-BD31-4B8C-83A1-F6EECF244321}">
                <p14:modId xmlns:p14="http://schemas.microsoft.com/office/powerpoint/2010/main" val="3239521179"/>
              </p:ext>
            </p:extLst>
          </p:nvPr>
        </p:nvGraphicFramePr>
        <p:xfrm>
          <a:off x="4019122" y="1626635"/>
          <a:ext cx="4616424" cy="692407"/>
        </p:xfrm>
        <a:graphic>
          <a:graphicData uri="http://schemas.openxmlformats.org/presentationml/2006/ole">
            <mc:AlternateContent xmlns:mc="http://schemas.openxmlformats.org/markup-compatibility/2006">
              <mc:Choice xmlns:v="urn:schemas-microsoft-com:vml" Requires="v">
                <p:oleObj name="Equation" r:id="rId3" imgW="2717640" imgH="419040" progId="Equation.DSMT4">
                  <p:embed/>
                </p:oleObj>
              </mc:Choice>
              <mc:Fallback>
                <p:oleObj name="Equation" r:id="rId3" imgW="2717640" imgH="419040" progId="Equation.DSMT4">
                  <p:embed/>
                  <p:pic>
                    <p:nvPicPr>
                      <p:cNvPr id="291" name="Object 290">
                        <a:extLst>
                          <a:ext uri="{FF2B5EF4-FFF2-40B4-BE49-F238E27FC236}">
                            <a16:creationId xmlns:a16="http://schemas.microsoft.com/office/drawing/2014/main" id="{AE7186B4-0FD8-4687-B4CB-D4775809BF73}"/>
                          </a:ext>
                        </a:extLst>
                      </p:cNvPr>
                      <p:cNvPicPr>
                        <a:picLocks noChangeAspect="1" noChangeArrowheads="1"/>
                      </p:cNvPicPr>
                      <p:nvPr/>
                    </p:nvPicPr>
                    <p:blipFill>
                      <a:blip r:embed="rId4"/>
                      <a:srcRect/>
                      <a:stretch>
                        <a:fillRect/>
                      </a:stretch>
                    </p:blipFill>
                    <p:spPr bwMode="auto">
                      <a:xfrm>
                        <a:off x="4019122" y="1626635"/>
                        <a:ext cx="4616424" cy="692407"/>
                      </a:xfrm>
                      <a:prstGeom prst="rect">
                        <a:avLst/>
                      </a:prstGeom>
                      <a:noFill/>
                    </p:spPr>
                  </p:pic>
                </p:oleObj>
              </mc:Fallback>
            </mc:AlternateContent>
          </a:graphicData>
        </a:graphic>
      </p:graphicFrame>
      <p:sp>
        <p:nvSpPr>
          <p:cNvPr id="292" name="TextBox 291">
            <a:extLst>
              <a:ext uri="{FF2B5EF4-FFF2-40B4-BE49-F238E27FC236}">
                <a16:creationId xmlns:a16="http://schemas.microsoft.com/office/drawing/2014/main" id="{B7ED2B44-B31A-4F12-AE8E-B2C95F0584DB}"/>
              </a:ext>
            </a:extLst>
          </p:cNvPr>
          <p:cNvSpPr txBox="1"/>
          <p:nvPr/>
        </p:nvSpPr>
        <p:spPr>
          <a:xfrm>
            <a:off x="4048151" y="2722267"/>
            <a:ext cx="5866036"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Maximum Pitch:  ≤ 48.0 inches for D ≥ 24.0 inches    ok</a:t>
            </a:r>
          </a:p>
        </p:txBody>
      </p:sp>
      <p:sp>
        <p:nvSpPr>
          <p:cNvPr id="293" name="TextBox 292">
            <a:extLst>
              <a:ext uri="{FF2B5EF4-FFF2-40B4-BE49-F238E27FC236}">
                <a16:creationId xmlns:a16="http://schemas.microsoft.com/office/drawing/2014/main" id="{A4AFC49B-75CC-404A-A4D6-D76CD351B4E1}"/>
              </a:ext>
            </a:extLst>
          </p:cNvPr>
          <p:cNvSpPr txBox="1"/>
          <p:nvPr/>
        </p:nvSpPr>
        <p:spPr>
          <a:xfrm>
            <a:off x="4053617" y="3383179"/>
            <a:ext cx="7145328" cy="584775"/>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Minimum Pitch:   ≥ 4.0 x (Stud Diameter)</a:t>
            </a:r>
          </a:p>
          <a:p>
            <a:r>
              <a:rPr lang="en-US" sz="1600" dirty="0">
                <a:latin typeface="Calibri" panose="020F0502020204030204" pitchFamily="34" charset="0"/>
                <a:cs typeface="Calibri" panose="020F0502020204030204" pitchFamily="34" charset="0"/>
              </a:rPr>
              <a:t>                               ≥ 4.0(0.875) = 3.5 inches   ok</a:t>
            </a:r>
          </a:p>
        </p:txBody>
      </p:sp>
      <p:pic>
        <p:nvPicPr>
          <p:cNvPr id="294" name="Content Placeholder 8" descr="Diagram&#10;&#10;Description automatically generated">
            <a:extLst>
              <a:ext uri="{FF2B5EF4-FFF2-40B4-BE49-F238E27FC236}">
                <a16:creationId xmlns:a16="http://schemas.microsoft.com/office/drawing/2014/main" id="{B24A4FC4-2A23-4CB5-A3D8-43D0B9FE93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17" y="1438070"/>
            <a:ext cx="3819100" cy="2956130"/>
          </a:xfrm>
          <a:prstGeom prst="rect">
            <a:avLst/>
          </a:prstGeom>
        </p:spPr>
      </p:pic>
      <p:sp>
        <p:nvSpPr>
          <p:cNvPr id="6" name="Rectangle 5">
            <a:extLst>
              <a:ext uri="{FF2B5EF4-FFF2-40B4-BE49-F238E27FC236}">
                <a16:creationId xmlns:a16="http://schemas.microsoft.com/office/drawing/2014/main" id="{F6510EC3-E830-4624-BE38-E02118113D9E}"/>
              </a:ext>
            </a:extLst>
          </p:cNvPr>
          <p:cNvSpPr/>
          <p:nvPr/>
        </p:nvSpPr>
        <p:spPr>
          <a:xfrm>
            <a:off x="1143000" y="3835540"/>
            <a:ext cx="304800" cy="3364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5A839C9-2E59-4735-BD74-822783A0F64B}"/>
              </a:ext>
            </a:extLst>
          </p:cNvPr>
          <p:cNvSpPr/>
          <p:nvPr/>
        </p:nvSpPr>
        <p:spPr>
          <a:xfrm>
            <a:off x="571500" y="1726768"/>
            <a:ext cx="342900" cy="160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822BA248-5639-4005-93CC-44CB44EC2E62}"/>
              </a:ext>
            </a:extLst>
          </p:cNvPr>
          <p:cNvCxnSpPr/>
          <p:nvPr/>
        </p:nvCxnSpPr>
        <p:spPr>
          <a:xfrm>
            <a:off x="1295400" y="1352550"/>
            <a:ext cx="0" cy="2362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D970F7B-9A93-4992-9056-3C322D3BAD89}"/>
              </a:ext>
            </a:extLst>
          </p:cNvPr>
          <p:cNvCxnSpPr/>
          <p:nvPr/>
        </p:nvCxnSpPr>
        <p:spPr>
          <a:xfrm>
            <a:off x="2438400" y="1352550"/>
            <a:ext cx="0" cy="2366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E04210D-2287-4768-A316-58E110814E69}"/>
              </a:ext>
            </a:extLst>
          </p:cNvPr>
          <p:cNvCxnSpPr/>
          <p:nvPr/>
        </p:nvCxnSpPr>
        <p:spPr>
          <a:xfrm>
            <a:off x="1295400" y="1438070"/>
            <a:ext cx="114300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EA26752-9696-459A-9170-366D5756C8FB}"/>
              </a:ext>
            </a:extLst>
          </p:cNvPr>
          <p:cNvSpPr txBox="1"/>
          <p:nvPr/>
        </p:nvSpPr>
        <p:spPr>
          <a:xfrm>
            <a:off x="1676401" y="1067724"/>
            <a:ext cx="533399" cy="381000"/>
          </a:xfrm>
          <a:prstGeom prst="rect">
            <a:avLst/>
          </a:prstGeom>
          <a:noFill/>
        </p:spPr>
        <p:txBody>
          <a:bodyPr wrap="square" rtlCol="0">
            <a:spAutoFit/>
          </a:bodyPr>
          <a:lstStyle/>
          <a:p>
            <a:r>
              <a:rPr lang="en-US" dirty="0">
                <a:solidFill>
                  <a:srgbClr val="FF0000"/>
                </a:solidFill>
              </a:rPr>
              <a:t>L</a:t>
            </a:r>
            <a:r>
              <a:rPr lang="en-US" baseline="-25000" dirty="0">
                <a:solidFill>
                  <a:srgbClr val="FF0000"/>
                </a:solidFill>
              </a:rPr>
              <a:t>n</a:t>
            </a:r>
          </a:p>
        </p:txBody>
      </p:sp>
      <p:cxnSp>
        <p:nvCxnSpPr>
          <p:cNvPr id="24" name="Straight Connector 23">
            <a:extLst>
              <a:ext uri="{FF2B5EF4-FFF2-40B4-BE49-F238E27FC236}">
                <a16:creationId xmlns:a16="http://schemas.microsoft.com/office/drawing/2014/main" id="{14D53245-1046-4A50-B9D2-FFE1A3074E69}"/>
              </a:ext>
            </a:extLst>
          </p:cNvPr>
          <p:cNvCxnSpPr/>
          <p:nvPr/>
        </p:nvCxnSpPr>
        <p:spPr>
          <a:xfrm>
            <a:off x="3657600" y="1352550"/>
            <a:ext cx="0" cy="2366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142FD83-63E1-4E58-AAA7-210A2B40CE14}"/>
              </a:ext>
            </a:extLst>
          </p:cNvPr>
          <p:cNvCxnSpPr/>
          <p:nvPr/>
        </p:nvCxnSpPr>
        <p:spPr>
          <a:xfrm flipV="1">
            <a:off x="2438400" y="1438070"/>
            <a:ext cx="1219200" cy="10654"/>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5" name="TextBox 294">
            <a:extLst>
              <a:ext uri="{FF2B5EF4-FFF2-40B4-BE49-F238E27FC236}">
                <a16:creationId xmlns:a16="http://schemas.microsoft.com/office/drawing/2014/main" id="{81F1C932-35C6-472E-9651-78BBF2913A53}"/>
              </a:ext>
            </a:extLst>
          </p:cNvPr>
          <p:cNvSpPr txBox="1"/>
          <p:nvPr/>
        </p:nvSpPr>
        <p:spPr>
          <a:xfrm>
            <a:off x="2804900" y="1102647"/>
            <a:ext cx="8787538" cy="369332"/>
          </a:xfrm>
          <a:prstGeom prst="rect">
            <a:avLst/>
          </a:prstGeom>
          <a:noFill/>
        </p:spPr>
        <p:txBody>
          <a:bodyPr wrap="square">
            <a:spAutoFit/>
          </a:bodyPr>
          <a:lstStyle/>
          <a:p>
            <a:r>
              <a:rPr lang="en-US" dirty="0">
                <a:solidFill>
                  <a:srgbClr val="FF0000"/>
                </a:solidFill>
              </a:rPr>
              <a:t>L</a:t>
            </a:r>
            <a:r>
              <a:rPr lang="en-US" baseline="-25000" dirty="0">
                <a:solidFill>
                  <a:srgbClr val="FF0000"/>
                </a:solidFill>
              </a:rPr>
              <a:t>n</a:t>
            </a:r>
          </a:p>
        </p:txBody>
      </p:sp>
    </p:spTree>
    <p:extLst>
      <p:ext uri="{BB962C8B-B14F-4D97-AF65-F5344CB8AC3E}">
        <p14:creationId xmlns:p14="http://schemas.microsoft.com/office/powerpoint/2010/main" val="42586623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38DD-9242-47B7-A10E-4D2CAA15752A}"/>
              </a:ext>
            </a:extLst>
          </p:cNvPr>
          <p:cNvSpPr>
            <a:spLocks noGrp="1"/>
          </p:cNvSpPr>
          <p:nvPr>
            <p:ph type="title"/>
          </p:nvPr>
        </p:nvSpPr>
        <p:spPr>
          <a:xfrm>
            <a:off x="0" y="-1"/>
            <a:ext cx="9144000" cy="1098551"/>
          </a:xfrm>
        </p:spPr>
        <p:txBody>
          <a:bodyPr/>
          <a:lstStyle/>
          <a:p>
            <a:r>
              <a:rPr lang="en-US" sz="4000" dirty="0"/>
              <a:t>Lesson 9 – Flexure Part 4</a:t>
            </a:r>
            <a:br>
              <a:rPr lang="en-US" sz="4000" dirty="0"/>
            </a:br>
            <a:r>
              <a:rPr lang="en-US" sz="2800" dirty="0"/>
              <a:t>Strength Limit State: Composite Sections in Positive Bending and Shear Connectors</a:t>
            </a:r>
            <a:br>
              <a:rPr lang="en-US" sz="3200" dirty="0"/>
            </a:br>
            <a:endParaRPr lang="en-US" sz="3200" dirty="0"/>
          </a:p>
        </p:txBody>
      </p:sp>
      <p:sp>
        <p:nvSpPr>
          <p:cNvPr id="3" name="Content Placeholder 2">
            <a:extLst>
              <a:ext uri="{FF2B5EF4-FFF2-40B4-BE49-F238E27FC236}">
                <a16:creationId xmlns:a16="http://schemas.microsoft.com/office/drawing/2014/main" id="{214A5DDC-8480-4378-BA1F-4F50C12D518E}"/>
              </a:ext>
            </a:extLst>
          </p:cNvPr>
          <p:cNvSpPr>
            <a:spLocks noGrp="1"/>
          </p:cNvSpPr>
          <p:nvPr>
            <p:ph idx="1"/>
          </p:nvPr>
        </p:nvSpPr>
        <p:spPr>
          <a:xfrm>
            <a:off x="762000" y="1235869"/>
            <a:ext cx="8229600" cy="3394075"/>
          </a:xfrm>
        </p:spPr>
        <p:txBody>
          <a:bodyPr/>
          <a:lstStyle/>
          <a:p>
            <a:endParaRPr lang="en-US" sz="2400" dirty="0"/>
          </a:p>
          <a:p>
            <a:r>
              <a:rPr lang="en-US" sz="2400" dirty="0"/>
              <a:t>Composite Sections in Positive Bending</a:t>
            </a:r>
          </a:p>
          <a:p>
            <a:pPr lvl="1">
              <a:buFont typeface="Calibri" panose="020F0502020204030204" pitchFamily="34" charset="0"/>
              <a:buChar char="―"/>
            </a:pPr>
            <a:r>
              <a:rPr lang="en-US" sz="2200" dirty="0"/>
              <a:t>Introduction</a:t>
            </a:r>
          </a:p>
          <a:p>
            <a:pPr lvl="1">
              <a:buFont typeface="Calibri" panose="020F0502020204030204" pitchFamily="34" charset="0"/>
              <a:buChar char="―"/>
            </a:pPr>
            <a:r>
              <a:rPr lang="en-US" sz="2200" dirty="0"/>
              <a:t>Compact Sections</a:t>
            </a:r>
          </a:p>
          <a:p>
            <a:pPr lvl="1">
              <a:buFont typeface="Calibri" panose="020F0502020204030204" pitchFamily="34" charset="0"/>
              <a:buChar char="―"/>
            </a:pPr>
            <a:r>
              <a:rPr lang="en-US" sz="2200" dirty="0"/>
              <a:t>Noncompact Sections</a:t>
            </a:r>
          </a:p>
          <a:p>
            <a:pPr lvl="1">
              <a:buFont typeface="Calibri" panose="020F0502020204030204" pitchFamily="34" charset="0"/>
              <a:buChar char="―"/>
            </a:pPr>
            <a:r>
              <a:rPr lang="en-US" sz="2200" dirty="0"/>
              <a:t>Ductility Requirement</a:t>
            </a:r>
          </a:p>
          <a:p>
            <a:pPr lvl="1">
              <a:buFont typeface="Calibri" panose="020F0502020204030204" pitchFamily="34" charset="0"/>
              <a:buChar char="―"/>
            </a:pPr>
            <a:r>
              <a:rPr lang="en-US" sz="2200" dirty="0"/>
              <a:t>Concrete Deck Stresses</a:t>
            </a:r>
          </a:p>
          <a:p>
            <a:r>
              <a:rPr lang="en-US" sz="2400" dirty="0"/>
              <a:t>Shear Connectors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E7E2FED-5BB7-48A1-95A0-BB5A0D7BF9D6}"/>
              </a:ext>
            </a:extLst>
          </p:cNvPr>
          <p:cNvSpPr>
            <a:spLocks noGrp="1"/>
          </p:cNvSpPr>
          <p:nvPr>
            <p:ph type="sldNum" sz="quarter" idx="12"/>
          </p:nvPr>
        </p:nvSpPr>
        <p:spPr/>
        <p:txBody>
          <a:bodyPr/>
          <a:lstStyle/>
          <a:p>
            <a:fld id="{BA98D948-1207-4CB8-9C03-80C63F72A5E7}" type="slidenum">
              <a:rPr lang="en-US" smtClean="0"/>
              <a:t>74</a:t>
            </a:fld>
            <a:endParaRPr lang="en-US" dirty="0"/>
          </a:p>
        </p:txBody>
      </p:sp>
    </p:spTree>
    <p:extLst>
      <p:ext uri="{BB962C8B-B14F-4D97-AF65-F5344CB8AC3E}">
        <p14:creationId xmlns:p14="http://schemas.microsoft.com/office/powerpoint/2010/main" val="20346627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28DA55-9849-458C-BBA1-7C7723E1F68B}"/>
              </a:ext>
            </a:extLst>
          </p:cNvPr>
          <p:cNvSpPr>
            <a:spLocks noGrp="1"/>
          </p:cNvSpPr>
          <p:nvPr>
            <p:ph type="ctrTitle"/>
          </p:nvPr>
        </p:nvSpPr>
        <p:spPr/>
        <p:txBody>
          <a:bodyPr/>
          <a:lstStyle/>
          <a:p>
            <a:r>
              <a:rPr lang="en-US" dirty="0"/>
              <a:t>END</a:t>
            </a:r>
          </a:p>
        </p:txBody>
      </p:sp>
      <p:sp>
        <p:nvSpPr>
          <p:cNvPr id="6" name="Subtitle 5">
            <a:extLst>
              <a:ext uri="{FF2B5EF4-FFF2-40B4-BE49-F238E27FC236}">
                <a16:creationId xmlns:a16="http://schemas.microsoft.com/office/drawing/2014/main" id="{2E30CC91-0471-40D5-B28C-C6444808E41D}"/>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8F872851-F244-46FA-AC6A-444DD786604D}"/>
              </a:ext>
            </a:extLst>
          </p:cNvPr>
          <p:cNvSpPr>
            <a:spLocks noGrp="1"/>
          </p:cNvSpPr>
          <p:nvPr>
            <p:ph type="sldNum" sz="quarter" idx="4294967295"/>
          </p:nvPr>
        </p:nvSpPr>
        <p:spPr>
          <a:xfrm>
            <a:off x="7010400" y="4767263"/>
            <a:ext cx="2133600" cy="274637"/>
          </a:xfrm>
        </p:spPr>
        <p:txBody>
          <a:bodyPr/>
          <a:lstStyle/>
          <a:p>
            <a:fld id="{BA98D948-1207-4CB8-9C03-80C63F72A5E7}" type="slidenum">
              <a:rPr lang="en-US" smtClean="0"/>
              <a:t>75</a:t>
            </a:fld>
            <a:endParaRPr lang="en-US" dirty="0"/>
          </a:p>
        </p:txBody>
      </p:sp>
    </p:spTree>
    <p:extLst>
      <p:ext uri="{BB962C8B-B14F-4D97-AF65-F5344CB8AC3E}">
        <p14:creationId xmlns:p14="http://schemas.microsoft.com/office/powerpoint/2010/main" val="3590320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p:txBody>
          <a:bodyPr/>
          <a:lstStyle/>
          <a:p>
            <a:r>
              <a:rPr lang="en-US" dirty="0"/>
              <a:t>Compact Section Requirements</a:t>
            </a:r>
          </a:p>
        </p:txBody>
      </p:sp>
      <p:sp>
        <p:nvSpPr>
          <p:cNvPr id="6" name="Content Placeholder 5">
            <a:extLst>
              <a:ext uri="{FF2B5EF4-FFF2-40B4-BE49-F238E27FC236}">
                <a16:creationId xmlns:a16="http://schemas.microsoft.com/office/drawing/2014/main" id="{6B7D7201-03A7-4367-B8CC-AEA6BFCEE87E}"/>
              </a:ext>
            </a:extLst>
          </p:cNvPr>
          <p:cNvSpPr>
            <a:spLocks noGrp="1"/>
          </p:cNvSpPr>
          <p:nvPr>
            <p:ph idx="1"/>
          </p:nvPr>
        </p:nvSpPr>
        <p:spPr>
          <a:xfrm>
            <a:off x="0" y="1200150"/>
            <a:ext cx="9067800" cy="3394075"/>
          </a:xfrm>
        </p:spPr>
        <p:txBody>
          <a:bodyPr/>
          <a:lstStyle/>
          <a:p>
            <a:r>
              <a:rPr lang="en-US" dirty="0"/>
              <a:t>Girders are straight</a:t>
            </a:r>
          </a:p>
          <a:p>
            <a:r>
              <a:rPr lang="en-US" dirty="0"/>
              <a:t>Flange strengths, F</a:t>
            </a:r>
            <a:r>
              <a:rPr lang="en-US" baseline="-25000" dirty="0"/>
              <a:t>y</a:t>
            </a:r>
            <a:r>
              <a:rPr lang="en-US" dirty="0"/>
              <a:t> </a:t>
            </a:r>
            <a:r>
              <a:rPr lang="en-US" dirty="0">
                <a:latin typeface="Arial" panose="020B0604020202020204" pitchFamily="34" charset="0"/>
                <a:cs typeface="Arial" panose="020B0604020202020204" pitchFamily="34" charset="0"/>
              </a:rPr>
              <a:t>≤</a:t>
            </a:r>
            <a:r>
              <a:rPr lang="en-US" dirty="0"/>
              <a:t> 70 ksi</a:t>
            </a:r>
          </a:p>
          <a:p>
            <a:r>
              <a:rPr lang="en-US" dirty="0"/>
              <a:t>Web slenderness, D/t</a:t>
            </a:r>
            <a:r>
              <a:rPr lang="en-US" baseline="-25000" dirty="0"/>
              <a:t>w</a:t>
            </a:r>
            <a:r>
              <a:rPr lang="en-US" dirty="0"/>
              <a:t> </a:t>
            </a:r>
            <a:r>
              <a:rPr lang="en-US" dirty="0">
                <a:latin typeface="Arial" panose="020B0604020202020204" pitchFamily="34" charset="0"/>
                <a:cs typeface="Arial" panose="020B0604020202020204" pitchFamily="34" charset="0"/>
              </a:rPr>
              <a:t>≤</a:t>
            </a:r>
            <a:r>
              <a:rPr lang="en-US" dirty="0"/>
              <a:t> 150</a:t>
            </a:r>
          </a:p>
          <a:p>
            <a:r>
              <a:rPr lang="en-US" dirty="0"/>
              <a:t>Web slenderness based on depth of web in compression at the plastic moment,</a:t>
            </a:r>
          </a:p>
          <a:p>
            <a:pPr marL="0" indent="0">
              <a:buNone/>
            </a:pPr>
            <a:endParaRPr lang="en-US" dirty="0"/>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8</a:t>
            </a:fld>
            <a:endParaRPr lang="en-US" dirty="0"/>
          </a:p>
        </p:txBody>
      </p:sp>
      <p:graphicFrame>
        <p:nvGraphicFramePr>
          <p:cNvPr id="7" name="Object 6">
            <a:extLst>
              <a:ext uri="{FF2B5EF4-FFF2-40B4-BE49-F238E27FC236}">
                <a16:creationId xmlns:a16="http://schemas.microsoft.com/office/drawing/2014/main" id="{B7C2CF6C-61B7-4E15-A69D-AA20923F77C4}"/>
              </a:ext>
            </a:extLst>
          </p:cNvPr>
          <p:cNvGraphicFramePr>
            <a:graphicFrameLocks noChangeAspect="1"/>
          </p:cNvGraphicFramePr>
          <p:nvPr>
            <p:extLst>
              <p:ext uri="{D42A27DB-BD31-4B8C-83A1-F6EECF244321}">
                <p14:modId xmlns:p14="http://schemas.microsoft.com/office/powerpoint/2010/main" val="1014733241"/>
              </p:ext>
            </p:extLst>
          </p:nvPr>
        </p:nvGraphicFramePr>
        <p:xfrm>
          <a:off x="3391693" y="4010025"/>
          <a:ext cx="2360613" cy="1031875"/>
        </p:xfrm>
        <a:graphic>
          <a:graphicData uri="http://schemas.openxmlformats.org/presentationml/2006/ole">
            <mc:AlternateContent xmlns:mc="http://schemas.openxmlformats.org/markup-compatibility/2006">
              <mc:Choice xmlns:v="urn:schemas-microsoft-com:vml" Requires="v">
                <p:oleObj name="Equation" r:id="rId3" imgW="965160" imgH="431640" progId="Equation.DSMT4">
                  <p:embed/>
                </p:oleObj>
              </mc:Choice>
              <mc:Fallback>
                <p:oleObj name="Equation" r:id="rId3" imgW="965160" imgH="431640" progId="Equation.DSMT4">
                  <p:embed/>
                  <p:pic>
                    <p:nvPicPr>
                      <p:cNvPr id="7" name="Object 6">
                        <a:extLst>
                          <a:ext uri="{FF2B5EF4-FFF2-40B4-BE49-F238E27FC236}">
                            <a16:creationId xmlns:a16="http://schemas.microsoft.com/office/drawing/2014/main" id="{B7C2CF6C-61B7-4E15-A69D-AA20923F77C4}"/>
                          </a:ext>
                        </a:extLst>
                      </p:cNvPr>
                      <p:cNvPicPr>
                        <a:picLocks noChangeAspect="1" noChangeArrowheads="1"/>
                      </p:cNvPicPr>
                      <p:nvPr/>
                    </p:nvPicPr>
                    <p:blipFill>
                      <a:blip r:embed="rId4"/>
                      <a:srcRect/>
                      <a:stretch>
                        <a:fillRect/>
                      </a:stretch>
                    </p:blipFill>
                    <p:spPr bwMode="auto">
                      <a:xfrm>
                        <a:off x="3391693" y="4010025"/>
                        <a:ext cx="2360613" cy="1031875"/>
                      </a:xfrm>
                      <a:prstGeom prst="rect">
                        <a:avLst/>
                      </a:prstGeom>
                      <a:noFill/>
                    </p:spPr>
                  </p:pic>
                </p:oleObj>
              </mc:Fallback>
            </mc:AlternateContent>
          </a:graphicData>
        </a:graphic>
      </p:graphicFrame>
    </p:spTree>
    <p:extLst>
      <p:ext uri="{BB962C8B-B14F-4D97-AF65-F5344CB8AC3E}">
        <p14:creationId xmlns:p14="http://schemas.microsoft.com/office/powerpoint/2010/main" val="229031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C502A3-3976-48AD-B2B2-C0A7C762EF63}"/>
              </a:ext>
            </a:extLst>
          </p:cNvPr>
          <p:cNvSpPr>
            <a:spLocks noGrp="1"/>
          </p:cNvSpPr>
          <p:nvPr>
            <p:ph type="title"/>
          </p:nvPr>
        </p:nvSpPr>
        <p:spPr>
          <a:xfrm>
            <a:off x="571500" y="0"/>
            <a:ext cx="8229600" cy="857250"/>
          </a:xfrm>
        </p:spPr>
        <p:txBody>
          <a:bodyPr/>
          <a:lstStyle/>
          <a:p>
            <a:r>
              <a:rPr lang="en-US" dirty="0"/>
              <a:t>Flexural Resistance Equation </a:t>
            </a:r>
            <a:br>
              <a:rPr lang="en-US" dirty="0"/>
            </a:br>
            <a:r>
              <a:rPr lang="en-US" sz="2800" dirty="0"/>
              <a:t>Compact Sections</a:t>
            </a:r>
          </a:p>
        </p:txBody>
      </p:sp>
      <p:sp>
        <p:nvSpPr>
          <p:cNvPr id="4" name="Slide Number Placeholder 3">
            <a:extLst>
              <a:ext uri="{FF2B5EF4-FFF2-40B4-BE49-F238E27FC236}">
                <a16:creationId xmlns:a16="http://schemas.microsoft.com/office/drawing/2014/main" id="{5E69C566-41A7-4E34-AB00-10918E05F197}"/>
              </a:ext>
            </a:extLst>
          </p:cNvPr>
          <p:cNvSpPr>
            <a:spLocks noGrp="1"/>
          </p:cNvSpPr>
          <p:nvPr>
            <p:ph type="sldNum" sz="quarter" idx="12"/>
          </p:nvPr>
        </p:nvSpPr>
        <p:spPr/>
        <p:txBody>
          <a:bodyPr/>
          <a:lstStyle/>
          <a:p>
            <a:fld id="{BA98D948-1207-4CB8-9C03-80C63F72A5E7}" type="slidenum">
              <a:rPr lang="en-US" smtClean="0"/>
              <a:t>9</a:t>
            </a:fld>
            <a:endParaRPr lang="en-US" dirty="0"/>
          </a:p>
        </p:txBody>
      </p:sp>
      <p:graphicFrame>
        <p:nvGraphicFramePr>
          <p:cNvPr id="8" name="Object 7">
            <a:extLst>
              <a:ext uri="{FF2B5EF4-FFF2-40B4-BE49-F238E27FC236}">
                <a16:creationId xmlns:a16="http://schemas.microsoft.com/office/drawing/2014/main" id="{A526EF77-9BC5-4646-B145-47C0ED88A310}"/>
              </a:ext>
            </a:extLst>
          </p:cNvPr>
          <p:cNvGraphicFramePr>
            <a:graphicFrameLocks noChangeAspect="1"/>
          </p:cNvGraphicFramePr>
          <p:nvPr>
            <p:extLst>
              <p:ext uri="{D42A27DB-BD31-4B8C-83A1-F6EECF244321}">
                <p14:modId xmlns:p14="http://schemas.microsoft.com/office/powerpoint/2010/main" val="878266926"/>
              </p:ext>
            </p:extLst>
          </p:nvPr>
        </p:nvGraphicFramePr>
        <p:xfrm>
          <a:off x="3155172" y="1139825"/>
          <a:ext cx="3148845" cy="1050925"/>
        </p:xfrm>
        <a:graphic>
          <a:graphicData uri="http://schemas.openxmlformats.org/presentationml/2006/ole">
            <mc:AlternateContent xmlns:mc="http://schemas.openxmlformats.org/markup-compatibility/2006">
              <mc:Choice xmlns:v="urn:schemas-microsoft-com:vml" Requires="v">
                <p:oleObj name="Equation" r:id="rId3" imgW="1041120" imgH="355320" progId="Equation.DSMT4">
                  <p:embed/>
                </p:oleObj>
              </mc:Choice>
              <mc:Fallback>
                <p:oleObj name="Equation" r:id="rId3" imgW="1041120" imgH="355320" progId="Equation.DSMT4">
                  <p:embed/>
                  <p:pic>
                    <p:nvPicPr>
                      <p:cNvPr id="8" name="Object 7">
                        <a:extLst>
                          <a:ext uri="{FF2B5EF4-FFF2-40B4-BE49-F238E27FC236}">
                            <a16:creationId xmlns:a16="http://schemas.microsoft.com/office/drawing/2014/main" id="{A526EF77-9BC5-4646-B145-47C0ED88A310}"/>
                          </a:ext>
                        </a:extLst>
                      </p:cNvPr>
                      <p:cNvPicPr>
                        <a:picLocks noChangeAspect="1" noChangeArrowheads="1"/>
                      </p:cNvPicPr>
                      <p:nvPr/>
                    </p:nvPicPr>
                    <p:blipFill>
                      <a:blip r:embed="rId4"/>
                      <a:srcRect/>
                      <a:stretch>
                        <a:fillRect/>
                      </a:stretch>
                    </p:blipFill>
                    <p:spPr bwMode="auto">
                      <a:xfrm>
                        <a:off x="3155172" y="1139825"/>
                        <a:ext cx="3148845" cy="1050925"/>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19DC3542-A91A-448D-887C-0DC4BB3ECC6F}"/>
              </a:ext>
            </a:extLst>
          </p:cNvPr>
          <p:cNvSpPr txBox="1"/>
          <p:nvPr/>
        </p:nvSpPr>
        <p:spPr>
          <a:xfrm>
            <a:off x="678873" y="1966638"/>
            <a:ext cx="8101445" cy="3083921"/>
          </a:xfrm>
          <a:prstGeom prst="rect">
            <a:avLst/>
          </a:prstGeom>
          <a:noFill/>
        </p:spPr>
        <p:txBody>
          <a:bodyPr wrap="square">
            <a:spAutoFit/>
          </a:bodyPr>
          <a:lstStyle/>
          <a:p>
            <a:pPr marL="228600" marR="228600" algn="just">
              <a:lnSpc>
                <a:spcPct val="110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where:</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f</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sym typeface="MT Extra" panose="05050102010205020202" pitchFamily="18" charset="2"/>
              </a:rPr>
              <a:t></a:t>
            </a:r>
            <a:r>
              <a:rPr lang="en-US" dirty="0">
                <a:effectLst/>
                <a:latin typeface="Arial" panose="020B0604020202020204" pitchFamily="34" charset="0"/>
                <a:ea typeface="Times New Roman" panose="02020603050405020304" pitchFamily="18" charset="0"/>
                <a:cs typeface="Times New Roman" panose="02020603050405020304" pitchFamily="18" charset="0"/>
              </a:rPr>
              <a:t>	=	factored lateral bending stress in the tension flange (ksi). f</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sym typeface="MT Extra" panose="05050102010205020202" pitchFamily="18" charset="2"/>
              </a:rPr>
              <a:t></a:t>
            </a:r>
            <a:r>
              <a:rPr lang="en-US" dirty="0">
                <a:effectLst/>
                <a:latin typeface="Arial" panose="020B0604020202020204" pitchFamily="34" charset="0"/>
                <a:ea typeface="Times New Roman" panose="02020603050405020304" pitchFamily="18" charset="0"/>
                <a:cs typeface="Times New Roman" panose="02020603050405020304" pitchFamily="18" charset="0"/>
              </a:rPr>
              <a:t> is always taken as positive.</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M</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n</a:t>
            </a:r>
            <a:r>
              <a:rPr lang="en-US" dirty="0">
                <a:effectLst/>
                <a:latin typeface="Arial" panose="020B0604020202020204" pitchFamily="34" charset="0"/>
                <a:ea typeface="Times New Roman" panose="02020603050405020304" pitchFamily="18" charset="0"/>
                <a:cs typeface="Times New Roman" panose="02020603050405020304" pitchFamily="18" charset="0"/>
              </a:rPr>
              <a:t>	=	nominal flexural resistance of the section determined as specified in </a:t>
            </a:r>
            <a:r>
              <a:rPr lang="en-US" i="1" dirty="0">
                <a:effectLst/>
                <a:latin typeface="Arial" panose="020B0604020202020204" pitchFamily="34" charset="0"/>
                <a:ea typeface="Times New Roman" panose="02020603050405020304" pitchFamily="18" charset="0"/>
                <a:cs typeface="Times New Roman" panose="02020603050405020304" pitchFamily="18" charset="0"/>
              </a:rPr>
              <a:t>AASHTO</a:t>
            </a:r>
            <a:r>
              <a:rPr lang="en-US" dirty="0">
                <a:effectLst/>
                <a:latin typeface="Arial" panose="020B0604020202020204" pitchFamily="34" charset="0"/>
                <a:ea typeface="Times New Roman" panose="02020603050405020304" pitchFamily="18" charset="0"/>
                <a:cs typeface="Times New Roman" panose="02020603050405020304" pitchFamily="18" charset="0"/>
              </a:rPr>
              <a:t> </a:t>
            </a:r>
            <a:r>
              <a:rPr lang="en-US" i="1" dirty="0">
                <a:effectLst/>
                <a:latin typeface="Arial" panose="020B0604020202020204" pitchFamily="34" charset="0"/>
                <a:ea typeface="Times New Roman" panose="02020603050405020304" pitchFamily="18" charset="0"/>
                <a:cs typeface="Times New Roman" panose="02020603050405020304" pitchFamily="18" charset="0"/>
              </a:rPr>
              <a:t>LRFD</a:t>
            </a:r>
            <a:r>
              <a:rPr lang="en-US" dirty="0">
                <a:effectLst/>
                <a:latin typeface="Arial" panose="020B0604020202020204" pitchFamily="34" charset="0"/>
                <a:ea typeface="Times New Roman" panose="02020603050405020304" pitchFamily="18" charset="0"/>
                <a:cs typeface="Times New Roman" panose="02020603050405020304" pitchFamily="18" charset="0"/>
              </a:rPr>
              <a:t> Article 6.10.7.1.2 (kip-in.)</a:t>
            </a:r>
          </a:p>
          <a:p>
            <a:pPr marL="1028700" marR="228600" indent="-800100" algn="just">
              <a:lnSpc>
                <a:spcPct val="110000"/>
              </a:lnSpc>
              <a:spcBef>
                <a:spcPts val="0"/>
              </a:spcBef>
              <a:spcAft>
                <a:spcPts val="0"/>
              </a:spcAft>
              <a:tabLst>
                <a:tab pos="457200" algn="l"/>
                <a:tab pos="800100" algn="l"/>
                <a:tab pos="1028700" algn="l"/>
              </a:tabLst>
            </a:pPr>
            <a:r>
              <a:rPr lang="en-US" dirty="0">
                <a:effectLst/>
                <a:latin typeface="Arial" panose="020B0604020202020204" pitchFamily="34" charset="0"/>
                <a:ea typeface="Times New Roman" panose="02020603050405020304" pitchFamily="18" charset="0"/>
                <a:cs typeface="Times New Roman" panose="02020603050405020304" pitchFamily="18" charset="0"/>
              </a:rPr>
              <a:t>	M</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u</a:t>
            </a:r>
            <a:r>
              <a:rPr lang="en-US" dirty="0">
                <a:effectLst/>
                <a:latin typeface="Arial" panose="020B0604020202020204" pitchFamily="34" charset="0"/>
                <a:ea typeface="Times New Roman" panose="02020603050405020304" pitchFamily="18" charset="0"/>
                <a:cs typeface="Times New Roman" panose="02020603050405020304" pitchFamily="18" charset="0"/>
              </a:rPr>
              <a:t>	=	member major-axis bending moment due to the factored loads at the section under consideration (kip-in.). M</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u</a:t>
            </a:r>
            <a:r>
              <a:rPr lang="en-US" dirty="0">
                <a:effectLst/>
                <a:latin typeface="Arial" panose="020B0604020202020204" pitchFamily="34" charset="0"/>
                <a:ea typeface="Times New Roman" panose="02020603050405020304" pitchFamily="18" charset="0"/>
                <a:cs typeface="Times New Roman" panose="02020603050405020304" pitchFamily="18" charset="0"/>
              </a:rPr>
              <a:t> is always taken as positive.</a:t>
            </a:r>
          </a:p>
          <a:p>
            <a:pPr marL="1025525" indent="-1025525"/>
            <a:r>
              <a:rPr lang="en-US" i="1" dirty="0">
                <a:ea typeface="Times New Roman" panose="02020603050405020304" pitchFamily="18" charset="0"/>
                <a:cs typeface="Times New Roman" panose="02020603050405020304" pitchFamily="18" charset="0"/>
              </a:rPr>
              <a:t>       </a:t>
            </a:r>
            <a:r>
              <a:rPr lang="en-US" dirty="0">
                <a:effectLst/>
                <a:latin typeface="Arial" panose="020B0604020202020204" pitchFamily="34" charset="0"/>
                <a:ea typeface="Times New Roman" panose="02020603050405020304" pitchFamily="18" charset="0"/>
                <a:cs typeface="Times New Roman" panose="02020603050405020304" pitchFamily="18" charset="0"/>
              </a:rPr>
              <a:t>S</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x  </a:t>
            </a:r>
            <a:r>
              <a:rPr lang="en-US" i="1" baseline="-25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dirty="0">
                <a:effectLst/>
                <a:latin typeface="Arial" panose="020B0604020202020204" pitchFamily="34" charset="0"/>
                <a:ea typeface="Times New Roman" panose="02020603050405020304" pitchFamily="18" charset="0"/>
                <a:cs typeface="Times New Roman" panose="02020603050405020304" pitchFamily="18" charset="0"/>
              </a:rPr>
              <a:t>= elastic section modulus about the major-axis of the section to the tension flange taken as M</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yt</a:t>
            </a:r>
            <a:r>
              <a:rPr lang="en-US" dirty="0">
                <a:effectLst/>
                <a:latin typeface="Arial" panose="020B0604020202020204" pitchFamily="34" charset="0"/>
                <a:ea typeface="Times New Roman" panose="02020603050405020304" pitchFamily="18" charset="0"/>
                <a:cs typeface="Times New Roman" panose="02020603050405020304" pitchFamily="18" charset="0"/>
              </a:rPr>
              <a:t>/F</a:t>
            </a:r>
            <a:r>
              <a:rPr lang="en-US" baseline="-25000" dirty="0">
                <a:effectLst/>
                <a:latin typeface="Arial" panose="020B0604020202020204" pitchFamily="34" charset="0"/>
                <a:ea typeface="Times New Roman" panose="02020603050405020304" pitchFamily="18" charset="0"/>
                <a:cs typeface="Times New Roman" panose="02020603050405020304" pitchFamily="18" charset="0"/>
              </a:rPr>
              <a:t>yt</a:t>
            </a:r>
            <a:endParaRPr lang="en-US" dirty="0"/>
          </a:p>
        </p:txBody>
      </p:sp>
    </p:spTree>
    <p:extLst>
      <p:ext uri="{BB962C8B-B14F-4D97-AF65-F5344CB8AC3E}">
        <p14:creationId xmlns:p14="http://schemas.microsoft.com/office/powerpoint/2010/main" val="84648109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1_AISC_NSBA_Template_16.9" id="{8CC5081A-98D7-4707-B1EE-91AEFB5E7CFC}" vid="{4D7AF53C-7929-4405-9947-91C5F81CC48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24882</TotalTime>
  <Words>21376</Words>
  <Application>Microsoft Office PowerPoint</Application>
  <PresentationFormat>On-screen Show (16:9)</PresentationFormat>
  <Paragraphs>777</Paragraphs>
  <Slides>75</Slides>
  <Notes>75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6" baseType="lpstr">
      <vt:lpstr>Arial</vt:lpstr>
      <vt:lpstr>Arial Narrow</vt:lpstr>
      <vt:lpstr>Calibri</vt:lpstr>
      <vt:lpstr>Calibri Light</vt:lpstr>
      <vt:lpstr>Courier New</vt:lpstr>
      <vt:lpstr>MT Extra</vt:lpstr>
      <vt:lpstr>Roboto</vt:lpstr>
      <vt:lpstr>Symbol</vt:lpstr>
      <vt:lpstr>Times New Roman</vt:lpstr>
      <vt:lpstr>Custom Design</vt:lpstr>
      <vt:lpstr>Equation</vt:lpstr>
      <vt:lpstr>Fundamentals of Steel Bridge Engineering</vt:lpstr>
      <vt:lpstr>Lesson 9 – Flexure Part 4 Strength Limit State: Composite Sections in Positive Bending and Shear Connectors  </vt:lpstr>
      <vt:lpstr>INTRODUCTION</vt:lpstr>
      <vt:lpstr>Flexural Resistance Components  Composite Sections in Positive Bending</vt:lpstr>
      <vt:lpstr>Cross-Section Proportion Limits</vt:lpstr>
      <vt:lpstr>Compact vs. Noncompact Sections</vt:lpstr>
      <vt:lpstr>Compact Sections</vt:lpstr>
      <vt:lpstr>Compact Section Requirements</vt:lpstr>
      <vt:lpstr>Flexural Resistance Equation  Compact Sections</vt:lpstr>
      <vt:lpstr>Nominal Flexural Resistance, Mn Compact Sections – Simple Spans</vt:lpstr>
      <vt:lpstr>Nominal Flexural Resistance, Mn Compact Sections – Continuous Spans</vt:lpstr>
      <vt:lpstr>Nominal Flexural Resistance, Mn </vt:lpstr>
      <vt:lpstr>Section Properties</vt:lpstr>
      <vt:lpstr>Compact Section Requirements</vt:lpstr>
      <vt:lpstr>Nominal Flexural Resistance, Mn </vt:lpstr>
      <vt:lpstr>Factored Moment Calculation, Mu </vt:lpstr>
      <vt:lpstr>Flexural Resistance Equation  Compact Sections</vt:lpstr>
      <vt:lpstr>NonCompact Sections</vt:lpstr>
      <vt:lpstr>Noncompact Section Requirements</vt:lpstr>
      <vt:lpstr>Flexural Resistance Equations  Noncompact Sections</vt:lpstr>
      <vt:lpstr>Nominal Flexural Resistance, Fn Noncompact Sections</vt:lpstr>
      <vt:lpstr>Ductility requirement</vt:lpstr>
      <vt:lpstr>Ductility Requirement Compact &amp; Noncompact Sections</vt:lpstr>
      <vt:lpstr>Concrete deck stresses</vt:lpstr>
      <vt:lpstr>Concrete Deck Stresses Noncompact Sections Only</vt:lpstr>
      <vt:lpstr>Shear connectors</vt:lpstr>
      <vt:lpstr>Shear Connectors </vt:lpstr>
      <vt:lpstr>Shear Connectors Installation </vt:lpstr>
      <vt:lpstr>Shear Connectors Minimum Total Height-to-Shank Diameter Ratio </vt:lpstr>
      <vt:lpstr>Shear Connectors Cover and Penetration </vt:lpstr>
      <vt:lpstr>Shear Connectors Transverse Spacing and Clear Distance </vt:lpstr>
      <vt:lpstr>Shear Connectors Pitch</vt:lpstr>
      <vt:lpstr>Shear Connectors Pitch – Fatigue Limit State Design</vt:lpstr>
      <vt:lpstr>Shear Connectors Pitch – Fatigue Limit State Design</vt:lpstr>
      <vt:lpstr>Shear Connectors Pitch – Fatigue Limit State Design</vt:lpstr>
      <vt:lpstr>Shear Connectors Pitch – Fatigue Limit State Design</vt:lpstr>
      <vt:lpstr>Shear Connectors Pitch – Fatigue Limit State Design</vt:lpstr>
      <vt:lpstr>Shear Connectors Pitch – Fatigue Limit State Design</vt:lpstr>
      <vt:lpstr>Shear Connectors Pitch – Fatigue Limit State Design</vt:lpstr>
      <vt:lpstr>Shear Connectors Pitch – Fatigue Limit State Design</vt:lpstr>
      <vt:lpstr>Shear Connectors Pitch – Fatigue Limit State Design</vt:lpstr>
      <vt:lpstr>Shear Connectors Pitch – Fatigue Limit State Design</vt:lpstr>
      <vt:lpstr>Shear Connectors Pitch – Fatigue Limit State Design</vt:lpstr>
      <vt:lpstr>Shear Connectors Fatigue Limit State Design</vt:lpstr>
      <vt:lpstr>Shear Connectors Strength Limit State Design</vt:lpstr>
      <vt:lpstr>Shear Connectors Strength Limit State Design</vt:lpstr>
      <vt:lpstr>Shear Connectors Strength Limit State Design</vt:lpstr>
      <vt:lpstr>Shear Connectors Strength Limit State Design</vt:lpstr>
      <vt:lpstr>Shear Connectors Strength Limit State Design</vt:lpstr>
      <vt:lpstr>Shear Connectors Strength Limit State Design</vt:lpstr>
      <vt:lpstr>Shear Connectors Strength Limit State Design</vt:lpstr>
      <vt:lpstr>Shear Connectors Pitch - Strength Limit State Design</vt:lpstr>
      <vt:lpstr>Shear Connectors </vt:lpstr>
      <vt:lpstr>Shear Connectors Cover and Penetration </vt:lpstr>
      <vt:lpstr>Shear Connectors Minimum Total Height-to-Shank Diameter Ratio </vt:lpstr>
      <vt:lpstr>Shear Connectors Transverse Spacing and Clear Distance </vt:lpstr>
      <vt:lpstr>Shear Connectors Pitch – Fatigue Limit State </vt:lpstr>
      <vt:lpstr>Shear Connectors Pitch – Fatigue Limit State </vt:lpstr>
      <vt:lpstr>Shear Connectors Pitch – Fatigue Limit State </vt:lpstr>
      <vt:lpstr>Shear Connectors Pitch – Fatigue Limit State </vt:lpstr>
      <vt:lpstr>Shear Connectors Pitch – Fatigue Limit State Design</vt:lpstr>
      <vt:lpstr>Shear Connectors Pitch – Fatigue Limit State Design</vt:lpstr>
      <vt:lpstr>Shear Connectors Pitch – Fatigue Limit State Design</vt:lpstr>
      <vt:lpstr>Shear Connectors Pitch – Fatigue Limit State Design</vt:lpstr>
      <vt:lpstr>Shear Connectors Fatigue Limit State – Load Induced Fatigue </vt:lpstr>
      <vt:lpstr>Shear Connectors Fatigue Limit State – Load Induced Fatigue </vt:lpstr>
      <vt:lpstr>Shear Connectors Strength Limit State Design</vt:lpstr>
      <vt:lpstr>Shear Connectors Strength Limit State Design</vt:lpstr>
      <vt:lpstr>Shear Connectors Strength Limit State Design</vt:lpstr>
      <vt:lpstr>Shear Connectors Strength Limit State Design</vt:lpstr>
      <vt:lpstr>Shear Connectors Strength Limit State Design</vt:lpstr>
      <vt:lpstr>Shear Connectors Pitch - Strength Limit State Design</vt:lpstr>
      <vt:lpstr>Shear Connectors Pitch - Strength Limit State Design</vt:lpstr>
      <vt:lpstr>Lesson 9 – Flexure Part 4 Strength Limit State: Composite Sections in Positive Bending and Shear Connectors </vt:lpstr>
      <vt:lpstr>END</vt:lpstr>
    </vt:vector>
  </TitlesOfParts>
  <Company>AISC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leu</dc:creator>
  <cp:lastModifiedBy>Kristi Sattler</cp:lastModifiedBy>
  <cp:revision>314</cp:revision>
  <cp:lastPrinted>2023-09-10T18:36:22Z</cp:lastPrinted>
  <dcterms:created xsi:type="dcterms:W3CDTF">2011-09-22T15:27:27Z</dcterms:created>
  <dcterms:modified xsi:type="dcterms:W3CDTF">2024-08-07T12:48:51Z</dcterms:modified>
</cp:coreProperties>
</file>