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notesMasterIdLst>
    <p:notesMasterId r:id="rId64"/>
  </p:notesMasterIdLst>
  <p:handoutMasterIdLst>
    <p:handoutMasterId r:id="rId65"/>
  </p:handoutMasterIdLst>
  <p:sldIdLst>
    <p:sldId id="340" r:id="rId3"/>
    <p:sldId id="380" r:id="rId4"/>
    <p:sldId id="554" r:id="rId5"/>
    <p:sldId id="342" r:id="rId6"/>
    <p:sldId id="788" r:id="rId7"/>
    <p:sldId id="789" r:id="rId8"/>
    <p:sldId id="790" r:id="rId9"/>
    <p:sldId id="793" r:id="rId10"/>
    <p:sldId id="794" r:id="rId11"/>
    <p:sldId id="787" r:id="rId12"/>
    <p:sldId id="791" r:id="rId13"/>
    <p:sldId id="795" r:id="rId14"/>
    <p:sldId id="796" r:id="rId15"/>
    <p:sldId id="797" r:id="rId16"/>
    <p:sldId id="798" r:id="rId17"/>
    <p:sldId id="799" r:id="rId18"/>
    <p:sldId id="800" r:id="rId19"/>
    <p:sldId id="801" r:id="rId20"/>
    <p:sldId id="805" r:id="rId21"/>
    <p:sldId id="806" r:id="rId22"/>
    <p:sldId id="807" r:id="rId23"/>
    <p:sldId id="808" r:id="rId24"/>
    <p:sldId id="811" r:id="rId25"/>
    <p:sldId id="812" r:id="rId26"/>
    <p:sldId id="809" r:id="rId27"/>
    <p:sldId id="810" r:id="rId28"/>
    <p:sldId id="786" r:id="rId29"/>
    <p:sldId id="813" r:id="rId30"/>
    <p:sldId id="814" r:id="rId31"/>
    <p:sldId id="815" r:id="rId32"/>
    <p:sldId id="816" r:id="rId33"/>
    <p:sldId id="817" r:id="rId34"/>
    <p:sldId id="818" r:id="rId35"/>
    <p:sldId id="802" r:id="rId36"/>
    <p:sldId id="819" r:id="rId37"/>
    <p:sldId id="820" r:id="rId38"/>
    <p:sldId id="821" r:id="rId39"/>
    <p:sldId id="822" r:id="rId40"/>
    <p:sldId id="823" r:id="rId41"/>
    <p:sldId id="824" r:id="rId42"/>
    <p:sldId id="825" r:id="rId43"/>
    <p:sldId id="826" r:id="rId44"/>
    <p:sldId id="827" r:id="rId45"/>
    <p:sldId id="828" r:id="rId46"/>
    <p:sldId id="829" r:id="rId47"/>
    <p:sldId id="830" r:id="rId48"/>
    <p:sldId id="831" r:id="rId49"/>
    <p:sldId id="832" r:id="rId50"/>
    <p:sldId id="833" r:id="rId51"/>
    <p:sldId id="834" r:id="rId52"/>
    <p:sldId id="835" r:id="rId53"/>
    <p:sldId id="836" r:id="rId54"/>
    <p:sldId id="837" r:id="rId55"/>
    <p:sldId id="838" r:id="rId56"/>
    <p:sldId id="839" r:id="rId57"/>
    <p:sldId id="840" r:id="rId58"/>
    <p:sldId id="841" r:id="rId59"/>
    <p:sldId id="844" r:id="rId60"/>
    <p:sldId id="842" r:id="rId61"/>
    <p:sldId id="845" r:id="rId62"/>
    <p:sldId id="442" r:id="rId63"/>
  </p:sldIdLst>
  <p:sldSz cx="9144000" cy="5143500" type="screen16x9"/>
  <p:notesSz cx="7102475" cy="93884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1ACFE2-7A86-4A89-9043-571FCE3F171B}" v="121" dt="2024-06-23T15:22:29.7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6019" autoAdjust="0"/>
  </p:normalViewPr>
  <p:slideViewPr>
    <p:cSldViewPr snapToGrid="0">
      <p:cViewPr varScale="1">
        <p:scale>
          <a:sx n="112" d="100"/>
          <a:sy n="112" d="100"/>
        </p:scale>
        <p:origin x="1584" y="96"/>
      </p:cViewPr>
      <p:guideLst>
        <p:guide orient="horz" pos="2160"/>
        <p:guide pos="2880"/>
        <p:guide orient="horz" pos="1620"/>
      </p:guideLst>
    </p:cSldViewPr>
  </p:slideViewPr>
  <p:outlineViewPr>
    <p:cViewPr>
      <p:scale>
        <a:sx n="33" d="100"/>
        <a:sy n="33" d="100"/>
      </p:scale>
      <p:origin x="0" y="-504"/>
    </p:cViewPr>
  </p:outlineViewPr>
  <p:notesTextViewPr>
    <p:cViewPr>
      <p:scale>
        <a:sx n="125" d="100"/>
        <a:sy n="125" d="100"/>
      </p:scale>
      <p:origin x="0" y="0"/>
    </p:cViewPr>
  </p:notesTextViewPr>
  <p:sorterViewPr>
    <p:cViewPr varScale="1">
      <p:scale>
        <a:sx n="100" d="100"/>
        <a:sy n="100" d="100"/>
      </p:scale>
      <p:origin x="0" y="0"/>
    </p:cViewPr>
  </p:sorterViewPr>
  <p:notesViewPr>
    <p:cSldViewPr snapToGrid="0">
      <p:cViewPr varScale="1">
        <p:scale>
          <a:sx n="55" d="100"/>
          <a:sy n="55" d="100"/>
        </p:scale>
        <p:origin x="2560" y="6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o Russo" userId="88ca608b-19ff-46ea-83b3-8919c2a05283" providerId="ADAL" clId="{DF1ACFE2-7A86-4A89-9043-571FCE3F171B}"/>
    <pc:docChg chg="undo custSel delSld modSld">
      <pc:chgData name="Francesco Russo" userId="88ca608b-19ff-46ea-83b3-8919c2a05283" providerId="ADAL" clId="{DF1ACFE2-7A86-4A89-9043-571FCE3F171B}" dt="2024-06-29T23:26:46.421" v="1040" actId="14100"/>
      <pc:docMkLst>
        <pc:docMk/>
      </pc:docMkLst>
      <pc:sldChg chg="addSp modSp mod">
        <pc:chgData name="Francesco Russo" userId="88ca608b-19ff-46ea-83b3-8919c2a05283" providerId="ADAL" clId="{DF1ACFE2-7A86-4A89-9043-571FCE3F171B}" dt="2024-06-21T17:47:20.109" v="271"/>
        <pc:sldMkLst>
          <pc:docMk/>
          <pc:sldMk cId="1971099479" sldId="340"/>
        </pc:sldMkLst>
        <pc:spChg chg="mod">
          <ac:chgData name="Francesco Russo" userId="88ca608b-19ff-46ea-83b3-8919c2a05283" providerId="ADAL" clId="{DF1ACFE2-7A86-4A89-9043-571FCE3F171B}" dt="2024-06-21T17:38:07.785" v="153" actId="20577"/>
          <ac:spMkLst>
            <pc:docMk/>
            <pc:sldMk cId="1971099479" sldId="340"/>
            <ac:spMk id="7" creationId="{F7C61BD8-82CB-4034-B54B-70E5AFD42AE6}"/>
          </ac:spMkLst>
        </pc:spChg>
        <pc:picChg chg="add mod">
          <ac:chgData name="Francesco Russo" userId="88ca608b-19ff-46ea-83b3-8919c2a05283" providerId="ADAL" clId="{DF1ACFE2-7A86-4A89-9043-571FCE3F171B}" dt="2024-06-21T17:47:20.109" v="271"/>
          <ac:picMkLst>
            <pc:docMk/>
            <pc:sldMk cId="1971099479" sldId="340"/>
            <ac:picMk id="8" creationId="{583A6C2D-58A0-7E57-8F4E-794CA789626F}"/>
          </ac:picMkLst>
        </pc:picChg>
      </pc:sldChg>
      <pc:sldChg chg="addSp modSp modNotes">
        <pc:chgData name="Francesco Russo" userId="88ca608b-19ff-46ea-83b3-8919c2a05283" providerId="ADAL" clId="{DF1ACFE2-7A86-4A89-9043-571FCE3F171B}" dt="2024-06-21T17:53:43.253" v="465"/>
        <pc:sldMkLst>
          <pc:docMk/>
          <pc:sldMk cId="1432522719" sldId="342"/>
        </pc:sldMkLst>
        <pc:picChg chg="add mod">
          <ac:chgData name="Francesco Russo" userId="88ca608b-19ff-46ea-83b3-8919c2a05283" providerId="ADAL" clId="{DF1ACFE2-7A86-4A89-9043-571FCE3F171B}" dt="2024-06-21T17:53:43.253" v="465"/>
          <ac:picMkLst>
            <pc:docMk/>
            <pc:sldMk cId="1432522719" sldId="342"/>
            <ac:picMk id="7" creationId="{DCF3E4D1-E0F8-EEB5-AEB3-F5A46EA6D002}"/>
          </ac:picMkLst>
        </pc:picChg>
      </pc:sldChg>
      <pc:sldChg chg="addSp delSp modSp modTransition modAnim">
        <pc:chgData name="Francesco Russo" userId="88ca608b-19ff-46ea-83b3-8919c2a05283" providerId="ADAL" clId="{DF1ACFE2-7A86-4A89-9043-571FCE3F171B}" dt="2024-06-21T17:48:19.485" v="275"/>
        <pc:sldMkLst>
          <pc:docMk/>
          <pc:sldMk cId="2508721872" sldId="380"/>
        </pc:sldMkLst>
        <pc:picChg chg="add del mod">
          <ac:chgData name="Francesco Russo" userId="88ca608b-19ff-46ea-83b3-8919c2a05283" providerId="ADAL" clId="{DF1ACFE2-7A86-4A89-9043-571FCE3F171B}" dt="2024-06-21T17:47:24.216" v="272"/>
          <ac:picMkLst>
            <pc:docMk/>
            <pc:sldMk cId="2508721872" sldId="380"/>
            <ac:picMk id="6" creationId="{F0A6F8DF-C799-0D39-C69F-8EFEECFB675F}"/>
          </ac:picMkLst>
        </pc:picChg>
        <pc:picChg chg="add del mod">
          <ac:chgData name="Francesco Russo" userId="88ca608b-19ff-46ea-83b3-8919c2a05283" providerId="ADAL" clId="{DF1ACFE2-7A86-4A89-9043-571FCE3F171B}" dt="2024-06-21T17:47:43.051" v="274"/>
          <ac:picMkLst>
            <pc:docMk/>
            <pc:sldMk cId="2508721872" sldId="380"/>
            <ac:picMk id="11" creationId="{E99A8D6D-FFCC-A125-7417-0E6C19A3D65B}"/>
          </ac:picMkLst>
        </pc:picChg>
        <pc:picChg chg="add mod">
          <ac:chgData name="Francesco Russo" userId="88ca608b-19ff-46ea-83b3-8919c2a05283" providerId="ADAL" clId="{DF1ACFE2-7A86-4A89-9043-571FCE3F171B}" dt="2024-06-21T17:48:19.485" v="275"/>
          <ac:picMkLst>
            <pc:docMk/>
            <pc:sldMk cId="2508721872" sldId="380"/>
            <ac:picMk id="16" creationId="{CABBF47E-7AF4-A948-D416-080153362C67}"/>
          </ac:picMkLst>
        </pc:picChg>
      </pc:sldChg>
      <pc:sldChg chg="addSp modSp">
        <pc:chgData name="Francesco Russo" userId="88ca608b-19ff-46ea-83b3-8919c2a05283" providerId="ADAL" clId="{DF1ACFE2-7A86-4A89-9043-571FCE3F171B}" dt="2024-06-23T15:22:29.703" v="1035"/>
        <pc:sldMkLst>
          <pc:docMk/>
          <pc:sldMk cId="3590320221" sldId="442"/>
        </pc:sldMkLst>
        <pc:picChg chg="add mod">
          <ac:chgData name="Francesco Russo" userId="88ca608b-19ff-46ea-83b3-8919c2a05283" providerId="ADAL" clId="{DF1ACFE2-7A86-4A89-9043-571FCE3F171B}" dt="2024-06-23T15:22:29.703" v="1035"/>
          <ac:picMkLst>
            <pc:docMk/>
            <pc:sldMk cId="3590320221" sldId="442"/>
            <ac:picMk id="9" creationId="{01FF8A54-95DB-F64A-B077-DE0FB8197AF9}"/>
          </ac:picMkLst>
        </pc:picChg>
      </pc:sldChg>
      <pc:sldChg chg="addSp delSp modSp mod modTransition modClrScheme modAnim chgLayout modNotes modNotesTx">
        <pc:chgData name="Francesco Russo" userId="88ca608b-19ff-46ea-83b3-8919c2a05283" providerId="ADAL" clId="{DF1ACFE2-7A86-4A89-9043-571FCE3F171B}" dt="2024-06-21T17:53:43.253" v="465"/>
        <pc:sldMkLst>
          <pc:docMk/>
          <pc:sldMk cId="2908024949" sldId="554"/>
        </pc:sldMkLst>
        <pc:spChg chg="mod ord">
          <ac:chgData name="Francesco Russo" userId="88ca608b-19ff-46ea-83b3-8919c2a05283" providerId="ADAL" clId="{DF1ACFE2-7A86-4A89-9043-571FCE3F171B}" dt="2024-06-21T17:40:23.716" v="268" actId="20577"/>
          <ac:spMkLst>
            <pc:docMk/>
            <pc:sldMk cId="2908024949" sldId="554"/>
            <ac:spMk id="2" creationId="{C70C38DD-9242-47B7-A10E-4D2CAA15752A}"/>
          </ac:spMkLst>
        </pc:spChg>
        <pc:spChg chg="mod ord">
          <ac:chgData name="Francesco Russo" userId="88ca608b-19ff-46ea-83b3-8919c2a05283" providerId="ADAL" clId="{DF1ACFE2-7A86-4A89-9043-571FCE3F171B}" dt="2024-06-21T17:40:33.159" v="269" actId="1076"/>
          <ac:spMkLst>
            <pc:docMk/>
            <pc:sldMk cId="2908024949" sldId="554"/>
            <ac:spMk id="3" creationId="{214A5DDC-8480-4378-BA1F-4F50C12D518E}"/>
          </ac:spMkLst>
        </pc:spChg>
        <pc:spChg chg="mod ord">
          <ac:chgData name="Francesco Russo" userId="88ca608b-19ff-46ea-83b3-8919c2a05283" providerId="ADAL" clId="{DF1ACFE2-7A86-4A89-9043-571FCE3F171B}" dt="2024-06-21T17:39:31.468" v="166" actId="700"/>
          <ac:spMkLst>
            <pc:docMk/>
            <pc:sldMk cId="2908024949" sldId="554"/>
            <ac:spMk id="4" creationId="{4E7E2FED-5BB7-48A1-95A0-BB5A0D7BF9D6}"/>
          </ac:spMkLst>
        </pc:spChg>
        <pc:spChg chg="add mod ord">
          <ac:chgData name="Francesco Russo" userId="88ca608b-19ff-46ea-83b3-8919c2a05283" providerId="ADAL" clId="{DF1ACFE2-7A86-4A89-9043-571FCE3F171B}" dt="2024-06-21T17:40:33.159" v="269" actId="1076"/>
          <ac:spMkLst>
            <pc:docMk/>
            <pc:sldMk cId="2908024949" sldId="554"/>
            <ac:spMk id="5" creationId="{27A6EC39-284A-27F4-6C17-D57ADE83FBEB}"/>
          </ac:spMkLst>
        </pc:spChg>
        <pc:spChg chg="del mod">
          <ac:chgData name="Francesco Russo" userId="88ca608b-19ff-46ea-83b3-8919c2a05283" providerId="ADAL" clId="{DF1ACFE2-7A86-4A89-9043-571FCE3F171B}" dt="2024-06-21T17:39:21.758" v="161" actId="478"/>
          <ac:spMkLst>
            <pc:docMk/>
            <pc:sldMk cId="2908024949" sldId="554"/>
            <ac:spMk id="6" creationId="{BFD1F0E5-7ADB-3889-CF0E-ACB99DA4710F}"/>
          </ac:spMkLst>
        </pc:spChg>
        <pc:spChg chg="del">
          <ac:chgData name="Francesco Russo" userId="88ca608b-19ff-46ea-83b3-8919c2a05283" providerId="ADAL" clId="{DF1ACFE2-7A86-4A89-9043-571FCE3F171B}" dt="2024-06-21T17:38:55.869" v="156" actId="478"/>
          <ac:spMkLst>
            <pc:docMk/>
            <pc:sldMk cId="2908024949" sldId="554"/>
            <ac:spMk id="7" creationId="{ABB4053F-9386-1DB9-C8E5-331287567255}"/>
          </ac:spMkLst>
        </pc:spChg>
        <pc:spChg chg="del mod">
          <ac:chgData name="Francesco Russo" userId="88ca608b-19ff-46ea-83b3-8919c2a05283" providerId="ADAL" clId="{DF1ACFE2-7A86-4A89-9043-571FCE3F171B}" dt="2024-06-21T17:39:21.776" v="163"/>
          <ac:spMkLst>
            <pc:docMk/>
            <pc:sldMk cId="2908024949" sldId="554"/>
            <ac:spMk id="8" creationId="{0B838603-249D-2E02-A970-69C8683608E2}"/>
          </ac:spMkLst>
        </pc:spChg>
        <pc:spChg chg="add del mod">
          <ac:chgData name="Francesco Russo" userId="88ca608b-19ff-46ea-83b3-8919c2a05283" providerId="ADAL" clId="{DF1ACFE2-7A86-4A89-9043-571FCE3F171B}" dt="2024-06-21T17:39:26.814" v="164" actId="6264"/>
          <ac:spMkLst>
            <pc:docMk/>
            <pc:sldMk cId="2908024949" sldId="554"/>
            <ac:spMk id="9" creationId="{3C5201EF-1F96-5E15-B7DA-13DE889DF167}"/>
          </ac:spMkLst>
        </pc:spChg>
        <pc:spChg chg="add del mod">
          <ac:chgData name="Francesco Russo" userId="88ca608b-19ff-46ea-83b3-8919c2a05283" providerId="ADAL" clId="{DF1ACFE2-7A86-4A89-9043-571FCE3F171B}" dt="2024-06-21T17:39:26.814" v="164" actId="6264"/>
          <ac:spMkLst>
            <pc:docMk/>
            <pc:sldMk cId="2908024949" sldId="554"/>
            <ac:spMk id="10" creationId="{10D623CA-F085-889E-5656-768A3F8AAED7}"/>
          </ac:spMkLst>
        </pc:spChg>
        <pc:spChg chg="add del mod">
          <ac:chgData name="Francesco Russo" userId="88ca608b-19ff-46ea-83b3-8919c2a05283" providerId="ADAL" clId="{DF1ACFE2-7A86-4A89-9043-571FCE3F171B}" dt="2024-06-21T17:39:26.814" v="164" actId="6264"/>
          <ac:spMkLst>
            <pc:docMk/>
            <pc:sldMk cId="2908024949" sldId="554"/>
            <ac:spMk id="11" creationId="{DF1E979C-E557-F887-2422-8432E6DE4BDF}"/>
          </ac:spMkLst>
        </pc:spChg>
        <pc:spChg chg="add del mod">
          <ac:chgData name="Francesco Russo" userId="88ca608b-19ff-46ea-83b3-8919c2a05283" providerId="ADAL" clId="{DF1ACFE2-7A86-4A89-9043-571FCE3F171B}" dt="2024-06-21T17:39:26.814" v="164" actId="6264"/>
          <ac:spMkLst>
            <pc:docMk/>
            <pc:sldMk cId="2908024949" sldId="554"/>
            <ac:spMk id="12" creationId="{F581E361-FFAF-1F53-E817-60215544A927}"/>
          </ac:spMkLst>
        </pc:spChg>
        <pc:picChg chg="add del mod">
          <ac:chgData name="Francesco Russo" userId="88ca608b-19ff-46ea-83b3-8919c2a05283" providerId="ADAL" clId="{DF1ACFE2-7A86-4A89-9043-571FCE3F171B}" dt="2024-06-21T17:48:31.160" v="276"/>
          <ac:picMkLst>
            <pc:docMk/>
            <pc:sldMk cId="2908024949" sldId="554"/>
            <ac:picMk id="15" creationId="{29FC9637-F7A4-3551-81D8-EFE75CBCF188}"/>
          </ac:picMkLst>
        </pc:picChg>
        <pc:picChg chg="add mod">
          <ac:chgData name="Francesco Russo" userId="88ca608b-19ff-46ea-83b3-8919c2a05283" providerId="ADAL" clId="{DF1ACFE2-7A86-4A89-9043-571FCE3F171B}" dt="2024-06-21T17:53:43.253" v="465"/>
          <ac:picMkLst>
            <pc:docMk/>
            <pc:sldMk cId="2908024949" sldId="554"/>
            <ac:picMk id="20" creationId="{3E3BCAB0-B084-828F-7D75-82CE2BCFA010}"/>
          </ac:picMkLst>
        </pc:picChg>
      </pc:sldChg>
      <pc:sldChg chg="del modNotes">
        <pc:chgData name="Francesco Russo" userId="88ca608b-19ff-46ea-83b3-8919c2a05283" providerId="ADAL" clId="{DF1ACFE2-7A86-4A89-9043-571FCE3F171B}" dt="2024-06-21T17:38:31.246" v="154" actId="47"/>
        <pc:sldMkLst>
          <pc:docMk/>
          <pc:sldMk cId="2457213428" sldId="659"/>
        </pc:sldMkLst>
      </pc:sldChg>
      <pc:sldChg chg="del">
        <pc:chgData name="Francesco Russo" userId="88ca608b-19ff-46ea-83b3-8919c2a05283" providerId="ADAL" clId="{DF1ACFE2-7A86-4A89-9043-571FCE3F171B}" dt="2024-06-21T17:38:31.246" v="154" actId="47"/>
        <pc:sldMkLst>
          <pc:docMk/>
          <pc:sldMk cId="821413429" sldId="661"/>
        </pc:sldMkLst>
      </pc:sldChg>
      <pc:sldChg chg="del modNotes">
        <pc:chgData name="Francesco Russo" userId="88ca608b-19ff-46ea-83b3-8919c2a05283" providerId="ADAL" clId="{DF1ACFE2-7A86-4A89-9043-571FCE3F171B}" dt="2024-06-21T17:38:31.246" v="154" actId="47"/>
        <pc:sldMkLst>
          <pc:docMk/>
          <pc:sldMk cId="77156154" sldId="662"/>
        </pc:sldMkLst>
      </pc:sldChg>
      <pc:sldChg chg="del">
        <pc:chgData name="Francesco Russo" userId="88ca608b-19ff-46ea-83b3-8919c2a05283" providerId="ADAL" clId="{DF1ACFE2-7A86-4A89-9043-571FCE3F171B}" dt="2024-06-21T17:38:31.246" v="154" actId="47"/>
        <pc:sldMkLst>
          <pc:docMk/>
          <pc:sldMk cId="2367638578" sldId="663"/>
        </pc:sldMkLst>
      </pc:sldChg>
      <pc:sldChg chg="del">
        <pc:chgData name="Francesco Russo" userId="88ca608b-19ff-46ea-83b3-8919c2a05283" providerId="ADAL" clId="{DF1ACFE2-7A86-4A89-9043-571FCE3F171B}" dt="2024-06-21T17:38:31.246" v="154" actId="47"/>
        <pc:sldMkLst>
          <pc:docMk/>
          <pc:sldMk cId="2377028284" sldId="664"/>
        </pc:sldMkLst>
      </pc:sldChg>
      <pc:sldChg chg="del">
        <pc:chgData name="Francesco Russo" userId="88ca608b-19ff-46ea-83b3-8919c2a05283" providerId="ADAL" clId="{DF1ACFE2-7A86-4A89-9043-571FCE3F171B}" dt="2024-06-21T17:38:31.246" v="154" actId="47"/>
        <pc:sldMkLst>
          <pc:docMk/>
          <pc:sldMk cId="2977745061" sldId="665"/>
        </pc:sldMkLst>
      </pc:sldChg>
      <pc:sldChg chg="del">
        <pc:chgData name="Francesco Russo" userId="88ca608b-19ff-46ea-83b3-8919c2a05283" providerId="ADAL" clId="{DF1ACFE2-7A86-4A89-9043-571FCE3F171B}" dt="2024-06-21T17:38:31.246" v="154" actId="47"/>
        <pc:sldMkLst>
          <pc:docMk/>
          <pc:sldMk cId="925997654" sldId="666"/>
        </pc:sldMkLst>
      </pc:sldChg>
      <pc:sldChg chg="del">
        <pc:chgData name="Francesco Russo" userId="88ca608b-19ff-46ea-83b3-8919c2a05283" providerId="ADAL" clId="{DF1ACFE2-7A86-4A89-9043-571FCE3F171B}" dt="2024-06-21T17:38:31.246" v="154" actId="47"/>
        <pc:sldMkLst>
          <pc:docMk/>
          <pc:sldMk cId="1324819902" sldId="667"/>
        </pc:sldMkLst>
      </pc:sldChg>
      <pc:sldChg chg="del">
        <pc:chgData name="Francesco Russo" userId="88ca608b-19ff-46ea-83b3-8919c2a05283" providerId="ADAL" clId="{DF1ACFE2-7A86-4A89-9043-571FCE3F171B}" dt="2024-06-21T17:38:31.246" v="154" actId="47"/>
        <pc:sldMkLst>
          <pc:docMk/>
          <pc:sldMk cId="2086630665" sldId="668"/>
        </pc:sldMkLst>
      </pc:sldChg>
      <pc:sldChg chg="del modNotes">
        <pc:chgData name="Francesco Russo" userId="88ca608b-19ff-46ea-83b3-8919c2a05283" providerId="ADAL" clId="{DF1ACFE2-7A86-4A89-9043-571FCE3F171B}" dt="2024-06-21T17:38:31.246" v="154" actId="47"/>
        <pc:sldMkLst>
          <pc:docMk/>
          <pc:sldMk cId="4064267612" sldId="669"/>
        </pc:sldMkLst>
      </pc:sldChg>
      <pc:sldChg chg="del">
        <pc:chgData name="Francesco Russo" userId="88ca608b-19ff-46ea-83b3-8919c2a05283" providerId="ADAL" clId="{DF1ACFE2-7A86-4A89-9043-571FCE3F171B}" dt="2024-06-21T17:38:31.246" v="154" actId="47"/>
        <pc:sldMkLst>
          <pc:docMk/>
          <pc:sldMk cId="3555777568" sldId="670"/>
        </pc:sldMkLst>
      </pc:sldChg>
      <pc:sldChg chg="del">
        <pc:chgData name="Francesco Russo" userId="88ca608b-19ff-46ea-83b3-8919c2a05283" providerId="ADAL" clId="{DF1ACFE2-7A86-4A89-9043-571FCE3F171B}" dt="2024-06-21T17:38:31.246" v="154" actId="47"/>
        <pc:sldMkLst>
          <pc:docMk/>
          <pc:sldMk cId="1098681308" sldId="671"/>
        </pc:sldMkLst>
      </pc:sldChg>
      <pc:sldChg chg="del">
        <pc:chgData name="Francesco Russo" userId="88ca608b-19ff-46ea-83b3-8919c2a05283" providerId="ADAL" clId="{DF1ACFE2-7A86-4A89-9043-571FCE3F171B}" dt="2024-06-21T17:38:31.246" v="154" actId="47"/>
        <pc:sldMkLst>
          <pc:docMk/>
          <pc:sldMk cId="154914240" sldId="672"/>
        </pc:sldMkLst>
      </pc:sldChg>
      <pc:sldChg chg="del">
        <pc:chgData name="Francesco Russo" userId="88ca608b-19ff-46ea-83b3-8919c2a05283" providerId="ADAL" clId="{DF1ACFE2-7A86-4A89-9043-571FCE3F171B}" dt="2024-06-21T17:38:31.246" v="154" actId="47"/>
        <pc:sldMkLst>
          <pc:docMk/>
          <pc:sldMk cId="3786733306" sldId="673"/>
        </pc:sldMkLst>
      </pc:sldChg>
      <pc:sldChg chg="del">
        <pc:chgData name="Francesco Russo" userId="88ca608b-19ff-46ea-83b3-8919c2a05283" providerId="ADAL" clId="{DF1ACFE2-7A86-4A89-9043-571FCE3F171B}" dt="2024-06-21T17:38:31.246" v="154" actId="47"/>
        <pc:sldMkLst>
          <pc:docMk/>
          <pc:sldMk cId="2666013524" sldId="674"/>
        </pc:sldMkLst>
      </pc:sldChg>
      <pc:sldChg chg="del">
        <pc:chgData name="Francesco Russo" userId="88ca608b-19ff-46ea-83b3-8919c2a05283" providerId="ADAL" clId="{DF1ACFE2-7A86-4A89-9043-571FCE3F171B}" dt="2024-06-21T17:38:31.246" v="154" actId="47"/>
        <pc:sldMkLst>
          <pc:docMk/>
          <pc:sldMk cId="1549913857" sldId="675"/>
        </pc:sldMkLst>
      </pc:sldChg>
      <pc:sldChg chg="del">
        <pc:chgData name="Francesco Russo" userId="88ca608b-19ff-46ea-83b3-8919c2a05283" providerId="ADAL" clId="{DF1ACFE2-7A86-4A89-9043-571FCE3F171B}" dt="2024-06-21T17:38:31.246" v="154" actId="47"/>
        <pc:sldMkLst>
          <pc:docMk/>
          <pc:sldMk cId="42242451" sldId="676"/>
        </pc:sldMkLst>
      </pc:sldChg>
      <pc:sldChg chg="del">
        <pc:chgData name="Francesco Russo" userId="88ca608b-19ff-46ea-83b3-8919c2a05283" providerId="ADAL" clId="{DF1ACFE2-7A86-4A89-9043-571FCE3F171B}" dt="2024-06-21T17:38:31.246" v="154" actId="47"/>
        <pc:sldMkLst>
          <pc:docMk/>
          <pc:sldMk cId="4091933127" sldId="677"/>
        </pc:sldMkLst>
      </pc:sldChg>
      <pc:sldChg chg="del">
        <pc:chgData name="Francesco Russo" userId="88ca608b-19ff-46ea-83b3-8919c2a05283" providerId="ADAL" clId="{DF1ACFE2-7A86-4A89-9043-571FCE3F171B}" dt="2024-06-21T17:38:31.246" v="154" actId="47"/>
        <pc:sldMkLst>
          <pc:docMk/>
          <pc:sldMk cId="888824281" sldId="678"/>
        </pc:sldMkLst>
      </pc:sldChg>
      <pc:sldChg chg="del">
        <pc:chgData name="Francesco Russo" userId="88ca608b-19ff-46ea-83b3-8919c2a05283" providerId="ADAL" clId="{DF1ACFE2-7A86-4A89-9043-571FCE3F171B}" dt="2024-06-21T17:38:31.246" v="154" actId="47"/>
        <pc:sldMkLst>
          <pc:docMk/>
          <pc:sldMk cId="3700001130" sldId="679"/>
        </pc:sldMkLst>
      </pc:sldChg>
      <pc:sldChg chg="del">
        <pc:chgData name="Francesco Russo" userId="88ca608b-19ff-46ea-83b3-8919c2a05283" providerId="ADAL" clId="{DF1ACFE2-7A86-4A89-9043-571FCE3F171B}" dt="2024-06-21T17:38:31.246" v="154" actId="47"/>
        <pc:sldMkLst>
          <pc:docMk/>
          <pc:sldMk cId="3838279508" sldId="680"/>
        </pc:sldMkLst>
      </pc:sldChg>
      <pc:sldChg chg="del">
        <pc:chgData name="Francesco Russo" userId="88ca608b-19ff-46ea-83b3-8919c2a05283" providerId="ADAL" clId="{DF1ACFE2-7A86-4A89-9043-571FCE3F171B}" dt="2024-06-21T17:38:31.246" v="154" actId="47"/>
        <pc:sldMkLst>
          <pc:docMk/>
          <pc:sldMk cId="3159207897" sldId="681"/>
        </pc:sldMkLst>
      </pc:sldChg>
      <pc:sldChg chg="del">
        <pc:chgData name="Francesco Russo" userId="88ca608b-19ff-46ea-83b3-8919c2a05283" providerId="ADAL" clId="{DF1ACFE2-7A86-4A89-9043-571FCE3F171B}" dt="2024-06-21T17:38:31.246" v="154" actId="47"/>
        <pc:sldMkLst>
          <pc:docMk/>
          <pc:sldMk cId="2499299151" sldId="682"/>
        </pc:sldMkLst>
      </pc:sldChg>
      <pc:sldChg chg="del">
        <pc:chgData name="Francesco Russo" userId="88ca608b-19ff-46ea-83b3-8919c2a05283" providerId="ADAL" clId="{DF1ACFE2-7A86-4A89-9043-571FCE3F171B}" dt="2024-06-21T17:38:31.246" v="154" actId="47"/>
        <pc:sldMkLst>
          <pc:docMk/>
          <pc:sldMk cId="1569317395" sldId="683"/>
        </pc:sldMkLst>
      </pc:sldChg>
      <pc:sldChg chg="del">
        <pc:chgData name="Francesco Russo" userId="88ca608b-19ff-46ea-83b3-8919c2a05283" providerId="ADAL" clId="{DF1ACFE2-7A86-4A89-9043-571FCE3F171B}" dt="2024-06-21T17:38:31.246" v="154" actId="47"/>
        <pc:sldMkLst>
          <pc:docMk/>
          <pc:sldMk cId="3052649831" sldId="684"/>
        </pc:sldMkLst>
      </pc:sldChg>
      <pc:sldChg chg="del modNotes">
        <pc:chgData name="Francesco Russo" userId="88ca608b-19ff-46ea-83b3-8919c2a05283" providerId="ADAL" clId="{DF1ACFE2-7A86-4A89-9043-571FCE3F171B}" dt="2024-06-21T17:38:31.246" v="154" actId="47"/>
        <pc:sldMkLst>
          <pc:docMk/>
          <pc:sldMk cId="2301179410" sldId="685"/>
        </pc:sldMkLst>
      </pc:sldChg>
      <pc:sldChg chg="del">
        <pc:chgData name="Francesco Russo" userId="88ca608b-19ff-46ea-83b3-8919c2a05283" providerId="ADAL" clId="{DF1ACFE2-7A86-4A89-9043-571FCE3F171B}" dt="2024-06-21T17:38:31.246" v="154" actId="47"/>
        <pc:sldMkLst>
          <pc:docMk/>
          <pc:sldMk cId="1030464560" sldId="686"/>
        </pc:sldMkLst>
      </pc:sldChg>
      <pc:sldChg chg="del">
        <pc:chgData name="Francesco Russo" userId="88ca608b-19ff-46ea-83b3-8919c2a05283" providerId="ADAL" clId="{DF1ACFE2-7A86-4A89-9043-571FCE3F171B}" dt="2024-06-21T17:38:31.246" v="154" actId="47"/>
        <pc:sldMkLst>
          <pc:docMk/>
          <pc:sldMk cId="187763221" sldId="687"/>
        </pc:sldMkLst>
      </pc:sldChg>
      <pc:sldChg chg="del modNotes">
        <pc:chgData name="Francesco Russo" userId="88ca608b-19ff-46ea-83b3-8919c2a05283" providerId="ADAL" clId="{DF1ACFE2-7A86-4A89-9043-571FCE3F171B}" dt="2024-06-21T17:38:31.246" v="154" actId="47"/>
        <pc:sldMkLst>
          <pc:docMk/>
          <pc:sldMk cId="2785852107" sldId="688"/>
        </pc:sldMkLst>
      </pc:sldChg>
      <pc:sldChg chg="del">
        <pc:chgData name="Francesco Russo" userId="88ca608b-19ff-46ea-83b3-8919c2a05283" providerId="ADAL" clId="{DF1ACFE2-7A86-4A89-9043-571FCE3F171B}" dt="2024-06-21T17:38:31.246" v="154" actId="47"/>
        <pc:sldMkLst>
          <pc:docMk/>
          <pc:sldMk cId="3130528158" sldId="689"/>
        </pc:sldMkLst>
      </pc:sldChg>
      <pc:sldChg chg="del">
        <pc:chgData name="Francesco Russo" userId="88ca608b-19ff-46ea-83b3-8919c2a05283" providerId="ADAL" clId="{DF1ACFE2-7A86-4A89-9043-571FCE3F171B}" dt="2024-06-21T17:38:31.246" v="154" actId="47"/>
        <pc:sldMkLst>
          <pc:docMk/>
          <pc:sldMk cId="3414839140" sldId="690"/>
        </pc:sldMkLst>
      </pc:sldChg>
      <pc:sldChg chg="del">
        <pc:chgData name="Francesco Russo" userId="88ca608b-19ff-46ea-83b3-8919c2a05283" providerId="ADAL" clId="{DF1ACFE2-7A86-4A89-9043-571FCE3F171B}" dt="2024-06-21T17:38:31.246" v="154" actId="47"/>
        <pc:sldMkLst>
          <pc:docMk/>
          <pc:sldMk cId="2428631431" sldId="691"/>
        </pc:sldMkLst>
      </pc:sldChg>
      <pc:sldChg chg="del modNotes">
        <pc:chgData name="Francesco Russo" userId="88ca608b-19ff-46ea-83b3-8919c2a05283" providerId="ADAL" clId="{DF1ACFE2-7A86-4A89-9043-571FCE3F171B}" dt="2024-06-21T17:38:31.246" v="154" actId="47"/>
        <pc:sldMkLst>
          <pc:docMk/>
          <pc:sldMk cId="1913359698" sldId="692"/>
        </pc:sldMkLst>
      </pc:sldChg>
      <pc:sldChg chg="del">
        <pc:chgData name="Francesco Russo" userId="88ca608b-19ff-46ea-83b3-8919c2a05283" providerId="ADAL" clId="{DF1ACFE2-7A86-4A89-9043-571FCE3F171B}" dt="2024-06-21T17:38:31.246" v="154" actId="47"/>
        <pc:sldMkLst>
          <pc:docMk/>
          <pc:sldMk cId="1166735485" sldId="693"/>
        </pc:sldMkLst>
      </pc:sldChg>
      <pc:sldChg chg="del">
        <pc:chgData name="Francesco Russo" userId="88ca608b-19ff-46ea-83b3-8919c2a05283" providerId="ADAL" clId="{DF1ACFE2-7A86-4A89-9043-571FCE3F171B}" dt="2024-06-21T17:38:31.246" v="154" actId="47"/>
        <pc:sldMkLst>
          <pc:docMk/>
          <pc:sldMk cId="4138410717" sldId="694"/>
        </pc:sldMkLst>
      </pc:sldChg>
      <pc:sldChg chg="del">
        <pc:chgData name="Francesco Russo" userId="88ca608b-19ff-46ea-83b3-8919c2a05283" providerId="ADAL" clId="{DF1ACFE2-7A86-4A89-9043-571FCE3F171B}" dt="2024-06-21T17:38:31.246" v="154" actId="47"/>
        <pc:sldMkLst>
          <pc:docMk/>
          <pc:sldMk cId="1004283664" sldId="695"/>
        </pc:sldMkLst>
      </pc:sldChg>
      <pc:sldChg chg="del">
        <pc:chgData name="Francesco Russo" userId="88ca608b-19ff-46ea-83b3-8919c2a05283" providerId="ADAL" clId="{DF1ACFE2-7A86-4A89-9043-571FCE3F171B}" dt="2024-06-21T17:38:31.246" v="154" actId="47"/>
        <pc:sldMkLst>
          <pc:docMk/>
          <pc:sldMk cId="3920436105" sldId="696"/>
        </pc:sldMkLst>
      </pc:sldChg>
      <pc:sldChg chg="del">
        <pc:chgData name="Francesco Russo" userId="88ca608b-19ff-46ea-83b3-8919c2a05283" providerId="ADAL" clId="{DF1ACFE2-7A86-4A89-9043-571FCE3F171B}" dt="2024-06-21T17:38:31.246" v="154" actId="47"/>
        <pc:sldMkLst>
          <pc:docMk/>
          <pc:sldMk cId="2446671526" sldId="697"/>
        </pc:sldMkLst>
      </pc:sldChg>
      <pc:sldChg chg="del">
        <pc:chgData name="Francesco Russo" userId="88ca608b-19ff-46ea-83b3-8919c2a05283" providerId="ADAL" clId="{DF1ACFE2-7A86-4A89-9043-571FCE3F171B}" dt="2024-06-21T17:38:31.246" v="154" actId="47"/>
        <pc:sldMkLst>
          <pc:docMk/>
          <pc:sldMk cId="775473004" sldId="698"/>
        </pc:sldMkLst>
      </pc:sldChg>
      <pc:sldChg chg="del">
        <pc:chgData name="Francesco Russo" userId="88ca608b-19ff-46ea-83b3-8919c2a05283" providerId="ADAL" clId="{DF1ACFE2-7A86-4A89-9043-571FCE3F171B}" dt="2024-06-21T17:38:31.246" v="154" actId="47"/>
        <pc:sldMkLst>
          <pc:docMk/>
          <pc:sldMk cId="1691114960" sldId="699"/>
        </pc:sldMkLst>
      </pc:sldChg>
      <pc:sldChg chg="del">
        <pc:chgData name="Francesco Russo" userId="88ca608b-19ff-46ea-83b3-8919c2a05283" providerId="ADAL" clId="{DF1ACFE2-7A86-4A89-9043-571FCE3F171B}" dt="2024-06-21T17:38:31.246" v="154" actId="47"/>
        <pc:sldMkLst>
          <pc:docMk/>
          <pc:sldMk cId="1658266944" sldId="700"/>
        </pc:sldMkLst>
      </pc:sldChg>
      <pc:sldChg chg="del">
        <pc:chgData name="Francesco Russo" userId="88ca608b-19ff-46ea-83b3-8919c2a05283" providerId="ADAL" clId="{DF1ACFE2-7A86-4A89-9043-571FCE3F171B}" dt="2024-06-21T17:38:31.246" v="154" actId="47"/>
        <pc:sldMkLst>
          <pc:docMk/>
          <pc:sldMk cId="3441290969" sldId="701"/>
        </pc:sldMkLst>
      </pc:sldChg>
      <pc:sldChg chg="del">
        <pc:chgData name="Francesco Russo" userId="88ca608b-19ff-46ea-83b3-8919c2a05283" providerId="ADAL" clId="{DF1ACFE2-7A86-4A89-9043-571FCE3F171B}" dt="2024-06-21T17:38:31.246" v="154" actId="47"/>
        <pc:sldMkLst>
          <pc:docMk/>
          <pc:sldMk cId="3811016568" sldId="702"/>
        </pc:sldMkLst>
      </pc:sldChg>
      <pc:sldChg chg="del">
        <pc:chgData name="Francesco Russo" userId="88ca608b-19ff-46ea-83b3-8919c2a05283" providerId="ADAL" clId="{DF1ACFE2-7A86-4A89-9043-571FCE3F171B}" dt="2024-06-21T17:38:31.246" v="154" actId="47"/>
        <pc:sldMkLst>
          <pc:docMk/>
          <pc:sldMk cId="83599983" sldId="703"/>
        </pc:sldMkLst>
      </pc:sldChg>
      <pc:sldChg chg="del">
        <pc:chgData name="Francesco Russo" userId="88ca608b-19ff-46ea-83b3-8919c2a05283" providerId="ADAL" clId="{DF1ACFE2-7A86-4A89-9043-571FCE3F171B}" dt="2024-06-21T17:38:31.246" v="154" actId="47"/>
        <pc:sldMkLst>
          <pc:docMk/>
          <pc:sldMk cId="3636824870" sldId="704"/>
        </pc:sldMkLst>
      </pc:sldChg>
      <pc:sldChg chg="del modNotes">
        <pc:chgData name="Francesco Russo" userId="88ca608b-19ff-46ea-83b3-8919c2a05283" providerId="ADAL" clId="{DF1ACFE2-7A86-4A89-9043-571FCE3F171B}" dt="2024-06-21T17:38:31.246" v="154" actId="47"/>
        <pc:sldMkLst>
          <pc:docMk/>
          <pc:sldMk cId="1033645989" sldId="705"/>
        </pc:sldMkLst>
      </pc:sldChg>
      <pc:sldChg chg="del">
        <pc:chgData name="Francesco Russo" userId="88ca608b-19ff-46ea-83b3-8919c2a05283" providerId="ADAL" clId="{DF1ACFE2-7A86-4A89-9043-571FCE3F171B}" dt="2024-06-21T17:38:31.246" v="154" actId="47"/>
        <pc:sldMkLst>
          <pc:docMk/>
          <pc:sldMk cId="2586481420" sldId="706"/>
        </pc:sldMkLst>
      </pc:sldChg>
      <pc:sldChg chg="del">
        <pc:chgData name="Francesco Russo" userId="88ca608b-19ff-46ea-83b3-8919c2a05283" providerId="ADAL" clId="{DF1ACFE2-7A86-4A89-9043-571FCE3F171B}" dt="2024-06-21T17:38:31.246" v="154" actId="47"/>
        <pc:sldMkLst>
          <pc:docMk/>
          <pc:sldMk cId="801146647" sldId="707"/>
        </pc:sldMkLst>
      </pc:sldChg>
      <pc:sldChg chg="del">
        <pc:chgData name="Francesco Russo" userId="88ca608b-19ff-46ea-83b3-8919c2a05283" providerId="ADAL" clId="{DF1ACFE2-7A86-4A89-9043-571FCE3F171B}" dt="2024-06-21T17:38:31.246" v="154" actId="47"/>
        <pc:sldMkLst>
          <pc:docMk/>
          <pc:sldMk cId="3427692469" sldId="708"/>
        </pc:sldMkLst>
      </pc:sldChg>
      <pc:sldChg chg="del">
        <pc:chgData name="Francesco Russo" userId="88ca608b-19ff-46ea-83b3-8919c2a05283" providerId="ADAL" clId="{DF1ACFE2-7A86-4A89-9043-571FCE3F171B}" dt="2024-06-21T17:38:31.246" v="154" actId="47"/>
        <pc:sldMkLst>
          <pc:docMk/>
          <pc:sldMk cId="1001889026" sldId="709"/>
        </pc:sldMkLst>
      </pc:sldChg>
      <pc:sldChg chg="del">
        <pc:chgData name="Francesco Russo" userId="88ca608b-19ff-46ea-83b3-8919c2a05283" providerId="ADAL" clId="{DF1ACFE2-7A86-4A89-9043-571FCE3F171B}" dt="2024-06-21T17:38:31.246" v="154" actId="47"/>
        <pc:sldMkLst>
          <pc:docMk/>
          <pc:sldMk cId="2843012184" sldId="710"/>
        </pc:sldMkLst>
      </pc:sldChg>
      <pc:sldChg chg="del">
        <pc:chgData name="Francesco Russo" userId="88ca608b-19ff-46ea-83b3-8919c2a05283" providerId="ADAL" clId="{DF1ACFE2-7A86-4A89-9043-571FCE3F171B}" dt="2024-06-21T17:38:31.246" v="154" actId="47"/>
        <pc:sldMkLst>
          <pc:docMk/>
          <pc:sldMk cId="4198964882" sldId="711"/>
        </pc:sldMkLst>
      </pc:sldChg>
      <pc:sldChg chg="del modNotes">
        <pc:chgData name="Francesco Russo" userId="88ca608b-19ff-46ea-83b3-8919c2a05283" providerId="ADAL" clId="{DF1ACFE2-7A86-4A89-9043-571FCE3F171B}" dt="2024-06-21T17:38:31.246" v="154" actId="47"/>
        <pc:sldMkLst>
          <pc:docMk/>
          <pc:sldMk cId="2287481407" sldId="712"/>
        </pc:sldMkLst>
      </pc:sldChg>
      <pc:sldChg chg="del">
        <pc:chgData name="Francesco Russo" userId="88ca608b-19ff-46ea-83b3-8919c2a05283" providerId="ADAL" clId="{DF1ACFE2-7A86-4A89-9043-571FCE3F171B}" dt="2024-06-21T17:38:31.246" v="154" actId="47"/>
        <pc:sldMkLst>
          <pc:docMk/>
          <pc:sldMk cId="697386553" sldId="713"/>
        </pc:sldMkLst>
      </pc:sldChg>
      <pc:sldChg chg="del">
        <pc:chgData name="Francesco Russo" userId="88ca608b-19ff-46ea-83b3-8919c2a05283" providerId="ADAL" clId="{DF1ACFE2-7A86-4A89-9043-571FCE3F171B}" dt="2024-06-21T17:38:31.246" v="154" actId="47"/>
        <pc:sldMkLst>
          <pc:docMk/>
          <pc:sldMk cId="244452399" sldId="714"/>
        </pc:sldMkLst>
      </pc:sldChg>
      <pc:sldChg chg="del">
        <pc:chgData name="Francesco Russo" userId="88ca608b-19ff-46ea-83b3-8919c2a05283" providerId="ADAL" clId="{DF1ACFE2-7A86-4A89-9043-571FCE3F171B}" dt="2024-06-21T17:38:31.246" v="154" actId="47"/>
        <pc:sldMkLst>
          <pc:docMk/>
          <pc:sldMk cId="2754520572" sldId="715"/>
        </pc:sldMkLst>
      </pc:sldChg>
      <pc:sldChg chg="del">
        <pc:chgData name="Francesco Russo" userId="88ca608b-19ff-46ea-83b3-8919c2a05283" providerId="ADAL" clId="{DF1ACFE2-7A86-4A89-9043-571FCE3F171B}" dt="2024-06-21T17:38:31.246" v="154" actId="47"/>
        <pc:sldMkLst>
          <pc:docMk/>
          <pc:sldMk cId="331437566" sldId="716"/>
        </pc:sldMkLst>
      </pc:sldChg>
      <pc:sldChg chg="del">
        <pc:chgData name="Francesco Russo" userId="88ca608b-19ff-46ea-83b3-8919c2a05283" providerId="ADAL" clId="{DF1ACFE2-7A86-4A89-9043-571FCE3F171B}" dt="2024-06-21T17:38:31.246" v="154" actId="47"/>
        <pc:sldMkLst>
          <pc:docMk/>
          <pc:sldMk cId="1312675183" sldId="717"/>
        </pc:sldMkLst>
      </pc:sldChg>
      <pc:sldChg chg="del">
        <pc:chgData name="Francesco Russo" userId="88ca608b-19ff-46ea-83b3-8919c2a05283" providerId="ADAL" clId="{DF1ACFE2-7A86-4A89-9043-571FCE3F171B}" dt="2024-06-21T17:38:31.246" v="154" actId="47"/>
        <pc:sldMkLst>
          <pc:docMk/>
          <pc:sldMk cId="1890201423" sldId="718"/>
        </pc:sldMkLst>
      </pc:sldChg>
      <pc:sldChg chg="del">
        <pc:chgData name="Francesco Russo" userId="88ca608b-19ff-46ea-83b3-8919c2a05283" providerId="ADAL" clId="{DF1ACFE2-7A86-4A89-9043-571FCE3F171B}" dt="2024-06-21T17:38:31.246" v="154" actId="47"/>
        <pc:sldMkLst>
          <pc:docMk/>
          <pc:sldMk cId="1092722401" sldId="719"/>
        </pc:sldMkLst>
      </pc:sldChg>
      <pc:sldChg chg="del modNotes">
        <pc:chgData name="Francesco Russo" userId="88ca608b-19ff-46ea-83b3-8919c2a05283" providerId="ADAL" clId="{DF1ACFE2-7A86-4A89-9043-571FCE3F171B}" dt="2024-06-21T17:38:31.246" v="154" actId="47"/>
        <pc:sldMkLst>
          <pc:docMk/>
          <pc:sldMk cId="1627059407" sldId="720"/>
        </pc:sldMkLst>
      </pc:sldChg>
      <pc:sldChg chg="del">
        <pc:chgData name="Francesco Russo" userId="88ca608b-19ff-46ea-83b3-8919c2a05283" providerId="ADAL" clId="{DF1ACFE2-7A86-4A89-9043-571FCE3F171B}" dt="2024-06-21T17:38:31.246" v="154" actId="47"/>
        <pc:sldMkLst>
          <pc:docMk/>
          <pc:sldMk cId="2785212036" sldId="721"/>
        </pc:sldMkLst>
      </pc:sldChg>
      <pc:sldChg chg="del">
        <pc:chgData name="Francesco Russo" userId="88ca608b-19ff-46ea-83b3-8919c2a05283" providerId="ADAL" clId="{DF1ACFE2-7A86-4A89-9043-571FCE3F171B}" dt="2024-06-21T17:38:31.246" v="154" actId="47"/>
        <pc:sldMkLst>
          <pc:docMk/>
          <pc:sldMk cId="311239341" sldId="722"/>
        </pc:sldMkLst>
      </pc:sldChg>
      <pc:sldChg chg="del">
        <pc:chgData name="Francesco Russo" userId="88ca608b-19ff-46ea-83b3-8919c2a05283" providerId="ADAL" clId="{DF1ACFE2-7A86-4A89-9043-571FCE3F171B}" dt="2024-06-21T17:38:31.246" v="154" actId="47"/>
        <pc:sldMkLst>
          <pc:docMk/>
          <pc:sldMk cId="2159661094" sldId="723"/>
        </pc:sldMkLst>
      </pc:sldChg>
      <pc:sldChg chg="del">
        <pc:chgData name="Francesco Russo" userId="88ca608b-19ff-46ea-83b3-8919c2a05283" providerId="ADAL" clId="{DF1ACFE2-7A86-4A89-9043-571FCE3F171B}" dt="2024-06-21T17:38:31.246" v="154" actId="47"/>
        <pc:sldMkLst>
          <pc:docMk/>
          <pc:sldMk cId="654273187" sldId="724"/>
        </pc:sldMkLst>
      </pc:sldChg>
      <pc:sldChg chg="del">
        <pc:chgData name="Francesco Russo" userId="88ca608b-19ff-46ea-83b3-8919c2a05283" providerId="ADAL" clId="{DF1ACFE2-7A86-4A89-9043-571FCE3F171B}" dt="2024-06-21T17:38:31.246" v="154" actId="47"/>
        <pc:sldMkLst>
          <pc:docMk/>
          <pc:sldMk cId="1812036633" sldId="725"/>
        </pc:sldMkLst>
      </pc:sldChg>
      <pc:sldChg chg="del">
        <pc:chgData name="Francesco Russo" userId="88ca608b-19ff-46ea-83b3-8919c2a05283" providerId="ADAL" clId="{DF1ACFE2-7A86-4A89-9043-571FCE3F171B}" dt="2024-06-21T17:38:31.246" v="154" actId="47"/>
        <pc:sldMkLst>
          <pc:docMk/>
          <pc:sldMk cId="2714994498" sldId="726"/>
        </pc:sldMkLst>
      </pc:sldChg>
      <pc:sldChg chg="del">
        <pc:chgData name="Francesco Russo" userId="88ca608b-19ff-46ea-83b3-8919c2a05283" providerId="ADAL" clId="{DF1ACFE2-7A86-4A89-9043-571FCE3F171B}" dt="2024-06-21T17:38:31.246" v="154" actId="47"/>
        <pc:sldMkLst>
          <pc:docMk/>
          <pc:sldMk cId="2124040980" sldId="727"/>
        </pc:sldMkLst>
      </pc:sldChg>
      <pc:sldChg chg="del">
        <pc:chgData name="Francesco Russo" userId="88ca608b-19ff-46ea-83b3-8919c2a05283" providerId="ADAL" clId="{DF1ACFE2-7A86-4A89-9043-571FCE3F171B}" dt="2024-06-21T17:38:31.246" v="154" actId="47"/>
        <pc:sldMkLst>
          <pc:docMk/>
          <pc:sldMk cId="3801866794" sldId="728"/>
        </pc:sldMkLst>
      </pc:sldChg>
      <pc:sldChg chg="del modNotes">
        <pc:chgData name="Francesco Russo" userId="88ca608b-19ff-46ea-83b3-8919c2a05283" providerId="ADAL" clId="{DF1ACFE2-7A86-4A89-9043-571FCE3F171B}" dt="2024-06-21T17:38:31.246" v="154" actId="47"/>
        <pc:sldMkLst>
          <pc:docMk/>
          <pc:sldMk cId="3349391861" sldId="729"/>
        </pc:sldMkLst>
      </pc:sldChg>
      <pc:sldChg chg="del">
        <pc:chgData name="Francesco Russo" userId="88ca608b-19ff-46ea-83b3-8919c2a05283" providerId="ADAL" clId="{DF1ACFE2-7A86-4A89-9043-571FCE3F171B}" dt="2024-06-21T17:38:31.246" v="154" actId="47"/>
        <pc:sldMkLst>
          <pc:docMk/>
          <pc:sldMk cId="1133702546" sldId="730"/>
        </pc:sldMkLst>
      </pc:sldChg>
      <pc:sldChg chg="del">
        <pc:chgData name="Francesco Russo" userId="88ca608b-19ff-46ea-83b3-8919c2a05283" providerId="ADAL" clId="{DF1ACFE2-7A86-4A89-9043-571FCE3F171B}" dt="2024-06-21T17:38:31.246" v="154" actId="47"/>
        <pc:sldMkLst>
          <pc:docMk/>
          <pc:sldMk cId="2190948429" sldId="731"/>
        </pc:sldMkLst>
      </pc:sldChg>
      <pc:sldChg chg="del">
        <pc:chgData name="Francesco Russo" userId="88ca608b-19ff-46ea-83b3-8919c2a05283" providerId="ADAL" clId="{DF1ACFE2-7A86-4A89-9043-571FCE3F171B}" dt="2024-06-21T17:38:31.246" v="154" actId="47"/>
        <pc:sldMkLst>
          <pc:docMk/>
          <pc:sldMk cId="3122403650" sldId="732"/>
        </pc:sldMkLst>
      </pc:sldChg>
      <pc:sldChg chg="del">
        <pc:chgData name="Francesco Russo" userId="88ca608b-19ff-46ea-83b3-8919c2a05283" providerId="ADAL" clId="{DF1ACFE2-7A86-4A89-9043-571FCE3F171B}" dt="2024-06-21T17:38:31.246" v="154" actId="47"/>
        <pc:sldMkLst>
          <pc:docMk/>
          <pc:sldMk cId="2646043085" sldId="733"/>
        </pc:sldMkLst>
      </pc:sldChg>
      <pc:sldChg chg="del modNotes">
        <pc:chgData name="Francesco Russo" userId="88ca608b-19ff-46ea-83b3-8919c2a05283" providerId="ADAL" clId="{DF1ACFE2-7A86-4A89-9043-571FCE3F171B}" dt="2024-06-21T17:38:31.246" v="154" actId="47"/>
        <pc:sldMkLst>
          <pc:docMk/>
          <pc:sldMk cId="2419299481" sldId="734"/>
        </pc:sldMkLst>
      </pc:sldChg>
      <pc:sldChg chg="del modNotes">
        <pc:chgData name="Francesco Russo" userId="88ca608b-19ff-46ea-83b3-8919c2a05283" providerId="ADAL" clId="{DF1ACFE2-7A86-4A89-9043-571FCE3F171B}" dt="2024-06-21T17:38:31.246" v="154" actId="47"/>
        <pc:sldMkLst>
          <pc:docMk/>
          <pc:sldMk cId="2530732272" sldId="735"/>
        </pc:sldMkLst>
      </pc:sldChg>
      <pc:sldChg chg="del modNotes">
        <pc:chgData name="Francesco Russo" userId="88ca608b-19ff-46ea-83b3-8919c2a05283" providerId="ADAL" clId="{DF1ACFE2-7A86-4A89-9043-571FCE3F171B}" dt="2024-06-21T17:38:31.246" v="154" actId="47"/>
        <pc:sldMkLst>
          <pc:docMk/>
          <pc:sldMk cId="3139787742" sldId="736"/>
        </pc:sldMkLst>
      </pc:sldChg>
      <pc:sldChg chg="del modNotes">
        <pc:chgData name="Francesco Russo" userId="88ca608b-19ff-46ea-83b3-8919c2a05283" providerId="ADAL" clId="{DF1ACFE2-7A86-4A89-9043-571FCE3F171B}" dt="2024-06-21T17:38:31.246" v="154" actId="47"/>
        <pc:sldMkLst>
          <pc:docMk/>
          <pc:sldMk cId="183114304" sldId="737"/>
        </pc:sldMkLst>
      </pc:sldChg>
      <pc:sldChg chg="del">
        <pc:chgData name="Francesco Russo" userId="88ca608b-19ff-46ea-83b3-8919c2a05283" providerId="ADAL" clId="{DF1ACFE2-7A86-4A89-9043-571FCE3F171B}" dt="2024-06-21T17:38:31.246" v="154" actId="47"/>
        <pc:sldMkLst>
          <pc:docMk/>
          <pc:sldMk cId="4151343" sldId="738"/>
        </pc:sldMkLst>
      </pc:sldChg>
      <pc:sldChg chg="del">
        <pc:chgData name="Francesco Russo" userId="88ca608b-19ff-46ea-83b3-8919c2a05283" providerId="ADAL" clId="{DF1ACFE2-7A86-4A89-9043-571FCE3F171B}" dt="2024-06-21T17:38:31.246" v="154" actId="47"/>
        <pc:sldMkLst>
          <pc:docMk/>
          <pc:sldMk cId="3380977321" sldId="739"/>
        </pc:sldMkLst>
      </pc:sldChg>
      <pc:sldChg chg="del modNotes">
        <pc:chgData name="Francesco Russo" userId="88ca608b-19ff-46ea-83b3-8919c2a05283" providerId="ADAL" clId="{DF1ACFE2-7A86-4A89-9043-571FCE3F171B}" dt="2024-06-21T17:38:31.246" v="154" actId="47"/>
        <pc:sldMkLst>
          <pc:docMk/>
          <pc:sldMk cId="3335931507" sldId="740"/>
        </pc:sldMkLst>
      </pc:sldChg>
      <pc:sldChg chg="del">
        <pc:chgData name="Francesco Russo" userId="88ca608b-19ff-46ea-83b3-8919c2a05283" providerId="ADAL" clId="{DF1ACFE2-7A86-4A89-9043-571FCE3F171B}" dt="2024-06-21T17:38:31.246" v="154" actId="47"/>
        <pc:sldMkLst>
          <pc:docMk/>
          <pc:sldMk cId="927475105" sldId="741"/>
        </pc:sldMkLst>
      </pc:sldChg>
      <pc:sldChg chg="del modNotes">
        <pc:chgData name="Francesco Russo" userId="88ca608b-19ff-46ea-83b3-8919c2a05283" providerId="ADAL" clId="{DF1ACFE2-7A86-4A89-9043-571FCE3F171B}" dt="2024-06-21T17:38:31.246" v="154" actId="47"/>
        <pc:sldMkLst>
          <pc:docMk/>
          <pc:sldMk cId="2436387883" sldId="742"/>
        </pc:sldMkLst>
      </pc:sldChg>
      <pc:sldChg chg="del">
        <pc:chgData name="Francesco Russo" userId="88ca608b-19ff-46ea-83b3-8919c2a05283" providerId="ADAL" clId="{DF1ACFE2-7A86-4A89-9043-571FCE3F171B}" dt="2024-06-21T17:38:31.246" v="154" actId="47"/>
        <pc:sldMkLst>
          <pc:docMk/>
          <pc:sldMk cId="1474108900" sldId="743"/>
        </pc:sldMkLst>
      </pc:sldChg>
      <pc:sldChg chg="del">
        <pc:chgData name="Francesco Russo" userId="88ca608b-19ff-46ea-83b3-8919c2a05283" providerId="ADAL" clId="{DF1ACFE2-7A86-4A89-9043-571FCE3F171B}" dt="2024-06-21T17:38:31.246" v="154" actId="47"/>
        <pc:sldMkLst>
          <pc:docMk/>
          <pc:sldMk cId="1147298771" sldId="744"/>
        </pc:sldMkLst>
      </pc:sldChg>
      <pc:sldChg chg="del modNotes">
        <pc:chgData name="Francesco Russo" userId="88ca608b-19ff-46ea-83b3-8919c2a05283" providerId="ADAL" clId="{DF1ACFE2-7A86-4A89-9043-571FCE3F171B}" dt="2024-06-21T17:38:31.246" v="154" actId="47"/>
        <pc:sldMkLst>
          <pc:docMk/>
          <pc:sldMk cId="1455599158" sldId="745"/>
        </pc:sldMkLst>
      </pc:sldChg>
      <pc:sldChg chg="del modNotes">
        <pc:chgData name="Francesco Russo" userId="88ca608b-19ff-46ea-83b3-8919c2a05283" providerId="ADAL" clId="{DF1ACFE2-7A86-4A89-9043-571FCE3F171B}" dt="2024-06-21T17:38:31.246" v="154" actId="47"/>
        <pc:sldMkLst>
          <pc:docMk/>
          <pc:sldMk cId="3243501026" sldId="746"/>
        </pc:sldMkLst>
      </pc:sldChg>
      <pc:sldChg chg="del modNotes">
        <pc:chgData name="Francesco Russo" userId="88ca608b-19ff-46ea-83b3-8919c2a05283" providerId="ADAL" clId="{DF1ACFE2-7A86-4A89-9043-571FCE3F171B}" dt="2024-06-21T17:38:31.246" v="154" actId="47"/>
        <pc:sldMkLst>
          <pc:docMk/>
          <pc:sldMk cId="3120807982" sldId="747"/>
        </pc:sldMkLst>
      </pc:sldChg>
      <pc:sldChg chg="del modNotes">
        <pc:chgData name="Francesco Russo" userId="88ca608b-19ff-46ea-83b3-8919c2a05283" providerId="ADAL" clId="{DF1ACFE2-7A86-4A89-9043-571FCE3F171B}" dt="2024-06-21T17:38:31.246" v="154" actId="47"/>
        <pc:sldMkLst>
          <pc:docMk/>
          <pc:sldMk cId="89749554" sldId="748"/>
        </pc:sldMkLst>
      </pc:sldChg>
      <pc:sldChg chg="del modNotes">
        <pc:chgData name="Francesco Russo" userId="88ca608b-19ff-46ea-83b3-8919c2a05283" providerId="ADAL" clId="{DF1ACFE2-7A86-4A89-9043-571FCE3F171B}" dt="2024-06-21T17:38:31.246" v="154" actId="47"/>
        <pc:sldMkLst>
          <pc:docMk/>
          <pc:sldMk cId="3770635802" sldId="749"/>
        </pc:sldMkLst>
      </pc:sldChg>
      <pc:sldChg chg="del modNotes">
        <pc:chgData name="Francesco Russo" userId="88ca608b-19ff-46ea-83b3-8919c2a05283" providerId="ADAL" clId="{DF1ACFE2-7A86-4A89-9043-571FCE3F171B}" dt="2024-06-21T17:38:31.246" v="154" actId="47"/>
        <pc:sldMkLst>
          <pc:docMk/>
          <pc:sldMk cId="2438535538" sldId="750"/>
        </pc:sldMkLst>
      </pc:sldChg>
      <pc:sldChg chg="del">
        <pc:chgData name="Francesco Russo" userId="88ca608b-19ff-46ea-83b3-8919c2a05283" providerId="ADAL" clId="{DF1ACFE2-7A86-4A89-9043-571FCE3F171B}" dt="2024-06-21T17:38:31.246" v="154" actId="47"/>
        <pc:sldMkLst>
          <pc:docMk/>
          <pc:sldMk cId="3748532337" sldId="751"/>
        </pc:sldMkLst>
      </pc:sldChg>
      <pc:sldChg chg="del">
        <pc:chgData name="Francesco Russo" userId="88ca608b-19ff-46ea-83b3-8919c2a05283" providerId="ADAL" clId="{DF1ACFE2-7A86-4A89-9043-571FCE3F171B}" dt="2024-06-21T17:38:31.246" v="154" actId="47"/>
        <pc:sldMkLst>
          <pc:docMk/>
          <pc:sldMk cId="206381063" sldId="752"/>
        </pc:sldMkLst>
      </pc:sldChg>
      <pc:sldChg chg="del">
        <pc:chgData name="Francesco Russo" userId="88ca608b-19ff-46ea-83b3-8919c2a05283" providerId="ADAL" clId="{DF1ACFE2-7A86-4A89-9043-571FCE3F171B}" dt="2024-06-21T17:38:31.246" v="154" actId="47"/>
        <pc:sldMkLst>
          <pc:docMk/>
          <pc:sldMk cId="397811474" sldId="753"/>
        </pc:sldMkLst>
      </pc:sldChg>
      <pc:sldChg chg="del">
        <pc:chgData name="Francesco Russo" userId="88ca608b-19ff-46ea-83b3-8919c2a05283" providerId="ADAL" clId="{DF1ACFE2-7A86-4A89-9043-571FCE3F171B}" dt="2024-06-21T17:38:31.246" v="154" actId="47"/>
        <pc:sldMkLst>
          <pc:docMk/>
          <pc:sldMk cId="3303041255" sldId="754"/>
        </pc:sldMkLst>
      </pc:sldChg>
      <pc:sldChg chg="del modNotes">
        <pc:chgData name="Francesco Russo" userId="88ca608b-19ff-46ea-83b3-8919c2a05283" providerId="ADAL" clId="{DF1ACFE2-7A86-4A89-9043-571FCE3F171B}" dt="2024-06-21T17:38:31.246" v="154" actId="47"/>
        <pc:sldMkLst>
          <pc:docMk/>
          <pc:sldMk cId="99244341" sldId="755"/>
        </pc:sldMkLst>
      </pc:sldChg>
      <pc:sldChg chg="del modNotes">
        <pc:chgData name="Francesco Russo" userId="88ca608b-19ff-46ea-83b3-8919c2a05283" providerId="ADAL" clId="{DF1ACFE2-7A86-4A89-9043-571FCE3F171B}" dt="2024-06-21T17:38:31.246" v="154" actId="47"/>
        <pc:sldMkLst>
          <pc:docMk/>
          <pc:sldMk cId="2734700559" sldId="756"/>
        </pc:sldMkLst>
      </pc:sldChg>
      <pc:sldChg chg="del modNotes">
        <pc:chgData name="Francesco Russo" userId="88ca608b-19ff-46ea-83b3-8919c2a05283" providerId="ADAL" clId="{DF1ACFE2-7A86-4A89-9043-571FCE3F171B}" dt="2024-06-21T17:38:31.246" v="154" actId="47"/>
        <pc:sldMkLst>
          <pc:docMk/>
          <pc:sldMk cId="1878142215" sldId="757"/>
        </pc:sldMkLst>
      </pc:sldChg>
      <pc:sldChg chg="del">
        <pc:chgData name="Francesco Russo" userId="88ca608b-19ff-46ea-83b3-8919c2a05283" providerId="ADAL" clId="{DF1ACFE2-7A86-4A89-9043-571FCE3F171B}" dt="2024-06-21T17:38:31.246" v="154" actId="47"/>
        <pc:sldMkLst>
          <pc:docMk/>
          <pc:sldMk cId="2942820621" sldId="758"/>
        </pc:sldMkLst>
      </pc:sldChg>
      <pc:sldChg chg="del modNotes">
        <pc:chgData name="Francesco Russo" userId="88ca608b-19ff-46ea-83b3-8919c2a05283" providerId="ADAL" clId="{DF1ACFE2-7A86-4A89-9043-571FCE3F171B}" dt="2024-06-21T17:38:31.246" v="154" actId="47"/>
        <pc:sldMkLst>
          <pc:docMk/>
          <pc:sldMk cId="1029226674" sldId="759"/>
        </pc:sldMkLst>
      </pc:sldChg>
      <pc:sldChg chg="del modNotes">
        <pc:chgData name="Francesco Russo" userId="88ca608b-19ff-46ea-83b3-8919c2a05283" providerId="ADAL" clId="{DF1ACFE2-7A86-4A89-9043-571FCE3F171B}" dt="2024-06-21T17:38:31.246" v="154" actId="47"/>
        <pc:sldMkLst>
          <pc:docMk/>
          <pc:sldMk cId="441307471" sldId="760"/>
        </pc:sldMkLst>
      </pc:sldChg>
      <pc:sldChg chg="del">
        <pc:chgData name="Francesco Russo" userId="88ca608b-19ff-46ea-83b3-8919c2a05283" providerId="ADAL" clId="{DF1ACFE2-7A86-4A89-9043-571FCE3F171B}" dt="2024-06-21T17:38:31.246" v="154" actId="47"/>
        <pc:sldMkLst>
          <pc:docMk/>
          <pc:sldMk cId="522218132" sldId="761"/>
        </pc:sldMkLst>
      </pc:sldChg>
      <pc:sldChg chg="del modNotes">
        <pc:chgData name="Francesco Russo" userId="88ca608b-19ff-46ea-83b3-8919c2a05283" providerId="ADAL" clId="{DF1ACFE2-7A86-4A89-9043-571FCE3F171B}" dt="2024-06-21T17:38:31.246" v="154" actId="47"/>
        <pc:sldMkLst>
          <pc:docMk/>
          <pc:sldMk cId="1506840032" sldId="762"/>
        </pc:sldMkLst>
      </pc:sldChg>
      <pc:sldChg chg="del">
        <pc:chgData name="Francesco Russo" userId="88ca608b-19ff-46ea-83b3-8919c2a05283" providerId="ADAL" clId="{DF1ACFE2-7A86-4A89-9043-571FCE3F171B}" dt="2024-06-21T17:38:31.246" v="154" actId="47"/>
        <pc:sldMkLst>
          <pc:docMk/>
          <pc:sldMk cId="3653641701" sldId="763"/>
        </pc:sldMkLst>
      </pc:sldChg>
      <pc:sldChg chg="del modNotes">
        <pc:chgData name="Francesco Russo" userId="88ca608b-19ff-46ea-83b3-8919c2a05283" providerId="ADAL" clId="{DF1ACFE2-7A86-4A89-9043-571FCE3F171B}" dt="2024-06-21T17:38:31.246" v="154" actId="47"/>
        <pc:sldMkLst>
          <pc:docMk/>
          <pc:sldMk cId="4052258760" sldId="764"/>
        </pc:sldMkLst>
      </pc:sldChg>
      <pc:sldChg chg="del">
        <pc:chgData name="Francesco Russo" userId="88ca608b-19ff-46ea-83b3-8919c2a05283" providerId="ADAL" clId="{DF1ACFE2-7A86-4A89-9043-571FCE3F171B}" dt="2024-06-21T17:38:31.246" v="154" actId="47"/>
        <pc:sldMkLst>
          <pc:docMk/>
          <pc:sldMk cId="1338625239" sldId="765"/>
        </pc:sldMkLst>
      </pc:sldChg>
      <pc:sldChg chg="del modNotes">
        <pc:chgData name="Francesco Russo" userId="88ca608b-19ff-46ea-83b3-8919c2a05283" providerId="ADAL" clId="{DF1ACFE2-7A86-4A89-9043-571FCE3F171B}" dt="2024-06-21T17:38:31.246" v="154" actId="47"/>
        <pc:sldMkLst>
          <pc:docMk/>
          <pc:sldMk cId="4067993080" sldId="766"/>
        </pc:sldMkLst>
      </pc:sldChg>
      <pc:sldChg chg="del modNotes">
        <pc:chgData name="Francesco Russo" userId="88ca608b-19ff-46ea-83b3-8919c2a05283" providerId="ADAL" clId="{DF1ACFE2-7A86-4A89-9043-571FCE3F171B}" dt="2024-06-21T17:38:31.246" v="154" actId="47"/>
        <pc:sldMkLst>
          <pc:docMk/>
          <pc:sldMk cId="3252892527" sldId="767"/>
        </pc:sldMkLst>
      </pc:sldChg>
      <pc:sldChg chg="del">
        <pc:chgData name="Francesco Russo" userId="88ca608b-19ff-46ea-83b3-8919c2a05283" providerId="ADAL" clId="{DF1ACFE2-7A86-4A89-9043-571FCE3F171B}" dt="2024-06-21T17:38:31.246" v="154" actId="47"/>
        <pc:sldMkLst>
          <pc:docMk/>
          <pc:sldMk cId="3570642519" sldId="768"/>
        </pc:sldMkLst>
      </pc:sldChg>
      <pc:sldChg chg="del modNotes">
        <pc:chgData name="Francesco Russo" userId="88ca608b-19ff-46ea-83b3-8919c2a05283" providerId="ADAL" clId="{DF1ACFE2-7A86-4A89-9043-571FCE3F171B}" dt="2024-06-21T17:38:31.246" v="154" actId="47"/>
        <pc:sldMkLst>
          <pc:docMk/>
          <pc:sldMk cId="3855899544" sldId="769"/>
        </pc:sldMkLst>
      </pc:sldChg>
      <pc:sldChg chg="del modNotes">
        <pc:chgData name="Francesco Russo" userId="88ca608b-19ff-46ea-83b3-8919c2a05283" providerId="ADAL" clId="{DF1ACFE2-7A86-4A89-9043-571FCE3F171B}" dt="2024-06-21T17:38:31.246" v="154" actId="47"/>
        <pc:sldMkLst>
          <pc:docMk/>
          <pc:sldMk cId="3629744456" sldId="770"/>
        </pc:sldMkLst>
      </pc:sldChg>
      <pc:sldChg chg="del modNotes">
        <pc:chgData name="Francesco Russo" userId="88ca608b-19ff-46ea-83b3-8919c2a05283" providerId="ADAL" clId="{DF1ACFE2-7A86-4A89-9043-571FCE3F171B}" dt="2024-06-21T17:38:31.246" v="154" actId="47"/>
        <pc:sldMkLst>
          <pc:docMk/>
          <pc:sldMk cId="2252129785" sldId="771"/>
        </pc:sldMkLst>
      </pc:sldChg>
      <pc:sldChg chg="del modNotes">
        <pc:chgData name="Francesco Russo" userId="88ca608b-19ff-46ea-83b3-8919c2a05283" providerId="ADAL" clId="{DF1ACFE2-7A86-4A89-9043-571FCE3F171B}" dt="2024-06-21T17:38:31.246" v="154" actId="47"/>
        <pc:sldMkLst>
          <pc:docMk/>
          <pc:sldMk cId="3537648791" sldId="772"/>
        </pc:sldMkLst>
      </pc:sldChg>
      <pc:sldChg chg="del modNotes">
        <pc:chgData name="Francesco Russo" userId="88ca608b-19ff-46ea-83b3-8919c2a05283" providerId="ADAL" clId="{DF1ACFE2-7A86-4A89-9043-571FCE3F171B}" dt="2024-06-21T17:38:31.246" v="154" actId="47"/>
        <pc:sldMkLst>
          <pc:docMk/>
          <pc:sldMk cId="512567311" sldId="773"/>
        </pc:sldMkLst>
      </pc:sldChg>
      <pc:sldChg chg="del modNotes">
        <pc:chgData name="Francesco Russo" userId="88ca608b-19ff-46ea-83b3-8919c2a05283" providerId="ADAL" clId="{DF1ACFE2-7A86-4A89-9043-571FCE3F171B}" dt="2024-06-21T17:38:31.246" v="154" actId="47"/>
        <pc:sldMkLst>
          <pc:docMk/>
          <pc:sldMk cId="1948839482" sldId="774"/>
        </pc:sldMkLst>
      </pc:sldChg>
      <pc:sldChg chg="del">
        <pc:chgData name="Francesco Russo" userId="88ca608b-19ff-46ea-83b3-8919c2a05283" providerId="ADAL" clId="{DF1ACFE2-7A86-4A89-9043-571FCE3F171B}" dt="2024-06-21T17:38:31.246" v="154" actId="47"/>
        <pc:sldMkLst>
          <pc:docMk/>
          <pc:sldMk cId="2706718297" sldId="775"/>
        </pc:sldMkLst>
      </pc:sldChg>
      <pc:sldChg chg="del modNotes">
        <pc:chgData name="Francesco Russo" userId="88ca608b-19ff-46ea-83b3-8919c2a05283" providerId="ADAL" clId="{DF1ACFE2-7A86-4A89-9043-571FCE3F171B}" dt="2024-06-21T17:38:31.246" v="154" actId="47"/>
        <pc:sldMkLst>
          <pc:docMk/>
          <pc:sldMk cId="1073685115" sldId="776"/>
        </pc:sldMkLst>
      </pc:sldChg>
      <pc:sldChg chg="del modNotes">
        <pc:chgData name="Francesco Russo" userId="88ca608b-19ff-46ea-83b3-8919c2a05283" providerId="ADAL" clId="{DF1ACFE2-7A86-4A89-9043-571FCE3F171B}" dt="2024-06-21T17:38:31.246" v="154" actId="47"/>
        <pc:sldMkLst>
          <pc:docMk/>
          <pc:sldMk cId="1691448093" sldId="777"/>
        </pc:sldMkLst>
      </pc:sldChg>
      <pc:sldChg chg="del">
        <pc:chgData name="Francesco Russo" userId="88ca608b-19ff-46ea-83b3-8919c2a05283" providerId="ADAL" clId="{DF1ACFE2-7A86-4A89-9043-571FCE3F171B}" dt="2024-06-21T17:38:31.246" v="154" actId="47"/>
        <pc:sldMkLst>
          <pc:docMk/>
          <pc:sldMk cId="1580696437" sldId="778"/>
        </pc:sldMkLst>
      </pc:sldChg>
      <pc:sldChg chg="del">
        <pc:chgData name="Francesco Russo" userId="88ca608b-19ff-46ea-83b3-8919c2a05283" providerId="ADAL" clId="{DF1ACFE2-7A86-4A89-9043-571FCE3F171B}" dt="2024-06-21T17:38:31.246" v="154" actId="47"/>
        <pc:sldMkLst>
          <pc:docMk/>
          <pc:sldMk cId="1121799989" sldId="779"/>
        </pc:sldMkLst>
      </pc:sldChg>
      <pc:sldChg chg="del modNotes">
        <pc:chgData name="Francesco Russo" userId="88ca608b-19ff-46ea-83b3-8919c2a05283" providerId="ADAL" clId="{DF1ACFE2-7A86-4A89-9043-571FCE3F171B}" dt="2024-06-21T17:38:31.246" v="154" actId="47"/>
        <pc:sldMkLst>
          <pc:docMk/>
          <pc:sldMk cId="3336174029" sldId="780"/>
        </pc:sldMkLst>
      </pc:sldChg>
      <pc:sldChg chg="del modNotes">
        <pc:chgData name="Francesco Russo" userId="88ca608b-19ff-46ea-83b3-8919c2a05283" providerId="ADAL" clId="{DF1ACFE2-7A86-4A89-9043-571FCE3F171B}" dt="2024-06-21T17:38:31.246" v="154" actId="47"/>
        <pc:sldMkLst>
          <pc:docMk/>
          <pc:sldMk cId="3749923390" sldId="781"/>
        </pc:sldMkLst>
      </pc:sldChg>
      <pc:sldChg chg="del">
        <pc:chgData name="Francesco Russo" userId="88ca608b-19ff-46ea-83b3-8919c2a05283" providerId="ADAL" clId="{DF1ACFE2-7A86-4A89-9043-571FCE3F171B}" dt="2024-06-21T17:38:31.246" v="154" actId="47"/>
        <pc:sldMkLst>
          <pc:docMk/>
          <pc:sldMk cId="1733690601" sldId="782"/>
        </pc:sldMkLst>
      </pc:sldChg>
      <pc:sldChg chg="del modNotes">
        <pc:chgData name="Francesco Russo" userId="88ca608b-19ff-46ea-83b3-8919c2a05283" providerId="ADAL" clId="{DF1ACFE2-7A86-4A89-9043-571FCE3F171B}" dt="2024-06-21T17:38:31.246" v="154" actId="47"/>
        <pc:sldMkLst>
          <pc:docMk/>
          <pc:sldMk cId="3694222149" sldId="783"/>
        </pc:sldMkLst>
      </pc:sldChg>
      <pc:sldChg chg="del modNotes">
        <pc:chgData name="Francesco Russo" userId="88ca608b-19ff-46ea-83b3-8919c2a05283" providerId="ADAL" clId="{DF1ACFE2-7A86-4A89-9043-571FCE3F171B}" dt="2024-06-21T17:38:31.246" v="154" actId="47"/>
        <pc:sldMkLst>
          <pc:docMk/>
          <pc:sldMk cId="180765748" sldId="784"/>
        </pc:sldMkLst>
      </pc:sldChg>
      <pc:sldChg chg="del">
        <pc:chgData name="Francesco Russo" userId="88ca608b-19ff-46ea-83b3-8919c2a05283" providerId="ADAL" clId="{DF1ACFE2-7A86-4A89-9043-571FCE3F171B}" dt="2024-06-21T17:38:31.246" v="154" actId="47"/>
        <pc:sldMkLst>
          <pc:docMk/>
          <pc:sldMk cId="553605896" sldId="785"/>
        </pc:sldMkLst>
      </pc:sldChg>
      <pc:sldChg chg="addSp modSp">
        <pc:chgData name="Francesco Russo" userId="88ca608b-19ff-46ea-83b3-8919c2a05283" providerId="ADAL" clId="{DF1ACFE2-7A86-4A89-9043-571FCE3F171B}" dt="2024-06-22T14:26:12.986" v="599"/>
        <pc:sldMkLst>
          <pc:docMk/>
          <pc:sldMk cId="3952977865" sldId="786"/>
        </pc:sldMkLst>
        <pc:picChg chg="add mod">
          <ac:chgData name="Francesco Russo" userId="88ca608b-19ff-46ea-83b3-8919c2a05283" providerId="ADAL" clId="{DF1ACFE2-7A86-4A89-9043-571FCE3F171B}" dt="2024-06-22T14:26:12.986" v="599"/>
          <ac:picMkLst>
            <pc:docMk/>
            <pc:sldMk cId="3952977865" sldId="786"/>
            <ac:picMk id="9" creationId="{E494B63A-4DC3-99FF-D405-0F9551C33A5D}"/>
          </ac:picMkLst>
        </pc:picChg>
      </pc:sldChg>
      <pc:sldChg chg="addSp modSp">
        <pc:chgData name="Francesco Russo" userId="88ca608b-19ff-46ea-83b3-8919c2a05283" providerId="ADAL" clId="{DF1ACFE2-7A86-4A89-9043-571FCE3F171B}" dt="2024-06-22T12:27:06.448" v="524"/>
        <pc:sldMkLst>
          <pc:docMk/>
          <pc:sldMk cId="2785962031" sldId="787"/>
        </pc:sldMkLst>
        <pc:picChg chg="add mod">
          <ac:chgData name="Francesco Russo" userId="88ca608b-19ff-46ea-83b3-8919c2a05283" providerId="ADAL" clId="{DF1ACFE2-7A86-4A89-9043-571FCE3F171B}" dt="2024-06-22T12:27:06.448" v="524"/>
          <ac:picMkLst>
            <pc:docMk/>
            <pc:sldMk cId="2785962031" sldId="787"/>
            <ac:picMk id="7" creationId="{48A777B2-0964-AB63-ECFB-852D59CC50E6}"/>
          </ac:picMkLst>
        </pc:picChg>
      </pc:sldChg>
      <pc:sldChg chg="addSp modSp modNotes">
        <pc:chgData name="Francesco Russo" userId="88ca608b-19ff-46ea-83b3-8919c2a05283" providerId="ADAL" clId="{DF1ACFE2-7A86-4A89-9043-571FCE3F171B}" dt="2024-06-29T23:24:00.929" v="1037" actId="2710"/>
        <pc:sldMkLst>
          <pc:docMk/>
          <pc:sldMk cId="4239919029" sldId="788"/>
        </pc:sldMkLst>
        <pc:picChg chg="add mod">
          <ac:chgData name="Francesco Russo" userId="88ca608b-19ff-46ea-83b3-8919c2a05283" providerId="ADAL" clId="{DF1ACFE2-7A86-4A89-9043-571FCE3F171B}" dt="2024-06-21T17:53:43.253" v="465"/>
          <ac:picMkLst>
            <pc:docMk/>
            <pc:sldMk cId="4239919029" sldId="788"/>
            <ac:picMk id="7" creationId="{68E923C4-802D-29C9-B375-9E4075D22A74}"/>
          </ac:picMkLst>
        </pc:picChg>
      </pc:sldChg>
      <pc:sldChg chg="addSp delSp modSp modTransition modAnim">
        <pc:chgData name="Francesco Russo" userId="88ca608b-19ff-46ea-83b3-8919c2a05283" providerId="ADAL" clId="{DF1ACFE2-7A86-4A89-9043-571FCE3F171B}" dt="2024-06-21T17:58:53.115" v="468"/>
        <pc:sldMkLst>
          <pc:docMk/>
          <pc:sldMk cId="1419477867" sldId="789"/>
        </pc:sldMkLst>
        <pc:picChg chg="add del mod">
          <ac:chgData name="Francesco Russo" userId="88ca608b-19ff-46ea-83b3-8919c2a05283" providerId="ADAL" clId="{DF1ACFE2-7A86-4A89-9043-571FCE3F171B}" dt="2024-06-21T17:56:40.023" v="467"/>
          <ac:picMkLst>
            <pc:docMk/>
            <pc:sldMk cId="1419477867" sldId="789"/>
            <ac:picMk id="9" creationId="{DDB64019-0F4D-DCE3-C518-1C49B27D001C}"/>
          </ac:picMkLst>
        </pc:picChg>
        <pc:picChg chg="add mod">
          <ac:chgData name="Francesco Russo" userId="88ca608b-19ff-46ea-83b3-8919c2a05283" providerId="ADAL" clId="{DF1ACFE2-7A86-4A89-9043-571FCE3F171B}" dt="2024-06-21T17:58:53.115" v="468"/>
          <ac:picMkLst>
            <pc:docMk/>
            <pc:sldMk cId="1419477867" sldId="789"/>
            <ac:picMk id="14" creationId="{B43B6443-5FA7-41BB-6B59-4FF88A498E5F}"/>
          </ac:picMkLst>
        </pc:picChg>
      </pc:sldChg>
      <pc:sldChg chg="addSp modSp mod modNotes modNotesTx">
        <pc:chgData name="Francesco Russo" userId="88ca608b-19ff-46ea-83b3-8919c2a05283" providerId="ADAL" clId="{DF1ACFE2-7A86-4A89-9043-571FCE3F171B}" dt="2024-06-29T23:24:18.388" v="1038" actId="14100"/>
        <pc:sldMkLst>
          <pc:docMk/>
          <pc:sldMk cId="559375547" sldId="790"/>
        </pc:sldMkLst>
        <pc:spChg chg="mod">
          <ac:chgData name="Francesco Russo" userId="88ca608b-19ff-46ea-83b3-8919c2a05283" providerId="ADAL" clId="{DF1ACFE2-7A86-4A89-9043-571FCE3F171B}" dt="2024-06-21T18:34:24.695" v="513" actId="6549"/>
          <ac:spMkLst>
            <pc:docMk/>
            <pc:sldMk cId="559375547" sldId="790"/>
            <ac:spMk id="9" creationId="{7AB6083A-D24E-E0F3-3DAA-242816A56F5C}"/>
          </ac:spMkLst>
        </pc:spChg>
        <pc:picChg chg="add mod">
          <ac:chgData name="Francesco Russo" userId="88ca608b-19ff-46ea-83b3-8919c2a05283" providerId="ADAL" clId="{DF1ACFE2-7A86-4A89-9043-571FCE3F171B}" dt="2024-06-21T18:01:28.207" v="469"/>
          <ac:picMkLst>
            <pc:docMk/>
            <pc:sldMk cId="559375547" sldId="790"/>
            <ac:picMk id="10" creationId="{E1FA4CBE-E61E-AD1C-5E28-FC064DFAB3F7}"/>
          </ac:picMkLst>
        </pc:picChg>
      </pc:sldChg>
      <pc:sldChg chg="addSp modSp modNotes">
        <pc:chgData name="Francesco Russo" userId="88ca608b-19ff-46ea-83b3-8919c2a05283" providerId="ADAL" clId="{DF1ACFE2-7A86-4A89-9043-571FCE3F171B}" dt="2024-06-22T12:29:57.355" v="525"/>
        <pc:sldMkLst>
          <pc:docMk/>
          <pc:sldMk cId="743274006" sldId="791"/>
        </pc:sldMkLst>
        <pc:picChg chg="add mod">
          <ac:chgData name="Francesco Russo" userId="88ca608b-19ff-46ea-83b3-8919c2a05283" providerId="ADAL" clId="{DF1ACFE2-7A86-4A89-9043-571FCE3F171B}" dt="2024-06-22T12:29:57.355" v="525"/>
          <ac:picMkLst>
            <pc:docMk/>
            <pc:sldMk cId="743274006" sldId="791"/>
            <ac:picMk id="12" creationId="{8543B09D-E114-8E1A-5A29-A88EEFED9789}"/>
          </ac:picMkLst>
        </pc:picChg>
      </pc:sldChg>
      <pc:sldChg chg="addSp modSp mod modNotes">
        <pc:chgData name="Francesco Russo" userId="88ca608b-19ff-46ea-83b3-8919c2a05283" providerId="ADAL" clId="{DF1ACFE2-7A86-4A89-9043-571FCE3F171B}" dt="2024-06-21T18:34:58.962" v="523" actId="6549"/>
        <pc:sldMkLst>
          <pc:docMk/>
          <pc:sldMk cId="3603929737" sldId="793"/>
        </pc:sldMkLst>
        <pc:spChg chg="mod">
          <ac:chgData name="Francesco Russo" userId="88ca608b-19ff-46ea-83b3-8919c2a05283" providerId="ADAL" clId="{DF1ACFE2-7A86-4A89-9043-571FCE3F171B}" dt="2024-06-21T18:34:58.962" v="523" actId="6549"/>
          <ac:spMkLst>
            <pc:docMk/>
            <pc:sldMk cId="3603929737" sldId="793"/>
            <ac:spMk id="17" creationId="{8CFE0D62-3DDF-FEB7-E985-3B5EF4823426}"/>
          </ac:spMkLst>
        </pc:spChg>
        <pc:picChg chg="add mod">
          <ac:chgData name="Francesco Russo" userId="88ca608b-19ff-46ea-83b3-8919c2a05283" providerId="ADAL" clId="{DF1ACFE2-7A86-4A89-9043-571FCE3F171B}" dt="2024-06-21T18:11:52.447" v="500"/>
          <ac:picMkLst>
            <pc:docMk/>
            <pc:sldMk cId="3603929737" sldId="793"/>
            <ac:picMk id="15" creationId="{6DD22E3B-8A37-6092-9C3A-7E9A7DB6FB51}"/>
          </ac:picMkLst>
        </pc:picChg>
      </pc:sldChg>
      <pc:sldChg chg="addSp modSp modNotesTx">
        <pc:chgData name="Francesco Russo" userId="88ca608b-19ff-46ea-83b3-8919c2a05283" providerId="ADAL" clId="{DF1ACFE2-7A86-4A89-9043-571FCE3F171B}" dt="2024-06-21T18:13:58.430" v="509" actId="6549"/>
        <pc:sldMkLst>
          <pc:docMk/>
          <pc:sldMk cId="2958170201" sldId="794"/>
        </pc:sldMkLst>
        <pc:picChg chg="add mod">
          <ac:chgData name="Francesco Russo" userId="88ca608b-19ff-46ea-83b3-8919c2a05283" providerId="ADAL" clId="{DF1ACFE2-7A86-4A89-9043-571FCE3F171B}" dt="2024-06-21T18:13:31.009" v="501"/>
          <ac:picMkLst>
            <pc:docMk/>
            <pc:sldMk cId="2958170201" sldId="794"/>
            <ac:picMk id="12" creationId="{B085B6B5-DCCD-6EB4-7381-35910B7BC745}"/>
          </ac:picMkLst>
        </pc:picChg>
      </pc:sldChg>
      <pc:sldChg chg="addSp modSp modNotes">
        <pc:chgData name="Francesco Russo" userId="88ca608b-19ff-46ea-83b3-8919c2a05283" providerId="ADAL" clId="{DF1ACFE2-7A86-4A89-9043-571FCE3F171B}" dt="2024-06-22T12:32:50.924" v="526"/>
        <pc:sldMkLst>
          <pc:docMk/>
          <pc:sldMk cId="862000190" sldId="795"/>
        </pc:sldMkLst>
        <pc:picChg chg="add mod">
          <ac:chgData name="Francesco Russo" userId="88ca608b-19ff-46ea-83b3-8919c2a05283" providerId="ADAL" clId="{DF1ACFE2-7A86-4A89-9043-571FCE3F171B}" dt="2024-06-22T12:32:50.924" v="526"/>
          <ac:picMkLst>
            <pc:docMk/>
            <pc:sldMk cId="862000190" sldId="795"/>
            <ac:picMk id="13" creationId="{F94C3E3D-3DCA-7930-E3F0-503F251AF3FC}"/>
          </ac:picMkLst>
        </pc:picChg>
      </pc:sldChg>
      <pc:sldChg chg="addSp modSp modNotes">
        <pc:chgData name="Francesco Russo" userId="88ca608b-19ff-46ea-83b3-8919c2a05283" providerId="ADAL" clId="{DF1ACFE2-7A86-4A89-9043-571FCE3F171B}" dt="2024-06-22T12:35:28.025" v="527"/>
        <pc:sldMkLst>
          <pc:docMk/>
          <pc:sldMk cId="2279867793" sldId="796"/>
        </pc:sldMkLst>
        <pc:picChg chg="add mod">
          <ac:chgData name="Francesco Russo" userId="88ca608b-19ff-46ea-83b3-8919c2a05283" providerId="ADAL" clId="{DF1ACFE2-7A86-4A89-9043-571FCE3F171B}" dt="2024-06-22T12:35:28.025" v="527"/>
          <ac:picMkLst>
            <pc:docMk/>
            <pc:sldMk cId="2279867793" sldId="796"/>
            <ac:picMk id="11" creationId="{C3110D3C-6655-1692-7387-865EDE1A181C}"/>
          </ac:picMkLst>
        </pc:picChg>
      </pc:sldChg>
      <pc:sldChg chg="addSp delSp modSp modTransition modAnim modNotes">
        <pc:chgData name="Francesco Russo" userId="88ca608b-19ff-46ea-83b3-8919c2a05283" providerId="ADAL" clId="{DF1ACFE2-7A86-4A89-9043-571FCE3F171B}" dt="2024-06-22T12:38:29" v="530"/>
        <pc:sldMkLst>
          <pc:docMk/>
          <pc:sldMk cId="2724298964" sldId="797"/>
        </pc:sldMkLst>
        <pc:picChg chg="add del mod">
          <ac:chgData name="Francesco Russo" userId="88ca608b-19ff-46ea-83b3-8919c2a05283" providerId="ADAL" clId="{DF1ACFE2-7A86-4A89-9043-571FCE3F171B}" dt="2024-06-22T12:36:10.572" v="529"/>
          <ac:picMkLst>
            <pc:docMk/>
            <pc:sldMk cId="2724298964" sldId="797"/>
            <ac:picMk id="11" creationId="{ED91B64A-76B6-B75D-DA63-C14163125B9D}"/>
          </ac:picMkLst>
        </pc:picChg>
        <pc:picChg chg="add mod">
          <ac:chgData name="Francesco Russo" userId="88ca608b-19ff-46ea-83b3-8919c2a05283" providerId="ADAL" clId="{DF1ACFE2-7A86-4A89-9043-571FCE3F171B}" dt="2024-06-22T12:38:29" v="530"/>
          <ac:picMkLst>
            <pc:docMk/>
            <pc:sldMk cId="2724298964" sldId="797"/>
            <ac:picMk id="15" creationId="{A7E7F304-11C3-F1E3-7D72-F01CF70886C8}"/>
          </ac:picMkLst>
        </pc:picChg>
      </pc:sldChg>
      <pc:sldChg chg="addSp modSp">
        <pc:chgData name="Francesco Russo" userId="88ca608b-19ff-46ea-83b3-8919c2a05283" providerId="ADAL" clId="{DF1ACFE2-7A86-4A89-9043-571FCE3F171B}" dt="2024-06-22T12:41:14.230" v="531"/>
        <pc:sldMkLst>
          <pc:docMk/>
          <pc:sldMk cId="797432394" sldId="798"/>
        </pc:sldMkLst>
        <pc:picChg chg="add mod">
          <ac:chgData name="Francesco Russo" userId="88ca608b-19ff-46ea-83b3-8919c2a05283" providerId="ADAL" clId="{DF1ACFE2-7A86-4A89-9043-571FCE3F171B}" dt="2024-06-22T12:41:14.230" v="531"/>
          <ac:picMkLst>
            <pc:docMk/>
            <pc:sldMk cId="797432394" sldId="798"/>
            <ac:picMk id="9" creationId="{0ECB52C2-BC1C-03FB-E83D-4E992B2D8B19}"/>
          </ac:picMkLst>
        </pc:picChg>
      </pc:sldChg>
      <pc:sldChg chg="addSp delSp modSp modTransition modAnim">
        <pc:chgData name="Francesco Russo" userId="88ca608b-19ff-46ea-83b3-8919c2a05283" providerId="ADAL" clId="{DF1ACFE2-7A86-4A89-9043-571FCE3F171B}" dt="2024-06-22T12:45:56.100" v="534"/>
        <pc:sldMkLst>
          <pc:docMk/>
          <pc:sldMk cId="2126481729" sldId="799"/>
        </pc:sldMkLst>
        <pc:picChg chg="add del mod">
          <ac:chgData name="Francesco Russo" userId="88ca608b-19ff-46ea-83b3-8919c2a05283" providerId="ADAL" clId="{DF1ACFE2-7A86-4A89-9043-571FCE3F171B}" dt="2024-06-22T12:42:42.143" v="533"/>
          <ac:picMkLst>
            <pc:docMk/>
            <pc:sldMk cId="2126481729" sldId="799"/>
            <ac:picMk id="7" creationId="{90CEABE3-7855-00F8-A956-D57E0255A2B6}"/>
          </ac:picMkLst>
        </pc:picChg>
        <pc:picChg chg="add mod">
          <ac:chgData name="Francesco Russo" userId="88ca608b-19ff-46ea-83b3-8919c2a05283" providerId="ADAL" clId="{DF1ACFE2-7A86-4A89-9043-571FCE3F171B}" dt="2024-06-22T12:45:56.100" v="534"/>
          <ac:picMkLst>
            <pc:docMk/>
            <pc:sldMk cId="2126481729" sldId="799"/>
            <ac:picMk id="12" creationId="{C99668A9-DEC6-3D1E-FAE9-0BB6B40E8471}"/>
          </ac:picMkLst>
        </pc:picChg>
      </pc:sldChg>
      <pc:sldChg chg="addSp modSp">
        <pc:chgData name="Francesco Russo" userId="88ca608b-19ff-46ea-83b3-8919c2a05283" providerId="ADAL" clId="{DF1ACFE2-7A86-4A89-9043-571FCE3F171B}" dt="2024-06-22T12:48:26.317" v="535"/>
        <pc:sldMkLst>
          <pc:docMk/>
          <pc:sldMk cId="2322817659" sldId="800"/>
        </pc:sldMkLst>
        <pc:picChg chg="add mod">
          <ac:chgData name="Francesco Russo" userId="88ca608b-19ff-46ea-83b3-8919c2a05283" providerId="ADAL" clId="{DF1ACFE2-7A86-4A89-9043-571FCE3F171B}" dt="2024-06-22T12:48:26.317" v="535"/>
          <ac:picMkLst>
            <pc:docMk/>
            <pc:sldMk cId="2322817659" sldId="800"/>
            <ac:picMk id="15" creationId="{7E8098BF-E1B6-534C-71E7-291508603621}"/>
          </ac:picMkLst>
        </pc:picChg>
      </pc:sldChg>
      <pc:sldChg chg="addSp modSp">
        <pc:chgData name="Francesco Russo" userId="88ca608b-19ff-46ea-83b3-8919c2a05283" providerId="ADAL" clId="{DF1ACFE2-7A86-4A89-9043-571FCE3F171B}" dt="2024-06-22T12:51:54.139" v="536"/>
        <pc:sldMkLst>
          <pc:docMk/>
          <pc:sldMk cId="149429244" sldId="801"/>
        </pc:sldMkLst>
        <pc:picChg chg="add mod">
          <ac:chgData name="Francesco Russo" userId="88ca608b-19ff-46ea-83b3-8919c2a05283" providerId="ADAL" clId="{DF1ACFE2-7A86-4A89-9043-571FCE3F171B}" dt="2024-06-22T12:51:54.139" v="536"/>
          <ac:picMkLst>
            <pc:docMk/>
            <pc:sldMk cId="149429244" sldId="801"/>
            <ac:picMk id="13" creationId="{BEEAD0BE-EEEA-73BC-6DA4-CFFD8C9530E1}"/>
          </ac:picMkLst>
        </pc:picChg>
      </pc:sldChg>
      <pc:sldChg chg="addSp delSp modSp modTransition modAnim">
        <pc:chgData name="Francesco Russo" userId="88ca608b-19ff-46ea-83b3-8919c2a05283" providerId="ADAL" clId="{DF1ACFE2-7A86-4A89-9043-571FCE3F171B}" dt="2024-06-22T14:37:56.963" v="607"/>
        <pc:sldMkLst>
          <pc:docMk/>
          <pc:sldMk cId="3880085456" sldId="802"/>
        </pc:sldMkLst>
        <pc:picChg chg="add del mod">
          <ac:chgData name="Francesco Russo" userId="88ca608b-19ff-46ea-83b3-8919c2a05283" providerId="ADAL" clId="{DF1ACFE2-7A86-4A89-9043-571FCE3F171B}" dt="2024-06-22T14:37:14.640" v="606"/>
          <ac:picMkLst>
            <pc:docMk/>
            <pc:sldMk cId="3880085456" sldId="802"/>
            <ac:picMk id="7" creationId="{78087F1D-6750-DC07-A912-D5F7E4BFFC24}"/>
          </ac:picMkLst>
        </pc:picChg>
        <pc:picChg chg="add mod">
          <ac:chgData name="Francesco Russo" userId="88ca608b-19ff-46ea-83b3-8919c2a05283" providerId="ADAL" clId="{DF1ACFE2-7A86-4A89-9043-571FCE3F171B}" dt="2024-06-22T14:37:56.963" v="607"/>
          <ac:picMkLst>
            <pc:docMk/>
            <pc:sldMk cId="3880085456" sldId="802"/>
            <ac:picMk id="12" creationId="{51AA6A1B-B9BD-50E4-43BF-56D1CD01C222}"/>
          </ac:picMkLst>
        </pc:picChg>
      </pc:sldChg>
      <pc:sldChg chg="del">
        <pc:chgData name="Francesco Russo" userId="88ca608b-19ff-46ea-83b3-8919c2a05283" providerId="ADAL" clId="{DF1ACFE2-7A86-4A89-9043-571FCE3F171B}" dt="2024-06-21T17:38:31.246" v="154" actId="47"/>
        <pc:sldMkLst>
          <pc:docMk/>
          <pc:sldMk cId="1212242044" sldId="803"/>
        </pc:sldMkLst>
      </pc:sldChg>
      <pc:sldChg chg="del">
        <pc:chgData name="Francesco Russo" userId="88ca608b-19ff-46ea-83b3-8919c2a05283" providerId="ADAL" clId="{DF1ACFE2-7A86-4A89-9043-571FCE3F171B}" dt="2024-06-21T17:38:31.246" v="154" actId="47"/>
        <pc:sldMkLst>
          <pc:docMk/>
          <pc:sldMk cId="3498787359" sldId="804"/>
        </pc:sldMkLst>
      </pc:sldChg>
      <pc:sldChg chg="addSp modSp">
        <pc:chgData name="Francesco Russo" userId="88ca608b-19ff-46ea-83b3-8919c2a05283" providerId="ADAL" clId="{DF1ACFE2-7A86-4A89-9043-571FCE3F171B}" dt="2024-06-22T13:36:00.823" v="537"/>
        <pc:sldMkLst>
          <pc:docMk/>
          <pc:sldMk cId="1825250840" sldId="805"/>
        </pc:sldMkLst>
        <pc:picChg chg="add mod">
          <ac:chgData name="Francesco Russo" userId="88ca608b-19ff-46ea-83b3-8919c2a05283" providerId="ADAL" clId="{DF1ACFE2-7A86-4A89-9043-571FCE3F171B}" dt="2024-06-22T13:36:00.823" v="537"/>
          <ac:picMkLst>
            <pc:docMk/>
            <pc:sldMk cId="1825250840" sldId="805"/>
            <ac:picMk id="12" creationId="{9EFDAE48-96FD-3255-903D-3BF126316415}"/>
          </ac:picMkLst>
        </pc:picChg>
      </pc:sldChg>
      <pc:sldChg chg="addSp delSp modSp modTransition modAnim modNotesTx">
        <pc:chgData name="Francesco Russo" userId="88ca608b-19ff-46ea-83b3-8919c2a05283" providerId="ADAL" clId="{DF1ACFE2-7A86-4A89-9043-571FCE3F171B}" dt="2024-06-22T13:39:24.837" v="546"/>
        <pc:sldMkLst>
          <pc:docMk/>
          <pc:sldMk cId="3874226182" sldId="806"/>
        </pc:sldMkLst>
        <pc:picChg chg="add del mod">
          <ac:chgData name="Francesco Russo" userId="88ca608b-19ff-46ea-83b3-8919c2a05283" providerId="ADAL" clId="{DF1ACFE2-7A86-4A89-9043-571FCE3F171B}" dt="2024-06-22T13:36:49.645" v="543"/>
          <ac:picMkLst>
            <pc:docMk/>
            <pc:sldMk cId="3874226182" sldId="806"/>
            <ac:picMk id="7" creationId="{7E3F93D3-2029-17A1-3047-797DC1C7F9AB}"/>
          </ac:picMkLst>
        </pc:picChg>
        <pc:picChg chg="add del mod">
          <ac:chgData name="Francesco Russo" userId="88ca608b-19ff-46ea-83b3-8919c2a05283" providerId="ADAL" clId="{DF1ACFE2-7A86-4A89-9043-571FCE3F171B}" dt="2024-06-22T13:37:41.223" v="545"/>
          <ac:picMkLst>
            <pc:docMk/>
            <pc:sldMk cId="3874226182" sldId="806"/>
            <ac:picMk id="14" creationId="{E0253EA1-98DD-00E7-5319-89233640E6F0}"/>
          </ac:picMkLst>
        </pc:picChg>
        <pc:picChg chg="add mod">
          <ac:chgData name="Francesco Russo" userId="88ca608b-19ff-46ea-83b3-8919c2a05283" providerId="ADAL" clId="{DF1ACFE2-7A86-4A89-9043-571FCE3F171B}" dt="2024-06-22T13:39:24.837" v="546"/>
          <ac:picMkLst>
            <pc:docMk/>
            <pc:sldMk cId="3874226182" sldId="806"/>
            <ac:picMk id="20" creationId="{C93B671F-DAEB-DC29-BEDA-76745E668829}"/>
          </ac:picMkLst>
        </pc:picChg>
      </pc:sldChg>
      <pc:sldChg chg="addSp delSp modSp modTransition modAnim modNotes modNotesTx">
        <pc:chgData name="Francesco Russo" userId="88ca608b-19ff-46ea-83b3-8919c2a05283" providerId="ADAL" clId="{DF1ACFE2-7A86-4A89-9043-571FCE3F171B}" dt="2024-06-22T13:43:39.023" v="575"/>
        <pc:sldMkLst>
          <pc:docMk/>
          <pc:sldMk cId="792853601" sldId="807"/>
        </pc:sldMkLst>
        <pc:picChg chg="add del mod">
          <ac:chgData name="Francesco Russo" userId="88ca608b-19ff-46ea-83b3-8919c2a05283" providerId="ADAL" clId="{DF1ACFE2-7A86-4A89-9043-571FCE3F171B}" dt="2024-06-22T13:40:31.255" v="548"/>
          <ac:picMkLst>
            <pc:docMk/>
            <pc:sldMk cId="792853601" sldId="807"/>
            <ac:picMk id="7" creationId="{3B7F767C-A5C5-8781-84BB-9703350E9309}"/>
          </ac:picMkLst>
        </pc:picChg>
        <pc:picChg chg="add mod">
          <ac:chgData name="Francesco Russo" userId="88ca608b-19ff-46ea-83b3-8919c2a05283" providerId="ADAL" clId="{DF1ACFE2-7A86-4A89-9043-571FCE3F171B}" dt="2024-06-22T13:43:39.023" v="575"/>
          <ac:picMkLst>
            <pc:docMk/>
            <pc:sldMk cId="792853601" sldId="807"/>
            <ac:picMk id="12" creationId="{984DD4E6-46D4-F49D-8B76-28DB6E5415D4}"/>
          </ac:picMkLst>
        </pc:picChg>
      </pc:sldChg>
      <pc:sldChg chg="addSp delSp modSp modTransition modAnim modNotes">
        <pc:chgData name="Francesco Russo" userId="88ca608b-19ff-46ea-83b3-8919c2a05283" providerId="ADAL" clId="{DF1ACFE2-7A86-4A89-9043-571FCE3F171B}" dt="2024-06-22T13:45:09.837" v="578"/>
        <pc:sldMkLst>
          <pc:docMk/>
          <pc:sldMk cId="2818473151" sldId="808"/>
        </pc:sldMkLst>
        <pc:picChg chg="add del mod">
          <ac:chgData name="Francesco Russo" userId="88ca608b-19ff-46ea-83b3-8919c2a05283" providerId="ADAL" clId="{DF1ACFE2-7A86-4A89-9043-571FCE3F171B}" dt="2024-06-22T13:44:11.070" v="577"/>
          <ac:picMkLst>
            <pc:docMk/>
            <pc:sldMk cId="2818473151" sldId="808"/>
            <ac:picMk id="15" creationId="{BAEE1E85-712F-763A-AF1C-4602F35CC474}"/>
          </ac:picMkLst>
        </pc:picChg>
        <pc:picChg chg="add mod">
          <ac:chgData name="Francesco Russo" userId="88ca608b-19ff-46ea-83b3-8919c2a05283" providerId="ADAL" clId="{DF1ACFE2-7A86-4A89-9043-571FCE3F171B}" dt="2024-06-22T13:45:09.837" v="578"/>
          <ac:picMkLst>
            <pc:docMk/>
            <pc:sldMk cId="2818473151" sldId="808"/>
            <ac:picMk id="20" creationId="{E39A00B9-F818-FBD2-697E-723AA7F349DC}"/>
          </ac:picMkLst>
        </pc:picChg>
      </pc:sldChg>
      <pc:sldChg chg="addSp modSp modNotes">
        <pc:chgData name="Francesco Russo" userId="88ca608b-19ff-46ea-83b3-8919c2a05283" providerId="ADAL" clId="{DF1ACFE2-7A86-4A89-9043-571FCE3F171B}" dt="2024-06-22T13:54:46.225" v="591"/>
        <pc:sldMkLst>
          <pc:docMk/>
          <pc:sldMk cId="260291837" sldId="809"/>
        </pc:sldMkLst>
        <pc:picChg chg="add mod">
          <ac:chgData name="Francesco Russo" userId="88ca608b-19ff-46ea-83b3-8919c2a05283" providerId="ADAL" clId="{DF1ACFE2-7A86-4A89-9043-571FCE3F171B}" dt="2024-06-22T13:54:46.225" v="591"/>
          <ac:picMkLst>
            <pc:docMk/>
            <pc:sldMk cId="260291837" sldId="809"/>
            <ac:picMk id="13" creationId="{05D28752-4187-E208-E5E2-87D2905E1194}"/>
          </ac:picMkLst>
        </pc:picChg>
      </pc:sldChg>
      <pc:sldChg chg="addSp delSp modSp modTransition modAnim">
        <pc:chgData name="Francesco Russo" userId="88ca608b-19ff-46ea-83b3-8919c2a05283" providerId="ADAL" clId="{DF1ACFE2-7A86-4A89-9043-571FCE3F171B}" dt="2024-06-22T14:24:39.452" v="598"/>
        <pc:sldMkLst>
          <pc:docMk/>
          <pc:sldMk cId="1304510761" sldId="810"/>
        </pc:sldMkLst>
        <pc:picChg chg="add del mod">
          <ac:chgData name="Francesco Russo" userId="88ca608b-19ff-46ea-83b3-8919c2a05283" providerId="ADAL" clId="{DF1ACFE2-7A86-4A89-9043-571FCE3F171B}" dt="2024-06-22T13:56:12.898" v="593"/>
          <ac:picMkLst>
            <pc:docMk/>
            <pc:sldMk cId="1304510761" sldId="810"/>
            <ac:picMk id="11" creationId="{9B14CD4A-3FF5-7A89-F005-C1BA1317AF0F}"/>
          </ac:picMkLst>
        </pc:picChg>
        <pc:picChg chg="add del mod">
          <ac:chgData name="Francesco Russo" userId="88ca608b-19ff-46ea-83b3-8919c2a05283" providerId="ADAL" clId="{DF1ACFE2-7A86-4A89-9043-571FCE3F171B}" dt="2024-06-22T14:00:58.968" v="595"/>
          <ac:picMkLst>
            <pc:docMk/>
            <pc:sldMk cId="1304510761" sldId="810"/>
            <ac:picMk id="16" creationId="{8416A90F-240A-0004-3B28-BD2BA848FB68}"/>
          </ac:picMkLst>
        </pc:picChg>
        <pc:picChg chg="add del mod">
          <ac:chgData name="Francesco Russo" userId="88ca608b-19ff-46ea-83b3-8919c2a05283" providerId="ADAL" clId="{DF1ACFE2-7A86-4A89-9043-571FCE3F171B}" dt="2024-06-22T14:21:14.755" v="597"/>
          <ac:picMkLst>
            <pc:docMk/>
            <pc:sldMk cId="1304510761" sldId="810"/>
            <ac:picMk id="24" creationId="{A661B4E4-ABC2-CA67-526C-D3FD1089C6FF}"/>
          </ac:picMkLst>
        </pc:picChg>
        <pc:picChg chg="add mod">
          <ac:chgData name="Francesco Russo" userId="88ca608b-19ff-46ea-83b3-8919c2a05283" providerId="ADAL" clId="{DF1ACFE2-7A86-4A89-9043-571FCE3F171B}" dt="2024-06-22T14:24:39.452" v="598"/>
          <ac:picMkLst>
            <pc:docMk/>
            <pc:sldMk cId="1304510761" sldId="810"/>
            <ac:picMk id="29" creationId="{435BD34D-2518-19DB-BD1B-182B40086A17}"/>
          </ac:picMkLst>
        </pc:picChg>
      </pc:sldChg>
      <pc:sldChg chg="addSp delSp modSp mod modTransition modAnim modNotes modNotesTx">
        <pc:chgData name="Francesco Russo" userId="88ca608b-19ff-46ea-83b3-8919c2a05283" providerId="ADAL" clId="{DF1ACFE2-7A86-4A89-9043-571FCE3F171B}" dt="2024-06-22T13:49:10.883" v="589" actId="20577"/>
        <pc:sldMkLst>
          <pc:docMk/>
          <pc:sldMk cId="692831581" sldId="811"/>
        </pc:sldMkLst>
        <pc:spChg chg="mod">
          <ac:chgData name="Francesco Russo" userId="88ca608b-19ff-46ea-83b3-8919c2a05283" providerId="ADAL" clId="{DF1ACFE2-7A86-4A89-9043-571FCE3F171B}" dt="2024-06-22T13:49:06.312" v="587" actId="27636"/>
          <ac:spMkLst>
            <pc:docMk/>
            <pc:sldMk cId="692831581" sldId="811"/>
            <ac:spMk id="8" creationId="{047E19AB-26FF-0886-5B76-397A9A75315F}"/>
          </ac:spMkLst>
        </pc:spChg>
        <pc:picChg chg="add del mod">
          <ac:chgData name="Francesco Russo" userId="88ca608b-19ff-46ea-83b3-8919c2a05283" providerId="ADAL" clId="{DF1ACFE2-7A86-4A89-9043-571FCE3F171B}" dt="2024-06-22T13:46:01.634" v="580"/>
          <ac:picMkLst>
            <pc:docMk/>
            <pc:sldMk cId="692831581" sldId="811"/>
            <ac:picMk id="7" creationId="{8535A467-F8EB-4772-698A-8AD2EA149F62}"/>
          </ac:picMkLst>
        </pc:picChg>
        <pc:picChg chg="add del mod">
          <ac:chgData name="Francesco Russo" userId="88ca608b-19ff-46ea-83b3-8919c2a05283" providerId="ADAL" clId="{DF1ACFE2-7A86-4A89-9043-571FCE3F171B}" dt="2024-06-22T13:46:37.978" v="582"/>
          <ac:picMkLst>
            <pc:docMk/>
            <pc:sldMk cId="692831581" sldId="811"/>
            <ac:picMk id="13" creationId="{661675C4-BDD4-0EAA-4E90-19F5F2809FC0}"/>
          </ac:picMkLst>
        </pc:picChg>
        <pc:picChg chg="add del mod">
          <ac:chgData name="Francesco Russo" userId="88ca608b-19ff-46ea-83b3-8919c2a05283" providerId="ADAL" clId="{DF1ACFE2-7A86-4A89-9043-571FCE3F171B}" dt="2024-06-22T13:47:15.142" v="584"/>
          <ac:picMkLst>
            <pc:docMk/>
            <pc:sldMk cId="692831581" sldId="811"/>
            <ac:picMk id="19" creationId="{B8DCA4D2-6E78-A666-DEB4-20A6D2C6F3F0}"/>
          </ac:picMkLst>
        </pc:picChg>
        <pc:picChg chg="add mod">
          <ac:chgData name="Francesco Russo" userId="88ca608b-19ff-46ea-83b3-8919c2a05283" providerId="ADAL" clId="{DF1ACFE2-7A86-4A89-9043-571FCE3F171B}" dt="2024-06-22T13:48:47.586" v="585"/>
          <ac:picMkLst>
            <pc:docMk/>
            <pc:sldMk cId="692831581" sldId="811"/>
            <ac:picMk id="24" creationId="{E87E2660-B12B-CB16-5779-A4559F666B7B}"/>
          </ac:picMkLst>
        </pc:picChg>
      </pc:sldChg>
      <pc:sldChg chg="addSp modSp modNotes">
        <pc:chgData name="Francesco Russo" userId="88ca608b-19ff-46ea-83b3-8919c2a05283" providerId="ADAL" clId="{DF1ACFE2-7A86-4A89-9043-571FCE3F171B}" dt="2024-06-22T13:53:33.484" v="590"/>
        <pc:sldMkLst>
          <pc:docMk/>
          <pc:sldMk cId="4070388861" sldId="812"/>
        </pc:sldMkLst>
        <pc:picChg chg="add mod">
          <ac:chgData name="Francesco Russo" userId="88ca608b-19ff-46ea-83b3-8919c2a05283" providerId="ADAL" clId="{DF1ACFE2-7A86-4A89-9043-571FCE3F171B}" dt="2024-06-22T13:53:33.484" v="590"/>
          <ac:picMkLst>
            <pc:docMk/>
            <pc:sldMk cId="4070388861" sldId="812"/>
            <ac:picMk id="21" creationId="{70B3E22C-0AF4-6852-9399-C0996C2F2B15}"/>
          </ac:picMkLst>
        </pc:picChg>
      </pc:sldChg>
      <pc:sldChg chg="addSp modSp modNotes">
        <pc:chgData name="Francesco Russo" userId="88ca608b-19ff-46ea-83b3-8919c2a05283" providerId="ADAL" clId="{DF1ACFE2-7A86-4A89-9043-571FCE3F171B}" dt="2024-06-22T14:26:12.986" v="599"/>
        <pc:sldMkLst>
          <pc:docMk/>
          <pc:sldMk cId="459645165" sldId="813"/>
        </pc:sldMkLst>
        <pc:picChg chg="add mod">
          <ac:chgData name="Francesco Russo" userId="88ca608b-19ff-46ea-83b3-8919c2a05283" providerId="ADAL" clId="{DF1ACFE2-7A86-4A89-9043-571FCE3F171B}" dt="2024-06-22T14:26:12.986" v="599"/>
          <ac:picMkLst>
            <pc:docMk/>
            <pc:sldMk cId="459645165" sldId="813"/>
            <ac:picMk id="12" creationId="{AEC63926-B023-51EC-90BD-9B07FC767F30}"/>
          </ac:picMkLst>
        </pc:picChg>
      </pc:sldChg>
      <pc:sldChg chg="addSp modSp modNotes">
        <pc:chgData name="Francesco Russo" userId="88ca608b-19ff-46ea-83b3-8919c2a05283" providerId="ADAL" clId="{DF1ACFE2-7A86-4A89-9043-571FCE3F171B}" dt="2024-06-22T14:27:02.663" v="600"/>
        <pc:sldMkLst>
          <pc:docMk/>
          <pc:sldMk cId="3606182041" sldId="814"/>
        </pc:sldMkLst>
        <pc:picChg chg="add mod">
          <ac:chgData name="Francesco Russo" userId="88ca608b-19ff-46ea-83b3-8919c2a05283" providerId="ADAL" clId="{DF1ACFE2-7A86-4A89-9043-571FCE3F171B}" dt="2024-06-22T14:27:02.663" v="600"/>
          <ac:picMkLst>
            <pc:docMk/>
            <pc:sldMk cId="3606182041" sldId="814"/>
            <ac:picMk id="11" creationId="{55E20070-FC2C-E8EA-4E41-636639F8B743}"/>
          </ac:picMkLst>
        </pc:picChg>
      </pc:sldChg>
      <pc:sldChg chg="addSp modSp modNotes">
        <pc:chgData name="Francesco Russo" userId="88ca608b-19ff-46ea-83b3-8919c2a05283" providerId="ADAL" clId="{DF1ACFE2-7A86-4A89-9043-571FCE3F171B}" dt="2024-06-22T14:28:28.098" v="601"/>
        <pc:sldMkLst>
          <pc:docMk/>
          <pc:sldMk cId="2193470992" sldId="815"/>
        </pc:sldMkLst>
        <pc:picChg chg="add mod">
          <ac:chgData name="Francesco Russo" userId="88ca608b-19ff-46ea-83b3-8919c2a05283" providerId="ADAL" clId="{DF1ACFE2-7A86-4A89-9043-571FCE3F171B}" dt="2024-06-22T14:28:28.098" v="601"/>
          <ac:picMkLst>
            <pc:docMk/>
            <pc:sldMk cId="2193470992" sldId="815"/>
            <ac:picMk id="11" creationId="{1134A4F0-B7C4-03FF-2280-352133E54995}"/>
          </ac:picMkLst>
        </pc:picChg>
      </pc:sldChg>
      <pc:sldChg chg="addSp modSp modNotes">
        <pc:chgData name="Francesco Russo" userId="88ca608b-19ff-46ea-83b3-8919c2a05283" providerId="ADAL" clId="{DF1ACFE2-7A86-4A89-9043-571FCE3F171B}" dt="2024-06-22T14:32:47.370" v="602"/>
        <pc:sldMkLst>
          <pc:docMk/>
          <pc:sldMk cId="893442982" sldId="816"/>
        </pc:sldMkLst>
        <pc:picChg chg="add mod">
          <ac:chgData name="Francesco Russo" userId="88ca608b-19ff-46ea-83b3-8919c2a05283" providerId="ADAL" clId="{DF1ACFE2-7A86-4A89-9043-571FCE3F171B}" dt="2024-06-22T14:32:47.370" v="602"/>
          <ac:picMkLst>
            <pc:docMk/>
            <pc:sldMk cId="893442982" sldId="816"/>
            <ac:picMk id="9" creationId="{AC5AA86C-9453-8B92-8445-BE640A49B3B0}"/>
          </ac:picMkLst>
        </pc:picChg>
      </pc:sldChg>
      <pc:sldChg chg="addSp modSp">
        <pc:chgData name="Francesco Russo" userId="88ca608b-19ff-46ea-83b3-8919c2a05283" providerId="ADAL" clId="{DF1ACFE2-7A86-4A89-9043-571FCE3F171B}" dt="2024-06-22T14:34:31.397" v="603"/>
        <pc:sldMkLst>
          <pc:docMk/>
          <pc:sldMk cId="515851907" sldId="817"/>
        </pc:sldMkLst>
        <pc:picChg chg="add mod">
          <ac:chgData name="Francesco Russo" userId="88ca608b-19ff-46ea-83b3-8919c2a05283" providerId="ADAL" clId="{DF1ACFE2-7A86-4A89-9043-571FCE3F171B}" dt="2024-06-22T14:34:31.397" v="603"/>
          <ac:picMkLst>
            <pc:docMk/>
            <pc:sldMk cId="515851907" sldId="817"/>
            <ac:picMk id="7" creationId="{B173A131-2DFB-1289-6D94-D105BC7478DF}"/>
          </ac:picMkLst>
        </pc:picChg>
      </pc:sldChg>
      <pc:sldChg chg="addSp modSp">
        <pc:chgData name="Francesco Russo" userId="88ca608b-19ff-46ea-83b3-8919c2a05283" providerId="ADAL" clId="{DF1ACFE2-7A86-4A89-9043-571FCE3F171B}" dt="2024-06-22T14:36:44.559" v="604"/>
        <pc:sldMkLst>
          <pc:docMk/>
          <pc:sldMk cId="3860374468" sldId="818"/>
        </pc:sldMkLst>
        <pc:picChg chg="add mod">
          <ac:chgData name="Francesco Russo" userId="88ca608b-19ff-46ea-83b3-8919c2a05283" providerId="ADAL" clId="{DF1ACFE2-7A86-4A89-9043-571FCE3F171B}" dt="2024-06-22T14:36:44.559" v="604"/>
          <ac:picMkLst>
            <pc:docMk/>
            <pc:sldMk cId="3860374468" sldId="818"/>
            <ac:picMk id="7" creationId="{B92E65EA-F7FC-0CAE-1001-2BA45F984262}"/>
          </ac:picMkLst>
        </pc:picChg>
      </pc:sldChg>
      <pc:sldChg chg="addSp modSp modNotes">
        <pc:chgData name="Francesco Russo" userId="88ca608b-19ff-46ea-83b3-8919c2a05283" providerId="ADAL" clId="{DF1ACFE2-7A86-4A89-9043-571FCE3F171B}" dt="2024-06-22T14:39:41.195" v="608"/>
        <pc:sldMkLst>
          <pc:docMk/>
          <pc:sldMk cId="489091298" sldId="819"/>
        </pc:sldMkLst>
        <pc:picChg chg="add mod">
          <ac:chgData name="Francesco Russo" userId="88ca608b-19ff-46ea-83b3-8919c2a05283" providerId="ADAL" clId="{DF1ACFE2-7A86-4A89-9043-571FCE3F171B}" dt="2024-06-22T14:39:41.195" v="608"/>
          <ac:picMkLst>
            <pc:docMk/>
            <pc:sldMk cId="489091298" sldId="819"/>
            <ac:picMk id="14" creationId="{E8606D97-AC62-9991-71CA-FA14E6C7FBF5}"/>
          </ac:picMkLst>
        </pc:picChg>
      </pc:sldChg>
      <pc:sldChg chg="addSp modSp modNotes modNotesTx">
        <pc:chgData name="Francesco Russo" userId="88ca608b-19ff-46ea-83b3-8919c2a05283" providerId="ADAL" clId="{DF1ACFE2-7A86-4A89-9043-571FCE3F171B}" dt="2024-06-22T14:43:29.226" v="618" actId="20577"/>
        <pc:sldMkLst>
          <pc:docMk/>
          <pc:sldMk cId="2256388590" sldId="820"/>
        </pc:sldMkLst>
        <pc:picChg chg="add mod">
          <ac:chgData name="Francesco Russo" userId="88ca608b-19ff-46ea-83b3-8919c2a05283" providerId="ADAL" clId="{DF1ACFE2-7A86-4A89-9043-571FCE3F171B}" dt="2024-06-22T14:43:19.340" v="609"/>
          <ac:picMkLst>
            <pc:docMk/>
            <pc:sldMk cId="2256388590" sldId="820"/>
            <ac:picMk id="14" creationId="{5D6AE835-3CF7-08B3-1F11-07A49729699E}"/>
          </ac:picMkLst>
        </pc:picChg>
      </pc:sldChg>
      <pc:sldChg chg="addSp modSp">
        <pc:chgData name="Francesco Russo" userId="88ca608b-19ff-46ea-83b3-8919c2a05283" providerId="ADAL" clId="{DF1ACFE2-7A86-4A89-9043-571FCE3F171B}" dt="2024-06-22T14:44:22.030" v="619"/>
        <pc:sldMkLst>
          <pc:docMk/>
          <pc:sldMk cId="3564799275" sldId="821"/>
        </pc:sldMkLst>
        <pc:picChg chg="add mod">
          <ac:chgData name="Francesco Russo" userId="88ca608b-19ff-46ea-83b3-8919c2a05283" providerId="ADAL" clId="{DF1ACFE2-7A86-4A89-9043-571FCE3F171B}" dt="2024-06-22T14:44:22.030" v="619"/>
          <ac:picMkLst>
            <pc:docMk/>
            <pc:sldMk cId="3564799275" sldId="821"/>
            <ac:picMk id="10" creationId="{47789C40-B274-AD5E-419B-DE50AEF6DAEF}"/>
          </ac:picMkLst>
        </pc:picChg>
      </pc:sldChg>
      <pc:sldChg chg="addSp delSp modSp modTransition modAnim modNotes">
        <pc:chgData name="Francesco Russo" userId="88ca608b-19ff-46ea-83b3-8919c2a05283" providerId="ADAL" clId="{DF1ACFE2-7A86-4A89-9043-571FCE3F171B}" dt="2024-06-22T21:48:51.621" v="624"/>
        <pc:sldMkLst>
          <pc:docMk/>
          <pc:sldMk cId="1537261407" sldId="822"/>
        </pc:sldMkLst>
        <pc:picChg chg="add del mod">
          <ac:chgData name="Francesco Russo" userId="88ca608b-19ff-46ea-83b3-8919c2a05283" providerId="ADAL" clId="{DF1ACFE2-7A86-4A89-9043-571FCE3F171B}" dt="2024-06-22T21:45:12.238" v="623"/>
          <ac:picMkLst>
            <pc:docMk/>
            <pc:sldMk cId="1537261407" sldId="822"/>
            <ac:picMk id="9" creationId="{D566C85C-6EC9-F13A-EC56-F65DCF0FEC9A}"/>
          </ac:picMkLst>
        </pc:picChg>
        <pc:picChg chg="add del mod">
          <ac:chgData name="Francesco Russo" userId="88ca608b-19ff-46ea-83b3-8919c2a05283" providerId="ADAL" clId="{DF1ACFE2-7A86-4A89-9043-571FCE3F171B}" dt="2024-06-22T14:46:26.506" v="621"/>
          <ac:picMkLst>
            <pc:docMk/>
            <pc:sldMk cId="1537261407" sldId="822"/>
            <ac:picMk id="12" creationId="{645923B2-2FCF-A9AA-6C02-F8DCBC5E6944}"/>
          </ac:picMkLst>
        </pc:picChg>
        <pc:picChg chg="add mod">
          <ac:chgData name="Francesco Russo" userId="88ca608b-19ff-46ea-83b3-8919c2a05283" providerId="ADAL" clId="{DF1ACFE2-7A86-4A89-9043-571FCE3F171B}" dt="2024-06-22T21:48:51.621" v="624"/>
          <ac:picMkLst>
            <pc:docMk/>
            <pc:sldMk cId="1537261407" sldId="822"/>
            <ac:picMk id="15" creationId="{F47E9314-B2E9-EDDB-F7DB-CDFC9CF21F73}"/>
          </ac:picMkLst>
        </pc:picChg>
      </pc:sldChg>
      <pc:sldChg chg="addSp modSp modNotes">
        <pc:chgData name="Francesco Russo" userId="88ca608b-19ff-46ea-83b3-8919c2a05283" providerId="ADAL" clId="{DF1ACFE2-7A86-4A89-9043-571FCE3F171B}" dt="2024-06-22T21:50:32.753" v="625"/>
        <pc:sldMkLst>
          <pc:docMk/>
          <pc:sldMk cId="4007313366" sldId="823"/>
        </pc:sldMkLst>
        <pc:picChg chg="add mod">
          <ac:chgData name="Francesco Russo" userId="88ca608b-19ff-46ea-83b3-8919c2a05283" providerId="ADAL" clId="{DF1ACFE2-7A86-4A89-9043-571FCE3F171B}" dt="2024-06-22T21:50:32.753" v="625"/>
          <ac:picMkLst>
            <pc:docMk/>
            <pc:sldMk cId="4007313366" sldId="823"/>
            <ac:picMk id="15" creationId="{AB57613A-235F-8076-1A8F-E53BF3D2E966}"/>
          </ac:picMkLst>
        </pc:picChg>
      </pc:sldChg>
      <pc:sldChg chg="addSp delSp modSp modTransition modAnim modNotes modNotesTx">
        <pc:chgData name="Francesco Russo" userId="88ca608b-19ff-46ea-83b3-8919c2a05283" providerId="ADAL" clId="{DF1ACFE2-7A86-4A89-9043-571FCE3F171B}" dt="2024-06-22T21:59:11.254" v="652"/>
        <pc:sldMkLst>
          <pc:docMk/>
          <pc:sldMk cId="2356404005" sldId="824"/>
        </pc:sldMkLst>
        <pc:picChg chg="add del mod">
          <ac:chgData name="Francesco Russo" userId="88ca608b-19ff-46ea-83b3-8919c2a05283" providerId="ADAL" clId="{DF1ACFE2-7A86-4A89-9043-571FCE3F171B}" dt="2024-06-22T21:52:13.935" v="627"/>
          <ac:picMkLst>
            <pc:docMk/>
            <pc:sldMk cId="2356404005" sldId="824"/>
            <ac:picMk id="15" creationId="{EF6AAC4B-59C8-A3AF-C461-0756158D7A0E}"/>
          </ac:picMkLst>
        </pc:picChg>
        <pc:picChg chg="add del mod">
          <ac:chgData name="Francesco Russo" userId="88ca608b-19ff-46ea-83b3-8919c2a05283" providerId="ADAL" clId="{DF1ACFE2-7A86-4A89-9043-571FCE3F171B}" dt="2024-06-22T21:55:00.578" v="647"/>
          <ac:picMkLst>
            <pc:docMk/>
            <pc:sldMk cId="2356404005" sldId="824"/>
            <ac:picMk id="22" creationId="{2C1FB178-FAD7-B18D-12F8-5BBA7A4BE91F}"/>
          </ac:picMkLst>
        </pc:picChg>
        <pc:picChg chg="add del mod">
          <ac:chgData name="Francesco Russo" userId="88ca608b-19ff-46ea-83b3-8919c2a05283" providerId="ADAL" clId="{DF1ACFE2-7A86-4A89-9043-571FCE3F171B}" dt="2024-06-22T21:56:27.219" v="651"/>
          <ac:picMkLst>
            <pc:docMk/>
            <pc:sldMk cId="2356404005" sldId="824"/>
            <ac:picMk id="28" creationId="{3BE23107-A0BD-0656-36D1-F5CB3528553C}"/>
          </ac:picMkLst>
        </pc:picChg>
        <pc:picChg chg="add mod">
          <ac:chgData name="Francesco Russo" userId="88ca608b-19ff-46ea-83b3-8919c2a05283" providerId="ADAL" clId="{DF1ACFE2-7A86-4A89-9043-571FCE3F171B}" dt="2024-06-22T21:59:11.254" v="652"/>
          <ac:picMkLst>
            <pc:docMk/>
            <pc:sldMk cId="2356404005" sldId="824"/>
            <ac:picMk id="33" creationId="{3F1BB53C-9C63-0C53-FA7E-1F47F0081757}"/>
          </ac:picMkLst>
        </pc:picChg>
      </pc:sldChg>
      <pc:sldChg chg="addSp modSp">
        <pc:chgData name="Francesco Russo" userId="88ca608b-19ff-46ea-83b3-8919c2a05283" providerId="ADAL" clId="{DF1ACFE2-7A86-4A89-9043-571FCE3F171B}" dt="2024-06-22T22:01:03.617" v="653"/>
        <pc:sldMkLst>
          <pc:docMk/>
          <pc:sldMk cId="3603896802" sldId="825"/>
        </pc:sldMkLst>
        <pc:picChg chg="add mod">
          <ac:chgData name="Francesco Russo" userId="88ca608b-19ff-46ea-83b3-8919c2a05283" providerId="ADAL" clId="{DF1ACFE2-7A86-4A89-9043-571FCE3F171B}" dt="2024-06-22T22:01:03.617" v="653"/>
          <ac:picMkLst>
            <pc:docMk/>
            <pc:sldMk cId="3603896802" sldId="825"/>
            <ac:picMk id="15" creationId="{6265189D-1D5F-DC67-B3ED-84F431060320}"/>
          </ac:picMkLst>
        </pc:picChg>
      </pc:sldChg>
      <pc:sldChg chg="addSp modSp modNotes">
        <pc:chgData name="Francesco Russo" userId="88ca608b-19ff-46ea-83b3-8919c2a05283" providerId="ADAL" clId="{DF1ACFE2-7A86-4A89-9043-571FCE3F171B}" dt="2024-06-29T23:26:20.316" v="1039" actId="20577"/>
        <pc:sldMkLst>
          <pc:docMk/>
          <pc:sldMk cId="2019674211" sldId="826"/>
        </pc:sldMkLst>
        <pc:picChg chg="add mod">
          <ac:chgData name="Francesco Russo" userId="88ca608b-19ff-46ea-83b3-8919c2a05283" providerId="ADAL" clId="{DF1ACFE2-7A86-4A89-9043-571FCE3F171B}" dt="2024-06-22T22:02:43.087" v="654"/>
          <ac:picMkLst>
            <pc:docMk/>
            <pc:sldMk cId="2019674211" sldId="826"/>
            <ac:picMk id="21" creationId="{9792D84D-DA6B-EA24-037D-F0C6F3203593}"/>
          </ac:picMkLst>
        </pc:picChg>
      </pc:sldChg>
      <pc:sldChg chg="addSp modSp modNotes">
        <pc:chgData name="Francesco Russo" userId="88ca608b-19ff-46ea-83b3-8919c2a05283" providerId="ADAL" clId="{DF1ACFE2-7A86-4A89-9043-571FCE3F171B}" dt="2024-06-22T22:04:04.045" v="655"/>
        <pc:sldMkLst>
          <pc:docMk/>
          <pc:sldMk cId="3701854297" sldId="827"/>
        </pc:sldMkLst>
        <pc:picChg chg="add mod">
          <ac:chgData name="Francesco Russo" userId="88ca608b-19ff-46ea-83b3-8919c2a05283" providerId="ADAL" clId="{DF1ACFE2-7A86-4A89-9043-571FCE3F171B}" dt="2024-06-22T22:04:04.045" v="655"/>
          <ac:picMkLst>
            <pc:docMk/>
            <pc:sldMk cId="3701854297" sldId="827"/>
            <ac:picMk id="12" creationId="{2EB16453-F80E-652E-8AAA-9A8C5D565AF4}"/>
          </ac:picMkLst>
        </pc:picChg>
      </pc:sldChg>
      <pc:sldChg chg="addSp delSp modSp modTransition modAnim modNotesTx">
        <pc:chgData name="Francesco Russo" userId="88ca608b-19ff-46ea-83b3-8919c2a05283" providerId="ADAL" clId="{DF1ACFE2-7A86-4A89-9043-571FCE3F171B}" dt="2024-06-22T22:09:51.252" v="689"/>
        <pc:sldMkLst>
          <pc:docMk/>
          <pc:sldMk cId="680374599" sldId="828"/>
        </pc:sldMkLst>
        <pc:picChg chg="add del mod">
          <ac:chgData name="Francesco Russo" userId="88ca608b-19ff-46ea-83b3-8919c2a05283" providerId="ADAL" clId="{DF1ACFE2-7A86-4A89-9043-571FCE3F171B}" dt="2024-06-22T22:06:23.121" v="657"/>
          <ac:picMkLst>
            <pc:docMk/>
            <pc:sldMk cId="680374599" sldId="828"/>
            <ac:picMk id="14" creationId="{F9BD70A7-D424-6619-67B0-3DDD191D7332}"/>
          </ac:picMkLst>
        </pc:picChg>
        <pc:picChg chg="add del mod">
          <ac:chgData name="Francesco Russo" userId="88ca608b-19ff-46ea-83b3-8919c2a05283" providerId="ADAL" clId="{DF1ACFE2-7A86-4A89-9043-571FCE3F171B}" dt="2024-06-22T22:07:32.387" v="688"/>
          <ac:picMkLst>
            <pc:docMk/>
            <pc:sldMk cId="680374599" sldId="828"/>
            <ac:picMk id="21" creationId="{01ECC605-470D-27E9-6D35-3BBC5D9510C5}"/>
          </ac:picMkLst>
        </pc:picChg>
        <pc:picChg chg="add mod">
          <ac:chgData name="Francesco Russo" userId="88ca608b-19ff-46ea-83b3-8919c2a05283" providerId="ADAL" clId="{DF1ACFE2-7A86-4A89-9043-571FCE3F171B}" dt="2024-06-22T22:09:51.252" v="689"/>
          <ac:picMkLst>
            <pc:docMk/>
            <pc:sldMk cId="680374599" sldId="828"/>
            <ac:picMk id="26" creationId="{AE8A6EF2-F3C8-9F81-93A0-7313A0A59365}"/>
          </ac:picMkLst>
        </pc:picChg>
      </pc:sldChg>
      <pc:sldChg chg="addSp modSp modNotes">
        <pc:chgData name="Francesco Russo" userId="88ca608b-19ff-46ea-83b3-8919c2a05283" providerId="ADAL" clId="{DF1ACFE2-7A86-4A89-9043-571FCE3F171B}" dt="2024-06-22T22:11:12.116" v="690"/>
        <pc:sldMkLst>
          <pc:docMk/>
          <pc:sldMk cId="3068099106" sldId="829"/>
        </pc:sldMkLst>
        <pc:picChg chg="add mod">
          <ac:chgData name="Francesco Russo" userId="88ca608b-19ff-46ea-83b3-8919c2a05283" providerId="ADAL" clId="{DF1ACFE2-7A86-4A89-9043-571FCE3F171B}" dt="2024-06-22T22:11:12.116" v="690"/>
          <ac:picMkLst>
            <pc:docMk/>
            <pc:sldMk cId="3068099106" sldId="829"/>
            <ac:picMk id="20" creationId="{206A783A-3DA1-6AB8-2953-C08E972A91CE}"/>
          </ac:picMkLst>
        </pc:picChg>
      </pc:sldChg>
      <pc:sldChg chg="addSp modSp modNotes modNotesTx">
        <pc:chgData name="Francesco Russo" userId="88ca608b-19ff-46ea-83b3-8919c2a05283" providerId="ADAL" clId="{DF1ACFE2-7A86-4A89-9043-571FCE3F171B}" dt="2024-06-22T22:14:41.429" v="703"/>
        <pc:sldMkLst>
          <pc:docMk/>
          <pc:sldMk cId="426904004" sldId="830"/>
        </pc:sldMkLst>
        <pc:picChg chg="add mod">
          <ac:chgData name="Francesco Russo" userId="88ca608b-19ff-46ea-83b3-8919c2a05283" providerId="ADAL" clId="{DF1ACFE2-7A86-4A89-9043-571FCE3F171B}" dt="2024-06-22T22:14:41.429" v="703"/>
          <ac:picMkLst>
            <pc:docMk/>
            <pc:sldMk cId="426904004" sldId="830"/>
            <ac:picMk id="16" creationId="{E3251B95-D043-926B-9635-EAA176D754C7}"/>
          </ac:picMkLst>
        </pc:picChg>
      </pc:sldChg>
      <pc:sldChg chg="addSp modSp modNotes">
        <pc:chgData name="Francesco Russo" userId="88ca608b-19ff-46ea-83b3-8919c2a05283" providerId="ADAL" clId="{DF1ACFE2-7A86-4A89-9043-571FCE3F171B}" dt="2024-06-29T23:26:46.421" v="1040" actId="14100"/>
        <pc:sldMkLst>
          <pc:docMk/>
          <pc:sldMk cId="3756876612" sldId="831"/>
        </pc:sldMkLst>
        <pc:picChg chg="add mod">
          <ac:chgData name="Francesco Russo" userId="88ca608b-19ff-46ea-83b3-8919c2a05283" providerId="ADAL" clId="{DF1ACFE2-7A86-4A89-9043-571FCE3F171B}" dt="2024-06-22T22:52:46.341" v="704"/>
          <ac:picMkLst>
            <pc:docMk/>
            <pc:sldMk cId="3756876612" sldId="831"/>
            <ac:picMk id="11" creationId="{2AF64607-92EE-BF92-62FC-2D259212F9F2}"/>
          </ac:picMkLst>
        </pc:picChg>
      </pc:sldChg>
      <pc:sldChg chg="addSp modSp">
        <pc:chgData name="Francesco Russo" userId="88ca608b-19ff-46ea-83b3-8919c2a05283" providerId="ADAL" clId="{DF1ACFE2-7A86-4A89-9043-571FCE3F171B}" dt="2024-06-22T22:53:33.670" v="705"/>
        <pc:sldMkLst>
          <pc:docMk/>
          <pc:sldMk cId="1145296930" sldId="832"/>
        </pc:sldMkLst>
        <pc:picChg chg="add mod">
          <ac:chgData name="Francesco Russo" userId="88ca608b-19ff-46ea-83b3-8919c2a05283" providerId="ADAL" clId="{DF1ACFE2-7A86-4A89-9043-571FCE3F171B}" dt="2024-06-22T22:53:33.670" v="705"/>
          <ac:picMkLst>
            <pc:docMk/>
            <pc:sldMk cId="1145296930" sldId="832"/>
            <ac:picMk id="18" creationId="{D4F334FB-C086-542A-3584-1FF58DEEF279}"/>
          </ac:picMkLst>
        </pc:picChg>
      </pc:sldChg>
      <pc:sldChg chg="addSp delSp modSp mod modTransition modAnim modNotesTx">
        <pc:chgData name="Francesco Russo" userId="88ca608b-19ff-46ea-83b3-8919c2a05283" providerId="ADAL" clId="{DF1ACFE2-7A86-4A89-9043-571FCE3F171B}" dt="2024-06-22T22:59:03.900" v="1012"/>
        <pc:sldMkLst>
          <pc:docMk/>
          <pc:sldMk cId="1911974105" sldId="833"/>
        </pc:sldMkLst>
        <pc:spChg chg="mod">
          <ac:chgData name="Francesco Russo" userId="88ca608b-19ff-46ea-83b3-8919c2a05283" providerId="ADAL" clId="{DF1ACFE2-7A86-4A89-9043-571FCE3F171B}" dt="2024-06-22T22:55:31.656" v="816" actId="14100"/>
          <ac:spMkLst>
            <pc:docMk/>
            <pc:sldMk cId="1911974105" sldId="833"/>
            <ac:spMk id="5" creationId="{48084CF0-3E28-8FFF-CB3F-FC42D8411877}"/>
          </ac:spMkLst>
        </pc:spChg>
        <pc:picChg chg="add del mod">
          <ac:chgData name="Francesco Russo" userId="88ca608b-19ff-46ea-83b3-8919c2a05283" providerId="ADAL" clId="{DF1ACFE2-7A86-4A89-9043-571FCE3F171B}" dt="2024-06-22T22:57:17.963" v="1011"/>
          <ac:picMkLst>
            <pc:docMk/>
            <pc:sldMk cId="1911974105" sldId="833"/>
            <ac:picMk id="12" creationId="{831EDF47-04A8-E20A-59B4-3AB3E1413E40}"/>
          </ac:picMkLst>
        </pc:picChg>
        <pc:picChg chg="add mod">
          <ac:chgData name="Francesco Russo" userId="88ca608b-19ff-46ea-83b3-8919c2a05283" providerId="ADAL" clId="{DF1ACFE2-7A86-4A89-9043-571FCE3F171B}" dt="2024-06-22T22:59:03.900" v="1012"/>
          <ac:picMkLst>
            <pc:docMk/>
            <pc:sldMk cId="1911974105" sldId="833"/>
            <ac:picMk id="18" creationId="{2BBFCC88-3411-1A1A-0631-15681B1FCB5A}"/>
          </ac:picMkLst>
        </pc:picChg>
      </pc:sldChg>
      <pc:sldChg chg="addSp modSp modNotesTx">
        <pc:chgData name="Francesco Russo" userId="88ca608b-19ff-46ea-83b3-8919c2a05283" providerId="ADAL" clId="{DF1ACFE2-7A86-4A89-9043-571FCE3F171B}" dt="2024-06-22T22:59:03.900" v="1012"/>
        <pc:sldMkLst>
          <pc:docMk/>
          <pc:sldMk cId="4231018189" sldId="834"/>
        </pc:sldMkLst>
        <pc:picChg chg="add mod">
          <ac:chgData name="Francesco Russo" userId="88ca608b-19ff-46ea-83b3-8919c2a05283" providerId="ADAL" clId="{DF1ACFE2-7A86-4A89-9043-571FCE3F171B}" dt="2024-06-22T22:59:03.900" v="1012"/>
          <ac:picMkLst>
            <pc:docMk/>
            <pc:sldMk cId="4231018189" sldId="834"/>
            <ac:picMk id="13" creationId="{BFA5D33F-E643-D409-9DD2-0AB831EE181D}"/>
          </ac:picMkLst>
        </pc:picChg>
      </pc:sldChg>
      <pc:sldChg chg="addSp delSp modSp modTransition modAnim">
        <pc:chgData name="Francesco Russo" userId="88ca608b-19ff-46ea-83b3-8919c2a05283" providerId="ADAL" clId="{DF1ACFE2-7A86-4A89-9043-571FCE3F171B}" dt="2024-06-22T23:01:40.307" v="1015"/>
        <pc:sldMkLst>
          <pc:docMk/>
          <pc:sldMk cId="1523448012" sldId="835"/>
        </pc:sldMkLst>
        <pc:picChg chg="add del mod">
          <ac:chgData name="Francesco Russo" userId="88ca608b-19ff-46ea-83b3-8919c2a05283" providerId="ADAL" clId="{DF1ACFE2-7A86-4A89-9043-571FCE3F171B}" dt="2024-06-22T22:59:45.573" v="1014"/>
          <ac:picMkLst>
            <pc:docMk/>
            <pc:sldMk cId="1523448012" sldId="835"/>
            <ac:picMk id="12" creationId="{F7F84B3F-9F0F-0163-7DDE-F23850294C91}"/>
          </ac:picMkLst>
        </pc:picChg>
        <pc:picChg chg="add mod">
          <ac:chgData name="Francesco Russo" userId="88ca608b-19ff-46ea-83b3-8919c2a05283" providerId="ADAL" clId="{DF1ACFE2-7A86-4A89-9043-571FCE3F171B}" dt="2024-06-22T23:01:40.307" v="1015"/>
          <ac:picMkLst>
            <pc:docMk/>
            <pc:sldMk cId="1523448012" sldId="835"/>
            <ac:picMk id="22" creationId="{63AD526C-4599-2631-310C-B34FF532A7E2}"/>
          </ac:picMkLst>
        </pc:picChg>
      </pc:sldChg>
      <pc:sldChg chg="addSp modSp modNotes modNotesTx">
        <pc:chgData name="Francesco Russo" userId="88ca608b-19ff-46ea-83b3-8919c2a05283" providerId="ADAL" clId="{DF1ACFE2-7A86-4A89-9043-571FCE3F171B}" dt="2024-06-23T15:00:35.239" v="1023"/>
        <pc:sldMkLst>
          <pc:docMk/>
          <pc:sldMk cId="2413633474" sldId="836"/>
        </pc:sldMkLst>
        <pc:picChg chg="add mod">
          <ac:chgData name="Francesco Russo" userId="88ca608b-19ff-46ea-83b3-8919c2a05283" providerId="ADAL" clId="{DF1ACFE2-7A86-4A89-9043-571FCE3F171B}" dt="2024-06-23T15:00:35.239" v="1023"/>
          <ac:picMkLst>
            <pc:docMk/>
            <pc:sldMk cId="2413633474" sldId="836"/>
            <ac:picMk id="13" creationId="{4073F831-91D6-1426-B3A5-E76EA155504B}"/>
          </ac:picMkLst>
        </pc:picChg>
      </pc:sldChg>
      <pc:sldChg chg="addSp delSp modSp modTransition modAnim modNotes">
        <pc:chgData name="Francesco Russo" userId="88ca608b-19ff-46ea-83b3-8919c2a05283" providerId="ADAL" clId="{DF1ACFE2-7A86-4A89-9043-571FCE3F171B}" dt="2024-06-23T15:09:52.133" v="1026"/>
        <pc:sldMkLst>
          <pc:docMk/>
          <pc:sldMk cId="422683025" sldId="837"/>
        </pc:sldMkLst>
        <pc:picChg chg="add del mod">
          <ac:chgData name="Francesco Russo" userId="88ca608b-19ff-46ea-83b3-8919c2a05283" providerId="ADAL" clId="{DF1ACFE2-7A86-4A89-9043-571FCE3F171B}" dt="2024-06-23T15:00:53.321" v="1025"/>
          <ac:picMkLst>
            <pc:docMk/>
            <pc:sldMk cId="422683025" sldId="837"/>
            <ac:picMk id="9" creationId="{72DCD145-8F53-6BFA-AC47-C01AFEEA740C}"/>
          </ac:picMkLst>
        </pc:picChg>
        <pc:picChg chg="add mod">
          <ac:chgData name="Francesco Russo" userId="88ca608b-19ff-46ea-83b3-8919c2a05283" providerId="ADAL" clId="{DF1ACFE2-7A86-4A89-9043-571FCE3F171B}" dt="2024-06-23T15:09:52.133" v="1026"/>
          <ac:picMkLst>
            <pc:docMk/>
            <pc:sldMk cId="422683025" sldId="837"/>
            <ac:picMk id="15" creationId="{499E1F22-F0C9-C0D9-BB01-ACE6A0E4F72D}"/>
          </ac:picMkLst>
        </pc:picChg>
      </pc:sldChg>
      <pc:sldChg chg="addSp modSp modNotes">
        <pc:chgData name="Francesco Russo" userId="88ca608b-19ff-46ea-83b3-8919c2a05283" providerId="ADAL" clId="{DF1ACFE2-7A86-4A89-9043-571FCE3F171B}" dt="2024-06-23T15:09:52.133" v="1026"/>
        <pc:sldMkLst>
          <pc:docMk/>
          <pc:sldMk cId="3230561129" sldId="838"/>
        </pc:sldMkLst>
        <pc:picChg chg="add mod">
          <ac:chgData name="Francesco Russo" userId="88ca608b-19ff-46ea-83b3-8919c2a05283" providerId="ADAL" clId="{DF1ACFE2-7A86-4A89-9043-571FCE3F171B}" dt="2024-06-23T15:09:52.133" v="1026"/>
          <ac:picMkLst>
            <pc:docMk/>
            <pc:sldMk cId="3230561129" sldId="838"/>
            <ac:picMk id="7" creationId="{6E039772-210F-D1E5-A3DB-F562F03C26B0}"/>
          </ac:picMkLst>
        </pc:picChg>
      </pc:sldChg>
      <pc:sldChg chg="addSp modSp modNotes">
        <pc:chgData name="Francesco Russo" userId="88ca608b-19ff-46ea-83b3-8919c2a05283" providerId="ADAL" clId="{DF1ACFE2-7A86-4A89-9043-571FCE3F171B}" dt="2024-06-23T15:09:52.133" v="1026"/>
        <pc:sldMkLst>
          <pc:docMk/>
          <pc:sldMk cId="4206591295" sldId="839"/>
        </pc:sldMkLst>
        <pc:picChg chg="add mod">
          <ac:chgData name="Francesco Russo" userId="88ca608b-19ff-46ea-83b3-8919c2a05283" providerId="ADAL" clId="{DF1ACFE2-7A86-4A89-9043-571FCE3F171B}" dt="2024-06-23T15:09:52.133" v="1026"/>
          <ac:picMkLst>
            <pc:docMk/>
            <pc:sldMk cId="4206591295" sldId="839"/>
            <ac:picMk id="7" creationId="{CFA6B53A-9A92-C5FA-8392-EA20DE7ECBE2}"/>
          </ac:picMkLst>
        </pc:picChg>
      </pc:sldChg>
      <pc:sldChg chg="addSp modSp modNotes">
        <pc:chgData name="Francesco Russo" userId="88ca608b-19ff-46ea-83b3-8919c2a05283" providerId="ADAL" clId="{DF1ACFE2-7A86-4A89-9043-571FCE3F171B}" dt="2024-06-23T15:09:52.133" v="1026"/>
        <pc:sldMkLst>
          <pc:docMk/>
          <pc:sldMk cId="1845829245" sldId="840"/>
        </pc:sldMkLst>
        <pc:picChg chg="add mod">
          <ac:chgData name="Francesco Russo" userId="88ca608b-19ff-46ea-83b3-8919c2a05283" providerId="ADAL" clId="{DF1ACFE2-7A86-4A89-9043-571FCE3F171B}" dt="2024-06-23T15:09:52.133" v="1026"/>
          <ac:picMkLst>
            <pc:docMk/>
            <pc:sldMk cId="1845829245" sldId="840"/>
            <ac:picMk id="7" creationId="{1C92DC6F-7AD0-36D5-78FE-9636692BCF0C}"/>
          </ac:picMkLst>
        </pc:picChg>
      </pc:sldChg>
      <pc:sldChg chg="addSp modSp modNotes">
        <pc:chgData name="Francesco Russo" userId="88ca608b-19ff-46ea-83b3-8919c2a05283" providerId="ADAL" clId="{DF1ACFE2-7A86-4A89-9043-571FCE3F171B}" dt="2024-06-23T15:09:52.133" v="1026"/>
        <pc:sldMkLst>
          <pc:docMk/>
          <pc:sldMk cId="345660472" sldId="841"/>
        </pc:sldMkLst>
        <pc:picChg chg="add mod">
          <ac:chgData name="Francesco Russo" userId="88ca608b-19ff-46ea-83b3-8919c2a05283" providerId="ADAL" clId="{DF1ACFE2-7A86-4A89-9043-571FCE3F171B}" dt="2024-06-23T15:09:52.133" v="1026"/>
          <ac:picMkLst>
            <pc:docMk/>
            <pc:sldMk cId="345660472" sldId="841"/>
            <ac:picMk id="14" creationId="{74BD49A5-56CE-BDC7-A9A4-B7879982A9C6}"/>
          </ac:picMkLst>
        </pc:picChg>
      </pc:sldChg>
      <pc:sldChg chg="addSp delSp modSp modTransition modAnim modNotesTx">
        <pc:chgData name="Francesco Russo" userId="88ca608b-19ff-46ea-83b3-8919c2a05283" providerId="ADAL" clId="{DF1ACFE2-7A86-4A89-9043-571FCE3F171B}" dt="2024-06-23T15:20:45.372" v="1033"/>
        <pc:sldMkLst>
          <pc:docMk/>
          <pc:sldMk cId="790938495" sldId="842"/>
        </pc:sldMkLst>
        <pc:picChg chg="add del mod">
          <ac:chgData name="Francesco Russo" userId="88ca608b-19ff-46ea-83b3-8919c2a05283" providerId="ADAL" clId="{DF1ACFE2-7A86-4A89-9043-571FCE3F171B}" dt="2024-06-23T15:18:35.868" v="1032"/>
          <ac:picMkLst>
            <pc:docMk/>
            <pc:sldMk cId="790938495" sldId="842"/>
            <ac:picMk id="14" creationId="{5727CC3A-CE1B-687E-2932-A81378786DE0}"/>
          </ac:picMkLst>
        </pc:picChg>
        <pc:picChg chg="add mod">
          <ac:chgData name="Francesco Russo" userId="88ca608b-19ff-46ea-83b3-8919c2a05283" providerId="ADAL" clId="{DF1ACFE2-7A86-4A89-9043-571FCE3F171B}" dt="2024-06-23T15:20:45.372" v="1033"/>
          <ac:picMkLst>
            <pc:docMk/>
            <pc:sldMk cId="790938495" sldId="842"/>
            <ac:picMk id="27" creationId="{4C2696DB-B805-5014-548A-66D9C78FB430}"/>
          </ac:picMkLst>
        </pc:picChg>
      </pc:sldChg>
      <pc:sldChg chg="addSp delSp modSp modTransition modAnim">
        <pc:chgData name="Francesco Russo" userId="88ca608b-19ff-46ea-83b3-8919c2a05283" providerId="ADAL" clId="{DF1ACFE2-7A86-4A89-9043-571FCE3F171B}" dt="2024-06-23T15:14:50.582" v="1029"/>
        <pc:sldMkLst>
          <pc:docMk/>
          <pc:sldMk cId="1546778030" sldId="844"/>
        </pc:sldMkLst>
        <pc:picChg chg="add del mod">
          <ac:chgData name="Francesco Russo" userId="88ca608b-19ff-46ea-83b3-8919c2a05283" providerId="ADAL" clId="{DF1ACFE2-7A86-4A89-9043-571FCE3F171B}" dt="2024-06-23T15:11:39.165" v="1028"/>
          <ac:picMkLst>
            <pc:docMk/>
            <pc:sldMk cId="1546778030" sldId="844"/>
            <ac:picMk id="16" creationId="{8DE36129-C994-9488-0FA3-5FFD9E9A70F1}"/>
          </ac:picMkLst>
        </pc:picChg>
        <pc:picChg chg="add mod">
          <ac:chgData name="Francesco Russo" userId="88ca608b-19ff-46ea-83b3-8919c2a05283" providerId="ADAL" clId="{DF1ACFE2-7A86-4A89-9043-571FCE3F171B}" dt="2024-06-23T15:14:50.582" v="1029"/>
          <ac:picMkLst>
            <pc:docMk/>
            <pc:sldMk cId="1546778030" sldId="844"/>
            <ac:picMk id="22" creationId="{1CA9C9D5-3585-8500-B568-2DAD51636FF1}"/>
          </ac:picMkLst>
        </pc:picChg>
      </pc:sldChg>
      <pc:sldChg chg="addSp modSp">
        <pc:chgData name="Francesco Russo" userId="88ca608b-19ff-46ea-83b3-8919c2a05283" providerId="ADAL" clId="{DF1ACFE2-7A86-4A89-9043-571FCE3F171B}" dt="2024-06-23T15:22:01.061" v="1034"/>
        <pc:sldMkLst>
          <pc:docMk/>
          <pc:sldMk cId="2552427658" sldId="845"/>
        </pc:sldMkLst>
        <pc:picChg chg="add mod">
          <ac:chgData name="Francesco Russo" userId="88ca608b-19ff-46ea-83b3-8919c2a05283" providerId="ADAL" clId="{DF1ACFE2-7A86-4A89-9043-571FCE3F171B}" dt="2024-06-23T15:22:01.061" v="1034"/>
          <ac:picMkLst>
            <pc:docMk/>
            <pc:sldMk cId="2552427658" sldId="845"/>
            <ac:picMk id="21" creationId="{915E8A43-3564-95B2-F7BF-7BCDE6724658}"/>
          </ac:picMkLst>
        </pc:pic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Header Placeholder 1"/>
          <p:cNvSpPr>
            <a:spLocks noGrp="1"/>
          </p:cNvSpPr>
          <p:nvPr>
            <p:ph type="hdr" sz="quarter"/>
          </p:nvPr>
        </p:nvSpPr>
        <p:spPr>
          <a:xfrm>
            <a:off x="0" y="0"/>
            <a:ext cx="3078048" cy="468803"/>
          </a:xfrm>
          <a:prstGeom prst="rect">
            <a:avLst/>
          </a:prstGeom>
        </p:spPr>
        <p:txBody>
          <a:bodyPr vert="horz" lIns="89136" tIns="44568" rIns="89136" bIns="44568" rtlCol="0"/>
          <a:lstStyle>
            <a:lvl1pPr algn="l">
              <a:defRPr sz="1200"/>
            </a:lvl1pPr>
          </a:lstStyle>
          <a:p>
            <a:r>
              <a:rPr lang="en-US" dirty="0">
                <a:latin typeface="+mn-lt"/>
              </a:rPr>
              <a:t>AISC Live Webinar</a:t>
            </a:r>
          </a:p>
          <a:p>
            <a:r>
              <a:rPr lang="en-US" dirty="0">
                <a:latin typeface="+mn-lt"/>
              </a:rPr>
              <a:t>Date</a:t>
            </a:r>
          </a:p>
        </p:txBody>
      </p:sp>
      <p:sp>
        <p:nvSpPr>
          <p:cNvPr id="12" name="Date Placeholder 2"/>
          <p:cNvSpPr>
            <a:spLocks noGrp="1"/>
          </p:cNvSpPr>
          <p:nvPr>
            <p:ph type="dt" sz="quarter" idx="1"/>
          </p:nvPr>
        </p:nvSpPr>
        <p:spPr>
          <a:xfrm>
            <a:off x="4022886" y="0"/>
            <a:ext cx="3078048" cy="468803"/>
          </a:xfrm>
          <a:prstGeom prst="rect">
            <a:avLst/>
          </a:prstGeom>
        </p:spPr>
        <p:txBody>
          <a:bodyPr vert="horz" lIns="89136" tIns="44568" rIns="89136" bIns="44568" rtlCol="0"/>
          <a:lstStyle>
            <a:lvl1pPr algn="r">
              <a:defRPr sz="1200"/>
            </a:lvl1pPr>
          </a:lstStyle>
          <a:p>
            <a:r>
              <a:rPr lang="en-US" dirty="0">
                <a:latin typeface="+mn-lt"/>
              </a:rPr>
              <a:t>Webinar Title</a:t>
            </a:r>
          </a:p>
        </p:txBody>
      </p:sp>
      <p:sp>
        <p:nvSpPr>
          <p:cNvPr id="13" name="Slide Number Placeholder 4"/>
          <p:cNvSpPr>
            <a:spLocks noGrp="1"/>
          </p:cNvSpPr>
          <p:nvPr>
            <p:ph type="sldNum" sz="quarter" idx="3"/>
          </p:nvPr>
        </p:nvSpPr>
        <p:spPr>
          <a:xfrm>
            <a:off x="4022886" y="8918121"/>
            <a:ext cx="3078048" cy="468803"/>
          </a:xfrm>
          <a:prstGeom prst="rect">
            <a:avLst/>
          </a:prstGeom>
        </p:spPr>
        <p:txBody>
          <a:bodyPr vert="horz" lIns="89136" tIns="44568" rIns="89136" bIns="44568" rtlCol="0" anchor="b"/>
          <a:lstStyle>
            <a:lvl1pPr algn="r">
              <a:defRPr sz="1200"/>
            </a:lvl1pPr>
          </a:lstStyle>
          <a:p>
            <a:fld id="{45085DBB-AC4C-4597-8132-8C911110CECB}" type="slidenum">
              <a:rPr lang="en-US" smtClean="0">
                <a:latin typeface="+mn-lt"/>
              </a:rPr>
              <a:t>‹#›</a:t>
            </a:fld>
            <a:endParaRPr lang="en-US" dirty="0">
              <a:latin typeface="+mn-lt"/>
            </a:endParaRPr>
          </a:p>
        </p:txBody>
      </p:sp>
      <p:sp>
        <p:nvSpPr>
          <p:cNvPr id="14" name="Footer Placeholder 3"/>
          <p:cNvSpPr>
            <a:spLocks noGrp="1"/>
          </p:cNvSpPr>
          <p:nvPr>
            <p:ph type="ftr" sz="quarter" idx="2"/>
          </p:nvPr>
        </p:nvSpPr>
        <p:spPr>
          <a:xfrm>
            <a:off x="507320" y="8573950"/>
            <a:ext cx="3018364" cy="618933"/>
          </a:xfrm>
          <a:prstGeom prst="rect">
            <a:avLst/>
          </a:prstGeom>
        </p:spPr>
        <p:txBody>
          <a:bodyPr vert="horz" lIns="99605" tIns="49804" rIns="99605" bIns="49804" rtlCol="0" anchor="b"/>
          <a:lstStyle>
            <a:lvl1pPr algn="l">
              <a:defRPr sz="1400"/>
            </a:lvl1pPr>
          </a:lstStyle>
          <a:p>
            <a:r>
              <a:rPr lang="en-US" sz="1200" dirty="0">
                <a:latin typeface="+mn-lt"/>
              </a:rPr>
              <a:t>Copyright © 2020</a:t>
            </a:r>
          </a:p>
          <a:p>
            <a:r>
              <a:rPr lang="en-US" sz="1200" dirty="0">
                <a:latin typeface="+mn-lt"/>
              </a:rPr>
              <a:t>American Institute of Steel Construction</a:t>
            </a:r>
          </a:p>
        </p:txBody>
      </p:sp>
      <p:pic>
        <p:nvPicPr>
          <p:cNvPr id="15" name="Picture 14" descr="AISC_Classic"/>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540" y="8450593"/>
            <a:ext cx="507319" cy="88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9749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Rot="1" noChangeAspect="1" noChangeArrowheads="1" noTextEdit="1"/>
          </p:cNvSpPr>
          <p:nvPr>
            <p:ph type="sldImg" idx="2"/>
          </p:nvPr>
        </p:nvSpPr>
        <p:spPr bwMode="auto">
          <a:xfrm>
            <a:off x="422275" y="704850"/>
            <a:ext cx="6257925" cy="35210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 name="Notes Placeholder 4">
            <a:extLst>
              <a:ext uri="{FF2B5EF4-FFF2-40B4-BE49-F238E27FC236}">
                <a16:creationId xmlns:a16="http://schemas.microsoft.com/office/drawing/2014/main" id="{27CF0271-89D7-6B93-FAE9-6CAA048E0074}"/>
              </a:ext>
            </a:extLst>
          </p:cNvPr>
          <p:cNvSpPr>
            <a:spLocks noGrp="1"/>
          </p:cNvSpPr>
          <p:nvPr>
            <p:ph type="body" sz="quarter" idx="3"/>
          </p:nvPr>
        </p:nvSpPr>
        <p:spPr>
          <a:xfrm>
            <a:off x="422274" y="4346532"/>
            <a:ext cx="6257925" cy="45708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499937C-874B-4021-1151-1C3194AE00A4}"/>
              </a:ext>
            </a:extLst>
          </p:cNvPr>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90BDC431-FEEB-4AEA-9C88-8408D90EB600}" type="slidenum">
              <a:rPr lang="en-US" smtClean="0"/>
              <a:t>‹#›</a:t>
            </a:fld>
            <a:endParaRPr lang="en-US" dirty="0"/>
          </a:p>
        </p:txBody>
      </p:sp>
    </p:spTree>
    <p:extLst>
      <p:ext uri="{BB962C8B-B14F-4D97-AF65-F5344CB8AC3E}">
        <p14:creationId xmlns:p14="http://schemas.microsoft.com/office/powerpoint/2010/main" val="907693717"/>
      </p:ext>
    </p:extLst>
  </p:cSld>
  <p:clrMap bg1="lt1" tx1="dk1" bg2="lt2" tx2="dk2" accent1="accent1" accent2="accent2" accent3="accent3" accent4="accent4" accent5="accent5" accent6="accent6" hlink="hlink" folHlink="folHlink"/>
  <p:hf hdr="0" ftr="0" dt="0"/>
  <p:notesStyle>
    <a:lvl1pPr algn="just" rtl="0" eaLnBrk="0" fontAlgn="base" hangingPunct="0">
      <a:lnSpc>
        <a:spcPct val="100000"/>
      </a:lnSpc>
      <a:spcBef>
        <a:spcPts val="0"/>
      </a:spcBef>
      <a:spcAft>
        <a:spcPct val="0"/>
      </a:spcAft>
      <a:defRPr sz="1100" kern="1200">
        <a:solidFill>
          <a:schemeClr val="tx1"/>
        </a:solidFill>
        <a:latin typeface="Arial Narrow" panose="020B0606020202030204" pitchFamily="34" charset="0"/>
        <a:ea typeface="+mn-ea"/>
        <a:cs typeface="+mn-cs"/>
      </a:defRPr>
    </a:lvl1pPr>
    <a:lvl2pPr marL="457200" algn="just" rtl="0" eaLnBrk="0" fontAlgn="base" hangingPunct="0">
      <a:lnSpc>
        <a:spcPct val="100000"/>
      </a:lnSpc>
      <a:spcBef>
        <a:spcPts val="0"/>
      </a:spcBef>
      <a:spcAft>
        <a:spcPct val="0"/>
      </a:spcAft>
      <a:defRPr sz="1100" kern="1200">
        <a:solidFill>
          <a:schemeClr val="tx1"/>
        </a:solidFill>
        <a:latin typeface="Arial Narrow" panose="020B0606020202030204" pitchFamily="34" charset="0"/>
        <a:ea typeface="+mn-ea"/>
        <a:cs typeface="+mn-cs"/>
      </a:defRPr>
    </a:lvl2pPr>
    <a:lvl3pPr marL="914400" algn="just" rtl="0" eaLnBrk="0" fontAlgn="base" hangingPunct="0">
      <a:lnSpc>
        <a:spcPct val="100000"/>
      </a:lnSpc>
      <a:spcBef>
        <a:spcPts val="0"/>
      </a:spcBef>
      <a:spcAft>
        <a:spcPct val="0"/>
      </a:spcAft>
      <a:defRPr sz="1100" kern="1200">
        <a:solidFill>
          <a:schemeClr val="tx1"/>
        </a:solidFill>
        <a:latin typeface="Arial Narrow" panose="020B0606020202030204" pitchFamily="34" charset="0"/>
        <a:ea typeface="+mn-ea"/>
        <a:cs typeface="+mn-cs"/>
      </a:defRPr>
    </a:lvl3pPr>
    <a:lvl4pPr marL="1371600" algn="just" rtl="0" eaLnBrk="0" fontAlgn="base" hangingPunct="0">
      <a:lnSpc>
        <a:spcPct val="100000"/>
      </a:lnSpc>
      <a:spcBef>
        <a:spcPts val="0"/>
      </a:spcBef>
      <a:spcAft>
        <a:spcPct val="0"/>
      </a:spcAft>
      <a:defRPr sz="1100" kern="1200">
        <a:solidFill>
          <a:schemeClr val="tx1"/>
        </a:solidFill>
        <a:latin typeface="Arial Narrow" panose="020B0606020202030204" pitchFamily="34" charset="0"/>
        <a:ea typeface="+mn-ea"/>
        <a:cs typeface="+mn-cs"/>
      </a:defRPr>
    </a:lvl4pPr>
    <a:lvl5pPr marL="1828800" algn="just" rtl="0" eaLnBrk="0" fontAlgn="base" hangingPunct="0">
      <a:lnSpc>
        <a:spcPct val="100000"/>
      </a:lnSpc>
      <a:spcBef>
        <a:spcPts val="0"/>
      </a:spcBef>
      <a:spcAft>
        <a:spcPct val="0"/>
      </a:spcAft>
      <a:defRPr sz="11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aisc.org/teachingaid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universityprograms@aisc.or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fhwa.dot.gov/bridge/steel.cf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isc.org/nsb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fhwa.dot.gov/bridge/steel.cf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nhi.fhwa.dot.gov/"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DFC819-EF54-4630-4A2C-4F4AB24991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FF676-EBF3-42D1-7865-516A413E3371}"/>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b="0" i="0" dirty="0">
                <a:solidFill>
                  <a:srgbClr val="E8EAED"/>
                </a:solidFill>
                <a:effectLst/>
                <a:highlight>
                  <a:srgbClr val="202124"/>
                </a:highlight>
                <a:latin typeface="Roboto" panose="02000000000000000000" pitchFamily="2" charset="0"/>
              </a:rPr>
              <a:t>This presentation is part of the "Fundamentals of Steel Bridge Engineering" teaching aid, available at </a:t>
            </a:r>
            <a:r>
              <a:rPr lang="en-US" b="0" i="0" dirty="0">
                <a:solidFill>
                  <a:srgbClr val="E8EAED"/>
                </a:solidFill>
                <a:effectLst/>
                <a:highlight>
                  <a:srgbClr val="202124"/>
                </a:highlight>
                <a:latin typeface="Roboto" panose="02000000000000000000" pitchFamily="2" charset="0"/>
                <a:hlinkClick r:id="rId3"/>
              </a:rPr>
              <a:t>aisc.org/</a:t>
            </a:r>
            <a:r>
              <a:rPr lang="en-US" b="0" i="0" dirty="0" err="1">
                <a:solidFill>
                  <a:srgbClr val="E8EAED"/>
                </a:solidFill>
                <a:effectLst/>
                <a:highlight>
                  <a:srgbClr val="202124"/>
                </a:highlight>
                <a:latin typeface="Roboto" panose="02000000000000000000" pitchFamily="2" charset="0"/>
                <a:hlinkClick r:id="rId3"/>
              </a:rPr>
              <a:t>teachingaids</a:t>
            </a:r>
            <a:r>
              <a:rPr lang="en-US" b="0" i="0" dirty="0">
                <a:solidFill>
                  <a:srgbClr val="E8EAED"/>
                </a:solidFill>
                <a:effectLst/>
                <a:highlight>
                  <a:srgbClr val="202124"/>
                </a:highlight>
                <a:latin typeface="Roboto" panose="02000000000000000000" pitchFamily="2" charset="0"/>
              </a:rPr>
              <a:t>. This set of (14) lessons was prepared by Frank Russo, PE, PhD and Michael Grubb, PE with support from the National Steel Bridge Alliance (NSBA) and AISC University Programs. </a:t>
            </a:r>
            <a:br>
              <a:rPr lang="en-US" dirty="0"/>
            </a:br>
            <a:br>
              <a:rPr lang="en-US" dirty="0"/>
            </a:br>
            <a:r>
              <a:rPr lang="en-US" b="0" i="0" dirty="0">
                <a:solidFill>
                  <a:srgbClr val="E8EAED"/>
                </a:solidFill>
                <a:effectLst/>
                <a:highlight>
                  <a:srgbClr val="202124"/>
                </a:highlight>
                <a:latin typeface="Roboto" panose="02000000000000000000" pitchFamily="2" charset="0"/>
              </a:rPr>
              <a:t>For questions or comments on these presentations, please contact:</a:t>
            </a:r>
            <a:br>
              <a:rPr lang="en-US" dirty="0"/>
            </a:br>
            <a:r>
              <a:rPr lang="en-US" b="0" i="0" dirty="0">
                <a:solidFill>
                  <a:srgbClr val="E8EAED"/>
                </a:solidFill>
                <a:effectLst/>
                <a:highlight>
                  <a:srgbClr val="202124"/>
                </a:highlight>
                <a:latin typeface="Roboto" panose="02000000000000000000" pitchFamily="2" charset="0"/>
              </a:rPr>
              <a:t>AISC University Programs</a:t>
            </a:r>
            <a:br>
              <a:rPr lang="en-US" dirty="0"/>
            </a:br>
            <a:r>
              <a:rPr lang="en-US" b="0" i="0" dirty="0">
                <a:solidFill>
                  <a:srgbClr val="E8EAED"/>
                </a:solidFill>
                <a:effectLst/>
                <a:highlight>
                  <a:srgbClr val="202124"/>
                </a:highlight>
                <a:latin typeface="Roboto" panose="02000000000000000000" pitchFamily="2" charset="0"/>
                <a:hlinkClick r:id="rId4"/>
              </a:rPr>
              <a:t>universityprograms@aisc.org</a:t>
            </a:r>
            <a:endParaRPr lang="en-US" altLang="en-US" dirty="0">
              <a:latin typeface="Arial" panose="020B0604020202020204" pitchFamily="34" charset="0"/>
            </a:endParaRPr>
          </a:p>
          <a:p>
            <a:pPr algn="l"/>
            <a:endParaRPr lang="en-US" dirty="0"/>
          </a:p>
        </p:txBody>
      </p:sp>
      <p:sp>
        <p:nvSpPr>
          <p:cNvPr id="4" name="Slide Number Placeholder 3">
            <a:extLst>
              <a:ext uri="{FF2B5EF4-FFF2-40B4-BE49-F238E27FC236}">
                <a16:creationId xmlns:a16="http://schemas.microsoft.com/office/drawing/2014/main" id="{84D286FB-2F76-50B4-5508-1E4BF127B9B7}"/>
              </a:ext>
            </a:extLst>
          </p:cNvPr>
          <p:cNvSpPr>
            <a:spLocks noGrp="1"/>
          </p:cNvSpPr>
          <p:nvPr>
            <p:ph type="sldNum" sz="quarter" idx="5"/>
          </p:nvPr>
        </p:nvSpPr>
        <p:spPr/>
        <p:txBody>
          <a:bodyPr/>
          <a:lstStyle/>
          <a:p>
            <a:fld id="{90BDC431-FEEB-4AEA-9C88-8408D90EB600}" type="slidenum">
              <a:rPr lang="en-US" smtClean="0"/>
              <a:t>1</a:t>
            </a:fld>
            <a:endParaRPr lang="en-US" dirty="0"/>
          </a:p>
        </p:txBody>
      </p:sp>
    </p:spTree>
    <p:extLst>
      <p:ext uri="{BB962C8B-B14F-4D97-AF65-F5344CB8AC3E}">
        <p14:creationId xmlns:p14="http://schemas.microsoft.com/office/powerpoint/2010/main" val="3490911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The lesson will now move on to focus specifically on the design of welded joints. This portion of the lesson will discuss some general considerations related to the design of welded joints; namely, examples of some typical welded joints in steel-girder bridges, the types of welds, the types of welded joints, the control of welding distortion, potential weld defects, weld inspection and control, the fatigue resistance of welded connections, and a general discussion on the factored resistance of welded connections.</a:t>
            </a:r>
          </a:p>
        </p:txBody>
      </p:sp>
      <p:sp>
        <p:nvSpPr>
          <p:cNvPr id="4" name="Slide Number Placeholder 3">
            <a:extLst>
              <a:ext uri="{FF2B5EF4-FFF2-40B4-BE49-F238E27FC236}">
                <a16:creationId xmlns:a16="http://schemas.microsoft.com/office/drawing/2014/main" id="{2236BB07-2DCF-6BFD-9ECB-D3821F9D0F02}"/>
              </a:ext>
            </a:extLst>
          </p:cNvPr>
          <p:cNvSpPr>
            <a:spLocks noGrp="1"/>
          </p:cNvSpPr>
          <p:nvPr>
            <p:ph type="sldNum" sz="quarter" idx="5"/>
          </p:nvPr>
        </p:nvSpPr>
        <p:spPr/>
        <p:txBody>
          <a:bodyPr/>
          <a:lstStyle/>
          <a:p>
            <a:fld id="{90BDC431-FEEB-4AEA-9C88-8408D90EB600}" type="slidenum">
              <a:rPr lang="en-US" smtClean="0"/>
              <a:pPr/>
              <a:t>10</a:t>
            </a:fld>
            <a:endParaRPr lang="en-US" dirty="0"/>
          </a:p>
        </p:txBody>
      </p:sp>
      <p:sp>
        <p:nvSpPr>
          <p:cNvPr id="7" name="Slide Image Placeholder 6">
            <a:extLst>
              <a:ext uri="{FF2B5EF4-FFF2-40B4-BE49-F238E27FC236}">
                <a16:creationId xmlns:a16="http://schemas.microsoft.com/office/drawing/2014/main" id="{4A6E57CD-1053-CA9F-EAB4-3E49803D3318}"/>
              </a:ext>
            </a:extLst>
          </p:cNvPr>
          <p:cNvSpPr>
            <a:spLocks noGrp="1" noRot="1" noChangeAspect="1"/>
          </p:cNvSpPr>
          <p:nvPr>
            <p:ph type="sldImg"/>
          </p:nvPr>
        </p:nvSpPr>
        <p:spPr/>
      </p:sp>
    </p:spTree>
    <p:extLst>
      <p:ext uri="{BB962C8B-B14F-4D97-AF65-F5344CB8AC3E}">
        <p14:creationId xmlns:p14="http://schemas.microsoft.com/office/powerpoint/2010/main" val="92494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9100"/>
            <a:ext cx="6257925" cy="4570890"/>
          </a:xfrm>
        </p:spPr>
        <p:txBody>
          <a:bodyPr/>
          <a:lstStyle/>
          <a:p>
            <a:r>
              <a:rPr lang="en-US" sz="1200" dirty="0"/>
              <a:t>This slide illustrates some typical welded joints in a steel bridge, including a flange-to-web weld, a transverse stiffener-to-flange weld and a transverse stiffener-to-web weld (all fillet welds – the most common weld used in the steel-bridge construction); a cross-frame member to gusset plate weld (fillet welds); a lateral bracing connection plate to web and to stiffener welds (fillet welds); a shop-welded flange butt weld (a complete joint penetration or CJP weld); and a field-welded flange splice (a CJP weld).</a:t>
            </a:r>
          </a:p>
          <a:p>
            <a:endParaRPr lang="en-US" sz="1200" dirty="0"/>
          </a:p>
          <a:p>
            <a:r>
              <a:rPr lang="en-US" sz="1200" dirty="0"/>
              <a:t>The introduction of welding has led to significant advancements in steel-bridge design and fabrication. Welding is now used for the vast majority of shop connections. Welded connections are usually neater in appearance than bolted connections. Welded connections also allow the Engineer more freedom to be innovative and build-up cross-sections to transmit the loads in the most efficient manner. </a:t>
            </a:r>
            <a:endParaRPr lang="en-US" dirty="0"/>
          </a:p>
        </p:txBody>
      </p:sp>
      <p:sp>
        <p:nvSpPr>
          <p:cNvPr id="4" name="Slide Number Placeholder 3">
            <a:extLst>
              <a:ext uri="{FF2B5EF4-FFF2-40B4-BE49-F238E27FC236}">
                <a16:creationId xmlns:a16="http://schemas.microsoft.com/office/drawing/2014/main" id="{1A3F6CB2-7DF7-8D24-5D58-2EE6761DECD8}"/>
              </a:ext>
            </a:extLst>
          </p:cNvPr>
          <p:cNvSpPr>
            <a:spLocks noGrp="1"/>
          </p:cNvSpPr>
          <p:nvPr>
            <p:ph type="sldNum" sz="quarter" idx="5"/>
          </p:nvPr>
        </p:nvSpPr>
        <p:spPr/>
        <p:txBody>
          <a:bodyPr/>
          <a:lstStyle/>
          <a:p>
            <a:fld id="{90BDC431-FEEB-4AEA-9C88-8408D90EB600}" type="slidenum">
              <a:rPr lang="en-US" smtClean="0"/>
              <a:pPr/>
              <a:t>11</a:t>
            </a:fld>
            <a:endParaRPr lang="en-US" dirty="0"/>
          </a:p>
        </p:txBody>
      </p:sp>
      <p:sp>
        <p:nvSpPr>
          <p:cNvPr id="7" name="Slide Image Placeholder 6">
            <a:extLst>
              <a:ext uri="{FF2B5EF4-FFF2-40B4-BE49-F238E27FC236}">
                <a16:creationId xmlns:a16="http://schemas.microsoft.com/office/drawing/2014/main" id="{2ED44034-1DE2-A7CA-5903-F883EA6CF179}"/>
              </a:ext>
            </a:extLst>
          </p:cNvPr>
          <p:cNvSpPr>
            <a:spLocks noGrp="1" noRot="1" noChangeAspect="1"/>
          </p:cNvSpPr>
          <p:nvPr>
            <p:ph type="sldImg"/>
          </p:nvPr>
        </p:nvSpPr>
        <p:spPr/>
      </p:sp>
    </p:spTree>
    <p:extLst>
      <p:ext uri="{BB962C8B-B14F-4D97-AF65-F5344CB8AC3E}">
        <p14:creationId xmlns:p14="http://schemas.microsoft.com/office/powerpoint/2010/main" val="589530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4"/>
            <a:ext cx="6257925" cy="4772419"/>
          </a:xfrm>
        </p:spPr>
        <p:txBody>
          <a:bodyPr/>
          <a:lstStyle/>
          <a:p>
            <a:pPr lvl="0"/>
            <a:r>
              <a:rPr lang="en-US" dirty="0"/>
              <a:t>Welded connections are used to join two or more structural elements together using welds such that the connected element is sufficient to transfer the design moment, shear, or axial force between the two structural elements.</a:t>
            </a:r>
          </a:p>
          <a:p>
            <a:pPr lvl="0"/>
            <a:endParaRPr lang="en-US" dirty="0"/>
          </a:p>
          <a:p>
            <a:r>
              <a:rPr lang="en-US" dirty="0"/>
              <a:t>Although there are some forty different welding processes, arc welding, in which electrical energy in the form of an electric arc is introduced to generate the heat necessary for welding of carbon and low-alloy steels, is the most common process used in steel-bridge fabrication. The heat of the electric arc as the current passes through the system simultaneously melts a consumable electrode (deposited as filler material) and the parts of the material being joined, with the joint resulting from the cooling and solidification of the fused material. To protect the molten region from impurities, the zone to be welded is typically blanketed in an atmosphere supplied by a flux, which may be a fusible coating on the welding rod, a fusible powder spread over the line of the weld, or a gas sprayed over the weld. To produce a weld of the desired quality, the properties of the electrode must be carefully controlled. Proper control of the current and voltage along with a skilled welder are also required  to produce a quality weld. </a:t>
            </a:r>
          </a:p>
          <a:p>
            <a:endParaRPr lang="en-US" dirty="0"/>
          </a:p>
          <a:p>
            <a:r>
              <a:rPr lang="en-US" dirty="0"/>
              <a:t>The figure on this slide shows a typical arc-welding circuit with a wire-fed electrode; such processes include submerged arc welding (SAW), flux-cored arc welding (FCAW), and gas metal arc welding (GMAW). A similar circuit is used for a manual (stick) electrode – a process known as shielded metal arc welding (SMAW). Other processes that are used on steel bridges include narrow-gap improved electroslag welding (NGI-ESW), and stud welding (SW). Note that the Engineer does not typically specify the welding process to be used or the exact filler metal (electrode/flux material) to be employed. These decisions are usually left with the fabricator. However, a basic understanding of the commonly used welding processes and corresponding AWS filler-metal designations is helpful. </a:t>
            </a:r>
          </a:p>
          <a:p>
            <a:endParaRPr lang="en-US" dirty="0"/>
          </a:p>
          <a:p>
            <a:r>
              <a:rPr lang="en-US" dirty="0"/>
              <a:t>More in-depth information on the various welding processes, welding positions, and AWS filler-metal designations is contained in the FHWA </a:t>
            </a:r>
            <a:r>
              <a:rPr lang="en-US" i="1" dirty="0"/>
              <a:t>Bridge Welding Reference Manual </a:t>
            </a:r>
            <a:r>
              <a:rPr lang="en-US" dirty="0"/>
              <a:t>shown on this slide (</a:t>
            </a:r>
            <a:r>
              <a:rPr lang="en-US" dirty="0">
                <a:hlinkClick r:id="rId3"/>
              </a:rPr>
              <a:t>www.fhwa.dot.gov/bridge/steel.cfm</a:t>
            </a:r>
            <a:r>
              <a:rPr lang="en-US" dirty="0"/>
              <a:t>). This Manual is a comprehensive resource on all aspects of bridge welding and is a valuable reference to supplement and expand on the material provided herein.</a:t>
            </a:r>
          </a:p>
        </p:txBody>
      </p:sp>
      <p:sp>
        <p:nvSpPr>
          <p:cNvPr id="4" name="Slide Number Placeholder 3">
            <a:extLst>
              <a:ext uri="{FF2B5EF4-FFF2-40B4-BE49-F238E27FC236}">
                <a16:creationId xmlns:a16="http://schemas.microsoft.com/office/drawing/2014/main" id="{FDEFEA48-C2B6-2F90-86B7-FF356981D5DC}"/>
              </a:ext>
            </a:extLst>
          </p:cNvPr>
          <p:cNvSpPr>
            <a:spLocks noGrp="1"/>
          </p:cNvSpPr>
          <p:nvPr>
            <p:ph type="sldNum" sz="quarter" idx="5"/>
          </p:nvPr>
        </p:nvSpPr>
        <p:spPr/>
        <p:txBody>
          <a:bodyPr/>
          <a:lstStyle/>
          <a:p>
            <a:fld id="{90BDC431-FEEB-4AEA-9C88-8408D90EB600}" type="slidenum">
              <a:rPr lang="en-US" smtClean="0"/>
              <a:pPr/>
              <a:t>12</a:t>
            </a:fld>
            <a:endParaRPr lang="en-US" dirty="0"/>
          </a:p>
        </p:txBody>
      </p:sp>
      <p:sp>
        <p:nvSpPr>
          <p:cNvPr id="7" name="Slide Image Placeholder 6">
            <a:extLst>
              <a:ext uri="{FF2B5EF4-FFF2-40B4-BE49-F238E27FC236}">
                <a16:creationId xmlns:a16="http://schemas.microsoft.com/office/drawing/2014/main" id="{BB972D29-7C2B-10CC-0452-E34B1975AE82}"/>
              </a:ext>
            </a:extLst>
          </p:cNvPr>
          <p:cNvSpPr>
            <a:spLocks noGrp="1" noRot="1" noChangeAspect="1"/>
          </p:cNvSpPr>
          <p:nvPr>
            <p:ph type="sldImg"/>
          </p:nvPr>
        </p:nvSpPr>
        <p:spPr/>
      </p:sp>
    </p:spTree>
    <p:extLst>
      <p:ext uri="{BB962C8B-B14F-4D97-AF65-F5344CB8AC3E}">
        <p14:creationId xmlns:p14="http://schemas.microsoft.com/office/powerpoint/2010/main" val="3722035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61405"/>
            <a:ext cx="6257925" cy="4570890"/>
          </a:xfrm>
        </p:spPr>
        <p:txBody>
          <a:bodyPr/>
          <a:lstStyle/>
          <a:p>
            <a:r>
              <a:rPr lang="en-US" sz="1200" dirty="0"/>
              <a:t>The weldability of a steel is a measure of the ease of producing a crack-free and sound structural joint. The weldability of structural steel is primarily controlled by its carbon content. While carbon (C) is beneficial to the strength of the steel, it is detrimental to ductility. A high carbon content combined with the heat generated during welding may cause a brittle zone in which weld cracks may develop. A carbon content of about 0.20 percent results in a very weldable steel. </a:t>
            </a:r>
          </a:p>
          <a:p>
            <a:endParaRPr lang="en-US" sz="1200" dirty="0"/>
          </a:p>
          <a:p>
            <a:r>
              <a:rPr lang="en-US" sz="1200" dirty="0"/>
              <a:t>In certain steels, the addition of alloys to enhance the strength and/or corrosion resistance can increase the hardness of the steel. Increased hardness results in an increased likelihood of brittle zones forming. Higher concentrations of carbon and other alloying elements such as manganese (Mn), chromium (Cr), silicon (Si), molybdenum (Mo), vanadium (V), copper (Cu) and nickel (Ni) tend to increase the hardness and decrease the weldability of the steel. Each of these alloying elements tends to influence the hardness and weldability of the steel to different magnitudes. The carbon equivalent (%CE), given by the equation shown on this slide, is the most common guide used to approximately evaluate the weldability of alloy steels against that of plain carbon steels. For %CE less than 14 percent, the steel is considered to have excellent weldability. For %CE between 14 and 45 percent, modest preheat and low hydrogen electrodes become necessary.  For %CE greater than 45 percent, weld cracking is likely; therefore, larger preheats and low hydrogen electrodes are required. Weldability should be determined on the basis of actual rather than specified chemical compositions as compositions listed on actual mill certification reports are typically below the maximum alloy contents set by the specifications.</a:t>
            </a:r>
          </a:p>
          <a:p>
            <a:endParaRPr lang="en-US" sz="1200" dirty="0"/>
          </a:p>
          <a:p>
            <a:r>
              <a:rPr lang="en-US" sz="1200" dirty="0"/>
              <a:t>Most of the bridge steels specified in the ASTM A709 Specification can be welded without special precautions or procedures. However, special procedures should be followed to improve weldability and ensure high-quality welds when high-performance steels (HPS) and ASTM A709 Grade 50CR (and other grades of stainless steels) are used (Lesson 1).</a:t>
            </a:r>
            <a:endParaRPr lang="en-US" dirty="0"/>
          </a:p>
        </p:txBody>
      </p:sp>
      <p:sp>
        <p:nvSpPr>
          <p:cNvPr id="4" name="Slide Number Placeholder 3">
            <a:extLst>
              <a:ext uri="{FF2B5EF4-FFF2-40B4-BE49-F238E27FC236}">
                <a16:creationId xmlns:a16="http://schemas.microsoft.com/office/drawing/2014/main" id="{8B0531BF-72D5-9383-FAD6-B7E339F41546}"/>
              </a:ext>
            </a:extLst>
          </p:cNvPr>
          <p:cNvSpPr>
            <a:spLocks noGrp="1"/>
          </p:cNvSpPr>
          <p:nvPr>
            <p:ph type="sldNum" sz="quarter" idx="5"/>
          </p:nvPr>
        </p:nvSpPr>
        <p:spPr/>
        <p:txBody>
          <a:bodyPr/>
          <a:lstStyle/>
          <a:p>
            <a:fld id="{90BDC431-FEEB-4AEA-9C88-8408D90EB600}" type="slidenum">
              <a:rPr lang="en-US" smtClean="0"/>
              <a:pPr/>
              <a:t>13</a:t>
            </a:fld>
            <a:endParaRPr lang="en-US" dirty="0"/>
          </a:p>
        </p:txBody>
      </p:sp>
      <p:sp>
        <p:nvSpPr>
          <p:cNvPr id="7" name="Slide Image Placeholder 6">
            <a:extLst>
              <a:ext uri="{FF2B5EF4-FFF2-40B4-BE49-F238E27FC236}">
                <a16:creationId xmlns:a16="http://schemas.microsoft.com/office/drawing/2014/main" id="{19FA2D64-D025-1FAE-AEDC-61E1919C24BB}"/>
              </a:ext>
            </a:extLst>
          </p:cNvPr>
          <p:cNvSpPr>
            <a:spLocks noGrp="1" noRot="1" noChangeAspect="1"/>
          </p:cNvSpPr>
          <p:nvPr>
            <p:ph type="sldImg"/>
          </p:nvPr>
        </p:nvSpPr>
        <p:spPr/>
      </p:sp>
    </p:spTree>
    <p:extLst>
      <p:ext uri="{BB962C8B-B14F-4D97-AF65-F5344CB8AC3E}">
        <p14:creationId xmlns:p14="http://schemas.microsoft.com/office/powerpoint/2010/main" val="2620037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There are four basic types of welds – groove, fillet, slot, and plug, as shown in the figure on this slide. Fillet welds represent the largest percentage of welds used in welded construction and are the most common welds for bracing member connections in steel-girder bridges. Slot and plug welds are primarily used in lap joints in combination with fillet welds to assist in transmitting the shear when the size of the connection limits the length available for fillet or other edge welds. Slot and plug welds can also help prevent the overlapping parts from buckling. However, because of fatigue concerns, slot and plug welds are rarely (if ever) used in bridge construction, and then, only to resist compression or shear stress; therefore, they are not covered any further in this course. Groove and fillet welds will be discussed in more detail later in this topic.</a:t>
            </a:r>
          </a:p>
          <a:p>
            <a:endParaRPr lang="en-US" sz="1200" dirty="0"/>
          </a:p>
          <a:p>
            <a:r>
              <a:rPr lang="en-US" sz="1200" dirty="0"/>
              <a:t>The Engineer will typically use welding symbols to convey a minimum amount of information to the fabricator/detailer regarding the welded connection on the design drawings (e.g., type and size of weld, etc.). The fabricator/detailer will then provide welding symbols for the same connection, often conveying more detailed information about the connection, on the shop drawings for review and approval by the Engineer (Lesson 1). Therefore, the Engineer should have a complete understanding of weld symbols. Welding symbols should be used to communicate and not to confuse. </a:t>
            </a:r>
            <a:r>
              <a:rPr lang="en-US" sz="1200" i="1" dirty="0"/>
              <a:t>AASHTO LRFD </a:t>
            </a:r>
            <a:r>
              <a:rPr lang="en-US" sz="1200" dirty="0"/>
              <a:t>Article 6.13.3.1 specifies that all welding symbols must conform to those specified in the American Welding Society (AWS) A2.4. More detailed information on weld symbols may be found in the FHWA </a:t>
            </a:r>
            <a:r>
              <a:rPr lang="en-US" sz="1200" i="1" dirty="0"/>
              <a:t>Bridge Welding Reference Manual </a:t>
            </a:r>
            <a:r>
              <a:rPr lang="en-US" sz="1200" dirty="0"/>
              <a:t>(Slide 12), the AASHTO/AWS D1.5M/D1.5 </a:t>
            </a:r>
            <a:r>
              <a:rPr lang="en-US" sz="1200" i="1" dirty="0"/>
              <a:t>Bridge Welding Code </a:t>
            </a:r>
            <a:r>
              <a:rPr lang="en-US" sz="1200" dirty="0"/>
              <a:t>(Slide 25), and most any structural steel textbook.  </a:t>
            </a:r>
          </a:p>
          <a:p>
            <a:endParaRPr lang="en-US" sz="1200" dirty="0"/>
          </a:p>
          <a:p>
            <a:r>
              <a:rPr lang="en-US" sz="1200" dirty="0"/>
              <a:t>If a particular welded connection is used in many different parts of the structure, it may only be necessary to show a typical detail utilizing the welding symbols.  For special complex or confusing connections, additional sketches may be necessary to indicate what is required. </a:t>
            </a:r>
            <a:endParaRPr lang="en-US" dirty="0"/>
          </a:p>
        </p:txBody>
      </p:sp>
      <p:sp>
        <p:nvSpPr>
          <p:cNvPr id="4" name="Slide Number Placeholder 3">
            <a:extLst>
              <a:ext uri="{FF2B5EF4-FFF2-40B4-BE49-F238E27FC236}">
                <a16:creationId xmlns:a16="http://schemas.microsoft.com/office/drawing/2014/main" id="{3B5CD961-DFA4-75CD-2334-F9AFA682BCC8}"/>
              </a:ext>
            </a:extLst>
          </p:cNvPr>
          <p:cNvSpPr>
            <a:spLocks noGrp="1"/>
          </p:cNvSpPr>
          <p:nvPr>
            <p:ph type="sldNum" sz="quarter" idx="5"/>
          </p:nvPr>
        </p:nvSpPr>
        <p:spPr/>
        <p:txBody>
          <a:bodyPr/>
          <a:lstStyle/>
          <a:p>
            <a:fld id="{90BDC431-FEEB-4AEA-9C88-8408D90EB600}" type="slidenum">
              <a:rPr lang="en-US" smtClean="0"/>
              <a:pPr/>
              <a:t>14</a:t>
            </a:fld>
            <a:endParaRPr lang="en-US" dirty="0"/>
          </a:p>
        </p:txBody>
      </p:sp>
      <p:sp>
        <p:nvSpPr>
          <p:cNvPr id="7" name="Slide Image Placeholder 6">
            <a:extLst>
              <a:ext uri="{FF2B5EF4-FFF2-40B4-BE49-F238E27FC236}">
                <a16:creationId xmlns:a16="http://schemas.microsoft.com/office/drawing/2014/main" id="{83E4F61F-D8A2-6FFA-68C6-C208002AF2F5}"/>
              </a:ext>
            </a:extLst>
          </p:cNvPr>
          <p:cNvSpPr>
            <a:spLocks noGrp="1" noRot="1" noChangeAspect="1"/>
          </p:cNvSpPr>
          <p:nvPr>
            <p:ph type="sldImg"/>
          </p:nvPr>
        </p:nvSpPr>
        <p:spPr/>
      </p:sp>
    </p:spTree>
    <p:extLst>
      <p:ext uri="{BB962C8B-B14F-4D97-AF65-F5344CB8AC3E}">
        <p14:creationId xmlns:p14="http://schemas.microsoft.com/office/powerpoint/2010/main" val="1152871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57675"/>
            <a:ext cx="6257925" cy="4570890"/>
          </a:xfrm>
        </p:spPr>
        <p:txBody>
          <a:bodyPr/>
          <a:lstStyle/>
          <a:p>
            <a:r>
              <a:rPr lang="en-US" dirty="0"/>
              <a:t>There are four basic types of welded joints commonly used in steel-bridge construction – butt, lap, tee, and corner joints. The joint type does not necessarily imply a specific type of weld. The selection of the weld type for certain types of joints (e.g., tee and corner joints) is usually dictated by the loading type and magnitude.</a:t>
            </a:r>
          </a:p>
          <a:p>
            <a:endParaRPr lang="en-US" dirty="0"/>
          </a:p>
          <a:p>
            <a:r>
              <a:rPr lang="en-US" dirty="0"/>
              <a:t>Butt joints are used to join the ends of flat plates together (e.g., girder flange and web shop splices). Butt joints in tension subject to fatigue loading are best made with complete penetration groove welds with the weld reinforcement removed. When subject to compression or shear only, partial penetration groove welds may be used providing adequate throats can be developed. Complete and partial penetration groove welds will be discussed later in this lesson. The principal disadvantage of butt joints is that the connected edges typically require special preparation (i.e., beveling or grinding), and must be carefully aligned prior to welding. </a:t>
            </a:r>
          </a:p>
          <a:p>
            <a:r>
              <a:rPr lang="en-US" dirty="0"/>
              <a:t> </a:t>
            </a:r>
          </a:p>
          <a:p>
            <a:r>
              <a:rPr lang="en-US" dirty="0"/>
              <a:t>Lap joints do not require quite the preciseness in fabrication as other types of joints. The edges of the joined pieces are usually sheared or flame cut and do not require any special edge preparation. Lap joints utilize fillet welds and are the primary joint type for bracing member connections. </a:t>
            </a:r>
          </a:p>
          <a:p>
            <a:endParaRPr lang="en-US" dirty="0"/>
          </a:p>
          <a:p>
            <a:r>
              <a:rPr lang="en-US" dirty="0"/>
              <a:t>Tee joints are used to fabricate built-up sections, or in general, any pieces framing in at right angles (e.g., plate girder web-to-flange connections, stiffener-to-web connections, hangers, brackets). For tee joints subject to longitudinal shear, fillet welds are usually the most economical option when the fillet weld leg size is less than ¾ in. As larger throats are required, partial penetration groove welds are the most cost-effective option. Complete penetration groove welds are not recommended for use in tee joints because of the relatively high cost and resulting welding deformations.</a:t>
            </a:r>
          </a:p>
          <a:p>
            <a:endParaRPr lang="en-US" dirty="0"/>
          </a:p>
          <a:p>
            <a:r>
              <a:rPr lang="en-US" dirty="0"/>
              <a:t>Corner joints are typically used to form built-up noncomposite rectangular closed box sections. For corner joints, internal access to the box section has a major influence on the weld selection. The AASHTO/NSBA Steel Bridge Collaboration G12.1 Guideline document (</a:t>
            </a:r>
            <a:r>
              <a:rPr lang="en-US" dirty="0">
                <a:hlinkClick r:id="rId3"/>
              </a:rPr>
              <a:t>www.aisc.org/nsba</a:t>
            </a:r>
            <a:r>
              <a:rPr lang="en-US" dirty="0"/>
              <a:t>) discusses suggested details for welding of corner joints in closed box configurations. Corner joints should be carefully detailed to prevent the possibility of lamellar tearing (Lesson 1 – Slide 81). </a:t>
            </a:r>
          </a:p>
        </p:txBody>
      </p:sp>
      <p:sp>
        <p:nvSpPr>
          <p:cNvPr id="4" name="Slide Number Placeholder 3">
            <a:extLst>
              <a:ext uri="{FF2B5EF4-FFF2-40B4-BE49-F238E27FC236}">
                <a16:creationId xmlns:a16="http://schemas.microsoft.com/office/drawing/2014/main" id="{447E33B4-2D5C-ACA8-A526-9418C1229EE8}"/>
              </a:ext>
            </a:extLst>
          </p:cNvPr>
          <p:cNvSpPr>
            <a:spLocks noGrp="1"/>
          </p:cNvSpPr>
          <p:nvPr>
            <p:ph type="sldNum" sz="quarter" idx="5"/>
          </p:nvPr>
        </p:nvSpPr>
        <p:spPr/>
        <p:txBody>
          <a:bodyPr/>
          <a:lstStyle/>
          <a:p>
            <a:fld id="{90BDC431-FEEB-4AEA-9C88-8408D90EB600}" type="slidenum">
              <a:rPr lang="en-US" smtClean="0"/>
              <a:pPr/>
              <a:t>15</a:t>
            </a:fld>
            <a:endParaRPr lang="en-US" dirty="0"/>
          </a:p>
        </p:txBody>
      </p:sp>
      <p:sp>
        <p:nvSpPr>
          <p:cNvPr id="7" name="Slide Image Placeholder 6">
            <a:extLst>
              <a:ext uri="{FF2B5EF4-FFF2-40B4-BE49-F238E27FC236}">
                <a16:creationId xmlns:a16="http://schemas.microsoft.com/office/drawing/2014/main" id="{448CE661-52EE-E70D-01C4-B9E5057C67D1}"/>
              </a:ext>
            </a:extLst>
          </p:cNvPr>
          <p:cNvSpPr>
            <a:spLocks noGrp="1" noRot="1" noChangeAspect="1"/>
          </p:cNvSpPr>
          <p:nvPr>
            <p:ph type="sldImg"/>
          </p:nvPr>
        </p:nvSpPr>
        <p:spPr/>
      </p:sp>
    </p:spTree>
    <p:extLst>
      <p:ext uri="{BB962C8B-B14F-4D97-AF65-F5344CB8AC3E}">
        <p14:creationId xmlns:p14="http://schemas.microsoft.com/office/powerpoint/2010/main" val="3825856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57675"/>
            <a:ext cx="6257925" cy="4572043"/>
          </a:xfrm>
        </p:spPr>
        <p:txBody>
          <a:bodyPr/>
          <a:lstStyle/>
          <a:p>
            <a:r>
              <a:rPr lang="en-US" sz="1050" dirty="0"/>
              <a:t>Weld metal shrinkage can result in distortion due to the non-uniform expansion and contraction of the weld metal and the adjacent base metal during the heating and cooling cycles of the welding process. As the weld metal cools and contracts, the resulting strains can cause distortion if the surrounding base material is free to move. In heavily restrained materials, the strains induce stresses that can potentially lead to cracking. </a:t>
            </a:r>
          </a:p>
          <a:p>
            <a:endParaRPr lang="en-US" sz="1050" dirty="0"/>
          </a:p>
          <a:p>
            <a:r>
              <a:rPr lang="en-US" sz="1050" dirty="0"/>
              <a:t>The Engineer can design welded assemblies to help minimize the amount of distortion. Reducing the amount of weld metal will decrease the amount of distortion. Therefore, the smallest acceptable weld size should be used. Symmetry in welding is also important in minimizing distortion. Consider using double-sided joints versus single-sided joints where practical. Balancing welds about the planes of symmetry of the cross-section can help the shrinkage forces from one set of welds counteract the shrinkage forces from the other set. Unbalanced welds removed from the neutral axis can cause longitudinal camber or sweep of the member.</a:t>
            </a:r>
          </a:p>
          <a:p>
            <a:endParaRPr lang="en-US" sz="1050" dirty="0"/>
          </a:p>
          <a:p>
            <a:r>
              <a:rPr lang="en-US" sz="1050" dirty="0"/>
              <a:t>The Fabricator can also use techniques to help minimize distortion. Using as few weld passes as possible can help limit the number of heating and cooling cycles and the resulting accumulation of shrinkage stresses. A well-planned welding sequence can help to balance the shrinkage forces. Parts to be welded may be pre-cambered prior to welding so that the parts will be drawn back into the proper alignment as weld shrinkage occurs. Use of low heat input welding procedures that utilize high currents and high travel speeds can reduce the size of the heat affected zone and the amount of distortion. </a:t>
            </a:r>
          </a:p>
          <a:p>
            <a:endParaRPr lang="en-US" sz="1050" dirty="0"/>
          </a:p>
          <a:p>
            <a:r>
              <a:rPr lang="en-US" sz="1050" dirty="0"/>
              <a:t>To help minimize shrinkage and ensure adequate ductility, the AWS has established minimum preheat and minimum and maximum interpass temperatures. Preheat refers to the temperature of the steel immediately before the arc is struck on the steel.  Preheat slows the cooling rates in the heat affected zone to prevent hardening and potential heat affected zone cracking. Interpass temperatures are measured after the welding (or the welding for each pass) has begun. The required minimum interpass temperature should be the same as the minimum specified preheat. The minimum interpass temperature is the temperature below which welding should not be done unless additional heat is added to raise the temperature of the steel.  Large weldments and long joints can fall below the minimum interpass temperature before starting the next pass necessitating the addition of more heat before welding can resume. The maximum interpass temperature is the temperature beyond which welding should not be performed. Small weldments and short joints can exceed the maximum interpass temperature, in which case welding must stop until the joint is cooled down to an acceptable level. </a:t>
            </a:r>
          </a:p>
        </p:txBody>
      </p:sp>
      <p:sp>
        <p:nvSpPr>
          <p:cNvPr id="4" name="Slide Number Placeholder 3">
            <a:extLst>
              <a:ext uri="{FF2B5EF4-FFF2-40B4-BE49-F238E27FC236}">
                <a16:creationId xmlns:a16="http://schemas.microsoft.com/office/drawing/2014/main" id="{862DCEAD-232F-67FA-A1B5-7A1C1F86D5AB}"/>
              </a:ext>
            </a:extLst>
          </p:cNvPr>
          <p:cNvSpPr>
            <a:spLocks noGrp="1"/>
          </p:cNvSpPr>
          <p:nvPr>
            <p:ph type="sldNum" sz="quarter" idx="5"/>
          </p:nvPr>
        </p:nvSpPr>
        <p:spPr/>
        <p:txBody>
          <a:bodyPr/>
          <a:lstStyle/>
          <a:p>
            <a:fld id="{90BDC431-FEEB-4AEA-9C88-8408D90EB600}" type="slidenum">
              <a:rPr lang="en-US" smtClean="0"/>
              <a:pPr/>
              <a:t>16</a:t>
            </a:fld>
            <a:endParaRPr lang="en-US" dirty="0"/>
          </a:p>
        </p:txBody>
      </p:sp>
      <p:sp>
        <p:nvSpPr>
          <p:cNvPr id="7" name="Slide Image Placeholder 6">
            <a:extLst>
              <a:ext uri="{FF2B5EF4-FFF2-40B4-BE49-F238E27FC236}">
                <a16:creationId xmlns:a16="http://schemas.microsoft.com/office/drawing/2014/main" id="{B7F06328-46AD-4784-2C97-FC20D34A4058}"/>
              </a:ext>
            </a:extLst>
          </p:cNvPr>
          <p:cNvSpPr>
            <a:spLocks noGrp="1" noRot="1" noChangeAspect="1"/>
          </p:cNvSpPr>
          <p:nvPr>
            <p:ph type="sldImg"/>
          </p:nvPr>
        </p:nvSpPr>
        <p:spPr/>
      </p:sp>
    </p:spTree>
    <p:extLst>
      <p:ext uri="{BB962C8B-B14F-4D97-AF65-F5344CB8AC3E}">
        <p14:creationId xmlns:p14="http://schemas.microsoft.com/office/powerpoint/2010/main" val="34061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14812"/>
            <a:ext cx="6257925" cy="4570890"/>
          </a:xfrm>
        </p:spPr>
        <p:txBody>
          <a:bodyPr/>
          <a:lstStyle/>
          <a:p>
            <a:r>
              <a:rPr lang="en-US" sz="1200" dirty="0"/>
              <a:t>Discontinuities within a weld may result from a number of potential defects unless good welding techniques and practices are followed. The most common defects are reviewed on this slide and the next.</a:t>
            </a:r>
          </a:p>
          <a:p>
            <a:endParaRPr lang="en-US" sz="1200" dirty="0"/>
          </a:p>
          <a:p>
            <a:r>
              <a:rPr lang="en-US" sz="1200" dirty="0"/>
              <a:t>Incomplete fusion results due to failure of the base metal and weld metal to fuse together properly.  Potential causes of incomplete fusion include the use of welding equipment with insufficient current so that the base metal does not reach its melting point, too rapid a rate of welding, and surfaces to be joined that are contaminated or coated with mill scale, slag, oxides or other foreign material.</a:t>
            </a:r>
          </a:p>
          <a:p>
            <a:endParaRPr lang="en-US" sz="1200" dirty="0"/>
          </a:p>
          <a:p>
            <a:r>
              <a:rPr lang="en-US" sz="1200" dirty="0"/>
              <a:t>Inadequate joint penetration is associated primarily with groove welds and occurs when CJP groove welds are specified, and the weld extends a shallower distance through the depth of the groove than specified. This defect can result from the use of insufficient welding current, too rapid a rate of welding, excessively large electrodes, or the use of an improper groove design for the selected welding process. The use of the pre-qualified joints given by AWS, or joints that have a proven history of acceptable performance that can be used without again proving their adequacy by test, can help to minimize such defects. The specified combination of root opening, included angle, applicable thickness, etc. in a pre-qualified joint helps to ensure adequate fusion, welder access and joint penetration. Specified tolerances may be applied to pre-qualified joints. When the actual joint detail fits within those tolerances, the joint is considered pre-qualified. Otherwise, the joint requires qualification by test. The fabricator/detailer will typically select the proper pre-qualified joint for a particular application and show it on the shop drawings.</a:t>
            </a:r>
          </a:p>
          <a:p>
            <a:endParaRPr lang="en-US" sz="1200" dirty="0"/>
          </a:p>
          <a:p>
            <a:r>
              <a:rPr lang="en-US" sz="1200" dirty="0"/>
              <a:t>Porosity in a weld occurs when voids or a number of small gas pockets are trapped in the weld during cooling. The porosity may be scattered through the weld or concentrated as a large pocket at the root of a fillet weld, or at the root of a groove weld adjacent to a backup plate. Porosity typically results from using too long of an arc or an excessively high current.</a:t>
            </a:r>
          </a:p>
        </p:txBody>
      </p:sp>
      <p:sp>
        <p:nvSpPr>
          <p:cNvPr id="4" name="Slide Number Placeholder 3">
            <a:extLst>
              <a:ext uri="{FF2B5EF4-FFF2-40B4-BE49-F238E27FC236}">
                <a16:creationId xmlns:a16="http://schemas.microsoft.com/office/drawing/2014/main" id="{86005677-2D48-D98F-F541-8C1D9D35AB98}"/>
              </a:ext>
            </a:extLst>
          </p:cNvPr>
          <p:cNvSpPr>
            <a:spLocks noGrp="1"/>
          </p:cNvSpPr>
          <p:nvPr>
            <p:ph type="sldNum" sz="quarter" idx="5"/>
          </p:nvPr>
        </p:nvSpPr>
        <p:spPr/>
        <p:txBody>
          <a:bodyPr/>
          <a:lstStyle/>
          <a:p>
            <a:fld id="{90BDC431-FEEB-4AEA-9C88-8408D90EB600}" type="slidenum">
              <a:rPr lang="en-US" smtClean="0"/>
              <a:pPr/>
              <a:t>17</a:t>
            </a:fld>
            <a:endParaRPr lang="en-US" dirty="0"/>
          </a:p>
        </p:txBody>
      </p:sp>
      <p:sp>
        <p:nvSpPr>
          <p:cNvPr id="7" name="Slide Image Placeholder 6">
            <a:extLst>
              <a:ext uri="{FF2B5EF4-FFF2-40B4-BE49-F238E27FC236}">
                <a16:creationId xmlns:a16="http://schemas.microsoft.com/office/drawing/2014/main" id="{87025C21-62D8-65B6-D2C8-B15E1AC164A9}"/>
              </a:ext>
            </a:extLst>
          </p:cNvPr>
          <p:cNvSpPr>
            <a:spLocks noGrp="1" noRot="1" noChangeAspect="1"/>
          </p:cNvSpPr>
          <p:nvPr>
            <p:ph type="sldImg"/>
          </p:nvPr>
        </p:nvSpPr>
        <p:spPr/>
      </p:sp>
    </p:spTree>
    <p:extLst>
      <p:ext uri="{BB962C8B-B14F-4D97-AF65-F5344CB8AC3E}">
        <p14:creationId xmlns:p14="http://schemas.microsoft.com/office/powerpoint/2010/main" val="1988991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000" dirty="0"/>
              <a:t>Undercutting results when a groove is melted into the base material adjacent to a fillet weld toe or into the weld itself and is left unfilled by weld metal. This defect usually results from the use of excessive current, or too long of an arc, and can usually be corrected by depositing additional weld metal.</a:t>
            </a:r>
          </a:p>
          <a:p>
            <a:endParaRPr lang="en-US" sz="1000" dirty="0"/>
          </a:p>
          <a:p>
            <a:r>
              <a:rPr lang="en-US" sz="1000" dirty="0"/>
              <a:t>Slag inclusions result when the slag that forms during the welding process, which has a lower density than the molten weld metal and normally floats to the surface, is trapped within the weld due to too rapid a cooling of the joint. In multiple pass welds, the slag must be removed by the welder in-between each pass. Otherwise, slag inclusions may result. Overhead welds are particularly susceptible to slag inclusions.</a:t>
            </a:r>
          </a:p>
          <a:p>
            <a:endParaRPr lang="en-US" sz="1000" dirty="0"/>
          </a:p>
          <a:p>
            <a:r>
              <a:rPr lang="en-US" sz="1000" dirty="0"/>
              <a:t>Weld cracks, which are the most significant of the weld defects, result from internal shrinkage strains that occur as the weld metal cools. Weld cracks, as distinguished from weld failures that may occur due to underdesign, overload or fatigue, typically occur close to the time of fabrication. Hot cracks are cracks that occur at elevated temperatures and are usually related to solidification as cooling begins to occur and can usually be prevented by more uniform heating and slower cooling. Cold cracks are cracks that occur after the weld metal has cooled to ambient temperature and may be related to the effects of hydrogen, restraint to shrinkage and distortion, and the formation of a brittle martensite microstructure. Cold cracking typically occurs in low-alloy steels and can be minimized through the use of low-hydrogen electrodes, use of the proper preheating and interpass temperatures, careful attention to welding sequences and procedures, use of the proper filler material, and in some cases, post-weld heat treatment. </a:t>
            </a:r>
          </a:p>
          <a:p>
            <a:endParaRPr lang="en-US" sz="1000" dirty="0"/>
          </a:p>
          <a:p>
            <a:r>
              <a:rPr lang="en-US" sz="1000" dirty="0"/>
              <a:t>Weld cracks may be characterized as centerline (or longitudinal) cracks, heat affected zone cracks, and transverse cracks, as shown in the bottom right figure on this slide. Centerline cracking is a separation occurring in the center of a given weld bead. Heat affected zone cracking (also known as delayed or underbead cracking) is a separation occurring immediately adjacent to the weld bead in the base material. This region, termed the heat affected zone (HAZ), results from the thermal cycle experienced by this region during welding. In base material with higher carbon and carbon equivalency levels, the HAZ is susceptible to increased hardness and reduced ductility upon cooling, which can increase the probability of HAZ cracking. Hydrogen on the steel, electrode, shielding material or in the atmosphere that is dissolved in the molten weld metal can also contribute to HAZ cracking in low-alloy steels that are subject to such cracking. Transverse cracking is a separation occurring within the weld metal perpendicular to the direction of travel.  It is generally associated with weld metal that is high in strength that significantly overmatches the base metal and is the least frequently encountered type of cracking. More detailed information on these potential weld defects may be found in the FHWA </a:t>
            </a:r>
            <a:r>
              <a:rPr lang="en-US" sz="1000" i="1" dirty="0"/>
              <a:t>Bridge Welding Reference Manual </a:t>
            </a:r>
            <a:r>
              <a:rPr lang="en-US" sz="1000" dirty="0"/>
              <a:t>(Slide 12).</a:t>
            </a:r>
          </a:p>
        </p:txBody>
      </p:sp>
      <p:sp>
        <p:nvSpPr>
          <p:cNvPr id="4" name="Slide Number Placeholder 3">
            <a:extLst>
              <a:ext uri="{FF2B5EF4-FFF2-40B4-BE49-F238E27FC236}">
                <a16:creationId xmlns:a16="http://schemas.microsoft.com/office/drawing/2014/main" id="{79ABB2CB-3725-C5D5-7F8F-5A9EBAA2B713}"/>
              </a:ext>
            </a:extLst>
          </p:cNvPr>
          <p:cNvSpPr>
            <a:spLocks noGrp="1"/>
          </p:cNvSpPr>
          <p:nvPr>
            <p:ph type="sldNum" sz="quarter" idx="5"/>
          </p:nvPr>
        </p:nvSpPr>
        <p:spPr/>
        <p:txBody>
          <a:bodyPr/>
          <a:lstStyle/>
          <a:p>
            <a:fld id="{90BDC431-FEEB-4AEA-9C88-8408D90EB600}" type="slidenum">
              <a:rPr lang="en-US" smtClean="0"/>
              <a:pPr/>
              <a:t>18</a:t>
            </a:fld>
            <a:endParaRPr lang="en-US" dirty="0"/>
          </a:p>
        </p:txBody>
      </p:sp>
      <p:sp>
        <p:nvSpPr>
          <p:cNvPr id="7" name="Slide Image Placeholder 6">
            <a:extLst>
              <a:ext uri="{FF2B5EF4-FFF2-40B4-BE49-F238E27FC236}">
                <a16:creationId xmlns:a16="http://schemas.microsoft.com/office/drawing/2014/main" id="{3FF29226-5E52-BD97-6AF8-4661F80A995A}"/>
              </a:ext>
            </a:extLst>
          </p:cNvPr>
          <p:cNvSpPr>
            <a:spLocks noGrp="1" noRot="1" noChangeAspect="1"/>
          </p:cNvSpPr>
          <p:nvPr>
            <p:ph type="sldImg"/>
          </p:nvPr>
        </p:nvSpPr>
        <p:spPr/>
      </p:sp>
    </p:spTree>
    <p:extLst>
      <p:ext uri="{BB962C8B-B14F-4D97-AF65-F5344CB8AC3E}">
        <p14:creationId xmlns:p14="http://schemas.microsoft.com/office/powerpoint/2010/main" val="4065978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846638"/>
          </a:xfrm>
        </p:spPr>
        <p:txBody>
          <a:bodyPr/>
          <a:lstStyle/>
          <a:p>
            <a:r>
              <a:rPr lang="en-US" sz="1200" dirty="0"/>
              <a:t>The success of welding in steel bridge construction can be attributed to the inspection and control procedures that have been implemented to ensure the production of a sound quality weld. </a:t>
            </a:r>
          </a:p>
          <a:p>
            <a:endParaRPr lang="en-US" sz="1200" dirty="0"/>
          </a:p>
          <a:p>
            <a:r>
              <a:rPr lang="en-US" sz="1200" dirty="0"/>
              <a:t>Welding Procedure Specifications (WPS) are developed by welding engineers or technicians to communicate to the welders and inspectors the various parameters under which the welding is to be performed. The WPS is essentially the recipe for making a particular weld and should be made available to the welder and inspector near the point of welding for easy referral. The procedures are then tested to ensure their validity. </a:t>
            </a:r>
          </a:p>
          <a:p>
            <a:endParaRPr lang="en-US" sz="1200" dirty="0"/>
          </a:p>
          <a:p>
            <a:r>
              <a:rPr lang="en-US" sz="1200" dirty="0"/>
              <a:t>The supporting test data for a particular welding procedure is contained in a so-called Procedure Qualification Record (PQR). The tests typically include bend tests, transverse tension tests, all-weld-metal tension tests, Charpy impact tests, and a macroetch specimen. PQRs are typically filed in the fabrication office and are not made available to the welders. All welders should be pre-qualified; that is, they must pass an AWS Qualification Test prior to making a structural connection. The AASHTO/AWS D1.5M/D1.5 </a:t>
            </a:r>
            <a:r>
              <a:rPr lang="en-US" sz="1200" i="1" dirty="0"/>
              <a:t>Bridge Welding Code </a:t>
            </a:r>
            <a:r>
              <a:rPr lang="en-US" sz="1200" dirty="0"/>
              <a:t>(Slide 25) and State DOT Standard Specifications also require that fabricators be certified according to the AISC quality certification program for streel structure fabricators and erectors. The certification program includes categories and associated requirements for fabrication of simple, intermediate, and advanced bridges. Certification ensures that the fabricator meets certain minimum requirements associated with achieving quality and has those practices in place.</a:t>
            </a:r>
          </a:p>
          <a:p>
            <a:endParaRPr lang="en-US" sz="1200" dirty="0"/>
          </a:p>
          <a:p>
            <a:r>
              <a:rPr lang="en-US" sz="1200" dirty="0"/>
              <a:t>Welds must be inspected to ensure that they comply with the requirements of a given specification. Discontinuities are irregularities in the weld that may or may not be acceptable according to a given specification, whereas defects are discontinuities that are rejectable according to a given specification. A qualified welding inspector can utilize six primary non-destructive evaluation (NDE) methods to locate and evaluate weld discontinuities. Each method has unique advantages and disadvantages, and each is described briefly on the next three slides.</a:t>
            </a:r>
          </a:p>
        </p:txBody>
      </p:sp>
      <p:sp>
        <p:nvSpPr>
          <p:cNvPr id="4" name="Slide Number Placeholder 3">
            <a:extLst>
              <a:ext uri="{FF2B5EF4-FFF2-40B4-BE49-F238E27FC236}">
                <a16:creationId xmlns:a16="http://schemas.microsoft.com/office/drawing/2014/main" id="{FE90538B-44B7-E333-58C8-108695FAE66C}"/>
              </a:ext>
            </a:extLst>
          </p:cNvPr>
          <p:cNvSpPr>
            <a:spLocks noGrp="1"/>
          </p:cNvSpPr>
          <p:nvPr>
            <p:ph type="sldNum" sz="quarter" idx="5"/>
          </p:nvPr>
        </p:nvSpPr>
        <p:spPr/>
        <p:txBody>
          <a:bodyPr/>
          <a:lstStyle/>
          <a:p>
            <a:fld id="{90BDC431-FEEB-4AEA-9C88-8408D90EB600}" type="slidenum">
              <a:rPr lang="en-US" smtClean="0"/>
              <a:pPr/>
              <a:t>19</a:t>
            </a:fld>
            <a:endParaRPr lang="en-US" dirty="0"/>
          </a:p>
        </p:txBody>
      </p:sp>
      <p:sp>
        <p:nvSpPr>
          <p:cNvPr id="7" name="Slide Image Placeholder 6">
            <a:extLst>
              <a:ext uri="{FF2B5EF4-FFF2-40B4-BE49-F238E27FC236}">
                <a16:creationId xmlns:a16="http://schemas.microsoft.com/office/drawing/2014/main" id="{494ECAC6-C740-D8C2-E5E0-BE953BC0847E}"/>
              </a:ext>
            </a:extLst>
          </p:cNvPr>
          <p:cNvSpPr>
            <a:spLocks noGrp="1" noRot="1" noChangeAspect="1"/>
          </p:cNvSpPr>
          <p:nvPr>
            <p:ph type="sldImg"/>
          </p:nvPr>
        </p:nvSpPr>
        <p:spPr/>
      </p:sp>
    </p:spTree>
    <p:extLst>
      <p:ext uri="{BB962C8B-B14F-4D97-AF65-F5344CB8AC3E}">
        <p14:creationId xmlns:p14="http://schemas.microsoft.com/office/powerpoint/2010/main" val="390851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This lesson incorporates materials found in in the various reference materials listed on this slide. The focus of this lesson is on the design of splices and connections (i.e., welded and bolted joints) according to the requirements of the </a:t>
            </a:r>
            <a:r>
              <a:rPr lang="en-US" sz="1200" i="1" dirty="0"/>
              <a:t>AASHTO LRFD </a:t>
            </a:r>
            <a:r>
              <a:rPr lang="en-US" sz="1200" dirty="0"/>
              <a:t>Specifications.</a:t>
            </a:r>
          </a:p>
        </p:txBody>
      </p:sp>
      <p:sp>
        <p:nvSpPr>
          <p:cNvPr id="8" name="Slide Image Placeholder 7">
            <a:extLst>
              <a:ext uri="{FF2B5EF4-FFF2-40B4-BE49-F238E27FC236}">
                <a16:creationId xmlns:a16="http://schemas.microsoft.com/office/drawing/2014/main" id="{EF2F1A48-4F00-88AE-DC91-9C4BB539B74D}"/>
              </a:ext>
            </a:extLst>
          </p:cNvPr>
          <p:cNvSpPr>
            <a:spLocks noGrp="1" noRot="1" noChangeAspect="1"/>
          </p:cNvSpPr>
          <p:nvPr>
            <p:ph type="sldImg"/>
          </p:nvPr>
        </p:nvSpPr>
        <p:spPr/>
      </p:sp>
      <p:sp>
        <p:nvSpPr>
          <p:cNvPr id="9" name="Slide Number Placeholder 8">
            <a:extLst>
              <a:ext uri="{FF2B5EF4-FFF2-40B4-BE49-F238E27FC236}">
                <a16:creationId xmlns:a16="http://schemas.microsoft.com/office/drawing/2014/main" id="{099340DE-0F7D-3F48-D029-5FF007C41D94}"/>
              </a:ext>
            </a:extLst>
          </p:cNvPr>
          <p:cNvSpPr>
            <a:spLocks noGrp="1"/>
          </p:cNvSpPr>
          <p:nvPr>
            <p:ph type="sldNum" sz="quarter" idx="5"/>
          </p:nvPr>
        </p:nvSpPr>
        <p:spPr/>
        <p:txBody>
          <a:bodyPr/>
          <a:lstStyle/>
          <a:p>
            <a:fld id="{90BDC431-FEEB-4AEA-9C88-8408D90EB600}" type="slidenum">
              <a:rPr lang="en-US" smtClean="0"/>
              <a:t>2</a:t>
            </a:fld>
            <a:endParaRPr lang="en-US" dirty="0"/>
          </a:p>
        </p:txBody>
      </p:sp>
    </p:spTree>
    <p:extLst>
      <p:ext uri="{BB962C8B-B14F-4D97-AF65-F5344CB8AC3E}">
        <p14:creationId xmlns:p14="http://schemas.microsoft.com/office/powerpoint/2010/main" val="3512843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Visual Testing (VT) is the simplest inspection method. Visual inspection commences well before welding begins by examining the materials to be welded, the alignment and fit-up of the parts, joint preparation and procedural data. During welding, visual inspection can ensure compliance with procedural requirements. Upon completion of welding, the size, appearance, bead profile and surface quality of the weld can be visually inspected. All welds are required to be visually inspected.</a:t>
            </a:r>
          </a:p>
          <a:p>
            <a:endParaRPr lang="en-US" sz="1200" dirty="0"/>
          </a:p>
          <a:p>
            <a:r>
              <a:rPr lang="en-US" sz="1200" dirty="0"/>
              <a:t>Dye Penetrant Testing (PT) involves the application of a liquid dye penetrant to the weld, which is drawn to a surface discontinuity (i.e., porosity or a crack) by capillary action. A developer is then applied which absorbs the penetrant within the discontinuity and results in a stain indicating the presence of the discontinuity. PT is used by fabricators to check surface conditions, particularly a surface prepared for subsequent welding. A fluorescent dye penetrant photo is shown. This is used in lab settings when conducting testing on suspected cracks.</a:t>
            </a:r>
          </a:p>
          <a:p>
            <a:endParaRPr lang="en-US" sz="1200" dirty="0"/>
          </a:p>
          <a:p>
            <a:r>
              <a:rPr lang="en-US" sz="1200" dirty="0"/>
              <a:t>Magnetic Particle Testing (MT) involves the application of magnetic iron powders to the surface of the part. When a magnetic field is then applied, the change in magnetic flux that occurs in the presence of a discontinuity shows up as a different pattern within the powders. MT is most effective in locating surface discontinuities and those that are slightly subsurface. It is typically used to enhance visual inspection. MT is required for fillet welds and for partial-joint penetration (PJP) groove welds.</a:t>
            </a:r>
          </a:p>
        </p:txBody>
      </p:sp>
      <p:sp>
        <p:nvSpPr>
          <p:cNvPr id="4" name="Slide Number Placeholder 3">
            <a:extLst>
              <a:ext uri="{FF2B5EF4-FFF2-40B4-BE49-F238E27FC236}">
                <a16:creationId xmlns:a16="http://schemas.microsoft.com/office/drawing/2014/main" id="{455AFA44-DB15-8E2F-1560-886D62888F38}"/>
              </a:ext>
            </a:extLst>
          </p:cNvPr>
          <p:cNvSpPr>
            <a:spLocks noGrp="1"/>
          </p:cNvSpPr>
          <p:nvPr>
            <p:ph type="sldNum" sz="quarter" idx="5"/>
          </p:nvPr>
        </p:nvSpPr>
        <p:spPr/>
        <p:txBody>
          <a:bodyPr/>
          <a:lstStyle/>
          <a:p>
            <a:fld id="{90BDC431-FEEB-4AEA-9C88-8408D90EB600}" type="slidenum">
              <a:rPr lang="en-US" smtClean="0"/>
              <a:pPr/>
              <a:t>20</a:t>
            </a:fld>
            <a:endParaRPr lang="en-US" dirty="0"/>
          </a:p>
        </p:txBody>
      </p:sp>
      <p:sp>
        <p:nvSpPr>
          <p:cNvPr id="7" name="Slide Image Placeholder 6">
            <a:extLst>
              <a:ext uri="{FF2B5EF4-FFF2-40B4-BE49-F238E27FC236}">
                <a16:creationId xmlns:a16="http://schemas.microsoft.com/office/drawing/2014/main" id="{662A68D5-C4B8-9FFD-F87F-F6659645E9F4}"/>
              </a:ext>
            </a:extLst>
          </p:cNvPr>
          <p:cNvSpPr>
            <a:spLocks noGrp="1" noRot="1" noChangeAspect="1"/>
          </p:cNvSpPr>
          <p:nvPr>
            <p:ph type="sldImg"/>
          </p:nvPr>
        </p:nvSpPr>
        <p:spPr/>
      </p:sp>
    </p:spTree>
    <p:extLst>
      <p:ext uri="{BB962C8B-B14F-4D97-AF65-F5344CB8AC3E}">
        <p14:creationId xmlns:p14="http://schemas.microsoft.com/office/powerpoint/2010/main" val="2134846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457700"/>
          </a:xfrm>
        </p:spPr>
        <p:txBody>
          <a:bodyPr/>
          <a:lstStyle/>
          <a:p>
            <a:r>
              <a:rPr lang="en-US" dirty="0"/>
              <a:t>Radiographic inspection (RT) utilizes X-rays or gamma rays that are passed through a groove weld to expose a photographic film on the opposite side of the joint producing a permanent record for future reference. Lower density parts (e.g., porosity, slag, and cracks) absorb less radiation than homogeneous parts and therefore will appear darker on the radiograph, which is in effect a negative. RT is required for flange and web transverse complete-joint penetration (CJP) groove-welded butt splices, including splices on Nonredundant Steel Tension Members (NSTMs). RT is generally most effective in detecting porosity and slag inclusions and requires significant skill to properly interpret the radiograph. Significant safety precautions must also be put into place in the fabrication shop since X-rays are being used.</a:t>
            </a:r>
          </a:p>
          <a:p>
            <a:endParaRPr lang="en-US" dirty="0"/>
          </a:p>
          <a:p>
            <a:r>
              <a:rPr lang="en-US" dirty="0"/>
              <a:t>Ultrasonic inspection (UT) utilizes high frequency sound waves that are transmitted through the materials. Discontinuity-free material will transmit the sound through the part in an uninterrupted fashion. A receiver hears the sound reflected off the back surface of the part being examined. A discontinuity between the transmitter and the back surface of the part will result in an intermediate signal being sent to the receiver. The magnitude of the signal indicates the size of the discontinuity, and the location of the discontinuity is indicated by the relationship of the signal with respect to the back surface. UT can be used to spot even small discontinuities and is generally most sensitive to cracks. UT is required for CJP tee and corner joints, and for flange and web groove-welded butt splices on NSTMs. It is often used by fabricators to discover the depth of defects detected with code-mandated RT. UT is also used by some Owners as an alternative to RT for flange and web groove-welded butt splices.</a:t>
            </a:r>
          </a:p>
          <a:p>
            <a:endParaRPr lang="en-US" dirty="0"/>
          </a:p>
          <a:p>
            <a:r>
              <a:rPr lang="en-US" dirty="0"/>
              <a:t>In the photo on this slide, an inspector is testing a steel plate as part of prequalification testing. UT testing is being used. A transducer is on the top edge of the plate, and the technician is reviewing the results. There are three peaks on the screen. The left peak is the echo from the transducer interface with the plate, called the initial pulse. The right-most peak is the bottom of the plate, called the backwall echo. The center peak is an internal discontinuity the inspector is evaluating.</a:t>
            </a:r>
          </a:p>
          <a:p>
            <a:endParaRPr lang="en-US" dirty="0"/>
          </a:p>
          <a:p>
            <a:r>
              <a:rPr lang="en-US" u="sng" dirty="0"/>
              <a:t>Photo credit</a:t>
            </a:r>
            <a:r>
              <a:rPr lang="en-US" dirty="0"/>
              <a:t>: Russo Structural Services</a:t>
            </a:r>
            <a:endParaRPr lang="en-US" sz="1050" dirty="0"/>
          </a:p>
        </p:txBody>
      </p:sp>
      <p:sp>
        <p:nvSpPr>
          <p:cNvPr id="4" name="Slide Number Placeholder 3">
            <a:extLst>
              <a:ext uri="{FF2B5EF4-FFF2-40B4-BE49-F238E27FC236}">
                <a16:creationId xmlns:a16="http://schemas.microsoft.com/office/drawing/2014/main" id="{D59D424D-B8D2-7C9D-8807-1B660878BAD0}"/>
              </a:ext>
            </a:extLst>
          </p:cNvPr>
          <p:cNvSpPr>
            <a:spLocks noGrp="1"/>
          </p:cNvSpPr>
          <p:nvPr>
            <p:ph type="sldNum" sz="quarter" idx="5"/>
          </p:nvPr>
        </p:nvSpPr>
        <p:spPr/>
        <p:txBody>
          <a:bodyPr/>
          <a:lstStyle/>
          <a:p>
            <a:fld id="{90BDC431-FEEB-4AEA-9C88-8408D90EB600}" type="slidenum">
              <a:rPr lang="en-US" smtClean="0"/>
              <a:pPr/>
              <a:t>21</a:t>
            </a:fld>
            <a:endParaRPr lang="en-US" dirty="0"/>
          </a:p>
        </p:txBody>
      </p:sp>
      <p:sp>
        <p:nvSpPr>
          <p:cNvPr id="7" name="Slide Image Placeholder 6">
            <a:extLst>
              <a:ext uri="{FF2B5EF4-FFF2-40B4-BE49-F238E27FC236}">
                <a16:creationId xmlns:a16="http://schemas.microsoft.com/office/drawing/2014/main" id="{F8974C2E-A77D-5263-AF29-1138D2F639F5}"/>
              </a:ext>
            </a:extLst>
          </p:cNvPr>
          <p:cNvSpPr>
            <a:spLocks noGrp="1" noRot="1" noChangeAspect="1"/>
          </p:cNvSpPr>
          <p:nvPr>
            <p:ph type="sldImg"/>
          </p:nvPr>
        </p:nvSpPr>
        <p:spPr/>
      </p:sp>
    </p:spTree>
    <p:extLst>
      <p:ext uri="{BB962C8B-B14F-4D97-AF65-F5344CB8AC3E}">
        <p14:creationId xmlns:p14="http://schemas.microsoft.com/office/powerpoint/2010/main" val="669796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Phased Array Ultrasonic Testing (PAUT) is an enhanced method of UT permitted by the AASHTO/AWS D1.5M/D1.5 </a:t>
            </a:r>
            <a:r>
              <a:rPr lang="en-US" sz="1200" i="1" dirty="0"/>
              <a:t>Bridge Welding Code </a:t>
            </a:r>
            <a:r>
              <a:rPr lang="en-US" sz="1200" dirty="0"/>
              <a:t>as a substitute for UT. Two fundamental differences between PAUT and UT are the use of multiple transducers resulting in phased sound transmission and encoding such that the inspection results are recorded electronically providing a permanent record of the examination results. PAUT is used by some Owners as an alternative to RT for flange and web groove-welded butt splices. PAUT is also used on some projects for special joints, as the Owner may require.</a:t>
            </a:r>
          </a:p>
          <a:p>
            <a:endParaRPr lang="en-US" sz="1200" dirty="0"/>
          </a:p>
          <a:p>
            <a:r>
              <a:rPr lang="en-US" sz="1200" dirty="0"/>
              <a:t>More information on each of these NDE methods of inspection is contained in the FHWA </a:t>
            </a:r>
            <a:r>
              <a:rPr lang="en-US" sz="1200" i="1" dirty="0"/>
              <a:t>Bridge Welding Reference Manual </a:t>
            </a:r>
            <a:r>
              <a:rPr lang="en-US" sz="1200" dirty="0"/>
              <a:t>(</a:t>
            </a:r>
            <a:r>
              <a:rPr lang="en-US" sz="1200" dirty="0">
                <a:hlinkClick r:id="rId3"/>
              </a:rPr>
              <a:t>www.fhwa.dot.gov/bridge/steel.cfm</a:t>
            </a:r>
            <a:r>
              <a:rPr lang="en-US" sz="1200" dirty="0"/>
              <a:t>).</a:t>
            </a:r>
            <a:endParaRPr lang="en-US" dirty="0"/>
          </a:p>
        </p:txBody>
      </p:sp>
      <p:sp>
        <p:nvSpPr>
          <p:cNvPr id="4" name="Slide Number Placeholder 3">
            <a:extLst>
              <a:ext uri="{FF2B5EF4-FFF2-40B4-BE49-F238E27FC236}">
                <a16:creationId xmlns:a16="http://schemas.microsoft.com/office/drawing/2014/main" id="{41451583-E5F5-9332-F714-61D31C0E8F2E}"/>
              </a:ext>
            </a:extLst>
          </p:cNvPr>
          <p:cNvSpPr>
            <a:spLocks noGrp="1"/>
          </p:cNvSpPr>
          <p:nvPr>
            <p:ph type="sldNum" sz="quarter" idx="5"/>
          </p:nvPr>
        </p:nvSpPr>
        <p:spPr/>
        <p:txBody>
          <a:bodyPr/>
          <a:lstStyle/>
          <a:p>
            <a:fld id="{90BDC431-FEEB-4AEA-9C88-8408D90EB600}" type="slidenum">
              <a:rPr lang="en-US" smtClean="0"/>
              <a:pPr/>
              <a:t>22</a:t>
            </a:fld>
            <a:endParaRPr lang="en-US" dirty="0"/>
          </a:p>
        </p:txBody>
      </p:sp>
      <p:sp>
        <p:nvSpPr>
          <p:cNvPr id="7" name="Slide Image Placeholder 6">
            <a:extLst>
              <a:ext uri="{FF2B5EF4-FFF2-40B4-BE49-F238E27FC236}">
                <a16:creationId xmlns:a16="http://schemas.microsoft.com/office/drawing/2014/main" id="{C8C436C5-2A72-A776-E317-00CC44A9B1A7}"/>
              </a:ext>
            </a:extLst>
          </p:cNvPr>
          <p:cNvSpPr>
            <a:spLocks noGrp="1" noRot="1" noChangeAspect="1"/>
          </p:cNvSpPr>
          <p:nvPr>
            <p:ph type="sldImg"/>
          </p:nvPr>
        </p:nvSpPr>
        <p:spPr/>
      </p:sp>
    </p:spTree>
    <p:extLst>
      <p:ext uri="{BB962C8B-B14F-4D97-AF65-F5344CB8AC3E}">
        <p14:creationId xmlns:p14="http://schemas.microsoft.com/office/powerpoint/2010/main" val="1502920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i="1" dirty="0"/>
              <a:t>AASHTO LRFD </a:t>
            </a:r>
            <a:r>
              <a:rPr lang="en-US" sz="1200" dirty="0"/>
              <a:t>Table 6.6.1.2.3-1 specifies the appropriate fatigue detail category (Lesson 7) for various types of fillet-welded connections and groove-welded connections within the Sections of Table 6.6.1.2.3-1 listed on this slide.</a:t>
            </a:r>
          </a:p>
          <a:p>
            <a:endParaRPr lang="en-US" sz="1200" dirty="0"/>
          </a:p>
          <a:p>
            <a:r>
              <a:rPr lang="en-US" sz="1200" dirty="0"/>
              <a:t>Note that </a:t>
            </a:r>
            <a:r>
              <a:rPr lang="en-US" sz="1200" i="1" dirty="0"/>
              <a:t>AASHTO LRFD </a:t>
            </a:r>
            <a:r>
              <a:rPr lang="en-US" sz="1200" dirty="0"/>
              <a:t>Eq. 6.6.1.2.5-4 should also be considered in the fatigue design for base metal and weld metal at details where loaded discontinuous plate elements are connected with a pair of fillet welds or partial joint penetration groove welds on opposite sides of the plate normal to the direction of primary stress, or where partial joint penetration groove welds are transversely loaded in tension, to account for the potential of a crack initiating from the weld root.</a:t>
            </a:r>
          </a:p>
        </p:txBody>
      </p:sp>
      <p:sp>
        <p:nvSpPr>
          <p:cNvPr id="4" name="Slide Number Placeholder 3">
            <a:extLst>
              <a:ext uri="{FF2B5EF4-FFF2-40B4-BE49-F238E27FC236}">
                <a16:creationId xmlns:a16="http://schemas.microsoft.com/office/drawing/2014/main" id="{EA081A43-67D8-7C54-5539-A6E326A2E229}"/>
              </a:ext>
            </a:extLst>
          </p:cNvPr>
          <p:cNvSpPr>
            <a:spLocks noGrp="1"/>
          </p:cNvSpPr>
          <p:nvPr>
            <p:ph type="sldNum" sz="quarter" idx="5"/>
          </p:nvPr>
        </p:nvSpPr>
        <p:spPr/>
        <p:txBody>
          <a:bodyPr/>
          <a:lstStyle/>
          <a:p>
            <a:fld id="{90BDC431-FEEB-4AEA-9C88-8408D90EB600}" type="slidenum">
              <a:rPr lang="en-US" smtClean="0"/>
              <a:pPr/>
              <a:t>23</a:t>
            </a:fld>
            <a:endParaRPr lang="en-US" dirty="0"/>
          </a:p>
        </p:txBody>
      </p:sp>
      <p:sp>
        <p:nvSpPr>
          <p:cNvPr id="7" name="Slide Image Placeholder 6">
            <a:extLst>
              <a:ext uri="{FF2B5EF4-FFF2-40B4-BE49-F238E27FC236}">
                <a16:creationId xmlns:a16="http://schemas.microsoft.com/office/drawing/2014/main" id="{363721FD-85B6-9017-BA8F-0F10C75517A9}"/>
              </a:ext>
            </a:extLst>
          </p:cNvPr>
          <p:cNvSpPr>
            <a:spLocks noGrp="1" noRot="1" noChangeAspect="1"/>
          </p:cNvSpPr>
          <p:nvPr>
            <p:ph type="sldImg"/>
          </p:nvPr>
        </p:nvSpPr>
        <p:spPr/>
      </p:sp>
    </p:spTree>
    <p:extLst>
      <p:ext uri="{BB962C8B-B14F-4D97-AF65-F5344CB8AC3E}">
        <p14:creationId xmlns:p14="http://schemas.microsoft.com/office/powerpoint/2010/main" val="2598666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14812"/>
            <a:ext cx="6257925" cy="4703763"/>
          </a:xfrm>
        </p:spPr>
        <p:txBody>
          <a:bodyPr/>
          <a:lstStyle/>
          <a:p>
            <a:r>
              <a:rPr lang="en-US" sz="1150" dirty="0"/>
              <a:t>Where force effects in cross-frames or diaphragms in I-girder bridges are computed from a refined analysis, fatigue details on these members subjected to a net tensile force as specified in </a:t>
            </a:r>
            <a:r>
              <a:rPr lang="en-US" sz="1150" i="1" dirty="0"/>
              <a:t>AASHTO LRFD </a:t>
            </a:r>
            <a:r>
              <a:rPr lang="en-US" sz="1150" dirty="0"/>
              <a:t>Article 6.6.1.2.1 (Lesson 7) are to be investigated for load-induced fatigue (</a:t>
            </a:r>
            <a:r>
              <a:rPr lang="en-US" sz="1150" i="1" dirty="0"/>
              <a:t>AASHTO LRFD </a:t>
            </a:r>
            <a:r>
              <a:rPr lang="en-US" sz="1150" dirty="0"/>
              <a:t>Article 6.6.1.2.2 – 10th Edition). To determine the range of force in the cross-frame or diaphragm member under consideration from such an analysis, the single fatigue truck is to be positioned as specified in </a:t>
            </a:r>
            <a:r>
              <a:rPr lang="en-US" sz="1150" i="1" dirty="0"/>
              <a:t>AASHTO LRFD </a:t>
            </a:r>
            <a:r>
              <a:rPr lang="en-US" sz="1150" dirty="0"/>
              <a:t>Article 3.6.1.4.3a (Lesson 3), but with the truck confined to a single transverse position during each passage of the truck along the bridge. The effect of positioning the fatigue truck in two different transverse positions located directly over the adjacent connected girder usually creates the largest range of force in these bracing members. However, there is an extremely low probability of trucks being simultaneously located in these two critical relative transverse positions over millions of cycles. Also, field observations have not indicated a significant problem with the details on these members caused by load-induced fatigue. </a:t>
            </a:r>
          </a:p>
          <a:p>
            <a:endParaRPr lang="en-US" sz="1150" dirty="0"/>
          </a:p>
          <a:p>
            <a:r>
              <a:rPr lang="en-US" sz="1150" dirty="0"/>
              <a:t>For single-angle, double-angle, or tee-section members connected to a gusset or connection plate by longitudinal fillet welds along both sides of the connected element of the member cross-section, as shown in the figure on this slide, the fatigue stress range, </a:t>
            </a:r>
            <a:r>
              <a:rPr lang="en-US" sz="1150" dirty="0">
                <a:sym typeface="Symbol" panose="05050102010706020507" pitchFamily="18" charset="2"/>
              </a:rPr>
              <a:t></a:t>
            </a:r>
            <a:r>
              <a:rPr lang="en-US" sz="1150" dirty="0"/>
              <a:t>f, in the member is to be calculated using the equation shown on this slide. </a:t>
            </a:r>
            <a:r>
              <a:rPr lang="el-GR" sz="1150" dirty="0"/>
              <a:t>Δ</a:t>
            </a:r>
            <a:r>
              <a:rPr lang="en-US" sz="1150" dirty="0"/>
              <a:t>P is the range of axial force in the member under the applicable Fatigue load combination (Lessons 3 and 7) multiplied by 0.65 (</a:t>
            </a:r>
            <a:r>
              <a:rPr lang="en-US" sz="1150" i="1" dirty="0"/>
              <a:t>AASHTO LRFD </a:t>
            </a:r>
            <a:r>
              <a:rPr lang="en-US" sz="1150" dirty="0"/>
              <a:t>Article 3.4.5 – 10th Edition). Evaluation of the maximum and effective stress ranges in cross-frame members of steel I-girder systems has demonstrated that the respective use of 1.75 and 0.80 load factors for Fatigue I and II is overly conservative for these members. The factor of 0.65 is based on weigh-in-motion data and analytical evaluation of cross-frames and is largely attributed to the sensitivity of transverse load position on cross-frame force response. The shear-lag reduction factor, U (Lesson 12), is multiplied by the gross area of the member, A</a:t>
            </a:r>
            <a:r>
              <a:rPr lang="en-US" sz="1150" baseline="-25000" dirty="0"/>
              <a:t>g</a:t>
            </a:r>
            <a:r>
              <a:rPr lang="en-US" sz="1150" dirty="0"/>
              <a:t>, to provide an effective area to indirectly account for the effect of the load eccentricities in the connection. When the effective area, A</a:t>
            </a:r>
            <a:r>
              <a:rPr lang="en-US" sz="1150" baseline="-25000" dirty="0"/>
              <a:t>e</a:t>
            </a:r>
            <a:r>
              <a:rPr lang="en-US" sz="1150" dirty="0"/>
              <a:t>, is employed, the effect of the moment due to the eccentricities in the connection may be ignored in computing the stress range. x_bar is to be taken as the distance from the centroid of the member to the surface of the gusset or connection plate, and L is to be taken as the average length of the longitudinal welds (10th Edition) in the calculation of the shear-lag reduction factor, U.</a:t>
            </a:r>
          </a:p>
        </p:txBody>
      </p:sp>
      <p:sp>
        <p:nvSpPr>
          <p:cNvPr id="4" name="Slide Number Placeholder 3">
            <a:extLst>
              <a:ext uri="{FF2B5EF4-FFF2-40B4-BE49-F238E27FC236}">
                <a16:creationId xmlns:a16="http://schemas.microsoft.com/office/drawing/2014/main" id="{ACB47E38-3561-602D-5D97-D2F77A42D279}"/>
              </a:ext>
            </a:extLst>
          </p:cNvPr>
          <p:cNvSpPr>
            <a:spLocks noGrp="1"/>
          </p:cNvSpPr>
          <p:nvPr>
            <p:ph type="sldNum" sz="quarter" idx="5"/>
          </p:nvPr>
        </p:nvSpPr>
        <p:spPr/>
        <p:txBody>
          <a:bodyPr/>
          <a:lstStyle/>
          <a:p>
            <a:fld id="{90BDC431-FEEB-4AEA-9C88-8408D90EB600}" type="slidenum">
              <a:rPr lang="en-US" smtClean="0"/>
              <a:pPr/>
              <a:t>24</a:t>
            </a:fld>
            <a:endParaRPr lang="en-US" dirty="0"/>
          </a:p>
        </p:txBody>
      </p:sp>
      <p:sp>
        <p:nvSpPr>
          <p:cNvPr id="7" name="Slide Image Placeholder 6">
            <a:extLst>
              <a:ext uri="{FF2B5EF4-FFF2-40B4-BE49-F238E27FC236}">
                <a16:creationId xmlns:a16="http://schemas.microsoft.com/office/drawing/2014/main" id="{C4D19B39-A982-6903-2CA9-E53CDBF83806}"/>
              </a:ext>
            </a:extLst>
          </p:cNvPr>
          <p:cNvSpPr>
            <a:spLocks noGrp="1" noRot="1" noChangeAspect="1"/>
          </p:cNvSpPr>
          <p:nvPr>
            <p:ph type="sldImg"/>
          </p:nvPr>
        </p:nvSpPr>
        <p:spPr/>
      </p:sp>
    </p:spTree>
    <p:extLst>
      <p:ext uri="{BB962C8B-B14F-4D97-AF65-F5344CB8AC3E}">
        <p14:creationId xmlns:p14="http://schemas.microsoft.com/office/powerpoint/2010/main" val="1106596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57675"/>
            <a:ext cx="6257925" cy="4570890"/>
          </a:xfrm>
        </p:spPr>
        <p:txBody>
          <a:bodyPr/>
          <a:lstStyle/>
          <a:p>
            <a:r>
              <a:rPr lang="en-US" sz="1200" dirty="0"/>
              <a:t>The design of welded connections is covered in </a:t>
            </a:r>
            <a:r>
              <a:rPr lang="en-US" sz="1200" i="1" dirty="0"/>
              <a:t>AASHTO LRFD </a:t>
            </a:r>
            <a:r>
              <a:rPr lang="en-US" sz="1200" dirty="0"/>
              <a:t>Article 6.13.3. </a:t>
            </a:r>
            <a:r>
              <a:rPr lang="en-US" sz="1200" i="1" dirty="0"/>
              <a:t>AASHTO LRFD </a:t>
            </a:r>
            <a:r>
              <a:rPr lang="en-US" sz="1200" dirty="0"/>
              <a:t>Article 6.13.3.1 requires that all base metal, weld metal, and weld design details conform to the requirements of the AASHTO/AWS D1.5M/D1.5 </a:t>
            </a:r>
            <a:r>
              <a:rPr lang="en-US" sz="1200" i="1" dirty="0"/>
              <a:t>Bridge Welding Code</a:t>
            </a:r>
            <a:r>
              <a:rPr lang="en-US" sz="1200" dirty="0"/>
              <a:t>, which is shown on this slide.</a:t>
            </a:r>
          </a:p>
          <a:p>
            <a:endParaRPr lang="en-US" sz="1200" dirty="0"/>
          </a:p>
          <a:p>
            <a:r>
              <a:rPr lang="en-US" sz="1200" dirty="0"/>
              <a:t>The factored resistance of a welded connection, R</a:t>
            </a:r>
            <a:r>
              <a:rPr lang="en-US" sz="1200" baseline="-25000" dirty="0"/>
              <a:t>r</a:t>
            </a:r>
            <a:r>
              <a:rPr lang="en-US" sz="1200" dirty="0"/>
              <a:t>, at the strength limit state in the </a:t>
            </a:r>
            <a:r>
              <a:rPr lang="en-US" sz="1200" i="1" dirty="0"/>
              <a:t>AASHTO LRFD BDS </a:t>
            </a:r>
            <a:r>
              <a:rPr lang="en-US" sz="1200" dirty="0"/>
              <a:t>is based on either the factored resistance of the base metal, or the product of the weld metal strength and the effective area of the weld that resists the load. The weld metal strength is the capacity of the weld metal itself, typically given in units of ksi. The effective area of the weld that resists the load is the product of the effective length and the effective throat of the weld. The effective throat is the shortest distance from the joint root to the weld face. The computation of the effective throat, effective length, and the factored resistance of groove-welded and fillet-welded connections will be discussed later in this lesson.</a:t>
            </a:r>
            <a:endParaRPr lang="en-US" dirty="0"/>
          </a:p>
        </p:txBody>
      </p:sp>
      <p:sp>
        <p:nvSpPr>
          <p:cNvPr id="4" name="Slide Number Placeholder 3">
            <a:extLst>
              <a:ext uri="{FF2B5EF4-FFF2-40B4-BE49-F238E27FC236}">
                <a16:creationId xmlns:a16="http://schemas.microsoft.com/office/drawing/2014/main" id="{8CECC7EC-224C-2CB2-DB9C-748C8FB25CF7}"/>
              </a:ext>
            </a:extLst>
          </p:cNvPr>
          <p:cNvSpPr>
            <a:spLocks noGrp="1"/>
          </p:cNvSpPr>
          <p:nvPr>
            <p:ph type="sldNum" sz="quarter" idx="5"/>
          </p:nvPr>
        </p:nvSpPr>
        <p:spPr/>
        <p:txBody>
          <a:bodyPr/>
          <a:lstStyle/>
          <a:p>
            <a:fld id="{90BDC431-FEEB-4AEA-9C88-8408D90EB600}" type="slidenum">
              <a:rPr lang="en-US" smtClean="0"/>
              <a:pPr/>
              <a:t>25</a:t>
            </a:fld>
            <a:endParaRPr lang="en-US" dirty="0"/>
          </a:p>
        </p:txBody>
      </p:sp>
      <p:sp>
        <p:nvSpPr>
          <p:cNvPr id="7" name="Slide Image Placeholder 6">
            <a:extLst>
              <a:ext uri="{FF2B5EF4-FFF2-40B4-BE49-F238E27FC236}">
                <a16:creationId xmlns:a16="http://schemas.microsoft.com/office/drawing/2014/main" id="{96CE495B-7967-51C1-DE5D-B76AF7005C5F}"/>
              </a:ext>
            </a:extLst>
          </p:cNvPr>
          <p:cNvSpPr>
            <a:spLocks noGrp="1" noRot="1" noChangeAspect="1"/>
          </p:cNvSpPr>
          <p:nvPr>
            <p:ph type="sldImg"/>
          </p:nvPr>
        </p:nvSpPr>
        <p:spPr/>
      </p:sp>
    </p:spTree>
    <p:extLst>
      <p:ext uri="{BB962C8B-B14F-4D97-AF65-F5344CB8AC3E}">
        <p14:creationId xmlns:p14="http://schemas.microsoft.com/office/powerpoint/2010/main" val="1503631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784768"/>
          </a:xfrm>
        </p:spPr>
        <p:txBody>
          <a:bodyPr/>
          <a:lstStyle/>
          <a:p>
            <a:r>
              <a:rPr lang="en-US" sz="1050" i="1" dirty="0"/>
              <a:t>AASHTO LRFD</a:t>
            </a:r>
            <a:r>
              <a:rPr lang="en-US" sz="1050" dirty="0"/>
              <a:t> Article 6.13.3.1 specifies that matching weld metal must be used in groove and fillet welds, except that undermatching weld metal is permitted for fillet welds if the welding procedure and weld metal are selected to ensure the production of sound welds.</a:t>
            </a:r>
          </a:p>
          <a:p>
            <a:endParaRPr lang="en-US" sz="1050" dirty="0"/>
          </a:p>
          <a:p>
            <a:r>
              <a:rPr lang="en-US" sz="1050" dirty="0"/>
              <a:t>Matching weld has a specified minimum tensile strength that is the same as or higher than the lower-strength base metal. Matching strengths for various weld and base metal combinations are specified in the AASHTO/AWS D1.5M/D1.5 </a:t>
            </a:r>
            <a:r>
              <a:rPr lang="en-US" sz="1050" i="1" dirty="0"/>
              <a:t>Bridge Welding Code</a:t>
            </a:r>
            <a:r>
              <a:rPr lang="en-US" sz="1050" dirty="0"/>
              <a:t>. For example, matching weld metal for ASTM A709 Grade 50 steel would be E70 filler material, where the specified minimum weld/base metal properties for yield strength are 60/50 ksi and for tensile strength are 70/65 ksi. Although the weld metal has slightly higher properties than the base metal in this case, this is considered a matching combination. Matching consumables for ASTM A709 Grade 50W base metal are considered matching strength for hybrid designs (Lesson 6), where ASTM A709 Grade HPS 70W base metal is joined to ASTM A709 Grade 50W base metal.</a:t>
            </a:r>
          </a:p>
          <a:p>
            <a:endParaRPr lang="en-US" sz="1050" dirty="0"/>
          </a:p>
          <a:p>
            <a:r>
              <a:rPr lang="en-US" sz="1050" dirty="0"/>
              <a:t>According to </a:t>
            </a:r>
            <a:r>
              <a:rPr lang="en-US" sz="1050" i="1" dirty="0"/>
              <a:t>AASHTO LRFD </a:t>
            </a:r>
            <a:r>
              <a:rPr lang="en-US" sz="1050" dirty="0"/>
              <a:t>Article C6.13.3.1, the use of undermatched weld metal is strongly encouraged for fillet welds connecting steels with specified minimum yield strength greater than 50 ksi. Lower strength weld metal will generally be more ductile than higher strength weld metal. Since the residual stresses in a welded connection are assumed to be on the order of the yield point of the weaker material in the connection, using lower strength weld metal will lower the level of residual stresses in the base metal at the connection reducing the cracking tendencies. Therefore, undermatched welds will be much less sensitive to delayed hydrogen cracking and are more likely to consistently produce sound welds.</a:t>
            </a:r>
          </a:p>
          <a:p>
            <a:endParaRPr lang="en-US" sz="1050" dirty="0"/>
          </a:p>
          <a:p>
            <a:r>
              <a:rPr lang="en-US" sz="1050" dirty="0"/>
              <a:t>Overmatching weld metal offers no significant advantages and increases the level of residual stresses and distortion at the connection. Higher yield strength weld metal is typically less ductile and more crack sensitive. Overmatching weld metal may also force the failure plane into the heat affected zone, or fusion boundary, which is an undesirable condition. Slight overmatching is acceptable in some cases.  For example, in the process of adding alloys for improved atmospheric corrosion resistance, most filler metals for welding ASTM A709 Grade 50W weathering steel will deposit weld metal with a specified minimum tensile strength of 80 ksi, versus the specified minimum tensile strength of 70 ksi for the base metal.  Since this combination performs well, and there are limited alternatives, this slight overmatch is acceptable. Since some acceptable weld metals for weathering steel applications are classified as E70, basing the weld design calculations on E70 will give the fabricator the flexibility of using either E70 or E80 weld metal.</a:t>
            </a:r>
          </a:p>
        </p:txBody>
      </p:sp>
      <p:sp>
        <p:nvSpPr>
          <p:cNvPr id="4" name="Slide Number Placeholder 3">
            <a:extLst>
              <a:ext uri="{FF2B5EF4-FFF2-40B4-BE49-F238E27FC236}">
                <a16:creationId xmlns:a16="http://schemas.microsoft.com/office/drawing/2014/main" id="{03D41E50-9961-3346-09B1-3340A0FDE77C}"/>
              </a:ext>
            </a:extLst>
          </p:cNvPr>
          <p:cNvSpPr>
            <a:spLocks noGrp="1"/>
          </p:cNvSpPr>
          <p:nvPr>
            <p:ph type="sldNum" sz="quarter" idx="5"/>
          </p:nvPr>
        </p:nvSpPr>
        <p:spPr/>
        <p:txBody>
          <a:bodyPr/>
          <a:lstStyle/>
          <a:p>
            <a:fld id="{90BDC431-FEEB-4AEA-9C88-8408D90EB600}" type="slidenum">
              <a:rPr lang="en-US" smtClean="0"/>
              <a:pPr/>
              <a:t>26</a:t>
            </a:fld>
            <a:endParaRPr lang="en-US" dirty="0"/>
          </a:p>
        </p:txBody>
      </p:sp>
      <p:sp>
        <p:nvSpPr>
          <p:cNvPr id="7" name="Slide Image Placeholder 6">
            <a:extLst>
              <a:ext uri="{FF2B5EF4-FFF2-40B4-BE49-F238E27FC236}">
                <a16:creationId xmlns:a16="http://schemas.microsoft.com/office/drawing/2014/main" id="{212EDA52-8DB7-23C9-B7B4-5D1DA2609E3E}"/>
              </a:ext>
            </a:extLst>
          </p:cNvPr>
          <p:cNvSpPr>
            <a:spLocks noGrp="1" noRot="1" noChangeAspect="1"/>
          </p:cNvSpPr>
          <p:nvPr>
            <p:ph type="sldImg"/>
          </p:nvPr>
        </p:nvSpPr>
        <p:spPr/>
      </p:sp>
    </p:spTree>
    <p:extLst>
      <p:ext uri="{BB962C8B-B14F-4D97-AF65-F5344CB8AC3E}">
        <p14:creationId xmlns:p14="http://schemas.microsoft.com/office/powerpoint/2010/main" val="2867863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61405"/>
            <a:ext cx="6257925" cy="4570890"/>
          </a:xfrm>
        </p:spPr>
        <p:txBody>
          <a:bodyPr/>
          <a:lstStyle/>
          <a:p>
            <a:r>
              <a:rPr lang="en-US" sz="1200" dirty="0"/>
              <a:t>The design of groove-welded joints will be covered next, with the topics to include some general considerations regarding groove-welded joints, the types of groove-welded joints, the effective area of these joints, the calculation of the factored resistance of groove-welded joints, and the design provisions for welded splices.</a:t>
            </a:r>
          </a:p>
        </p:txBody>
      </p:sp>
      <p:sp>
        <p:nvSpPr>
          <p:cNvPr id="4" name="Slide Number Placeholder 3">
            <a:extLst>
              <a:ext uri="{FF2B5EF4-FFF2-40B4-BE49-F238E27FC236}">
                <a16:creationId xmlns:a16="http://schemas.microsoft.com/office/drawing/2014/main" id="{C8A1BC5E-DB5F-CDC3-AE43-910C66CFA15E}"/>
              </a:ext>
            </a:extLst>
          </p:cNvPr>
          <p:cNvSpPr>
            <a:spLocks noGrp="1"/>
          </p:cNvSpPr>
          <p:nvPr>
            <p:ph type="sldNum" sz="quarter" idx="5"/>
          </p:nvPr>
        </p:nvSpPr>
        <p:spPr/>
        <p:txBody>
          <a:bodyPr/>
          <a:lstStyle/>
          <a:p>
            <a:fld id="{90BDC431-FEEB-4AEA-9C88-8408D90EB600}" type="slidenum">
              <a:rPr lang="en-US" smtClean="0"/>
              <a:pPr/>
              <a:t>27</a:t>
            </a:fld>
            <a:endParaRPr lang="en-US" dirty="0"/>
          </a:p>
        </p:txBody>
      </p:sp>
      <p:sp>
        <p:nvSpPr>
          <p:cNvPr id="7" name="Slide Image Placeholder 6">
            <a:extLst>
              <a:ext uri="{FF2B5EF4-FFF2-40B4-BE49-F238E27FC236}">
                <a16:creationId xmlns:a16="http://schemas.microsoft.com/office/drawing/2014/main" id="{523D4861-8EBF-609F-4299-9A64D2A04AEE}"/>
              </a:ext>
            </a:extLst>
          </p:cNvPr>
          <p:cNvSpPr>
            <a:spLocks noGrp="1" noRot="1" noChangeAspect="1"/>
          </p:cNvSpPr>
          <p:nvPr>
            <p:ph type="sldImg"/>
          </p:nvPr>
        </p:nvSpPr>
        <p:spPr/>
      </p:sp>
    </p:spTree>
    <p:extLst>
      <p:ext uri="{BB962C8B-B14F-4D97-AF65-F5344CB8AC3E}">
        <p14:creationId xmlns:p14="http://schemas.microsoft.com/office/powerpoint/2010/main" val="1909837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Groove welds are most often used to connect structural members that are aligned in the same plane (i.e., butt joints). They can also be used in tee and corner joints. As shown in the figure on this slide, there are two basic subcategories of groove welds; complete penetration groove welds (CJP) and partial penetration groove welds (PJP). As also shown in the figure, note that both types of welds may be single- or double-sided welds. Double-sided welds, which require access to both sides of the joint, may require less weld metal and result in less distortion and are of particular importance when joining thick members. </a:t>
            </a:r>
          </a:p>
          <a:p>
            <a:endParaRPr lang="en-US" sz="1200" noProof="0" dirty="0"/>
          </a:p>
          <a:p>
            <a:r>
              <a:rPr lang="en-US" sz="1200" dirty="0"/>
              <a:t>CJP groove welds have the same resistance as the pieces joined and are intended to transmit the full load of the members that are joined. PJP groove welds do not extend completely through the thickness of the pieces being joined and are subject to special design requirements. PJP welds are sometimes used when stresses are low and there is no need to develop the complete strength of the base material. </a:t>
            </a:r>
            <a:endParaRPr lang="en-US" dirty="0"/>
          </a:p>
        </p:txBody>
      </p:sp>
      <p:sp>
        <p:nvSpPr>
          <p:cNvPr id="4" name="Slide Number Placeholder 3">
            <a:extLst>
              <a:ext uri="{FF2B5EF4-FFF2-40B4-BE49-F238E27FC236}">
                <a16:creationId xmlns:a16="http://schemas.microsoft.com/office/drawing/2014/main" id="{301FF6E5-00F1-ABE7-9642-B48D64A09995}"/>
              </a:ext>
            </a:extLst>
          </p:cNvPr>
          <p:cNvSpPr>
            <a:spLocks noGrp="1"/>
          </p:cNvSpPr>
          <p:nvPr>
            <p:ph type="sldNum" sz="quarter" idx="5"/>
          </p:nvPr>
        </p:nvSpPr>
        <p:spPr/>
        <p:txBody>
          <a:bodyPr/>
          <a:lstStyle/>
          <a:p>
            <a:fld id="{90BDC431-FEEB-4AEA-9C88-8408D90EB600}" type="slidenum">
              <a:rPr lang="en-US" smtClean="0"/>
              <a:pPr/>
              <a:t>28</a:t>
            </a:fld>
            <a:endParaRPr lang="en-US" dirty="0"/>
          </a:p>
        </p:txBody>
      </p:sp>
      <p:sp>
        <p:nvSpPr>
          <p:cNvPr id="7" name="Slide Image Placeholder 6">
            <a:extLst>
              <a:ext uri="{FF2B5EF4-FFF2-40B4-BE49-F238E27FC236}">
                <a16:creationId xmlns:a16="http://schemas.microsoft.com/office/drawing/2014/main" id="{2DC41BC5-2BEF-EA7C-B42F-B46C5F83CF13}"/>
              </a:ext>
            </a:extLst>
          </p:cNvPr>
          <p:cNvSpPr>
            <a:spLocks noGrp="1" noRot="1" noChangeAspect="1"/>
          </p:cNvSpPr>
          <p:nvPr>
            <p:ph type="sldImg"/>
          </p:nvPr>
        </p:nvSpPr>
        <p:spPr/>
      </p:sp>
    </p:spTree>
    <p:extLst>
      <p:ext uri="{BB962C8B-B14F-4D97-AF65-F5344CB8AC3E}">
        <p14:creationId xmlns:p14="http://schemas.microsoft.com/office/powerpoint/2010/main" val="3112900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The figures on the left of this slide show typical CJP details and key components for a butt joint, tee joint, and corner joint. In the figures, the dotted lines represent the steel surfaces prior to welding; after welding and associated fusion, these surfaces no longer exist. </a:t>
            </a:r>
          </a:p>
          <a:p>
            <a:endParaRPr lang="en-US" sz="1200" dirty="0"/>
          </a:p>
          <a:p>
            <a:r>
              <a:rPr lang="en-US" sz="1200" dirty="0"/>
              <a:t>The figure on the right of this slide shows an example PJP weld in a corner joint. The groove weld size of the PJP weld in the figure is the sum of the two joint penetrations, d1 + </a:t>
            </a:r>
            <a:r>
              <a:rPr lang="en-US" sz="1200" dirty="0" err="1"/>
              <a:t>d2</a:t>
            </a:r>
            <a:r>
              <a:rPr lang="en-US" sz="1200" dirty="0"/>
              <a:t>.</a:t>
            </a:r>
            <a:endParaRPr lang="en-US" dirty="0"/>
          </a:p>
        </p:txBody>
      </p:sp>
      <p:sp>
        <p:nvSpPr>
          <p:cNvPr id="4" name="Slide Number Placeholder 3">
            <a:extLst>
              <a:ext uri="{FF2B5EF4-FFF2-40B4-BE49-F238E27FC236}">
                <a16:creationId xmlns:a16="http://schemas.microsoft.com/office/drawing/2014/main" id="{592F3E43-E766-455F-8F6D-7B42C4E45AD0}"/>
              </a:ext>
            </a:extLst>
          </p:cNvPr>
          <p:cNvSpPr>
            <a:spLocks noGrp="1"/>
          </p:cNvSpPr>
          <p:nvPr>
            <p:ph type="sldNum" sz="quarter" idx="5"/>
          </p:nvPr>
        </p:nvSpPr>
        <p:spPr/>
        <p:txBody>
          <a:bodyPr/>
          <a:lstStyle/>
          <a:p>
            <a:fld id="{90BDC431-FEEB-4AEA-9C88-8408D90EB600}" type="slidenum">
              <a:rPr lang="en-US" smtClean="0"/>
              <a:pPr/>
              <a:t>29</a:t>
            </a:fld>
            <a:endParaRPr lang="en-US" dirty="0"/>
          </a:p>
        </p:txBody>
      </p:sp>
      <p:sp>
        <p:nvSpPr>
          <p:cNvPr id="7" name="Slide Image Placeholder 6">
            <a:extLst>
              <a:ext uri="{FF2B5EF4-FFF2-40B4-BE49-F238E27FC236}">
                <a16:creationId xmlns:a16="http://schemas.microsoft.com/office/drawing/2014/main" id="{F4B846C5-760D-5019-4FD8-325C38661446}"/>
              </a:ext>
            </a:extLst>
          </p:cNvPr>
          <p:cNvSpPr>
            <a:spLocks noGrp="1" noRot="1" noChangeAspect="1"/>
          </p:cNvSpPr>
          <p:nvPr>
            <p:ph type="sldImg"/>
          </p:nvPr>
        </p:nvSpPr>
        <p:spPr/>
      </p:sp>
    </p:spTree>
    <p:extLst>
      <p:ext uri="{BB962C8B-B14F-4D97-AF65-F5344CB8AC3E}">
        <p14:creationId xmlns:p14="http://schemas.microsoft.com/office/powerpoint/2010/main" val="91006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692650"/>
          </a:xfrm>
        </p:spPr>
        <p:txBody>
          <a:bodyPr/>
          <a:lstStyle/>
          <a:p>
            <a:r>
              <a:rPr lang="en-US" dirty="0"/>
              <a:t>Lesson </a:t>
            </a:r>
            <a:r>
              <a:rPr lang="en-US" dirty="0" err="1"/>
              <a:t>11A</a:t>
            </a:r>
            <a:r>
              <a:rPr lang="en-US" dirty="0"/>
              <a:t> provides a general overview of the design of welded and bolted joints, and a detailed presentation of welded joints. The detailed presentation of bolted joints is in Lesson </a:t>
            </a:r>
            <a:r>
              <a:rPr lang="en-US" dirty="0" err="1"/>
              <a:t>11B</a:t>
            </a:r>
            <a:r>
              <a:rPr lang="en-US" dirty="0"/>
              <a:t>. First, some general information on the design of splices and connections according to the provisions of the </a:t>
            </a:r>
            <a:r>
              <a:rPr lang="en-US" i="1" dirty="0"/>
              <a:t>AASHTO LRFD </a:t>
            </a:r>
            <a:r>
              <a:rPr lang="en-US" dirty="0"/>
              <a:t>Specifications will be discussed.</a:t>
            </a:r>
          </a:p>
          <a:p>
            <a:endParaRPr lang="en-US" dirty="0"/>
          </a:p>
          <a:p>
            <a:r>
              <a:rPr lang="en-US" dirty="0"/>
              <a:t>Specific topics to be covered next on the design of welded joints include some general considerations; namely, examples of some typical welded joints in steel-girder bridges, the types of welds, the types of welded joints, the control of welding distortion, potential weld defects, weld inspection and control, the fatigue resistance of welded connections, and a general discussion on the factored resistance of welded connections. The design of groove-welded joints will be covered next, with the topics to include some general considerations regarding groove-welded joints, the types of groove-welded joints, the effective area of these joints, the calculation of the factored resistance of groove-welded joints, and the design provisions for welded splices. Next, the design of fillet-welded joints will be covered, with the topics to include some general considerations regarding fillet-welded joints, size requirements for fillet welds, the minimum effective length of a fillet-welded joint, fillet welds used for sealing, the calculation of the factored resistance of fillet-welded joints, and design examples illustrating the design of girder flange-to-web fillet welds, bearing stiffener-to-web fillet welds, an eccentrically loaded fillet-welded bracket connection, and a fillet-welded cross-frame member to gusset plate connection.</a:t>
            </a:r>
          </a:p>
        </p:txBody>
      </p:sp>
      <p:sp>
        <p:nvSpPr>
          <p:cNvPr id="7" name="Slide Image Placeholder 6">
            <a:extLst>
              <a:ext uri="{FF2B5EF4-FFF2-40B4-BE49-F238E27FC236}">
                <a16:creationId xmlns:a16="http://schemas.microsoft.com/office/drawing/2014/main" id="{99641D9E-EC47-BABC-376D-30EA7F75CB07}"/>
              </a:ext>
            </a:extLst>
          </p:cNvPr>
          <p:cNvSpPr>
            <a:spLocks noGrp="1" noRot="1" noChangeAspect="1"/>
          </p:cNvSpPr>
          <p:nvPr>
            <p:ph type="sldImg"/>
          </p:nvPr>
        </p:nvSpPr>
        <p:spPr/>
      </p:sp>
      <p:sp>
        <p:nvSpPr>
          <p:cNvPr id="8" name="Slide Number Placeholder 7">
            <a:extLst>
              <a:ext uri="{FF2B5EF4-FFF2-40B4-BE49-F238E27FC236}">
                <a16:creationId xmlns:a16="http://schemas.microsoft.com/office/drawing/2014/main" id="{82F7C5A1-675F-D44F-A1B8-ED8C345890A3}"/>
              </a:ext>
            </a:extLst>
          </p:cNvPr>
          <p:cNvSpPr>
            <a:spLocks noGrp="1"/>
          </p:cNvSpPr>
          <p:nvPr>
            <p:ph type="sldNum" sz="quarter" idx="5"/>
          </p:nvPr>
        </p:nvSpPr>
        <p:spPr/>
        <p:txBody>
          <a:bodyPr/>
          <a:lstStyle/>
          <a:p>
            <a:fld id="{90BDC431-FEEB-4AEA-9C88-8408D90EB600}" type="slidenum">
              <a:rPr lang="en-US" smtClean="0"/>
              <a:t>3</a:t>
            </a:fld>
            <a:endParaRPr lang="en-US" dirty="0"/>
          </a:p>
        </p:txBody>
      </p:sp>
    </p:spTree>
    <p:extLst>
      <p:ext uri="{BB962C8B-B14F-4D97-AF65-F5344CB8AC3E}">
        <p14:creationId xmlns:p14="http://schemas.microsoft.com/office/powerpoint/2010/main" val="3040480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Groove welds are classified according to their particular shape. Most groove welds require a specific edge preparation and are named accordingly. Example types of groove welds are shown in the figure on this slide. The square groove requires no edge preparation and is rarely used in bridge construction, except for thin sections. For the bevel grooves, one plate is cut at a 90-degree angle and the second plate is provided with a bevel cut. The V groove is similar to the bevel groove, except that both plates are bevel cut. The J groove resembles a bevel groove, except that the root has a radius instead of a straight cut. The U groove is similar to two J grooves put together. In all grooves but the square groove, the small opening or separation of the pieces being joined is called the root opening, which is provided for electrode access to the base of the joint. Note that the smaller the root opening, the larger the angle of the bevel that must be provided. </a:t>
            </a:r>
          </a:p>
          <a:p>
            <a:endParaRPr lang="en-US" sz="1200" dirty="0"/>
          </a:p>
          <a:p>
            <a:r>
              <a:rPr lang="en-US" sz="1200" dirty="0"/>
              <a:t>The selection of the proper groove weld is dependent on the cost of the edge preparations, the welding process used, and the cost of making the weld. The decision as to which groove type to use is usually left to the fabricator/detailer, who will select the type of groove that will generate the required quality at a reasonable cost. </a:t>
            </a:r>
            <a:endParaRPr lang="en-US" dirty="0"/>
          </a:p>
        </p:txBody>
      </p:sp>
      <p:sp>
        <p:nvSpPr>
          <p:cNvPr id="4" name="Slide Number Placeholder 3">
            <a:extLst>
              <a:ext uri="{FF2B5EF4-FFF2-40B4-BE49-F238E27FC236}">
                <a16:creationId xmlns:a16="http://schemas.microsoft.com/office/drawing/2014/main" id="{12C3FCAA-72B0-5789-C574-8332C1A17BEA}"/>
              </a:ext>
            </a:extLst>
          </p:cNvPr>
          <p:cNvSpPr>
            <a:spLocks noGrp="1"/>
          </p:cNvSpPr>
          <p:nvPr>
            <p:ph type="sldNum" sz="quarter" idx="5"/>
          </p:nvPr>
        </p:nvSpPr>
        <p:spPr/>
        <p:txBody>
          <a:bodyPr/>
          <a:lstStyle/>
          <a:p>
            <a:fld id="{90BDC431-FEEB-4AEA-9C88-8408D90EB600}" type="slidenum">
              <a:rPr lang="en-US" smtClean="0"/>
              <a:pPr/>
              <a:t>30</a:t>
            </a:fld>
            <a:endParaRPr lang="en-US" dirty="0"/>
          </a:p>
        </p:txBody>
      </p:sp>
      <p:sp>
        <p:nvSpPr>
          <p:cNvPr id="7" name="Slide Image Placeholder 6">
            <a:extLst>
              <a:ext uri="{FF2B5EF4-FFF2-40B4-BE49-F238E27FC236}">
                <a16:creationId xmlns:a16="http://schemas.microsoft.com/office/drawing/2014/main" id="{940EC203-FBDC-69A2-E965-F4341DBC57B9}"/>
              </a:ext>
            </a:extLst>
          </p:cNvPr>
          <p:cNvSpPr>
            <a:spLocks noGrp="1" noRot="1" noChangeAspect="1"/>
          </p:cNvSpPr>
          <p:nvPr>
            <p:ph type="sldImg"/>
          </p:nvPr>
        </p:nvSpPr>
        <p:spPr/>
      </p:sp>
    </p:spTree>
    <p:extLst>
      <p:ext uri="{BB962C8B-B14F-4D97-AF65-F5344CB8AC3E}">
        <p14:creationId xmlns:p14="http://schemas.microsoft.com/office/powerpoint/2010/main" val="3870901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189792"/>
          </a:xfrm>
        </p:spPr>
        <p:txBody>
          <a:bodyPr/>
          <a:lstStyle/>
          <a:p>
            <a:r>
              <a:rPr lang="en-US" sz="1200" dirty="0"/>
              <a:t>As mentioned previously in this lesson, the factored resistance of welds is based on the effective area of the weld, which is taken as the effective length of the weld times the effective throat according to </a:t>
            </a:r>
            <a:r>
              <a:rPr lang="en-US" sz="1200" i="1" dirty="0"/>
              <a:t>AASHTO LRFD </a:t>
            </a:r>
            <a:r>
              <a:rPr lang="en-US" sz="1200" dirty="0"/>
              <a:t>Article 6.13.3.3. The effective throat is defined nominally as the shortest distance from the joint root to the face of the weld (neglecting any weld reinforcement or convexity), or the minimum width of the expected failure plane.</a:t>
            </a:r>
          </a:p>
          <a:p>
            <a:r>
              <a:rPr lang="en-US" sz="1200" dirty="0"/>
              <a:t> </a:t>
            </a:r>
          </a:p>
          <a:p>
            <a:r>
              <a:rPr lang="en-US" sz="1200" dirty="0"/>
              <a:t>By definition, the effective throat of a CJP groove weld is equal to the thickness of the thinner part joined, with no increase allowed for any weld reinforcement or convexity. To ensure fusion throughout the thickness of the part being joined, backing is usually required if the CJP weld is made from one side, and back gouging is usually required from the second side if the CJP weld is made from both sides. Otherwise, qualification testing is required to show that the full throat can be developed. </a:t>
            </a:r>
          </a:p>
          <a:p>
            <a:endParaRPr lang="en-US" sz="1200" dirty="0"/>
          </a:p>
          <a:p>
            <a:r>
              <a:rPr lang="en-US" sz="1200" dirty="0"/>
              <a:t>The effective throat of PJP groove welds is defined in the AASHTO/AWS D1.5M/D1.5 </a:t>
            </a:r>
            <a:r>
              <a:rPr lang="en-US" sz="1200" i="1" dirty="0"/>
              <a:t>Bridge Welding Code</a:t>
            </a:r>
            <a:r>
              <a:rPr lang="en-US" sz="1200" dirty="0"/>
              <a:t>. The effective throat of PJP groove welds depends on the probable depth of fusion that will be achieved; that is, the depth of groove preparation and depth of penetration that can be achieved by the selected welding process and welding position. Minimum effective throat thickness requirements for PJP welds are also given in the AASHTO/AWS D1.5M/D1.5 </a:t>
            </a:r>
            <a:r>
              <a:rPr lang="en-US" sz="1200" i="1" dirty="0"/>
              <a:t>Bridge Welding Code</a:t>
            </a:r>
            <a:r>
              <a:rPr lang="en-US" sz="1200" dirty="0"/>
              <a:t>.</a:t>
            </a:r>
          </a:p>
          <a:p>
            <a:endParaRPr lang="en-US" sz="1200" dirty="0"/>
          </a:p>
          <a:p>
            <a:r>
              <a:rPr lang="en-US" sz="1200" dirty="0"/>
              <a:t>The effective length of a groove weld is the width of the part joined perpendicular to the direction of stress.</a:t>
            </a:r>
            <a:endParaRPr lang="en-US" dirty="0"/>
          </a:p>
        </p:txBody>
      </p:sp>
      <p:sp>
        <p:nvSpPr>
          <p:cNvPr id="4" name="Slide Number Placeholder 3">
            <a:extLst>
              <a:ext uri="{FF2B5EF4-FFF2-40B4-BE49-F238E27FC236}">
                <a16:creationId xmlns:a16="http://schemas.microsoft.com/office/drawing/2014/main" id="{86B8A580-75B9-9C08-F85A-A80C2044B574}"/>
              </a:ext>
            </a:extLst>
          </p:cNvPr>
          <p:cNvSpPr>
            <a:spLocks noGrp="1"/>
          </p:cNvSpPr>
          <p:nvPr>
            <p:ph type="sldNum" sz="quarter" idx="5"/>
          </p:nvPr>
        </p:nvSpPr>
        <p:spPr/>
        <p:txBody>
          <a:bodyPr/>
          <a:lstStyle/>
          <a:p>
            <a:fld id="{90BDC431-FEEB-4AEA-9C88-8408D90EB600}" type="slidenum">
              <a:rPr lang="en-US" smtClean="0"/>
              <a:pPr/>
              <a:t>31</a:t>
            </a:fld>
            <a:endParaRPr lang="en-US" dirty="0"/>
          </a:p>
        </p:txBody>
      </p:sp>
      <p:sp>
        <p:nvSpPr>
          <p:cNvPr id="7" name="Slide Image Placeholder 6">
            <a:extLst>
              <a:ext uri="{FF2B5EF4-FFF2-40B4-BE49-F238E27FC236}">
                <a16:creationId xmlns:a16="http://schemas.microsoft.com/office/drawing/2014/main" id="{9B61D416-F405-6FDB-FD71-76D5A96EE27F}"/>
              </a:ext>
            </a:extLst>
          </p:cNvPr>
          <p:cNvSpPr>
            <a:spLocks noGrp="1" noRot="1" noChangeAspect="1"/>
          </p:cNvSpPr>
          <p:nvPr>
            <p:ph type="sldImg"/>
          </p:nvPr>
        </p:nvSpPr>
        <p:spPr/>
      </p:sp>
    </p:spTree>
    <p:extLst>
      <p:ext uri="{BB962C8B-B14F-4D97-AF65-F5344CB8AC3E}">
        <p14:creationId xmlns:p14="http://schemas.microsoft.com/office/powerpoint/2010/main" val="3852242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43387"/>
            <a:ext cx="6257925" cy="4570890"/>
          </a:xfrm>
        </p:spPr>
        <p:txBody>
          <a:bodyPr/>
          <a:lstStyle/>
          <a:p>
            <a:r>
              <a:rPr lang="en-US" sz="1200" dirty="0"/>
              <a:t>The factored resistance of complete penetration (CJP) groove-welded connections subjected to tension or compression normal to the effective area or parallel to the axis of the weld is to be taken as the factored resistance of the base metal (</a:t>
            </a:r>
            <a:r>
              <a:rPr lang="en-US" sz="1200" i="1" dirty="0"/>
              <a:t>AASHTO LRFD </a:t>
            </a:r>
            <a:r>
              <a:rPr lang="en-US" sz="1200" dirty="0"/>
              <a:t>Article 6.13.3.2.2a). </a:t>
            </a:r>
          </a:p>
          <a:p>
            <a:endParaRPr lang="en-US" sz="1200" dirty="0"/>
          </a:p>
          <a:p>
            <a:r>
              <a:rPr lang="en-US" sz="1200" dirty="0"/>
              <a:t>The factored resistance of partial penetration (PJP) groove-welded connections subjected to tension or compression parallel to the axis of the weld or compression normal to the effective area is to be taken as the factored resistance of the base metal (</a:t>
            </a:r>
            <a:r>
              <a:rPr lang="en-US" sz="1200" i="1" dirty="0"/>
              <a:t>AASHTO LRFD </a:t>
            </a:r>
            <a:r>
              <a:rPr lang="en-US" sz="1200" dirty="0"/>
              <a:t>Article 6.13.3.2.3a). The factored resistance for partial penetration (PJP) groove-welded connections subjected to tension normal to the effective area is be taken as the lesser of either the value given by either </a:t>
            </a:r>
            <a:r>
              <a:rPr lang="en-US" sz="1200" i="1" dirty="0"/>
              <a:t>AASHTO LRFD </a:t>
            </a:r>
            <a:r>
              <a:rPr lang="en-US" sz="1200" dirty="0"/>
              <a:t>Eq. 6.13.3.2.3a-1 or the factored resistance of the base metal.</a:t>
            </a:r>
          </a:p>
          <a:p>
            <a:endParaRPr lang="en-US" sz="1200" dirty="0"/>
          </a:p>
          <a:p>
            <a:r>
              <a:rPr lang="en-US" sz="1200" dirty="0"/>
              <a:t>In groove welds, the maximum forces are usually tension or compression. Tests have shown that groove welds of the same thickness as the connected parts are adequate to develop the factored resistance of the connected parts. Groove welds are rarely subjected to shear parallel to the axis of the weld. However, the factored resistances for CJP and PJP welds in such cases are specified in </a:t>
            </a:r>
            <a:r>
              <a:rPr lang="en-US" sz="1200" i="1" dirty="0"/>
              <a:t>AASHTO LRFD </a:t>
            </a:r>
            <a:r>
              <a:rPr lang="en-US" sz="1200" dirty="0"/>
              <a:t>Articles 6.13.3.2.2b and 6.13.3.2.3b, respectively.  </a:t>
            </a:r>
          </a:p>
          <a:p>
            <a:endParaRPr lang="en-US" sz="1200" dirty="0"/>
          </a:p>
          <a:p>
            <a:r>
              <a:rPr lang="en-US" sz="1200" dirty="0"/>
              <a:t>Groove welds are typically not designed by the Engineer. Rather, the Engineer merely identifies the need for and location of a groove weld on the contract plans.</a:t>
            </a:r>
          </a:p>
        </p:txBody>
      </p:sp>
      <p:sp>
        <p:nvSpPr>
          <p:cNvPr id="4" name="Slide Number Placeholder 3">
            <a:extLst>
              <a:ext uri="{FF2B5EF4-FFF2-40B4-BE49-F238E27FC236}">
                <a16:creationId xmlns:a16="http://schemas.microsoft.com/office/drawing/2014/main" id="{D1110D1D-B62E-EDF3-936C-93149F62E37F}"/>
              </a:ext>
            </a:extLst>
          </p:cNvPr>
          <p:cNvSpPr>
            <a:spLocks noGrp="1"/>
          </p:cNvSpPr>
          <p:nvPr>
            <p:ph type="sldNum" sz="quarter" idx="5"/>
          </p:nvPr>
        </p:nvSpPr>
        <p:spPr/>
        <p:txBody>
          <a:bodyPr/>
          <a:lstStyle/>
          <a:p>
            <a:fld id="{90BDC431-FEEB-4AEA-9C88-8408D90EB600}" type="slidenum">
              <a:rPr lang="en-US" smtClean="0"/>
              <a:pPr/>
              <a:t>32</a:t>
            </a:fld>
            <a:endParaRPr lang="en-US" dirty="0"/>
          </a:p>
        </p:txBody>
      </p:sp>
      <p:sp>
        <p:nvSpPr>
          <p:cNvPr id="7" name="Slide Image Placeholder 6">
            <a:extLst>
              <a:ext uri="{FF2B5EF4-FFF2-40B4-BE49-F238E27FC236}">
                <a16:creationId xmlns:a16="http://schemas.microsoft.com/office/drawing/2014/main" id="{444F66ED-BCE7-C429-349E-D2B0F5059E29}"/>
              </a:ext>
            </a:extLst>
          </p:cNvPr>
          <p:cNvSpPr>
            <a:spLocks noGrp="1" noRot="1" noChangeAspect="1"/>
          </p:cNvSpPr>
          <p:nvPr>
            <p:ph type="sldImg"/>
          </p:nvPr>
        </p:nvSpPr>
        <p:spPr/>
      </p:sp>
    </p:spTree>
    <p:extLst>
      <p:ext uri="{BB962C8B-B14F-4D97-AF65-F5344CB8AC3E}">
        <p14:creationId xmlns:p14="http://schemas.microsoft.com/office/powerpoint/2010/main" val="25884256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pPr lvl="0"/>
            <a:r>
              <a:rPr lang="en-US" sz="1200" dirty="0"/>
              <a:t>The design of welded splices is covered in </a:t>
            </a:r>
            <a:r>
              <a:rPr lang="en-US" sz="1200" i="1" dirty="0"/>
              <a:t>AASHTO LRFD </a:t>
            </a:r>
            <a:r>
              <a:rPr lang="en-US" sz="1200" dirty="0"/>
              <a:t>Article 6.13.6.2. Welded splices must also conform to the requirements given in the latest edition of the AASHTO/AWS D1.5M/D1.5 </a:t>
            </a:r>
            <a:r>
              <a:rPr lang="en-US" sz="1200" i="1" dirty="0"/>
              <a:t>Bridge Welding Code</a:t>
            </a:r>
            <a:r>
              <a:rPr lang="en-US" sz="1200" dirty="0"/>
              <a:t>.</a:t>
            </a:r>
          </a:p>
          <a:p>
            <a:pPr lvl="0"/>
            <a:endParaRPr lang="en-US" sz="1200" dirty="0"/>
          </a:p>
          <a:p>
            <a:r>
              <a:rPr lang="en-US" sz="1200" dirty="0"/>
              <a:t>Welded butt splices for tension, compression, and flexural members are to be designed using complete penetration (CJP) groove welds (10th Edition). The use of splice plates should be avoided. Fatigue should be checked at all welded splices subject to an applied net tensile stress (determined as specified in </a:t>
            </a:r>
            <a:r>
              <a:rPr lang="en-US" sz="1200" i="1" dirty="0"/>
              <a:t>AASHTO LRFD </a:t>
            </a:r>
            <a:r>
              <a:rPr lang="en-US" sz="1200" dirty="0"/>
              <a:t>Article 6.6.1.2.1) based on the appropriate fatigue detail category for the splice configuration given in </a:t>
            </a:r>
            <a:r>
              <a:rPr lang="en-US" sz="1200" i="1" dirty="0"/>
              <a:t>AASHTO LRFD </a:t>
            </a:r>
            <a:r>
              <a:rPr lang="en-US" sz="1200" dirty="0"/>
              <a:t>Table 6.6.1.2.3-1 (Lesson 7). </a:t>
            </a:r>
          </a:p>
          <a:p>
            <a:endParaRPr lang="en-US" sz="1200" dirty="0"/>
          </a:p>
          <a:p>
            <a:r>
              <a:rPr lang="en-US" sz="1200" dirty="0"/>
              <a:t>Changing flange widths at welded shop splices should be avoided if at all possible. Should it become necessary to splice material of different widths using welded butt joints, symmetric transitions must be used that conform to one of the details shown in </a:t>
            </a:r>
            <a:r>
              <a:rPr lang="en-US" sz="1200" i="1" dirty="0"/>
              <a:t>AASHTO LRFD </a:t>
            </a:r>
            <a:r>
              <a:rPr lang="en-US" sz="1200" dirty="0"/>
              <a:t>Figure 6.13.6.2-1. The type of transition selected is to be consistent with the fatigue detail categories of </a:t>
            </a:r>
            <a:r>
              <a:rPr lang="en-US" sz="1200" i="1" dirty="0"/>
              <a:t>AASHTO LRFD </a:t>
            </a:r>
            <a:r>
              <a:rPr lang="en-US" sz="1200" dirty="0"/>
              <a:t>Table 6.6.1.2.3-1 for the groove-welded splice connection used in the design of the member. Note that </a:t>
            </a:r>
            <a:r>
              <a:rPr lang="en-US" sz="1200" i="1" dirty="0"/>
              <a:t>AASHTO LRFD </a:t>
            </a:r>
            <a:r>
              <a:rPr lang="en-US" sz="1200" dirty="0"/>
              <a:t>Figure 6.13.6.2-1 shows a preferred detail in which the butt splice is located a minimum of 3.0 in. from the transition for greater ease in fitting the run-off tabs. At welded butt splices joining material of different thicknesses, the transition (including the weld) must be ground to a uniform slope between the offset surfaces of not more than 1 in 2.5.</a:t>
            </a:r>
          </a:p>
          <a:p>
            <a:endParaRPr lang="en-US" sz="1200" dirty="0"/>
          </a:p>
          <a:p>
            <a:r>
              <a:rPr lang="en-US" sz="1200" dirty="0"/>
              <a:t>Welded field splices are less commonly used than bolted field splices, which are covered later in this lesson. If used, they should be arranged to minimize overhead welding. </a:t>
            </a:r>
          </a:p>
        </p:txBody>
      </p:sp>
      <p:sp>
        <p:nvSpPr>
          <p:cNvPr id="4" name="Slide Number Placeholder 3">
            <a:extLst>
              <a:ext uri="{FF2B5EF4-FFF2-40B4-BE49-F238E27FC236}">
                <a16:creationId xmlns:a16="http://schemas.microsoft.com/office/drawing/2014/main" id="{373A50D9-1C6A-356B-2107-37F965F5F1D2}"/>
              </a:ext>
            </a:extLst>
          </p:cNvPr>
          <p:cNvSpPr>
            <a:spLocks noGrp="1"/>
          </p:cNvSpPr>
          <p:nvPr>
            <p:ph type="sldNum" sz="quarter" idx="5"/>
          </p:nvPr>
        </p:nvSpPr>
        <p:spPr/>
        <p:txBody>
          <a:bodyPr/>
          <a:lstStyle/>
          <a:p>
            <a:fld id="{90BDC431-FEEB-4AEA-9C88-8408D90EB600}" type="slidenum">
              <a:rPr lang="en-US" smtClean="0"/>
              <a:pPr/>
              <a:t>33</a:t>
            </a:fld>
            <a:endParaRPr lang="en-US" dirty="0"/>
          </a:p>
        </p:txBody>
      </p:sp>
      <p:sp>
        <p:nvSpPr>
          <p:cNvPr id="7" name="Slide Image Placeholder 6">
            <a:extLst>
              <a:ext uri="{FF2B5EF4-FFF2-40B4-BE49-F238E27FC236}">
                <a16:creationId xmlns:a16="http://schemas.microsoft.com/office/drawing/2014/main" id="{CD1FA5FB-BBAF-BA59-2388-27FB6D78CF6F}"/>
              </a:ext>
            </a:extLst>
          </p:cNvPr>
          <p:cNvSpPr>
            <a:spLocks noGrp="1" noRot="1" noChangeAspect="1"/>
          </p:cNvSpPr>
          <p:nvPr>
            <p:ph type="sldImg"/>
          </p:nvPr>
        </p:nvSpPr>
        <p:spPr/>
      </p:sp>
    </p:spTree>
    <p:extLst>
      <p:ext uri="{BB962C8B-B14F-4D97-AF65-F5344CB8AC3E}">
        <p14:creationId xmlns:p14="http://schemas.microsoft.com/office/powerpoint/2010/main" val="25505452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14812"/>
            <a:ext cx="6257925" cy="4570890"/>
          </a:xfrm>
        </p:spPr>
        <p:txBody>
          <a:bodyPr/>
          <a:lstStyle/>
          <a:p>
            <a:r>
              <a:rPr lang="en-US" sz="1200" dirty="0"/>
              <a:t>Next, the design of fillet-welded joints will be covered, with the topics to include some general considerations regarding fillet-welded joints, size requirements for fillet welds, the minimum effective length of a fillet-welded joint, fillet welds used for sealing, the calculation of the factored resistance of fillet-welded joints, and design examples illustrating the design of girder flange-to-web fillet welds, bearing stiffener-to-web fillet welds, an eccentrically loaded fillet-welded bracket connection, and a fillet-welded cross-frame member to gusset plate connection.</a:t>
            </a:r>
          </a:p>
        </p:txBody>
      </p:sp>
      <p:sp>
        <p:nvSpPr>
          <p:cNvPr id="4" name="Slide Number Placeholder 3">
            <a:extLst>
              <a:ext uri="{FF2B5EF4-FFF2-40B4-BE49-F238E27FC236}">
                <a16:creationId xmlns:a16="http://schemas.microsoft.com/office/drawing/2014/main" id="{5883BD07-06AB-33C6-847C-7C8DFF1C2337}"/>
              </a:ext>
            </a:extLst>
          </p:cNvPr>
          <p:cNvSpPr>
            <a:spLocks noGrp="1"/>
          </p:cNvSpPr>
          <p:nvPr>
            <p:ph type="sldNum" sz="quarter" idx="5"/>
          </p:nvPr>
        </p:nvSpPr>
        <p:spPr/>
        <p:txBody>
          <a:bodyPr/>
          <a:lstStyle/>
          <a:p>
            <a:fld id="{90BDC431-FEEB-4AEA-9C88-8408D90EB600}" type="slidenum">
              <a:rPr lang="en-US" smtClean="0"/>
              <a:pPr/>
              <a:t>34</a:t>
            </a:fld>
            <a:endParaRPr lang="en-US" dirty="0"/>
          </a:p>
        </p:txBody>
      </p:sp>
      <p:sp>
        <p:nvSpPr>
          <p:cNvPr id="7" name="Slide Image Placeholder 6">
            <a:extLst>
              <a:ext uri="{FF2B5EF4-FFF2-40B4-BE49-F238E27FC236}">
                <a16:creationId xmlns:a16="http://schemas.microsoft.com/office/drawing/2014/main" id="{5D0D6AF5-80F5-FD75-FC0E-A8226A4ADBFE}"/>
              </a:ext>
            </a:extLst>
          </p:cNvPr>
          <p:cNvSpPr>
            <a:spLocks noGrp="1" noRot="1" noChangeAspect="1"/>
          </p:cNvSpPr>
          <p:nvPr>
            <p:ph type="sldImg"/>
          </p:nvPr>
        </p:nvSpPr>
        <p:spPr/>
      </p:sp>
    </p:spTree>
    <p:extLst>
      <p:ext uri="{BB962C8B-B14F-4D97-AF65-F5344CB8AC3E}">
        <p14:creationId xmlns:p14="http://schemas.microsoft.com/office/powerpoint/2010/main" val="363414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pPr lvl="0"/>
            <a:r>
              <a:rPr lang="en-US" sz="1200" dirty="0"/>
              <a:t>Fillet welds are the most widely used welds due to their ease of fabrication and overall economy and are certainly the most widely used welds for bracing member connections. Fillet welds generally require less precision during fit-up and the edges of the joined pieces seldom need special preparation such as beveling or squaring. </a:t>
            </a:r>
          </a:p>
          <a:p>
            <a:pPr lvl="0"/>
            <a:endParaRPr lang="en-US" sz="1200" dirty="0"/>
          </a:p>
          <a:p>
            <a:r>
              <a:rPr lang="en-US" sz="1200" dirty="0"/>
              <a:t>The size of a fillet weld is given as the leg size of the fillet. The effective area of a fillet weld is taken equal to the effective length of the weld times the effective throat (</a:t>
            </a:r>
            <a:r>
              <a:rPr lang="en-US" sz="1200" i="1" dirty="0"/>
              <a:t>AASHTO LRFD </a:t>
            </a:r>
            <a:r>
              <a:rPr lang="en-US" sz="1200" dirty="0"/>
              <a:t>Article 6.13.3.3). The effective length is to be taken as the overall length of the full-size fillet. The effective throat dimension of a fillet weld for a typical fillet weld with equal legs of nominal size is taken equal to 0.707 times the leg size. The figure on this slide illustrates the effective throat of fillet welds. The effective throat is defined as the minimum distance from the fillet weld face, minus any weld reinforcement or convexity, to the weld root. The convexity in fillet welds “a”, “b”, and “d” in the figure does not contribute to the length of the effective throat. For the concave fillet weld in “c”, the minimum distance is measured to the root from the fillet weld surface. The figure also illustrates penetration in fillet welds. Fillet weld “b” penetrates right to the root; the fillet weld “a” penetrates beyond the root by “p” amount. </a:t>
            </a:r>
            <a:endParaRPr lang="en-US" dirty="0"/>
          </a:p>
        </p:txBody>
      </p:sp>
      <p:sp>
        <p:nvSpPr>
          <p:cNvPr id="4" name="Slide Number Placeholder 3">
            <a:extLst>
              <a:ext uri="{FF2B5EF4-FFF2-40B4-BE49-F238E27FC236}">
                <a16:creationId xmlns:a16="http://schemas.microsoft.com/office/drawing/2014/main" id="{497F04D1-891A-DABF-648B-55B16D84F8EF}"/>
              </a:ext>
            </a:extLst>
          </p:cNvPr>
          <p:cNvSpPr>
            <a:spLocks noGrp="1"/>
          </p:cNvSpPr>
          <p:nvPr>
            <p:ph type="sldNum" sz="quarter" idx="5"/>
          </p:nvPr>
        </p:nvSpPr>
        <p:spPr/>
        <p:txBody>
          <a:bodyPr/>
          <a:lstStyle/>
          <a:p>
            <a:fld id="{90BDC431-FEEB-4AEA-9C88-8408D90EB600}" type="slidenum">
              <a:rPr lang="en-US" smtClean="0"/>
              <a:pPr/>
              <a:t>35</a:t>
            </a:fld>
            <a:endParaRPr lang="en-US" dirty="0"/>
          </a:p>
        </p:txBody>
      </p:sp>
      <p:sp>
        <p:nvSpPr>
          <p:cNvPr id="7" name="Slide Image Placeholder 6">
            <a:extLst>
              <a:ext uri="{FF2B5EF4-FFF2-40B4-BE49-F238E27FC236}">
                <a16:creationId xmlns:a16="http://schemas.microsoft.com/office/drawing/2014/main" id="{4E426739-5546-7C00-F309-BD248B58034D}"/>
              </a:ext>
            </a:extLst>
          </p:cNvPr>
          <p:cNvSpPr>
            <a:spLocks noGrp="1" noRot="1" noChangeAspect="1"/>
          </p:cNvSpPr>
          <p:nvPr>
            <p:ph type="sldImg"/>
          </p:nvPr>
        </p:nvSpPr>
        <p:spPr/>
      </p:sp>
    </p:spTree>
    <p:extLst>
      <p:ext uri="{BB962C8B-B14F-4D97-AF65-F5344CB8AC3E}">
        <p14:creationId xmlns:p14="http://schemas.microsoft.com/office/powerpoint/2010/main" val="2102237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197905"/>
            <a:ext cx="6257925" cy="4570890"/>
          </a:xfrm>
        </p:spPr>
        <p:txBody>
          <a:bodyPr/>
          <a:lstStyle/>
          <a:p>
            <a:r>
              <a:rPr lang="en-US" sz="1200" i="1" dirty="0"/>
              <a:t>AASHTO LRFD </a:t>
            </a:r>
            <a:r>
              <a:rPr lang="en-US" sz="1200" dirty="0"/>
              <a:t>Article 6.13.3.4 specifies the fillet weld size requirements. The size of a fillet weld that may be assumed in the design of a connection is to be such that the factored loads do not exceed the factored resistance of the connection.</a:t>
            </a:r>
          </a:p>
          <a:p>
            <a:endParaRPr lang="en-US" sz="1200" dirty="0"/>
          </a:p>
          <a:p>
            <a:r>
              <a:rPr lang="en-US" sz="1200" dirty="0"/>
              <a:t>As indicated in the top table on this slide, the maximum size of a fillet weld that may be used along the edges of a connected part is to be taken as the base metal thickness, T, for material less than ¼-in. in thickness. For material greater than or equal to ¼-in. in thickness, the maximum size is 1/16-in. less than T, unless the weld is designated in the contract documents to be built out to obtain the full throat thickness. These requirements prevent melting of the base metal where the fillet would meet the corner of the plate if the fillet were made the full plate thickness. </a:t>
            </a:r>
          </a:p>
          <a:p>
            <a:endParaRPr lang="en-US" sz="1200" dirty="0"/>
          </a:p>
          <a:p>
            <a:r>
              <a:rPr lang="en-US" sz="1200" dirty="0"/>
              <a:t>As indicated in the bottom table on this slide, the minimum size of a fillet weld is to be taken as ¼-in. for T less than or equal to 3/4-in. For T greater than ¾ in., the minimum size fillet weld is to be taken as 5/16 in. The weld thickness need not exceed the thickness of the thinner part joined. Smaller fillet welds may be approved by the Engineer based upon applied stress and the use of the appropriate preheat. Minimum size requirements for fillet welds are based on preventing too rapid a rate of cooling to prevent a loss of ductility and a lack of fusion. The thicker the plate joined the faster heat is removed from the welding area. As a minimum, a weld of sufficient size is needed to prevent the thicker plate from removing heat at a faster rate than it is being supplied to cause the base metal to become molten. Also, restraint to weld metal shrinkage provided by thicker material may result in weld cracking if welds are too small.</a:t>
            </a:r>
          </a:p>
          <a:p>
            <a:endParaRPr lang="en-US" sz="1200" dirty="0"/>
          </a:p>
          <a:p>
            <a:r>
              <a:rPr lang="en-US" sz="1200" dirty="0"/>
              <a:t>A 5/16-in. fillet weld is the largest that can be deposited in a single pass by a manual process. Minimum preheat and </a:t>
            </a:r>
            <a:r>
              <a:rPr lang="en-US" sz="1200" dirty="0" err="1"/>
              <a:t>interpass</a:t>
            </a:r>
            <a:r>
              <a:rPr lang="en-US" sz="1200" dirty="0"/>
              <a:t> temperatures (Slide 15) are to be provided by the fabricator according to the AASHTO/AWS D1.5M/D1.5  </a:t>
            </a:r>
            <a:r>
              <a:rPr lang="en-US" sz="1200" i="1" dirty="0"/>
              <a:t>Bridge Welding Code</a:t>
            </a:r>
            <a:r>
              <a:rPr lang="en-US" sz="1200" dirty="0"/>
              <a:t>.</a:t>
            </a:r>
            <a:endParaRPr lang="en-US" dirty="0"/>
          </a:p>
        </p:txBody>
      </p:sp>
      <p:sp>
        <p:nvSpPr>
          <p:cNvPr id="4" name="Slide Number Placeholder 3">
            <a:extLst>
              <a:ext uri="{FF2B5EF4-FFF2-40B4-BE49-F238E27FC236}">
                <a16:creationId xmlns:a16="http://schemas.microsoft.com/office/drawing/2014/main" id="{2D50EA89-F1EB-79BA-17DB-6F0A1E59358B}"/>
              </a:ext>
            </a:extLst>
          </p:cNvPr>
          <p:cNvSpPr>
            <a:spLocks noGrp="1"/>
          </p:cNvSpPr>
          <p:nvPr>
            <p:ph type="sldNum" sz="quarter" idx="5"/>
          </p:nvPr>
        </p:nvSpPr>
        <p:spPr/>
        <p:txBody>
          <a:bodyPr/>
          <a:lstStyle/>
          <a:p>
            <a:fld id="{90BDC431-FEEB-4AEA-9C88-8408D90EB600}" type="slidenum">
              <a:rPr lang="en-US" smtClean="0"/>
              <a:pPr/>
              <a:t>36</a:t>
            </a:fld>
            <a:endParaRPr lang="en-US" dirty="0"/>
          </a:p>
        </p:txBody>
      </p:sp>
      <p:sp>
        <p:nvSpPr>
          <p:cNvPr id="7" name="Slide Image Placeholder 6">
            <a:extLst>
              <a:ext uri="{FF2B5EF4-FFF2-40B4-BE49-F238E27FC236}">
                <a16:creationId xmlns:a16="http://schemas.microsoft.com/office/drawing/2014/main" id="{E9F5034C-6CD4-CB90-5840-37666A06FEDF}"/>
              </a:ext>
            </a:extLst>
          </p:cNvPr>
          <p:cNvSpPr>
            <a:spLocks noGrp="1" noRot="1" noChangeAspect="1"/>
          </p:cNvSpPr>
          <p:nvPr>
            <p:ph type="sldImg"/>
          </p:nvPr>
        </p:nvSpPr>
        <p:spPr/>
      </p:sp>
    </p:spTree>
    <p:extLst>
      <p:ext uri="{BB962C8B-B14F-4D97-AF65-F5344CB8AC3E}">
        <p14:creationId xmlns:p14="http://schemas.microsoft.com/office/powerpoint/2010/main" val="4697566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When placing a fillet weld, the welder builds up the weld to the full dimension as near the beginning of the weld as possible. However, there is always a slight tapering off of the weld where it starts and ends. Therefore, a minimum effective length is specified.</a:t>
            </a:r>
          </a:p>
          <a:p>
            <a:endParaRPr lang="en-US" sz="1200" dirty="0"/>
          </a:p>
          <a:p>
            <a:r>
              <a:rPr lang="en-US" sz="1200" i="1" dirty="0"/>
              <a:t>AASHTO LRFD </a:t>
            </a:r>
            <a:r>
              <a:rPr lang="en-US" sz="1200" dirty="0"/>
              <a:t>Article 6.13.3.5 specifies that the minimum effective length of a fillet weld is to be taken as four times its size, T, but in no case less than 1.5 in.</a:t>
            </a:r>
          </a:p>
          <a:p>
            <a:endParaRPr lang="en-US" sz="1200" dirty="0"/>
          </a:p>
          <a:p>
            <a:r>
              <a:rPr lang="en-US" sz="1200" dirty="0"/>
              <a:t>In the photo on this slide, a transverse stiffener is shown being welded to a plate girder. Robot-assisted welding is used.</a:t>
            </a:r>
          </a:p>
          <a:p>
            <a:endParaRPr lang="en-US" sz="1200" dirty="0"/>
          </a:p>
          <a:p>
            <a:r>
              <a:rPr lang="en-US" sz="1200" u="sng" dirty="0"/>
              <a:t>Photo credit</a:t>
            </a:r>
            <a:r>
              <a:rPr lang="en-US" sz="1200" dirty="0"/>
              <a:t>: Russo Structural Services</a:t>
            </a:r>
          </a:p>
        </p:txBody>
      </p:sp>
      <p:sp>
        <p:nvSpPr>
          <p:cNvPr id="4" name="Slide Number Placeholder 3">
            <a:extLst>
              <a:ext uri="{FF2B5EF4-FFF2-40B4-BE49-F238E27FC236}">
                <a16:creationId xmlns:a16="http://schemas.microsoft.com/office/drawing/2014/main" id="{8BBA3F35-62D7-B4E2-C769-C249ED00E548}"/>
              </a:ext>
            </a:extLst>
          </p:cNvPr>
          <p:cNvSpPr>
            <a:spLocks noGrp="1"/>
          </p:cNvSpPr>
          <p:nvPr>
            <p:ph type="sldNum" sz="quarter" idx="5"/>
          </p:nvPr>
        </p:nvSpPr>
        <p:spPr/>
        <p:txBody>
          <a:bodyPr/>
          <a:lstStyle/>
          <a:p>
            <a:fld id="{90BDC431-FEEB-4AEA-9C88-8408D90EB600}" type="slidenum">
              <a:rPr lang="en-US" smtClean="0"/>
              <a:pPr/>
              <a:t>37</a:t>
            </a:fld>
            <a:endParaRPr lang="en-US" dirty="0"/>
          </a:p>
        </p:txBody>
      </p:sp>
      <p:sp>
        <p:nvSpPr>
          <p:cNvPr id="7" name="Slide Image Placeholder 6">
            <a:extLst>
              <a:ext uri="{FF2B5EF4-FFF2-40B4-BE49-F238E27FC236}">
                <a16:creationId xmlns:a16="http://schemas.microsoft.com/office/drawing/2014/main" id="{E1D48B47-ACFE-B53E-640D-66E8C4DC869E}"/>
              </a:ext>
            </a:extLst>
          </p:cNvPr>
          <p:cNvSpPr>
            <a:spLocks noGrp="1" noRot="1" noChangeAspect="1"/>
          </p:cNvSpPr>
          <p:nvPr>
            <p:ph type="sldImg"/>
          </p:nvPr>
        </p:nvSpPr>
        <p:spPr/>
      </p:sp>
    </p:spTree>
    <p:extLst>
      <p:ext uri="{BB962C8B-B14F-4D97-AF65-F5344CB8AC3E}">
        <p14:creationId xmlns:p14="http://schemas.microsoft.com/office/powerpoint/2010/main" val="945038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Fillet welds may be wrapped around the end of a transverse, longitudinal or bearing stiffener, connection plate, or a lap splice connection for sealing. The welds may also be wrapped around the inside of the cope of a stiffener or a connection plate, if desired. As noted in </a:t>
            </a:r>
            <a:r>
              <a:rPr lang="en-US" sz="1200" i="1" dirty="0"/>
              <a:t>AASHTO LRFD </a:t>
            </a:r>
            <a:r>
              <a:rPr lang="en-US" sz="1200" dirty="0"/>
              <a:t>Article C6.13.3.7, the undercutting of the corner of the stiffener or connection plate, even when severe, does not reduce the fatigue performance of the weld, which is controlled by the toe of the transverse fillet weld connecting the stiffener or connection plate to the flange.</a:t>
            </a:r>
          </a:p>
          <a:p>
            <a:endParaRPr lang="en-US" sz="1200" dirty="0"/>
          </a:p>
          <a:p>
            <a:r>
              <a:rPr lang="en-US" sz="1200" dirty="0"/>
              <a:t>Fillet welds for sealing should be continuous welds combining the functions of sealing and strength (</a:t>
            </a:r>
            <a:r>
              <a:rPr lang="en-US" sz="1200" i="1" dirty="0"/>
              <a:t>AASHTO LRFD </a:t>
            </a:r>
            <a:r>
              <a:rPr lang="en-US" sz="1200" dirty="0"/>
              <a:t>Article 6.13.3.7). The portion of fillet welds wrapping the ends of a transverse, longitudinal or bearing stiffener, connection plate, or a lap splice connection, are simply for sealing and are not to be included in the calculation of the resistance of the connection and are also exempt from the minimum size requirements (Slide 36).</a:t>
            </a:r>
          </a:p>
          <a:p>
            <a:endParaRPr lang="en-US" sz="1200" dirty="0"/>
          </a:p>
          <a:p>
            <a:r>
              <a:rPr lang="en-US" sz="1200" dirty="0"/>
              <a:t>The ends of fillet welded connections in galvanized structures should be sealed to prevent the acids used to prepare the steel for galvanizing from being trapped in-between the components and then leaching out. Vent holes or an unwelded length around the adjoining surfaces should be provided to allow the trapped air and moisture to escape and prevent destructive pressures from developing between the surfaces if the overlapped area is greater than or equal to 16.0 in.</a:t>
            </a:r>
            <a:r>
              <a:rPr lang="en-US" sz="1200" baseline="30000" dirty="0"/>
              <a:t>2 </a:t>
            </a:r>
            <a:r>
              <a:rPr lang="en-US" sz="1200" dirty="0"/>
              <a:t>for plates ½-in. or less in thickness or greater than or equal to 64.0 in.</a:t>
            </a:r>
            <a:r>
              <a:rPr lang="en-US" sz="1200" baseline="30000" dirty="0"/>
              <a:t>2 </a:t>
            </a:r>
            <a:r>
              <a:rPr lang="en-US" sz="1200" dirty="0"/>
              <a:t>for plates greater than ½-in. in thickness. Tables 1 and 2 in ASTM A385/A385M provide further guidance along with the size of the vent holes or the unwelded length that is required when the overlapped area exceeds the preceding values.</a:t>
            </a:r>
            <a:endParaRPr lang="en-US" dirty="0"/>
          </a:p>
        </p:txBody>
      </p:sp>
      <p:sp>
        <p:nvSpPr>
          <p:cNvPr id="4" name="Slide Number Placeholder 3">
            <a:extLst>
              <a:ext uri="{FF2B5EF4-FFF2-40B4-BE49-F238E27FC236}">
                <a16:creationId xmlns:a16="http://schemas.microsoft.com/office/drawing/2014/main" id="{929B7F84-CA9C-C1FC-1253-8B55CAA204A5}"/>
              </a:ext>
            </a:extLst>
          </p:cNvPr>
          <p:cNvSpPr>
            <a:spLocks noGrp="1"/>
          </p:cNvSpPr>
          <p:nvPr>
            <p:ph type="sldNum" sz="quarter" idx="5"/>
          </p:nvPr>
        </p:nvSpPr>
        <p:spPr/>
        <p:txBody>
          <a:bodyPr/>
          <a:lstStyle/>
          <a:p>
            <a:fld id="{90BDC431-FEEB-4AEA-9C88-8408D90EB600}" type="slidenum">
              <a:rPr lang="en-US" smtClean="0"/>
              <a:pPr/>
              <a:t>38</a:t>
            </a:fld>
            <a:endParaRPr lang="en-US" dirty="0"/>
          </a:p>
        </p:txBody>
      </p:sp>
      <p:sp>
        <p:nvSpPr>
          <p:cNvPr id="7" name="Slide Image Placeholder 6">
            <a:extLst>
              <a:ext uri="{FF2B5EF4-FFF2-40B4-BE49-F238E27FC236}">
                <a16:creationId xmlns:a16="http://schemas.microsoft.com/office/drawing/2014/main" id="{7DB5A47E-81A0-6F85-4301-6F3ED4F395BC}"/>
              </a:ext>
            </a:extLst>
          </p:cNvPr>
          <p:cNvSpPr>
            <a:spLocks noGrp="1" noRot="1" noChangeAspect="1"/>
          </p:cNvSpPr>
          <p:nvPr>
            <p:ph type="sldImg"/>
          </p:nvPr>
        </p:nvSpPr>
        <p:spPr/>
      </p:sp>
    </p:spTree>
    <p:extLst>
      <p:ext uri="{BB962C8B-B14F-4D97-AF65-F5344CB8AC3E}">
        <p14:creationId xmlns:p14="http://schemas.microsoft.com/office/powerpoint/2010/main" val="1626147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For design purposes, fillet welds are assumed to transfer loads through shear on the effective area of the weld regardless of whether the shear transfer is parallel or perpendicular to the axis of the weld.  The factored resistance is actually greater for shear transfer perpendicular to the weld, but there is less deformation capability. In both cases, although the weld fails in shear, the plane of rupture is not the same. However, in the </a:t>
            </a:r>
            <a:r>
              <a:rPr lang="en-US" sz="1200" i="1" dirty="0"/>
              <a:t>AASHTO LRFD BDS</a:t>
            </a:r>
            <a:r>
              <a:rPr lang="en-US" sz="1200" dirty="0"/>
              <a:t>, the additional factored resistance of fillet welds loaded perpendicular to the axis of the weld is ignored and both loading situations are treated the same. </a:t>
            </a:r>
          </a:p>
          <a:p>
            <a:endParaRPr lang="en-US" sz="1200" dirty="0"/>
          </a:p>
          <a:p>
            <a:r>
              <a:rPr lang="en-US" sz="1200" dirty="0"/>
              <a:t>The figure on the left of this slide shows qualitatively a typical elastic shear stress distribution in the longitudinal fillet welds in a lap joint (i.e., for shear transfer parallel to the weld axis). The actual variation of shear stress from Point A to Point B depends on the ratio of the widths of the plates being joined and the length of the weld. The figure on the right of this slide shows a typical elastic shear distribution for fillet welds loaded perpendicular to the weld axis.</a:t>
            </a:r>
          </a:p>
          <a:p>
            <a:endParaRPr lang="en-US" sz="1200" dirty="0"/>
          </a:p>
          <a:p>
            <a:r>
              <a:rPr lang="en-US" sz="1200" dirty="0"/>
              <a:t>Shear yielding is not critical in the welds because strain hardening occurs without significant overall deformation occurring in either case. Although the elastic shear stress distributions along the length of the weld are not uniform, the available ductility or plastic deformation capability permits lines of fillet weld loaded parallel or perpendicular to the weld to be assumed to resist the load equally along their lengths. </a:t>
            </a:r>
            <a:endParaRPr lang="en-US" dirty="0"/>
          </a:p>
        </p:txBody>
      </p:sp>
      <p:sp>
        <p:nvSpPr>
          <p:cNvPr id="4" name="Slide Number Placeholder 3">
            <a:extLst>
              <a:ext uri="{FF2B5EF4-FFF2-40B4-BE49-F238E27FC236}">
                <a16:creationId xmlns:a16="http://schemas.microsoft.com/office/drawing/2014/main" id="{18C50401-F649-F654-B354-085C53E7B73E}"/>
              </a:ext>
            </a:extLst>
          </p:cNvPr>
          <p:cNvSpPr>
            <a:spLocks noGrp="1"/>
          </p:cNvSpPr>
          <p:nvPr>
            <p:ph type="sldNum" sz="quarter" idx="5"/>
          </p:nvPr>
        </p:nvSpPr>
        <p:spPr/>
        <p:txBody>
          <a:bodyPr/>
          <a:lstStyle/>
          <a:p>
            <a:fld id="{90BDC431-FEEB-4AEA-9C88-8408D90EB600}" type="slidenum">
              <a:rPr lang="en-US" smtClean="0"/>
              <a:pPr/>
              <a:t>39</a:t>
            </a:fld>
            <a:endParaRPr lang="en-US" dirty="0"/>
          </a:p>
        </p:txBody>
      </p:sp>
      <p:sp>
        <p:nvSpPr>
          <p:cNvPr id="7" name="Slide Image Placeholder 6">
            <a:extLst>
              <a:ext uri="{FF2B5EF4-FFF2-40B4-BE49-F238E27FC236}">
                <a16:creationId xmlns:a16="http://schemas.microsoft.com/office/drawing/2014/main" id="{F2235B7A-9F3B-6EEF-2A91-56ABD1720351}"/>
              </a:ext>
            </a:extLst>
          </p:cNvPr>
          <p:cNvSpPr>
            <a:spLocks noGrp="1" noRot="1" noChangeAspect="1"/>
          </p:cNvSpPr>
          <p:nvPr>
            <p:ph type="sldImg"/>
          </p:nvPr>
        </p:nvSpPr>
        <p:spPr/>
      </p:sp>
    </p:spTree>
    <p:extLst>
      <p:ext uri="{BB962C8B-B14F-4D97-AF65-F5344CB8AC3E}">
        <p14:creationId xmlns:p14="http://schemas.microsoft.com/office/powerpoint/2010/main" val="1732328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5925"/>
            <a:ext cx="6257925" cy="4224814"/>
          </a:xfrm>
          <a:prstGeom prst="rect">
            <a:avLst/>
          </a:prstGeom>
        </p:spPr>
        <p:txBody>
          <a:bodyPr/>
          <a:lstStyle/>
          <a:p>
            <a:pPr marL="171450" indent="-171450" algn="just">
              <a:buFont typeface="Arial" panose="020B0604020202020204" pitchFamily="34" charset="0"/>
              <a:buChar char="•"/>
            </a:pPr>
            <a:r>
              <a:rPr lang="en-US" sz="1200" dirty="0"/>
              <a:t>The first topic in this lesson will review some general information on the design of splices and connections according to the provisions of the </a:t>
            </a:r>
            <a:r>
              <a:rPr lang="en-US" sz="1200" i="1" dirty="0"/>
              <a:t>AASHTO LRFD </a:t>
            </a:r>
            <a:r>
              <a:rPr lang="en-US" sz="1200" dirty="0"/>
              <a:t>Specifications.</a:t>
            </a:r>
            <a:endParaRPr lang="en-US" dirty="0"/>
          </a:p>
        </p:txBody>
      </p:sp>
      <p:sp>
        <p:nvSpPr>
          <p:cNvPr id="4" name="Slide Number Placeholder 3">
            <a:extLst>
              <a:ext uri="{FF2B5EF4-FFF2-40B4-BE49-F238E27FC236}">
                <a16:creationId xmlns:a16="http://schemas.microsoft.com/office/drawing/2014/main" id="{F49EC4B1-5187-B528-FFD4-68474B27D93D}"/>
              </a:ext>
            </a:extLst>
          </p:cNvPr>
          <p:cNvSpPr>
            <a:spLocks noGrp="1"/>
          </p:cNvSpPr>
          <p:nvPr>
            <p:ph type="sldNum" sz="quarter" idx="5"/>
          </p:nvPr>
        </p:nvSpPr>
        <p:spPr/>
        <p:txBody>
          <a:bodyPr/>
          <a:lstStyle/>
          <a:p>
            <a:fld id="{90BDC431-FEEB-4AEA-9C88-8408D90EB600}" type="slidenum">
              <a:rPr lang="en-US" smtClean="0"/>
              <a:t>4</a:t>
            </a:fld>
            <a:endParaRPr lang="en-US" dirty="0"/>
          </a:p>
        </p:txBody>
      </p:sp>
    </p:spTree>
    <p:extLst>
      <p:ext uri="{BB962C8B-B14F-4D97-AF65-F5344CB8AC3E}">
        <p14:creationId xmlns:p14="http://schemas.microsoft.com/office/powerpoint/2010/main" val="920346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47117"/>
            <a:ext cx="6257925" cy="4671458"/>
          </a:xfrm>
        </p:spPr>
        <p:txBody>
          <a:bodyPr/>
          <a:lstStyle/>
          <a:p>
            <a:r>
              <a:rPr lang="en-US" sz="1150" dirty="0"/>
              <a:t>Flange-to-web fillet welded connections are designed for shear, as shown in the top right figure on this slide and may be designed without regard to the tensile or compressive stress parallel to the axis of the weld.</a:t>
            </a:r>
          </a:p>
          <a:p>
            <a:endParaRPr lang="en-US" sz="1150" dirty="0"/>
          </a:p>
          <a:p>
            <a:r>
              <a:rPr lang="en-US" sz="1150" dirty="0"/>
              <a:t>The factored resistance of the fillet-welded joint in shear at the strength limit state is taken as the smaller of the factored shear rupture resistance of the connected material adjacent to the weld leg (</a:t>
            </a:r>
            <a:r>
              <a:rPr lang="en-US" sz="1150" i="1" dirty="0"/>
              <a:t>AASHTO LRFD </a:t>
            </a:r>
            <a:r>
              <a:rPr lang="en-US" sz="1150" dirty="0"/>
              <a:t>Article 6.13.5.3), and the product of the effective area and the factored resistance of the weld metal, R</a:t>
            </a:r>
            <a:r>
              <a:rPr lang="en-US" sz="1150" baseline="-25000" dirty="0"/>
              <a:t>r</a:t>
            </a:r>
            <a:r>
              <a:rPr lang="en-US" sz="1150" dirty="0"/>
              <a:t>. The factored shear resistance of the weld metal is based on the shear resistance of the weld metal (</a:t>
            </a:r>
            <a:r>
              <a:rPr lang="en-US" sz="1150" dirty="0" err="1"/>
              <a:t>0.6F</a:t>
            </a:r>
            <a:r>
              <a:rPr lang="en-US" sz="1150" baseline="-25000" dirty="0" err="1"/>
              <a:t>exx</a:t>
            </a:r>
            <a:r>
              <a:rPr lang="en-US" sz="1150" dirty="0"/>
              <a:t>) multiplied by a resistance factor to ensure that the connected part will develop its full strength without premature failure of the weldment. The resistance factor for shear on the throat of the weld metal in fillet welds, </a:t>
            </a:r>
            <a:r>
              <a:rPr lang="en-US" sz="1150" dirty="0">
                <a:sym typeface="Symbol" panose="05050102010706020507" pitchFamily="18" charset="2"/>
              </a:rPr>
              <a:t></a:t>
            </a:r>
            <a:r>
              <a:rPr lang="en-US" sz="1150" baseline="-25000" dirty="0">
                <a:sym typeface="Symbol" panose="05050102010706020507" pitchFamily="18" charset="2"/>
              </a:rPr>
              <a:t>e2</a:t>
            </a:r>
            <a:r>
              <a:rPr lang="en-US" sz="1150" dirty="0">
                <a:sym typeface="Symbol" panose="05050102010706020507" pitchFamily="18" charset="2"/>
              </a:rPr>
              <a:t>, is equal to 0.80 (</a:t>
            </a:r>
            <a:r>
              <a:rPr lang="en-US" sz="1150" i="1" dirty="0">
                <a:sym typeface="Symbol" panose="05050102010706020507" pitchFamily="18" charset="2"/>
              </a:rPr>
              <a:t>AASHTO LRFD </a:t>
            </a:r>
            <a:r>
              <a:rPr lang="en-US" sz="1150" dirty="0">
                <a:sym typeface="Symbol" panose="05050102010706020507" pitchFamily="18" charset="2"/>
              </a:rPr>
              <a:t>Article 6.5.4.2). </a:t>
            </a:r>
            <a:r>
              <a:rPr lang="en-US" sz="1150" dirty="0"/>
              <a:t>The classification strength of the weld metal, F</a:t>
            </a:r>
            <a:r>
              <a:rPr lang="en-US" sz="1150" baseline="-25000" dirty="0"/>
              <a:t>exx</a:t>
            </a:r>
            <a:r>
              <a:rPr lang="en-US" sz="1150" dirty="0"/>
              <a:t>, is taken as the specified minimum tensile strength of the weld metal in ksi, which is reflected in the classification designation of the electrode. For example, the “</a:t>
            </a:r>
            <a:r>
              <a:rPr lang="en-US" sz="1150" dirty="0">
                <a:sym typeface="MT Extra" panose="05050102010205020202" pitchFamily="18" charset="2"/>
              </a:rPr>
              <a:t>7</a:t>
            </a:r>
            <a:r>
              <a:rPr lang="en-US" sz="1150" dirty="0"/>
              <a:t>0” in E70XX (</a:t>
            </a:r>
            <a:r>
              <a:rPr lang="en-US" sz="1150" dirty="0" err="1"/>
              <a:t>SMAW</a:t>
            </a:r>
            <a:r>
              <a:rPr lang="en-US" sz="1150" dirty="0"/>
              <a:t>) or the “7” in </a:t>
            </a:r>
            <a:r>
              <a:rPr lang="en-US" sz="1150" dirty="0" err="1"/>
              <a:t>F7XX</a:t>
            </a:r>
            <a:r>
              <a:rPr lang="en-US" sz="1150" dirty="0"/>
              <a:t> (SAW) indicate a specified minimum tensile strength of 70 ksi. The effective area of a fillet weld is equal to the length of the weld times the effective throat. For a typical fillet weld with equal legs of nominal size, a, the effective throat is equal to 0.707 times a, as illustrated in the bottom right figure on this slide. The resistance applies to welds made with matched or undermatched weld metal.</a:t>
            </a:r>
          </a:p>
          <a:p>
            <a:endParaRPr lang="en-US" sz="1150" dirty="0"/>
          </a:p>
          <a:p>
            <a:r>
              <a:rPr lang="en-US" sz="1150" dirty="0"/>
              <a:t>It is seldom that weld failure will ever occur at the weld leg in the base metal. The applicable effective area for the base metal is the weld leg which is 30 percent greater than the weld throat. If overstrength weld metal is used or the weld throat has excessive convexity, the capacity can be governed by the weld leg and the shear rupture resistance of the base metal (i.e., R</a:t>
            </a:r>
            <a:r>
              <a:rPr lang="en-US" sz="1150" baseline="-25000" dirty="0"/>
              <a:t>r</a:t>
            </a:r>
            <a:r>
              <a:rPr lang="en-US" sz="1150" dirty="0"/>
              <a:t> = </a:t>
            </a:r>
            <a:r>
              <a:rPr lang="en-US" sz="1150" dirty="0">
                <a:sym typeface="Symbol" panose="05050102010706020507" pitchFamily="18" charset="2"/>
              </a:rPr>
              <a:t></a:t>
            </a:r>
            <a:r>
              <a:rPr lang="en-US" sz="1150" baseline="-25000" dirty="0">
                <a:sym typeface="Symbol" panose="05050102010706020507" pitchFamily="18" charset="2"/>
              </a:rPr>
              <a:t>vu</a:t>
            </a:r>
            <a:r>
              <a:rPr lang="en-US" sz="1150" dirty="0">
                <a:sym typeface="Symbol" panose="05050102010706020507" pitchFamily="18" charset="2"/>
              </a:rPr>
              <a:t>0.58F</a:t>
            </a:r>
            <a:r>
              <a:rPr lang="en-US" sz="1150" baseline="-25000" dirty="0">
                <a:sym typeface="Symbol" panose="05050102010706020507" pitchFamily="18" charset="2"/>
              </a:rPr>
              <a:t>u</a:t>
            </a:r>
            <a:r>
              <a:rPr lang="en-US" sz="1150" dirty="0">
                <a:sym typeface="Symbol" panose="05050102010706020507" pitchFamily="18" charset="2"/>
              </a:rPr>
              <a:t>).</a:t>
            </a:r>
          </a:p>
          <a:p>
            <a:endParaRPr lang="en-US" sz="1150" dirty="0">
              <a:sym typeface="Symbol" panose="05050102010706020507" pitchFamily="18" charset="2"/>
            </a:endParaRPr>
          </a:p>
          <a:p>
            <a:r>
              <a:rPr lang="en-US" sz="1150" dirty="0"/>
              <a:t>If a certain size fillet weld must be used in adjacent areas of a particular joint, it is desirable to use the same size weld to allow the same electrodes and welding equipment to be used for that joint and to simplify the inspection.</a:t>
            </a:r>
          </a:p>
        </p:txBody>
      </p:sp>
      <p:sp>
        <p:nvSpPr>
          <p:cNvPr id="6" name="Slide Number Placeholder 5">
            <a:extLst>
              <a:ext uri="{FF2B5EF4-FFF2-40B4-BE49-F238E27FC236}">
                <a16:creationId xmlns:a16="http://schemas.microsoft.com/office/drawing/2014/main" id="{D8DE72AD-A0D9-1FE1-249C-BCA052CD0BB1}"/>
              </a:ext>
            </a:extLst>
          </p:cNvPr>
          <p:cNvSpPr>
            <a:spLocks noGrp="1"/>
          </p:cNvSpPr>
          <p:nvPr>
            <p:ph type="sldNum" sz="quarter" idx="5"/>
          </p:nvPr>
        </p:nvSpPr>
        <p:spPr/>
        <p:txBody>
          <a:bodyPr/>
          <a:lstStyle/>
          <a:p>
            <a:fld id="{90BDC431-FEEB-4AEA-9C88-8408D90EB600}" type="slidenum">
              <a:rPr lang="en-US" smtClean="0"/>
              <a:pPr/>
              <a:t>40</a:t>
            </a:fld>
            <a:endParaRPr lang="en-US" dirty="0"/>
          </a:p>
        </p:txBody>
      </p:sp>
      <p:sp>
        <p:nvSpPr>
          <p:cNvPr id="9" name="Slide Image Placeholder 8">
            <a:extLst>
              <a:ext uri="{FF2B5EF4-FFF2-40B4-BE49-F238E27FC236}">
                <a16:creationId xmlns:a16="http://schemas.microsoft.com/office/drawing/2014/main" id="{63810864-B8AC-1D00-68CA-74F2FB20FBDB}"/>
              </a:ext>
            </a:extLst>
          </p:cNvPr>
          <p:cNvSpPr>
            <a:spLocks noGrp="1" noRot="1" noChangeAspect="1"/>
          </p:cNvSpPr>
          <p:nvPr>
            <p:ph type="sldImg"/>
          </p:nvPr>
        </p:nvSpPr>
        <p:spPr/>
      </p:sp>
    </p:spTree>
    <p:extLst>
      <p:ext uri="{BB962C8B-B14F-4D97-AF65-F5344CB8AC3E}">
        <p14:creationId xmlns:p14="http://schemas.microsoft.com/office/powerpoint/2010/main" val="15800231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43387"/>
            <a:ext cx="6257925" cy="4570890"/>
          </a:xfrm>
        </p:spPr>
        <p:txBody>
          <a:bodyPr/>
          <a:lstStyle/>
          <a:p>
            <a:r>
              <a:rPr lang="en-US" sz="1200" dirty="0"/>
              <a:t>In this first example (Example 1), the flange-to-web fillet welds for the composite-girder section shown in the figure on this slide will be designed  The section is in the positive-moment region of the end span of the three-span continuous exterior girder taken from NSBA SBDH Design Example 1. The steel for the flanges and web is ASTM A709 Grade 50W steel with a specified minimum tensile strength, F</a:t>
            </a:r>
            <a:r>
              <a:rPr lang="en-US" sz="1200" baseline="-25000" dirty="0"/>
              <a:t>u</a:t>
            </a:r>
            <a:r>
              <a:rPr lang="en-US" sz="1200" dirty="0"/>
              <a:t>, of 70 ksi (AASHTO LRFD Table 6.4.1-1).</a:t>
            </a:r>
          </a:p>
          <a:p>
            <a:endParaRPr lang="en-US" sz="1200" dirty="0"/>
          </a:p>
          <a:p>
            <a:r>
              <a:rPr lang="en-US" sz="1200" dirty="0"/>
              <a:t>For the fillet welds, matching weld metal (i.e., E70 electrodes) will be used with a classification strength, F</a:t>
            </a:r>
            <a:r>
              <a:rPr lang="en-US" sz="1200" baseline="-25000" dirty="0"/>
              <a:t>exx</a:t>
            </a:r>
            <a:r>
              <a:rPr lang="en-US" sz="1200" dirty="0"/>
              <a:t>, equal to 70 ksi.</a:t>
            </a:r>
          </a:p>
          <a:p>
            <a:endParaRPr lang="en-US" sz="1200" dirty="0"/>
          </a:p>
          <a:p>
            <a:r>
              <a:rPr lang="en-US" sz="1200" dirty="0"/>
              <a:t>The maximum unfactored vertical design shears in the positive-moment region of the end span acting on this section are given as: V</a:t>
            </a:r>
            <a:r>
              <a:rPr lang="en-US" sz="1200" baseline="-25000" dirty="0"/>
              <a:t>DC1</a:t>
            </a:r>
            <a:r>
              <a:rPr lang="en-US" sz="1200" dirty="0"/>
              <a:t> = 87 kips; V</a:t>
            </a:r>
            <a:r>
              <a:rPr lang="en-US" sz="1200" baseline="-25000" dirty="0"/>
              <a:t>DC2</a:t>
            </a:r>
            <a:r>
              <a:rPr lang="en-US" sz="1200" dirty="0"/>
              <a:t> = 13 kips; V</a:t>
            </a:r>
            <a:r>
              <a:rPr lang="en-US" sz="1200" baseline="-25000" dirty="0"/>
              <a:t>DW</a:t>
            </a:r>
            <a:r>
              <a:rPr lang="en-US" sz="1200" dirty="0"/>
              <a:t> = 13 kips; and V</a:t>
            </a:r>
            <a:r>
              <a:rPr lang="en-US" sz="1200" baseline="-25000" dirty="0"/>
              <a:t>LL+IM</a:t>
            </a:r>
            <a:r>
              <a:rPr lang="en-US" sz="1200" dirty="0"/>
              <a:t> = 139 kips (refer to NSBA SBDH Design Example 1).</a:t>
            </a:r>
          </a:p>
          <a:p>
            <a:endParaRPr lang="en-US" sz="1200" dirty="0"/>
          </a:p>
          <a:p>
            <a:r>
              <a:rPr lang="en-US" sz="1200" dirty="0"/>
              <a:t>The moments of inertia for this section were computed previously on the following slides in Lesson 6 and are summarized on this slide as follows: I</a:t>
            </a:r>
            <a:r>
              <a:rPr lang="en-US" sz="1200" baseline="-25000" dirty="0"/>
              <a:t>steel</a:t>
            </a:r>
            <a:r>
              <a:rPr lang="en-US" sz="1200" dirty="0"/>
              <a:t> = 68,970 in.4 (Slide 17); I</a:t>
            </a:r>
            <a:r>
              <a:rPr lang="en-US" sz="1200" baseline="-25000" dirty="0"/>
              <a:t>3n</a:t>
            </a:r>
            <a:r>
              <a:rPr lang="en-US" sz="1200" dirty="0"/>
              <a:t> = 137,445 in.4 (Slide 28); I</a:t>
            </a:r>
            <a:r>
              <a:rPr lang="en-US" sz="1200" baseline="-25000" dirty="0"/>
              <a:t>n</a:t>
            </a:r>
            <a:r>
              <a:rPr lang="en-US" sz="1200" dirty="0"/>
              <a:t> = 191,209 in.4 (Slide 30). The effective width of the concrete deck, b</a:t>
            </a:r>
            <a:r>
              <a:rPr lang="en-US" sz="1200" baseline="-25000" dirty="0"/>
              <a:t>eff</a:t>
            </a:r>
            <a:r>
              <a:rPr lang="en-US" sz="1200" dirty="0"/>
              <a:t>, was computed previously on Slide 27 of Lesson 6 to be 114.0 in. The modular ratio, n, is equal to 8.</a:t>
            </a:r>
          </a:p>
          <a:p>
            <a:endParaRPr lang="en-US" sz="1200" dirty="0"/>
          </a:p>
          <a:p>
            <a:r>
              <a:rPr lang="en-US" sz="1200" dirty="0"/>
              <a:t>From </a:t>
            </a:r>
            <a:r>
              <a:rPr lang="en-US" sz="1200" i="1" dirty="0"/>
              <a:t>AASHTO LRFD </a:t>
            </a:r>
            <a:r>
              <a:rPr lang="en-US" sz="1200" dirty="0"/>
              <a:t>Table 6.6.1.2.3-1 (Condition 3.1), the nominal fatigue resistance for base metal connected by continuous fillet-welded connections parallel to the direction of applied stress is based on fatigue Detail Category B (Lesson 7). Although not illustrated here, for flange-to-web welds subject to a net applied tensile stress, the longitudinal stress range due to the factored fatigue load plus impact should be checked against the nominal fatigue resistance based on fatigue Detail Category B.</a:t>
            </a:r>
          </a:p>
        </p:txBody>
      </p:sp>
      <p:sp>
        <p:nvSpPr>
          <p:cNvPr id="4" name="Slide Number Placeholder 3">
            <a:extLst>
              <a:ext uri="{FF2B5EF4-FFF2-40B4-BE49-F238E27FC236}">
                <a16:creationId xmlns:a16="http://schemas.microsoft.com/office/drawing/2014/main" id="{92184291-C283-66B6-38A7-2065900B8315}"/>
              </a:ext>
            </a:extLst>
          </p:cNvPr>
          <p:cNvSpPr>
            <a:spLocks noGrp="1"/>
          </p:cNvSpPr>
          <p:nvPr>
            <p:ph type="sldNum" sz="quarter" idx="5"/>
          </p:nvPr>
        </p:nvSpPr>
        <p:spPr/>
        <p:txBody>
          <a:bodyPr/>
          <a:lstStyle/>
          <a:p>
            <a:fld id="{90BDC431-FEEB-4AEA-9C88-8408D90EB600}" type="slidenum">
              <a:rPr lang="en-US" smtClean="0"/>
              <a:pPr/>
              <a:t>41</a:t>
            </a:fld>
            <a:endParaRPr lang="en-US" dirty="0"/>
          </a:p>
        </p:txBody>
      </p:sp>
      <p:sp>
        <p:nvSpPr>
          <p:cNvPr id="7" name="Slide Image Placeholder 6">
            <a:extLst>
              <a:ext uri="{FF2B5EF4-FFF2-40B4-BE49-F238E27FC236}">
                <a16:creationId xmlns:a16="http://schemas.microsoft.com/office/drawing/2014/main" id="{8243C986-413F-810B-24E7-7302948D6C8A}"/>
              </a:ext>
            </a:extLst>
          </p:cNvPr>
          <p:cNvSpPr>
            <a:spLocks noGrp="1" noRot="1" noChangeAspect="1"/>
          </p:cNvSpPr>
          <p:nvPr>
            <p:ph type="sldImg"/>
          </p:nvPr>
        </p:nvSpPr>
        <p:spPr/>
      </p:sp>
    </p:spTree>
    <p:extLst>
      <p:ext uri="{BB962C8B-B14F-4D97-AF65-F5344CB8AC3E}">
        <p14:creationId xmlns:p14="http://schemas.microsoft.com/office/powerpoint/2010/main" val="2252880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The flange-to-web welds are designed for the factored shear flow along the welds, i.e., s = VQ/I, where Q is the first moment of the cross-sectional areas above and below the respective flange-to-web welds about the corresponding neutral axes.</a:t>
            </a:r>
          </a:p>
          <a:p>
            <a:endParaRPr lang="en-US" sz="1200" dirty="0"/>
          </a:p>
          <a:p>
            <a:r>
              <a:rPr lang="en-US" sz="1200" dirty="0"/>
              <a:t>For the shear applied to the noncomposite steel section (i.e., V</a:t>
            </a:r>
            <a:r>
              <a:rPr lang="en-US" sz="1200" baseline="-25000" dirty="0"/>
              <a:t>DC1</a:t>
            </a:r>
            <a:r>
              <a:rPr lang="en-US" sz="1200" dirty="0"/>
              <a:t>), Q for the top flange is computed as the cross-sectional area of the top flange times the distance from the neutral axis of the steel section to the centroid of the top flange, which is equal to 41.76 in. (refer to Slide 17 in Lesson 6: 42.26 in. – 1.0 in./2 = 41.76 in.). For the bottom flange, Q is computed as the cross-sectional area of the bottom flange times the distance from the neutral axis of the steel section to the centroid of the bottom flange (refer again to Slide 17 in Lesson 6: 29.49 in. – 1.75 in./2 = 28.62 in.). The resulting values of Q for the top and bottom flange are 668.2 in.</a:t>
            </a:r>
            <a:r>
              <a:rPr lang="en-US" sz="1200" baseline="30000" dirty="0"/>
              <a:t>3</a:t>
            </a:r>
            <a:r>
              <a:rPr lang="en-US" sz="1200" dirty="0"/>
              <a:t> and 901.5 in.</a:t>
            </a:r>
            <a:r>
              <a:rPr lang="en-US" sz="1200" baseline="30000" dirty="0"/>
              <a:t>3</a:t>
            </a:r>
            <a:r>
              <a:rPr lang="en-US" sz="1200" dirty="0"/>
              <a:t>, respectively.</a:t>
            </a:r>
          </a:p>
          <a:p>
            <a:endParaRPr lang="en-US" sz="1200" dirty="0"/>
          </a:p>
          <a:p>
            <a:r>
              <a:rPr lang="en-US" sz="1200" dirty="0"/>
              <a:t>For the shears applied to the long-term composite (3n) section (i.e., V</a:t>
            </a:r>
            <a:r>
              <a:rPr lang="en-US" sz="1200" baseline="-25000" dirty="0"/>
              <a:t>DC2 </a:t>
            </a:r>
            <a:r>
              <a:rPr lang="en-US" sz="1200" dirty="0"/>
              <a:t>and V</a:t>
            </a:r>
            <a:r>
              <a:rPr lang="en-US" sz="1200" baseline="-25000" dirty="0"/>
              <a:t>DW</a:t>
            </a:r>
            <a:r>
              <a:rPr lang="en-US" sz="1200" dirty="0"/>
              <a:t>), Q for the top flange is computed as the cross-sectional area of the top flange times the distance from the neutral axis of the long-term composite (3n) section to the centroid of the top flange, which is equal to 24.88 in. (refer to Slide 28 in Lesson 6: 25.38 in. – 1.0 in./2 = 24.88 in.). Q for the concrete deck is computed as the cross-sectional area of the long-term (3n) transformed structural concrete deck (9.0 * 114.0/24) times the distance from the neutral axis of the long-term composite (3n) section to the centroid of the concrete deck, including the concrete haunch, which is equal to 32.38 in. (refer to Slide 28 in Lesson 6: 25.38 in. – 1.0 in. + 3.5 in. + 9.0 in./2 = 32.38 in.). The total Q for the top welds is Q for the top flange (398.1 in.</a:t>
            </a:r>
            <a:r>
              <a:rPr lang="en-US" sz="1200" baseline="30000" dirty="0"/>
              <a:t>3</a:t>
            </a:r>
            <a:r>
              <a:rPr lang="en-US" sz="1200" dirty="0"/>
              <a:t>) plus Q for the concrete deck (1,384.2 in.</a:t>
            </a:r>
            <a:r>
              <a:rPr lang="en-US" sz="1200" baseline="30000" dirty="0"/>
              <a:t>3</a:t>
            </a:r>
            <a:r>
              <a:rPr lang="en-US" sz="1200" dirty="0"/>
              <a:t>), which is equal to 1,782.3 in.</a:t>
            </a:r>
            <a:r>
              <a:rPr lang="en-US" sz="1200" baseline="30000" dirty="0"/>
              <a:t>3</a:t>
            </a:r>
            <a:r>
              <a:rPr lang="en-US" sz="1200" dirty="0"/>
              <a:t> For the bottom flange, Q is computed as the cross-sectional area of the bottom flange times the distance from the neutral axis of the long-term composite (3n) section to the centroid of the bottom flange (refer again to Slide 28 in Lesson 6: 46.37 in. – 1.75 in./2 = 45.50 in.). Q for the bottom flange is 1,433.3 </a:t>
            </a:r>
            <a:r>
              <a:rPr lang="en-US" sz="1200" dirty="0" err="1"/>
              <a:t>in.</a:t>
            </a:r>
            <a:r>
              <a:rPr lang="en-US" sz="1200" baseline="30000" dirty="0" err="1"/>
              <a:t>3</a:t>
            </a:r>
            <a:r>
              <a:rPr lang="en-US" sz="1200" baseline="30000" dirty="0"/>
              <a:t> </a:t>
            </a:r>
            <a:endParaRPr lang="en-US" sz="1200" dirty="0"/>
          </a:p>
        </p:txBody>
      </p:sp>
      <p:sp>
        <p:nvSpPr>
          <p:cNvPr id="4" name="Slide Number Placeholder 3">
            <a:extLst>
              <a:ext uri="{FF2B5EF4-FFF2-40B4-BE49-F238E27FC236}">
                <a16:creationId xmlns:a16="http://schemas.microsoft.com/office/drawing/2014/main" id="{E1DD5A85-2C2B-F8B6-BCB1-D3E67C609807}"/>
              </a:ext>
            </a:extLst>
          </p:cNvPr>
          <p:cNvSpPr>
            <a:spLocks noGrp="1"/>
          </p:cNvSpPr>
          <p:nvPr>
            <p:ph type="sldNum" sz="quarter" idx="5"/>
          </p:nvPr>
        </p:nvSpPr>
        <p:spPr/>
        <p:txBody>
          <a:bodyPr/>
          <a:lstStyle/>
          <a:p>
            <a:fld id="{90BDC431-FEEB-4AEA-9C88-8408D90EB600}" type="slidenum">
              <a:rPr lang="en-US" smtClean="0"/>
              <a:pPr/>
              <a:t>42</a:t>
            </a:fld>
            <a:endParaRPr lang="en-US" dirty="0"/>
          </a:p>
        </p:txBody>
      </p:sp>
      <p:sp>
        <p:nvSpPr>
          <p:cNvPr id="7" name="Slide Image Placeholder 6">
            <a:extLst>
              <a:ext uri="{FF2B5EF4-FFF2-40B4-BE49-F238E27FC236}">
                <a16:creationId xmlns:a16="http://schemas.microsoft.com/office/drawing/2014/main" id="{9438CE07-2A05-4359-6617-1A8B994E6844}"/>
              </a:ext>
            </a:extLst>
          </p:cNvPr>
          <p:cNvSpPr>
            <a:spLocks noGrp="1" noRot="1" noChangeAspect="1"/>
          </p:cNvSpPr>
          <p:nvPr>
            <p:ph type="sldImg"/>
          </p:nvPr>
        </p:nvSpPr>
        <p:spPr/>
      </p:sp>
    </p:spTree>
    <p:extLst>
      <p:ext uri="{BB962C8B-B14F-4D97-AF65-F5344CB8AC3E}">
        <p14:creationId xmlns:p14="http://schemas.microsoft.com/office/powerpoint/2010/main" val="41890632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For the shear applied to the short-term composite (n) section (i.e., V</a:t>
            </a:r>
            <a:r>
              <a:rPr lang="en-US" sz="1200" baseline="-25000" dirty="0"/>
              <a:t>LL+IM</a:t>
            </a:r>
            <a:r>
              <a:rPr lang="en-US" sz="1200" dirty="0"/>
              <a:t>), Q for the top flange is computed as the cross-sectional area of the top flange times the distance from the neutral axis of the short-term composite (n) section to the centroid of the top flange, which is equal to 11.71 in. (refer to Slide 30 in Lesson 6: 12.21 in. – 1.0 in./2 = 11.71 in.). Q for the concrete deck is computed as the cross-sectional area of the short-term (n) transformed structural concrete deck (9.0 * 114.0/8) times the distance from the neutral axis of the short-term composite (n) section to the centroid of the concrete deck, including the concrete haunch, which is equal to 19.21 in. (refer to Slide 30 in Lesson 6: 12.21 in. – 1.0 in. + 3.5 in. + 9.0 in./2 = 19.21 in.). The total Q for the top welds is Q for the top flange (187.4 in.</a:t>
            </a:r>
            <a:r>
              <a:rPr lang="en-US" sz="1200" baseline="30000" dirty="0"/>
              <a:t>3</a:t>
            </a:r>
            <a:r>
              <a:rPr lang="en-US" sz="1200" dirty="0"/>
              <a:t>) plus Q for the concrete deck (2,463.7 in.</a:t>
            </a:r>
            <a:r>
              <a:rPr lang="en-US" sz="1200" baseline="30000" dirty="0"/>
              <a:t>3</a:t>
            </a:r>
            <a:r>
              <a:rPr lang="en-US" sz="1200" dirty="0"/>
              <a:t>), which is equal to 2,651.1 in.</a:t>
            </a:r>
            <a:r>
              <a:rPr lang="en-US" sz="1200" baseline="30000" dirty="0"/>
              <a:t>3</a:t>
            </a:r>
            <a:r>
              <a:rPr lang="en-US" sz="1200" dirty="0"/>
              <a:t> For the bottom flange, Q is computed as the cross-sectional area of the bottom flange times the distance from the neutral axis of the short-term composite (n) section to the centroid of the bottom flange (refer again to Slide 30 in Lesson 6: 59.54 in. – 1.75 in./2 = 58.67 in.). Q for the bottom flange is 1,848.1 in.</a:t>
            </a:r>
            <a:r>
              <a:rPr lang="en-US" sz="1200" baseline="30000" dirty="0"/>
              <a:t>3</a:t>
            </a:r>
          </a:p>
          <a:p>
            <a:endParaRPr lang="en-US" sz="1200" dirty="0"/>
          </a:p>
          <a:p>
            <a:r>
              <a:rPr lang="en-US" sz="1200" dirty="0"/>
              <a:t>At the bottom of this slide, the total factored Strength I shear flow at the top and bottom welds is computed using the appropriate values of Q calculated on the preceding slide and this slide, and the corresponding values of the moment of inertia, I, from Slide 41. The load modifier, </a:t>
            </a:r>
            <a:r>
              <a:rPr lang="en-US" sz="1200" dirty="0">
                <a:sym typeface="Symbol" panose="05050102010706020507" pitchFamily="18" charset="2"/>
              </a:rPr>
              <a:t>, is taken equal to 1.0. The factored shear flow at the top welds is 4.89 kips/in. The factored shear flow at the bottom welds is 4.15 kips/in.</a:t>
            </a:r>
            <a:r>
              <a:rPr lang="en-US" sz="1200" dirty="0"/>
              <a:t> </a:t>
            </a:r>
            <a:endParaRPr lang="en-US" dirty="0"/>
          </a:p>
        </p:txBody>
      </p:sp>
      <p:sp>
        <p:nvSpPr>
          <p:cNvPr id="4" name="Slide Number Placeholder 3">
            <a:extLst>
              <a:ext uri="{FF2B5EF4-FFF2-40B4-BE49-F238E27FC236}">
                <a16:creationId xmlns:a16="http://schemas.microsoft.com/office/drawing/2014/main" id="{D8A16B9E-18C0-3E36-B850-133CFEABF27C}"/>
              </a:ext>
            </a:extLst>
          </p:cNvPr>
          <p:cNvSpPr>
            <a:spLocks noGrp="1"/>
          </p:cNvSpPr>
          <p:nvPr>
            <p:ph type="sldNum" sz="quarter" idx="5"/>
          </p:nvPr>
        </p:nvSpPr>
        <p:spPr/>
        <p:txBody>
          <a:bodyPr/>
          <a:lstStyle/>
          <a:p>
            <a:fld id="{90BDC431-FEEB-4AEA-9C88-8408D90EB600}" type="slidenum">
              <a:rPr lang="en-US" smtClean="0"/>
              <a:pPr/>
              <a:t>43</a:t>
            </a:fld>
            <a:endParaRPr lang="en-US" dirty="0"/>
          </a:p>
        </p:txBody>
      </p:sp>
      <p:sp>
        <p:nvSpPr>
          <p:cNvPr id="7" name="Slide Image Placeholder 6">
            <a:extLst>
              <a:ext uri="{FF2B5EF4-FFF2-40B4-BE49-F238E27FC236}">
                <a16:creationId xmlns:a16="http://schemas.microsoft.com/office/drawing/2014/main" id="{3AAE909C-A673-31B1-930B-7A2D2C746A84}"/>
              </a:ext>
            </a:extLst>
          </p:cNvPr>
          <p:cNvSpPr>
            <a:spLocks noGrp="1" noRot="1" noChangeAspect="1"/>
          </p:cNvSpPr>
          <p:nvPr>
            <p:ph type="sldImg"/>
          </p:nvPr>
        </p:nvSpPr>
        <p:spPr/>
      </p:sp>
    </p:spTree>
    <p:extLst>
      <p:ext uri="{BB962C8B-B14F-4D97-AF65-F5344CB8AC3E}">
        <p14:creationId xmlns:p14="http://schemas.microsoft.com/office/powerpoint/2010/main" val="35490409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43386"/>
            <a:ext cx="6257925" cy="4786313"/>
          </a:xfrm>
        </p:spPr>
        <p:txBody>
          <a:bodyPr/>
          <a:lstStyle/>
          <a:p>
            <a:r>
              <a:rPr lang="en-US" sz="1200" dirty="0"/>
              <a:t>The shear flow at the top welds governs. For flange-to-web welds on both sides of the web, the shear flow at each weld is 4.89/2 = 2.45 kips/in.</a:t>
            </a:r>
          </a:p>
          <a:p>
            <a:endParaRPr lang="en-US" sz="1200" dirty="0"/>
          </a:p>
          <a:p>
            <a:r>
              <a:rPr lang="en-US" sz="1200" dirty="0"/>
              <a:t>The factored resistance of the fillet weld in shear (in kips/in.) at the strength limit state is taken as the smaller of the factored shear rupture resistance of the connected material adjacent to the weld leg, and the product of the effective throat and the factored resistance of the weld metal, R</a:t>
            </a:r>
            <a:r>
              <a:rPr lang="en-US" sz="1200" baseline="-25000" dirty="0"/>
              <a:t>r</a:t>
            </a:r>
            <a:r>
              <a:rPr lang="en-US" sz="1200" dirty="0"/>
              <a:t>, given by the equation on Slide 40 of this lesson. Assume a minimum-size 5/16-in. fillet weld for the welds. According to </a:t>
            </a:r>
            <a:r>
              <a:rPr lang="en-US" sz="1200" i="1" dirty="0"/>
              <a:t>AASHTO LRFD </a:t>
            </a:r>
            <a:r>
              <a:rPr lang="en-US" sz="1200" dirty="0"/>
              <a:t>Table 6.13.3.4-1 (refer to the bottom table on Slide 36 of this lesson), the minimum size fillet weld is 5/16 in. when the base metal thickness, T, of the thicker part joined is greater than ¾ in. The top flange is 1” thick and the bottom flange is 1-3/4” thick (the web is ½” thick). Therefore, use the minimum size fillet weld equal to 5/16 in. for both the top and bottom flange welds. The minimum size weld will often control the size of flange-to-web welds. The maximum size requirement shown in the top table on Slide 36 of this lesson is also satisfied (i.e., T – 1/16-in. = 0.5 – 0.0625 = 0.4375 in., which is greater than 5/16 in. = 0.3125 in.).</a:t>
            </a:r>
          </a:p>
          <a:p>
            <a:endParaRPr lang="en-US" sz="1200" dirty="0"/>
          </a:p>
          <a:p>
            <a:r>
              <a:rPr lang="en-US" sz="1200" dirty="0"/>
              <a:t>The factored shear rupture resistance of the connected material, R</a:t>
            </a:r>
            <a:r>
              <a:rPr lang="en-US" sz="1200" baseline="-25000" dirty="0"/>
              <a:t>r</a:t>
            </a:r>
            <a:r>
              <a:rPr lang="en-US" sz="1200" dirty="0"/>
              <a:t>, (in kips/in.) is taken from an equation presented in </a:t>
            </a:r>
            <a:r>
              <a:rPr lang="en-US" sz="1200" i="1" dirty="0"/>
              <a:t>AASHTO LRFD </a:t>
            </a:r>
            <a:r>
              <a:rPr lang="en-US" sz="1200" dirty="0"/>
              <a:t>Article 6.13.5.3. The resistance is taken as the resistance factor for shear rupture, </a:t>
            </a:r>
            <a:r>
              <a:rPr lang="en-US" sz="1200" dirty="0">
                <a:sym typeface="Symbol" panose="05050102010706020507" pitchFamily="18" charset="2"/>
              </a:rPr>
              <a:t></a:t>
            </a:r>
            <a:r>
              <a:rPr lang="en-US" sz="1200" baseline="-25000" dirty="0">
                <a:sym typeface="Symbol" panose="05050102010706020507" pitchFamily="18" charset="2"/>
              </a:rPr>
              <a:t>vu</a:t>
            </a:r>
            <a:r>
              <a:rPr lang="en-US" sz="1200" dirty="0">
                <a:sym typeface="Symbol" panose="05050102010706020507" pitchFamily="18" charset="2"/>
              </a:rPr>
              <a:t> (= 0.80), specified in </a:t>
            </a:r>
            <a:r>
              <a:rPr lang="en-US" sz="1200" i="1" dirty="0">
                <a:sym typeface="Symbol" panose="05050102010706020507" pitchFamily="18" charset="2"/>
              </a:rPr>
              <a:t>AASHTO LRFD </a:t>
            </a:r>
            <a:r>
              <a:rPr lang="en-US" sz="1200" dirty="0">
                <a:sym typeface="Symbol" panose="05050102010706020507" pitchFamily="18" charset="2"/>
              </a:rPr>
              <a:t>Article 6.5.4.2 times the specified minimum tensile strength of the steel, F</a:t>
            </a:r>
            <a:r>
              <a:rPr lang="en-US" sz="1200" baseline="-25000" dirty="0">
                <a:sym typeface="Symbol" panose="05050102010706020507" pitchFamily="18" charset="2"/>
              </a:rPr>
              <a:t>u</a:t>
            </a:r>
            <a:r>
              <a:rPr lang="en-US" sz="1200" dirty="0">
                <a:sym typeface="Symbol" panose="05050102010706020507" pitchFamily="18" charset="2"/>
              </a:rPr>
              <a:t>, equal to 70 ksi, times the thickness of the thinnest connected part, which is the web (1/2 in.), or 16.24 kips/in. The factored shear resistance of the weld metal, R</a:t>
            </a:r>
            <a:r>
              <a:rPr lang="en-US" sz="1200" baseline="-25000" dirty="0">
                <a:sym typeface="Symbol" panose="05050102010706020507" pitchFamily="18" charset="2"/>
              </a:rPr>
              <a:t>r</a:t>
            </a:r>
            <a:r>
              <a:rPr lang="en-US" sz="1200" dirty="0">
                <a:sym typeface="Symbol" panose="05050102010706020507" pitchFamily="18" charset="2"/>
              </a:rPr>
              <a:t> (in kips/in.), is taken as 0.6 times the resistance factor for shear on the throat of the weld metal, </a:t>
            </a:r>
            <a:r>
              <a:rPr lang="en-US" sz="1200" baseline="-25000" dirty="0">
                <a:sym typeface="Symbol" panose="05050102010706020507" pitchFamily="18" charset="2"/>
              </a:rPr>
              <a:t>e2 </a:t>
            </a:r>
            <a:r>
              <a:rPr lang="en-US" sz="1200" dirty="0">
                <a:sym typeface="Symbol" panose="05050102010706020507" pitchFamily="18" charset="2"/>
              </a:rPr>
              <a:t>(= 0.80), specified in </a:t>
            </a:r>
            <a:r>
              <a:rPr lang="en-US" sz="1200" i="1" dirty="0">
                <a:sym typeface="Symbol" panose="05050102010706020507" pitchFamily="18" charset="2"/>
              </a:rPr>
              <a:t>AASHTO LRFD </a:t>
            </a:r>
            <a:r>
              <a:rPr lang="en-US" sz="1200" dirty="0">
                <a:sym typeface="Symbol" panose="05050102010706020507" pitchFamily="18" charset="2"/>
              </a:rPr>
              <a:t>Article 6.5.4.2 times the classification strength of the weld metal, F</a:t>
            </a:r>
            <a:r>
              <a:rPr lang="en-US" sz="1200" baseline="-25000" dirty="0">
                <a:sym typeface="Symbol" panose="05050102010706020507" pitchFamily="18" charset="2"/>
              </a:rPr>
              <a:t>exx</a:t>
            </a:r>
            <a:r>
              <a:rPr lang="en-US" sz="1200" dirty="0">
                <a:sym typeface="Symbol" panose="05050102010706020507" pitchFamily="18" charset="2"/>
              </a:rPr>
              <a:t>, equal to 70 ksi (Slide 41), times the effective throat of the fillet weld. The effective throat is equal to 0.707a, where a is the weld leg size equal to 5/16 in. (Slide 40). The resulting value of R</a:t>
            </a:r>
            <a:r>
              <a:rPr lang="en-US" sz="1200" baseline="-25000" dirty="0">
                <a:sym typeface="Symbol" panose="05050102010706020507" pitchFamily="18" charset="2"/>
              </a:rPr>
              <a:t>r</a:t>
            </a:r>
            <a:r>
              <a:rPr lang="en-US" sz="1200" dirty="0">
                <a:sym typeface="Symbol" panose="05050102010706020507" pitchFamily="18" charset="2"/>
              </a:rPr>
              <a:t> is 7.42 kips/in., which governs over the factored shear rupture resistance of the connected material of 16.24 kip/in. Since the factored shear flow, s</a:t>
            </a:r>
            <a:r>
              <a:rPr lang="en-US" sz="1200" baseline="-25000" dirty="0">
                <a:sym typeface="Symbol" panose="05050102010706020507" pitchFamily="18" charset="2"/>
              </a:rPr>
              <a:t>u</a:t>
            </a:r>
            <a:r>
              <a:rPr lang="en-US" sz="1200" dirty="0">
                <a:sym typeface="Symbol" panose="05050102010706020507" pitchFamily="18" charset="2"/>
              </a:rPr>
              <a:t>, of 2.45 kips/in. is less than R</a:t>
            </a:r>
            <a:r>
              <a:rPr lang="en-US" sz="1200" baseline="-25000" dirty="0">
                <a:sym typeface="Symbol" panose="05050102010706020507" pitchFamily="18" charset="2"/>
              </a:rPr>
              <a:t>r </a:t>
            </a:r>
            <a:r>
              <a:rPr lang="en-US" sz="1200" dirty="0">
                <a:sym typeface="Symbol" panose="05050102010706020507" pitchFamily="18" charset="2"/>
              </a:rPr>
              <a:t>equal to 7.42 kips/in., the 5/16-in. web-to-flange fillet welds are satisfactory for the strength limit state.</a:t>
            </a:r>
            <a:endParaRPr lang="en-US" sz="1200" dirty="0"/>
          </a:p>
        </p:txBody>
      </p:sp>
      <p:sp>
        <p:nvSpPr>
          <p:cNvPr id="4" name="Slide Number Placeholder 3">
            <a:extLst>
              <a:ext uri="{FF2B5EF4-FFF2-40B4-BE49-F238E27FC236}">
                <a16:creationId xmlns:a16="http://schemas.microsoft.com/office/drawing/2014/main" id="{E12AD1AE-A585-240B-479C-A594832BE45C}"/>
              </a:ext>
            </a:extLst>
          </p:cNvPr>
          <p:cNvSpPr>
            <a:spLocks noGrp="1"/>
          </p:cNvSpPr>
          <p:nvPr>
            <p:ph type="sldNum" sz="quarter" idx="5"/>
          </p:nvPr>
        </p:nvSpPr>
        <p:spPr/>
        <p:txBody>
          <a:bodyPr/>
          <a:lstStyle/>
          <a:p>
            <a:fld id="{90BDC431-FEEB-4AEA-9C88-8408D90EB600}" type="slidenum">
              <a:rPr lang="en-US" smtClean="0"/>
              <a:pPr/>
              <a:t>44</a:t>
            </a:fld>
            <a:endParaRPr lang="en-US" dirty="0"/>
          </a:p>
        </p:txBody>
      </p:sp>
      <p:sp>
        <p:nvSpPr>
          <p:cNvPr id="7" name="Slide Image Placeholder 6">
            <a:extLst>
              <a:ext uri="{FF2B5EF4-FFF2-40B4-BE49-F238E27FC236}">
                <a16:creationId xmlns:a16="http://schemas.microsoft.com/office/drawing/2014/main" id="{84C44D92-3FBE-4061-C728-FA6CDB6D9DF2}"/>
              </a:ext>
            </a:extLst>
          </p:cNvPr>
          <p:cNvSpPr>
            <a:spLocks noGrp="1" noRot="1" noChangeAspect="1"/>
          </p:cNvSpPr>
          <p:nvPr>
            <p:ph type="sldImg"/>
          </p:nvPr>
        </p:nvSpPr>
        <p:spPr/>
      </p:sp>
    </p:spTree>
    <p:extLst>
      <p:ext uri="{BB962C8B-B14F-4D97-AF65-F5344CB8AC3E}">
        <p14:creationId xmlns:p14="http://schemas.microsoft.com/office/powerpoint/2010/main" val="26012758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In this second example (Example 2), the bearing stiffener-to-web fillet welds for the composite-girder section shown in the figure on this slide will be designed  The section is at the abutment in the end span of the three-span continuous exterior girder taken from NSBA SBDH Design Example 1. The steel for the flanges and web is ASTM A709 Grade 50W steel with a specified minimum tensile strength, F</a:t>
            </a:r>
            <a:r>
              <a:rPr lang="en-US" sz="1200" baseline="-25000" dirty="0"/>
              <a:t>u</a:t>
            </a:r>
            <a:r>
              <a:rPr lang="en-US" sz="1200" dirty="0"/>
              <a:t>, of 70 ksi (</a:t>
            </a:r>
            <a:r>
              <a:rPr lang="en-US" sz="1200" i="1" dirty="0"/>
              <a:t>AASHTO LRFD </a:t>
            </a:r>
            <a:r>
              <a:rPr lang="en-US" sz="1200" dirty="0"/>
              <a:t>Table 6.4.1-1).</a:t>
            </a:r>
          </a:p>
          <a:p>
            <a:endParaRPr lang="en-US" sz="1200" dirty="0"/>
          </a:p>
          <a:p>
            <a:r>
              <a:rPr lang="en-US" sz="1200" dirty="0"/>
              <a:t>For the fillet welds, matching weld metal (i.e., E70 electrodes) will be used with a classification strength, F</a:t>
            </a:r>
            <a:r>
              <a:rPr lang="en-US" sz="1200" baseline="-25000" dirty="0"/>
              <a:t>exx</a:t>
            </a:r>
            <a:r>
              <a:rPr lang="en-US" sz="1200" dirty="0"/>
              <a:t>, equal to 70 ksi. The bearing stiffeners are each 5/8-in. thick. The clips to clear the top and bottom flange-to-web fillet welds are 2.5 in.</a:t>
            </a:r>
          </a:p>
          <a:p>
            <a:endParaRPr lang="en-US" sz="1200" dirty="0"/>
          </a:p>
          <a:p>
            <a:r>
              <a:rPr lang="en-US" sz="1200" dirty="0"/>
              <a:t>The maximum factored Strength I end reaction, R</a:t>
            </a:r>
            <a:r>
              <a:rPr lang="en-US" sz="1200" baseline="-25000" dirty="0"/>
              <a:t>u</a:t>
            </a:r>
            <a:r>
              <a:rPr lang="en-US" sz="1200" dirty="0"/>
              <a:t>, is 388 kips (refer to NSBA SBDH Design Example 1).</a:t>
            </a:r>
          </a:p>
          <a:p>
            <a:endParaRPr lang="en-US" sz="1200" dirty="0"/>
          </a:p>
          <a:p>
            <a:r>
              <a:rPr lang="en-US" sz="1200" dirty="0"/>
              <a:t>From </a:t>
            </a:r>
            <a:r>
              <a:rPr lang="en-US" sz="1200" i="1" dirty="0"/>
              <a:t>AASHTO LRFD </a:t>
            </a:r>
            <a:r>
              <a:rPr lang="en-US" sz="1200" dirty="0"/>
              <a:t>Table 6.6.1.2.3-1 (Condition 4.1), the nominal fatigue resistance for base metal at the toe of stiffener-to-web welds subject to a net applied tensile stress is based on fatigue Detail Category C</a:t>
            </a:r>
            <a:r>
              <a:rPr lang="en-US" sz="1200" dirty="0">
                <a:sym typeface="Symbol" panose="05050102010706020507" pitchFamily="18" charset="2"/>
              </a:rPr>
              <a:t> (Lesson 7). However, s</a:t>
            </a:r>
            <a:r>
              <a:rPr lang="en-US" sz="1200" dirty="0"/>
              <a:t>ince the bearing stiffeners in this example are located at an abutment, the stress range is zero and fatigue of the base metal adjacent to these welds need not be checked. </a:t>
            </a:r>
            <a:endParaRPr lang="en-US" dirty="0"/>
          </a:p>
        </p:txBody>
      </p:sp>
      <p:sp>
        <p:nvSpPr>
          <p:cNvPr id="4" name="Slide Number Placeholder 3">
            <a:extLst>
              <a:ext uri="{FF2B5EF4-FFF2-40B4-BE49-F238E27FC236}">
                <a16:creationId xmlns:a16="http://schemas.microsoft.com/office/drawing/2014/main" id="{2A84BFDB-0DA1-1A50-1E1B-ED874F3417A6}"/>
              </a:ext>
            </a:extLst>
          </p:cNvPr>
          <p:cNvSpPr>
            <a:spLocks noGrp="1"/>
          </p:cNvSpPr>
          <p:nvPr>
            <p:ph type="sldNum" sz="quarter" idx="5"/>
          </p:nvPr>
        </p:nvSpPr>
        <p:spPr/>
        <p:txBody>
          <a:bodyPr/>
          <a:lstStyle/>
          <a:p>
            <a:fld id="{90BDC431-FEEB-4AEA-9C88-8408D90EB600}" type="slidenum">
              <a:rPr lang="en-US" smtClean="0"/>
              <a:pPr/>
              <a:t>45</a:t>
            </a:fld>
            <a:endParaRPr lang="en-US" dirty="0"/>
          </a:p>
        </p:txBody>
      </p:sp>
      <p:sp>
        <p:nvSpPr>
          <p:cNvPr id="7" name="Slide Image Placeholder 6">
            <a:extLst>
              <a:ext uri="{FF2B5EF4-FFF2-40B4-BE49-F238E27FC236}">
                <a16:creationId xmlns:a16="http://schemas.microsoft.com/office/drawing/2014/main" id="{2F623689-9B86-B9E0-90FA-6DE61A40BF68}"/>
              </a:ext>
            </a:extLst>
          </p:cNvPr>
          <p:cNvSpPr>
            <a:spLocks noGrp="1" noRot="1" noChangeAspect="1"/>
          </p:cNvSpPr>
          <p:nvPr>
            <p:ph type="sldImg"/>
          </p:nvPr>
        </p:nvSpPr>
        <p:spPr/>
      </p:sp>
    </p:spTree>
    <p:extLst>
      <p:ext uri="{BB962C8B-B14F-4D97-AF65-F5344CB8AC3E}">
        <p14:creationId xmlns:p14="http://schemas.microsoft.com/office/powerpoint/2010/main" val="37422555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692650"/>
          </a:xfrm>
        </p:spPr>
        <p:txBody>
          <a:bodyPr/>
          <a:lstStyle/>
          <a:p>
            <a:r>
              <a:rPr lang="en-US" sz="1200" dirty="0"/>
              <a:t>The total length of a single bearing stiffener-to-web weld, allowing for the 2.5-in. clips at the top and bottom of the 69.0-in-deep web to clear the flange-to-web fillet welds is 64.0 in.</a:t>
            </a:r>
          </a:p>
          <a:p>
            <a:endParaRPr lang="en-US" sz="1200" dirty="0"/>
          </a:p>
          <a:p>
            <a:r>
              <a:rPr lang="en-US" sz="1200" dirty="0"/>
              <a:t>The factored resistance of the fillet weld in shear (kips/in.) is taken as the smaller of the factored shear rupture resistance of the connected material adjacent to the weld leg, and the product of the effective throat and the factored resistance of the weld metal, R</a:t>
            </a:r>
            <a:r>
              <a:rPr lang="en-US" sz="1200" baseline="-25000" dirty="0"/>
              <a:t>r</a:t>
            </a:r>
            <a:r>
              <a:rPr lang="en-US" sz="1200" dirty="0"/>
              <a:t>, given by the equation on Slide 40 of this lesson. Assume a minimum-size 1/4-in. fillet weld for the welds. According to </a:t>
            </a:r>
            <a:r>
              <a:rPr lang="en-US" sz="1200" i="1" dirty="0"/>
              <a:t>AASHTO LRFD </a:t>
            </a:r>
            <a:r>
              <a:rPr lang="en-US" sz="1200" dirty="0"/>
              <a:t>Table 6.13.3.4-1 (refer to the bottom table on Slide 36 of this lesson), the minimum size fillet weld is ¼  in. when the base metal thickness, T, of the thicker part joined is less than or equal to ¾ in. The web is ½-in. thick, and the bearing stiffeners are 5/8-in. thick. Therefore, use the minimum size fillet weld equal to ¼ in. for the bearing stiffener-to-web welds. The minimum size weld will often control the size of these welds. The maximum size requirement given in the top table on Slide 36 is also satisfied.</a:t>
            </a:r>
          </a:p>
          <a:p>
            <a:endParaRPr lang="en-US" sz="1200" dirty="0"/>
          </a:p>
          <a:p>
            <a:r>
              <a:rPr lang="en-US" sz="1200" dirty="0"/>
              <a:t>The factored shear rupture resistance of the connected material, R</a:t>
            </a:r>
            <a:r>
              <a:rPr lang="en-US" sz="1200" baseline="-25000" dirty="0"/>
              <a:t>r</a:t>
            </a:r>
            <a:r>
              <a:rPr lang="en-US" sz="1200" dirty="0"/>
              <a:t>, (in kips/in.) is taken from an equation given in </a:t>
            </a:r>
            <a:r>
              <a:rPr lang="en-US" sz="1200" i="1" dirty="0"/>
              <a:t>AASHTO LRFD </a:t>
            </a:r>
            <a:r>
              <a:rPr lang="en-US" sz="1200" dirty="0"/>
              <a:t>Article 6.13.5.3. The resistance is taken as the resistance factor for shear rupture, </a:t>
            </a:r>
            <a:r>
              <a:rPr lang="en-US" sz="1200" dirty="0">
                <a:sym typeface="Symbol" panose="05050102010706020507" pitchFamily="18" charset="2"/>
              </a:rPr>
              <a:t></a:t>
            </a:r>
            <a:r>
              <a:rPr lang="en-US" sz="1200" baseline="-25000" dirty="0">
                <a:sym typeface="Symbol" panose="05050102010706020507" pitchFamily="18" charset="2"/>
              </a:rPr>
              <a:t>vu</a:t>
            </a:r>
            <a:r>
              <a:rPr lang="en-US" sz="1200" dirty="0">
                <a:sym typeface="Symbol" panose="05050102010706020507" pitchFamily="18" charset="2"/>
              </a:rPr>
              <a:t> (= 0.80), specified in </a:t>
            </a:r>
            <a:r>
              <a:rPr lang="en-US" sz="1200" i="1" dirty="0">
                <a:sym typeface="Symbol" panose="05050102010706020507" pitchFamily="18" charset="2"/>
              </a:rPr>
              <a:t>AASHTO LRFD </a:t>
            </a:r>
            <a:r>
              <a:rPr lang="en-US" sz="1200" dirty="0">
                <a:sym typeface="Symbol" panose="05050102010706020507" pitchFamily="18" charset="2"/>
              </a:rPr>
              <a:t>Article 6.5.4.2 times the specified minimum tensile strength of the steel, F</a:t>
            </a:r>
            <a:r>
              <a:rPr lang="en-US" sz="1200" baseline="-25000" dirty="0">
                <a:sym typeface="Symbol" panose="05050102010706020507" pitchFamily="18" charset="2"/>
              </a:rPr>
              <a:t>u</a:t>
            </a:r>
            <a:r>
              <a:rPr lang="en-US" sz="1200" dirty="0">
                <a:sym typeface="Symbol" panose="05050102010706020507" pitchFamily="18" charset="2"/>
              </a:rPr>
              <a:t>, equal to 70 ksi, times the thickness of the thinnest connected part, which is the web (1/2 in.), or 16.24 kips/in. The factored shear resistance of the weld metal, R</a:t>
            </a:r>
            <a:r>
              <a:rPr lang="en-US" sz="1200" baseline="-25000" dirty="0">
                <a:sym typeface="Symbol" panose="05050102010706020507" pitchFamily="18" charset="2"/>
              </a:rPr>
              <a:t>r </a:t>
            </a:r>
            <a:r>
              <a:rPr lang="en-US" sz="1200" dirty="0">
                <a:sym typeface="Symbol" panose="05050102010706020507" pitchFamily="18" charset="2"/>
              </a:rPr>
              <a:t>(in kips/in.), is taken as 0.6 times the resistance factor for shear on the throat of the weld metal, </a:t>
            </a:r>
            <a:r>
              <a:rPr lang="en-US" sz="1200" baseline="-25000" dirty="0">
                <a:sym typeface="Symbol" panose="05050102010706020507" pitchFamily="18" charset="2"/>
              </a:rPr>
              <a:t>e2 </a:t>
            </a:r>
            <a:r>
              <a:rPr lang="en-US" sz="1200" dirty="0">
                <a:sym typeface="Symbol" panose="05050102010706020507" pitchFamily="18" charset="2"/>
              </a:rPr>
              <a:t>(= 0.80), specified in </a:t>
            </a:r>
            <a:r>
              <a:rPr lang="en-US" sz="1200" i="1" dirty="0">
                <a:sym typeface="Symbol" panose="05050102010706020507" pitchFamily="18" charset="2"/>
              </a:rPr>
              <a:t>AASHTO LRFD </a:t>
            </a:r>
            <a:r>
              <a:rPr lang="en-US" sz="1200" dirty="0">
                <a:sym typeface="Symbol" panose="05050102010706020507" pitchFamily="18" charset="2"/>
              </a:rPr>
              <a:t>Article 6.5.4.2 times the classification strength of the weld metal, F</a:t>
            </a:r>
            <a:r>
              <a:rPr lang="en-US" sz="1200" baseline="-25000" dirty="0">
                <a:sym typeface="Symbol" panose="05050102010706020507" pitchFamily="18" charset="2"/>
              </a:rPr>
              <a:t>exx</a:t>
            </a:r>
            <a:r>
              <a:rPr lang="en-US" sz="1200" dirty="0">
                <a:sym typeface="Symbol" panose="05050102010706020507" pitchFamily="18" charset="2"/>
              </a:rPr>
              <a:t>, equal to 70 ksi (Slide 45), times the effective throat of the fillet weld. The effective throat is equal to 0.707a, where a is the weld leg size equal to ¼ in. (Slide 40). The resulting value of R</a:t>
            </a:r>
            <a:r>
              <a:rPr lang="en-US" sz="1200" baseline="-25000" dirty="0">
                <a:sym typeface="Symbol" panose="05050102010706020507" pitchFamily="18" charset="2"/>
              </a:rPr>
              <a:t>r</a:t>
            </a:r>
            <a:r>
              <a:rPr lang="en-US" sz="1200" dirty="0">
                <a:sym typeface="Symbol" panose="05050102010706020507" pitchFamily="18" charset="2"/>
              </a:rPr>
              <a:t> is 5.94 kips/in., which governs over the factored shear rupture resistance of the connected material of 16.24 kip/in. Since the factored end reaction, R</a:t>
            </a:r>
            <a:r>
              <a:rPr lang="en-US" sz="1200" baseline="-25000" dirty="0">
                <a:sym typeface="Symbol" panose="05050102010706020507" pitchFamily="18" charset="2"/>
              </a:rPr>
              <a:t>u</a:t>
            </a:r>
            <a:r>
              <a:rPr lang="en-US" sz="1200" dirty="0">
                <a:sym typeface="Symbol" panose="05050102010706020507" pitchFamily="18" charset="2"/>
              </a:rPr>
              <a:t>, of 388 kips is less than R</a:t>
            </a:r>
            <a:r>
              <a:rPr lang="en-US" sz="1200" baseline="-25000" dirty="0">
                <a:sym typeface="Symbol" panose="05050102010706020507" pitchFamily="18" charset="2"/>
              </a:rPr>
              <a:t>r</a:t>
            </a:r>
            <a:r>
              <a:rPr lang="en-US" sz="1200" dirty="0">
                <a:sym typeface="Symbol" panose="05050102010706020507" pitchFamily="18" charset="2"/>
              </a:rPr>
              <a:t> equal to 4 welds times 5.94 kips/in/weld times the length of the welds equal to 64.0 in., which is equal to 1,521 kips. the 1/4-in. bearing stiffener-to-web fillet welds are satisfactory for the strength limit state.</a:t>
            </a:r>
            <a:endParaRPr lang="en-US" dirty="0"/>
          </a:p>
        </p:txBody>
      </p:sp>
      <p:sp>
        <p:nvSpPr>
          <p:cNvPr id="4" name="Slide Number Placeholder 3">
            <a:extLst>
              <a:ext uri="{FF2B5EF4-FFF2-40B4-BE49-F238E27FC236}">
                <a16:creationId xmlns:a16="http://schemas.microsoft.com/office/drawing/2014/main" id="{1F8F23E5-8074-CEEB-816C-BEB852610027}"/>
              </a:ext>
            </a:extLst>
          </p:cNvPr>
          <p:cNvSpPr>
            <a:spLocks noGrp="1"/>
          </p:cNvSpPr>
          <p:nvPr>
            <p:ph type="sldNum" sz="quarter" idx="5"/>
          </p:nvPr>
        </p:nvSpPr>
        <p:spPr/>
        <p:txBody>
          <a:bodyPr/>
          <a:lstStyle/>
          <a:p>
            <a:fld id="{90BDC431-FEEB-4AEA-9C88-8408D90EB600}" type="slidenum">
              <a:rPr lang="en-US" smtClean="0"/>
              <a:pPr/>
              <a:t>46</a:t>
            </a:fld>
            <a:endParaRPr lang="en-US" dirty="0"/>
          </a:p>
        </p:txBody>
      </p:sp>
      <p:sp>
        <p:nvSpPr>
          <p:cNvPr id="7" name="Slide Image Placeholder 6">
            <a:extLst>
              <a:ext uri="{FF2B5EF4-FFF2-40B4-BE49-F238E27FC236}">
                <a16:creationId xmlns:a16="http://schemas.microsoft.com/office/drawing/2014/main" id="{79C34CAB-47A4-A7B8-5636-055D592F37C4}"/>
              </a:ext>
            </a:extLst>
          </p:cNvPr>
          <p:cNvSpPr>
            <a:spLocks noGrp="1" noRot="1" noChangeAspect="1"/>
          </p:cNvSpPr>
          <p:nvPr>
            <p:ph type="sldImg"/>
          </p:nvPr>
        </p:nvSpPr>
        <p:spPr/>
      </p:sp>
    </p:spTree>
    <p:extLst>
      <p:ext uri="{BB962C8B-B14F-4D97-AF65-F5344CB8AC3E}">
        <p14:creationId xmlns:p14="http://schemas.microsoft.com/office/powerpoint/2010/main" val="26953300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4"/>
            <a:ext cx="6257925" cy="4966628"/>
          </a:xfrm>
        </p:spPr>
        <p:txBody>
          <a:bodyPr/>
          <a:lstStyle/>
          <a:p>
            <a:r>
              <a:rPr lang="en-US" dirty="0"/>
              <a:t>As indicated in </a:t>
            </a:r>
            <a:r>
              <a:rPr lang="en-US" i="1" dirty="0"/>
              <a:t>AASHTO LRFD </a:t>
            </a:r>
            <a:r>
              <a:rPr lang="en-US" dirty="0"/>
              <a:t>Article 6.13.1, eccentric connections should be avoided, but where they cannot be avoided, members and connections are to be designed for the combined effects of shear and moment due to the eccentricity. </a:t>
            </a:r>
          </a:p>
          <a:p>
            <a:r>
              <a:rPr lang="en-US" dirty="0"/>
              <a:t> </a:t>
            </a:r>
          </a:p>
          <a:p>
            <a:r>
              <a:rPr lang="en-US" i="1" dirty="0"/>
              <a:t>AASHTO LRFD </a:t>
            </a:r>
            <a:r>
              <a:rPr lang="en-US" dirty="0"/>
              <a:t>Article C6.13.3.2.4b indicates that if fillet welds are subject to eccentric loads that produce a combination of shear and bending stresses, they are to be proportioned based on a direct vector addition of the shear forces on the weld. Eccentric shear can result, for example, when the loading of fillet welds is neither parallel to nor transverse to the axis of the welds.  Basically, eccentric shear conditions occur when the welds are subject to pure torsion, a combination of shear and torsion, or a combination of shear and bending. </a:t>
            </a:r>
          </a:p>
          <a:p>
            <a:r>
              <a:rPr lang="en-US" dirty="0"/>
              <a:t> </a:t>
            </a:r>
          </a:p>
          <a:p>
            <a:r>
              <a:rPr lang="en-US" dirty="0"/>
              <a:t>The resistance of an eccentrically-loaded fillet-welded joint subject to a combination of shear and torsion, or to a combination of shear and bending can be conservatively determined using a traditional elastic vector analysis approach. The following assumptions are made in this approach: 1) assuming each segment of weld is of the same size, it is assumed that concentrically applied load (i.e. direct shear) is resisted equally by each weld segment; 2) any rotation caused by a torsional moment is assumed to occur about the centroid of the weld configuration; 3) load on a weld segment caused by a torsional moment is assumed proportional to the distance of that segment from the centroid of the weld configuration; 4) the direction of the force on a weld segment caused by a torsional moment is assumed perpendicular to the radial distance of the segment from the centroid of the weld configuration; and 5) the resultant force is obtained by combining vectorially the components of the forces caused by direct shear and torsion. Also, for computing forces or stresses on the weld segments, the segment lines are assumed defined by the edges along which the fillets are placed, rather than to the center of the effective throats. This approach is demonstrated in the following example.</a:t>
            </a:r>
          </a:p>
          <a:p>
            <a:endParaRPr lang="en-US" dirty="0"/>
          </a:p>
          <a:p>
            <a:r>
              <a:rPr lang="en-US" dirty="0"/>
              <a:t>The traditional elastic vector analysis method can also be used for the case where the applied load is eccentric to the plane of the weld configuration subjecting the configuration to combined shear and bending moment. In essence, the weld configuration in this case is loaded in shear and tension. The compression force from the bending is typically assumed carried by direct compression of the pieces being welded rather than through the welds. Refer to the Reference Manual for National Highway Institute (NHI) Course 130081: LRFD Superstructure Design for further information along with a design example (available for free download at </a:t>
            </a:r>
            <a:r>
              <a:rPr lang="en-US" dirty="0">
                <a:hlinkClick r:id="rId3"/>
              </a:rPr>
              <a:t>www.nhi.fhwa.dot.gov</a:t>
            </a:r>
            <a:r>
              <a:rPr lang="en-US" dirty="0"/>
              <a:t>).</a:t>
            </a:r>
          </a:p>
        </p:txBody>
      </p:sp>
      <p:sp>
        <p:nvSpPr>
          <p:cNvPr id="4" name="Slide Number Placeholder 3">
            <a:extLst>
              <a:ext uri="{FF2B5EF4-FFF2-40B4-BE49-F238E27FC236}">
                <a16:creationId xmlns:a16="http://schemas.microsoft.com/office/drawing/2014/main" id="{0C1AFD7A-22DF-A3E6-23BB-828DD33FD226}"/>
              </a:ext>
            </a:extLst>
          </p:cNvPr>
          <p:cNvSpPr>
            <a:spLocks noGrp="1"/>
          </p:cNvSpPr>
          <p:nvPr>
            <p:ph type="sldNum" sz="quarter" idx="5"/>
          </p:nvPr>
        </p:nvSpPr>
        <p:spPr/>
        <p:txBody>
          <a:bodyPr/>
          <a:lstStyle/>
          <a:p>
            <a:fld id="{90BDC431-FEEB-4AEA-9C88-8408D90EB600}" type="slidenum">
              <a:rPr lang="en-US" smtClean="0"/>
              <a:pPr/>
              <a:t>47</a:t>
            </a:fld>
            <a:endParaRPr lang="en-US" dirty="0"/>
          </a:p>
        </p:txBody>
      </p:sp>
      <p:sp>
        <p:nvSpPr>
          <p:cNvPr id="7" name="Slide Image Placeholder 6">
            <a:extLst>
              <a:ext uri="{FF2B5EF4-FFF2-40B4-BE49-F238E27FC236}">
                <a16:creationId xmlns:a16="http://schemas.microsoft.com/office/drawing/2014/main" id="{B9ACD602-2D26-4C52-D86B-268ABA14D808}"/>
              </a:ext>
            </a:extLst>
          </p:cNvPr>
          <p:cNvSpPr>
            <a:spLocks noGrp="1" noRot="1" noChangeAspect="1"/>
          </p:cNvSpPr>
          <p:nvPr>
            <p:ph type="sldImg"/>
          </p:nvPr>
        </p:nvSpPr>
        <p:spPr/>
      </p:sp>
    </p:spTree>
    <p:extLst>
      <p:ext uri="{BB962C8B-B14F-4D97-AF65-F5344CB8AC3E}">
        <p14:creationId xmlns:p14="http://schemas.microsoft.com/office/powerpoint/2010/main" val="42908430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9100"/>
            <a:ext cx="6257925" cy="4570890"/>
          </a:xfrm>
        </p:spPr>
        <p:txBody>
          <a:bodyPr/>
          <a:lstStyle/>
          <a:p>
            <a:r>
              <a:rPr lang="en-US" sz="1200" dirty="0"/>
              <a:t>In this example (Example 1), using the elastic vector analysis method, design the fillet welds for the eccentrically loaded bracket configuration shown in the figure on this slide, which is subject to combined shear and torsion, for the strength limit state. The factored force, P</a:t>
            </a:r>
            <a:r>
              <a:rPr lang="en-US" sz="1200" baseline="-25000" dirty="0"/>
              <a:t>u</a:t>
            </a:r>
            <a:r>
              <a:rPr lang="en-US" sz="1200" dirty="0"/>
              <a:t>, acting on the bracket is 25 kips. Assume E70 electrodes with a classification strength, F</a:t>
            </a:r>
            <a:r>
              <a:rPr lang="en-US" sz="1200" baseline="-25000" dirty="0"/>
              <a:t>exx</a:t>
            </a:r>
            <a:r>
              <a:rPr lang="en-US" sz="1200" dirty="0"/>
              <a:t>, equal to 70 ksi. Assume that minimum size 5/16-in. fillet welds may be used (Slide 36). The bracket is 5/8-in. thick. </a:t>
            </a:r>
            <a:r>
              <a:rPr lang="en-US" sz="1200" noProof="0" dirty="0"/>
              <a:t>The steel for the bracket is ASTM A709 Grade 50W steel with a specified minimum tensile strength, F</a:t>
            </a:r>
            <a:r>
              <a:rPr lang="en-US" sz="1200" baseline="-25000" noProof="0" dirty="0"/>
              <a:t>u</a:t>
            </a:r>
            <a:r>
              <a:rPr lang="en-US" sz="1200" noProof="0" dirty="0"/>
              <a:t> = 70 ksi (</a:t>
            </a:r>
            <a:r>
              <a:rPr lang="en-US" sz="1200" i="1" noProof="0" dirty="0"/>
              <a:t>AASHTO LRFD </a:t>
            </a:r>
            <a:r>
              <a:rPr lang="en-US" sz="1200" noProof="0" dirty="0"/>
              <a:t>Table 6.4.1-1).</a:t>
            </a:r>
          </a:p>
          <a:p>
            <a:endParaRPr lang="en-US" dirty="0"/>
          </a:p>
        </p:txBody>
      </p:sp>
      <p:sp>
        <p:nvSpPr>
          <p:cNvPr id="4" name="Slide Number Placeholder 3">
            <a:extLst>
              <a:ext uri="{FF2B5EF4-FFF2-40B4-BE49-F238E27FC236}">
                <a16:creationId xmlns:a16="http://schemas.microsoft.com/office/drawing/2014/main" id="{A734BE48-C1D1-78D3-7116-485C1A13D24F}"/>
              </a:ext>
            </a:extLst>
          </p:cNvPr>
          <p:cNvSpPr>
            <a:spLocks noGrp="1"/>
          </p:cNvSpPr>
          <p:nvPr>
            <p:ph type="sldNum" sz="quarter" idx="5"/>
          </p:nvPr>
        </p:nvSpPr>
        <p:spPr/>
        <p:txBody>
          <a:bodyPr/>
          <a:lstStyle/>
          <a:p>
            <a:fld id="{90BDC431-FEEB-4AEA-9C88-8408D90EB600}" type="slidenum">
              <a:rPr lang="en-US" smtClean="0"/>
              <a:pPr/>
              <a:t>48</a:t>
            </a:fld>
            <a:endParaRPr lang="en-US" dirty="0"/>
          </a:p>
        </p:txBody>
      </p:sp>
      <p:sp>
        <p:nvSpPr>
          <p:cNvPr id="7" name="Slide Image Placeholder 6">
            <a:extLst>
              <a:ext uri="{FF2B5EF4-FFF2-40B4-BE49-F238E27FC236}">
                <a16:creationId xmlns:a16="http://schemas.microsoft.com/office/drawing/2014/main" id="{3F6397A4-595A-436F-59B5-FDC7AB3CDF1A}"/>
              </a:ext>
            </a:extLst>
          </p:cNvPr>
          <p:cNvSpPr>
            <a:spLocks noGrp="1" noRot="1" noChangeAspect="1"/>
          </p:cNvSpPr>
          <p:nvPr>
            <p:ph type="sldImg"/>
          </p:nvPr>
        </p:nvSpPr>
        <p:spPr/>
      </p:sp>
    </p:spTree>
    <p:extLst>
      <p:ext uri="{BB962C8B-B14F-4D97-AF65-F5344CB8AC3E}">
        <p14:creationId xmlns:p14="http://schemas.microsoft.com/office/powerpoint/2010/main" val="41742726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61405"/>
            <a:ext cx="6257925" cy="4570890"/>
          </a:xfrm>
        </p:spPr>
        <p:txBody>
          <a:bodyPr/>
          <a:lstStyle/>
          <a:p>
            <a:r>
              <a:rPr lang="en-US" sz="1200" dirty="0"/>
              <a:t>It becomes convenient in these calculations to treat the welds as lines having length, but with an effective throat thickness (width), t</a:t>
            </a:r>
            <a:r>
              <a:rPr lang="en-US" sz="1200" baseline="-25000" dirty="0"/>
              <a:t>e</a:t>
            </a:r>
            <a:r>
              <a:rPr lang="en-US" sz="1200" dirty="0"/>
              <a:t>, equal to unity, and using the general terms b and d, as illustrated in the figure on this slide for the two horizontal welds in the example bracket configuration.</a:t>
            </a:r>
          </a:p>
          <a:p>
            <a:endParaRPr lang="en-US" sz="1200" dirty="0"/>
          </a:p>
          <a:p>
            <a:r>
              <a:rPr lang="en-US" sz="1200" dirty="0"/>
              <a:t>Properties for other common weld line configurations are tabulated in textbooks and steel design references including the AISC </a:t>
            </a:r>
            <a:r>
              <a:rPr lang="en-US" sz="1200" i="1" dirty="0"/>
              <a:t>Steel Construction Manual</a:t>
            </a:r>
          </a:p>
          <a:p>
            <a:endParaRPr lang="en-US" dirty="0"/>
          </a:p>
        </p:txBody>
      </p:sp>
      <p:sp>
        <p:nvSpPr>
          <p:cNvPr id="4" name="Slide Number Placeholder 3">
            <a:extLst>
              <a:ext uri="{FF2B5EF4-FFF2-40B4-BE49-F238E27FC236}">
                <a16:creationId xmlns:a16="http://schemas.microsoft.com/office/drawing/2014/main" id="{CF0D1BED-5B20-6FDC-7565-6FBB3F6BAAFC}"/>
              </a:ext>
            </a:extLst>
          </p:cNvPr>
          <p:cNvSpPr>
            <a:spLocks noGrp="1"/>
          </p:cNvSpPr>
          <p:nvPr>
            <p:ph type="sldNum" sz="quarter" idx="5"/>
          </p:nvPr>
        </p:nvSpPr>
        <p:spPr/>
        <p:txBody>
          <a:bodyPr/>
          <a:lstStyle/>
          <a:p>
            <a:fld id="{90BDC431-FEEB-4AEA-9C88-8408D90EB600}" type="slidenum">
              <a:rPr lang="en-US" smtClean="0"/>
              <a:pPr/>
              <a:t>49</a:t>
            </a:fld>
            <a:endParaRPr lang="en-US" dirty="0"/>
          </a:p>
        </p:txBody>
      </p:sp>
      <p:sp>
        <p:nvSpPr>
          <p:cNvPr id="7" name="Slide Image Placeholder 6">
            <a:extLst>
              <a:ext uri="{FF2B5EF4-FFF2-40B4-BE49-F238E27FC236}">
                <a16:creationId xmlns:a16="http://schemas.microsoft.com/office/drawing/2014/main" id="{5452FCFD-886D-09AB-E446-FB3D8C3C0602}"/>
              </a:ext>
            </a:extLst>
          </p:cNvPr>
          <p:cNvSpPr>
            <a:spLocks noGrp="1" noRot="1" noChangeAspect="1"/>
          </p:cNvSpPr>
          <p:nvPr>
            <p:ph type="sldImg"/>
          </p:nvPr>
        </p:nvSpPr>
        <p:spPr/>
      </p:sp>
    </p:spTree>
    <p:extLst>
      <p:ext uri="{BB962C8B-B14F-4D97-AF65-F5344CB8AC3E}">
        <p14:creationId xmlns:p14="http://schemas.microsoft.com/office/powerpoint/2010/main" val="3856391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dirty="0"/>
              <a:t>The design of splices and connections is covered in </a:t>
            </a:r>
            <a:r>
              <a:rPr lang="en-US" i="1" dirty="0"/>
              <a:t>AASHTO LRFD </a:t>
            </a:r>
            <a:r>
              <a:rPr lang="en-US" dirty="0"/>
              <a:t>Article 6.13. The design of bolted connections is covered in </a:t>
            </a:r>
            <a:r>
              <a:rPr lang="en-US" i="1" dirty="0"/>
              <a:t>AASHTO LRFD </a:t>
            </a:r>
            <a:r>
              <a:rPr lang="en-US" dirty="0"/>
              <a:t>Article 6.13.2. The design of welded connections is covered in AASHTO LRFD Article 6.13.3. </a:t>
            </a:r>
            <a:r>
              <a:rPr lang="en-US" i="1" dirty="0"/>
              <a:t>AASHTO LRFD </a:t>
            </a:r>
            <a:r>
              <a:rPr lang="en-US" dirty="0"/>
              <a:t>Articles 6.13.4 and 6.13.5 deal with the topics of block shear rupture resistance and the design of connection elements (e.g., splice plates, gusset plates and lateral connection plates) for tension and shear, respectively. These topics are covered in greater detail in Lesson 12.</a:t>
            </a:r>
          </a:p>
          <a:p>
            <a:endParaRPr lang="en-US" dirty="0"/>
          </a:p>
          <a:p>
            <a:r>
              <a:rPr lang="en-US" dirty="0"/>
              <a:t>Where practical, connections should be made symmetrical about the axis of the members. Members, including bracing, should be connected so that their gravity axes will intersect at a point. Eccentric connections should be avoided, however, where this is not possible, the members and connections must be designed for the combined effects of the shear and moment due to the eccentricity. Bolted connections, except for connections on lacing and handrails, are to contain not less than two bolts. </a:t>
            </a:r>
          </a:p>
          <a:p>
            <a:endParaRPr lang="en-US" dirty="0"/>
          </a:p>
          <a:p>
            <a:r>
              <a:rPr lang="en-US" dirty="0"/>
              <a:t>End connections of stringers, floorbeams and girders should be connected with high-strength bolts. Where bolting is not practical, welded connections may be used, but they must be designed for the vertical loads and any bending moment resulting from restraint against end rotation. The thickness of end connection angles of stringers, floorbeams, and girders is not to be less than 0.375 in. End connections for stringers, floorbeams, and girders should be made with two angles. </a:t>
            </a:r>
          </a:p>
          <a:p>
            <a:endParaRPr lang="en-US" dirty="0"/>
          </a:p>
          <a:p>
            <a:r>
              <a:rPr lang="en-US" dirty="0"/>
              <a:t>There are some additional requirements that should also be considered for diaphragms (Lesson 10). As specified in </a:t>
            </a:r>
            <a:r>
              <a:rPr lang="en-US" i="1" dirty="0"/>
              <a:t>AASHTO LRFD </a:t>
            </a:r>
            <a:r>
              <a:rPr lang="en-US" dirty="0"/>
              <a:t>Article 6.7.4.2, end moments in diaphragms must be considered in the design of the connection between the beam or girder and the diaphragm.</a:t>
            </a:r>
          </a:p>
          <a:p>
            <a:endParaRPr lang="en-US" dirty="0"/>
          </a:p>
          <a:p>
            <a:r>
              <a:rPr lang="en-US" dirty="0"/>
              <a:t>A bolted field splice for a welded plate girder is shown in the photo on this slide along with miscellaneous connections for an inspection handrail and the connection plate for a cross-frame.</a:t>
            </a:r>
          </a:p>
          <a:p>
            <a:endParaRPr lang="en-US" dirty="0"/>
          </a:p>
          <a:p>
            <a:r>
              <a:rPr lang="en-US" u="sng" dirty="0"/>
              <a:t>Photo credit:</a:t>
            </a:r>
            <a:r>
              <a:rPr lang="en-US" dirty="0"/>
              <a:t> Russo Structural Services</a:t>
            </a:r>
          </a:p>
        </p:txBody>
      </p:sp>
      <p:sp>
        <p:nvSpPr>
          <p:cNvPr id="4" name="Slide Number Placeholder 3">
            <a:extLst>
              <a:ext uri="{FF2B5EF4-FFF2-40B4-BE49-F238E27FC236}">
                <a16:creationId xmlns:a16="http://schemas.microsoft.com/office/drawing/2014/main" id="{6B76B21E-908C-680A-FDBC-B3D42C0C2330}"/>
              </a:ext>
            </a:extLst>
          </p:cNvPr>
          <p:cNvSpPr>
            <a:spLocks noGrp="1"/>
          </p:cNvSpPr>
          <p:nvPr>
            <p:ph type="sldNum" sz="quarter" idx="5"/>
          </p:nvPr>
        </p:nvSpPr>
        <p:spPr/>
        <p:txBody>
          <a:bodyPr/>
          <a:lstStyle/>
          <a:p>
            <a:fld id="{90BDC431-FEEB-4AEA-9C88-8408D90EB600}" type="slidenum">
              <a:rPr lang="en-US" smtClean="0"/>
              <a:pPr/>
              <a:t>5</a:t>
            </a:fld>
            <a:endParaRPr lang="en-US" dirty="0"/>
          </a:p>
        </p:txBody>
      </p:sp>
      <p:sp>
        <p:nvSpPr>
          <p:cNvPr id="7" name="Slide Image Placeholder 6">
            <a:extLst>
              <a:ext uri="{FF2B5EF4-FFF2-40B4-BE49-F238E27FC236}">
                <a16:creationId xmlns:a16="http://schemas.microsoft.com/office/drawing/2014/main" id="{A5D90FD4-333C-7FA3-2892-8975164333FA}"/>
              </a:ext>
            </a:extLst>
          </p:cNvPr>
          <p:cNvSpPr>
            <a:spLocks noGrp="1" noRot="1" noChangeAspect="1"/>
          </p:cNvSpPr>
          <p:nvPr>
            <p:ph type="sldImg"/>
          </p:nvPr>
        </p:nvSpPr>
        <p:spPr/>
      </p:sp>
    </p:spTree>
    <p:extLst>
      <p:ext uri="{BB962C8B-B14F-4D97-AF65-F5344CB8AC3E}">
        <p14:creationId xmlns:p14="http://schemas.microsoft.com/office/powerpoint/2010/main" val="13754897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One such common reference is used for this example. The steel design textbook by Salmon and Johnson, Steel Structures: Design and Behavior, Fifth Edition, provides the formulas shown on this slide for computing the location of the centroid (from the vertical weld) and the polar moment of inertia of the example weld configuration treating the welds as lines of unit thickness. The general formula for the polar moment of inertia of the weld group is also shown, where I</a:t>
            </a:r>
            <a:r>
              <a:rPr lang="en-US" sz="1200" baseline="-25000" dirty="0"/>
              <a:t>x</a:t>
            </a:r>
            <a:r>
              <a:rPr lang="en-US" sz="1200" dirty="0"/>
              <a:t> and I</a:t>
            </a:r>
            <a:r>
              <a:rPr lang="en-US" sz="1200" baseline="-25000" dirty="0"/>
              <a:t>y </a:t>
            </a:r>
            <a:r>
              <a:rPr lang="en-US" sz="1200" dirty="0"/>
              <a:t>are the moments of inertia of each weld segment about their own centroidal axes, A is the effective area of each weld segment (i.e., the effective throat times the length of the weld), and x_bar and y_bar are the distances from the centroid of the weld configuration to each individual weld segment. </a:t>
            </a:r>
          </a:p>
          <a:p>
            <a:endParaRPr lang="en-US" sz="1200" dirty="0"/>
          </a:p>
          <a:p>
            <a:r>
              <a:rPr lang="en-US" sz="1200" dirty="0"/>
              <a:t>Using the approximate formulas shown on this slide, the centroid is located from the vertical weld a distance of x_bar equal to 1.8 in. (refer to the figure on Slide 48 of this lesson). The polar moment of inertia of the weld group is computed to be 314 in.</a:t>
            </a:r>
            <a:r>
              <a:rPr lang="en-US" sz="1200" baseline="30000" dirty="0"/>
              <a:t>3</a:t>
            </a:r>
          </a:p>
        </p:txBody>
      </p:sp>
      <p:sp>
        <p:nvSpPr>
          <p:cNvPr id="4" name="Slide Number Placeholder 3">
            <a:extLst>
              <a:ext uri="{FF2B5EF4-FFF2-40B4-BE49-F238E27FC236}">
                <a16:creationId xmlns:a16="http://schemas.microsoft.com/office/drawing/2014/main" id="{F6706364-A89A-40C6-A7BD-771E6CBD6995}"/>
              </a:ext>
            </a:extLst>
          </p:cNvPr>
          <p:cNvSpPr>
            <a:spLocks noGrp="1"/>
          </p:cNvSpPr>
          <p:nvPr>
            <p:ph type="sldNum" sz="quarter" idx="5"/>
          </p:nvPr>
        </p:nvSpPr>
        <p:spPr/>
        <p:txBody>
          <a:bodyPr/>
          <a:lstStyle/>
          <a:p>
            <a:fld id="{90BDC431-FEEB-4AEA-9C88-8408D90EB600}" type="slidenum">
              <a:rPr lang="en-US" smtClean="0"/>
              <a:pPr/>
              <a:t>50</a:t>
            </a:fld>
            <a:endParaRPr lang="en-US" dirty="0"/>
          </a:p>
        </p:txBody>
      </p:sp>
      <p:sp>
        <p:nvSpPr>
          <p:cNvPr id="7" name="Slide Image Placeholder 6">
            <a:extLst>
              <a:ext uri="{FF2B5EF4-FFF2-40B4-BE49-F238E27FC236}">
                <a16:creationId xmlns:a16="http://schemas.microsoft.com/office/drawing/2014/main" id="{A3BE1D86-F223-DD15-AB34-DB5588E0FB95}"/>
              </a:ext>
            </a:extLst>
          </p:cNvPr>
          <p:cNvSpPr>
            <a:spLocks noGrp="1" noRot="1" noChangeAspect="1"/>
          </p:cNvSpPr>
          <p:nvPr>
            <p:ph type="sldImg"/>
          </p:nvPr>
        </p:nvSpPr>
        <p:spPr/>
      </p:sp>
    </p:spTree>
    <p:extLst>
      <p:ext uri="{BB962C8B-B14F-4D97-AF65-F5344CB8AC3E}">
        <p14:creationId xmlns:p14="http://schemas.microsoft.com/office/powerpoint/2010/main" val="2925302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The maximum resultant force, R, acting on the weld configuration is at Points A and B (refer to Slide 48 of this lesson). </a:t>
            </a:r>
          </a:p>
          <a:p>
            <a:endParaRPr lang="en-US" sz="1200" dirty="0"/>
          </a:p>
          <a:p>
            <a:r>
              <a:rPr lang="en-US" sz="1200" dirty="0"/>
              <a:t>The vertical force on the weld line configuration due to the direct factored shear, R</a:t>
            </a:r>
            <a:r>
              <a:rPr lang="en-US" sz="1200" baseline="-25000" dirty="0"/>
              <a:t>v</a:t>
            </a:r>
            <a:r>
              <a:rPr lang="en-US" sz="1200" dirty="0"/>
              <a:t>, is calculated as the factored force, P</a:t>
            </a:r>
            <a:r>
              <a:rPr lang="en-US" sz="1200" baseline="-25000" dirty="0"/>
              <a:t>u</a:t>
            </a:r>
            <a:r>
              <a:rPr lang="en-US" sz="1200" dirty="0"/>
              <a:t>, acting on the bracket, equal to 25 kips, divided by the total length of the weld line, L</a:t>
            </a:r>
            <a:r>
              <a:rPr lang="en-US" sz="1200" baseline="-25000" dirty="0"/>
              <a:t>w</a:t>
            </a:r>
            <a:r>
              <a:rPr lang="en-US" sz="1200" dirty="0"/>
              <a:t>, equal to 20 in. The resulting value of R</a:t>
            </a:r>
            <a:r>
              <a:rPr lang="en-US" sz="1200" baseline="-25000" dirty="0"/>
              <a:t>v</a:t>
            </a:r>
            <a:r>
              <a:rPr lang="en-US" sz="1200" dirty="0"/>
              <a:t> is 1.25 kips/in.</a:t>
            </a:r>
          </a:p>
          <a:p>
            <a:endParaRPr lang="en-US" sz="1200" dirty="0"/>
          </a:p>
          <a:p>
            <a:r>
              <a:rPr lang="en-US" sz="1200" dirty="0"/>
              <a:t>Next, the x- and y-components of force due to the torsion acting on the weld line configuration, R</a:t>
            </a:r>
            <a:r>
              <a:rPr lang="en-US" sz="1200" baseline="-25000" dirty="0"/>
              <a:t>Tx</a:t>
            </a:r>
            <a:r>
              <a:rPr lang="en-US" sz="1200" dirty="0"/>
              <a:t> and R</a:t>
            </a:r>
            <a:r>
              <a:rPr lang="en-US" sz="1200" baseline="-25000" dirty="0"/>
              <a:t>Ty</a:t>
            </a:r>
            <a:r>
              <a:rPr lang="en-US" sz="1200" dirty="0"/>
              <a:t>, are computed. Referring to the figure on Slide 48 of this lesson, the torsion, T, acting on the weld line configuration is equal to the factored force, P</a:t>
            </a:r>
            <a:r>
              <a:rPr lang="en-US" sz="1200" baseline="-25000" dirty="0"/>
              <a:t>u</a:t>
            </a:r>
            <a:r>
              <a:rPr lang="en-US" sz="1200" dirty="0"/>
              <a:t>, of 25 kips times 12.2 in., which is equal to the distance from the centroid of the weld line configuration to the force. The x-component of force, R</a:t>
            </a:r>
            <a:r>
              <a:rPr lang="en-US" sz="1200" baseline="-25000" dirty="0"/>
              <a:t>Tx</a:t>
            </a:r>
            <a:r>
              <a:rPr lang="en-US" sz="1200" dirty="0"/>
              <a:t>, is equal to T times the vertical distance y from Point A  (or Point B) to the centroid of the weld line configuration, equal to 4.0 in., divided by the polar moment of inertia of the weld line configuration, I</a:t>
            </a:r>
            <a:r>
              <a:rPr lang="en-US" sz="1200" baseline="-25000" dirty="0"/>
              <a:t>p</a:t>
            </a:r>
            <a:r>
              <a:rPr lang="en-US" sz="1200" dirty="0"/>
              <a:t>, equal to 314 in.</a:t>
            </a:r>
            <a:r>
              <a:rPr lang="en-US" sz="1200" baseline="30000" dirty="0"/>
              <a:t>3</a:t>
            </a:r>
            <a:r>
              <a:rPr lang="en-US" sz="1200" dirty="0"/>
              <a:t> (Slide 50).  The resulting value of R</a:t>
            </a:r>
            <a:r>
              <a:rPr lang="en-US" sz="1200" baseline="-25000" dirty="0"/>
              <a:t>Tx</a:t>
            </a:r>
            <a:r>
              <a:rPr lang="en-US" sz="1200" dirty="0"/>
              <a:t> is 3.89 kips/in. The y-component of force, R</a:t>
            </a:r>
            <a:r>
              <a:rPr lang="en-US" sz="1200" baseline="-25000" dirty="0"/>
              <a:t>Ty</a:t>
            </a:r>
            <a:r>
              <a:rPr lang="en-US" sz="1200" dirty="0"/>
              <a:t>, is equal to T times the horizontal distance x from Point A  (or Point B) to the centroid of the weld line configuration, equal to 4.2 in., divided by the polar moment of inertia of the weld line configuration, I</a:t>
            </a:r>
            <a:r>
              <a:rPr lang="en-US" sz="1200" baseline="-25000" dirty="0"/>
              <a:t>p</a:t>
            </a:r>
            <a:r>
              <a:rPr lang="en-US" sz="1200" dirty="0"/>
              <a:t>,. The resulting value of R</a:t>
            </a:r>
            <a:r>
              <a:rPr lang="en-US" sz="1200" baseline="-25000" dirty="0"/>
              <a:t>Ty</a:t>
            </a:r>
            <a:r>
              <a:rPr lang="en-US" sz="1200" dirty="0"/>
              <a:t> is 4.08 kips/in. The vector resultant force, R, at Point A (or Point B) is computed by taking the vector sum of the horizontal and vertical components of force, as shown in the equation at the bottom of this slide. R is computed to be 6.60 kips/in.</a:t>
            </a:r>
          </a:p>
          <a:p>
            <a:endParaRPr lang="en-US" dirty="0"/>
          </a:p>
        </p:txBody>
      </p:sp>
      <p:sp>
        <p:nvSpPr>
          <p:cNvPr id="4" name="Slide Number Placeholder 3">
            <a:extLst>
              <a:ext uri="{FF2B5EF4-FFF2-40B4-BE49-F238E27FC236}">
                <a16:creationId xmlns:a16="http://schemas.microsoft.com/office/drawing/2014/main" id="{668256C5-985F-C504-6F11-4EF4D6BEB576}"/>
              </a:ext>
            </a:extLst>
          </p:cNvPr>
          <p:cNvSpPr>
            <a:spLocks noGrp="1"/>
          </p:cNvSpPr>
          <p:nvPr>
            <p:ph type="sldNum" sz="quarter" idx="5"/>
          </p:nvPr>
        </p:nvSpPr>
        <p:spPr/>
        <p:txBody>
          <a:bodyPr/>
          <a:lstStyle/>
          <a:p>
            <a:fld id="{90BDC431-FEEB-4AEA-9C88-8408D90EB600}" type="slidenum">
              <a:rPr lang="en-US" smtClean="0"/>
              <a:pPr/>
              <a:t>51</a:t>
            </a:fld>
            <a:endParaRPr lang="en-US" dirty="0"/>
          </a:p>
        </p:txBody>
      </p:sp>
      <p:sp>
        <p:nvSpPr>
          <p:cNvPr id="7" name="Slide Image Placeholder 6">
            <a:extLst>
              <a:ext uri="{FF2B5EF4-FFF2-40B4-BE49-F238E27FC236}">
                <a16:creationId xmlns:a16="http://schemas.microsoft.com/office/drawing/2014/main" id="{63C686AC-B5EB-676C-77F3-5F3B58F656B1}"/>
              </a:ext>
            </a:extLst>
          </p:cNvPr>
          <p:cNvSpPr>
            <a:spLocks noGrp="1" noRot="1" noChangeAspect="1"/>
          </p:cNvSpPr>
          <p:nvPr>
            <p:ph type="sldImg"/>
          </p:nvPr>
        </p:nvSpPr>
        <p:spPr/>
      </p:sp>
    </p:spTree>
    <p:extLst>
      <p:ext uri="{BB962C8B-B14F-4D97-AF65-F5344CB8AC3E}">
        <p14:creationId xmlns:p14="http://schemas.microsoft.com/office/powerpoint/2010/main" val="15809976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57675"/>
            <a:ext cx="6257925" cy="4570890"/>
          </a:xfrm>
        </p:spPr>
        <p:txBody>
          <a:bodyPr/>
          <a:lstStyle/>
          <a:p>
            <a:r>
              <a:rPr lang="en-US" sz="1200" dirty="0"/>
              <a:t>The factored resistance of the fillet weld in shear (kips/in.) at the strength limit state is taken as the smaller of the factored shear rupture resistance of the connected material adjacent to the weld leg and the product of the effective throat and the factored resistance of the weld metal, R</a:t>
            </a:r>
            <a:r>
              <a:rPr lang="en-US" sz="1200" baseline="-25000" dirty="0"/>
              <a:t>r</a:t>
            </a:r>
            <a:r>
              <a:rPr lang="en-US" sz="1200" dirty="0"/>
              <a:t>, given by the equation on Slide 40 of this lesson. </a:t>
            </a:r>
          </a:p>
          <a:p>
            <a:endParaRPr lang="en-US" sz="1200" dirty="0"/>
          </a:p>
          <a:p>
            <a:r>
              <a:rPr lang="en-US" sz="1200" dirty="0"/>
              <a:t>The factored shear rupture resistance of the connected material, R</a:t>
            </a:r>
            <a:r>
              <a:rPr lang="en-US" sz="1200" baseline="-25000" dirty="0"/>
              <a:t>r</a:t>
            </a:r>
            <a:r>
              <a:rPr lang="en-US" sz="1200" dirty="0"/>
              <a:t>, (kips/in.) is taken from an equation given in </a:t>
            </a:r>
            <a:r>
              <a:rPr lang="en-US" sz="1200" i="1" dirty="0"/>
              <a:t>AASHTO LRFD </a:t>
            </a:r>
            <a:r>
              <a:rPr lang="en-US" sz="1200" dirty="0"/>
              <a:t>Article 6.13.5.3. The resistance is taken as the resistance factor for shear rupture, </a:t>
            </a:r>
            <a:r>
              <a:rPr lang="en-US" sz="1200" dirty="0">
                <a:sym typeface="Symbol" panose="05050102010706020507" pitchFamily="18" charset="2"/>
              </a:rPr>
              <a:t>vu (= 0.80), specified in </a:t>
            </a:r>
            <a:r>
              <a:rPr lang="en-US" sz="1200" i="1" dirty="0">
                <a:sym typeface="Symbol" panose="05050102010706020507" pitchFamily="18" charset="2"/>
              </a:rPr>
              <a:t>AASHTO LRFD </a:t>
            </a:r>
            <a:r>
              <a:rPr lang="en-US" sz="1200" dirty="0">
                <a:sym typeface="Symbol" panose="05050102010706020507" pitchFamily="18" charset="2"/>
              </a:rPr>
              <a:t>Article 6.5.4.2 times the specified minimum tensile strength of the steel, F</a:t>
            </a:r>
            <a:r>
              <a:rPr lang="en-US" sz="1200" baseline="-25000" dirty="0">
                <a:sym typeface="Symbol" panose="05050102010706020507" pitchFamily="18" charset="2"/>
              </a:rPr>
              <a:t>u</a:t>
            </a:r>
            <a:r>
              <a:rPr lang="en-US" sz="1200" dirty="0">
                <a:sym typeface="Symbol" panose="05050102010706020507" pitchFamily="18" charset="2"/>
              </a:rPr>
              <a:t>, equal to 70 ksi, times the thickness of the thinnest connected part, which is assumed to be the bracket (5/8 in.), or 20.30 kips/in. The factored shear resistance of the weld metal, R</a:t>
            </a:r>
            <a:r>
              <a:rPr lang="en-US" sz="1200" baseline="-25000" dirty="0">
                <a:sym typeface="Symbol" panose="05050102010706020507" pitchFamily="18" charset="2"/>
              </a:rPr>
              <a:t>r</a:t>
            </a:r>
            <a:r>
              <a:rPr lang="en-US" sz="1200" dirty="0">
                <a:sym typeface="Symbol" panose="05050102010706020507" pitchFamily="18" charset="2"/>
              </a:rPr>
              <a:t> (in kips/in.), is taken as 0.6 times the resistance factor for shear on the throat of the weld metal, </a:t>
            </a:r>
            <a:r>
              <a:rPr lang="en-US" sz="1200" baseline="-25000" dirty="0">
                <a:sym typeface="Symbol" panose="05050102010706020507" pitchFamily="18" charset="2"/>
              </a:rPr>
              <a:t>e2</a:t>
            </a:r>
            <a:r>
              <a:rPr lang="en-US" sz="1200" dirty="0">
                <a:sym typeface="Symbol" panose="05050102010706020507" pitchFamily="18" charset="2"/>
              </a:rPr>
              <a:t> (= 0.80), specified in </a:t>
            </a:r>
            <a:r>
              <a:rPr lang="en-US" sz="1200" i="1" dirty="0">
                <a:sym typeface="Symbol" panose="05050102010706020507" pitchFamily="18" charset="2"/>
              </a:rPr>
              <a:t>AASHTO LRFD </a:t>
            </a:r>
            <a:r>
              <a:rPr lang="en-US" sz="1200" dirty="0">
                <a:sym typeface="Symbol" panose="05050102010706020507" pitchFamily="18" charset="2"/>
              </a:rPr>
              <a:t>Article 6.5.4.2 times the classification strength of the weld metal, F</a:t>
            </a:r>
            <a:r>
              <a:rPr lang="en-US" sz="1200" baseline="-25000" dirty="0">
                <a:sym typeface="Symbol" panose="05050102010706020507" pitchFamily="18" charset="2"/>
              </a:rPr>
              <a:t>exx</a:t>
            </a:r>
            <a:r>
              <a:rPr lang="en-US" sz="1200" dirty="0">
                <a:sym typeface="Symbol" panose="05050102010706020507" pitchFamily="18" charset="2"/>
              </a:rPr>
              <a:t>, equal to 70 ksi (Slide 48), times the effective throat of the fillet weld. The effective throat is equal to 0.707a, where a is the weld leg size equal to 5/16 in. (Slide 40). The resulting value of R</a:t>
            </a:r>
            <a:r>
              <a:rPr lang="en-US" sz="1200" baseline="-25000" dirty="0">
                <a:sym typeface="Symbol" panose="05050102010706020507" pitchFamily="18" charset="2"/>
              </a:rPr>
              <a:t>r </a:t>
            </a:r>
            <a:r>
              <a:rPr lang="en-US" sz="1200" dirty="0">
                <a:sym typeface="Symbol" panose="05050102010706020507" pitchFamily="18" charset="2"/>
              </a:rPr>
              <a:t>is 7.42 kips/in., which governs over the factored shear rupture resistance of the connected material of 20.30 kip/in. Since the maximum resultant force on the weld line configuration, R, at Points A and B of 6.60 kips/in. (Slide 51) is less than R</a:t>
            </a:r>
            <a:r>
              <a:rPr lang="en-US" sz="1200" baseline="-25000" dirty="0">
                <a:sym typeface="Symbol" panose="05050102010706020507" pitchFamily="18" charset="2"/>
              </a:rPr>
              <a:t>r</a:t>
            </a:r>
            <a:r>
              <a:rPr lang="en-US" sz="1200" dirty="0">
                <a:sym typeface="Symbol" panose="05050102010706020507" pitchFamily="18" charset="2"/>
              </a:rPr>
              <a:t> equal to 7.42 kips/in., the 5/16-in. fillet welds for the weld line configuration are satisfactory for the strength limit state. </a:t>
            </a:r>
          </a:p>
          <a:p>
            <a:endParaRPr lang="en-US" sz="1200" dirty="0">
              <a:sym typeface="Symbol" panose="05050102010706020507" pitchFamily="18" charset="2"/>
            </a:endParaRPr>
          </a:p>
          <a:p>
            <a:r>
              <a:rPr lang="en-US" sz="1200" dirty="0"/>
              <a:t>A less conservative alternative approach to determine the resistance of a weld configuration subject to eccentric shear is provided in the AISC Manual of Steel Construction. In this approach, an instantaneous center of rotation is located, and the load-deformation relationship of a fillet weld is used. Since that approach is less commonly employed in bridge design practice, it is not covered any further herein. </a:t>
            </a:r>
            <a:endParaRPr lang="en-US" dirty="0"/>
          </a:p>
        </p:txBody>
      </p:sp>
      <p:sp>
        <p:nvSpPr>
          <p:cNvPr id="4" name="Slide Number Placeholder 3">
            <a:extLst>
              <a:ext uri="{FF2B5EF4-FFF2-40B4-BE49-F238E27FC236}">
                <a16:creationId xmlns:a16="http://schemas.microsoft.com/office/drawing/2014/main" id="{0E5F7386-4566-EF89-DD14-51386F4808B7}"/>
              </a:ext>
            </a:extLst>
          </p:cNvPr>
          <p:cNvSpPr>
            <a:spLocks noGrp="1"/>
          </p:cNvSpPr>
          <p:nvPr>
            <p:ph type="sldNum" sz="quarter" idx="5"/>
          </p:nvPr>
        </p:nvSpPr>
        <p:spPr/>
        <p:txBody>
          <a:bodyPr/>
          <a:lstStyle/>
          <a:p>
            <a:fld id="{90BDC431-FEEB-4AEA-9C88-8408D90EB600}" type="slidenum">
              <a:rPr lang="en-US" smtClean="0"/>
              <a:pPr/>
              <a:t>52</a:t>
            </a:fld>
            <a:endParaRPr lang="en-US" dirty="0"/>
          </a:p>
        </p:txBody>
      </p:sp>
      <p:sp>
        <p:nvSpPr>
          <p:cNvPr id="7" name="Slide Image Placeholder 6">
            <a:extLst>
              <a:ext uri="{FF2B5EF4-FFF2-40B4-BE49-F238E27FC236}">
                <a16:creationId xmlns:a16="http://schemas.microsoft.com/office/drawing/2014/main" id="{B5C4FD50-6963-59D6-804D-5F28DDA825D9}"/>
              </a:ext>
            </a:extLst>
          </p:cNvPr>
          <p:cNvSpPr>
            <a:spLocks noGrp="1" noRot="1" noChangeAspect="1"/>
          </p:cNvSpPr>
          <p:nvPr>
            <p:ph type="sldImg"/>
          </p:nvPr>
        </p:nvSpPr>
        <p:spPr/>
      </p:sp>
    </p:spTree>
    <p:extLst>
      <p:ext uri="{BB962C8B-B14F-4D97-AF65-F5344CB8AC3E}">
        <p14:creationId xmlns:p14="http://schemas.microsoft.com/office/powerpoint/2010/main" val="24411288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In</a:t>
            </a:r>
            <a:r>
              <a:rPr lang="en-US" sz="1200" noProof="0" dirty="0"/>
              <a:t> lap joints connecting members subject to in-plane axial stress, eccentricities usually result in the fillet-welded connections. Designing these fillet welds to eliminate eccentric shear effects in the plane of the connection is referred to as balancing the welds. The effect of the out-of-plane eccentricity is typically ignored when balancing the welds.</a:t>
            </a:r>
          </a:p>
          <a:p>
            <a:endParaRPr lang="en-US" sz="1200" dirty="0"/>
          </a:p>
          <a:p>
            <a:r>
              <a:rPr lang="en-US" sz="1200" noProof="0" dirty="0"/>
              <a:t>Balancing the welds is accomplished by specifying weld lengths such that the shear force resisted in the welds transfers the load between the connected parts without creating an eccentric moment. This </a:t>
            </a:r>
            <a:r>
              <a:rPr lang="en-US" sz="1200" dirty="0"/>
              <a:t>situation occurs most commonly in steel bridges when bracing or other members are fillet welded to gusset plates.</a:t>
            </a:r>
            <a:endParaRPr lang="en-US" dirty="0"/>
          </a:p>
        </p:txBody>
      </p:sp>
      <p:sp>
        <p:nvSpPr>
          <p:cNvPr id="4" name="Slide Number Placeholder 3">
            <a:extLst>
              <a:ext uri="{FF2B5EF4-FFF2-40B4-BE49-F238E27FC236}">
                <a16:creationId xmlns:a16="http://schemas.microsoft.com/office/drawing/2014/main" id="{CE24EAE7-754C-D72D-1B60-0B5A296A3754}"/>
              </a:ext>
            </a:extLst>
          </p:cNvPr>
          <p:cNvSpPr>
            <a:spLocks noGrp="1"/>
          </p:cNvSpPr>
          <p:nvPr>
            <p:ph type="sldNum" sz="quarter" idx="5"/>
          </p:nvPr>
        </p:nvSpPr>
        <p:spPr/>
        <p:txBody>
          <a:bodyPr/>
          <a:lstStyle/>
          <a:p>
            <a:fld id="{90BDC431-FEEB-4AEA-9C88-8408D90EB600}" type="slidenum">
              <a:rPr lang="en-US" smtClean="0"/>
              <a:pPr/>
              <a:t>53</a:t>
            </a:fld>
            <a:endParaRPr lang="en-US" dirty="0"/>
          </a:p>
        </p:txBody>
      </p:sp>
      <p:sp>
        <p:nvSpPr>
          <p:cNvPr id="7" name="Slide Image Placeholder 6">
            <a:extLst>
              <a:ext uri="{FF2B5EF4-FFF2-40B4-BE49-F238E27FC236}">
                <a16:creationId xmlns:a16="http://schemas.microsoft.com/office/drawing/2014/main" id="{E1EBE034-608D-AAD1-8844-F9E17D914FF7}"/>
              </a:ext>
            </a:extLst>
          </p:cNvPr>
          <p:cNvSpPr>
            <a:spLocks noGrp="1" noRot="1" noChangeAspect="1"/>
          </p:cNvSpPr>
          <p:nvPr>
            <p:ph type="sldImg"/>
          </p:nvPr>
        </p:nvSpPr>
        <p:spPr/>
      </p:sp>
    </p:spTree>
    <p:extLst>
      <p:ext uri="{BB962C8B-B14F-4D97-AF65-F5344CB8AC3E}">
        <p14:creationId xmlns:p14="http://schemas.microsoft.com/office/powerpoint/2010/main" val="38253490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To balance the welds, consider a single-angle tension member fillet welded to a gusset plate, as shown in the figure on this slide. The tensile force, T</a:t>
            </a:r>
            <a:r>
              <a:rPr lang="en-US" sz="1200" baseline="-25000" dirty="0"/>
              <a:t>u</a:t>
            </a:r>
            <a:r>
              <a:rPr lang="en-US" sz="1200" dirty="0"/>
              <a:t>, acts along the centroid of the member and is resisted by the forces F</a:t>
            </a:r>
            <a:r>
              <a:rPr lang="en-US" sz="1200" baseline="-25000" dirty="0"/>
              <a:t>1</a:t>
            </a:r>
            <a:r>
              <a:rPr lang="en-US" sz="1200" dirty="0"/>
              <a:t>, F</a:t>
            </a:r>
            <a:r>
              <a:rPr lang="en-US" sz="1200" baseline="-25000" dirty="0"/>
              <a:t>2</a:t>
            </a:r>
            <a:r>
              <a:rPr lang="en-US" sz="1200" dirty="0"/>
              <a:t> and F</a:t>
            </a:r>
            <a:r>
              <a:rPr lang="en-US" sz="1200" baseline="-25000" dirty="0"/>
              <a:t>3</a:t>
            </a:r>
            <a:r>
              <a:rPr lang="en-US" sz="1200" dirty="0"/>
              <a:t> developed by the fillet welds. Note that a full-length end weld is assumed. The force F</a:t>
            </a:r>
            <a:r>
              <a:rPr lang="en-US" sz="1200" baseline="-25000" dirty="0"/>
              <a:t>2</a:t>
            </a:r>
            <a:r>
              <a:rPr lang="en-US" sz="1200" dirty="0"/>
              <a:t> acts at the centroid of the transverse weld length, which is located at d/2 where d is the width of the connected angle leg. For simplicity, F</a:t>
            </a:r>
            <a:r>
              <a:rPr lang="en-US" sz="1200" baseline="-25000" dirty="0"/>
              <a:t>1</a:t>
            </a:r>
            <a:r>
              <a:rPr lang="en-US" sz="1200" dirty="0"/>
              <a:t> and F</a:t>
            </a:r>
            <a:r>
              <a:rPr lang="en-US" sz="1200" baseline="-25000" dirty="0"/>
              <a:t>3</a:t>
            </a:r>
            <a:r>
              <a:rPr lang="en-US" sz="1200" dirty="0"/>
              <a:t> are assumed to act at the edges of the angle rather than at the center of the effective weld throat.</a:t>
            </a:r>
          </a:p>
          <a:p>
            <a:endParaRPr lang="en-US" sz="1200" dirty="0"/>
          </a:p>
          <a:p>
            <a:r>
              <a:rPr lang="en-US" sz="1200" dirty="0"/>
              <a:t>To eliminate the eccentric moment about the axis perpendicular to the gusset plate (i.e., the x-x axis), the forces in the weld group must act about the axis of the angle. Taking moments about Point A located at the top of the angle gives the equation shown at the top of this slide, where y is the distance from the centroid of the angle to the top of the angle. Solving for the force, F</a:t>
            </a:r>
            <a:r>
              <a:rPr lang="en-US" sz="1200" baseline="-25000" dirty="0"/>
              <a:t>1</a:t>
            </a:r>
            <a:r>
              <a:rPr lang="en-US" sz="1200" dirty="0"/>
              <a:t>, gives the second equation on this slide, where the force, F</a:t>
            </a:r>
            <a:r>
              <a:rPr lang="en-US" sz="1200" baseline="-25000" dirty="0"/>
              <a:t>2</a:t>
            </a:r>
            <a:r>
              <a:rPr lang="en-US" sz="1200" dirty="0"/>
              <a:t>, is equal to the factored shear resistance of the weld, R</a:t>
            </a:r>
            <a:r>
              <a:rPr lang="en-US" sz="1200" baseline="-25000" dirty="0"/>
              <a:t>r</a:t>
            </a:r>
            <a:r>
              <a:rPr lang="en-US" sz="1200" dirty="0"/>
              <a:t>, given by the equation shown on Slide 40 of this lesson times the effective throat dimension, t</a:t>
            </a:r>
            <a:r>
              <a:rPr lang="en-US" sz="1200" baseline="-25000" dirty="0"/>
              <a:t>e</a:t>
            </a:r>
            <a:r>
              <a:rPr lang="en-US" sz="1200" dirty="0"/>
              <a:t> (= 0.707a), times the length of the end weld, L</a:t>
            </a:r>
            <a:r>
              <a:rPr lang="en-US" sz="1200" baseline="-25000" dirty="0"/>
              <a:t>w2</a:t>
            </a:r>
            <a:r>
              <a:rPr lang="en-US" sz="1200" dirty="0"/>
              <a:t>.    </a:t>
            </a:r>
          </a:p>
          <a:p>
            <a:endParaRPr lang="en-US" sz="1200" dirty="0"/>
          </a:p>
          <a:p>
            <a:r>
              <a:rPr lang="en-US" sz="1200" dirty="0"/>
              <a:t>Summing the forces in the horizontal direction and substituting F</a:t>
            </a:r>
            <a:r>
              <a:rPr lang="en-US" sz="1200" baseline="-25000" dirty="0"/>
              <a:t>1</a:t>
            </a:r>
            <a:r>
              <a:rPr lang="en-US" sz="1200" dirty="0"/>
              <a:t> from the second equation shown on this slide, and then solving for the force, F</a:t>
            </a:r>
            <a:r>
              <a:rPr lang="en-US" sz="1200" baseline="-25000" dirty="0"/>
              <a:t>3</a:t>
            </a:r>
            <a:r>
              <a:rPr lang="en-US" sz="1200" dirty="0"/>
              <a:t>, gives the second equation from the bottom of this slide. </a:t>
            </a:r>
          </a:p>
          <a:p>
            <a:endParaRPr lang="en-US" sz="1200" dirty="0"/>
          </a:p>
          <a:p>
            <a:r>
              <a:rPr lang="en-US" sz="1200" dirty="0"/>
              <a:t>Therefore, to balance the welds: 1) compute the force F</a:t>
            </a:r>
            <a:r>
              <a:rPr lang="en-US" sz="1200" baseline="-25000" dirty="0"/>
              <a:t>2</a:t>
            </a:r>
            <a:r>
              <a:rPr lang="en-US" sz="1200" dirty="0"/>
              <a:t> resisted by the end weld (if any) from the equation on this slide, 2) compute the force F</a:t>
            </a:r>
            <a:r>
              <a:rPr lang="en-US" sz="1200" baseline="-25000" dirty="0"/>
              <a:t>1</a:t>
            </a:r>
            <a:r>
              <a:rPr lang="en-US" sz="1200" dirty="0"/>
              <a:t> from the equation on this slide, 3) compute the force F</a:t>
            </a:r>
            <a:r>
              <a:rPr lang="en-US" sz="1200" baseline="-25000" dirty="0"/>
              <a:t>3 </a:t>
            </a:r>
            <a:r>
              <a:rPr lang="en-US" sz="1200" dirty="0"/>
              <a:t>from horizontal equilibrium or using the equation on this slide, 4) compute the required lengths of weld lines 1 and 3 as L</a:t>
            </a:r>
            <a:r>
              <a:rPr lang="en-US" sz="1200" baseline="-25000" dirty="0"/>
              <a:t>w1 </a:t>
            </a:r>
            <a:r>
              <a:rPr lang="en-US" sz="1200" dirty="0"/>
              <a:t>= F</a:t>
            </a:r>
            <a:r>
              <a:rPr lang="en-US" sz="1200" baseline="-25000" dirty="0"/>
              <a:t>1</a:t>
            </a:r>
            <a:r>
              <a:rPr lang="en-US" sz="1200" dirty="0"/>
              <a:t>/R</a:t>
            </a:r>
            <a:r>
              <a:rPr lang="en-US" sz="1200" baseline="-25000" dirty="0"/>
              <a:t>r</a:t>
            </a:r>
            <a:r>
              <a:rPr lang="en-US" sz="1200" dirty="0"/>
              <a:t>t</a:t>
            </a:r>
            <a:r>
              <a:rPr lang="en-US" sz="1200" baseline="-25000" dirty="0"/>
              <a:t>e</a:t>
            </a:r>
            <a:r>
              <a:rPr lang="en-US" sz="1200" dirty="0"/>
              <a:t>  and L</a:t>
            </a:r>
            <a:r>
              <a:rPr lang="en-US" sz="1200" baseline="-25000" dirty="0"/>
              <a:t>w3</a:t>
            </a:r>
            <a:r>
              <a:rPr lang="en-US" sz="1200" dirty="0"/>
              <a:t> = F</a:t>
            </a:r>
            <a:r>
              <a:rPr lang="en-US" sz="1200" baseline="-25000" dirty="0"/>
              <a:t>3</a:t>
            </a:r>
            <a:r>
              <a:rPr lang="en-US" sz="1200" dirty="0"/>
              <a:t>/R</a:t>
            </a:r>
            <a:r>
              <a:rPr lang="en-US" sz="1200" baseline="-25000" dirty="0"/>
              <a:t>r</a:t>
            </a:r>
            <a:r>
              <a:rPr lang="en-US" sz="1200" dirty="0"/>
              <a:t>t</a:t>
            </a:r>
            <a:r>
              <a:rPr lang="en-US" sz="1200" baseline="-25000" dirty="0"/>
              <a:t>e</a:t>
            </a:r>
            <a:r>
              <a:rPr lang="en-US" sz="1200" dirty="0"/>
              <a:t>, respectively, as given by the equations shown at the bottom of this slide.  When there is no end weld, set F</a:t>
            </a:r>
            <a:r>
              <a:rPr lang="en-US" sz="1200" baseline="-25000" dirty="0"/>
              <a:t>2 </a:t>
            </a:r>
            <a:r>
              <a:rPr lang="en-US" sz="1200" dirty="0"/>
              <a:t>equal to zero in the above equations. Should the end weld not be full-length, a different set of equations would need to be developed. </a:t>
            </a:r>
            <a:endParaRPr lang="en-US" dirty="0"/>
          </a:p>
        </p:txBody>
      </p:sp>
      <p:sp>
        <p:nvSpPr>
          <p:cNvPr id="4" name="Slide Number Placeholder 3">
            <a:extLst>
              <a:ext uri="{FF2B5EF4-FFF2-40B4-BE49-F238E27FC236}">
                <a16:creationId xmlns:a16="http://schemas.microsoft.com/office/drawing/2014/main" id="{96ADDA4B-2A9F-7BD1-D595-92DD50E4C9EA}"/>
              </a:ext>
            </a:extLst>
          </p:cNvPr>
          <p:cNvSpPr>
            <a:spLocks noGrp="1"/>
          </p:cNvSpPr>
          <p:nvPr>
            <p:ph type="sldNum" sz="quarter" idx="5"/>
          </p:nvPr>
        </p:nvSpPr>
        <p:spPr/>
        <p:txBody>
          <a:bodyPr/>
          <a:lstStyle/>
          <a:p>
            <a:fld id="{90BDC431-FEEB-4AEA-9C88-8408D90EB600}" type="slidenum">
              <a:rPr lang="en-US" smtClean="0"/>
              <a:pPr/>
              <a:t>54</a:t>
            </a:fld>
            <a:endParaRPr lang="en-US" dirty="0"/>
          </a:p>
        </p:txBody>
      </p:sp>
      <p:sp>
        <p:nvSpPr>
          <p:cNvPr id="7" name="Slide Image Placeholder 6">
            <a:extLst>
              <a:ext uri="{FF2B5EF4-FFF2-40B4-BE49-F238E27FC236}">
                <a16:creationId xmlns:a16="http://schemas.microsoft.com/office/drawing/2014/main" id="{A9CD7C72-F5C5-9DDA-517D-2C76A5367994}"/>
              </a:ext>
            </a:extLst>
          </p:cNvPr>
          <p:cNvSpPr>
            <a:spLocks noGrp="1" noRot="1" noChangeAspect="1"/>
          </p:cNvSpPr>
          <p:nvPr>
            <p:ph type="sldImg"/>
          </p:nvPr>
        </p:nvSpPr>
        <p:spPr/>
      </p:sp>
    </p:spTree>
    <p:extLst>
      <p:ext uri="{BB962C8B-B14F-4D97-AF65-F5344CB8AC3E}">
        <p14:creationId xmlns:p14="http://schemas.microsoft.com/office/powerpoint/2010/main" val="34022054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A simpler alternative approach for balancing the welds when there is no end weld is to calculate the total length of weld, L</a:t>
            </a:r>
            <a:r>
              <a:rPr lang="en-US" sz="1200" baseline="-25000" dirty="0"/>
              <a:t>w</a:t>
            </a:r>
            <a:r>
              <a:rPr lang="en-US" sz="1200" dirty="0"/>
              <a:t>, required to carry the load (i.e., L</a:t>
            </a:r>
            <a:r>
              <a:rPr lang="en-US" sz="1200" baseline="-25000" dirty="0"/>
              <a:t>w</a:t>
            </a:r>
            <a:r>
              <a:rPr lang="en-US" sz="1200" dirty="0"/>
              <a:t> = T</a:t>
            </a:r>
            <a:r>
              <a:rPr lang="en-US" sz="1200" baseline="-25000" dirty="0"/>
              <a:t>u</a:t>
            </a:r>
            <a:r>
              <a:rPr lang="en-US" sz="1200" dirty="0"/>
              <a:t>/R</a:t>
            </a:r>
            <a:r>
              <a:rPr lang="en-US" sz="1200" baseline="-25000" dirty="0"/>
              <a:t>r</a:t>
            </a:r>
            <a:r>
              <a:rPr lang="en-US" sz="1200" dirty="0"/>
              <a:t>t</a:t>
            </a:r>
            <a:r>
              <a:rPr lang="en-US" sz="1200" baseline="-25000" dirty="0"/>
              <a:t>e</a:t>
            </a:r>
            <a:r>
              <a:rPr lang="en-US" sz="1200" dirty="0"/>
              <a:t>), and then allocate that length to F</a:t>
            </a:r>
            <a:r>
              <a:rPr lang="en-US" sz="1200" baseline="-25000" dirty="0"/>
              <a:t>1</a:t>
            </a:r>
            <a:r>
              <a:rPr lang="en-US" sz="1200" dirty="0"/>
              <a:t> and F</a:t>
            </a:r>
            <a:r>
              <a:rPr lang="en-US" sz="1200" baseline="-25000" dirty="0"/>
              <a:t>3</a:t>
            </a:r>
            <a:r>
              <a:rPr lang="en-US" sz="1200" dirty="0"/>
              <a:t> in inverse proportion to the distance of each weld from the centroid of the member. However, this option leads to longer weld lines and perhaps a larger gusset plate.</a:t>
            </a:r>
          </a:p>
          <a:p>
            <a:endParaRPr lang="en-US" sz="1200" dirty="0"/>
          </a:p>
          <a:p>
            <a:r>
              <a:rPr lang="en-US" sz="1200" dirty="0"/>
              <a:t>As discussed in </a:t>
            </a:r>
            <a:r>
              <a:rPr lang="en-US" sz="1200" i="1" dirty="0"/>
              <a:t>AASHTO LRFD </a:t>
            </a:r>
            <a:r>
              <a:rPr lang="en-US" sz="1200" dirty="0"/>
              <a:t>Article C6.13.1 (10th Edition), detailing excessively oversized or odd-shaped gusset plates solely to allow for the unequal length longitudinal welds necessary to achieve a balanced weld configuration is generally impractical and is discouraged. Instead, consider using equal-length longitudinal welds and evaluate the connection as an eccentrically loaded weld group, which causes additional shear loading of the welds, as demonstrated in the following example. </a:t>
            </a:r>
            <a:endParaRPr lang="en-US" dirty="0"/>
          </a:p>
        </p:txBody>
      </p:sp>
      <p:sp>
        <p:nvSpPr>
          <p:cNvPr id="4" name="Slide Number Placeholder 3">
            <a:extLst>
              <a:ext uri="{FF2B5EF4-FFF2-40B4-BE49-F238E27FC236}">
                <a16:creationId xmlns:a16="http://schemas.microsoft.com/office/drawing/2014/main" id="{9E9763FF-BB4A-E40C-61BC-30C465E9F0E9}"/>
              </a:ext>
            </a:extLst>
          </p:cNvPr>
          <p:cNvSpPr>
            <a:spLocks noGrp="1"/>
          </p:cNvSpPr>
          <p:nvPr>
            <p:ph type="sldNum" sz="quarter" idx="5"/>
          </p:nvPr>
        </p:nvSpPr>
        <p:spPr/>
        <p:txBody>
          <a:bodyPr/>
          <a:lstStyle/>
          <a:p>
            <a:fld id="{90BDC431-FEEB-4AEA-9C88-8408D90EB600}" type="slidenum">
              <a:rPr lang="en-US" smtClean="0"/>
              <a:pPr/>
              <a:t>55</a:t>
            </a:fld>
            <a:endParaRPr lang="en-US" dirty="0"/>
          </a:p>
        </p:txBody>
      </p:sp>
      <p:sp>
        <p:nvSpPr>
          <p:cNvPr id="7" name="Slide Image Placeholder 6">
            <a:extLst>
              <a:ext uri="{FF2B5EF4-FFF2-40B4-BE49-F238E27FC236}">
                <a16:creationId xmlns:a16="http://schemas.microsoft.com/office/drawing/2014/main" id="{3387E794-DDFC-0554-E518-A15B9FC320EC}"/>
              </a:ext>
            </a:extLst>
          </p:cNvPr>
          <p:cNvSpPr>
            <a:spLocks noGrp="1" noRot="1" noChangeAspect="1"/>
          </p:cNvSpPr>
          <p:nvPr>
            <p:ph type="sldImg"/>
          </p:nvPr>
        </p:nvSpPr>
        <p:spPr/>
      </p:sp>
    </p:spTree>
    <p:extLst>
      <p:ext uri="{BB962C8B-B14F-4D97-AF65-F5344CB8AC3E}">
        <p14:creationId xmlns:p14="http://schemas.microsoft.com/office/powerpoint/2010/main" val="31008905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43387"/>
            <a:ext cx="6257925" cy="4675188"/>
          </a:xfrm>
        </p:spPr>
        <p:txBody>
          <a:bodyPr/>
          <a:lstStyle/>
          <a:p>
            <a:r>
              <a:rPr lang="en-US" sz="1200" dirty="0"/>
              <a:t>In this example (Example 2), the fillet-welded connection of a L6x6x3/4 single-angle tension member to a 5/8-in.-thick gusset plate will be designed for the strength limit state. The factored tensile force at the strength limit state, T</a:t>
            </a:r>
            <a:r>
              <a:rPr lang="en-US" sz="1200" baseline="-25000" dirty="0"/>
              <a:t>u</a:t>
            </a:r>
            <a:r>
              <a:rPr lang="en-US" sz="1200" dirty="0"/>
              <a:t>, is 115.0 kips.</a:t>
            </a:r>
          </a:p>
          <a:p>
            <a:endParaRPr lang="en-US" sz="1200" dirty="0"/>
          </a:p>
          <a:p>
            <a:r>
              <a:rPr lang="en-US" sz="1200" dirty="0"/>
              <a:t>A full-length end weld and two equal-length longitudinal welds will be assumed. Although this is an unbalanced connection, the use of equal-length longitudinal welds is desirable to avoid the potential need for a larger gusset plate to accommodate the unequal-length welds necessary to achieve a balanced weld configuration. As a result, the connection will need to be evaluated as an eccentrically loaded weld group subjected to combined shear and torsion (i.e., in-plane bending about the x-x axis). The effect of the out-of-plane eccentricity (i.e., bending about the y-y axis) is considered relatively minor and is typically ignored.</a:t>
            </a:r>
          </a:p>
          <a:p>
            <a:endParaRPr lang="en-US" sz="1200" dirty="0"/>
          </a:p>
          <a:p>
            <a:r>
              <a:rPr lang="en-US" sz="1200" dirty="0"/>
              <a:t>Assume E70 electrodes with a classification strength, F</a:t>
            </a:r>
            <a:r>
              <a:rPr lang="en-US" sz="1200" baseline="-25000" dirty="0"/>
              <a:t>exx</a:t>
            </a:r>
            <a:r>
              <a:rPr lang="en-US" sz="1200" dirty="0"/>
              <a:t>, equal to 70 ksi. Assume that 5/16-in. fillet welds are used. According to </a:t>
            </a:r>
            <a:r>
              <a:rPr lang="en-US" sz="1200" i="1" dirty="0"/>
              <a:t>AASHTO LRFD </a:t>
            </a:r>
            <a:r>
              <a:rPr lang="en-US" sz="1200" dirty="0"/>
              <a:t>Table 6.13.3.4-1 (refer to the bottom table on Slide 36 of this lesson), the minimum size fillet weld is 1/4 in. when the base metal thickness, T, of the thicker part joined is less than or equal to ¾ in., which is the case in this example. However, slightly larger 5/16-in. welds will be used to help reduce the overall length of the welds. The maximum size requirement given in the top table on Slide 36 is satisfied. The steel for the angle and gusset plate is assumed to be ASTM A709 Grade 50W steel, with a specified minimum tensile strength, F</a:t>
            </a:r>
            <a:r>
              <a:rPr lang="en-US" sz="1200" baseline="-25000" dirty="0"/>
              <a:t>u</a:t>
            </a:r>
            <a:r>
              <a:rPr lang="en-US" sz="1200" dirty="0"/>
              <a:t>, of 70 ksi (</a:t>
            </a:r>
            <a:r>
              <a:rPr lang="en-US" sz="1200" i="1" dirty="0"/>
              <a:t>AASHTO LRFD </a:t>
            </a:r>
            <a:r>
              <a:rPr lang="en-US" sz="1200" dirty="0"/>
              <a:t>Table 6.4.1-1).</a:t>
            </a:r>
          </a:p>
          <a:p>
            <a:endParaRPr lang="en-US" sz="1200" dirty="0"/>
          </a:p>
          <a:p>
            <a:r>
              <a:rPr lang="en-US" sz="1200" dirty="0"/>
              <a:t>If the factored force, T</a:t>
            </a:r>
            <a:r>
              <a:rPr lang="en-US" sz="1200" baseline="-25000" dirty="0"/>
              <a:t>u</a:t>
            </a:r>
            <a:r>
              <a:rPr lang="en-US" sz="1200" dirty="0"/>
              <a:t>, in this cross-frame member from an I-girder bridge is computed from a refined analysis, the base metal at the weld terminations on this member subjected to a net tensile force as specified in </a:t>
            </a:r>
            <a:r>
              <a:rPr lang="en-US" sz="1200" i="1" dirty="0"/>
              <a:t>AASHTO LRFD </a:t>
            </a:r>
            <a:r>
              <a:rPr lang="en-US" sz="1200" dirty="0"/>
              <a:t>Article 6.6.1.2.1 is also to be investigated for load-induced fatigue (</a:t>
            </a:r>
            <a:r>
              <a:rPr lang="en-US" sz="1200" i="1" dirty="0"/>
              <a:t>AASHTO LRFD </a:t>
            </a:r>
            <a:r>
              <a:rPr lang="en-US" sz="1200" dirty="0"/>
              <a:t>Article 6.6.1.2.2 – 10th Edition). Refer to Lesson 7 and to Slide 24 of this lesson for further information on performing this check.</a:t>
            </a:r>
            <a:endParaRPr lang="en-US" dirty="0"/>
          </a:p>
        </p:txBody>
      </p:sp>
      <p:sp>
        <p:nvSpPr>
          <p:cNvPr id="4" name="Slide Number Placeholder 3">
            <a:extLst>
              <a:ext uri="{FF2B5EF4-FFF2-40B4-BE49-F238E27FC236}">
                <a16:creationId xmlns:a16="http://schemas.microsoft.com/office/drawing/2014/main" id="{FAC0A122-D265-A592-34A4-CAB1C6EB704A}"/>
              </a:ext>
            </a:extLst>
          </p:cNvPr>
          <p:cNvSpPr>
            <a:spLocks noGrp="1"/>
          </p:cNvSpPr>
          <p:nvPr>
            <p:ph type="sldNum" sz="quarter" idx="5"/>
          </p:nvPr>
        </p:nvSpPr>
        <p:spPr/>
        <p:txBody>
          <a:bodyPr/>
          <a:lstStyle/>
          <a:p>
            <a:fld id="{90BDC431-FEEB-4AEA-9C88-8408D90EB600}" type="slidenum">
              <a:rPr lang="en-US" smtClean="0"/>
              <a:pPr/>
              <a:t>56</a:t>
            </a:fld>
            <a:endParaRPr lang="en-US" dirty="0"/>
          </a:p>
        </p:txBody>
      </p:sp>
      <p:sp>
        <p:nvSpPr>
          <p:cNvPr id="7" name="Slide Image Placeholder 6">
            <a:extLst>
              <a:ext uri="{FF2B5EF4-FFF2-40B4-BE49-F238E27FC236}">
                <a16:creationId xmlns:a16="http://schemas.microsoft.com/office/drawing/2014/main" id="{F8958173-BDA0-6807-FA60-0ABAF7A82FEB}"/>
              </a:ext>
            </a:extLst>
          </p:cNvPr>
          <p:cNvSpPr>
            <a:spLocks noGrp="1" noRot="1" noChangeAspect="1"/>
          </p:cNvSpPr>
          <p:nvPr>
            <p:ph type="sldImg"/>
          </p:nvPr>
        </p:nvSpPr>
        <p:spPr/>
      </p:sp>
    </p:spTree>
    <p:extLst>
      <p:ext uri="{BB962C8B-B14F-4D97-AF65-F5344CB8AC3E}">
        <p14:creationId xmlns:p14="http://schemas.microsoft.com/office/powerpoint/2010/main" val="40399122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The factored resistance of the fillet weld in shear (kips/in.) at the strength limit state is taken as the smaller of the factored shear rupture resistance of the connected material adjacent to the weld leg and the product of the effective throat and the factored resistance of the weld metal, R</a:t>
            </a:r>
            <a:r>
              <a:rPr lang="en-US" sz="1200" baseline="-25000" dirty="0"/>
              <a:t>r</a:t>
            </a:r>
            <a:r>
              <a:rPr lang="en-US" sz="1200" dirty="0"/>
              <a:t>, given by the equation on Slide 40 of this lesson. </a:t>
            </a:r>
          </a:p>
          <a:p>
            <a:endParaRPr lang="en-US" sz="1200" dirty="0"/>
          </a:p>
          <a:p>
            <a:r>
              <a:rPr lang="en-US" sz="1200" dirty="0"/>
              <a:t>The factored shear rupture resistance of the connected material, R</a:t>
            </a:r>
            <a:r>
              <a:rPr lang="en-US" sz="1200" baseline="-25000" dirty="0"/>
              <a:t>r</a:t>
            </a:r>
            <a:r>
              <a:rPr lang="en-US" sz="1200" dirty="0"/>
              <a:t>, (kips/in.) is taken from the equation given on Slide 157 of this lesson (AASHTO LRFD Article 6.13.5.3). The resistance is taken as the resistance factor for shear rupture, </a:t>
            </a:r>
            <a:r>
              <a:rPr lang="en-US" sz="1200" dirty="0">
                <a:sym typeface="Symbol" panose="05050102010706020507" pitchFamily="18" charset="2"/>
              </a:rPr>
              <a:t></a:t>
            </a:r>
            <a:r>
              <a:rPr lang="en-US" sz="1200" baseline="-25000" dirty="0">
                <a:sym typeface="Symbol" panose="05050102010706020507" pitchFamily="18" charset="2"/>
              </a:rPr>
              <a:t>vu </a:t>
            </a:r>
            <a:r>
              <a:rPr lang="en-US" sz="1200" dirty="0">
                <a:sym typeface="Symbol" panose="05050102010706020507" pitchFamily="18" charset="2"/>
              </a:rPr>
              <a:t>(= 0.80), specified in AASHTO LRFD Article 6.5.4.2 times the specified minimum tensile strength of the steel, F</a:t>
            </a:r>
            <a:r>
              <a:rPr lang="en-US" sz="1200" baseline="-25000" dirty="0">
                <a:sym typeface="Symbol" panose="05050102010706020507" pitchFamily="18" charset="2"/>
              </a:rPr>
              <a:t>u</a:t>
            </a:r>
            <a:r>
              <a:rPr lang="en-US" sz="1200" dirty="0">
                <a:sym typeface="Symbol" panose="05050102010706020507" pitchFamily="18" charset="2"/>
              </a:rPr>
              <a:t>, equal to 70 ksi, times the thickness of the thinnest connected part, which is assumed to be the bracket (5/8 in.), or 20.30 kips/in. The factored shear resistance of the weld metal, R</a:t>
            </a:r>
            <a:r>
              <a:rPr lang="en-US" sz="1200" baseline="-25000" dirty="0">
                <a:sym typeface="Symbol" panose="05050102010706020507" pitchFamily="18" charset="2"/>
              </a:rPr>
              <a:t>r</a:t>
            </a:r>
            <a:r>
              <a:rPr lang="en-US" sz="1200" dirty="0">
                <a:sym typeface="Symbol" panose="05050102010706020507" pitchFamily="18" charset="2"/>
              </a:rPr>
              <a:t> (in kips/in.), is taken as 0.6 times the resistance factor for shear on the throat of the weld metal, </a:t>
            </a:r>
            <a:r>
              <a:rPr lang="en-US" sz="1200" baseline="-25000" dirty="0">
                <a:sym typeface="Symbol" panose="05050102010706020507" pitchFamily="18" charset="2"/>
              </a:rPr>
              <a:t>e2</a:t>
            </a:r>
            <a:r>
              <a:rPr lang="en-US" sz="1200" dirty="0">
                <a:sym typeface="Symbol" panose="05050102010706020507" pitchFamily="18" charset="2"/>
              </a:rPr>
              <a:t> (= 0.80), specified in AASHTO LRFD Article 6.5.4.2 times the classification strength of the weld metal, F</a:t>
            </a:r>
            <a:r>
              <a:rPr lang="en-US" sz="1200" baseline="-25000" dirty="0">
                <a:sym typeface="Symbol" panose="05050102010706020507" pitchFamily="18" charset="2"/>
              </a:rPr>
              <a:t>exx</a:t>
            </a:r>
            <a:r>
              <a:rPr lang="en-US" sz="1200" dirty="0">
                <a:sym typeface="Symbol" panose="05050102010706020507" pitchFamily="18" charset="2"/>
              </a:rPr>
              <a:t>, equal to 70 ksi (Slide 56), times the effective throat of the fillet weld. The effective throat is equal to 0.707a, where a is the weld leg size equal to 5/16 in. (Slide 40). The resulting value of R</a:t>
            </a:r>
            <a:r>
              <a:rPr lang="en-US" sz="1200" baseline="-25000" dirty="0">
                <a:sym typeface="Symbol" panose="05050102010706020507" pitchFamily="18" charset="2"/>
              </a:rPr>
              <a:t>r</a:t>
            </a:r>
            <a:r>
              <a:rPr lang="en-US" sz="1200" dirty="0">
                <a:sym typeface="Symbol" panose="05050102010706020507" pitchFamily="18" charset="2"/>
              </a:rPr>
              <a:t> is 7.42 kips/in., which governs over the factored shear rupture resistance of the connected material of 20.30 kip/in. </a:t>
            </a:r>
          </a:p>
          <a:p>
            <a:endParaRPr lang="en-US" sz="1200" dirty="0">
              <a:sym typeface="Symbol" panose="05050102010706020507" pitchFamily="18" charset="2"/>
            </a:endParaRPr>
          </a:p>
          <a:p>
            <a:r>
              <a:rPr lang="en-US" sz="1200" dirty="0">
                <a:sym typeface="Symbol" panose="05050102010706020507" pitchFamily="18" charset="2"/>
              </a:rPr>
              <a:t>The total length of weld required, L</a:t>
            </a:r>
            <a:r>
              <a:rPr lang="en-US" sz="1200" baseline="-25000" dirty="0">
                <a:sym typeface="Symbol" panose="05050102010706020507" pitchFamily="18" charset="2"/>
              </a:rPr>
              <a:t>w</a:t>
            </a:r>
            <a:r>
              <a:rPr lang="en-US" sz="1200" dirty="0">
                <a:sym typeface="Symbol" panose="05050102010706020507" pitchFamily="18" charset="2"/>
              </a:rPr>
              <a:t>, is equal to the factored tensile force, T</a:t>
            </a:r>
            <a:r>
              <a:rPr lang="en-US" sz="1200" baseline="-25000" dirty="0">
                <a:sym typeface="Symbol" panose="05050102010706020507" pitchFamily="18" charset="2"/>
              </a:rPr>
              <a:t>u</a:t>
            </a:r>
            <a:r>
              <a:rPr lang="en-US" sz="1200" dirty="0">
                <a:sym typeface="Symbol" panose="05050102010706020507" pitchFamily="18" charset="2"/>
              </a:rPr>
              <a:t>, of 115.0 kips divided by the governing R</a:t>
            </a:r>
            <a:r>
              <a:rPr lang="en-US" sz="1200" baseline="-25000" dirty="0">
                <a:sym typeface="Symbol" panose="05050102010706020507" pitchFamily="18" charset="2"/>
              </a:rPr>
              <a:t>r</a:t>
            </a:r>
            <a:r>
              <a:rPr lang="en-US" sz="1200" dirty="0">
                <a:sym typeface="Symbol" panose="05050102010706020507" pitchFamily="18" charset="2"/>
              </a:rPr>
              <a:t> of 7.42 kips/in., or 15.5 in. The end weld is 6.0 in. in length, which leaves a total required length of 9.5 in., or 4.75 in. each of the longitudinal welds.  Since the weld configuration is subject to eccentric shear, try 8.0 in for longitudinal welds.</a:t>
            </a:r>
            <a:endParaRPr lang="en-US" dirty="0"/>
          </a:p>
        </p:txBody>
      </p:sp>
      <p:sp>
        <p:nvSpPr>
          <p:cNvPr id="4" name="Slide Number Placeholder 3">
            <a:extLst>
              <a:ext uri="{FF2B5EF4-FFF2-40B4-BE49-F238E27FC236}">
                <a16:creationId xmlns:a16="http://schemas.microsoft.com/office/drawing/2014/main" id="{01BF7496-96E3-AC56-9B1F-3A02CE3D639A}"/>
              </a:ext>
            </a:extLst>
          </p:cNvPr>
          <p:cNvSpPr>
            <a:spLocks noGrp="1"/>
          </p:cNvSpPr>
          <p:nvPr>
            <p:ph type="sldNum" sz="quarter" idx="5"/>
          </p:nvPr>
        </p:nvSpPr>
        <p:spPr/>
        <p:txBody>
          <a:bodyPr/>
          <a:lstStyle/>
          <a:p>
            <a:fld id="{90BDC431-FEEB-4AEA-9C88-8408D90EB600}" type="slidenum">
              <a:rPr lang="en-US" smtClean="0"/>
              <a:pPr/>
              <a:t>57</a:t>
            </a:fld>
            <a:endParaRPr lang="en-US" dirty="0"/>
          </a:p>
        </p:txBody>
      </p:sp>
      <p:sp>
        <p:nvSpPr>
          <p:cNvPr id="7" name="Slide Image Placeholder 6">
            <a:extLst>
              <a:ext uri="{FF2B5EF4-FFF2-40B4-BE49-F238E27FC236}">
                <a16:creationId xmlns:a16="http://schemas.microsoft.com/office/drawing/2014/main" id="{251DD2B3-EC5F-E0DD-BEE9-90411DE60031}"/>
              </a:ext>
            </a:extLst>
          </p:cNvPr>
          <p:cNvSpPr>
            <a:spLocks noGrp="1" noRot="1" noChangeAspect="1"/>
          </p:cNvSpPr>
          <p:nvPr>
            <p:ph type="sldImg"/>
          </p:nvPr>
        </p:nvSpPr>
        <p:spPr/>
      </p:sp>
    </p:spTree>
    <p:extLst>
      <p:ext uri="{BB962C8B-B14F-4D97-AF65-F5344CB8AC3E}">
        <p14:creationId xmlns:p14="http://schemas.microsoft.com/office/powerpoint/2010/main" val="28672662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602640"/>
          </a:xfrm>
        </p:spPr>
        <p:txBody>
          <a:bodyPr/>
          <a:lstStyle/>
          <a:p>
            <a:r>
              <a:rPr lang="en-US" sz="1200" dirty="0"/>
              <a:t>Next, evaluate the unbalanced connection for the eccentric shear. Use the formulas given previously on Slide 50 of this lesson for computing the location of the centroid (from the vertical end weld) and the polar moment of inertia of the example weld configuration treating the welds as lines of unit thickness. The general formula for the polar moment of inertia of the weld group is also shown on this slide, where I</a:t>
            </a:r>
            <a:r>
              <a:rPr lang="en-US" sz="1200" baseline="-25000" dirty="0"/>
              <a:t>x</a:t>
            </a:r>
            <a:r>
              <a:rPr lang="en-US" sz="1200" dirty="0"/>
              <a:t> and I</a:t>
            </a:r>
            <a:r>
              <a:rPr lang="en-US" sz="1200" baseline="-25000" dirty="0"/>
              <a:t>y </a:t>
            </a:r>
            <a:r>
              <a:rPr lang="en-US" sz="1200" dirty="0"/>
              <a:t>are the moments of inertia of each weld segment about their own centroidal axes, A is the effective area of each weld segment (i.e., the effective throat times the length of the weld), and x_bar and y_bar are the distances from the centroid of the weld configuration to each individual weld segment. </a:t>
            </a:r>
          </a:p>
          <a:p>
            <a:endParaRPr lang="en-US" sz="1200" dirty="0"/>
          </a:p>
          <a:p>
            <a:r>
              <a:rPr lang="en-US" sz="1200" dirty="0"/>
              <a:t>Using the approximate formulas shown on this slide, the centroid is located from the vertical end weld a distance of x_bar equal to 2.91 in. The polar moment of inertia of the weld group, I</a:t>
            </a:r>
            <a:r>
              <a:rPr lang="en-US" sz="1200" baseline="-25000" dirty="0"/>
              <a:t>p</a:t>
            </a:r>
            <a:r>
              <a:rPr lang="en-US" sz="1200" dirty="0"/>
              <a:t>, is computed to be 317 in.</a:t>
            </a:r>
            <a:r>
              <a:rPr lang="en-US" sz="1200" baseline="30000" dirty="0"/>
              <a:t>3</a:t>
            </a:r>
          </a:p>
        </p:txBody>
      </p:sp>
      <p:sp>
        <p:nvSpPr>
          <p:cNvPr id="4" name="Slide Number Placeholder 3">
            <a:extLst>
              <a:ext uri="{FF2B5EF4-FFF2-40B4-BE49-F238E27FC236}">
                <a16:creationId xmlns:a16="http://schemas.microsoft.com/office/drawing/2014/main" id="{52505801-6882-251A-ABB8-5A9874CBA986}"/>
              </a:ext>
            </a:extLst>
          </p:cNvPr>
          <p:cNvSpPr>
            <a:spLocks noGrp="1"/>
          </p:cNvSpPr>
          <p:nvPr>
            <p:ph type="sldNum" sz="quarter" idx="5"/>
          </p:nvPr>
        </p:nvSpPr>
        <p:spPr/>
        <p:txBody>
          <a:bodyPr/>
          <a:lstStyle/>
          <a:p>
            <a:fld id="{90BDC431-FEEB-4AEA-9C88-8408D90EB600}" type="slidenum">
              <a:rPr lang="en-US" smtClean="0"/>
              <a:pPr/>
              <a:t>58</a:t>
            </a:fld>
            <a:endParaRPr lang="en-US" dirty="0"/>
          </a:p>
        </p:txBody>
      </p:sp>
      <p:sp>
        <p:nvSpPr>
          <p:cNvPr id="7" name="Slide Image Placeholder 6">
            <a:extLst>
              <a:ext uri="{FF2B5EF4-FFF2-40B4-BE49-F238E27FC236}">
                <a16:creationId xmlns:a16="http://schemas.microsoft.com/office/drawing/2014/main" id="{E006A491-4781-43D9-E664-6A931B202E55}"/>
              </a:ext>
            </a:extLst>
          </p:cNvPr>
          <p:cNvSpPr>
            <a:spLocks noGrp="1" noRot="1" noChangeAspect="1"/>
          </p:cNvSpPr>
          <p:nvPr>
            <p:ph type="sldImg"/>
          </p:nvPr>
        </p:nvSpPr>
        <p:spPr/>
      </p:sp>
    </p:spTree>
    <p:extLst>
      <p:ext uri="{BB962C8B-B14F-4D97-AF65-F5344CB8AC3E}">
        <p14:creationId xmlns:p14="http://schemas.microsoft.com/office/powerpoint/2010/main" val="3510974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The maximum resultant force, R, acting on the weld configuration is at Points A and B at the end of the longitudinal welds (refer to Slide 56 of this lesson). </a:t>
            </a:r>
          </a:p>
          <a:p>
            <a:endParaRPr lang="en-US" sz="1200" dirty="0"/>
          </a:p>
          <a:p>
            <a:r>
              <a:rPr lang="en-US" sz="1200" dirty="0"/>
              <a:t>The horizontal force on the weld line configuration due to the direct factored shear, R</a:t>
            </a:r>
            <a:r>
              <a:rPr lang="en-US" sz="1200" baseline="-25000" dirty="0"/>
              <a:t>h</a:t>
            </a:r>
            <a:r>
              <a:rPr lang="en-US" sz="1200" dirty="0"/>
              <a:t>, is calculated as the factored force, T</a:t>
            </a:r>
            <a:r>
              <a:rPr lang="en-US" sz="1200" baseline="-25000" dirty="0"/>
              <a:t>u</a:t>
            </a:r>
            <a:r>
              <a:rPr lang="en-US" sz="1200" dirty="0"/>
              <a:t>, equal to 115.0 kips, divided by the total length of the weld line, L</a:t>
            </a:r>
            <a:r>
              <a:rPr lang="en-US" sz="1200" baseline="-25000" dirty="0"/>
              <a:t>w</a:t>
            </a:r>
            <a:r>
              <a:rPr lang="en-US" sz="1200" dirty="0"/>
              <a:t>, equal to 22 in. The resulting value of R</a:t>
            </a:r>
            <a:r>
              <a:rPr lang="en-US" sz="1200" baseline="-25000" dirty="0"/>
              <a:t>h</a:t>
            </a:r>
            <a:r>
              <a:rPr lang="en-US" sz="1200" dirty="0"/>
              <a:t> is 5.23 kips/in.</a:t>
            </a:r>
          </a:p>
          <a:p>
            <a:endParaRPr lang="en-US" sz="1200" dirty="0"/>
          </a:p>
          <a:p>
            <a:r>
              <a:rPr lang="en-US" sz="1200" dirty="0"/>
              <a:t>Next, the x- and y-components of force due to the torsion acting on the weld line configuration, R</a:t>
            </a:r>
            <a:r>
              <a:rPr lang="en-US" sz="1200" baseline="-25000" dirty="0"/>
              <a:t>Tx</a:t>
            </a:r>
            <a:r>
              <a:rPr lang="en-US" sz="1200" dirty="0"/>
              <a:t> and R</a:t>
            </a:r>
            <a:r>
              <a:rPr lang="en-US" sz="1200" baseline="-25000" dirty="0"/>
              <a:t>Ty</a:t>
            </a:r>
            <a:r>
              <a:rPr lang="en-US" sz="1200" dirty="0"/>
              <a:t>, are computed. Referring to the figure on Slide 56 of this lesson, the torsion, T, acting on the weld line configuration is equal to the factored force, T</a:t>
            </a:r>
            <a:r>
              <a:rPr lang="en-US" sz="1200" baseline="-25000" dirty="0"/>
              <a:t>u</a:t>
            </a:r>
            <a:r>
              <a:rPr lang="en-US" sz="1200" dirty="0"/>
              <a:t>, of 115.0 kips times the distance (3.0 in. - 1.78 in.), which is equal to the vertical distance from the centroid of the weld line configuration to the force. The x-component of force, R</a:t>
            </a:r>
            <a:r>
              <a:rPr lang="en-US" sz="1200" baseline="-25000" dirty="0"/>
              <a:t>Tx</a:t>
            </a:r>
            <a:r>
              <a:rPr lang="en-US" sz="1200" dirty="0"/>
              <a:t>, is equal to T times the vertical distance y from Point A  (or Point B) to the centroid of the weld line configuration, equal to 3.0 in., divided by the polar moment of inertia of the weld line configuration, I</a:t>
            </a:r>
            <a:r>
              <a:rPr lang="en-US" sz="1200" baseline="-25000" dirty="0"/>
              <a:t>p</a:t>
            </a:r>
            <a:r>
              <a:rPr lang="en-US" sz="1200" dirty="0"/>
              <a:t>, equal to 317 in.</a:t>
            </a:r>
            <a:r>
              <a:rPr lang="en-US" sz="1200" baseline="30000" dirty="0"/>
              <a:t>3</a:t>
            </a:r>
            <a:r>
              <a:rPr lang="en-US" sz="1200" dirty="0"/>
              <a:t> (Slide 58). The resulting value of R</a:t>
            </a:r>
            <a:r>
              <a:rPr lang="en-US" sz="1200" baseline="-25000" dirty="0"/>
              <a:t>Tx</a:t>
            </a:r>
            <a:r>
              <a:rPr lang="en-US" sz="1200" dirty="0"/>
              <a:t> is 1.33 kips/in. The y-component of force, R</a:t>
            </a:r>
            <a:r>
              <a:rPr lang="en-US" sz="1200" baseline="-25000" dirty="0"/>
              <a:t>Ty</a:t>
            </a:r>
            <a:r>
              <a:rPr lang="en-US" sz="1200" dirty="0"/>
              <a:t>, is equal to T times the horizontal distance x from Point A  (or Point B) to the centroid of the weld line configuration, equal to (8.0 in. – 2.91 in.), divided by the polar moment of inertia of the weld line configuration, I</a:t>
            </a:r>
            <a:r>
              <a:rPr lang="en-US" sz="1200" baseline="-25000" dirty="0"/>
              <a:t>p</a:t>
            </a:r>
            <a:r>
              <a:rPr lang="en-US" sz="1200" dirty="0"/>
              <a:t>. The resulting value of R</a:t>
            </a:r>
            <a:r>
              <a:rPr lang="en-US" sz="1200" baseline="-25000" dirty="0"/>
              <a:t>Ty</a:t>
            </a:r>
            <a:r>
              <a:rPr lang="en-US" sz="1200" dirty="0"/>
              <a:t> is 2.25 kips/in. The vector resultant force, R, at Point A (or Point B) is computed by taking the vector sum of the horizontal and vertical components of force, as shown in the equation at the bottom of this slide. R is computed to be 6.94 kips/in., which is less than R</a:t>
            </a:r>
            <a:r>
              <a:rPr lang="en-US" sz="1200" baseline="-25000" dirty="0"/>
              <a:t>r </a:t>
            </a:r>
            <a:r>
              <a:rPr lang="en-US" sz="1200" dirty="0"/>
              <a:t>equal to 7.42 kips/in. (Slide 57). Therefore, the weld configuration utilizing 5/16-in. fillet welds is satisfactory for the strength limit state.</a:t>
            </a:r>
          </a:p>
          <a:p>
            <a:endParaRPr lang="en-US" dirty="0"/>
          </a:p>
        </p:txBody>
      </p:sp>
      <p:sp>
        <p:nvSpPr>
          <p:cNvPr id="4" name="Slide Number Placeholder 3">
            <a:extLst>
              <a:ext uri="{FF2B5EF4-FFF2-40B4-BE49-F238E27FC236}">
                <a16:creationId xmlns:a16="http://schemas.microsoft.com/office/drawing/2014/main" id="{A712CECB-BCC3-3856-2BCC-C0D9A953507F}"/>
              </a:ext>
            </a:extLst>
          </p:cNvPr>
          <p:cNvSpPr>
            <a:spLocks noGrp="1"/>
          </p:cNvSpPr>
          <p:nvPr>
            <p:ph type="sldNum" sz="quarter" idx="5"/>
          </p:nvPr>
        </p:nvSpPr>
        <p:spPr/>
        <p:txBody>
          <a:bodyPr/>
          <a:lstStyle/>
          <a:p>
            <a:fld id="{90BDC431-FEEB-4AEA-9C88-8408D90EB600}" type="slidenum">
              <a:rPr lang="en-US" smtClean="0"/>
              <a:pPr/>
              <a:t>59</a:t>
            </a:fld>
            <a:endParaRPr lang="en-US" dirty="0"/>
          </a:p>
        </p:txBody>
      </p:sp>
      <p:sp>
        <p:nvSpPr>
          <p:cNvPr id="7" name="Slide Image Placeholder 6">
            <a:extLst>
              <a:ext uri="{FF2B5EF4-FFF2-40B4-BE49-F238E27FC236}">
                <a16:creationId xmlns:a16="http://schemas.microsoft.com/office/drawing/2014/main" id="{7599AC0B-C8CA-6238-2846-E2B4FF102FD0}"/>
              </a:ext>
            </a:extLst>
          </p:cNvPr>
          <p:cNvSpPr>
            <a:spLocks noGrp="1" noRot="1" noChangeAspect="1"/>
          </p:cNvSpPr>
          <p:nvPr>
            <p:ph type="sldImg"/>
          </p:nvPr>
        </p:nvSpPr>
        <p:spPr/>
      </p:sp>
    </p:spTree>
    <p:extLst>
      <p:ext uri="{BB962C8B-B14F-4D97-AF65-F5344CB8AC3E}">
        <p14:creationId xmlns:p14="http://schemas.microsoft.com/office/powerpoint/2010/main" val="247367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i="1" dirty="0"/>
              <a:t>AASHTO LRFD </a:t>
            </a:r>
            <a:r>
              <a:rPr lang="en-US" sz="1200" dirty="0"/>
              <a:t>Article 6.13.1 specifies that except as specified in the succeeding bulleted items (on this slide and the following slide), connections and splices for primary members subject only to axial tension or compression are to be designed at the strength limit state for not less than the larger of: 1) the average of the factored axial force effect at the point of splice or connection and the factored axial resistance of the member or element at the same point; or 2) 75 percent of the factored axial resistance of the member or element.</a:t>
            </a:r>
          </a:p>
          <a:p>
            <a:endParaRPr lang="en-US" sz="1200" dirty="0"/>
          </a:p>
          <a:p>
            <a:r>
              <a:rPr lang="en-US" sz="1200" dirty="0"/>
              <a:t>Furthermore, connections and splices for primary members subjected to combined force effects, other than splices for flexural members, are to be designed at the strength limit state for the larger of: 1) the calculated combined force effects; or 2) 75 percent of the factored axial resistance of the member determined as specified in </a:t>
            </a:r>
            <a:r>
              <a:rPr lang="en-US" sz="1200" i="1" dirty="0"/>
              <a:t>AASHTO LRFD </a:t>
            </a:r>
            <a:r>
              <a:rPr lang="en-US" sz="1200" dirty="0"/>
              <a:t>Articles 6.8.2 or 6.9.2, as applicable (Lesson 12). Connections and splices for primary members subjected to force effects acting in multiple directions due to combined loading, such as members in rigid frames, arches, and trusses, are to be designed for the larger of the calculated combined factored force effects, preferably determined using concurrent forces or conservatively determined using envelope forces if only such forces are available, or 75 percent of the factored axial resistance of the member. </a:t>
            </a:r>
          </a:p>
          <a:p>
            <a:endParaRPr lang="en-US" sz="1200" dirty="0"/>
          </a:p>
          <a:p>
            <a:r>
              <a:rPr lang="en-US" sz="1200" dirty="0"/>
              <a:t>The 75 percent resistance requirement is retained from past specifications to provide a minimum level of stiffness and to be consistent with past practice for the design of connections and splices for axially loaded members.</a:t>
            </a:r>
          </a:p>
          <a:p>
            <a:endParaRPr lang="en-US" sz="1200" dirty="0"/>
          </a:p>
          <a:p>
            <a:r>
              <a:rPr lang="en-US" sz="1200" dirty="0"/>
              <a:t>The connection for a diaphragm is shown in the photo on this slide. The faying surface is not painted to provide a better friction coefficient for a slip-critical connection (discussed later in this lesson).</a:t>
            </a:r>
          </a:p>
          <a:p>
            <a:r>
              <a:rPr lang="en-US" sz="1200" dirty="0"/>
              <a:t> </a:t>
            </a:r>
          </a:p>
          <a:p>
            <a:r>
              <a:rPr lang="en-US" sz="1200" u="sng" dirty="0"/>
              <a:t>Photo credit</a:t>
            </a:r>
            <a:r>
              <a:rPr lang="en-US" sz="1200" dirty="0"/>
              <a:t>: Russo Structural Services</a:t>
            </a:r>
          </a:p>
        </p:txBody>
      </p:sp>
      <p:sp>
        <p:nvSpPr>
          <p:cNvPr id="4" name="Slide Number Placeholder 3">
            <a:extLst>
              <a:ext uri="{FF2B5EF4-FFF2-40B4-BE49-F238E27FC236}">
                <a16:creationId xmlns:a16="http://schemas.microsoft.com/office/drawing/2014/main" id="{E1D5FE5C-B7B9-4E84-7811-4D6BDF3E1F73}"/>
              </a:ext>
            </a:extLst>
          </p:cNvPr>
          <p:cNvSpPr>
            <a:spLocks noGrp="1"/>
          </p:cNvSpPr>
          <p:nvPr>
            <p:ph type="sldNum" sz="quarter" idx="5"/>
          </p:nvPr>
        </p:nvSpPr>
        <p:spPr/>
        <p:txBody>
          <a:bodyPr/>
          <a:lstStyle/>
          <a:p>
            <a:fld id="{90BDC431-FEEB-4AEA-9C88-8408D90EB600}" type="slidenum">
              <a:rPr lang="en-US" smtClean="0"/>
              <a:pPr/>
              <a:t>6</a:t>
            </a:fld>
            <a:endParaRPr lang="en-US" dirty="0"/>
          </a:p>
        </p:txBody>
      </p:sp>
      <p:sp>
        <p:nvSpPr>
          <p:cNvPr id="7" name="Slide Image Placeholder 6">
            <a:extLst>
              <a:ext uri="{FF2B5EF4-FFF2-40B4-BE49-F238E27FC236}">
                <a16:creationId xmlns:a16="http://schemas.microsoft.com/office/drawing/2014/main" id="{D59A0AC9-34E9-3D20-A5EE-FC49B2DE1234}"/>
              </a:ext>
            </a:extLst>
          </p:cNvPr>
          <p:cNvSpPr>
            <a:spLocks noGrp="1" noRot="1" noChangeAspect="1"/>
          </p:cNvSpPr>
          <p:nvPr>
            <p:ph type="sldImg"/>
          </p:nvPr>
        </p:nvSpPr>
        <p:spPr/>
      </p:sp>
    </p:spTree>
    <p:extLst>
      <p:ext uri="{BB962C8B-B14F-4D97-AF65-F5344CB8AC3E}">
        <p14:creationId xmlns:p14="http://schemas.microsoft.com/office/powerpoint/2010/main" val="40196137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With regard to the detailing of these fillet-welded cross-frame member connections to gusset plates, this slide shows the correct use of the welding symbols to call out the welds on the design drawings. The figure on the top left of this slide shows the correct use of the welding symbols when there is no backside weld provided for sealing. The figure on the bottom left of this slide shows the correct use of the welding symbols when a backside weld is provided for sealing, with the backside weld shown held back from the edges of the member. The figures on the top and bottom right of this slide illustrate the incorrect use of the weld all-around symbol for these connections. As illustrated in the figure on the bottom right of this slide, when a backside weld is provided for sealing, it is considered poor practice to weld across the planes shown.</a:t>
            </a:r>
          </a:p>
          <a:p>
            <a:endParaRPr lang="en-US" sz="1200" dirty="0"/>
          </a:p>
          <a:p>
            <a:r>
              <a:rPr lang="en-US" sz="1200" dirty="0"/>
              <a:t>Figure Source: FHWA Bridge Welding Reference Manual</a:t>
            </a:r>
          </a:p>
        </p:txBody>
      </p:sp>
      <p:sp>
        <p:nvSpPr>
          <p:cNvPr id="4" name="Slide Number Placeholder 3">
            <a:extLst>
              <a:ext uri="{FF2B5EF4-FFF2-40B4-BE49-F238E27FC236}">
                <a16:creationId xmlns:a16="http://schemas.microsoft.com/office/drawing/2014/main" id="{E9971973-E0BF-7BEF-F54C-7AE9DACAED56}"/>
              </a:ext>
            </a:extLst>
          </p:cNvPr>
          <p:cNvSpPr>
            <a:spLocks noGrp="1"/>
          </p:cNvSpPr>
          <p:nvPr>
            <p:ph type="sldNum" sz="quarter" idx="5"/>
          </p:nvPr>
        </p:nvSpPr>
        <p:spPr/>
        <p:txBody>
          <a:bodyPr/>
          <a:lstStyle/>
          <a:p>
            <a:fld id="{90BDC431-FEEB-4AEA-9C88-8408D90EB600}" type="slidenum">
              <a:rPr lang="en-US" smtClean="0"/>
              <a:pPr/>
              <a:t>60</a:t>
            </a:fld>
            <a:endParaRPr lang="en-US" dirty="0"/>
          </a:p>
        </p:txBody>
      </p:sp>
      <p:sp>
        <p:nvSpPr>
          <p:cNvPr id="7" name="Slide Image Placeholder 6">
            <a:extLst>
              <a:ext uri="{FF2B5EF4-FFF2-40B4-BE49-F238E27FC236}">
                <a16:creationId xmlns:a16="http://schemas.microsoft.com/office/drawing/2014/main" id="{16EC7121-12D3-F7BB-7A18-CA26368494A4}"/>
              </a:ext>
            </a:extLst>
          </p:cNvPr>
          <p:cNvSpPr>
            <a:spLocks noGrp="1" noRot="1" noChangeAspect="1"/>
          </p:cNvSpPr>
          <p:nvPr>
            <p:ph type="sldImg"/>
          </p:nvPr>
        </p:nvSpPr>
        <p:spPr/>
      </p:sp>
    </p:spTree>
    <p:extLst>
      <p:ext uri="{BB962C8B-B14F-4D97-AF65-F5344CB8AC3E}">
        <p14:creationId xmlns:p14="http://schemas.microsoft.com/office/powerpoint/2010/main" val="31297106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lvl="0"/>
            <a:fld id="{CBCC8EBC-06C6-4656-87A1-0AF013F9A67E}" type="slidenum">
              <a:rPr lang="en-US" altLang="en-US" noProof="0" smtClean="0"/>
              <a:pPr lvl="0"/>
              <a:t>61</a:t>
            </a:fld>
            <a:endParaRPr lang="en-US" altLang="en-US" noProof="0" dirty="0"/>
          </a:p>
        </p:txBody>
      </p:sp>
      <p:sp>
        <p:nvSpPr>
          <p:cNvPr id="6" name="Slide Image Placeholder 5">
            <a:extLst>
              <a:ext uri="{FF2B5EF4-FFF2-40B4-BE49-F238E27FC236}">
                <a16:creationId xmlns:a16="http://schemas.microsoft.com/office/drawing/2014/main" id="{5668DAAF-872F-5EA4-CC81-B853EA1E126F}"/>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B63AB15D-EA42-7BD2-D16F-8C9D8A2DC6C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7253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4"/>
            <a:ext cx="6257925" cy="4692651"/>
          </a:xfrm>
        </p:spPr>
        <p:txBody>
          <a:bodyPr/>
          <a:lstStyle/>
          <a:p>
            <a:r>
              <a:rPr lang="en-US" sz="1150" i="1" dirty="0"/>
              <a:t>AASHTO LRFD</a:t>
            </a:r>
            <a:r>
              <a:rPr lang="en-US" sz="1150" dirty="0"/>
              <a:t> Article 6.13.1 further specifies that bolted splices for flexural members are to be designed at the strength limit state as specified in </a:t>
            </a:r>
            <a:r>
              <a:rPr lang="en-US" sz="1150" i="1" dirty="0"/>
              <a:t>AASHTO LRFD </a:t>
            </a:r>
            <a:r>
              <a:rPr lang="en-US" sz="1150" dirty="0"/>
              <a:t>Article 6.13.6.1.3 (discussed in lesson </a:t>
            </a:r>
            <a:r>
              <a:rPr lang="en-US" sz="1150" dirty="0" err="1"/>
              <a:t>11B</a:t>
            </a:r>
            <a:r>
              <a:rPr lang="en-US" sz="1150" dirty="0"/>
              <a:t>). Welded splices for flexural members are to be designed at the strength limit state as specified in </a:t>
            </a:r>
            <a:r>
              <a:rPr lang="en-US" sz="1150" i="1" dirty="0"/>
              <a:t>AASHTO LRFD </a:t>
            </a:r>
            <a:r>
              <a:rPr lang="en-US" sz="1150" dirty="0"/>
              <a:t>Article 6.13.6.2.</a:t>
            </a:r>
          </a:p>
          <a:p>
            <a:endParaRPr lang="en-US" sz="1150" dirty="0"/>
          </a:p>
          <a:p>
            <a:r>
              <a:rPr lang="en-US" sz="1150" dirty="0"/>
              <a:t>Where diaphragms, cross-frames, lateral bracing, stringers, or floorbeams for straight or horizontally curved flexural members are included in the structural model used to determine force effects, or alternatively, are designed for explicitly calculated force effects from the results of a separate investigation: 1) End connections for those bracing members are to be designed for the calculated factored member force effects. 2) Otherwise, the end connections for the members are to be designed according to the 75 percent resistance provision.</a:t>
            </a:r>
          </a:p>
          <a:p>
            <a:endParaRPr lang="en-US" sz="1150" dirty="0"/>
          </a:p>
          <a:p>
            <a:r>
              <a:rPr lang="en-US" sz="1150" dirty="0"/>
              <a:t>The preceding exception for bracing members in straight or horizontally curved girder bridges that are included in the structural model used to determine force effects is a result of previous experience with end connection details for these members that were developed according to past specifications, which had invoked the 75 percent and average load provisions given on the preceding slide for the design of the end connection details. These details tended to become so large as to be unwieldy resulting in large eccentricities and force concentrations. It was decided that the negatives associated with these connections justified the permitted exception. Cross-frames and diaphragms are typically included in the structural model when refined analysis methods are employed. An example of </a:t>
            </a:r>
            <a:r>
              <a:rPr lang="en-US" sz="1150" dirty="0">
                <a:sym typeface="MT Extra" panose="05050102010205020202" pitchFamily="18" charset="2"/>
              </a:rPr>
              <a:t>“explicitly calculated force effects resulting from a </a:t>
            </a:r>
            <a:r>
              <a:rPr lang="en-US" sz="1150" dirty="0"/>
              <a:t>separate investigation” might be a case where wind-load forces effects in the bracing members are estimated from separate hand calculations.</a:t>
            </a:r>
          </a:p>
          <a:p>
            <a:endParaRPr lang="en-US" sz="1150" dirty="0"/>
          </a:p>
          <a:p>
            <a:r>
              <a:rPr lang="en-US" sz="1150" dirty="0"/>
              <a:t>A bolted field splice for a welded I-girder is shown in the photo on this slide. The splice plates for the top flange include a single outer pate and two inner plates. Two web plates are used. They are loosely connected to the girder with bolts for shipping. Cross-frames are bolted to the girder in the background to check for fit.</a:t>
            </a:r>
          </a:p>
          <a:p>
            <a:endParaRPr lang="en-US" sz="1150" dirty="0"/>
          </a:p>
          <a:p>
            <a:r>
              <a:rPr lang="en-US" sz="1150" u="sng" dirty="0"/>
              <a:t>Photo credit</a:t>
            </a:r>
            <a:r>
              <a:rPr lang="en-US" sz="1150" dirty="0"/>
              <a:t>: Russo Structural Services</a:t>
            </a:r>
          </a:p>
        </p:txBody>
      </p:sp>
      <p:sp>
        <p:nvSpPr>
          <p:cNvPr id="4" name="Slide Number Placeholder 3">
            <a:extLst>
              <a:ext uri="{FF2B5EF4-FFF2-40B4-BE49-F238E27FC236}">
                <a16:creationId xmlns:a16="http://schemas.microsoft.com/office/drawing/2014/main" id="{9F71DC06-50BE-809C-8CB5-9B2662CF2691}"/>
              </a:ext>
            </a:extLst>
          </p:cNvPr>
          <p:cNvSpPr>
            <a:spLocks noGrp="1"/>
          </p:cNvSpPr>
          <p:nvPr>
            <p:ph type="sldNum" sz="quarter" idx="5"/>
          </p:nvPr>
        </p:nvSpPr>
        <p:spPr/>
        <p:txBody>
          <a:bodyPr/>
          <a:lstStyle/>
          <a:p>
            <a:fld id="{90BDC431-FEEB-4AEA-9C88-8408D90EB600}" type="slidenum">
              <a:rPr lang="en-US" smtClean="0"/>
              <a:pPr/>
              <a:t>7</a:t>
            </a:fld>
            <a:endParaRPr lang="en-US" dirty="0"/>
          </a:p>
        </p:txBody>
      </p:sp>
      <p:sp>
        <p:nvSpPr>
          <p:cNvPr id="7" name="Slide Image Placeholder 6">
            <a:extLst>
              <a:ext uri="{FF2B5EF4-FFF2-40B4-BE49-F238E27FC236}">
                <a16:creationId xmlns:a16="http://schemas.microsoft.com/office/drawing/2014/main" id="{D0D1E2F7-674D-8994-A484-01B5CF0191D1}"/>
              </a:ext>
            </a:extLst>
          </p:cNvPr>
          <p:cNvSpPr>
            <a:spLocks noGrp="1" noRot="1" noChangeAspect="1"/>
          </p:cNvSpPr>
          <p:nvPr>
            <p:ph type="sldImg"/>
          </p:nvPr>
        </p:nvSpPr>
        <p:spPr/>
      </p:sp>
    </p:spTree>
    <p:extLst>
      <p:ext uri="{BB962C8B-B14F-4D97-AF65-F5344CB8AC3E}">
        <p14:creationId xmlns:p14="http://schemas.microsoft.com/office/powerpoint/2010/main" val="1122116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00525"/>
            <a:ext cx="6257925" cy="4718050"/>
          </a:xfrm>
        </p:spPr>
        <p:txBody>
          <a:bodyPr/>
          <a:lstStyle/>
          <a:p>
            <a:r>
              <a:rPr lang="en-US" sz="1150" dirty="0"/>
              <a:t>The term connection plate is given to a transverse stiffener attached to the girder to which a cross-frame or diaphragm is connected. </a:t>
            </a:r>
            <a:r>
              <a:rPr lang="en-US" sz="1150" i="1" dirty="0"/>
              <a:t>AASHTO LRFD </a:t>
            </a:r>
            <a:r>
              <a:rPr lang="en-US" sz="1150" dirty="0"/>
              <a:t>Article 6.6.1.3.1 specifies that transverse connection plates for cross-frames and diaphragms must be positively attached to both flanges of the cross-section to provide rigid load paths that preclude the development of significant distortional bending stresses in web gaps that could potentially induce fatigue crack growth (Lesson 7). An exception to this requirement for diaphragm connections is discussed on the next slide. </a:t>
            </a:r>
          </a:p>
          <a:p>
            <a:endParaRPr lang="en-US" sz="1150" dirty="0"/>
          </a:p>
          <a:p>
            <a:r>
              <a:rPr lang="en-US" sz="1150" dirty="0"/>
              <a:t>Fillet weld connections are preferred. Previously, welding to tension flanges was forbidden, but these welds have been shown to provide Category C′ fatigue resistance (Lesson 7). Bolted connections to the flanges may also be used (Category B) but these are not recommended as they are generally more expensive to fabricate, and the load-induced fatigue performance is not significantly improved as the connection plate-to-web weld termination immediately above or below the bolted connection is also a Category C′ detail. Transverse connection plates attached to both flanges also contribute to the overall torsional resistance of the cross-section at the brace points, which is particularly important when more shallow diaphragm sections are used.</a:t>
            </a:r>
          </a:p>
          <a:p>
            <a:endParaRPr lang="en-US" sz="1150" dirty="0"/>
          </a:p>
          <a:p>
            <a:r>
              <a:rPr lang="en-US" sz="1150" dirty="0"/>
              <a:t>It is also important to ensure that where the cross-frame chords or diaphragm flanges are not attached directly to the girder flanges that provisions be made to transfer the calculated horizontal force in the cross-frame chords or diaphragm flanges to the girder flanges through the connection plates, which must be positively attached to both girder flanges. This is particularly significant when large restoring forces are developed in the transverse bracing members. The eccentricity between the cross-frame chords or diaphragm flanges and the girder flanges should be recognized in the design of the connection plates and their connection to the web and flanges of the girders. To ensure that the connection is not undersized, particularly at locations where larger out-of-plane forces may develop, it is recommended in </a:t>
            </a:r>
            <a:r>
              <a:rPr lang="en-US" sz="1150" i="1" dirty="0"/>
              <a:t>AASHTO LRFD </a:t>
            </a:r>
            <a:r>
              <a:rPr lang="en-US" sz="1150" dirty="0"/>
              <a:t>Article 6.6.1.3.1, that the welded or bolted connection in straight, nonskewed bridges be designed for a minimum of a factored 20-kip lateral force, unless the lateral force is available from a structural analysis model (Lesson 7). For straight, skewed bridges, or for curved bridges, it is recommended that the force be determined instead by analysis.</a:t>
            </a:r>
            <a:endParaRPr lang="en-US" dirty="0"/>
          </a:p>
        </p:txBody>
      </p:sp>
      <p:sp>
        <p:nvSpPr>
          <p:cNvPr id="4" name="Slide Number Placeholder 3">
            <a:extLst>
              <a:ext uri="{FF2B5EF4-FFF2-40B4-BE49-F238E27FC236}">
                <a16:creationId xmlns:a16="http://schemas.microsoft.com/office/drawing/2014/main" id="{F4D17D6E-0467-5FC0-5F5E-9D7ED67D9D8A}"/>
              </a:ext>
            </a:extLst>
          </p:cNvPr>
          <p:cNvSpPr>
            <a:spLocks noGrp="1"/>
          </p:cNvSpPr>
          <p:nvPr>
            <p:ph type="sldNum" sz="quarter" idx="5"/>
          </p:nvPr>
        </p:nvSpPr>
        <p:spPr/>
        <p:txBody>
          <a:bodyPr/>
          <a:lstStyle/>
          <a:p>
            <a:fld id="{90BDC431-FEEB-4AEA-9C88-8408D90EB600}" type="slidenum">
              <a:rPr lang="en-US" smtClean="0"/>
              <a:pPr/>
              <a:t>8</a:t>
            </a:fld>
            <a:endParaRPr lang="en-US" dirty="0"/>
          </a:p>
        </p:txBody>
      </p:sp>
      <p:sp>
        <p:nvSpPr>
          <p:cNvPr id="7" name="Slide Image Placeholder 6">
            <a:extLst>
              <a:ext uri="{FF2B5EF4-FFF2-40B4-BE49-F238E27FC236}">
                <a16:creationId xmlns:a16="http://schemas.microsoft.com/office/drawing/2014/main" id="{A9626FDB-FDDA-5DF5-008D-CA61AD7A4D3F}"/>
              </a:ext>
            </a:extLst>
          </p:cNvPr>
          <p:cNvSpPr>
            <a:spLocks noGrp="1" noRot="1" noChangeAspect="1"/>
          </p:cNvSpPr>
          <p:nvPr>
            <p:ph type="sldImg"/>
          </p:nvPr>
        </p:nvSpPr>
        <p:spPr/>
      </p:sp>
    </p:spTree>
    <p:extLst>
      <p:ext uri="{BB962C8B-B14F-4D97-AF65-F5344CB8AC3E}">
        <p14:creationId xmlns:p14="http://schemas.microsoft.com/office/powerpoint/2010/main" val="1357676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Some states still prefer attaching end angles to diaphragm sections in the shop for field bolting directly to the beam web, which eliminates the need for transverse connection plates. </a:t>
            </a:r>
            <a:r>
              <a:rPr lang="en-US" sz="1200" i="1" dirty="0"/>
              <a:t>AASHTO LRFD </a:t>
            </a:r>
            <a:r>
              <a:rPr lang="en-US" sz="1200" dirty="0"/>
              <a:t>Article 6.6.1.3.1 permits the use of this detail for intermediate diaphragms on straight rolled-beam bridges. The supports must be normal or skewed not more than 10 degrees from normal, and the intermediate diaphragms must be placed in contiguous lines parallel to the supports. In this case, the end connection angles must be at least two-thirds the depth of the web to provide some additional torsional resistance to the beam. </a:t>
            </a:r>
          </a:p>
          <a:p>
            <a:endParaRPr lang="en-US" sz="1200" dirty="0"/>
          </a:p>
          <a:p>
            <a:r>
              <a:rPr lang="en-US" sz="1200" dirty="0"/>
              <a:t>Some additional requirements are also spelled out for these connections in the specifications. For bolted angles, a minimum gap of 3.0 in. is to be provided between the top and bottom bolt holes and each flange. Bolt spacing requirements specified in </a:t>
            </a:r>
            <a:r>
              <a:rPr lang="en-US" sz="1200" i="1" dirty="0"/>
              <a:t>AASHTO LRFD </a:t>
            </a:r>
            <a:r>
              <a:rPr lang="en-US" sz="1200" dirty="0"/>
              <a:t>Article 6.13.2.6. For welded angles or plates, a minimum gap of 3.0 in. is to be provided between the top and bottom of the end-angle or plate welds and each flange; the heel and toe of the end angles or both sides of the connection plate, as applicable, is to be welded to the beam web. Welds are not to be placed along the top and bottom of the end angles or connection plates.</a:t>
            </a:r>
          </a:p>
          <a:p>
            <a:endParaRPr lang="en-US" sz="1200" dirty="0"/>
          </a:p>
          <a:p>
            <a:r>
              <a:rPr lang="en-US" sz="1200" dirty="0"/>
              <a:t>For more highly skewed connections, a bent plate is commonly used as shown in the photo on this slide.</a:t>
            </a:r>
          </a:p>
        </p:txBody>
      </p:sp>
      <p:sp>
        <p:nvSpPr>
          <p:cNvPr id="4" name="Slide Number Placeholder 3">
            <a:extLst>
              <a:ext uri="{FF2B5EF4-FFF2-40B4-BE49-F238E27FC236}">
                <a16:creationId xmlns:a16="http://schemas.microsoft.com/office/drawing/2014/main" id="{371E525B-E2F9-9AC9-D965-D7A173587D05}"/>
              </a:ext>
            </a:extLst>
          </p:cNvPr>
          <p:cNvSpPr>
            <a:spLocks noGrp="1"/>
          </p:cNvSpPr>
          <p:nvPr>
            <p:ph type="sldNum" sz="quarter" idx="5"/>
          </p:nvPr>
        </p:nvSpPr>
        <p:spPr/>
        <p:txBody>
          <a:bodyPr/>
          <a:lstStyle/>
          <a:p>
            <a:fld id="{90BDC431-FEEB-4AEA-9C88-8408D90EB600}" type="slidenum">
              <a:rPr lang="en-US" smtClean="0"/>
              <a:pPr/>
              <a:t>9</a:t>
            </a:fld>
            <a:endParaRPr lang="en-US" dirty="0"/>
          </a:p>
        </p:txBody>
      </p:sp>
      <p:sp>
        <p:nvSpPr>
          <p:cNvPr id="7" name="Slide Image Placeholder 6">
            <a:extLst>
              <a:ext uri="{FF2B5EF4-FFF2-40B4-BE49-F238E27FC236}">
                <a16:creationId xmlns:a16="http://schemas.microsoft.com/office/drawing/2014/main" id="{F66AC4A6-278D-8B9E-675A-7CFEBF58F0DB}"/>
              </a:ext>
            </a:extLst>
          </p:cNvPr>
          <p:cNvSpPr>
            <a:spLocks noGrp="1" noRot="1" noChangeAspect="1"/>
          </p:cNvSpPr>
          <p:nvPr>
            <p:ph type="sldImg"/>
          </p:nvPr>
        </p:nvSpPr>
        <p:spPr/>
      </p:sp>
    </p:spTree>
    <p:extLst>
      <p:ext uri="{BB962C8B-B14F-4D97-AF65-F5344CB8AC3E}">
        <p14:creationId xmlns:p14="http://schemas.microsoft.com/office/powerpoint/2010/main" val="3328863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1" y="4800600"/>
            <a:ext cx="9141619" cy="342900"/>
          </a:xfrm>
          <a:prstGeom prst="rect">
            <a:avLst/>
          </a:prstGeom>
          <a:solidFill>
            <a:srgbClr val="0055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4750742"/>
            <a:ext cx="9141604" cy="57001"/>
          </a:xfrm>
          <a:prstGeom prst="rect">
            <a:avLst/>
          </a:prstGeom>
          <a:solidFill>
            <a:srgbClr val="6E83A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205979"/>
            <a:ext cx="6172200" cy="2454618"/>
          </a:xfrm>
          <a:prstGeom prst="rect">
            <a:avLst/>
          </a:prstGeom>
        </p:spPr>
        <p:txBody>
          <a:bodyPr vert="horz" lIns="91440" tIns="45720" rIns="91440" bIns="45720" rtlCol="0" anchor="ctr">
            <a:normAutofit/>
          </a:bodyPr>
          <a:lstStyle>
            <a:lvl1pPr algn="ctr" defTabSz="457189"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42900" y="2774599"/>
            <a:ext cx="6172200" cy="1088444"/>
          </a:xfrm>
          <a:prstGeom prst="rect">
            <a:avLst/>
          </a:prstGeom>
        </p:spPr>
        <p:txBody>
          <a:bodyPr vert="horz" lIns="91440" tIns="45720" rIns="91440" bIns="45720" rtlCol="0">
            <a:normAutofit/>
          </a:bodyPr>
          <a:lstStyle>
            <a:lvl1pPr marL="0" indent="0" algn="l" defTabSz="457189" rtl="0" eaLnBrk="1" latinLnBrk="0" hangingPunct="1">
              <a:spcBef>
                <a:spcPct val="20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457188"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2pPr>
            <a:lvl3pPr marL="914377"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3pPr>
            <a:lvl4pPr marL="1371566"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4pPr>
            <a:lvl5pPr marL="1828755"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a:t>Click to edit Master text styles</a:t>
            </a:r>
          </a:p>
        </p:txBody>
      </p:sp>
      <p:cxnSp>
        <p:nvCxnSpPr>
          <p:cNvPr id="9" name="Straight Connector 8"/>
          <p:cNvCxnSpPr/>
          <p:nvPr userDrawn="1"/>
        </p:nvCxnSpPr>
        <p:spPr>
          <a:xfrm>
            <a:off x="298064" y="2724740"/>
            <a:ext cx="806500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Blue text on a black background&#10;&#10;Description automatically generated">
            <a:extLst>
              <a:ext uri="{FF2B5EF4-FFF2-40B4-BE49-F238E27FC236}">
                <a16:creationId xmlns:a16="http://schemas.microsoft.com/office/drawing/2014/main" id="{AB43A5E2-D68C-BAF3-09E3-DC45F8F6516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2301" y="3950026"/>
            <a:ext cx="2209800" cy="616773"/>
          </a:xfrm>
          <a:prstGeom prst="rect">
            <a:avLst/>
          </a:prstGeom>
        </p:spPr>
      </p:pic>
    </p:spTree>
    <p:extLst>
      <p:ext uri="{BB962C8B-B14F-4D97-AF65-F5344CB8AC3E}">
        <p14:creationId xmlns:p14="http://schemas.microsoft.com/office/powerpoint/2010/main" val="338269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04919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811343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over Text thre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200151"/>
            <a:ext cx="8229600" cy="786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half" idx="10"/>
          </p:nvPr>
        </p:nvSpPr>
        <p:spPr>
          <a:xfrm>
            <a:off x="419100" y="2114551"/>
            <a:ext cx="8229600" cy="786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half" idx="11"/>
          </p:nvPr>
        </p:nvSpPr>
        <p:spPr>
          <a:xfrm>
            <a:off x="423041" y="3143250"/>
            <a:ext cx="8229600" cy="786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sz="half" idx="12"/>
          </p:nvPr>
        </p:nvSpPr>
        <p:spPr>
          <a:xfrm>
            <a:off x="457200" y="4114801"/>
            <a:ext cx="8229600" cy="786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Box 5"/>
          <p:cNvSpPr txBox="1">
            <a:spLocks noChangeArrowheads="1"/>
          </p:cNvSpPr>
          <p:nvPr userDrawn="1"/>
        </p:nvSpPr>
        <p:spPr bwMode="auto">
          <a:xfrm>
            <a:off x="8153400" y="4786313"/>
            <a:ext cx="1143000" cy="30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8574" tIns="34288" rIns="68574" bIns="34288">
            <a:spAutoFit/>
          </a:bodyPr>
          <a:lstStyle>
            <a:defPPr>
              <a:defRPr lang="en-US"/>
            </a:defPPr>
            <a:lvl1pPr algn="l" rtl="0" fontAlgn="base">
              <a:spcBef>
                <a:spcPct val="50000"/>
              </a:spcBef>
              <a:spcAft>
                <a:spcPct val="0"/>
              </a:spcAft>
              <a:defRPr sz="1200" kern="1200">
                <a:solidFill>
                  <a:schemeClr val="tx1"/>
                </a:solidFill>
                <a:latin typeface="Times New Roman" pitchFamily="18" charset="0"/>
                <a:ea typeface="+mn-ea"/>
                <a:cs typeface="+mn-cs"/>
              </a:defRPr>
            </a:lvl1pPr>
            <a:lvl2pPr marL="457200" algn="l" rtl="0" fontAlgn="base">
              <a:spcBef>
                <a:spcPct val="50000"/>
              </a:spcBef>
              <a:spcAft>
                <a:spcPct val="0"/>
              </a:spcAft>
              <a:defRPr sz="1200" kern="1200">
                <a:solidFill>
                  <a:schemeClr val="tx1"/>
                </a:solidFill>
                <a:latin typeface="Times New Roman" pitchFamily="18" charset="0"/>
                <a:ea typeface="+mn-ea"/>
                <a:cs typeface="+mn-cs"/>
              </a:defRPr>
            </a:lvl2pPr>
            <a:lvl3pPr marL="914400" algn="l" rtl="0" fontAlgn="base">
              <a:spcBef>
                <a:spcPct val="50000"/>
              </a:spcBef>
              <a:spcAft>
                <a:spcPct val="0"/>
              </a:spcAft>
              <a:defRPr sz="1200" kern="1200">
                <a:solidFill>
                  <a:schemeClr val="tx1"/>
                </a:solidFill>
                <a:latin typeface="Times New Roman" pitchFamily="18" charset="0"/>
                <a:ea typeface="+mn-ea"/>
                <a:cs typeface="+mn-cs"/>
              </a:defRPr>
            </a:lvl3pPr>
            <a:lvl4pPr marL="1371600" algn="l" rtl="0" fontAlgn="base">
              <a:spcBef>
                <a:spcPct val="50000"/>
              </a:spcBef>
              <a:spcAft>
                <a:spcPct val="0"/>
              </a:spcAft>
              <a:defRPr sz="1200" kern="1200">
                <a:solidFill>
                  <a:schemeClr val="tx1"/>
                </a:solidFill>
                <a:latin typeface="Times New Roman" pitchFamily="18" charset="0"/>
                <a:ea typeface="+mn-ea"/>
                <a:cs typeface="+mn-cs"/>
              </a:defRPr>
            </a:lvl4pPr>
            <a:lvl5pPr marL="1828800" algn="l" rtl="0" fontAlgn="base">
              <a:spcBef>
                <a:spcPct val="5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sz="1500" dirty="0">
                <a:latin typeface="Arial" charset="0"/>
              </a:rPr>
              <a:t>3.1.</a:t>
            </a:r>
            <a:fld id="{7B24FD0E-7E97-46F2-B42C-B35E3D6A4FC5}" type="slidenum">
              <a:rPr lang="en-US" sz="1500" smtClean="0">
                <a:latin typeface="Arial" charset="0"/>
              </a:rPr>
              <a:pPr>
                <a:defRPr/>
              </a:pPr>
              <a:t>‹#›</a:t>
            </a:fld>
            <a:endParaRPr lang="en-US" sz="1500" dirty="0">
              <a:latin typeface="Arial" charset="0"/>
            </a:endParaRPr>
          </a:p>
        </p:txBody>
      </p:sp>
    </p:spTree>
    <p:extLst>
      <p:ext uri="{BB962C8B-B14F-4D97-AF65-F5344CB8AC3E}">
        <p14:creationId xmlns:p14="http://schemas.microsoft.com/office/powerpoint/2010/main" val="4156210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1" y="4800600"/>
            <a:ext cx="9141619" cy="342900"/>
          </a:xfrm>
          <a:prstGeom prst="rect">
            <a:avLst/>
          </a:prstGeom>
          <a:solidFill>
            <a:srgbClr val="0055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4750742"/>
            <a:ext cx="9141604" cy="57001"/>
          </a:xfrm>
          <a:prstGeom prst="rect">
            <a:avLst/>
          </a:prstGeom>
          <a:solidFill>
            <a:srgbClr val="6E83A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205979"/>
            <a:ext cx="6172200" cy="2454618"/>
          </a:xfrm>
          <a:prstGeom prst="rect">
            <a:avLst/>
          </a:prstGeom>
        </p:spPr>
        <p:txBody>
          <a:bodyPr vert="horz" lIns="91440" tIns="45720" rIns="91440" bIns="45720" rtlCol="0" anchor="ctr">
            <a:normAutofit/>
          </a:bodyPr>
          <a:lstStyle>
            <a:lvl1pPr algn="ctr" defTabSz="457189"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42900" y="2774599"/>
            <a:ext cx="6172200" cy="1088444"/>
          </a:xfrm>
          <a:prstGeom prst="rect">
            <a:avLst/>
          </a:prstGeom>
        </p:spPr>
        <p:txBody>
          <a:bodyPr vert="horz" lIns="91440" tIns="45720" rIns="91440" bIns="45720" rtlCol="0">
            <a:normAutofit/>
          </a:bodyPr>
          <a:lstStyle>
            <a:lvl1pPr marL="0" indent="0" algn="l" defTabSz="457189" rtl="0" eaLnBrk="1" latinLnBrk="0" hangingPunct="1">
              <a:spcBef>
                <a:spcPct val="20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457188"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2pPr>
            <a:lvl3pPr marL="914377"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3pPr>
            <a:lvl4pPr marL="1371566"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4pPr>
            <a:lvl5pPr marL="1828755"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Click to edit Master text styles</a:t>
            </a:r>
          </a:p>
        </p:txBody>
      </p:sp>
      <p:cxnSp>
        <p:nvCxnSpPr>
          <p:cNvPr id="9" name="Straight Connector 8"/>
          <p:cNvCxnSpPr/>
          <p:nvPr userDrawn="1"/>
        </p:nvCxnSpPr>
        <p:spPr>
          <a:xfrm>
            <a:off x="298064" y="2724740"/>
            <a:ext cx="806500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logo&#10;&#10;Description automatically generated">
            <a:extLst>
              <a:ext uri="{FF2B5EF4-FFF2-40B4-BE49-F238E27FC236}">
                <a16:creationId xmlns:a16="http://schemas.microsoft.com/office/drawing/2014/main" id="{0B700128-981E-4207-A0F7-996AB15182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2301" y="3977045"/>
            <a:ext cx="2298500" cy="555309"/>
          </a:xfrm>
          <a:prstGeom prst="rect">
            <a:avLst/>
          </a:prstGeom>
        </p:spPr>
      </p:pic>
    </p:spTree>
    <p:extLst>
      <p:ext uri="{BB962C8B-B14F-4D97-AF65-F5344CB8AC3E}">
        <p14:creationId xmlns:p14="http://schemas.microsoft.com/office/powerpoint/2010/main" val="2191430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normAutofit/>
          </a:bodyPr>
          <a:lstStyle/>
          <a:p>
            <a:r>
              <a:rPr lang="en-US"/>
              <a:t>Click to edit Master title style</a:t>
            </a:r>
          </a:p>
        </p:txBody>
      </p:sp>
      <p:sp>
        <p:nvSpPr>
          <p:cNvPr id="3" name="Content Placeholder 2"/>
          <p:cNvSpPr>
            <a:spLocks noGrp="1"/>
          </p:cNvSpPr>
          <p:nvPr>
            <p:ph idx="1"/>
          </p:nvPr>
        </p:nvSpPr>
        <p:spPr>
          <a:xfrm>
            <a:off x="457200" y="1200150"/>
            <a:ext cx="8229600" cy="3394075"/>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normAutofit/>
          </a:bodyPr>
          <a:lstStyle/>
          <a:p>
            <a:fld id="{2CE975FD-FC3A-4E4B-A6B7-7937F87BDFB8}" type="datetimeFigureOut">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normAutofit/>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normAutofit/>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052791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4048914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normAutofit/>
          </a:bodyPr>
          <a:lstStyle/>
          <a:p>
            <a:r>
              <a:rPr lang="en-US"/>
              <a:t>Click to edit Master title style</a:t>
            </a:r>
          </a:p>
        </p:txBody>
      </p:sp>
      <p:sp>
        <p:nvSpPr>
          <p:cNvPr id="3" name="Content Placeholder 2"/>
          <p:cNvSpPr>
            <a:spLocks noGrp="1"/>
          </p:cNvSpPr>
          <p:nvPr>
            <p:ph sz="half" idx="1"/>
          </p:nvPr>
        </p:nvSpPr>
        <p:spPr>
          <a:xfrm>
            <a:off x="457200" y="1200150"/>
            <a:ext cx="4038600" cy="3394075"/>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4637"/>
          </a:xfrm>
          <a:prstGeom prst="rect">
            <a:avLst/>
          </a:prstGeom>
        </p:spPr>
        <p:txBody>
          <a:bodyPr>
            <a:normAutofit/>
          </a:bodyPr>
          <a:lstStyle/>
          <a:p>
            <a:fld id="{2CE975FD-FC3A-4E4B-A6B7-7937F87BDFB8}" type="datetimeFigureOut">
              <a:rPr lang="en-US" smtClean="0"/>
              <a:t>8/7/2024</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normAutofit/>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normAutofit/>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32502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normAutofit/>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4637"/>
          </a:xfrm>
          <a:prstGeom prst="rect">
            <a:avLst/>
          </a:prstGeom>
        </p:spPr>
        <p:txBody>
          <a:bodyPr>
            <a:normAutofit/>
          </a:bodyPr>
          <a:lstStyle/>
          <a:p>
            <a:fld id="{2CE975FD-FC3A-4E4B-A6B7-7937F87BDFB8}" type="datetimeFigureOut">
              <a:rPr lang="en-US" smtClean="0"/>
              <a:t>8/7/2024</a:t>
            </a:fld>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normAutofit/>
          </a:bodyPr>
          <a:lstStyle/>
          <a:p>
            <a:endParaRPr lang="en-US" dirty="0"/>
          </a:p>
        </p:txBody>
      </p:sp>
      <p:sp>
        <p:nvSpPr>
          <p:cNvPr id="9" name="Slide Number Placeholder 8"/>
          <p:cNvSpPr>
            <a:spLocks noGrp="1"/>
          </p:cNvSpPr>
          <p:nvPr>
            <p:ph type="sldNum" sz="quarter" idx="12"/>
          </p:nvPr>
        </p:nvSpPr>
        <p:spPr>
          <a:xfrm>
            <a:off x="6934200" y="4767263"/>
            <a:ext cx="2133600" cy="274637"/>
          </a:xfrm>
          <a:prstGeom prst="rect">
            <a:avLst/>
          </a:prstGeom>
        </p:spPr>
        <p:txBody>
          <a:bodyPr>
            <a:normAutofit/>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227760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5" name="Slide Number Placeholder 4"/>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152550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4" name="Slide Number Placeholder 3"/>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58282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normAutofit/>
          </a:bodyPr>
          <a:lstStyle/>
          <a:p>
            <a:r>
              <a:rPr lang="en-US"/>
              <a:t>Click to edit Master title style</a:t>
            </a:r>
          </a:p>
        </p:txBody>
      </p:sp>
      <p:sp>
        <p:nvSpPr>
          <p:cNvPr id="3" name="Content Placeholder 2"/>
          <p:cNvSpPr>
            <a:spLocks noGrp="1"/>
          </p:cNvSpPr>
          <p:nvPr>
            <p:ph idx="1"/>
          </p:nvPr>
        </p:nvSpPr>
        <p:spPr>
          <a:xfrm>
            <a:off x="457200" y="1200150"/>
            <a:ext cx="8229600" cy="3394075"/>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normAutofit/>
          </a:bodyPr>
          <a:lstStyle/>
          <a:p>
            <a:fld id="{2CE975FD-FC3A-4E4B-A6B7-7937F87BDFB8}" type="datetimeFigureOut">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normAutofit/>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normAutofit/>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554721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a:prstGeom prst="rect">
            <a:avLst/>
          </a:prstGeom>
        </p:spPr>
        <p:txBody>
          <a:bodyPr anchor="b">
            <a:normAutofit/>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a:prstGeom prst="rect">
            <a:avLst/>
          </a:prstGeo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normAutofit/>
          </a:bodyPr>
          <a:lstStyle/>
          <a:p>
            <a:fld id="{2CE975FD-FC3A-4E4B-A6B7-7937F87BDFB8}" type="datetimeFigureOut">
              <a:rPr lang="en-US" smtClean="0"/>
              <a:t>8/7/2024</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normAutofit/>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normAutofit/>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918634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27617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4062424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662775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69088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normAutofit/>
          </a:bodyPr>
          <a:lstStyle/>
          <a:p>
            <a:r>
              <a:rPr lang="en-US"/>
              <a:t>Click to edit Master title style</a:t>
            </a:r>
          </a:p>
        </p:txBody>
      </p:sp>
      <p:sp>
        <p:nvSpPr>
          <p:cNvPr id="3" name="Content Placeholder 2"/>
          <p:cNvSpPr>
            <a:spLocks noGrp="1"/>
          </p:cNvSpPr>
          <p:nvPr>
            <p:ph sz="half" idx="1"/>
          </p:nvPr>
        </p:nvSpPr>
        <p:spPr>
          <a:xfrm>
            <a:off x="457200" y="1200150"/>
            <a:ext cx="4038600" cy="3394075"/>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0"/>
            <a:ext cx="4038600" cy="3394075"/>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4637"/>
          </a:xfrm>
          <a:prstGeom prst="rect">
            <a:avLst/>
          </a:prstGeom>
        </p:spPr>
        <p:txBody>
          <a:bodyPr>
            <a:normAutofit/>
          </a:bodyPr>
          <a:lstStyle/>
          <a:p>
            <a:fld id="{2CE975FD-FC3A-4E4B-A6B7-7937F87BDFB8}" type="datetimeFigureOut">
              <a:rPr lang="en-US" smtClean="0"/>
              <a:t>8/7/2024</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normAutofit/>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normAutofit/>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272991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normAutofit/>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4637"/>
          </a:xfrm>
          <a:prstGeom prst="rect">
            <a:avLst/>
          </a:prstGeom>
        </p:spPr>
        <p:txBody>
          <a:bodyPr>
            <a:normAutofit/>
          </a:bodyPr>
          <a:lstStyle/>
          <a:p>
            <a:fld id="{2CE975FD-FC3A-4E4B-A6B7-7937F87BDFB8}" type="datetimeFigureOut">
              <a:rPr lang="en-US" smtClean="0"/>
              <a:t>8/7/2024</a:t>
            </a:fld>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normAutofit/>
          </a:bodyPr>
          <a:lstStyle/>
          <a:p>
            <a:endParaRPr lang="en-US" dirty="0"/>
          </a:p>
        </p:txBody>
      </p:sp>
      <p:sp>
        <p:nvSpPr>
          <p:cNvPr id="9" name="Slide Number Placeholder 8"/>
          <p:cNvSpPr>
            <a:spLocks noGrp="1"/>
          </p:cNvSpPr>
          <p:nvPr>
            <p:ph type="sldNum" sz="quarter" idx="12"/>
          </p:nvPr>
        </p:nvSpPr>
        <p:spPr>
          <a:xfrm>
            <a:off x="6934200" y="4767263"/>
            <a:ext cx="2133600" cy="274637"/>
          </a:xfrm>
          <a:prstGeom prst="rect">
            <a:avLst/>
          </a:prstGeom>
        </p:spPr>
        <p:txBody>
          <a:bodyPr>
            <a:normAutofit/>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39179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5" name="Slide Number Placeholder 4"/>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80706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4" name="Slide Number Placeholder 3"/>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86405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27260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82224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userDrawn="1">
            <p:ph type="sldNum" sz="quarter" idx="4"/>
          </p:nvPr>
        </p:nvSpPr>
        <p:spPr>
          <a:xfrm>
            <a:off x="6934200" y="4767263"/>
            <a:ext cx="2133600" cy="274637"/>
          </a:xfrm>
          <a:prstGeom prst="rect">
            <a:avLst/>
          </a:prstGeom>
        </p:spPr>
        <p:txBody>
          <a:bodyPr/>
          <a:lstStyle>
            <a:lvl1pPr algn="r">
              <a:defRPr sz="1200">
                <a:solidFill>
                  <a:srgbClr val="898989"/>
                </a:solidFill>
              </a:defRPr>
            </a:lvl1pPr>
          </a:lstStyle>
          <a:p>
            <a:fld id="{BA98D948-1207-4CB8-9C03-80C63F72A5E7}" type="slidenum">
              <a:rPr lang="en-US" smtClean="0"/>
              <a:pPr/>
              <a:t>‹#›</a:t>
            </a:fld>
            <a:endParaRPr lang="en-US" dirty="0"/>
          </a:p>
        </p:txBody>
      </p:sp>
      <p:pic>
        <p:nvPicPr>
          <p:cNvPr id="5" name="Picture 4">
            <a:extLst>
              <a:ext uri="{FF2B5EF4-FFF2-40B4-BE49-F238E27FC236}">
                <a16:creationId xmlns:a16="http://schemas.microsoft.com/office/drawing/2014/main" id="{BD0A170C-C58D-474C-8EAE-8978262E02AE}"/>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76200" y="4445523"/>
            <a:ext cx="603504" cy="603504"/>
          </a:xfrm>
          <a:prstGeom prst="rect">
            <a:avLst/>
          </a:prstGeom>
        </p:spPr>
      </p:pic>
    </p:spTree>
    <p:extLst>
      <p:ext uri="{BB962C8B-B14F-4D97-AF65-F5344CB8AC3E}">
        <p14:creationId xmlns:p14="http://schemas.microsoft.com/office/powerpoint/2010/main" val="3691420066"/>
      </p:ext>
    </p:extLst>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userDrawn="1">
            <p:ph type="sldNum" sz="quarter" idx="4"/>
          </p:nvPr>
        </p:nvSpPr>
        <p:spPr>
          <a:xfrm>
            <a:off x="6934200" y="4767263"/>
            <a:ext cx="2133600" cy="274637"/>
          </a:xfrm>
          <a:prstGeom prst="rect">
            <a:avLst/>
          </a:prstGeom>
        </p:spPr>
        <p:txBody>
          <a:bodyPr/>
          <a:lstStyle>
            <a:lvl1pPr algn="r">
              <a:defRPr sz="1200">
                <a:solidFill>
                  <a:srgbClr val="898989"/>
                </a:solidFill>
              </a:defRPr>
            </a:lvl1pPr>
          </a:lstStyle>
          <a:p>
            <a:fld id="{BA98D948-1207-4CB8-9C03-80C63F72A5E7}" type="slidenum">
              <a:rPr lang="en-US" smtClean="0"/>
              <a:pPr/>
              <a:t>‹#›</a:t>
            </a:fld>
            <a:endParaRPr lang="en-US" dirty="0"/>
          </a:p>
        </p:txBody>
      </p:sp>
      <p:pic>
        <p:nvPicPr>
          <p:cNvPr id="5" name="Picture 4">
            <a:extLst>
              <a:ext uri="{FF2B5EF4-FFF2-40B4-BE49-F238E27FC236}">
                <a16:creationId xmlns:a16="http://schemas.microsoft.com/office/drawing/2014/main" id="{BD0A170C-C58D-474C-8EAE-8978262E02AE}"/>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76200" y="4445523"/>
            <a:ext cx="603504" cy="603504"/>
          </a:xfrm>
          <a:prstGeom prst="rect">
            <a:avLst/>
          </a:prstGeom>
        </p:spPr>
      </p:pic>
    </p:spTree>
    <p:extLst>
      <p:ext uri="{BB962C8B-B14F-4D97-AF65-F5344CB8AC3E}">
        <p14:creationId xmlns:p14="http://schemas.microsoft.com/office/powerpoint/2010/main" val="23509709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36.emf"/><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emf"/><Relationship Id="rId9" Type="http://schemas.openxmlformats.org/officeDocument/2006/relationships/image" Target="../media/image38.wmf"/></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51.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6.jpg"/><Relationship Id="rId5" Type="http://schemas.openxmlformats.org/officeDocument/2006/relationships/image" Target="../media/image55.w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62.wm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9.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7.bin"/></Relationships>
</file>

<file path=ppt/slides/_rels/slide43.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67.wmf"/><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4.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12.bin"/></Relationships>
</file>

<file path=ppt/slides/_rels/slide44.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9.wmf"/><Relationship Id="rId5" Type="http://schemas.openxmlformats.org/officeDocument/2006/relationships/oleObject" Target="../embeddings/oleObject15.bin"/><Relationship Id="rId4" Type="http://schemas.openxmlformats.org/officeDocument/2006/relationships/image" Target="../media/image68.wmf"/></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1.emf"/></Relationships>
</file>

<file path=ppt/slides/_rels/slide46.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14.bin"/><Relationship Id="rId7" Type="http://schemas.openxmlformats.org/officeDocument/2006/relationships/oleObject" Target="../embeddings/oleObject18.bin"/><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72.wmf"/><Relationship Id="rId5" Type="http://schemas.openxmlformats.org/officeDocument/2006/relationships/oleObject" Target="../embeddings/oleObject17.bin"/><Relationship Id="rId10" Type="http://schemas.openxmlformats.org/officeDocument/2006/relationships/image" Target="../media/image74.wmf"/><Relationship Id="rId4" Type="http://schemas.openxmlformats.org/officeDocument/2006/relationships/image" Target="../media/image68.wmf"/><Relationship Id="rId9" Type="http://schemas.openxmlformats.org/officeDocument/2006/relationships/oleObject" Target="../embeddings/oleObject19.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5.emf"/></Relationships>
</file>

<file path=ppt/slides/_rels/slide49.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78.wmf"/><Relationship Id="rId5" Type="http://schemas.openxmlformats.org/officeDocument/2006/relationships/oleObject" Target="../embeddings/oleObject22.bin"/><Relationship Id="rId4" Type="http://schemas.openxmlformats.org/officeDocument/2006/relationships/image" Target="../media/image77.wmf"/></Relationships>
</file>

<file path=ppt/slides/_rels/slide51.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81.wmf"/><Relationship Id="rId5" Type="http://schemas.openxmlformats.org/officeDocument/2006/relationships/oleObject" Target="../embeddings/oleObject25.bin"/><Relationship Id="rId10" Type="http://schemas.openxmlformats.org/officeDocument/2006/relationships/image" Target="../media/image83.wmf"/><Relationship Id="rId4" Type="http://schemas.openxmlformats.org/officeDocument/2006/relationships/image" Target="../media/image80.wmf"/><Relationship Id="rId9" Type="http://schemas.openxmlformats.org/officeDocument/2006/relationships/oleObject" Target="../embeddings/oleObject27.bin"/></Relationships>
</file>

<file path=ppt/slides/_rels/slide52.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85.wmf"/><Relationship Id="rId5" Type="http://schemas.openxmlformats.org/officeDocument/2006/relationships/oleObject" Target="../embeddings/oleObject29.bin"/><Relationship Id="rId4" Type="http://schemas.openxmlformats.org/officeDocument/2006/relationships/image" Target="../media/image84.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92.wmf"/><Relationship Id="rId3" Type="http://schemas.openxmlformats.org/officeDocument/2006/relationships/image" Target="../media/image87.jpg"/><Relationship Id="rId7" Type="http://schemas.openxmlformats.org/officeDocument/2006/relationships/image" Target="../media/image89.wmf"/><Relationship Id="rId12" Type="http://schemas.openxmlformats.org/officeDocument/2006/relationships/oleObject" Target="../embeddings/oleObject35.bin"/><Relationship Id="rId17" Type="http://schemas.openxmlformats.org/officeDocument/2006/relationships/image" Target="../media/image94.wmf"/><Relationship Id="rId2" Type="http://schemas.openxmlformats.org/officeDocument/2006/relationships/notesSlide" Target="../notesSlides/notesSlide54.xml"/><Relationship Id="rId16"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2.bin"/><Relationship Id="rId11" Type="http://schemas.openxmlformats.org/officeDocument/2006/relationships/image" Target="../media/image91.wmf"/><Relationship Id="rId5" Type="http://schemas.openxmlformats.org/officeDocument/2006/relationships/image" Target="../media/image88.wmf"/><Relationship Id="rId15" Type="http://schemas.openxmlformats.org/officeDocument/2006/relationships/image" Target="../media/image93.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90.wmf"/><Relationship Id="rId14" Type="http://schemas.openxmlformats.org/officeDocument/2006/relationships/oleObject" Target="../embeddings/oleObject36.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85.wmf"/><Relationship Id="rId5" Type="http://schemas.openxmlformats.org/officeDocument/2006/relationships/oleObject" Target="../embeddings/oleObject39.bin"/><Relationship Id="rId10" Type="http://schemas.openxmlformats.org/officeDocument/2006/relationships/image" Target="../media/image97.wmf"/><Relationship Id="rId4" Type="http://schemas.openxmlformats.org/officeDocument/2006/relationships/image" Target="../media/image84.wmf"/><Relationship Id="rId9" Type="http://schemas.openxmlformats.org/officeDocument/2006/relationships/oleObject" Target="../embeddings/oleObject41.bin"/></Relationships>
</file>

<file path=ppt/slides/_rels/slide58.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78.wmf"/><Relationship Id="rId5" Type="http://schemas.openxmlformats.org/officeDocument/2006/relationships/oleObject" Target="../embeddings/oleObject43.bin"/><Relationship Id="rId4" Type="http://schemas.openxmlformats.org/officeDocument/2006/relationships/image" Target="../media/image98.wmf"/></Relationships>
</file>

<file path=ppt/slides/_rels/slide59.x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01.wmf"/><Relationship Id="rId5" Type="http://schemas.openxmlformats.org/officeDocument/2006/relationships/oleObject" Target="../embeddings/oleObject46.bin"/><Relationship Id="rId10" Type="http://schemas.openxmlformats.org/officeDocument/2006/relationships/image" Target="../media/image103.wmf"/><Relationship Id="rId4" Type="http://schemas.openxmlformats.org/officeDocument/2006/relationships/image" Target="../media/image100.wmf"/><Relationship Id="rId9" Type="http://schemas.openxmlformats.org/officeDocument/2006/relationships/oleObject" Target="../embeddings/oleObject48.bin"/></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106.jpg"/><Relationship Id="rId4" Type="http://schemas.openxmlformats.org/officeDocument/2006/relationships/image" Target="../media/image105.jp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6AC2FB-98B1-43D4-8406-320C7BBBB981}"/>
              </a:ext>
            </a:extLst>
          </p:cNvPr>
          <p:cNvSpPr>
            <a:spLocks noGrp="1"/>
          </p:cNvSpPr>
          <p:nvPr>
            <p:ph type="ctrTitle"/>
          </p:nvPr>
        </p:nvSpPr>
        <p:spPr>
          <a:xfrm>
            <a:off x="304800" y="117132"/>
            <a:ext cx="8077200" cy="2454618"/>
          </a:xfrm>
        </p:spPr>
        <p:txBody>
          <a:bodyPr>
            <a:normAutofit/>
          </a:bodyPr>
          <a:lstStyle/>
          <a:p>
            <a:r>
              <a:rPr lang="en-US" sz="2800" dirty="0"/>
              <a:t>Fundamentals of Steel Bridge Engineering</a:t>
            </a:r>
          </a:p>
        </p:txBody>
      </p:sp>
      <p:sp>
        <p:nvSpPr>
          <p:cNvPr id="7" name="Subtitle 6">
            <a:extLst>
              <a:ext uri="{FF2B5EF4-FFF2-40B4-BE49-F238E27FC236}">
                <a16:creationId xmlns:a16="http://schemas.microsoft.com/office/drawing/2014/main" id="{F7C61BD8-82CB-4034-B54B-70E5AFD42AE6}"/>
              </a:ext>
            </a:extLst>
          </p:cNvPr>
          <p:cNvSpPr>
            <a:spLocks noGrp="1"/>
          </p:cNvSpPr>
          <p:nvPr>
            <p:ph type="subTitle" idx="1"/>
          </p:nvPr>
        </p:nvSpPr>
        <p:spPr>
          <a:xfrm>
            <a:off x="342900" y="2774599"/>
            <a:ext cx="6944020" cy="1088444"/>
          </a:xfrm>
        </p:spPr>
        <p:txBody>
          <a:bodyPr vert="horz" lIns="91440" tIns="45720" rIns="91440" bIns="45720" rtlCol="0" anchor="t">
            <a:normAutofit fontScale="92500" lnSpcReduction="10000"/>
          </a:bodyPr>
          <a:lstStyle/>
          <a:p>
            <a:r>
              <a:rPr lang="en-US" dirty="0"/>
              <a:t>Lesson </a:t>
            </a:r>
            <a:r>
              <a:rPr lang="en-US" dirty="0" err="1"/>
              <a:t>11A</a:t>
            </a:r>
            <a:r>
              <a:rPr lang="en-US" dirty="0"/>
              <a:t> – General Concepts and Welded Connections</a:t>
            </a:r>
          </a:p>
          <a:p>
            <a:r>
              <a:rPr lang="en-US" dirty="0">
                <a:latin typeface="Arial"/>
                <a:cs typeface="Arial"/>
              </a:rPr>
              <a:t>   </a:t>
            </a:r>
          </a:p>
        </p:txBody>
      </p:sp>
      <p:sp>
        <p:nvSpPr>
          <p:cNvPr id="2" name="Slide Number Placeholder 1"/>
          <p:cNvSpPr>
            <a:spLocks noGrp="1"/>
          </p:cNvSpPr>
          <p:nvPr>
            <p:ph type="sldNum" sz="quarter" idx="4294967295"/>
          </p:nvPr>
        </p:nvSpPr>
        <p:spPr>
          <a:xfrm>
            <a:off x="7010400" y="4767263"/>
            <a:ext cx="2133600" cy="274637"/>
          </a:xfrm>
        </p:spPr>
        <p:txBody>
          <a:bodyPr/>
          <a:lstStyle/>
          <a:p>
            <a:fld id="{9ACB4FE1-E2EE-419D-89EA-61F711D9E7AD}"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197109947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9EBC31-964C-4105-A192-625832163FB3}"/>
              </a:ext>
            </a:extLst>
          </p:cNvPr>
          <p:cNvSpPr>
            <a:spLocks noGrp="1"/>
          </p:cNvSpPr>
          <p:nvPr>
            <p:ph type="title"/>
          </p:nvPr>
        </p:nvSpPr>
        <p:spPr/>
        <p:txBody>
          <a:bodyPr lIns="91440" tIns="45720" rIns="91440" bIns="45720" anchor="t"/>
          <a:lstStyle/>
          <a:p>
            <a:r>
              <a:rPr lang="en-US" dirty="0"/>
              <a:t>Design of Welded Joints</a:t>
            </a:r>
            <a:br>
              <a:rPr lang="en-US" dirty="0"/>
            </a:br>
            <a:r>
              <a:rPr lang="en-US" sz="3200" dirty="0"/>
              <a:t>     GENERAL</a:t>
            </a:r>
            <a:endParaRPr lang="en-US" dirty="0">
              <a:cs typeface="Calibri"/>
            </a:endParaRPr>
          </a:p>
        </p:txBody>
      </p:sp>
      <p:sp>
        <p:nvSpPr>
          <p:cNvPr id="6" name="Text Placeholder 5">
            <a:extLst>
              <a:ext uri="{FF2B5EF4-FFF2-40B4-BE49-F238E27FC236}">
                <a16:creationId xmlns:a16="http://schemas.microsoft.com/office/drawing/2014/main" id="{B39486E4-04C2-419A-A4B8-F831A737DC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72A4D9-F24F-4014-9ED4-CD80D7916DE7}"/>
              </a:ext>
            </a:extLst>
          </p:cNvPr>
          <p:cNvSpPr>
            <a:spLocks noGrp="1"/>
          </p:cNvSpPr>
          <p:nvPr>
            <p:ph type="sldNum" sz="quarter" idx="12"/>
          </p:nvPr>
        </p:nvSpPr>
        <p:spPr/>
        <p:txBody>
          <a:bodyPr/>
          <a:lstStyle/>
          <a:p>
            <a:fld id="{BA98D948-1207-4CB8-9C03-80C63F72A5E7}" type="slidenum">
              <a:rPr lang="en-US" smtClean="0"/>
              <a:t>10</a:t>
            </a:fld>
            <a:endParaRPr lang="en-US" dirty="0"/>
          </a:p>
        </p:txBody>
      </p:sp>
    </p:spTree>
    <p:extLst>
      <p:ext uri="{BB962C8B-B14F-4D97-AF65-F5344CB8AC3E}">
        <p14:creationId xmlns:p14="http://schemas.microsoft.com/office/powerpoint/2010/main" val="2785962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37993"/>
            <a:ext cx="8229600" cy="857250"/>
          </a:xfrm>
        </p:spPr>
        <p:txBody>
          <a:bodyPr>
            <a:normAutofit/>
          </a:bodyPr>
          <a:lstStyle/>
          <a:p>
            <a:r>
              <a:rPr lang="en-US" sz="3600" dirty="0"/>
              <a:t>Typical Welded Joints</a:t>
            </a:r>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11</a:t>
            </a:fld>
            <a:endParaRPr lang="en-US" noProof="0" dirty="0"/>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4294967295"/>
          </p:nvPr>
        </p:nvSpPr>
        <p:spPr>
          <a:xfrm>
            <a:off x="0" y="874713"/>
            <a:ext cx="8229600" cy="3394075"/>
          </a:xfrm>
          <a:prstGeom prst="rect">
            <a:avLst/>
          </a:prstGeom>
        </p:spPr>
        <p:txBody>
          <a:bodyPr/>
          <a:lstStyle/>
          <a:p>
            <a:endParaRPr lang="en-US" dirty="0"/>
          </a:p>
          <a:p>
            <a:pPr marL="0" indent="0">
              <a:buNone/>
            </a:pPr>
            <a:endParaRPr lang="en-US"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688157" y="1006687"/>
            <a:ext cx="4128940" cy="1569660"/>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descr="A picture containing text, sign&#10;&#10;Description automatically generated">
            <a:extLst>
              <a:ext uri="{FF2B5EF4-FFF2-40B4-BE49-F238E27FC236}">
                <a16:creationId xmlns:a16="http://schemas.microsoft.com/office/drawing/2014/main" id="{54B41B23-3943-DDCC-1F3F-9109D2E9D6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1342" y="1135492"/>
            <a:ext cx="2597150" cy="2032000"/>
          </a:xfrm>
          <a:prstGeom prst="rect">
            <a:avLst/>
          </a:prstGeom>
        </p:spPr>
      </p:pic>
      <p:sp>
        <p:nvSpPr>
          <p:cNvPr id="11" name="TextBox 10">
            <a:extLst>
              <a:ext uri="{FF2B5EF4-FFF2-40B4-BE49-F238E27FC236}">
                <a16:creationId xmlns:a16="http://schemas.microsoft.com/office/drawing/2014/main" id="{57825E2E-BD8B-8A0B-76B3-669013A498FE}"/>
              </a:ext>
            </a:extLst>
          </p:cNvPr>
          <p:cNvSpPr txBox="1"/>
          <p:nvPr/>
        </p:nvSpPr>
        <p:spPr>
          <a:xfrm>
            <a:off x="454908" y="3296297"/>
            <a:ext cx="3483202" cy="1200329"/>
          </a:xfrm>
          <a:prstGeom prst="rect">
            <a:avLst/>
          </a:prstGeom>
          <a:noFill/>
        </p:spPr>
        <p:txBody>
          <a:bodyPr wrap="square" rtlCol="0">
            <a:spAutoFit/>
          </a:bodyPr>
          <a:lstStyle/>
          <a:p>
            <a:pPr algn="ctr"/>
            <a:r>
              <a:rPr lang="en-US" dirty="0">
                <a:latin typeface="+mn-lt"/>
              </a:rPr>
              <a:t>Flange-to-web weld; transverse stiffener-to-flange weld; transverse stiffener-to-web weld</a:t>
            </a:r>
          </a:p>
          <a:p>
            <a:pPr algn="ctr"/>
            <a:r>
              <a:rPr lang="en-US" dirty="0">
                <a:latin typeface="+mn-lt"/>
              </a:rPr>
              <a:t>(fillet welds)</a:t>
            </a:r>
          </a:p>
        </p:txBody>
      </p:sp>
      <p:pic>
        <p:nvPicPr>
          <p:cNvPr id="14" name="Picture 13" descr="A picture containing text&#10;&#10;Description automatically generated">
            <a:extLst>
              <a:ext uri="{FF2B5EF4-FFF2-40B4-BE49-F238E27FC236}">
                <a16:creationId xmlns:a16="http://schemas.microsoft.com/office/drawing/2014/main" id="{58ED6546-337D-9AE7-1747-3C2E474E74B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15634" y="2708581"/>
            <a:ext cx="1766392" cy="1361673"/>
          </a:xfrm>
          <a:prstGeom prst="rect">
            <a:avLst/>
          </a:prstGeom>
        </p:spPr>
      </p:pic>
      <p:sp>
        <p:nvSpPr>
          <p:cNvPr id="19" name="TextBox 18">
            <a:extLst>
              <a:ext uri="{FF2B5EF4-FFF2-40B4-BE49-F238E27FC236}">
                <a16:creationId xmlns:a16="http://schemas.microsoft.com/office/drawing/2014/main" id="{24431A70-D42D-C611-4168-09B83BEECC6E}"/>
              </a:ext>
            </a:extLst>
          </p:cNvPr>
          <p:cNvSpPr txBox="1"/>
          <p:nvPr/>
        </p:nvSpPr>
        <p:spPr>
          <a:xfrm>
            <a:off x="6458059" y="4186235"/>
            <a:ext cx="2481541" cy="584775"/>
          </a:xfrm>
          <a:prstGeom prst="rect">
            <a:avLst/>
          </a:prstGeom>
          <a:noFill/>
        </p:spPr>
        <p:txBody>
          <a:bodyPr wrap="square" rtlCol="0">
            <a:spAutoFit/>
          </a:bodyPr>
          <a:lstStyle/>
          <a:p>
            <a:pPr algn="ctr"/>
            <a:r>
              <a:rPr lang="en-US" sz="1600" dirty="0">
                <a:latin typeface="+mn-lt"/>
              </a:rPr>
              <a:t>Field-welded flange splice</a:t>
            </a:r>
          </a:p>
          <a:p>
            <a:pPr algn="ctr"/>
            <a:r>
              <a:rPr lang="en-US" sz="1600" dirty="0">
                <a:latin typeface="+mn-lt"/>
              </a:rPr>
              <a:t>(CJP weld)</a:t>
            </a:r>
          </a:p>
        </p:txBody>
      </p:sp>
      <p:sp>
        <p:nvSpPr>
          <p:cNvPr id="26" name="TextBox 25">
            <a:extLst>
              <a:ext uri="{FF2B5EF4-FFF2-40B4-BE49-F238E27FC236}">
                <a16:creationId xmlns:a16="http://schemas.microsoft.com/office/drawing/2014/main" id="{FF69D619-9840-14AC-71BC-A975F3B60339}"/>
              </a:ext>
            </a:extLst>
          </p:cNvPr>
          <p:cNvSpPr txBox="1"/>
          <p:nvPr/>
        </p:nvSpPr>
        <p:spPr>
          <a:xfrm>
            <a:off x="6536501" y="2343953"/>
            <a:ext cx="2597150" cy="338554"/>
          </a:xfrm>
          <a:prstGeom prst="rect">
            <a:avLst/>
          </a:prstGeom>
          <a:noFill/>
        </p:spPr>
        <p:txBody>
          <a:bodyPr wrap="square" rtlCol="0">
            <a:spAutoFit/>
          </a:bodyPr>
          <a:lstStyle/>
          <a:p>
            <a:r>
              <a:rPr lang="en-US" sz="1600" dirty="0">
                <a:latin typeface="+mn-lt"/>
              </a:rPr>
              <a:t>Shop-welded butt (CJP) weld</a:t>
            </a:r>
          </a:p>
        </p:txBody>
      </p:sp>
      <p:pic>
        <p:nvPicPr>
          <p:cNvPr id="28" name="Picture 27" descr="A picture containing indoor, gear&#10;&#10;Description automatically generated">
            <a:extLst>
              <a:ext uri="{FF2B5EF4-FFF2-40B4-BE49-F238E27FC236}">
                <a16:creationId xmlns:a16="http://schemas.microsoft.com/office/drawing/2014/main" id="{9BFBCC59-BABD-E837-B30C-C9476A59A7F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96420" y="1006131"/>
            <a:ext cx="2032000" cy="1517650"/>
          </a:xfrm>
          <a:prstGeom prst="rect">
            <a:avLst/>
          </a:prstGeom>
        </p:spPr>
      </p:pic>
      <p:sp>
        <p:nvSpPr>
          <p:cNvPr id="29" name="TextBox 28">
            <a:extLst>
              <a:ext uri="{FF2B5EF4-FFF2-40B4-BE49-F238E27FC236}">
                <a16:creationId xmlns:a16="http://schemas.microsoft.com/office/drawing/2014/main" id="{5D8E30BB-E722-7DFC-F00D-99B7B949F9F1}"/>
              </a:ext>
            </a:extLst>
          </p:cNvPr>
          <p:cNvSpPr txBox="1"/>
          <p:nvPr/>
        </p:nvSpPr>
        <p:spPr>
          <a:xfrm>
            <a:off x="3938110" y="2513312"/>
            <a:ext cx="2276836" cy="830997"/>
          </a:xfrm>
          <a:prstGeom prst="rect">
            <a:avLst/>
          </a:prstGeom>
          <a:noFill/>
        </p:spPr>
        <p:txBody>
          <a:bodyPr wrap="square" rtlCol="0">
            <a:spAutoFit/>
          </a:bodyPr>
          <a:lstStyle/>
          <a:p>
            <a:pPr algn="ctr"/>
            <a:r>
              <a:rPr lang="en-US" sz="1600" dirty="0">
                <a:latin typeface="+mn-lt"/>
              </a:rPr>
              <a:t>Cross-frame member to gusset plate weld</a:t>
            </a:r>
          </a:p>
          <a:p>
            <a:pPr algn="ctr"/>
            <a:r>
              <a:rPr lang="en-US" sz="1600" dirty="0">
                <a:latin typeface="+mn-lt"/>
              </a:rPr>
              <a:t>(fillet welds)</a:t>
            </a:r>
          </a:p>
        </p:txBody>
      </p:sp>
      <p:sp>
        <p:nvSpPr>
          <p:cNvPr id="31" name="TextBox 30">
            <a:extLst>
              <a:ext uri="{FF2B5EF4-FFF2-40B4-BE49-F238E27FC236}">
                <a16:creationId xmlns:a16="http://schemas.microsoft.com/office/drawing/2014/main" id="{0C943BC0-ECA1-651D-C196-FBCD26057959}"/>
              </a:ext>
            </a:extLst>
          </p:cNvPr>
          <p:cNvSpPr txBox="1"/>
          <p:nvPr/>
        </p:nvSpPr>
        <p:spPr>
          <a:xfrm>
            <a:off x="3332432" y="4581776"/>
            <a:ext cx="3483202" cy="584775"/>
          </a:xfrm>
          <a:prstGeom prst="rect">
            <a:avLst/>
          </a:prstGeom>
          <a:noFill/>
        </p:spPr>
        <p:txBody>
          <a:bodyPr wrap="square" rtlCol="0">
            <a:spAutoFit/>
          </a:bodyPr>
          <a:lstStyle/>
          <a:p>
            <a:pPr algn="ctr"/>
            <a:r>
              <a:rPr lang="en-US" sz="1600" dirty="0">
                <a:latin typeface="+mn-lt"/>
              </a:rPr>
              <a:t>Lateral bracing connection plate to web and to stiffener welds (fillet welds)</a:t>
            </a:r>
          </a:p>
        </p:txBody>
      </p:sp>
      <p:pic>
        <p:nvPicPr>
          <p:cNvPr id="33" name="Picture 32" descr="Diagram&#10;&#10;Description automatically generated">
            <a:extLst>
              <a:ext uri="{FF2B5EF4-FFF2-40B4-BE49-F238E27FC236}">
                <a16:creationId xmlns:a16="http://schemas.microsoft.com/office/drawing/2014/main" id="{121DE60B-9F22-402C-4821-A7401E97C5E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067277" y="3531183"/>
            <a:ext cx="2018501" cy="998445"/>
          </a:xfrm>
          <a:prstGeom prst="rect">
            <a:avLst/>
          </a:prstGeom>
        </p:spPr>
      </p:pic>
      <p:pic>
        <p:nvPicPr>
          <p:cNvPr id="7" name="Picture 6">
            <a:extLst>
              <a:ext uri="{FF2B5EF4-FFF2-40B4-BE49-F238E27FC236}">
                <a16:creationId xmlns:a16="http://schemas.microsoft.com/office/drawing/2014/main" id="{35E8A966-5C88-8BEE-8A18-25E78A076F6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632455" y="647205"/>
            <a:ext cx="2215179" cy="1661384"/>
          </a:xfrm>
          <a:prstGeom prst="rect">
            <a:avLst/>
          </a:prstGeom>
        </p:spPr>
      </p:pic>
    </p:spTree>
    <p:extLst>
      <p:ext uri="{BB962C8B-B14F-4D97-AF65-F5344CB8AC3E}">
        <p14:creationId xmlns:p14="http://schemas.microsoft.com/office/powerpoint/2010/main" val="743274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0" y="41384"/>
            <a:ext cx="9144000" cy="857250"/>
          </a:xfrm>
        </p:spPr>
        <p:txBody>
          <a:bodyPr>
            <a:normAutofit fontScale="90000"/>
          </a:bodyPr>
          <a:lstStyle/>
          <a:p>
            <a:r>
              <a:rPr lang="en-US" sz="3200" dirty="0"/>
              <a:t>Design of Welded Joints – General</a:t>
            </a:r>
            <a:br>
              <a:rPr lang="en-US" sz="3200" dirty="0"/>
            </a:br>
            <a:br>
              <a:rPr lang="en-US" sz="3200" dirty="0"/>
            </a:br>
            <a:endParaRPr lang="en-US" sz="3200" dirty="0"/>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874712"/>
            <a:ext cx="8229600" cy="3394075"/>
          </a:xfrm>
        </p:spPr>
        <p:txBody>
          <a:bodyPr/>
          <a:lstStyle/>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57200" y="646914"/>
            <a:ext cx="8458199" cy="1994392"/>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400" dirty="0">
                <a:latin typeface="+mn-lt"/>
              </a:rPr>
              <a:t>Welded connections are used to join two or more structural elements together using welds such that the connected element is sufficient to transfer the design moment, shear, or axial force between the two structural elements.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solidFill>
                <a:prstClr val="black"/>
              </a:solidFill>
              <a:latin typeface="Calibri"/>
              <a:ea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Arial" panose="020B0604020202020204" pitchFamily="34" charset="0"/>
            </a:endParaRPr>
          </a:p>
          <a:p>
            <a:pPr marL="339725" marR="228600" lvl="0" indent="-339725"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descr="Diagram, schematic&#10;&#10;Description automatically generated">
            <a:extLst>
              <a:ext uri="{FF2B5EF4-FFF2-40B4-BE49-F238E27FC236}">
                <a16:creationId xmlns:a16="http://schemas.microsoft.com/office/drawing/2014/main" id="{314DD9F6-132E-753C-3A1E-1866B4A180E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27310" y="1127539"/>
            <a:ext cx="3218117" cy="1763005"/>
          </a:xfrm>
          <a:prstGeom prst="rect">
            <a:avLst/>
          </a:prstGeom>
        </p:spPr>
      </p:pic>
      <p:sp>
        <p:nvSpPr>
          <p:cNvPr id="7" name="TextBox 6">
            <a:extLst>
              <a:ext uri="{FF2B5EF4-FFF2-40B4-BE49-F238E27FC236}">
                <a16:creationId xmlns:a16="http://schemas.microsoft.com/office/drawing/2014/main" id="{DACFCBDD-EE3E-329E-4652-8B545164E2F2}"/>
              </a:ext>
            </a:extLst>
          </p:cNvPr>
          <p:cNvSpPr txBox="1"/>
          <p:nvPr/>
        </p:nvSpPr>
        <p:spPr>
          <a:xfrm>
            <a:off x="427172" y="1564088"/>
            <a:ext cx="5354383" cy="4154984"/>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mn-lt"/>
              </a:rPr>
              <a:t>There are approximately forty different welding processes. However, arc welding is the most common process used in steel-bridge fabrication. </a:t>
            </a:r>
          </a:p>
          <a:p>
            <a:pPr marL="285750" indent="-285750">
              <a:buFont typeface="Arial" panose="020B0604020202020204" pitchFamily="34" charset="0"/>
              <a:buChar char="•"/>
            </a:pPr>
            <a:endParaRPr lang="en-US" sz="1600" dirty="0">
              <a:latin typeface="+mn-lt"/>
            </a:endParaRPr>
          </a:p>
          <a:p>
            <a:pPr marL="285750" indent="-285750">
              <a:buFont typeface="Arial" panose="020B0604020202020204" pitchFamily="34" charset="0"/>
              <a:buChar char="•"/>
            </a:pPr>
            <a:r>
              <a:rPr lang="en-US" sz="1400" dirty="0">
                <a:latin typeface="+mn-lt"/>
              </a:rPr>
              <a:t>When using arc welding, electrical energy in the form of an electric arc is introduced to generate the heat necessary for welding. The heat of the electric arc melts a consumable electrode and the parts of the material being joined. A welded joint results from the cooling and solidification of the fused material.</a:t>
            </a:r>
          </a:p>
          <a:p>
            <a:pPr marL="285750" indent="-285750">
              <a:buFont typeface="Arial" panose="020B0604020202020204" pitchFamily="34" charset="0"/>
              <a:buChar char="•"/>
            </a:pPr>
            <a:endParaRPr lang="en-US" sz="1600" dirty="0">
              <a:latin typeface="+mn-lt"/>
            </a:endParaRPr>
          </a:p>
          <a:p>
            <a:pPr marL="285750" indent="-285750">
              <a:buFont typeface="Arial" panose="020B0604020202020204" pitchFamily="34" charset="0"/>
              <a:buChar char="•"/>
            </a:pPr>
            <a:r>
              <a:rPr lang="en-US" sz="1400" dirty="0">
                <a:effectLst/>
                <a:latin typeface="+mn-lt"/>
                <a:ea typeface="Times New Roman" panose="02020603050405020304" pitchFamily="18" charset="0"/>
                <a:cs typeface="Times New Roman" panose="02020603050405020304" pitchFamily="18" charset="0"/>
              </a:rPr>
              <a:t>To protect the molten region from impurities, the zone to be welded is typically shielded in an atmosphere supplied by a flux, which may be a fusible coating on the welding rod, a fusible powder spread over the line of the weld, or a gas sprayed over the weld. </a:t>
            </a:r>
            <a:endParaRPr lang="en-US" sz="1400" dirty="0">
              <a:latin typeface="+mn-lt"/>
            </a:endParaRPr>
          </a:p>
          <a:p>
            <a:pPr marL="285750" indent="-285750">
              <a:buFont typeface="Arial" panose="020B0604020202020204" pitchFamily="34" charset="0"/>
              <a:buChar char="•"/>
            </a:pPr>
            <a:endParaRPr kumimoji="0" lang="en-US" sz="16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p>
            <a:pPr marL="285750" indent="-285750">
              <a:buFont typeface="Arial" panose="020B0604020202020204" pitchFamily="34" charset="0"/>
              <a:buChar char="•"/>
            </a:pPr>
            <a:endParaRPr kumimoji="0" lang="en-US" sz="16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p>
            <a:endParaRPr lang="en-US" dirty="0"/>
          </a:p>
        </p:txBody>
      </p:sp>
      <p:pic>
        <p:nvPicPr>
          <p:cNvPr id="11" name="Picture 10" descr="Text&#10;&#10;Description automatically generated">
            <a:extLst>
              <a:ext uri="{FF2B5EF4-FFF2-40B4-BE49-F238E27FC236}">
                <a16:creationId xmlns:a16="http://schemas.microsoft.com/office/drawing/2014/main" id="{55814B62-BD72-363E-6EC1-3A3C8BB0FA8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03379" y="2825860"/>
            <a:ext cx="1541823" cy="1946276"/>
          </a:xfrm>
          <a:prstGeom prst="rect">
            <a:avLst/>
          </a:prstGeom>
        </p:spPr>
      </p:pic>
      <p:sp>
        <p:nvSpPr>
          <p:cNvPr id="12" name="TextBox 11">
            <a:extLst>
              <a:ext uri="{FF2B5EF4-FFF2-40B4-BE49-F238E27FC236}">
                <a16:creationId xmlns:a16="http://schemas.microsoft.com/office/drawing/2014/main" id="{E0F6D31D-6FCD-511C-5811-3CABB9F67A80}"/>
              </a:ext>
            </a:extLst>
          </p:cNvPr>
          <p:cNvSpPr txBox="1"/>
          <p:nvPr/>
        </p:nvSpPr>
        <p:spPr>
          <a:xfrm>
            <a:off x="6012817" y="4825117"/>
            <a:ext cx="2647102" cy="276999"/>
          </a:xfrm>
          <a:prstGeom prst="rect">
            <a:avLst/>
          </a:prstGeom>
          <a:noFill/>
        </p:spPr>
        <p:txBody>
          <a:bodyPr wrap="square" rtlCol="0">
            <a:spAutoFit/>
          </a:bodyPr>
          <a:lstStyle/>
          <a:p>
            <a:r>
              <a:rPr lang="en-US" sz="1200" dirty="0">
                <a:latin typeface="+mn-lt"/>
              </a:rPr>
              <a:t>www.fhwa.dot.gov/bridge/steel.cfm</a:t>
            </a:r>
          </a:p>
        </p:txBody>
      </p:sp>
    </p:spTree>
    <p:extLst>
      <p:ext uri="{BB962C8B-B14F-4D97-AF65-F5344CB8AC3E}">
        <p14:creationId xmlns:p14="http://schemas.microsoft.com/office/powerpoint/2010/main" val="862000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0" y="41384"/>
            <a:ext cx="9144000" cy="857250"/>
          </a:xfrm>
        </p:spPr>
        <p:txBody>
          <a:bodyPr>
            <a:normAutofit/>
          </a:bodyPr>
          <a:lstStyle/>
          <a:p>
            <a:r>
              <a:rPr lang="en-US" sz="3200" dirty="0"/>
              <a:t>Weldability</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874712"/>
            <a:ext cx="8229600" cy="3394075"/>
          </a:xfrm>
        </p:spPr>
        <p:txBody>
          <a:bodyPr/>
          <a:lstStyle/>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57200" y="657287"/>
            <a:ext cx="8458199" cy="4942892"/>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rPr>
              <a:t>The weldability of structural steel is primarily controlled by its carbon content. While carbon (C) is beneficial to the strength of the steel, it is detrimental to ductility. A high carbon content combined with the heat generated during welding may cause a brittle zone in which weld cracks may develop. A carbon content of about 0.20 percent results in a very weldable steel.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latin typeface="+mn-lt"/>
              <a:ea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rPr>
              <a:t>In certain steels, the addition of alloys to enhance the strength and/or corrosion resistance can increase the hardness of the steel. Increased hardness results in an increased likelihood of brittle zones forming.  The carbon equivalent (%CE) is the most common guide used to approximately evaluate the weldability of alloy steels against that of plain carbon steels: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uLnTx/>
              <a:uFillTx/>
              <a:latin typeface="+mn-lt"/>
              <a:ea typeface="Times New Roman" panose="02020603050405020304" pitchFamily="18"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Arial" panose="020B0604020202020204" pitchFamily="34" charset="0"/>
            </a:endParaRPr>
          </a:p>
          <a:p>
            <a:pPr marL="339725" marR="228600" lvl="0" indent="-339725"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339725" marR="228600" lvl="0" indent="-339725"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endParaRPr lang="en-US" sz="1600" dirty="0">
              <a:effectLst/>
              <a:latin typeface="+mn-lt"/>
              <a:ea typeface="Times New Roman" panose="02020603050405020304" pitchFamily="18" charset="0"/>
            </a:endParaRPr>
          </a:p>
          <a:p>
            <a:pPr marL="339725" marR="228600" lvl="0" indent="-339725"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lang="en-US" sz="1600" dirty="0">
                <a:effectLst/>
                <a:latin typeface="+mn-lt"/>
                <a:ea typeface="Times New Roman" panose="02020603050405020304" pitchFamily="18" charset="0"/>
              </a:rPr>
              <a:t>Most of the bridge steels specified in the ASTM A709 Specification can be welded without special precautions or procedures. However, special procedures should be followed to improve weldability and ensure high-quality welds when high-performance steels (HPS) and ASTM A709 Grade 50CR steel are used (Lesson 1). </a:t>
            </a:r>
            <a:endParaRPr kumimoji="0" lang="en-US" sz="16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Arial" panose="020B0604020202020204" pitchFamily="34" charset="0"/>
            </a:endParaRPr>
          </a:p>
          <a:p>
            <a:pPr marL="0" marR="228600" lvl="0" indent="0" algn="just" defTabSz="914400" rtl="0" eaLnBrk="1" fontAlgn="base" latinLnBrk="0" hangingPunct="1">
              <a:lnSpc>
                <a:spcPct val="11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Object 4">
            <a:extLst>
              <a:ext uri="{FF2B5EF4-FFF2-40B4-BE49-F238E27FC236}">
                <a16:creationId xmlns:a16="http://schemas.microsoft.com/office/drawing/2014/main" id="{6E16C1E1-A080-D857-4E9B-D22AD5A66B38}"/>
              </a:ext>
            </a:extLst>
          </p:cNvPr>
          <p:cNvGraphicFramePr>
            <a:graphicFrameLocks noChangeAspect="1"/>
          </p:cNvGraphicFramePr>
          <p:nvPr>
            <p:extLst>
              <p:ext uri="{D42A27DB-BD31-4B8C-83A1-F6EECF244321}">
                <p14:modId xmlns:p14="http://schemas.microsoft.com/office/powerpoint/2010/main" val="2027677950"/>
              </p:ext>
            </p:extLst>
          </p:nvPr>
        </p:nvGraphicFramePr>
        <p:xfrm>
          <a:off x="1905794" y="3128733"/>
          <a:ext cx="5332412" cy="542787"/>
        </p:xfrm>
        <a:graphic>
          <a:graphicData uri="http://schemas.openxmlformats.org/presentationml/2006/ole">
            <mc:AlternateContent xmlns:mc="http://schemas.openxmlformats.org/markup-compatibility/2006">
              <mc:Choice xmlns:v="urn:schemas-microsoft-com:vml" Requires="v">
                <p:oleObj name="Equation" r:id="rId3" imgW="3771720" imgH="368280" progId="Equation.DSMT4">
                  <p:embed/>
                </p:oleObj>
              </mc:Choice>
              <mc:Fallback>
                <p:oleObj name="Equation" r:id="rId3" imgW="3771720" imgH="368280" progId="Equation.DSMT4">
                  <p:embed/>
                  <p:pic>
                    <p:nvPicPr>
                      <p:cNvPr id="5" name="Object 4">
                        <a:extLst>
                          <a:ext uri="{FF2B5EF4-FFF2-40B4-BE49-F238E27FC236}">
                            <a16:creationId xmlns:a16="http://schemas.microsoft.com/office/drawing/2014/main" id="{6E16C1E1-A080-D857-4E9B-D22AD5A66B38}"/>
                          </a:ext>
                        </a:extLst>
                      </p:cNvPr>
                      <p:cNvPicPr>
                        <a:picLocks noChangeAspect="1" noChangeArrowheads="1"/>
                      </p:cNvPicPr>
                      <p:nvPr/>
                    </p:nvPicPr>
                    <p:blipFill>
                      <a:blip r:embed="rId4"/>
                      <a:srcRect/>
                      <a:stretch>
                        <a:fillRect/>
                      </a:stretch>
                    </p:blipFill>
                    <p:spPr bwMode="auto">
                      <a:xfrm>
                        <a:off x="1905794" y="3128733"/>
                        <a:ext cx="5332412" cy="542787"/>
                      </a:xfrm>
                      <a:prstGeom prst="rect">
                        <a:avLst/>
                      </a:prstGeom>
                      <a:noFill/>
                    </p:spPr>
                  </p:pic>
                </p:oleObj>
              </mc:Fallback>
            </mc:AlternateContent>
          </a:graphicData>
        </a:graphic>
      </p:graphicFrame>
    </p:spTree>
    <p:extLst>
      <p:ext uri="{BB962C8B-B14F-4D97-AF65-F5344CB8AC3E}">
        <p14:creationId xmlns:p14="http://schemas.microsoft.com/office/powerpoint/2010/main" val="2279867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0" y="41384"/>
            <a:ext cx="9144000" cy="857250"/>
          </a:xfrm>
        </p:spPr>
        <p:txBody>
          <a:bodyPr>
            <a:normAutofit/>
          </a:bodyPr>
          <a:lstStyle/>
          <a:p>
            <a:r>
              <a:rPr lang="en-US" sz="3200" dirty="0"/>
              <a:t>Types of Welds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874712"/>
            <a:ext cx="8229600" cy="3394075"/>
          </a:xfrm>
        </p:spPr>
        <p:txBody>
          <a:bodyPr/>
          <a:lstStyle/>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669830" cy="4302716"/>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There are four basic types of welds – groove, fillet, slot, and plug.  Fillet welds represent the largest percentage of welds used in welded bridge construction and are the most common welds for bracing member connections.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Because of fatigue concerns, slot and plug welds are rarely (if ever) used in bridge construction, and then, only to resist compression or shear stress.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Arial" panose="020B0604020202020204" pitchFamily="34" charset="0"/>
              </a:rPr>
              <a:t>The Engineer will typically use welding symbols to convey a minimum amount of information to the fabricator/detailer regarding the welded connection on the design drawings (e.g., type and size of weld, etc.). </a:t>
            </a:r>
            <a:endParaRPr lang="en-US" sz="1600" dirty="0">
              <a:latin typeface="+mn-lt"/>
              <a:ea typeface="Times New Roman" panose="02020603050405020304" pitchFamily="18" charset="0"/>
              <a:cs typeface="Arial" panose="020B0604020202020204" pitchFamily="34" charset="0"/>
            </a:endParaRPr>
          </a:p>
          <a:p>
            <a:pPr marL="0" marR="228600" lvl="0" indent="0" algn="just" defTabSz="914400" rtl="0" eaLnBrk="1" fontAlgn="base" latinLnBrk="0" hangingPunct="1">
              <a:lnSpc>
                <a:spcPct val="11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Diagram, engineering drawing&#10;&#10;Description automatically generated">
            <a:extLst>
              <a:ext uri="{FF2B5EF4-FFF2-40B4-BE49-F238E27FC236}">
                <a16:creationId xmlns:a16="http://schemas.microsoft.com/office/drawing/2014/main" id="{8612A771-4741-CA3D-5334-5B757842E5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54348" y="1295629"/>
            <a:ext cx="3614337" cy="3074639"/>
          </a:xfrm>
          <a:prstGeom prst="rect">
            <a:avLst/>
          </a:prstGeom>
        </p:spPr>
      </p:pic>
    </p:spTree>
    <p:extLst>
      <p:ext uri="{BB962C8B-B14F-4D97-AF65-F5344CB8AC3E}">
        <p14:creationId xmlns:p14="http://schemas.microsoft.com/office/powerpoint/2010/main" val="2724298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0" y="41384"/>
            <a:ext cx="9144000" cy="857250"/>
          </a:xfrm>
        </p:spPr>
        <p:txBody>
          <a:bodyPr>
            <a:noAutofit/>
          </a:bodyPr>
          <a:lstStyle/>
          <a:p>
            <a:r>
              <a:rPr lang="en-US" sz="3200" dirty="0"/>
              <a:t>Types of Welded Joints</a:t>
            </a:r>
            <a:br>
              <a:rPr lang="en-US" sz="3600" dirty="0"/>
            </a:br>
            <a:endParaRPr lang="en-US" sz="3600" dirty="0"/>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874712"/>
            <a:ext cx="8229600" cy="3394075"/>
          </a:xfrm>
        </p:spPr>
        <p:txBody>
          <a:bodyPr/>
          <a:lstStyle/>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343500" y="766144"/>
            <a:ext cx="4782110" cy="4124206"/>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There are four basic types of welded joints commonly used in steel-bridge construction – butt, lap, tee, and corner joints.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latin typeface="+mn-lt"/>
              <a:ea typeface="Times New Roman" panose="02020603050405020304" pitchFamily="18" charset="0"/>
              <a:cs typeface="Times New Roman" panose="02020603050405020304" pitchFamily="18" charset="0"/>
            </a:endParaRPr>
          </a:p>
          <a:p>
            <a:pPr marL="742950" lvl="1" indent="-285750">
              <a:buFont typeface="Calibri" panose="020F0502020204030204" pitchFamily="34" charset="0"/>
              <a:buChar char="―"/>
              <a:defRPr/>
            </a:pPr>
            <a:r>
              <a:rPr lang="en-US" sz="1400" dirty="0">
                <a:effectLst/>
                <a:latin typeface="+mn-lt"/>
                <a:ea typeface="Times New Roman" panose="02020603050405020304" pitchFamily="18" charset="0"/>
                <a:cs typeface="Times New Roman" panose="02020603050405020304" pitchFamily="18" charset="0"/>
              </a:rPr>
              <a:t>Butt Joints - </a:t>
            </a:r>
            <a:r>
              <a:rPr lang="en-US" sz="1400" dirty="0">
                <a:effectLst/>
                <a:latin typeface="+mn-lt"/>
                <a:ea typeface="Times New Roman" panose="02020603050405020304" pitchFamily="18" charset="0"/>
              </a:rPr>
              <a:t>used to join the ends of flat plates together (e.g., girder flange and web shop splices).</a:t>
            </a:r>
          </a:p>
          <a:p>
            <a:pPr marL="742950" lvl="1" indent="-285750">
              <a:buFont typeface="Calibri" panose="020F0502020204030204" pitchFamily="34" charset="0"/>
              <a:buChar char="―"/>
              <a:defRPr/>
            </a:pPr>
            <a:endParaRPr lang="en-US" sz="1400" dirty="0">
              <a:latin typeface="+mn-lt"/>
              <a:ea typeface="Times New Roman" panose="02020603050405020304" pitchFamily="18" charset="0"/>
              <a:cs typeface="Times New Roman" panose="02020603050405020304" pitchFamily="18" charset="0"/>
            </a:endParaRPr>
          </a:p>
          <a:p>
            <a:pPr marL="742950" lvl="1" indent="-285750">
              <a:buFont typeface="Calibri" panose="020F0502020204030204" pitchFamily="34" charset="0"/>
              <a:buChar char="―"/>
              <a:defRPr/>
            </a:pPr>
            <a:r>
              <a:rPr lang="en-US" sz="1400" dirty="0">
                <a:effectLst/>
                <a:latin typeface="+mn-lt"/>
                <a:ea typeface="Times New Roman" panose="02020603050405020304" pitchFamily="18" charset="0"/>
                <a:cs typeface="Times New Roman" panose="02020603050405020304" pitchFamily="18" charset="0"/>
              </a:rPr>
              <a:t>Lap Joints – primary joint type used in bracing member connections. </a:t>
            </a:r>
          </a:p>
          <a:p>
            <a:pPr marL="742950" lvl="1" indent="-285750">
              <a:buFont typeface="Calibri" panose="020F0502020204030204" pitchFamily="34" charset="0"/>
              <a:buChar char="―"/>
              <a:defRPr/>
            </a:pPr>
            <a:endParaRPr kumimoji="0" lang="en-US" sz="1400" b="0" i="0" u="none" strike="noStrike" kern="1200" cap="none" spc="0" normalizeH="0" baseline="0" noProof="0" dirty="0">
              <a:ln>
                <a:noFill/>
              </a:ln>
              <a:solidFill>
                <a:prstClr val="black"/>
              </a:solidFill>
              <a:uLnTx/>
              <a:uFillTx/>
              <a:latin typeface="+mn-lt"/>
              <a:ea typeface="Times New Roman" panose="02020603050405020304" pitchFamily="18" charset="0"/>
              <a:cs typeface="Times New Roman" panose="02020603050405020304" pitchFamily="18" charset="0"/>
            </a:endParaRPr>
          </a:p>
          <a:p>
            <a:pPr marL="742950" lvl="1" indent="-285750">
              <a:buFont typeface="Calibri" panose="020F0502020204030204" pitchFamily="34" charset="0"/>
              <a:buChar char="―"/>
              <a:defRPr/>
            </a:pPr>
            <a:r>
              <a:rPr lang="en-US" sz="1400" dirty="0">
                <a:solidFill>
                  <a:prstClr val="black"/>
                </a:solidFill>
                <a:effectLst/>
                <a:latin typeface="+mn-lt"/>
                <a:ea typeface="Times New Roman" panose="02020603050405020304" pitchFamily="18" charset="0"/>
                <a:cs typeface="Times New Roman" panose="02020603050405020304" pitchFamily="18" charset="0"/>
              </a:rPr>
              <a:t>Tee Joints - </a:t>
            </a:r>
            <a:r>
              <a:rPr lang="en-US" sz="1400" dirty="0">
                <a:effectLst/>
                <a:latin typeface="+mn-lt"/>
                <a:ea typeface="Times New Roman" panose="02020603050405020304" pitchFamily="18" charset="0"/>
                <a:cs typeface="Calibri" panose="020F0502020204030204" pitchFamily="34" charset="0"/>
              </a:rPr>
              <a:t>used to fabricate built-up sections, or in general, any pieces framing in at right angles (e.g., plate girder web-to-flange connections, stiffener-to-web connections, hangers, brackets). </a:t>
            </a:r>
          </a:p>
          <a:p>
            <a:pPr marL="742950" lvl="1" indent="-285750">
              <a:buFont typeface="Calibri" panose="020F0502020204030204" pitchFamily="34" charset="0"/>
              <a:buChar char="―"/>
              <a:defRPr/>
            </a:pPr>
            <a:endParaRPr kumimoji="0" lang="en-US" sz="1400" b="0" i="0" u="none" strike="noStrike" kern="1200" cap="none" spc="0" normalizeH="0" baseline="0" noProof="0" dirty="0">
              <a:ln>
                <a:noFill/>
              </a:ln>
              <a:solidFill>
                <a:prstClr val="black"/>
              </a:solidFill>
              <a:uLnTx/>
              <a:uFillTx/>
              <a:latin typeface="+mn-lt"/>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defRPr/>
            </a:pPr>
            <a:r>
              <a:rPr lang="en-US" sz="1400" dirty="0">
                <a:solidFill>
                  <a:prstClr val="black"/>
                </a:solidFill>
                <a:effectLst/>
                <a:latin typeface="+mn-lt"/>
                <a:ea typeface="Times New Roman" panose="02020603050405020304" pitchFamily="18" charset="0"/>
                <a:cs typeface="Calibri" panose="020F0502020204030204" pitchFamily="34" charset="0"/>
              </a:rPr>
              <a:t>Corner Joints - </a:t>
            </a:r>
            <a:r>
              <a:rPr lang="en-US" sz="1400" dirty="0">
                <a:effectLst/>
                <a:latin typeface="+mn-lt"/>
                <a:ea typeface="Times New Roman" panose="02020603050405020304" pitchFamily="18" charset="0"/>
              </a:rPr>
              <a:t>typically used to form built-up noncomposite rectangular closed box sections.</a:t>
            </a:r>
            <a:endParaRPr kumimoji="0" lang="en-US" sz="14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descr="A picture containing application&#10;&#10;Description automatically generated">
            <a:extLst>
              <a:ext uri="{FF2B5EF4-FFF2-40B4-BE49-F238E27FC236}">
                <a16:creationId xmlns:a16="http://schemas.microsoft.com/office/drawing/2014/main" id="{DA2B887F-DC74-D809-441F-F54EC7EB24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39310" y="2038487"/>
            <a:ext cx="3729402" cy="591030"/>
          </a:xfrm>
          <a:prstGeom prst="rect">
            <a:avLst/>
          </a:prstGeom>
        </p:spPr>
      </p:pic>
      <p:pic>
        <p:nvPicPr>
          <p:cNvPr id="11" name="Picture 10" descr="Chart, box and whisker chart&#10;&#10;Description automatically generated">
            <a:extLst>
              <a:ext uri="{FF2B5EF4-FFF2-40B4-BE49-F238E27FC236}">
                <a16:creationId xmlns:a16="http://schemas.microsoft.com/office/drawing/2014/main" id="{8D708E39-01BF-6B7F-CC4C-A3F03C3CA0B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57231" y="3042301"/>
            <a:ext cx="3015869" cy="1657235"/>
          </a:xfrm>
          <a:prstGeom prst="rect">
            <a:avLst/>
          </a:prstGeom>
        </p:spPr>
      </p:pic>
    </p:spTree>
    <p:extLst>
      <p:ext uri="{BB962C8B-B14F-4D97-AF65-F5344CB8AC3E}">
        <p14:creationId xmlns:p14="http://schemas.microsoft.com/office/powerpoint/2010/main" val="797432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120650"/>
            <a:ext cx="8229600" cy="857250"/>
          </a:xfrm>
        </p:spPr>
        <p:txBody>
          <a:bodyPr>
            <a:normAutofit fontScale="90000"/>
          </a:bodyPr>
          <a:lstStyle/>
          <a:p>
            <a:r>
              <a:rPr lang="en-US" sz="4000" dirty="0"/>
              <a:t>Control of Distortion</a:t>
            </a:r>
            <a:br>
              <a:rPr lang="en-US" dirty="0"/>
            </a:br>
            <a:endParaRPr lang="en-US" dirty="0"/>
          </a:p>
        </p:txBody>
      </p:sp>
      <p:sp>
        <p:nvSpPr>
          <p:cNvPr id="19" name="Content Placeholder 18">
            <a:extLst>
              <a:ext uri="{FF2B5EF4-FFF2-40B4-BE49-F238E27FC236}">
                <a16:creationId xmlns:a16="http://schemas.microsoft.com/office/drawing/2014/main" id="{DBDFDD37-ED70-6C91-879F-00EEA4C926D9}"/>
              </a:ext>
            </a:extLst>
          </p:cNvPr>
          <p:cNvSpPr>
            <a:spLocks noGrp="1"/>
          </p:cNvSpPr>
          <p:nvPr>
            <p:ph sz="half" idx="1"/>
          </p:nvPr>
        </p:nvSpPr>
        <p:spPr>
          <a:xfrm>
            <a:off x="391212" y="884425"/>
            <a:ext cx="5354055" cy="3882838"/>
          </a:xfrm>
        </p:spPr>
        <p:txBody>
          <a:bodyPr>
            <a:noAutofit/>
          </a:bodyPr>
          <a:lstStyle/>
          <a:p>
            <a:r>
              <a:rPr lang="en-US" sz="1300" dirty="0"/>
              <a:t>Weld metal shrinkage can result in distortion due to the non-uniform expansion and contraction of the weld metal and the adjacent base metal during the heating and cooling cycles of the welding process. In heavily restrained materials, the strains induce stresses that can potentially lead to cracking. </a:t>
            </a:r>
          </a:p>
          <a:p>
            <a:r>
              <a:rPr lang="en-US" sz="1300" dirty="0"/>
              <a:t>The Engineer can design welded assemblies to help minimize the amount of distortion. Reducing the amount of weld metal will decrease the amount of distortion. Therefore, the smallest acceptable weld size should be used. Symmetry in welding is also important in minimizing distortion. Consider using double-sided joints versus single-sided joints where practical.</a:t>
            </a:r>
          </a:p>
          <a:p>
            <a:r>
              <a:rPr lang="en-US" sz="1300" dirty="0"/>
              <a:t>The Fabricator can also use techniques to help minimize distortion.  Using as few weld passes as possible can help limit the number of heating and cooling cycles and the resulting accumulation of shrinkage stresses. A well-planned welding sequence can help to balance the shrinkage forces. To help minimize shrinkage and ensure adequate ductility, the AWS has established minimum preheat and minimum and maximum interpass temperatures. </a:t>
            </a:r>
          </a:p>
        </p:txBody>
      </p:sp>
      <p:pic>
        <p:nvPicPr>
          <p:cNvPr id="16" name="Content Placeholder 15">
            <a:extLst>
              <a:ext uri="{FF2B5EF4-FFF2-40B4-BE49-F238E27FC236}">
                <a16:creationId xmlns:a16="http://schemas.microsoft.com/office/drawing/2014/main" id="{304B6BD7-FE59-01EF-FF05-2E2A2BFBD0C1}"/>
              </a:ext>
            </a:extLst>
          </p:cNvPr>
          <p:cNvPicPr>
            <a:picLocks noGrp="1" noChangeAspect="1"/>
          </p:cNvPicPr>
          <p:nvPr>
            <p:ph sz="half" idx="2"/>
          </p:nvPr>
        </p:nvPicPr>
        <p:blipFill>
          <a:blip r:embed="rId3"/>
          <a:stretch>
            <a:fillRect/>
          </a:stretch>
        </p:blipFill>
        <p:spPr>
          <a:xfrm>
            <a:off x="5811255" y="1092396"/>
            <a:ext cx="2768292" cy="3394075"/>
          </a:xfrm>
        </p:spPr>
      </p:pic>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16</a:t>
            </a:fld>
            <a:endParaRPr lang="en-US" noProof="0" dirty="0"/>
          </a:p>
        </p:txBody>
      </p:sp>
    </p:spTree>
    <p:extLst>
      <p:ext uri="{BB962C8B-B14F-4D97-AF65-F5344CB8AC3E}">
        <p14:creationId xmlns:p14="http://schemas.microsoft.com/office/powerpoint/2010/main" val="2126481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111335"/>
            <a:ext cx="8229600" cy="857250"/>
          </a:xfrm>
        </p:spPr>
        <p:txBody>
          <a:bodyPr>
            <a:normAutofit fontScale="90000"/>
          </a:bodyPr>
          <a:lstStyle/>
          <a:p>
            <a:r>
              <a:rPr lang="en-US" sz="4000" dirty="0"/>
              <a:t>Potential Weld Defects</a:t>
            </a:r>
            <a:br>
              <a:rPr lang="en-US" dirty="0"/>
            </a:br>
            <a:endParaRPr lang="en-US" dirty="0"/>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17</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389851" y="873267"/>
            <a:ext cx="8490197"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Discontinuities within a weld may result from a number of potential defects unless good welding techniques and practices are followed.  The most common defects are reviewed in the following:</a:t>
            </a:r>
            <a:endParaRPr lang="en-US" sz="1600" dirty="0">
              <a:latin typeface="+mn-lt"/>
              <a:ea typeface="Times New Roman" panose="02020603050405020304" pitchFamily="18" charset="0"/>
              <a:cs typeface="Times New Roman" panose="02020603050405020304" pitchFamily="18" charset="0"/>
            </a:endParaRPr>
          </a:p>
          <a:p>
            <a:pPr marR="0" lvl="0" algn="l" defTabSz="914400" rtl="0" eaLnBrk="1" fontAlgn="base" latinLnBrk="0" hangingPunct="1">
              <a:lnSpc>
                <a:spcPct val="100000"/>
              </a:lnSpc>
              <a:spcBef>
                <a:spcPct val="0"/>
              </a:spcBef>
              <a:spcAft>
                <a:spcPct val="0"/>
              </a:spcAft>
              <a:buClrTx/>
              <a:buSzTx/>
              <a:tabLst/>
              <a:defRPr/>
            </a:pPr>
            <a:endParaRPr lang="en-US" sz="1600"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E6025B28-8533-44C9-E1C5-21514E728B8D}"/>
              </a:ext>
            </a:extLst>
          </p:cNvPr>
          <p:cNvSpPr txBox="1"/>
          <p:nvPr/>
        </p:nvSpPr>
        <p:spPr>
          <a:xfrm>
            <a:off x="389850" y="1671692"/>
            <a:ext cx="6774519" cy="584775"/>
          </a:xfrm>
          <a:prstGeom prst="rect">
            <a:avLst/>
          </a:prstGeom>
          <a:noFill/>
        </p:spPr>
        <p:txBody>
          <a:bodyPr wrap="square" rtlCol="0">
            <a:spAutoFit/>
          </a:bodyPr>
          <a:lstStyle/>
          <a:p>
            <a:pPr marL="285750" indent="-285750">
              <a:buFont typeface="Arial" panose="020B0604020202020204" pitchFamily="34" charset="0"/>
              <a:buChar char="•"/>
            </a:pPr>
            <a:endParaRPr lang="en-US" sz="1600" dirty="0">
              <a:latin typeface="+mn-lt"/>
              <a:cs typeface="Times New Roman" panose="02020603050405020304" pitchFamily="18" charset="0"/>
            </a:endParaRPr>
          </a:p>
          <a:p>
            <a:pPr marL="742950" lvl="1" indent="-285750">
              <a:buFont typeface="Wingdings" panose="05000000000000000000" pitchFamily="2" charset="2"/>
              <a:buChar char="Ø"/>
            </a:pPr>
            <a:endParaRPr lang="en-US" sz="1600" dirty="0">
              <a:latin typeface="+mn-lt"/>
            </a:endParaRPr>
          </a:p>
        </p:txBody>
      </p:sp>
      <p:sp>
        <p:nvSpPr>
          <p:cNvPr id="5" name="TextBox 4">
            <a:extLst>
              <a:ext uri="{FF2B5EF4-FFF2-40B4-BE49-F238E27FC236}">
                <a16:creationId xmlns:a16="http://schemas.microsoft.com/office/drawing/2014/main" id="{43C35F70-1136-6A20-6A2A-C0C383AF1C4A}"/>
              </a:ext>
            </a:extLst>
          </p:cNvPr>
          <p:cNvSpPr txBox="1"/>
          <p:nvPr/>
        </p:nvSpPr>
        <p:spPr>
          <a:xfrm>
            <a:off x="457200" y="1589850"/>
            <a:ext cx="5717357" cy="3046988"/>
          </a:xfrm>
          <a:prstGeom prst="rect">
            <a:avLst/>
          </a:prstGeom>
          <a:noFill/>
        </p:spPr>
        <p:txBody>
          <a:bodyPr wrap="square" rtlCol="0">
            <a:spAutoFit/>
          </a:bodyPr>
          <a:lstStyle/>
          <a:p>
            <a:pPr marL="742950" lvl="1" indent="-285750">
              <a:buFont typeface="Calibri" panose="020F0502020204030204" pitchFamily="34" charset="0"/>
              <a:buChar char="―"/>
            </a:pPr>
            <a:r>
              <a:rPr lang="en-US" sz="1600" dirty="0">
                <a:latin typeface="+mn-lt"/>
              </a:rPr>
              <a:t>Incomplete fusion - </a:t>
            </a:r>
            <a:r>
              <a:rPr lang="en-US" sz="1600" dirty="0">
                <a:effectLst/>
                <a:latin typeface="+mn-lt"/>
                <a:ea typeface="Times New Roman" panose="02020603050405020304" pitchFamily="18" charset="0"/>
                <a:cs typeface="Times New Roman" panose="02020603050405020304" pitchFamily="18" charset="0"/>
              </a:rPr>
              <a:t>results due to failure of the base metal and weld metal to fuse together properly.</a:t>
            </a:r>
          </a:p>
          <a:p>
            <a:pPr marL="742950" lvl="1" indent="-285750">
              <a:buFont typeface="Calibri" panose="020F0502020204030204" pitchFamily="34" charset="0"/>
              <a:buChar char="―"/>
            </a:pPr>
            <a:endParaRPr lang="en-US" sz="1600" dirty="0">
              <a:latin typeface="+mn-lt"/>
              <a:cs typeface="Times New Roman" panose="02020603050405020304" pitchFamily="18" charset="0"/>
            </a:endParaRPr>
          </a:p>
          <a:p>
            <a:pPr marL="742950" lvl="1" indent="-285750">
              <a:buFont typeface="Calibri" panose="020F0502020204030204" pitchFamily="34" charset="0"/>
              <a:buChar char="―"/>
            </a:pPr>
            <a:endParaRPr lang="en-US" sz="1600" dirty="0">
              <a:latin typeface="+mn-lt"/>
              <a:cs typeface="Times New Roman" panose="02020603050405020304" pitchFamily="18" charset="0"/>
            </a:endParaRPr>
          </a:p>
          <a:p>
            <a:pPr marL="742950" lvl="1" indent="-285750">
              <a:buFont typeface="Calibri" panose="020F0502020204030204" pitchFamily="34" charset="0"/>
              <a:buChar char="―"/>
            </a:pPr>
            <a:r>
              <a:rPr lang="en-US" sz="1600" dirty="0">
                <a:latin typeface="+mn-lt"/>
                <a:cs typeface="Times New Roman" panose="02020603050405020304" pitchFamily="18" charset="0"/>
              </a:rPr>
              <a:t>Inadequate joint penetration - </a:t>
            </a:r>
            <a:r>
              <a:rPr lang="en-US" sz="1600" dirty="0">
                <a:effectLst/>
                <a:latin typeface="+mn-lt"/>
                <a:ea typeface="Times New Roman" panose="02020603050405020304" pitchFamily="18" charset="0"/>
                <a:cs typeface="Times New Roman" panose="02020603050405020304" pitchFamily="18" charset="0"/>
              </a:rPr>
              <a:t>associated primarily with groove welds and occurs when CJP groove welds are specified, and the weld extends a shallower distance through the depth of the groove than specified.</a:t>
            </a:r>
          </a:p>
          <a:p>
            <a:pPr lvl="1"/>
            <a:endParaRPr lang="en-US" sz="1600" dirty="0">
              <a:effectLst/>
              <a:latin typeface="+mn-lt"/>
              <a:ea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endParaRPr lang="en-US" sz="1600" dirty="0">
              <a:latin typeface="+mn-lt"/>
              <a:cs typeface="Times New Roman" panose="02020603050405020304" pitchFamily="18" charset="0"/>
            </a:endParaRPr>
          </a:p>
          <a:p>
            <a:pPr marL="742950" lvl="1" indent="-285750">
              <a:buFont typeface="Calibri" panose="020F0502020204030204" pitchFamily="34" charset="0"/>
              <a:buChar char="―"/>
            </a:pPr>
            <a:r>
              <a:rPr lang="en-US" sz="1600" dirty="0">
                <a:latin typeface="+mn-lt"/>
                <a:cs typeface="Times New Roman" panose="02020603050405020304" pitchFamily="18" charset="0"/>
              </a:rPr>
              <a:t>Porosity - </a:t>
            </a:r>
            <a:r>
              <a:rPr lang="en-US" sz="1600" dirty="0">
                <a:effectLst/>
                <a:latin typeface="+mn-lt"/>
                <a:ea typeface="Times New Roman" panose="02020603050405020304" pitchFamily="18" charset="0"/>
                <a:cs typeface="Times New Roman" panose="02020603050405020304" pitchFamily="18" charset="0"/>
              </a:rPr>
              <a:t>occurs when voids or a number of small gas pockets are trapped in the weld during cooling. </a:t>
            </a:r>
            <a:endParaRPr lang="en-US" sz="1600" dirty="0">
              <a:latin typeface="+mn-lt"/>
            </a:endParaRPr>
          </a:p>
        </p:txBody>
      </p:sp>
      <p:pic>
        <p:nvPicPr>
          <p:cNvPr id="11" name="Picture 10" descr="Diagram&#10;&#10;Description automatically generated">
            <a:extLst>
              <a:ext uri="{FF2B5EF4-FFF2-40B4-BE49-F238E27FC236}">
                <a16:creationId xmlns:a16="http://schemas.microsoft.com/office/drawing/2014/main" id="{FABAC300-E989-517B-726E-6526D329F5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24369" y="1411876"/>
            <a:ext cx="2397545" cy="1159874"/>
          </a:xfrm>
          <a:prstGeom prst="rect">
            <a:avLst/>
          </a:prstGeom>
        </p:spPr>
      </p:pic>
      <p:pic>
        <p:nvPicPr>
          <p:cNvPr id="14" name="Picture 13" descr="Diagram&#10;&#10;Description automatically generated">
            <a:extLst>
              <a:ext uri="{FF2B5EF4-FFF2-40B4-BE49-F238E27FC236}">
                <a16:creationId xmlns:a16="http://schemas.microsoft.com/office/drawing/2014/main" id="{B53FA549-8CD0-D9AC-0366-61B4C408945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97551" y="2617164"/>
            <a:ext cx="2282497" cy="1077218"/>
          </a:xfrm>
          <a:prstGeom prst="rect">
            <a:avLst/>
          </a:prstGeom>
        </p:spPr>
      </p:pic>
      <p:pic>
        <p:nvPicPr>
          <p:cNvPr id="16" name="Picture 15" descr="Diagram&#10;&#10;Description automatically generated">
            <a:extLst>
              <a:ext uri="{FF2B5EF4-FFF2-40B4-BE49-F238E27FC236}">
                <a16:creationId xmlns:a16="http://schemas.microsoft.com/office/drawing/2014/main" id="{478E4DEE-0931-B3B1-4734-E6912928795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27766" y="3677995"/>
            <a:ext cx="2301026" cy="1020455"/>
          </a:xfrm>
          <a:prstGeom prst="rect">
            <a:avLst/>
          </a:prstGeom>
        </p:spPr>
      </p:pic>
    </p:spTree>
    <p:extLst>
      <p:ext uri="{BB962C8B-B14F-4D97-AF65-F5344CB8AC3E}">
        <p14:creationId xmlns:p14="http://schemas.microsoft.com/office/powerpoint/2010/main" val="2322817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141025"/>
            <a:ext cx="8229600" cy="857250"/>
          </a:xfrm>
        </p:spPr>
        <p:txBody>
          <a:bodyPr>
            <a:normAutofit fontScale="90000"/>
          </a:bodyPr>
          <a:lstStyle/>
          <a:p>
            <a:r>
              <a:rPr lang="en-US" sz="4000" dirty="0"/>
              <a:t>Potential Weld Defects</a:t>
            </a:r>
            <a:br>
              <a:rPr lang="en-US" dirty="0"/>
            </a:br>
            <a:endParaRPr lang="en-US" dirty="0"/>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18</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E6025B28-8533-44C9-E1C5-21514E728B8D}"/>
              </a:ext>
            </a:extLst>
          </p:cNvPr>
          <p:cNvSpPr txBox="1"/>
          <p:nvPr/>
        </p:nvSpPr>
        <p:spPr>
          <a:xfrm>
            <a:off x="389850" y="1671692"/>
            <a:ext cx="6774519" cy="584775"/>
          </a:xfrm>
          <a:prstGeom prst="rect">
            <a:avLst/>
          </a:prstGeom>
          <a:noFill/>
        </p:spPr>
        <p:txBody>
          <a:bodyPr wrap="square" rtlCol="0">
            <a:spAutoFit/>
          </a:bodyPr>
          <a:lstStyle/>
          <a:p>
            <a:pPr marL="285750" indent="-285750">
              <a:buFont typeface="Arial" panose="020B0604020202020204" pitchFamily="34" charset="0"/>
              <a:buChar char="•"/>
            </a:pPr>
            <a:endParaRPr lang="en-US" sz="1600" dirty="0">
              <a:latin typeface="+mn-lt"/>
              <a:cs typeface="Times New Roman" panose="02020603050405020304" pitchFamily="18" charset="0"/>
            </a:endParaRPr>
          </a:p>
          <a:p>
            <a:pPr marL="742950" lvl="1" indent="-285750">
              <a:buFont typeface="Wingdings" panose="05000000000000000000" pitchFamily="2" charset="2"/>
              <a:buChar char="Ø"/>
            </a:pPr>
            <a:endParaRPr lang="en-US" sz="1600" dirty="0">
              <a:latin typeface="+mn-lt"/>
            </a:endParaRPr>
          </a:p>
        </p:txBody>
      </p:sp>
      <p:sp>
        <p:nvSpPr>
          <p:cNvPr id="5" name="TextBox 4">
            <a:extLst>
              <a:ext uri="{FF2B5EF4-FFF2-40B4-BE49-F238E27FC236}">
                <a16:creationId xmlns:a16="http://schemas.microsoft.com/office/drawing/2014/main" id="{43C35F70-1136-6A20-6A2A-C0C383AF1C4A}"/>
              </a:ext>
            </a:extLst>
          </p:cNvPr>
          <p:cNvSpPr txBox="1"/>
          <p:nvPr/>
        </p:nvSpPr>
        <p:spPr>
          <a:xfrm>
            <a:off x="457200" y="1064672"/>
            <a:ext cx="5717357" cy="3539430"/>
          </a:xfrm>
          <a:prstGeom prst="rect">
            <a:avLst/>
          </a:prstGeom>
          <a:noFill/>
        </p:spPr>
        <p:txBody>
          <a:bodyPr wrap="square" rtlCol="0">
            <a:spAutoFit/>
          </a:bodyPr>
          <a:lstStyle/>
          <a:p>
            <a:pPr marL="742950" lvl="1" indent="-285750">
              <a:buFont typeface="Calibri" panose="020F0502020204030204" pitchFamily="34" charset="0"/>
              <a:buChar char="―"/>
            </a:pPr>
            <a:r>
              <a:rPr lang="en-US" sz="1600" dirty="0">
                <a:latin typeface="+mn-lt"/>
              </a:rPr>
              <a:t>Undercutting - </a:t>
            </a:r>
            <a:r>
              <a:rPr lang="en-US" sz="1600" dirty="0">
                <a:effectLst/>
                <a:latin typeface="+mn-lt"/>
                <a:ea typeface="Times New Roman" panose="02020603050405020304" pitchFamily="18" charset="0"/>
                <a:cs typeface="Times New Roman" panose="02020603050405020304" pitchFamily="18" charset="0"/>
              </a:rPr>
              <a:t>results when a groove is melted into the base material adjacent to a fillet weld toe or into the weld itself and is left unfilled by weld metal.</a:t>
            </a:r>
          </a:p>
          <a:p>
            <a:pPr marL="742950" lvl="1" indent="-285750">
              <a:buFont typeface="Calibri" panose="020F0502020204030204" pitchFamily="34" charset="0"/>
              <a:buChar char="―"/>
            </a:pPr>
            <a:endParaRPr lang="en-US" sz="1600" dirty="0">
              <a:latin typeface="+mn-lt"/>
              <a:cs typeface="Times New Roman" panose="02020603050405020304" pitchFamily="18" charset="0"/>
            </a:endParaRPr>
          </a:p>
          <a:p>
            <a:pPr marL="742950" lvl="1" indent="-285750">
              <a:buFont typeface="Calibri" panose="020F0502020204030204" pitchFamily="34" charset="0"/>
              <a:buChar char="―"/>
            </a:pPr>
            <a:endParaRPr lang="en-US" sz="1600" dirty="0">
              <a:latin typeface="+mn-lt"/>
              <a:cs typeface="Times New Roman" panose="02020603050405020304" pitchFamily="18" charset="0"/>
            </a:endParaRPr>
          </a:p>
          <a:p>
            <a:pPr marL="742950" lvl="1" indent="-285750">
              <a:buFont typeface="Calibri" panose="020F0502020204030204" pitchFamily="34" charset="0"/>
              <a:buChar char="―"/>
            </a:pPr>
            <a:r>
              <a:rPr lang="en-US" sz="1600" dirty="0">
                <a:latin typeface="+mn-lt"/>
                <a:cs typeface="Times New Roman" panose="02020603050405020304" pitchFamily="18" charset="0"/>
              </a:rPr>
              <a:t>Slag inclusions - </a:t>
            </a:r>
            <a:r>
              <a:rPr lang="en-US" sz="1600" dirty="0">
                <a:effectLst/>
                <a:latin typeface="+mn-lt"/>
                <a:ea typeface="Times New Roman" panose="02020603050405020304" pitchFamily="18" charset="0"/>
                <a:cs typeface="Times New Roman" panose="02020603050405020304" pitchFamily="18" charset="0"/>
              </a:rPr>
              <a:t>result when the slag that forms during the welding process, which has a lower density than the molten weld metal and normally floats to the surface, is trapped within the weld due to too rapid a cooling of the joint.</a:t>
            </a:r>
          </a:p>
          <a:p>
            <a:pPr lvl="1"/>
            <a:endParaRPr lang="en-US" sz="1600" dirty="0">
              <a:effectLst/>
              <a:latin typeface="+mn-lt"/>
              <a:ea typeface="Times New Roman" panose="02020603050405020304" pitchFamily="18" charset="0"/>
              <a:cs typeface="Times New Roman" panose="02020603050405020304" pitchFamily="18" charset="0"/>
            </a:endParaRPr>
          </a:p>
          <a:p>
            <a:pPr marL="742950" lvl="1" indent="-285750">
              <a:buFont typeface="Calibri" panose="020F0502020204030204" pitchFamily="34" charset="0"/>
              <a:buChar char="―"/>
            </a:pPr>
            <a:endParaRPr lang="en-US" sz="1600" dirty="0">
              <a:latin typeface="+mn-lt"/>
              <a:cs typeface="Times New Roman" panose="02020603050405020304" pitchFamily="18" charset="0"/>
            </a:endParaRPr>
          </a:p>
          <a:p>
            <a:pPr marL="742950" lvl="1" indent="-285750">
              <a:buFont typeface="Calibri" panose="020F0502020204030204" pitchFamily="34" charset="0"/>
              <a:buChar char="―"/>
            </a:pPr>
            <a:r>
              <a:rPr lang="en-US" sz="1600" dirty="0">
                <a:latin typeface="+mn-lt"/>
                <a:cs typeface="Times New Roman" panose="02020603050405020304" pitchFamily="18" charset="0"/>
              </a:rPr>
              <a:t>Weld cracks - </a:t>
            </a:r>
            <a:r>
              <a:rPr lang="en-US" sz="1600" dirty="0">
                <a:effectLst/>
                <a:latin typeface="+mn-lt"/>
                <a:ea typeface="Times New Roman" panose="02020603050405020304" pitchFamily="18" charset="0"/>
                <a:cs typeface="Times New Roman" panose="02020603050405020304" pitchFamily="18" charset="0"/>
              </a:rPr>
              <a:t>result from internal shrinkage strains that occur as the weld metal cools. </a:t>
            </a:r>
            <a:endParaRPr lang="en-US" sz="1600" dirty="0">
              <a:latin typeface="+mn-lt"/>
            </a:endParaRPr>
          </a:p>
        </p:txBody>
      </p:sp>
      <p:pic>
        <p:nvPicPr>
          <p:cNvPr id="12" name="Picture 11" descr="Diagram&#10;&#10;Description automatically generated">
            <a:extLst>
              <a:ext uri="{FF2B5EF4-FFF2-40B4-BE49-F238E27FC236}">
                <a16:creationId xmlns:a16="http://schemas.microsoft.com/office/drawing/2014/main" id="{7A4197C2-2569-4E69-3070-101243509F6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49918" y="847250"/>
            <a:ext cx="1683765" cy="1265202"/>
          </a:xfrm>
          <a:prstGeom prst="rect">
            <a:avLst/>
          </a:prstGeom>
        </p:spPr>
      </p:pic>
      <p:pic>
        <p:nvPicPr>
          <p:cNvPr id="15" name="Picture 14" descr="Diagram&#10;&#10;Description automatically generated">
            <a:extLst>
              <a:ext uri="{FF2B5EF4-FFF2-40B4-BE49-F238E27FC236}">
                <a16:creationId xmlns:a16="http://schemas.microsoft.com/office/drawing/2014/main" id="{C373FB23-24B9-D94D-070D-A818A73D561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60502" y="2071395"/>
            <a:ext cx="1859973" cy="1546814"/>
          </a:xfrm>
          <a:prstGeom prst="rect">
            <a:avLst/>
          </a:prstGeom>
        </p:spPr>
      </p:pic>
      <p:pic>
        <p:nvPicPr>
          <p:cNvPr id="19" name="Picture 18" descr="Diagram&#10;&#10;Description automatically generated">
            <a:extLst>
              <a:ext uri="{FF2B5EF4-FFF2-40B4-BE49-F238E27FC236}">
                <a16:creationId xmlns:a16="http://schemas.microsoft.com/office/drawing/2014/main" id="{9764DB4D-08F2-3B1C-57D3-81494D91167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29452" y="3618209"/>
            <a:ext cx="2324698" cy="1440217"/>
          </a:xfrm>
          <a:prstGeom prst="rect">
            <a:avLst/>
          </a:prstGeom>
        </p:spPr>
      </p:pic>
    </p:spTree>
    <p:extLst>
      <p:ext uri="{BB962C8B-B14F-4D97-AF65-F5344CB8AC3E}">
        <p14:creationId xmlns:p14="http://schemas.microsoft.com/office/powerpoint/2010/main" val="149429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56414"/>
            <a:ext cx="8229600" cy="857250"/>
          </a:xfrm>
        </p:spPr>
        <p:txBody>
          <a:bodyPr>
            <a:normAutofit fontScale="90000"/>
          </a:bodyPr>
          <a:lstStyle/>
          <a:p>
            <a:r>
              <a:rPr lang="en-US" sz="4000" dirty="0"/>
              <a:t>Inspection and Control</a:t>
            </a:r>
            <a:br>
              <a:rPr lang="en-US" dirty="0"/>
            </a:br>
            <a:endParaRPr lang="en-US" dirty="0"/>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19</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57200" y="879023"/>
            <a:ext cx="8423238" cy="4031873"/>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rPr>
              <a:t>Welding Procedure Specifications (WPS) are developed by welding engineers or technicians to communicate to the welders and inspectors the various parameters under which the welding is to be performed. The procedures are then tested to ensure their validity.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latin typeface="+mn-lt"/>
              <a:ea typeface="Times New Roman" panose="02020603050405020304" pitchFamily="18" charset="0"/>
            </a:endParaRPr>
          </a:p>
          <a:p>
            <a:pPr marL="285750" indent="-285750">
              <a:buFont typeface="Arial" panose="020B0604020202020204" pitchFamily="34" charset="0"/>
              <a:buChar char="•"/>
              <a:defRPr/>
            </a:pPr>
            <a:r>
              <a:rPr lang="en-US" sz="1600" dirty="0">
                <a:effectLst/>
                <a:latin typeface="+mn-lt"/>
                <a:ea typeface="Times New Roman" panose="02020603050405020304" pitchFamily="18" charset="0"/>
              </a:rPr>
              <a:t>The supporting test data for a particular welding procedure is contained in a Procedure Qualification Record (PQR). </a:t>
            </a:r>
            <a:r>
              <a:rPr lang="en-US" sz="1600" dirty="0">
                <a:effectLst/>
                <a:latin typeface="+mn-lt"/>
                <a:ea typeface="Times New Roman" panose="02020603050405020304" pitchFamily="18" charset="0"/>
                <a:cs typeface="Arial" panose="020B0604020202020204" pitchFamily="34" charset="0"/>
              </a:rPr>
              <a:t>All welders should be pre-qualified; that is, they must pass an AWS Qualification Test prior to making a structural connection. Fabricators must also be certified according to the AISC quality certification program for steel structure fabricators and erectors.</a:t>
            </a:r>
          </a:p>
          <a:p>
            <a:pPr marL="285750" indent="-285750">
              <a:buFont typeface="Arial" panose="020B0604020202020204" pitchFamily="34" charset="0"/>
              <a:buChar char="•"/>
              <a:defRPr/>
            </a:pPr>
            <a:endParaRPr lang="en-US" sz="1600" dirty="0">
              <a:latin typeface="+mn-lt"/>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defRPr/>
            </a:pPr>
            <a:r>
              <a:rPr lang="en-US" sz="1600" dirty="0">
                <a:effectLst/>
                <a:latin typeface="+mn-lt"/>
                <a:ea typeface="Times New Roman" panose="02020603050405020304" pitchFamily="18" charset="0"/>
              </a:rPr>
              <a:t>Welds must be inspected to ensure that they comply with the requirements of a given specification. Discontinuities are irregularities in the weld that may or may not be acceptable according to a given specification, whereas defects are discontinuities that are rejectable according to a given specification.</a:t>
            </a:r>
          </a:p>
          <a:p>
            <a:pPr marL="285750" indent="-285750">
              <a:buFont typeface="Arial" panose="020B0604020202020204" pitchFamily="34" charset="0"/>
              <a:buChar char="•"/>
              <a:defRPr/>
            </a:pPr>
            <a:endParaRPr lang="en-US" sz="1600" dirty="0">
              <a:latin typeface="+mn-lt"/>
              <a:ea typeface="Times New Roman" panose="02020603050405020304" pitchFamily="18" charset="0"/>
            </a:endParaRPr>
          </a:p>
          <a:p>
            <a:pPr marL="285750" indent="-285750">
              <a:buFont typeface="Arial" panose="020B0604020202020204" pitchFamily="34" charset="0"/>
              <a:buChar char="•"/>
              <a:defRPr/>
            </a:pPr>
            <a:r>
              <a:rPr lang="en-US" sz="1600" dirty="0">
                <a:effectLst/>
                <a:latin typeface="+mn-lt"/>
                <a:ea typeface="Times New Roman" panose="02020603050405020304" pitchFamily="18" charset="0"/>
              </a:rPr>
              <a:t>A qualified welding inspector can utilize six primary non-destructive evaluation (NDE) methods to locate and evaluate weld discontinuities, which are described briefly on the next three slides. </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TextBox 4">
            <a:extLst>
              <a:ext uri="{FF2B5EF4-FFF2-40B4-BE49-F238E27FC236}">
                <a16:creationId xmlns:a16="http://schemas.microsoft.com/office/drawing/2014/main" id="{43C35F70-1136-6A20-6A2A-C0C383AF1C4A}"/>
              </a:ext>
            </a:extLst>
          </p:cNvPr>
          <p:cNvSpPr txBox="1"/>
          <p:nvPr/>
        </p:nvSpPr>
        <p:spPr>
          <a:xfrm>
            <a:off x="2283643" y="2587184"/>
            <a:ext cx="5717357" cy="584775"/>
          </a:xfrm>
          <a:prstGeom prst="rect">
            <a:avLst/>
          </a:prstGeom>
          <a:noFill/>
        </p:spPr>
        <p:txBody>
          <a:bodyPr wrap="square" rtlCol="0">
            <a:spAutoFit/>
          </a:bodyPr>
          <a:lstStyle/>
          <a:p>
            <a:pPr lvl="1"/>
            <a:endParaRPr lang="en-US" sz="1600" dirty="0">
              <a:latin typeface="+mn-lt"/>
              <a:cs typeface="Times New Roman" panose="02020603050405020304" pitchFamily="18" charset="0"/>
            </a:endParaRPr>
          </a:p>
          <a:p>
            <a:pPr marL="742950" lvl="1" indent="-285750">
              <a:buFont typeface="Wingdings" panose="05000000000000000000" pitchFamily="2" charset="2"/>
              <a:buChar char="Ø"/>
            </a:pPr>
            <a:endParaRPr lang="en-US" sz="1600" dirty="0">
              <a:latin typeface="+mn-lt"/>
              <a:cs typeface="Times New Roman" panose="02020603050405020304" pitchFamily="18" charset="0"/>
            </a:endParaRPr>
          </a:p>
        </p:txBody>
      </p:sp>
    </p:spTree>
    <p:extLst>
      <p:ext uri="{BB962C8B-B14F-4D97-AF65-F5344CB8AC3E}">
        <p14:creationId xmlns:p14="http://schemas.microsoft.com/office/powerpoint/2010/main" val="182525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74C9C-B35A-4006-85EC-53B229937265}"/>
              </a:ext>
            </a:extLst>
          </p:cNvPr>
          <p:cNvSpPr>
            <a:spLocks noGrp="1"/>
          </p:cNvSpPr>
          <p:nvPr>
            <p:ph type="title"/>
          </p:nvPr>
        </p:nvSpPr>
        <p:spPr>
          <a:xfrm>
            <a:off x="457200" y="17462"/>
            <a:ext cx="8229600" cy="857250"/>
          </a:xfrm>
        </p:spPr>
        <p:txBody>
          <a:bodyPr/>
          <a:lstStyle/>
          <a:p>
            <a:r>
              <a:rPr lang="en-US" dirty="0"/>
              <a:t>Reference Materials</a:t>
            </a:r>
          </a:p>
        </p:txBody>
      </p:sp>
      <p:sp>
        <p:nvSpPr>
          <p:cNvPr id="3" name="Content Placeholder 2">
            <a:extLst>
              <a:ext uri="{FF2B5EF4-FFF2-40B4-BE49-F238E27FC236}">
                <a16:creationId xmlns:a16="http://schemas.microsoft.com/office/drawing/2014/main" id="{EBF7AD75-99A0-42A3-A646-0FA2C27F4101}"/>
              </a:ext>
            </a:extLst>
          </p:cNvPr>
          <p:cNvSpPr>
            <a:spLocks noGrp="1"/>
          </p:cNvSpPr>
          <p:nvPr>
            <p:ph idx="1"/>
          </p:nvPr>
        </p:nvSpPr>
        <p:spPr>
          <a:xfrm>
            <a:off x="730577" y="874712"/>
            <a:ext cx="8229600" cy="3394075"/>
          </a:xfrm>
        </p:spPr>
        <p:txBody>
          <a:bodyPr>
            <a:noAutofit/>
          </a:bodyPr>
          <a:lstStyle/>
          <a:p>
            <a:r>
              <a:rPr lang="en-US" sz="1800" dirty="0"/>
              <a:t>FHWA </a:t>
            </a:r>
            <a:r>
              <a:rPr lang="en-US" sz="1800" i="1" dirty="0"/>
              <a:t>Bridge Welding Reference Manual</a:t>
            </a:r>
          </a:p>
          <a:p>
            <a:r>
              <a:rPr lang="en-US" sz="1800" dirty="0"/>
              <a:t>AASHTO D1.5M/D1.5 </a:t>
            </a:r>
            <a:r>
              <a:rPr lang="en-US" sz="1800" i="1" dirty="0"/>
              <a:t>Bridge Welding Code</a:t>
            </a:r>
          </a:p>
          <a:p>
            <a:r>
              <a:rPr lang="en-US" sz="1800" dirty="0"/>
              <a:t>Salmon and Johnson, </a:t>
            </a:r>
            <a:r>
              <a:rPr lang="en-US" sz="1800" i="1" dirty="0"/>
              <a:t>Steel Structures: Design and Behavior</a:t>
            </a:r>
            <a:r>
              <a:rPr lang="en-US" sz="1800" dirty="0"/>
              <a:t>, Fifth Edition, 2009</a:t>
            </a:r>
          </a:p>
          <a:p>
            <a:r>
              <a:rPr lang="en-US" sz="1800" dirty="0"/>
              <a:t>RCSC</a:t>
            </a:r>
            <a:r>
              <a:rPr lang="en-US" sz="1800" i="1" dirty="0"/>
              <a:t> Specification for Structural Joints Using High-Strength Bolts</a:t>
            </a:r>
          </a:p>
          <a:p>
            <a:r>
              <a:rPr lang="en-US" sz="1800" dirty="0">
                <a:latin typeface="Calibri" panose="020F0502020204030204" pitchFamily="34" charset="0"/>
                <a:cs typeface="Calibri" panose="020F0502020204030204" pitchFamily="34" charset="0"/>
              </a:rPr>
              <a:t>NBSA </a:t>
            </a:r>
            <a:r>
              <a:rPr lang="en-US" sz="1800" i="1" dirty="0">
                <a:latin typeface="Calibri" panose="020F0502020204030204" pitchFamily="34" charset="0"/>
                <a:cs typeface="Calibri" panose="020F0502020204030204" pitchFamily="34" charset="0"/>
              </a:rPr>
              <a:t>Bolted Field Splices for Steel Bridge Flexural Members  - </a:t>
            </a:r>
            <a:r>
              <a:rPr lang="en-US" sz="1800" dirty="0">
                <a:latin typeface="Calibri" panose="020F0502020204030204" pitchFamily="34" charset="0"/>
                <a:cs typeface="Calibri" panose="020F0502020204030204" pitchFamily="34" charset="0"/>
              </a:rPr>
              <a:t>Overview and Design Examples and the NSBA Splice Spreadsheet</a:t>
            </a:r>
          </a:p>
          <a:p>
            <a:r>
              <a:rPr lang="en-US" sz="1800" dirty="0">
                <a:latin typeface="Calibri" panose="020F0502020204030204" pitchFamily="34" charset="0"/>
                <a:cs typeface="Calibri" panose="020F0502020204030204" pitchFamily="34" charset="0"/>
              </a:rPr>
              <a:t>AISC </a:t>
            </a:r>
            <a:r>
              <a:rPr lang="en-US" sz="1800" i="1" dirty="0">
                <a:latin typeface="Calibri" panose="020F0502020204030204" pitchFamily="34" charset="0"/>
                <a:cs typeface="Calibri" panose="020F0502020204030204" pitchFamily="34" charset="0"/>
              </a:rPr>
              <a:t>Steel Design Guide 21 – Welded Connections – A Primer for Engineers</a:t>
            </a:r>
          </a:p>
          <a:p>
            <a:r>
              <a:rPr lang="en-US" sz="1800" dirty="0">
                <a:latin typeface="Calibri" panose="020F0502020204030204" pitchFamily="34" charset="0"/>
                <a:cs typeface="Calibri" panose="020F0502020204030204" pitchFamily="34" charset="0"/>
              </a:rPr>
              <a:t>AISC </a:t>
            </a:r>
            <a:r>
              <a:rPr lang="en-US" sz="1800" i="1" dirty="0">
                <a:latin typeface="Calibri" panose="020F0502020204030204" pitchFamily="34" charset="0"/>
                <a:cs typeface="Calibri" panose="020F0502020204030204" pitchFamily="34" charset="0"/>
              </a:rPr>
              <a:t>Steel Design Guide 17 – High Strength Bolts – A Primer for Structural Engineers</a:t>
            </a:r>
          </a:p>
          <a:p>
            <a:r>
              <a:rPr lang="en-US" sz="1800" dirty="0"/>
              <a:t>SBDH</a:t>
            </a:r>
          </a:p>
          <a:p>
            <a:pPr lvl="1"/>
            <a:r>
              <a:rPr lang="en-US" sz="1800" dirty="0"/>
              <a:t>Vol 20 – Design Example 1</a:t>
            </a:r>
          </a:p>
        </p:txBody>
      </p:sp>
      <p:sp>
        <p:nvSpPr>
          <p:cNvPr id="4" name="Slide Number Placeholder 3">
            <a:extLst>
              <a:ext uri="{FF2B5EF4-FFF2-40B4-BE49-F238E27FC236}">
                <a16:creationId xmlns:a16="http://schemas.microsoft.com/office/drawing/2014/main" id="{F21108A9-6A6F-4DD3-9077-0734C3BAA93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8721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84044"/>
            <a:ext cx="8229600" cy="857250"/>
          </a:xfrm>
        </p:spPr>
        <p:txBody>
          <a:bodyPr>
            <a:normAutofit fontScale="90000"/>
          </a:bodyPr>
          <a:lstStyle/>
          <a:p>
            <a:r>
              <a:rPr lang="en-US" sz="4000" dirty="0"/>
              <a:t>Inspection and Control</a:t>
            </a:r>
            <a:br>
              <a:rPr lang="en-US" dirty="0"/>
            </a:br>
            <a:endParaRPr lang="en-US" dirty="0"/>
          </a:p>
        </p:txBody>
      </p:sp>
      <p:sp>
        <p:nvSpPr>
          <p:cNvPr id="12" name="Content Placeholder 11">
            <a:extLst>
              <a:ext uri="{FF2B5EF4-FFF2-40B4-BE49-F238E27FC236}">
                <a16:creationId xmlns:a16="http://schemas.microsoft.com/office/drawing/2014/main" id="{FF4E8692-45F9-9737-2DCD-4E91470E5545}"/>
              </a:ext>
            </a:extLst>
          </p:cNvPr>
          <p:cNvSpPr>
            <a:spLocks noGrp="1"/>
          </p:cNvSpPr>
          <p:nvPr>
            <p:ph sz="half" idx="1"/>
          </p:nvPr>
        </p:nvSpPr>
        <p:spPr>
          <a:xfrm>
            <a:off x="457199" y="941294"/>
            <a:ext cx="5293151" cy="4268881"/>
          </a:xfrm>
        </p:spPr>
        <p:txBody>
          <a:bodyPr>
            <a:normAutofit fontScale="47500" lnSpcReduction="20000"/>
          </a:bodyPr>
          <a:lstStyle/>
          <a:p>
            <a:pPr marL="0" indent="0">
              <a:buNone/>
            </a:pPr>
            <a:r>
              <a:rPr lang="en-US" sz="3400" dirty="0"/>
              <a:t>Visual Testing (VT):</a:t>
            </a:r>
          </a:p>
          <a:p>
            <a:r>
              <a:rPr lang="en-US" sz="2900" dirty="0"/>
              <a:t>All welds are required to be visually inspected.</a:t>
            </a:r>
          </a:p>
          <a:p>
            <a:r>
              <a:rPr lang="en-US" sz="2900" dirty="0"/>
              <a:t>Visual inspection must take place before, during, and after welding.</a:t>
            </a:r>
          </a:p>
          <a:p>
            <a:pPr marL="0" indent="0">
              <a:buNone/>
            </a:pPr>
            <a:r>
              <a:rPr lang="en-US" sz="3400" dirty="0"/>
              <a:t>Dye Penetrant Testing (PT):</a:t>
            </a:r>
          </a:p>
          <a:p>
            <a:r>
              <a:rPr lang="en-US" sz="2900" dirty="0"/>
              <a:t>Involves the application of a liquid dye penetrant to the weld, which is drawn to a surface discontinuity (i.e., porosity or a crack) by capillary action.</a:t>
            </a:r>
          </a:p>
          <a:p>
            <a:r>
              <a:rPr lang="en-US" sz="2900" dirty="0"/>
              <a:t>Used by fabricators to check surface conditions, particularly a surface prepared for subsequent welding.</a:t>
            </a:r>
          </a:p>
          <a:p>
            <a:pPr marL="0" indent="0">
              <a:buNone/>
            </a:pPr>
            <a:r>
              <a:rPr lang="en-US" sz="3400" dirty="0"/>
              <a:t>Magnetic Particle Testing (MT): </a:t>
            </a:r>
          </a:p>
          <a:p>
            <a:r>
              <a:rPr lang="en-US" sz="2900" dirty="0"/>
              <a:t>Involves the application of magnetic iron powders to the surface of the part. When a magnetic field is then applied, the change in magnetic flux that occurs in the presence of a discontinuity shows up as a different pattern within the powders.</a:t>
            </a:r>
          </a:p>
          <a:p>
            <a:r>
              <a:rPr lang="en-US" sz="2900" dirty="0"/>
              <a:t>Required for fillet and partial-joint penetration (PJP) groove welds.</a:t>
            </a:r>
          </a:p>
          <a:p>
            <a:r>
              <a:rPr lang="en-US" sz="2900" dirty="0"/>
              <a:t>MT is most effective in locating surface discontinuities, and those that are slightly subsurface and is typically used to enhance visual inspection. </a:t>
            </a:r>
          </a:p>
        </p:txBody>
      </p:sp>
      <p:pic>
        <p:nvPicPr>
          <p:cNvPr id="9" name="Content Placeholder 8">
            <a:extLst>
              <a:ext uri="{FF2B5EF4-FFF2-40B4-BE49-F238E27FC236}">
                <a16:creationId xmlns:a16="http://schemas.microsoft.com/office/drawing/2014/main" id="{3EB6A728-C9EB-4BE1-F9AA-6E7BBC98F334}"/>
              </a:ext>
            </a:extLst>
          </p:cNvPr>
          <p:cNvPicPr>
            <a:picLocks noGrp="1" noChangeAspect="1"/>
          </p:cNvPicPr>
          <p:nvPr>
            <p:ph sz="half" idx="2"/>
          </p:nvPr>
        </p:nvPicPr>
        <p:blipFill>
          <a:blip r:embed="rId3" cstate="hqprint">
            <a:extLst>
              <a:ext uri="{28A0092B-C50C-407E-A947-70E740481C1C}">
                <a14:useLocalDpi xmlns:a14="http://schemas.microsoft.com/office/drawing/2010/main"/>
              </a:ext>
            </a:extLst>
          </a:blip>
          <a:stretch>
            <a:fillRect/>
          </a:stretch>
        </p:blipFill>
        <p:spPr>
          <a:xfrm>
            <a:off x="6276640" y="1696040"/>
            <a:ext cx="1724360" cy="1293270"/>
          </a:xfrm>
        </p:spPr>
      </p:pic>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20</a:t>
            </a:fld>
            <a:endParaRPr lang="en-US" noProof="0" dirty="0"/>
          </a:p>
        </p:txBody>
      </p:sp>
      <p:pic>
        <p:nvPicPr>
          <p:cNvPr id="19" name="Picture 18">
            <a:extLst>
              <a:ext uri="{FF2B5EF4-FFF2-40B4-BE49-F238E27FC236}">
                <a16:creationId xmlns:a16="http://schemas.microsoft.com/office/drawing/2014/main" id="{F3AA4CA0-DB74-7AFE-5C2E-C68C65788F0E}"/>
              </a:ext>
            </a:extLst>
          </p:cNvPr>
          <p:cNvPicPr>
            <a:picLocks noChangeAspect="1"/>
          </p:cNvPicPr>
          <p:nvPr/>
        </p:nvPicPr>
        <p:blipFill>
          <a:blip r:embed="rId4"/>
          <a:stretch>
            <a:fillRect/>
          </a:stretch>
        </p:blipFill>
        <p:spPr>
          <a:xfrm>
            <a:off x="5924410" y="3046287"/>
            <a:ext cx="2428819" cy="1663999"/>
          </a:xfrm>
          <a:prstGeom prst="rect">
            <a:avLst/>
          </a:prstGeom>
        </p:spPr>
      </p:pic>
    </p:spTree>
    <p:extLst>
      <p:ext uri="{BB962C8B-B14F-4D97-AF65-F5344CB8AC3E}">
        <p14:creationId xmlns:p14="http://schemas.microsoft.com/office/powerpoint/2010/main" val="3874226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645736" y="137131"/>
            <a:ext cx="3008313" cy="871537"/>
          </a:xfrm>
        </p:spPr>
        <p:txBody>
          <a:bodyPr anchor="b">
            <a:normAutofit/>
          </a:bodyPr>
          <a:lstStyle/>
          <a:p>
            <a:pPr algn="ctr">
              <a:lnSpc>
                <a:spcPct val="90000"/>
              </a:lnSpc>
            </a:pPr>
            <a:r>
              <a:rPr lang="en-US" sz="2800" b="0" dirty="0"/>
              <a:t>Inspection and Control</a:t>
            </a:r>
          </a:p>
        </p:txBody>
      </p:sp>
      <p:pic>
        <p:nvPicPr>
          <p:cNvPr id="21" name="Content Placeholder 20">
            <a:extLst>
              <a:ext uri="{FF2B5EF4-FFF2-40B4-BE49-F238E27FC236}">
                <a16:creationId xmlns:a16="http://schemas.microsoft.com/office/drawing/2014/main" id="{99F9577E-C7A7-544E-9DC9-0045D006A7C5}"/>
              </a:ext>
            </a:extLst>
          </p:cNvPr>
          <p:cNvPicPr>
            <a:picLocks noGrp="1" noChangeAspect="1"/>
          </p:cNvPicPr>
          <p:nvPr>
            <p:ph idx="1"/>
          </p:nvPr>
        </p:nvPicPr>
        <p:blipFill rotWithShape="1">
          <a:blip r:embed="rId3" cstate="hqprint">
            <a:extLst>
              <a:ext uri="{28A0092B-C50C-407E-A947-70E740481C1C}">
                <a14:useLocalDpi xmlns:a14="http://schemas.microsoft.com/office/drawing/2010/main"/>
              </a:ext>
            </a:extLst>
          </a:blip>
          <a:srcRect r="-1"/>
          <a:stretch/>
        </p:blipFill>
        <p:spPr>
          <a:xfrm>
            <a:off x="4511213" y="697584"/>
            <a:ext cx="4537861" cy="3896641"/>
          </a:xfrm>
          <a:prstGeom prst="rect">
            <a:avLst/>
          </a:prstGeom>
          <a:noFill/>
        </p:spPr>
      </p:pic>
      <p:sp>
        <p:nvSpPr>
          <p:cNvPr id="25" name="Content Placeholder 24">
            <a:extLst>
              <a:ext uri="{FF2B5EF4-FFF2-40B4-BE49-F238E27FC236}">
                <a16:creationId xmlns:a16="http://schemas.microsoft.com/office/drawing/2014/main" id="{3FD9E4B8-9F0B-EFDB-2152-73F223F99F70}"/>
              </a:ext>
            </a:extLst>
          </p:cNvPr>
          <p:cNvSpPr>
            <a:spLocks noGrp="1"/>
          </p:cNvSpPr>
          <p:nvPr>
            <p:ph type="body" sz="half" idx="2"/>
          </p:nvPr>
        </p:nvSpPr>
        <p:spPr>
          <a:xfrm>
            <a:off x="457200" y="1076325"/>
            <a:ext cx="4054014" cy="3517900"/>
          </a:xfrm>
        </p:spPr>
        <p:txBody>
          <a:bodyPr>
            <a:normAutofit fontScale="92500" lnSpcReduction="20000"/>
          </a:bodyPr>
          <a:lstStyle/>
          <a:p>
            <a:pPr marL="0" lvl="0" indent="0">
              <a:lnSpc>
                <a:spcPct val="90000"/>
              </a:lnSpc>
              <a:buNone/>
            </a:pPr>
            <a:r>
              <a:rPr lang="en-US" sz="1600" dirty="0"/>
              <a:t>Radiographic Testing (RT):</a:t>
            </a:r>
          </a:p>
          <a:p>
            <a:pPr marL="171450" indent="-171450">
              <a:lnSpc>
                <a:spcPct val="90000"/>
              </a:lnSpc>
              <a:buFont typeface="Arial" panose="020B0604020202020204" pitchFamily="34" charset="0"/>
              <a:buChar char="•"/>
            </a:pPr>
            <a:r>
              <a:rPr lang="en-US" dirty="0"/>
              <a:t>Utilizes X-rays or gamma rays that are passed through a groove weld to expose a photographic film on the opposite side of the joint producing a permanent record for future reference. </a:t>
            </a:r>
          </a:p>
          <a:p>
            <a:pPr marL="171450" indent="-171450">
              <a:lnSpc>
                <a:spcPct val="90000"/>
              </a:lnSpc>
              <a:buFont typeface="Arial" panose="020B0604020202020204" pitchFamily="34" charset="0"/>
              <a:buChar char="•"/>
            </a:pPr>
            <a:r>
              <a:rPr lang="en-US" dirty="0"/>
              <a:t>Required for flange and web transverse complete-joint penetration (CJP) groove-welded butt splices, including splices on Nonredundant Steel Tension Members (NSTMs).</a:t>
            </a:r>
          </a:p>
          <a:p>
            <a:pPr lvl="1">
              <a:lnSpc>
                <a:spcPct val="90000"/>
              </a:lnSpc>
            </a:pPr>
            <a:endParaRPr lang="en-US" sz="1100" dirty="0"/>
          </a:p>
          <a:p>
            <a:pPr marL="0" indent="0">
              <a:lnSpc>
                <a:spcPct val="90000"/>
              </a:lnSpc>
              <a:buNone/>
            </a:pPr>
            <a:r>
              <a:rPr lang="en-US" sz="1700" dirty="0"/>
              <a:t>Ultrasonic Testing (UT):</a:t>
            </a:r>
          </a:p>
          <a:p>
            <a:pPr marL="171450" indent="-171450">
              <a:lnSpc>
                <a:spcPct val="90000"/>
              </a:lnSpc>
              <a:buFont typeface="Arial" panose="020B0604020202020204" pitchFamily="34" charset="0"/>
              <a:buChar char="•"/>
            </a:pPr>
            <a:r>
              <a:rPr lang="en-US" sz="1500" dirty="0"/>
              <a:t>Utilizes high frequency sound waves that are transmitted through the materials. </a:t>
            </a:r>
          </a:p>
          <a:p>
            <a:pPr marL="171450" indent="-171450">
              <a:lnSpc>
                <a:spcPct val="90000"/>
              </a:lnSpc>
              <a:buFont typeface="Arial" panose="020B0604020202020204" pitchFamily="34" charset="0"/>
              <a:buChar char="•"/>
            </a:pPr>
            <a:r>
              <a:rPr lang="en-US" sz="1500" dirty="0"/>
              <a:t>Required for complete-joint penetration (CJP) tee and corner joints. Required for flange and web groove-welded butt splices on NSTMs.</a:t>
            </a:r>
          </a:p>
          <a:p>
            <a:pPr marL="171450" indent="-171450">
              <a:lnSpc>
                <a:spcPct val="90000"/>
              </a:lnSpc>
              <a:buFont typeface="Arial" panose="020B0604020202020204" pitchFamily="34" charset="0"/>
              <a:buChar char="•"/>
            </a:pPr>
            <a:r>
              <a:rPr lang="en-US" sz="1500" dirty="0"/>
              <a:t>Used by fabricators to discover the depth of defects detected with RT.</a:t>
            </a:r>
          </a:p>
          <a:p>
            <a:pPr marL="171450" indent="-171450">
              <a:lnSpc>
                <a:spcPct val="90000"/>
              </a:lnSpc>
              <a:buFont typeface="Arial" panose="020B0604020202020204" pitchFamily="34" charset="0"/>
              <a:buChar char="•"/>
            </a:pPr>
            <a:r>
              <a:rPr lang="en-US" sz="1500" dirty="0"/>
              <a:t>Used by some Owners as an alternative to RT for flange and web groove-welded butt splices.</a:t>
            </a:r>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normAutofit/>
          </a:bodyPr>
          <a:lstStyle/>
          <a:p>
            <a:pPr lvl="0">
              <a:spcAft>
                <a:spcPts val="600"/>
              </a:spcAft>
            </a:pPr>
            <a:fld id="{BA98D948-1207-4CB8-9C03-80C63F72A5E7}" type="slidenum">
              <a:rPr lang="en-US" noProof="0" smtClean="0"/>
              <a:pPr lvl="0">
                <a:spcAft>
                  <a:spcPts val="600"/>
                </a:spcAft>
              </a:pPr>
              <a:t>21</a:t>
            </a:fld>
            <a:endParaRPr lang="en-US" noProof="0" dirty="0"/>
          </a:p>
        </p:txBody>
      </p:sp>
      <p:pic>
        <p:nvPicPr>
          <p:cNvPr id="31" name="Picture 30">
            <a:extLst>
              <a:ext uri="{FF2B5EF4-FFF2-40B4-BE49-F238E27FC236}">
                <a16:creationId xmlns:a16="http://schemas.microsoft.com/office/drawing/2014/main" id="{28E43F0A-3A07-F3FC-E6DF-902E28FE1533}"/>
              </a:ext>
            </a:extLst>
          </p:cNvPr>
          <p:cNvPicPr>
            <a:picLocks noChangeAspect="1"/>
          </p:cNvPicPr>
          <p:nvPr/>
        </p:nvPicPr>
        <p:blipFill>
          <a:blip r:embed="rId4"/>
          <a:stretch>
            <a:fillRect/>
          </a:stretch>
        </p:blipFill>
        <p:spPr>
          <a:xfrm>
            <a:off x="6534218" y="3716767"/>
            <a:ext cx="2152582" cy="877458"/>
          </a:xfrm>
          <a:prstGeom prst="rect">
            <a:avLst/>
          </a:prstGeom>
        </p:spPr>
      </p:pic>
    </p:spTree>
    <p:extLst>
      <p:ext uri="{BB962C8B-B14F-4D97-AF65-F5344CB8AC3E}">
        <p14:creationId xmlns:p14="http://schemas.microsoft.com/office/powerpoint/2010/main" val="792853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102611"/>
            <a:ext cx="8229600" cy="857250"/>
          </a:xfrm>
        </p:spPr>
        <p:txBody>
          <a:bodyPr>
            <a:normAutofit fontScale="90000"/>
          </a:bodyPr>
          <a:lstStyle/>
          <a:p>
            <a:r>
              <a:rPr lang="en-US" sz="4000" dirty="0"/>
              <a:t>Inspection and Control</a:t>
            </a:r>
            <a:br>
              <a:rPr lang="en-US" dirty="0"/>
            </a:br>
            <a:endParaRPr lang="en-US" dirty="0"/>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22</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57200" y="1174727"/>
            <a:ext cx="8584466" cy="2339102"/>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lang="en-US" sz="1600" dirty="0">
                <a:effectLst/>
                <a:latin typeface="+mn-lt"/>
                <a:ea typeface="Times New Roman" panose="02020603050405020304" pitchFamily="18" charset="0"/>
              </a:rPr>
              <a:t>Phased Array Ultrasonic Testing (PAUT):</a:t>
            </a:r>
          </a:p>
          <a:p>
            <a:pPr marL="742950" lvl="1" indent="-285750">
              <a:buFont typeface="Arial" panose="020B0604020202020204" pitchFamily="34" charset="0"/>
              <a:buChar char="•"/>
              <a:defRPr/>
            </a:pPr>
            <a:r>
              <a:rPr lang="en-US" sz="1400" dirty="0">
                <a:effectLst/>
                <a:latin typeface="+mn-lt"/>
                <a:ea typeface="Times New Roman" panose="02020603050405020304" pitchFamily="18" charset="0"/>
              </a:rPr>
              <a:t>Enhanced method of UT permitted by the </a:t>
            </a:r>
            <a:r>
              <a:rPr lang="en-US" sz="1400" i="1" dirty="0">
                <a:effectLst/>
                <a:latin typeface="+mn-lt"/>
                <a:ea typeface="Times New Roman" panose="02020603050405020304" pitchFamily="18" charset="0"/>
              </a:rPr>
              <a:t>AASHTO/AWS D1.5M/D1.5 Bridge Welding Code </a:t>
            </a:r>
            <a:r>
              <a:rPr lang="en-US" sz="1400" dirty="0">
                <a:effectLst/>
                <a:latin typeface="+mn-lt"/>
                <a:ea typeface="Times New Roman" panose="02020603050405020304" pitchFamily="18" charset="0"/>
              </a:rPr>
              <a:t>as a substitute for UT.</a:t>
            </a:r>
          </a:p>
          <a:p>
            <a:pPr marL="742950" lvl="1" indent="-285750">
              <a:buFont typeface="Arial" panose="020B0604020202020204" pitchFamily="34" charset="0"/>
              <a:buChar char="•"/>
              <a:defRPr/>
            </a:pPr>
            <a:r>
              <a:rPr lang="en-US" sz="1400" dirty="0">
                <a:latin typeface="+mn-lt"/>
                <a:ea typeface="Times New Roman" panose="02020603050405020304" pitchFamily="18" charset="0"/>
              </a:rPr>
              <a:t>Two fundamental differences between PAUT and UT are the use of multiple transducers resulting in phased sound transmission and encoding such that the inspection results are recorded electronically providing a permanent record of the examination results.</a:t>
            </a:r>
          </a:p>
          <a:p>
            <a:pPr marL="742950" lvl="1" indent="-285750">
              <a:buFont typeface="Arial" panose="020B0604020202020204" pitchFamily="34" charset="0"/>
              <a:buChar char="•"/>
              <a:defRPr/>
            </a:pPr>
            <a:r>
              <a:rPr lang="en-US" sz="1400" dirty="0">
                <a:latin typeface="+mn-lt"/>
                <a:ea typeface="Times New Roman" panose="02020603050405020304" pitchFamily="18" charset="0"/>
              </a:rPr>
              <a:t>Used by some Owners as an alternative to RT for flange and web groove-welded butt splices.</a:t>
            </a:r>
          </a:p>
          <a:p>
            <a:pPr marL="742950" lvl="1" indent="-285750">
              <a:buFont typeface="Arial" panose="020B0604020202020204" pitchFamily="34" charset="0"/>
              <a:buChar char="•"/>
              <a:defRPr/>
            </a:pPr>
            <a:r>
              <a:rPr lang="en-US" sz="1400" dirty="0">
                <a:latin typeface="+mn-lt"/>
                <a:ea typeface="Times New Roman" panose="02020603050405020304" pitchFamily="18" charset="0"/>
              </a:rPr>
              <a:t>Used on some projects for special joints, as the Owner may require.</a:t>
            </a:r>
          </a:p>
          <a:p>
            <a:pPr marL="742950" lvl="1" indent="-285750">
              <a:buFont typeface="Wingdings" panose="05000000000000000000" pitchFamily="2" charset="2"/>
              <a:buChar char="Ø"/>
              <a:defRPr/>
            </a:pPr>
            <a:endParaRPr lang="en-US" sz="1600" dirty="0">
              <a:latin typeface="+mn-lt"/>
              <a:ea typeface="Times New Roman" panose="02020603050405020304" pitchFamily="18"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TextBox 4">
            <a:extLst>
              <a:ext uri="{FF2B5EF4-FFF2-40B4-BE49-F238E27FC236}">
                <a16:creationId xmlns:a16="http://schemas.microsoft.com/office/drawing/2014/main" id="{43C35F70-1136-6A20-6A2A-C0C383AF1C4A}"/>
              </a:ext>
            </a:extLst>
          </p:cNvPr>
          <p:cNvSpPr txBox="1"/>
          <p:nvPr/>
        </p:nvSpPr>
        <p:spPr>
          <a:xfrm>
            <a:off x="2283643" y="2587184"/>
            <a:ext cx="5717357" cy="584775"/>
          </a:xfrm>
          <a:prstGeom prst="rect">
            <a:avLst/>
          </a:prstGeom>
          <a:noFill/>
        </p:spPr>
        <p:txBody>
          <a:bodyPr wrap="square" rtlCol="0">
            <a:spAutoFit/>
          </a:bodyPr>
          <a:lstStyle/>
          <a:p>
            <a:pPr lvl="1"/>
            <a:endParaRPr lang="en-US" sz="1600" dirty="0">
              <a:latin typeface="+mn-lt"/>
              <a:cs typeface="Times New Roman" panose="02020603050405020304" pitchFamily="18" charset="0"/>
            </a:endParaRPr>
          </a:p>
          <a:p>
            <a:pPr marL="742950" lvl="1" indent="-285750">
              <a:buFont typeface="Wingdings" panose="05000000000000000000" pitchFamily="2" charset="2"/>
              <a:buChar char="Ø"/>
            </a:pPr>
            <a:endParaRPr lang="en-US" sz="1600" dirty="0">
              <a:latin typeface="+mn-lt"/>
              <a:cs typeface="Times New Roman" panose="02020603050405020304" pitchFamily="18" charset="0"/>
            </a:endParaRPr>
          </a:p>
        </p:txBody>
      </p:sp>
      <p:pic>
        <p:nvPicPr>
          <p:cNvPr id="6" name="Picture 5" descr="Text&#10;&#10;Description automatically generated">
            <a:extLst>
              <a:ext uri="{FF2B5EF4-FFF2-40B4-BE49-F238E27FC236}">
                <a16:creationId xmlns:a16="http://schemas.microsoft.com/office/drawing/2014/main" id="{4C520430-3390-24F4-3528-1E93A16680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82826" y="3048304"/>
            <a:ext cx="1259896" cy="1590393"/>
          </a:xfrm>
          <a:prstGeom prst="rect">
            <a:avLst/>
          </a:prstGeom>
        </p:spPr>
      </p:pic>
      <p:sp>
        <p:nvSpPr>
          <p:cNvPr id="7" name="TextBox 6">
            <a:extLst>
              <a:ext uri="{FF2B5EF4-FFF2-40B4-BE49-F238E27FC236}">
                <a16:creationId xmlns:a16="http://schemas.microsoft.com/office/drawing/2014/main" id="{E02F92DA-8AF2-D1BC-E190-40CC4E8996A0}"/>
              </a:ext>
            </a:extLst>
          </p:cNvPr>
          <p:cNvSpPr txBox="1"/>
          <p:nvPr/>
        </p:nvSpPr>
        <p:spPr>
          <a:xfrm>
            <a:off x="471339" y="3227071"/>
            <a:ext cx="6387445" cy="861774"/>
          </a:xfrm>
          <a:prstGeom prst="rect">
            <a:avLst/>
          </a:prstGeom>
          <a:noFill/>
        </p:spPr>
        <p:txBody>
          <a:bodyPr wrap="square" rtlCol="0">
            <a:spAutoFit/>
          </a:bodyPr>
          <a:lstStyle/>
          <a:p>
            <a:pPr marL="285750" indent="-285750">
              <a:buFont typeface="Arial" panose="020B0604020202020204" pitchFamily="34" charset="0"/>
              <a:buChar char="•"/>
            </a:pPr>
            <a:r>
              <a:rPr lang="en-US" sz="1600" dirty="0">
                <a:effectLst/>
                <a:latin typeface="+mn-lt"/>
                <a:ea typeface="Times New Roman" panose="02020603050405020304" pitchFamily="18" charset="0"/>
              </a:rPr>
              <a:t>More detailed information on each of these NDE methods of inspection is contained in the FHWA </a:t>
            </a:r>
            <a:r>
              <a:rPr lang="en-US" sz="1600" i="1" dirty="0">
                <a:effectLst/>
                <a:latin typeface="+mn-lt"/>
                <a:ea typeface="Times New Roman" panose="02020603050405020304" pitchFamily="18" charset="0"/>
              </a:rPr>
              <a:t>Bridge Welding Reference Manual</a:t>
            </a:r>
            <a:r>
              <a:rPr lang="en-US" sz="1600" dirty="0">
                <a:effectLst/>
                <a:latin typeface="+mn-lt"/>
                <a:ea typeface="Times New Roman" panose="02020603050405020304" pitchFamily="18" charset="0"/>
              </a:rPr>
              <a:t>.</a:t>
            </a:r>
          </a:p>
          <a:p>
            <a:pPr marL="285750" indent="-28575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640B122A-02E1-CF78-CA47-A25DDA56752A}"/>
              </a:ext>
            </a:extLst>
          </p:cNvPr>
          <p:cNvSpPr txBox="1"/>
          <p:nvPr/>
        </p:nvSpPr>
        <p:spPr>
          <a:xfrm>
            <a:off x="6400800" y="4602242"/>
            <a:ext cx="4572000" cy="276999"/>
          </a:xfrm>
          <a:prstGeom prst="rect">
            <a:avLst/>
          </a:prstGeom>
          <a:noFill/>
        </p:spPr>
        <p:txBody>
          <a:bodyPr wrap="square">
            <a:spAutoFit/>
          </a:bodyPr>
          <a:lstStyle/>
          <a:p>
            <a:r>
              <a:rPr lang="en-US" sz="1200" dirty="0">
                <a:latin typeface="+mn-lt"/>
              </a:rPr>
              <a:t>www.fhwa.dot.gov/bridge/steel.cfm</a:t>
            </a:r>
          </a:p>
        </p:txBody>
      </p:sp>
    </p:spTree>
    <p:extLst>
      <p:ext uri="{BB962C8B-B14F-4D97-AF65-F5344CB8AC3E}">
        <p14:creationId xmlns:p14="http://schemas.microsoft.com/office/powerpoint/2010/main" val="2818473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245293" y="127544"/>
            <a:ext cx="9124950" cy="857250"/>
          </a:xfrm>
        </p:spPr>
        <p:txBody>
          <a:bodyPr>
            <a:normAutofit/>
          </a:bodyPr>
          <a:lstStyle/>
          <a:p>
            <a:r>
              <a:rPr lang="en-US" sz="3600" dirty="0"/>
              <a:t>Fatigue Resistance of Welded Connections </a:t>
            </a:r>
          </a:p>
        </p:txBody>
      </p:sp>
      <p:sp>
        <p:nvSpPr>
          <p:cNvPr id="8" name="Content Placeholder 7">
            <a:extLst>
              <a:ext uri="{FF2B5EF4-FFF2-40B4-BE49-F238E27FC236}">
                <a16:creationId xmlns:a16="http://schemas.microsoft.com/office/drawing/2014/main" id="{047E19AB-26FF-0886-5B76-397A9A75315F}"/>
              </a:ext>
            </a:extLst>
          </p:cNvPr>
          <p:cNvSpPr>
            <a:spLocks noGrp="1"/>
          </p:cNvSpPr>
          <p:nvPr>
            <p:ph sz="half" idx="1"/>
          </p:nvPr>
        </p:nvSpPr>
        <p:spPr>
          <a:xfrm>
            <a:off x="542041" y="984794"/>
            <a:ext cx="4787900" cy="3943350"/>
          </a:xfrm>
        </p:spPr>
        <p:txBody>
          <a:bodyPr>
            <a:normAutofit fontScale="70000" lnSpcReduction="20000"/>
          </a:bodyPr>
          <a:lstStyle/>
          <a:p>
            <a:r>
              <a:rPr lang="en-US" dirty="0"/>
              <a:t>LRFD Table 6.6.1.2.3-1 specifies the appropriate fatigue detail category (Lesson 7) for various types of fillet-welded connections and groove-welded connections as follows:</a:t>
            </a:r>
          </a:p>
          <a:p>
            <a:pPr lvl="1"/>
            <a:r>
              <a:rPr lang="en-US" dirty="0"/>
              <a:t>Section 3 – Welded joint joining components of built-up members</a:t>
            </a:r>
          </a:p>
          <a:p>
            <a:pPr lvl="1"/>
            <a:r>
              <a:rPr lang="en-US" dirty="0"/>
              <a:t>Section 4 – Welded stiffener connections</a:t>
            </a:r>
          </a:p>
          <a:p>
            <a:pPr lvl="1"/>
            <a:r>
              <a:rPr lang="en-US" dirty="0"/>
              <a:t>Section 5 – Welded joints transverse to the direction of primary stress</a:t>
            </a:r>
          </a:p>
          <a:p>
            <a:pPr lvl="1"/>
            <a:r>
              <a:rPr lang="en-US" dirty="0"/>
              <a:t>Section 6 – Transversely loaded welded attachments</a:t>
            </a:r>
          </a:p>
          <a:p>
            <a:pPr lvl="1"/>
            <a:r>
              <a:rPr lang="en-US" dirty="0"/>
              <a:t>Section 7 – Longitudinally loaded welded attachments</a:t>
            </a:r>
          </a:p>
          <a:p>
            <a:pPr lvl="1"/>
            <a:r>
              <a:rPr lang="en-US" dirty="0"/>
              <a:t>Section 8 – Orthotropic deck details</a:t>
            </a:r>
          </a:p>
        </p:txBody>
      </p:sp>
      <p:pic>
        <p:nvPicPr>
          <p:cNvPr id="16" name="Content Placeholder 15" descr="A drawing of a metal beam&#10;&#10;Description automatically generated">
            <a:extLst>
              <a:ext uri="{FF2B5EF4-FFF2-40B4-BE49-F238E27FC236}">
                <a16:creationId xmlns:a16="http://schemas.microsoft.com/office/drawing/2014/main" id="{6093B891-B790-F250-014C-F9AB77A72B3C}"/>
              </a:ext>
            </a:extLst>
          </p:cNvPr>
          <p:cNvPicPr>
            <a:picLocks noGrp="1" noChangeAspect="1"/>
          </p:cNvPicPr>
          <p:nvPr>
            <p:ph sz="half" idx="2"/>
          </p:nvPr>
        </p:nvPicPr>
        <p:blipFill rotWithShape="1">
          <a:blip r:embed="rId3" cstate="hqprint">
            <a:extLst>
              <a:ext uri="{28A0092B-C50C-407E-A947-70E740481C1C}">
                <a14:useLocalDpi xmlns:a14="http://schemas.microsoft.com/office/drawing/2010/main"/>
              </a:ext>
            </a:extLst>
          </a:blip>
          <a:srcRect/>
          <a:stretch/>
        </p:blipFill>
        <p:spPr>
          <a:xfrm>
            <a:off x="5473046" y="1448842"/>
            <a:ext cx="3397577" cy="2245815"/>
          </a:xfrm>
        </p:spPr>
      </p:pic>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23</a:t>
            </a:fld>
            <a:endParaRPr lang="en-US" noProof="0" dirty="0"/>
          </a:p>
        </p:txBody>
      </p:sp>
    </p:spTree>
    <p:extLst>
      <p:ext uri="{BB962C8B-B14F-4D97-AF65-F5344CB8AC3E}">
        <p14:creationId xmlns:p14="http://schemas.microsoft.com/office/powerpoint/2010/main" val="692831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582912" y="103511"/>
            <a:ext cx="8229600" cy="857250"/>
          </a:xfrm>
        </p:spPr>
        <p:txBody>
          <a:bodyPr>
            <a:noAutofit/>
          </a:bodyPr>
          <a:lstStyle/>
          <a:p>
            <a:r>
              <a:rPr lang="en-US" sz="3600" dirty="0"/>
              <a:t>Fatigue Resistance of Welded Connections </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24</a:t>
            </a:fld>
            <a:endParaRPr lang="en-US" noProof="0" dirty="0"/>
          </a:p>
        </p:txBody>
      </p:sp>
      <p:sp>
        <p:nvSpPr>
          <p:cNvPr id="5" name="TextBox 4">
            <a:extLst>
              <a:ext uri="{FF2B5EF4-FFF2-40B4-BE49-F238E27FC236}">
                <a16:creationId xmlns:a16="http://schemas.microsoft.com/office/drawing/2014/main" id="{A453F509-F070-F864-5AC3-E624F71F04F8}"/>
              </a:ext>
            </a:extLst>
          </p:cNvPr>
          <p:cNvSpPr txBox="1"/>
          <p:nvPr/>
        </p:nvSpPr>
        <p:spPr>
          <a:xfrm>
            <a:off x="582912" y="2914166"/>
            <a:ext cx="4478550" cy="2203680"/>
          </a:xfrm>
          <a:prstGeom prst="rect">
            <a:avLst/>
          </a:prstGeom>
          <a:noFill/>
        </p:spPr>
        <p:txBody>
          <a:bodyPr wrap="square" rtlCol="0">
            <a:spAutoFit/>
          </a:bodyPr>
          <a:lstStyle/>
          <a:p>
            <a:pPr marL="228600" marR="228600" algn="just">
              <a:lnSpc>
                <a:spcPct val="110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where:</a:t>
            </a:r>
          </a:p>
          <a:p>
            <a:pPr marL="1028700" marR="228600" indent="-800100" algn="just">
              <a:lnSpc>
                <a:spcPct val="110000"/>
              </a:lnSpc>
              <a:spcBef>
                <a:spcPts val="0"/>
              </a:spcBef>
              <a:spcAft>
                <a:spcPts val="0"/>
              </a:spcAft>
              <a:tabLst>
                <a:tab pos="457200" algn="l"/>
                <a:tab pos="800100" algn="l"/>
                <a:tab pos="1028700" algn="l"/>
              </a:tabLst>
            </a:pPr>
            <a:r>
              <a:rPr lang="en-US" sz="1400" dirty="0">
                <a:effectLst/>
                <a:latin typeface="+mn-lt"/>
                <a:ea typeface="Times New Roman" panose="02020603050405020304" pitchFamily="18" charset="0"/>
                <a:cs typeface="Times New Roman" panose="02020603050405020304" pitchFamily="18" charset="0"/>
              </a:rPr>
              <a:t>	</a:t>
            </a:r>
            <a:r>
              <a:rPr lang="en-US" sz="1400" i="1" dirty="0">
                <a:effectLst/>
                <a:latin typeface="+mn-lt"/>
                <a:ea typeface="Times New Roman" panose="02020603050405020304" pitchFamily="18" charset="0"/>
                <a:cs typeface="Times New Roman" panose="02020603050405020304" pitchFamily="18" charset="0"/>
              </a:rPr>
              <a:t>A</a:t>
            </a:r>
            <a:r>
              <a:rPr lang="en-US" sz="1400" i="1" baseline="-25000" dirty="0">
                <a:effectLst/>
                <a:latin typeface="+mn-lt"/>
                <a:ea typeface="Times New Roman" panose="02020603050405020304" pitchFamily="18" charset="0"/>
                <a:cs typeface="Times New Roman" panose="02020603050405020304" pitchFamily="18" charset="0"/>
              </a:rPr>
              <a:t>e</a:t>
            </a:r>
            <a:r>
              <a:rPr lang="en-US" sz="1400" dirty="0">
                <a:effectLst/>
                <a:latin typeface="+mn-lt"/>
                <a:ea typeface="Times New Roman" panose="02020603050405020304" pitchFamily="18" charset="0"/>
                <a:cs typeface="Times New Roman" panose="02020603050405020304" pitchFamily="18" charset="0"/>
              </a:rPr>
              <a:t>	=	effective net area of the member = </a:t>
            </a:r>
            <a:r>
              <a:rPr lang="en-US" sz="1400" i="1" dirty="0">
                <a:effectLst/>
                <a:latin typeface="+mn-lt"/>
                <a:ea typeface="Times New Roman" panose="02020603050405020304" pitchFamily="18" charset="0"/>
                <a:cs typeface="Times New Roman" panose="02020603050405020304" pitchFamily="18" charset="0"/>
              </a:rPr>
              <a:t>UA</a:t>
            </a:r>
            <a:r>
              <a:rPr lang="en-US" sz="1400" i="1" baseline="-25000" dirty="0">
                <a:effectLst/>
                <a:latin typeface="+mn-lt"/>
                <a:ea typeface="Times New Roman" panose="02020603050405020304" pitchFamily="18" charset="0"/>
                <a:cs typeface="Times New Roman" panose="02020603050405020304" pitchFamily="18" charset="0"/>
              </a:rPr>
              <a:t>g</a:t>
            </a:r>
            <a:r>
              <a:rPr lang="en-US" sz="1400" dirty="0">
                <a:effectLst/>
                <a:latin typeface="+mn-lt"/>
                <a:ea typeface="Times New Roman" panose="02020603050405020304" pitchFamily="18" charset="0"/>
                <a:cs typeface="Times New Roman" panose="02020603050405020304" pitchFamily="18" charset="0"/>
              </a:rPr>
              <a:t> (in.</a:t>
            </a:r>
            <a:r>
              <a:rPr lang="en-US" sz="1400" baseline="30000" dirty="0">
                <a:effectLst/>
                <a:latin typeface="+mn-lt"/>
                <a:ea typeface="Times New Roman" panose="02020603050405020304" pitchFamily="18" charset="0"/>
                <a:cs typeface="Times New Roman" panose="02020603050405020304" pitchFamily="18" charset="0"/>
              </a:rPr>
              <a:t>2</a:t>
            </a:r>
            <a:r>
              <a:rPr lang="en-US" sz="1400" dirty="0">
                <a:effectLst/>
                <a:latin typeface="+mn-lt"/>
                <a:ea typeface="Times New Roman" panose="02020603050405020304" pitchFamily="18" charset="0"/>
                <a:cs typeface="Times New Roman" panose="02020603050405020304" pitchFamily="18" charset="0"/>
              </a:rPr>
              <a:t>)</a:t>
            </a:r>
          </a:p>
          <a:p>
            <a:pPr marL="1028700" marR="228600" indent="-800100" algn="just">
              <a:lnSpc>
                <a:spcPct val="110000"/>
              </a:lnSpc>
              <a:spcBef>
                <a:spcPts val="0"/>
              </a:spcBef>
              <a:spcAft>
                <a:spcPts val="0"/>
              </a:spcAft>
              <a:tabLst>
                <a:tab pos="457200" algn="l"/>
                <a:tab pos="800100" algn="l"/>
                <a:tab pos="1028700" algn="l"/>
              </a:tabLst>
            </a:pPr>
            <a:r>
              <a:rPr lang="en-US" sz="1400" dirty="0">
                <a:effectLst/>
                <a:latin typeface="+mn-lt"/>
                <a:ea typeface="Times New Roman" panose="02020603050405020304" pitchFamily="18" charset="0"/>
                <a:cs typeface="Times New Roman" panose="02020603050405020304" pitchFamily="18" charset="0"/>
              </a:rPr>
              <a:t>	</a:t>
            </a:r>
            <a:r>
              <a:rPr lang="en-US" sz="1400" i="1" dirty="0">
                <a:effectLst/>
                <a:latin typeface="+mn-lt"/>
                <a:ea typeface="Times New Roman" panose="02020603050405020304" pitchFamily="18" charset="0"/>
                <a:cs typeface="Times New Roman" panose="02020603050405020304" pitchFamily="18" charset="0"/>
              </a:rPr>
              <a:t>A</a:t>
            </a:r>
            <a:r>
              <a:rPr lang="en-US" sz="1400" i="1" baseline="-25000" dirty="0">
                <a:effectLst/>
                <a:latin typeface="+mn-lt"/>
                <a:ea typeface="Times New Roman" panose="02020603050405020304" pitchFamily="18" charset="0"/>
                <a:cs typeface="Times New Roman" panose="02020603050405020304" pitchFamily="18" charset="0"/>
              </a:rPr>
              <a:t>g</a:t>
            </a:r>
            <a:r>
              <a:rPr lang="en-US" sz="1400" dirty="0">
                <a:effectLst/>
                <a:latin typeface="+mn-lt"/>
                <a:ea typeface="Times New Roman" panose="02020603050405020304" pitchFamily="18" charset="0"/>
                <a:cs typeface="Times New Roman" panose="02020603050405020304" pitchFamily="18" charset="0"/>
              </a:rPr>
              <a:t>	=	gross cross-sectional area of the member (in.</a:t>
            </a:r>
            <a:r>
              <a:rPr lang="en-US" sz="1400" baseline="30000" dirty="0">
                <a:effectLst/>
                <a:latin typeface="+mn-lt"/>
                <a:ea typeface="Times New Roman" panose="02020603050405020304" pitchFamily="18" charset="0"/>
                <a:cs typeface="Times New Roman" panose="02020603050405020304" pitchFamily="18" charset="0"/>
              </a:rPr>
              <a:t>2</a:t>
            </a:r>
            <a:r>
              <a:rPr lang="en-US" sz="1400" dirty="0">
                <a:effectLst/>
                <a:latin typeface="+mn-lt"/>
                <a:ea typeface="Times New Roman" panose="02020603050405020304" pitchFamily="18" charset="0"/>
                <a:cs typeface="Times New Roman" panose="02020603050405020304" pitchFamily="18" charset="0"/>
              </a:rPr>
              <a:t>)</a:t>
            </a:r>
          </a:p>
          <a:p>
            <a:pPr marL="1028700" marR="228600" indent="-800100" algn="just">
              <a:lnSpc>
                <a:spcPct val="110000"/>
              </a:lnSpc>
              <a:spcBef>
                <a:spcPts val="0"/>
              </a:spcBef>
              <a:spcAft>
                <a:spcPts val="0"/>
              </a:spcAft>
              <a:tabLst>
                <a:tab pos="457200" algn="l"/>
                <a:tab pos="800100" algn="l"/>
                <a:tab pos="1028700" algn="l"/>
              </a:tabLst>
            </a:pPr>
            <a:r>
              <a:rPr lang="en-US" sz="1400" dirty="0">
                <a:effectLst/>
                <a:latin typeface="+mn-lt"/>
                <a:ea typeface="Times New Roman" panose="02020603050405020304" pitchFamily="18" charset="0"/>
                <a:cs typeface="Times New Roman" panose="02020603050405020304" pitchFamily="18" charset="0"/>
              </a:rPr>
              <a:t>	</a:t>
            </a:r>
            <a:r>
              <a:rPr lang="en-US" sz="1400" i="1" dirty="0">
                <a:effectLst/>
                <a:latin typeface="+mn-lt"/>
                <a:ea typeface="Times New Roman" panose="02020603050405020304" pitchFamily="18" charset="0"/>
                <a:cs typeface="Times New Roman" panose="02020603050405020304" pitchFamily="18" charset="0"/>
                <a:sym typeface="Symbol" panose="05050102010706020507" pitchFamily="18" charset="2"/>
              </a:rPr>
              <a:t></a:t>
            </a:r>
            <a:r>
              <a:rPr lang="en-US" sz="1400" i="1" dirty="0">
                <a:effectLst/>
                <a:latin typeface="+mn-lt"/>
                <a:ea typeface="Times New Roman" panose="02020603050405020304" pitchFamily="18" charset="0"/>
                <a:cs typeface="Times New Roman" panose="02020603050405020304" pitchFamily="18" charset="0"/>
              </a:rPr>
              <a:t>P</a:t>
            </a:r>
            <a:r>
              <a:rPr lang="en-US" sz="1400" dirty="0">
                <a:effectLst/>
                <a:latin typeface="+mn-lt"/>
                <a:ea typeface="Times New Roman" panose="02020603050405020304" pitchFamily="18" charset="0"/>
                <a:cs typeface="Times New Roman" panose="02020603050405020304" pitchFamily="18" charset="0"/>
              </a:rPr>
              <a:t>	=	range of axial force in the member under the applicable Fatigue load combination multiplied by 0.65 (kips)</a:t>
            </a:r>
          </a:p>
          <a:p>
            <a:r>
              <a:rPr lang="en-US" sz="1400" i="1" dirty="0">
                <a:latin typeface="+mn-lt"/>
                <a:ea typeface="Times New Roman" panose="02020603050405020304" pitchFamily="18" charset="0"/>
                <a:cs typeface="Times New Roman" panose="02020603050405020304" pitchFamily="18" charset="0"/>
              </a:rPr>
              <a:t>            </a:t>
            </a:r>
            <a:r>
              <a:rPr lang="en-US" sz="1400" i="1" dirty="0">
                <a:effectLst/>
                <a:latin typeface="+mn-lt"/>
                <a:ea typeface="Times New Roman" panose="02020603050405020304" pitchFamily="18" charset="0"/>
                <a:cs typeface="Times New Roman" panose="02020603050405020304" pitchFamily="18" charset="0"/>
              </a:rPr>
              <a:t>U     </a:t>
            </a:r>
            <a:r>
              <a:rPr lang="en-US" sz="1400" dirty="0">
                <a:effectLst/>
                <a:latin typeface="+mn-lt"/>
                <a:ea typeface="Times New Roman" panose="02020603050405020304" pitchFamily="18" charset="0"/>
                <a:cs typeface="Times New Roman" panose="02020603050405020304" pitchFamily="18" charset="0"/>
              </a:rPr>
              <a:t>=	   shear-lag reduction factor = </a:t>
            </a:r>
            <a:endParaRPr kumimoji="0" lang="en-US" sz="1400" b="0" i="1" u="none"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p:txBody>
      </p:sp>
      <p:sp>
        <p:nvSpPr>
          <p:cNvPr id="10" name="TextBox 9">
            <a:extLst>
              <a:ext uri="{FF2B5EF4-FFF2-40B4-BE49-F238E27FC236}">
                <a16:creationId xmlns:a16="http://schemas.microsoft.com/office/drawing/2014/main" id="{788651AE-0A58-F1DC-037F-3D92497C29DA}"/>
              </a:ext>
            </a:extLst>
          </p:cNvPr>
          <p:cNvSpPr txBox="1"/>
          <p:nvPr/>
        </p:nvSpPr>
        <p:spPr>
          <a:xfrm>
            <a:off x="2789214" y="2393737"/>
            <a:ext cx="4478551" cy="584775"/>
          </a:xfrm>
          <a:prstGeom prst="rect">
            <a:avLst/>
          </a:prstGeom>
          <a:noFill/>
        </p:spPr>
        <p:txBody>
          <a:bodyPr wrap="square" rtlCol="0">
            <a:spAutoFit/>
          </a:bodyPr>
          <a:lstStyle/>
          <a:p>
            <a:pPr marR="0" lvl="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descr="Figure 6.6.3.3.5.2-1 Welded Connection of a Single-Angle Member to a Gusset Plate. sketches of angle connected to plate along with dimensions and category E weld indicated. ">
            <a:extLst>
              <a:ext uri="{FF2B5EF4-FFF2-40B4-BE49-F238E27FC236}">
                <a16:creationId xmlns:a16="http://schemas.microsoft.com/office/drawing/2014/main" id="{DA281A69-0A62-62AF-155F-E3BAFA857257}"/>
              </a:ext>
            </a:extLst>
          </p:cNvPr>
          <p:cNvPicPr>
            <a:picLocks noChangeAspect="1"/>
          </p:cNvPicPr>
          <p:nvPr/>
        </p:nvPicPr>
        <p:blipFill>
          <a:blip r:embed="rId3" cstate="print"/>
          <a:srcRect/>
          <a:stretch>
            <a:fillRect/>
          </a:stretch>
        </p:blipFill>
        <p:spPr bwMode="auto">
          <a:xfrm>
            <a:off x="5099470" y="2446359"/>
            <a:ext cx="3845560" cy="1177290"/>
          </a:xfrm>
          <a:prstGeom prst="rect">
            <a:avLst/>
          </a:prstGeom>
          <a:noFill/>
          <a:ln w="9525">
            <a:noFill/>
            <a:miter lim="800000"/>
            <a:headEnd/>
            <a:tailEnd/>
          </a:ln>
        </p:spPr>
      </p:pic>
      <p:pic>
        <p:nvPicPr>
          <p:cNvPr id="7" name="Picture 6" descr="Figure 6.6.3.3.5.2-1 Welded Connection of a Tee Member to a Gusset Plate. sketches of t shape connected to plate with dimensions and a category E weld shown. ">
            <a:extLst>
              <a:ext uri="{FF2B5EF4-FFF2-40B4-BE49-F238E27FC236}">
                <a16:creationId xmlns:a16="http://schemas.microsoft.com/office/drawing/2014/main" id="{C60A627E-EACE-3983-217C-91650A0A3FC3}"/>
              </a:ext>
            </a:extLst>
          </p:cNvPr>
          <p:cNvPicPr>
            <a:picLocks noChangeAspect="1"/>
          </p:cNvPicPr>
          <p:nvPr/>
        </p:nvPicPr>
        <p:blipFill>
          <a:blip r:embed="rId4" cstate="print"/>
          <a:srcRect/>
          <a:stretch>
            <a:fillRect/>
          </a:stretch>
        </p:blipFill>
        <p:spPr bwMode="auto">
          <a:xfrm>
            <a:off x="5093120" y="3746236"/>
            <a:ext cx="3858260" cy="1089660"/>
          </a:xfrm>
          <a:prstGeom prst="rect">
            <a:avLst/>
          </a:prstGeom>
          <a:noFill/>
          <a:ln w="9525">
            <a:noFill/>
            <a:miter lim="800000"/>
            <a:headEnd/>
            <a:tailEnd/>
          </a:ln>
        </p:spPr>
      </p:pic>
      <p:sp>
        <p:nvSpPr>
          <p:cNvPr id="8" name="Rectangle 7">
            <a:extLst>
              <a:ext uri="{FF2B5EF4-FFF2-40B4-BE49-F238E27FC236}">
                <a16:creationId xmlns:a16="http://schemas.microsoft.com/office/drawing/2014/main" id="{279A98A5-4ECD-A9C4-CE8B-2CADCAEB5DD7}"/>
              </a:ext>
            </a:extLst>
          </p:cNvPr>
          <p:cNvSpPr/>
          <p:nvPr/>
        </p:nvSpPr>
        <p:spPr>
          <a:xfrm>
            <a:off x="6608190" y="1118929"/>
            <a:ext cx="103695" cy="134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037DE3A-D9D0-F8C8-F639-D9EA29CFA970}"/>
              </a:ext>
            </a:extLst>
          </p:cNvPr>
          <p:cNvSpPr/>
          <p:nvPr/>
        </p:nvSpPr>
        <p:spPr>
          <a:xfrm>
            <a:off x="6681247" y="2484459"/>
            <a:ext cx="103695" cy="174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B4F1503-07D7-B56C-D174-7565886904A3}"/>
              </a:ext>
            </a:extLst>
          </p:cNvPr>
          <p:cNvSpPr txBox="1"/>
          <p:nvPr/>
        </p:nvSpPr>
        <p:spPr>
          <a:xfrm>
            <a:off x="6608190" y="2416387"/>
            <a:ext cx="528477" cy="246221"/>
          </a:xfrm>
          <a:prstGeom prst="rect">
            <a:avLst/>
          </a:prstGeom>
          <a:noFill/>
        </p:spPr>
        <p:txBody>
          <a:bodyPr wrap="square" rtlCol="0">
            <a:spAutoFit/>
          </a:bodyPr>
          <a:lstStyle/>
          <a:p>
            <a:r>
              <a:rPr lang="en-US" sz="1000" dirty="0"/>
              <a:t>E′</a:t>
            </a:r>
          </a:p>
        </p:txBody>
      </p:sp>
      <p:sp>
        <p:nvSpPr>
          <p:cNvPr id="12" name="TextBox 11">
            <a:extLst>
              <a:ext uri="{FF2B5EF4-FFF2-40B4-BE49-F238E27FC236}">
                <a16:creationId xmlns:a16="http://schemas.microsoft.com/office/drawing/2014/main" id="{6B2FA22C-AD15-669B-3AA0-DC5328953041}"/>
              </a:ext>
            </a:extLst>
          </p:cNvPr>
          <p:cNvSpPr txBox="1"/>
          <p:nvPr/>
        </p:nvSpPr>
        <p:spPr>
          <a:xfrm>
            <a:off x="6686746" y="3686209"/>
            <a:ext cx="528477" cy="246221"/>
          </a:xfrm>
          <a:prstGeom prst="rect">
            <a:avLst/>
          </a:prstGeom>
          <a:noFill/>
        </p:spPr>
        <p:txBody>
          <a:bodyPr wrap="square" rtlCol="0">
            <a:spAutoFit/>
          </a:bodyPr>
          <a:lstStyle/>
          <a:p>
            <a:r>
              <a:rPr lang="en-US" sz="1000" dirty="0"/>
              <a:t>′</a:t>
            </a:r>
          </a:p>
        </p:txBody>
      </p:sp>
      <mc:AlternateContent xmlns:mc="http://schemas.openxmlformats.org/markup-compatibility/2006" xmlns:a14="http://schemas.microsoft.com/office/drawing/2010/main">
        <mc:Choice Requires="a14">
          <p:sp>
            <p:nvSpPr>
              <p:cNvPr id="14" name="Object 13" descr="delta lower case f equals delta capital P over capital A sub lower case e equals delta capital P over capital U times capital A sub lower case g">
                <a:extLst>
                  <a:ext uri="{FF2B5EF4-FFF2-40B4-BE49-F238E27FC236}">
                    <a16:creationId xmlns:a16="http://schemas.microsoft.com/office/drawing/2014/main" id="{EA6346C5-E82D-1480-41CF-6E881C72D5CF}"/>
                  </a:ext>
                </a:extLst>
              </p:cNvPr>
              <p:cNvSpPr txBox="1"/>
              <p:nvPr/>
            </p:nvSpPr>
            <p:spPr bwMode="auto">
              <a:xfrm>
                <a:off x="2346325" y="2500313"/>
                <a:ext cx="2149475" cy="496887"/>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m:rPr>
                          <m:sty m:val="p"/>
                        </m:rPr>
                        <a:rPr lang="en-US" sz="1600" i="1">
                          <a:solidFill>
                            <a:srgbClr val="000000"/>
                          </a:solidFill>
                          <a:latin typeface="Cambria Math" panose="02040503050406030204" pitchFamily="18" charset="0"/>
                        </a:rPr>
                        <m:t>Δ</m:t>
                      </m:r>
                      <m:r>
                        <a:rPr lang="en-US" sz="1600" i="1">
                          <a:solidFill>
                            <a:srgbClr val="000000"/>
                          </a:solidFill>
                          <a:latin typeface="Cambria Math" panose="02040503050406030204" pitchFamily="18" charset="0"/>
                        </a:rPr>
                        <m:t>𝑓</m:t>
                      </m:r>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m:rPr>
                              <m:sty m:val="p"/>
                            </m:rPr>
                            <a:rPr lang="en-US" sz="1600" i="1">
                              <a:solidFill>
                                <a:srgbClr val="000000"/>
                              </a:solidFill>
                              <a:latin typeface="Cambria Math" panose="02040503050406030204" pitchFamily="18" charset="0"/>
                            </a:rPr>
                            <m:t>Δ</m:t>
                          </m:r>
                          <m:r>
                            <a:rPr lang="en-US" sz="1600" i="1">
                              <a:solidFill>
                                <a:srgbClr val="000000"/>
                              </a:solidFill>
                              <a:latin typeface="Cambria Math" panose="02040503050406030204" pitchFamily="18" charset="0"/>
                            </a:rPr>
                            <m:t>𝑃</m:t>
                          </m:r>
                        </m:num>
                        <m:den>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𝐴</m:t>
                              </m:r>
                            </m:e>
                            <m:sub>
                              <m:r>
                                <a:rPr lang="en-US" sz="1600" i="1">
                                  <a:solidFill>
                                    <a:srgbClr val="000000"/>
                                  </a:solidFill>
                                  <a:latin typeface="Cambria Math" panose="02040503050406030204" pitchFamily="18" charset="0"/>
                                </a:rPr>
                                <m:t>𝑒</m:t>
                              </m:r>
                            </m:sub>
                          </m:sSub>
                        </m:den>
                      </m:f>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m:rPr>
                              <m:sty m:val="p"/>
                            </m:rPr>
                            <a:rPr lang="en-US" sz="1600" i="1">
                              <a:solidFill>
                                <a:srgbClr val="000000"/>
                              </a:solidFill>
                              <a:latin typeface="Cambria Math" panose="02040503050406030204" pitchFamily="18" charset="0"/>
                            </a:rPr>
                            <m:t>Δ</m:t>
                          </m:r>
                          <m:r>
                            <a:rPr lang="en-US" sz="1600" i="1">
                              <a:solidFill>
                                <a:srgbClr val="000000"/>
                              </a:solidFill>
                              <a:latin typeface="Cambria Math" panose="02040503050406030204" pitchFamily="18" charset="0"/>
                            </a:rPr>
                            <m:t>𝑃</m:t>
                          </m:r>
                        </m:num>
                        <m:den>
                          <m:r>
                            <a:rPr lang="en-US" sz="1600" i="1">
                              <a:solidFill>
                                <a:srgbClr val="000000"/>
                              </a:solidFill>
                              <a:latin typeface="Cambria Math" panose="02040503050406030204" pitchFamily="18" charset="0"/>
                            </a:rPr>
                            <m:t>𝑈</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𝐴</m:t>
                              </m:r>
                            </m:e>
                            <m:sub>
                              <m:r>
                                <a:rPr lang="en-US" sz="1600" i="1">
                                  <a:solidFill>
                                    <a:srgbClr val="000000"/>
                                  </a:solidFill>
                                  <a:latin typeface="Cambria Math" panose="02040503050406030204" pitchFamily="18" charset="0"/>
                                </a:rPr>
                                <m:t>𝑔</m:t>
                              </m:r>
                            </m:sub>
                          </m:sSub>
                        </m:den>
                      </m:f>
                    </m:oMath>
                  </m:oMathPara>
                </a14:m>
                <a:endParaRPr lang="en-US" sz="1600" dirty="0"/>
              </a:p>
            </p:txBody>
          </p:sp>
        </mc:Choice>
        <mc:Fallback xmlns="">
          <p:sp>
            <p:nvSpPr>
              <p:cNvPr id="14" name="Object 13" descr="delta lower case f equals delta capital P over capital A sub lower case e equals delta capital P over capital U times capital A sub lower case g">
                <a:extLst>
                  <a:ext uri="{FF2B5EF4-FFF2-40B4-BE49-F238E27FC236}">
                    <a16:creationId xmlns:a16="http://schemas.microsoft.com/office/drawing/2014/main" id="{EA6346C5-E82D-1480-41CF-6E881C72D5CF}"/>
                  </a:ext>
                </a:extLst>
              </p:cNvPr>
              <p:cNvSpPr txBox="1">
                <a:spLocks noRot="1" noChangeAspect="1" noMove="1" noResize="1" noEditPoints="1" noAdjustHandles="1" noChangeArrowheads="1" noChangeShapeType="1" noTextEdit="1"/>
              </p:cNvSpPr>
              <p:nvPr/>
            </p:nvSpPr>
            <p:spPr bwMode="auto">
              <a:xfrm>
                <a:off x="2346325" y="2500313"/>
                <a:ext cx="2149475" cy="496887"/>
              </a:xfrm>
              <a:prstGeom prst="rect">
                <a:avLst/>
              </a:prstGeom>
              <a:blipFill>
                <a:blip r:embed="rId7"/>
                <a:stretch>
                  <a:fillRect b="-15854"/>
                </a:stretch>
              </a:blipFill>
            </p:spPr>
            <p:txBody>
              <a:bodyPr/>
              <a:lstStyle/>
              <a:p>
                <a:r>
                  <a:rPr lang="en-US">
                    <a:noFill/>
                  </a:rPr>
                  <a:t> </a:t>
                </a:r>
              </a:p>
            </p:txBody>
          </p:sp>
        </mc:Fallback>
      </mc:AlternateContent>
      <p:graphicFrame>
        <p:nvGraphicFramePr>
          <p:cNvPr id="15" name="Object 14" descr="delta lower case f equals delta capital P over capital A sub lower case e equals delta capital P over capital U times capital A sub lower case g">
            <a:extLst>
              <a:ext uri="{FF2B5EF4-FFF2-40B4-BE49-F238E27FC236}">
                <a16:creationId xmlns:a16="http://schemas.microsoft.com/office/drawing/2014/main" id="{34162FE2-6EF1-D4DC-1D61-FCBAAC6D18A6}"/>
              </a:ext>
            </a:extLst>
          </p:cNvPr>
          <p:cNvGraphicFramePr>
            <a:graphicFrameLocks noChangeAspect="1"/>
          </p:cNvGraphicFramePr>
          <p:nvPr>
            <p:extLst>
              <p:ext uri="{D42A27DB-BD31-4B8C-83A1-F6EECF244321}">
                <p14:modId xmlns:p14="http://schemas.microsoft.com/office/powerpoint/2010/main" val="424885844"/>
              </p:ext>
            </p:extLst>
          </p:nvPr>
        </p:nvGraphicFramePr>
        <p:xfrm>
          <a:off x="3703213" y="4797950"/>
          <a:ext cx="629470" cy="319896"/>
        </p:xfrm>
        <a:graphic>
          <a:graphicData uri="http://schemas.openxmlformats.org/presentationml/2006/ole">
            <mc:AlternateContent xmlns:mc="http://schemas.openxmlformats.org/markup-compatibility/2006">
              <mc:Choice xmlns:v="urn:schemas-microsoft-com:vml" Requires="v">
                <p:oleObj name="Equation" r:id="rId8" imgW="330120" imgH="164880" progId="Equation.DSMT4">
                  <p:embed/>
                </p:oleObj>
              </mc:Choice>
              <mc:Fallback>
                <p:oleObj name="Equation" r:id="rId8" imgW="330120" imgH="164880" progId="Equation.DSMT4">
                  <p:embed/>
                  <p:pic>
                    <p:nvPicPr>
                      <p:cNvPr id="15" name="Object 14" descr="delta lower case f equals delta capital P over capital A sub lower case e equals delta capital P over capital U times capital A sub lower case g">
                        <a:extLst>
                          <a:ext uri="{FF2B5EF4-FFF2-40B4-BE49-F238E27FC236}">
                            <a16:creationId xmlns:a16="http://schemas.microsoft.com/office/drawing/2014/main" id="{34162FE2-6EF1-D4DC-1D61-FCBAAC6D18A6}"/>
                          </a:ext>
                        </a:extLst>
                      </p:cNvPr>
                      <p:cNvPicPr>
                        <a:picLocks noChangeAspect="1" noChangeArrowheads="1"/>
                      </p:cNvPicPr>
                      <p:nvPr/>
                    </p:nvPicPr>
                    <p:blipFill>
                      <a:blip r:embed="rId9"/>
                      <a:srcRect/>
                      <a:stretch>
                        <a:fillRect/>
                      </a:stretch>
                    </p:blipFill>
                    <p:spPr bwMode="auto">
                      <a:xfrm>
                        <a:off x="3703213" y="4797950"/>
                        <a:ext cx="629470" cy="319896"/>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354A797A-1A2D-D402-3997-AC8829F97BE4}"/>
              </a:ext>
            </a:extLst>
          </p:cNvPr>
          <p:cNvSpPr txBox="1"/>
          <p:nvPr/>
        </p:nvSpPr>
        <p:spPr>
          <a:xfrm>
            <a:off x="358777" y="883813"/>
            <a:ext cx="8229600" cy="1600438"/>
          </a:xfrm>
          <a:prstGeom prst="rect">
            <a:avLst/>
          </a:prstGeom>
          <a:noFill/>
        </p:spPr>
        <p:txBody>
          <a:bodyPr wrap="square" rtlCol="0">
            <a:spAutoFit/>
          </a:bodyPr>
          <a:lstStyle/>
          <a:p>
            <a:pPr marL="285750" indent="-285750">
              <a:buFont typeface="Arial" panose="020B0604020202020204" pitchFamily="34" charset="0"/>
              <a:buChar char="•"/>
            </a:pPr>
            <a:r>
              <a:rPr lang="en-US" sz="1350" dirty="0">
                <a:latin typeface="+mn-lt"/>
              </a:rPr>
              <a:t>Where force effects in cross-frames or diaphragms in I-girder bridges are computed from a refined analysis, fatigue details on these members subjected to a net tensile force as specified in Article 6.6.1.2.1 are to be investigated for load-induced fatigue (</a:t>
            </a:r>
            <a:r>
              <a:rPr lang="en-US" sz="1350" i="1" dirty="0">
                <a:latin typeface="+mn-lt"/>
              </a:rPr>
              <a:t>AASHTO LRFD </a:t>
            </a:r>
            <a:r>
              <a:rPr lang="en-US" sz="1350" dirty="0">
                <a:latin typeface="+mn-lt"/>
              </a:rPr>
              <a:t>Article 6.6.1.2.2 – 10</a:t>
            </a:r>
            <a:r>
              <a:rPr lang="en-US" sz="1350" baseline="30000" dirty="0">
                <a:latin typeface="+mn-lt"/>
              </a:rPr>
              <a:t>th</a:t>
            </a:r>
            <a:r>
              <a:rPr lang="en-US" sz="1350" dirty="0">
                <a:latin typeface="+mn-lt"/>
              </a:rPr>
              <a:t> Edition). </a:t>
            </a:r>
          </a:p>
          <a:p>
            <a:pPr marL="285750" indent="-285750">
              <a:buFont typeface="Arial" panose="020B0604020202020204" pitchFamily="34" charset="0"/>
              <a:buChar char="•"/>
            </a:pPr>
            <a:endParaRPr lang="en-US" sz="1350" dirty="0">
              <a:latin typeface="+mn-lt"/>
            </a:endParaRPr>
          </a:p>
          <a:p>
            <a:pPr marL="285750" indent="-285750">
              <a:buFont typeface="Arial" panose="020B0604020202020204" pitchFamily="34" charset="0"/>
              <a:buChar char="•"/>
            </a:pPr>
            <a:r>
              <a:rPr lang="en-US" sz="1350" dirty="0">
                <a:latin typeface="+mn-lt"/>
              </a:rPr>
              <a:t>To determine the range of force in the cross-frame or diaphragm member under consideration from such an analysis, the single fatigue truck is to be positioned as specified in </a:t>
            </a:r>
            <a:r>
              <a:rPr lang="en-US" sz="1350" i="1" dirty="0">
                <a:latin typeface="+mn-lt"/>
              </a:rPr>
              <a:t>AASHTO LRFD </a:t>
            </a:r>
            <a:r>
              <a:rPr lang="en-US" sz="1350" dirty="0">
                <a:latin typeface="+mn-lt"/>
              </a:rPr>
              <a:t>Article 3.6.1.4.3a, but with the truck confined to a single transverse position during each passage of the truck along the bridge. </a:t>
            </a:r>
          </a:p>
        </p:txBody>
      </p:sp>
    </p:spTree>
    <p:extLst>
      <p:ext uri="{BB962C8B-B14F-4D97-AF65-F5344CB8AC3E}">
        <p14:creationId xmlns:p14="http://schemas.microsoft.com/office/powerpoint/2010/main" val="4070388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40507" y="61250"/>
            <a:ext cx="8229600" cy="857250"/>
          </a:xfrm>
        </p:spPr>
        <p:txBody>
          <a:bodyPr>
            <a:normAutofit fontScale="90000"/>
          </a:bodyPr>
          <a:lstStyle/>
          <a:p>
            <a:r>
              <a:rPr lang="en-US" dirty="0"/>
              <a:t>Factored Resistance</a:t>
            </a:r>
            <a:br>
              <a:rPr lang="en-US" dirty="0"/>
            </a:br>
            <a:endParaRPr lang="en-US" dirty="0"/>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25</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386499" y="851026"/>
            <a:ext cx="6228565" cy="4081117"/>
          </a:xfrm>
          <a:prstGeom prst="rect">
            <a:avLst/>
          </a:prstGeom>
          <a:noFill/>
        </p:spPr>
        <p:txBody>
          <a:bodyPr wrap="square">
            <a:spAutoFit/>
          </a:bodyPr>
          <a:lstStyle/>
          <a:p>
            <a:pPr marL="227013" marR="228600" indent="-227013" algn="just">
              <a:lnSpc>
                <a:spcPct val="110000"/>
              </a:lnSpc>
              <a:spcBef>
                <a:spcPts val="0"/>
              </a:spcBef>
              <a:spcAft>
                <a:spcPts val="0"/>
              </a:spcAft>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The design of welded connections is covered in </a:t>
            </a:r>
            <a:r>
              <a:rPr lang="en-US" sz="1600" i="1" dirty="0">
                <a:effectLst/>
                <a:latin typeface="+mn-lt"/>
                <a:ea typeface="Times New Roman" panose="02020603050405020304" pitchFamily="18" charset="0"/>
                <a:cs typeface="Times New Roman" panose="02020603050405020304" pitchFamily="18" charset="0"/>
              </a:rPr>
              <a:t>AASHTO LRFD</a:t>
            </a:r>
            <a:r>
              <a:rPr lang="en-US" sz="1600" dirty="0">
                <a:effectLst/>
                <a:latin typeface="+mn-lt"/>
                <a:ea typeface="Times New Roman" panose="02020603050405020304" pitchFamily="18" charset="0"/>
                <a:cs typeface="Times New Roman" panose="02020603050405020304" pitchFamily="18" charset="0"/>
              </a:rPr>
              <a:t> Article 6.13.3. </a:t>
            </a:r>
            <a:r>
              <a:rPr lang="en-US" sz="1600" i="1" dirty="0">
                <a:effectLst/>
                <a:latin typeface="+mn-lt"/>
                <a:ea typeface="Times New Roman" panose="02020603050405020304" pitchFamily="18" charset="0"/>
                <a:cs typeface="Arial" panose="020B0604020202020204" pitchFamily="34" charset="0"/>
              </a:rPr>
              <a:t>AASHTO LRFD</a:t>
            </a:r>
            <a:r>
              <a:rPr lang="en-US" sz="1600" dirty="0">
                <a:effectLst/>
                <a:latin typeface="+mn-lt"/>
                <a:ea typeface="Times New Roman" panose="02020603050405020304" pitchFamily="18" charset="0"/>
                <a:cs typeface="Arial" panose="020B0604020202020204" pitchFamily="34" charset="0"/>
              </a:rPr>
              <a:t> Article 6.13.3.1 requires that all base metal, weld metal, and weld design details conform to the requirements of the </a:t>
            </a:r>
            <a:r>
              <a:rPr lang="en-US" sz="1600" i="1" dirty="0">
                <a:effectLst/>
                <a:latin typeface="+mn-lt"/>
                <a:ea typeface="Times New Roman" panose="02020603050405020304" pitchFamily="18" charset="0"/>
                <a:cs typeface="Arial" panose="020B0604020202020204" pitchFamily="34" charset="0"/>
              </a:rPr>
              <a:t>AASHTO/AWS D1.5M/D1.5 Bridge Welding Code</a:t>
            </a:r>
            <a:r>
              <a:rPr lang="en-US" sz="1600" dirty="0">
                <a:effectLst/>
                <a:latin typeface="+mn-lt"/>
                <a:ea typeface="Times New Roman" panose="02020603050405020304" pitchFamily="18" charset="0"/>
                <a:cs typeface="Arial" panose="020B0604020202020204" pitchFamily="34" charset="0"/>
              </a:rPr>
              <a:t>. </a:t>
            </a:r>
          </a:p>
          <a:p>
            <a:pPr marL="227013" marR="228600" indent="-227013" algn="just">
              <a:lnSpc>
                <a:spcPct val="110000"/>
              </a:lnSpc>
              <a:spcBef>
                <a:spcPts val="0"/>
              </a:spcBef>
              <a:spcAft>
                <a:spcPts val="0"/>
              </a:spcAft>
              <a:buFont typeface="Arial" panose="020B0604020202020204" pitchFamily="34" charset="0"/>
              <a:buChar char="•"/>
            </a:pPr>
            <a:endParaRPr lang="en-US" sz="1600" dirty="0">
              <a:latin typeface="+mn-lt"/>
              <a:ea typeface="Times New Roman" panose="02020603050405020304" pitchFamily="18" charset="0"/>
              <a:cs typeface="Arial" panose="020B0604020202020204" pitchFamily="34" charset="0"/>
            </a:endParaRPr>
          </a:p>
          <a:p>
            <a:pPr marL="227013" marR="228600" indent="-227013" algn="just">
              <a:lnSpc>
                <a:spcPct val="110000"/>
              </a:lnSpc>
              <a:spcBef>
                <a:spcPts val="0"/>
              </a:spcBef>
              <a:spcAft>
                <a:spcPts val="0"/>
              </a:spcAft>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The factored resistance of a welded connection, R</a:t>
            </a:r>
            <a:r>
              <a:rPr lang="en-US" sz="1600" baseline="-25000" dirty="0">
                <a:effectLst/>
                <a:latin typeface="+mn-lt"/>
                <a:ea typeface="Times New Roman" panose="02020603050405020304" pitchFamily="18" charset="0"/>
                <a:cs typeface="Times New Roman" panose="02020603050405020304" pitchFamily="18" charset="0"/>
              </a:rPr>
              <a:t>r</a:t>
            </a:r>
            <a:r>
              <a:rPr lang="en-US" sz="1600" dirty="0">
                <a:effectLst/>
                <a:latin typeface="+mn-lt"/>
                <a:ea typeface="Times New Roman" panose="02020603050405020304" pitchFamily="18" charset="0"/>
                <a:cs typeface="Times New Roman" panose="02020603050405020304" pitchFamily="18" charset="0"/>
              </a:rPr>
              <a:t>,</a:t>
            </a:r>
            <a:r>
              <a:rPr lang="en-US" sz="1600" i="1" dirty="0">
                <a:effectLst/>
                <a:latin typeface="+mn-lt"/>
                <a:ea typeface="Times New Roman" panose="02020603050405020304" pitchFamily="18" charset="0"/>
                <a:cs typeface="Times New Roman" panose="02020603050405020304" pitchFamily="18" charset="0"/>
              </a:rPr>
              <a:t> </a:t>
            </a:r>
            <a:r>
              <a:rPr lang="en-US" sz="1600" dirty="0">
                <a:effectLst/>
                <a:latin typeface="+mn-lt"/>
                <a:ea typeface="Times New Roman" panose="02020603050405020304" pitchFamily="18" charset="0"/>
                <a:cs typeface="Times New Roman" panose="02020603050405020304" pitchFamily="18" charset="0"/>
              </a:rPr>
              <a:t>at the strength limit state in the </a:t>
            </a:r>
            <a:r>
              <a:rPr lang="en-US" sz="1600" i="1" dirty="0">
                <a:effectLst/>
                <a:latin typeface="+mn-lt"/>
                <a:ea typeface="Times New Roman" panose="02020603050405020304" pitchFamily="18" charset="0"/>
                <a:cs typeface="Times New Roman" panose="02020603050405020304" pitchFamily="18" charset="0"/>
              </a:rPr>
              <a:t>AASHTO LRFD</a:t>
            </a:r>
            <a:r>
              <a:rPr lang="en-US" sz="1600" dirty="0">
                <a:effectLst/>
                <a:latin typeface="+mn-lt"/>
                <a:ea typeface="Times New Roman" panose="02020603050405020304" pitchFamily="18" charset="0"/>
                <a:cs typeface="Times New Roman" panose="02020603050405020304" pitchFamily="18" charset="0"/>
              </a:rPr>
              <a:t> </a:t>
            </a:r>
            <a:r>
              <a:rPr lang="en-US" sz="1600" i="1" dirty="0">
                <a:effectLst/>
                <a:latin typeface="+mn-lt"/>
                <a:ea typeface="Times New Roman" panose="02020603050405020304" pitchFamily="18" charset="0"/>
                <a:cs typeface="Times New Roman" panose="02020603050405020304" pitchFamily="18" charset="0"/>
              </a:rPr>
              <a:t>BDS</a:t>
            </a:r>
            <a:r>
              <a:rPr lang="en-US" sz="1600" dirty="0">
                <a:effectLst/>
                <a:latin typeface="+mn-lt"/>
                <a:ea typeface="Times New Roman" panose="02020603050405020304" pitchFamily="18" charset="0"/>
                <a:cs typeface="Times New Roman" panose="02020603050405020304" pitchFamily="18" charset="0"/>
              </a:rPr>
              <a:t> is based on either the factored resistance of the base metal, or the product of the weld metal strength and the effective area of the weld that resists the load. </a:t>
            </a:r>
            <a:br>
              <a:rPr lang="en-US" sz="1600" dirty="0">
                <a:effectLst/>
                <a:latin typeface="+mn-lt"/>
                <a:ea typeface="Times New Roman" panose="02020603050405020304" pitchFamily="18" charset="0"/>
                <a:cs typeface="Times New Roman" panose="02020603050405020304" pitchFamily="18" charset="0"/>
              </a:rPr>
            </a:br>
            <a:endParaRPr lang="en-US" sz="1600" dirty="0">
              <a:effectLst/>
              <a:latin typeface="+mn-lt"/>
              <a:ea typeface="Times New Roman" panose="02020603050405020304" pitchFamily="18" charset="0"/>
              <a:cs typeface="Times New Roman" panose="02020603050405020304" pitchFamily="18" charset="0"/>
            </a:endParaRPr>
          </a:p>
          <a:p>
            <a:pPr marL="227013" marR="228600" indent="-227013" algn="just">
              <a:lnSpc>
                <a:spcPct val="110000"/>
              </a:lnSpc>
              <a:spcBef>
                <a:spcPts val="0"/>
              </a:spcBef>
              <a:spcAft>
                <a:spcPts val="0"/>
              </a:spcAft>
              <a:buFont typeface="Arial" panose="020B0604020202020204" pitchFamily="34" charset="0"/>
              <a:buChar char="•"/>
            </a:pPr>
            <a:endParaRPr lang="en-US" sz="1600" dirty="0">
              <a:effectLst/>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Chart&#10;&#10;Description automatically generated with medium confidence">
            <a:extLst>
              <a:ext uri="{FF2B5EF4-FFF2-40B4-BE49-F238E27FC236}">
                <a16:creationId xmlns:a16="http://schemas.microsoft.com/office/drawing/2014/main" id="{1FD22FBE-BB14-008E-E27A-DC05F6F5FA6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60357" y="874712"/>
            <a:ext cx="1809750" cy="2457450"/>
          </a:xfrm>
          <a:prstGeom prst="rect">
            <a:avLst/>
          </a:prstGeom>
        </p:spPr>
      </p:pic>
      <p:sp>
        <p:nvSpPr>
          <p:cNvPr id="9" name="TextBox 8">
            <a:extLst>
              <a:ext uri="{FF2B5EF4-FFF2-40B4-BE49-F238E27FC236}">
                <a16:creationId xmlns:a16="http://schemas.microsoft.com/office/drawing/2014/main" id="{9E0E5FF4-61A0-6FCA-87C6-4167A7F0270C}"/>
              </a:ext>
            </a:extLst>
          </p:cNvPr>
          <p:cNvSpPr txBox="1"/>
          <p:nvPr/>
        </p:nvSpPr>
        <p:spPr>
          <a:xfrm>
            <a:off x="386499" y="3789975"/>
            <a:ext cx="8163612"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The weld metal strength is the capacity of the weld metal itself, typically given in units of ksi. The effective area of the weld that resists the load is the product of the effective length and the effective throat of the weld.  The effective throat is the shortest distance from the joint root to the weld face.</a:t>
            </a:r>
          </a:p>
          <a:p>
            <a:pPr marL="285750" indent="-285750">
              <a:buFont typeface="Arial" panose="020B0604020202020204" pitchFamily="34" charset="0"/>
              <a:buChar char="•"/>
            </a:pPr>
            <a:endParaRPr lang="en-US" sz="1600" dirty="0">
              <a:latin typeface="+mn-lt"/>
            </a:endParaRPr>
          </a:p>
        </p:txBody>
      </p:sp>
    </p:spTree>
    <p:extLst>
      <p:ext uri="{BB962C8B-B14F-4D97-AF65-F5344CB8AC3E}">
        <p14:creationId xmlns:p14="http://schemas.microsoft.com/office/powerpoint/2010/main" val="260291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35153"/>
            <a:ext cx="8229600" cy="857250"/>
          </a:xfrm>
        </p:spPr>
        <p:txBody>
          <a:bodyPr>
            <a:normAutofit fontScale="90000"/>
          </a:bodyPr>
          <a:lstStyle/>
          <a:p>
            <a:r>
              <a:rPr lang="en-US" sz="4000" dirty="0"/>
              <a:t>Weld Metal and Consumables</a:t>
            </a:r>
            <a:br>
              <a:rPr lang="en-US" dirty="0"/>
            </a:br>
            <a:endParaRPr lang="en-US" dirty="0"/>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26</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690710" y="825303"/>
            <a:ext cx="8377090" cy="4672048"/>
          </a:xfrm>
          <a:prstGeom prst="rect">
            <a:avLst/>
          </a:prstGeom>
          <a:noFill/>
        </p:spPr>
        <p:txBody>
          <a:bodyPr wrap="square">
            <a:spAutoFit/>
          </a:bodyPr>
          <a:lstStyle/>
          <a:p>
            <a:pPr marL="227013" marR="228600" indent="-227013" algn="just">
              <a:lnSpc>
                <a:spcPct val="110000"/>
              </a:lnSpc>
              <a:spcBef>
                <a:spcPts val="0"/>
              </a:spcBef>
              <a:spcAft>
                <a:spcPts val="0"/>
              </a:spcAft>
              <a:buFont typeface="Arial" panose="020B0604020202020204" pitchFamily="34" charset="0"/>
              <a:buChar char="•"/>
            </a:pPr>
            <a:r>
              <a:rPr lang="en-US" sz="1500" i="1" dirty="0">
                <a:effectLst/>
                <a:latin typeface="+mn-lt"/>
                <a:ea typeface="Times New Roman" panose="02020603050405020304" pitchFamily="18" charset="0"/>
                <a:cs typeface="Times New Roman" panose="02020603050405020304" pitchFamily="18" charset="0"/>
              </a:rPr>
              <a:t>AASHTO LRFD</a:t>
            </a:r>
            <a:r>
              <a:rPr lang="en-US" sz="1500" dirty="0">
                <a:effectLst/>
                <a:latin typeface="+mn-lt"/>
                <a:ea typeface="Times New Roman" panose="02020603050405020304" pitchFamily="18" charset="0"/>
                <a:cs typeface="Times New Roman" panose="02020603050405020304" pitchFamily="18" charset="0"/>
              </a:rPr>
              <a:t> Article 6.13.3.1 specifies that matching weld metal must be used in groove and fillet welds, except that undermatching weld metal is permitted for fillet welds if the welding procedure and weld metal are selected to ensure the production of sound welds. </a:t>
            </a:r>
          </a:p>
          <a:p>
            <a:pPr marL="227013" marR="228600" indent="-227013" algn="just">
              <a:lnSpc>
                <a:spcPct val="110000"/>
              </a:lnSpc>
              <a:spcBef>
                <a:spcPts val="0"/>
              </a:spcBef>
              <a:spcAft>
                <a:spcPts val="0"/>
              </a:spcAft>
              <a:buFont typeface="Arial" panose="020B0604020202020204" pitchFamily="34" charset="0"/>
              <a:buChar char="•"/>
            </a:pPr>
            <a:endParaRPr lang="en-US" sz="1500" dirty="0">
              <a:latin typeface="+mn-lt"/>
              <a:ea typeface="Times New Roman" panose="02020603050405020304" pitchFamily="18" charset="0"/>
              <a:cs typeface="Times New Roman" panose="02020603050405020304" pitchFamily="18" charset="0"/>
            </a:endParaRPr>
          </a:p>
          <a:p>
            <a:pPr marL="227013" marR="228600" indent="-227013" algn="just">
              <a:lnSpc>
                <a:spcPct val="110000"/>
              </a:lnSpc>
              <a:spcBef>
                <a:spcPts val="0"/>
              </a:spcBef>
              <a:spcAft>
                <a:spcPts val="0"/>
              </a:spcAft>
              <a:buFont typeface="Arial" panose="020B0604020202020204" pitchFamily="34" charset="0"/>
              <a:buChar char="•"/>
            </a:pPr>
            <a:r>
              <a:rPr lang="en-US" sz="1500" dirty="0">
                <a:effectLst/>
                <a:latin typeface="+mn-lt"/>
                <a:ea typeface="Times New Roman" panose="02020603050405020304" pitchFamily="18" charset="0"/>
                <a:cs typeface="Times New Roman" panose="02020603050405020304" pitchFamily="18" charset="0"/>
              </a:rPr>
              <a:t>Matching weld </a:t>
            </a:r>
            <a:r>
              <a:rPr lang="en-US" sz="1500" dirty="0">
                <a:effectLst/>
                <a:latin typeface="+mn-lt"/>
                <a:ea typeface="Times New Roman" panose="02020603050405020304" pitchFamily="18" charset="0"/>
              </a:rPr>
              <a:t>has a specified minimum tensile strength that is the same as or higher than the lower-strength base metal. Matching strengths for various weld and base metal combinations are specified in the </a:t>
            </a:r>
            <a:r>
              <a:rPr lang="en-US" sz="1500" i="1" dirty="0">
                <a:effectLst/>
                <a:latin typeface="+mn-lt"/>
                <a:ea typeface="Times New Roman" panose="02020603050405020304" pitchFamily="18" charset="0"/>
              </a:rPr>
              <a:t>AASHTO/AWS D1.5M/D1.5 Bridge Welding Code</a:t>
            </a:r>
            <a:r>
              <a:rPr lang="en-US" sz="1500" dirty="0">
                <a:effectLst/>
                <a:latin typeface="+mn-lt"/>
                <a:ea typeface="Times New Roman" panose="02020603050405020304" pitchFamily="18" charset="0"/>
              </a:rPr>
              <a:t>.</a:t>
            </a:r>
          </a:p>
          <a:p>
            <a:pPr marL="227013" marR="228600" indent="-227013" algn="just">
              <a:lnSpc>
                <a:spcPct val="110000"/>
              </a:lnSpc>
              <a:spcBef>
                <a:spcPts val="0"/>
              </a:spcBef>
              <a:spcAft>
                <a:spcPts val="0"/>
              </a:spcAft>
              <a:buFont typeface="Arial" panose="020B0604020202020204" pitchFamily="34" charset="0"/>
              <a:buChar char="•"/>
            </a:pPr>
            <a:endParaRPr lang="en-US" sz="1500" dirty="0">
              <a:latin typeface="+mn-lt"/>
              <a:ea typeface="Times New Roman" panose="02020603050405020304" pitchFamily="18" charset="0"/>
            </a:endParaRPr>
          </a:p>
          <a:p>
            <a:pPr marL="227013" marR="228600" indent="-227013" algn="just">
              <a:lnSpc>
                <a:spcPct val="110000"/>
              </a:lnSpc>
              <a:spcBef>
                <a:spcPts val="0"/>
              </a:spcBef>
              <a:spcAft>
                <a:spcPts val="0"/>
              </a:spcAft>
              <a:buFont typeface="Arial" panose="020B0604020202020204" pitchFamily="34" charset="0"/>
              <a:buChar char="•"/>
            </a:pPr>
            <a:r>
              <a:rPr lang="en-US" sz="1500" dirty="0">
                <a:effectLst/>
                <a:latin typeface="+mn-lt"/>
                <a:ea typeface="Times New Roman" panose="02020603050405020304" pitchFamily="18" charset="0"/>
                <a:cs typeface="Times New Roman" panose="02020603050405020304" pitchFamily="18" charset="0"/>
              </a:rPr>
              <a:t>Matching consumables for ASTM A709 Grade 50W base metal are considered matching strength for hybrid designs, where ASTM A709 Grade HPS 70W base metal is joined to ASTM A709 Grade 50W base metal.</a:t>
            </a:r>
          </a:p>
          <a:p>
            <a:pPr marR="228600" algn="just">
              <a:lnSpc>
                <a:spcPct val="110000"/>
              </a:lnSpc>
              <a:spcBef>
                <a:spcPts val="0"/>
              </a:spcBef>
              <a:spcAft>
                <a:spcPts val="0"/>
              </a:spcAft>
            </a:pPr>
            <a:endParaRPr lang="en-US" sz="1500" dirty="0">
              <a:effectLst/>
              <a:latin typeface="+mn-lt"/>
              <a:ea typeface="Times New Roman" panose="02020603050405020304" pitchFamily="18" charset="0"/>
            </a:endParaRPr>
          </a:p>
          <a:p>
            <a:pPr marL="227013" marR="228600" indent="-227013" algn="just">
              <a:lnSpc>
                <a:spcPct val="110000"/>
              </a:lnSpc>
              <a:spcBef>
                <a:spcPts val="0"/>
              </a:spcBef>
              <a:spcAft>
                <a:spcPts val="0"/>
              </a:spcAft>
              <a:buFont typeface="Arial" panose="020B0604020202020204" pitchFamily="34" charset="0"/>
              <a:buChar char="•"/>
            </a:pPr>
            <a:r>
              <a:rPr lang="en-US" sz="1500" dirty="0">
                <a:effectLst/>
                <a:latin typeface="+mn-lt"/>
                <a:ea typeface="Times New Roman" panose="02020603050405020304" pitchFamily="18" charset="0"/>
                <a:cs typeface="Times New Roman" panose="02020603050405020304" pitchFamily="18" charset="0"/>
              </a:rPr>
              <a:t>According to </a:t>
            </a:r>
            <a:r>
              <a:rPr lang="en-US" sz="1500" i="1" dirty="0">
                <a:effectLst/>
                <a:latin typeface="+mn-lt"/>
                <a:ea typeface="Times New Roman" panose="02020603050405020304" pitchFamily="18" charset="0"/>
                <a:cs typeface="Times New Roman" panose="02020603050405020304" pitchFamily="18" charset="0"/>
              </a:rPr>
              <a:t>AASHTO LRFD</a:t>
            </a:r>
            <a:r>
              <a:rPr lang="en-US" sz="1500" dirty="0">
                <a:effectLst/>
                <a:latin typeface="+mn-lt"/>
                <a:ea typeface="Times New Roman" panose="02020603050405020304" pitchFamily="18" charset="0"/>
                <a:cs typeface="Times New Roman" panose="02020603050405020304" pitchFamily="18" charset="0"/>
              </a:rPr>
              <a:t> Article C6.13.3.1, the use of undermatched weld metal is strongly encouraged for fillet welds connecting steels with specified minimum yield strength greater than 50 ksi. Lower strength weld metal will generally be more ductile than higher strength weld metal. </a:t>
            </a:r>
          </a:p>
          <a:p>
            <a:pPr marL="227013" marR="228600" indent="-227013" algn="just">
              <a:lnSpc>
                <a:spcPct val="110000"/>
              </a:lnSpc>
              <a:spcBef>
                <a:spcPts val="0"/>
              </a:spcBef>
              <a:spcAft>
                <a:spcPts val="0"/>
              </a:spcAft>
              <a:buFont typeface="Arial" panose="020B0604020202020204" pitchFamily="34" charset="0"/>
              <a:buChar char="•"/>
            </a:pPr>
            <a:endParaRPr lang="en-US" sz="1500" dirty="0">
              <a:latin typeface="+mn-lt"/>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endParaRPr lang="en-US" sz="1600" dirty="0">
              <a:latin typeface="+mn-lt"/>
              <a:ea typeface="Times New Roman" panose="02020603050405020304" pitchFamily="18"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4510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9EBC31-964C-4105-A192-625832163FB3}"/>
              </a:ext>
            </a:extLst>
          </p:cNvPr>
          <p:cNvSpPr>
            <a:spLocks noGrp="1"/>
          </p:cNvSpPr>
          <p:nvPr>
            <p:ph type="title"/>
          </p:nvPr>
        </p:nvSpPr>
        <p:spPr/>
        <p:txBody>
          <a:bodyPr lIns="91440" tIns="45720" rIns="91440" bIns="45720" anchor="t"/>
          <a:lstStyle/>
          <a:p>
            <a:r>
              <a:rPr lang="en-US" dirty="0"/>
              <a:t>Design of Welded Joints</a:t>
            </a:r>
            <a:br>
              <a:rPr lang="en-US" dirty="0"/>
            </a:br>
            <a:r>
              <a:rPr lang="en-US" sz="3200" dirty="0"/>
              <a:t>     Groove-welded joints</a:t>
            </a:r>
            <a:endParaRPr lang="en-US" dirty="0">
              <a:cs typeface="Calibri"/>
            </a:endParaRPr>
          </a:p>
        </p:txBody>
      </p:sp>
      <p:sp>
        <p:nvSpPr>
          <p:cNvPr id="6" name="Text Placeholder 5">
            <a:extLst>
              <a:ext uri="{FF2B5EF4-FFF2-40B4-BE49-F238E27FC236}">
                <a16:creationId xmlns:a16="http://schemas.microsoft.com/office/drawing/2014/main" id="{B39486E4-04C2-419A-A4B8-F831A737DC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72A4D9-F24F-4014-9ED4-CD80D7916DE7}"/>
              </a:ext>
            </a:extLst>
          </p:cNvPr>
          <p:cNvSpPr>
            <a:spLocks noGrp="1"/>
          </p:cNvSpPr>
          <p:nvPr>
            <p:ph type="sldNum" sz="quarter" idx="12"/>
          </p:nvPr>
        </p:nvSpPr>
        <p:spPr/>
        <p:txBody>
          <a:bodyPr/>
          <a:lstStyle/>
          <a:p>
            <a:fld id="{BA98D948-1207-4CB8-9C03-80C63F72A5E7}" type="slidenum">
              <a:rPr lang="en-US" smtClean="0"/>
              <a:t>27</a:t>
            </a:fld>
            <a:endParaRPr lang="en-US" dirty="0"/>
          </a:p>
        </p:txBody>
      </p:sp>
    </p:spTree>
    <p:extLst>
      <p:ext uri="{BB962C8B-B14F-4D97-AF65-F5344CB8AC3E}">
        <p14:creationId xmlns:p14="http://schemas.microsoft.com/office/powerpoint/2010/main" val="3952977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Groove-Welded Joints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28</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304698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Groove welds are most often used to connect structural members that are aligned in the same plane (i.e., butt joints).  They can also be used in tee and corner joints. </a:t>
            </a:r>
            <a:endParaRPr kumimoji="0" lang="en-US" sz="16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indent="-285750">
              <a:buFont typeface="Arial" panose="020B0604020202020204" pitchFamily="34" charset="0"/>
              <a:buChar char="•"/>
              <a:defRPr/>
            </a:pPr>
            <a:r>
              <a:rPr lang="en-US" sz="1600" dirty="0">
                <a:effectLst/>
                <a:latin typeface="+mn-lt"/>
                <a:ea typeface="Times New Roman" panose="02020603050405020304" pitchFamily="18" charset="0"/>
                <a:cs typeface="Times New Roman" panose="02020603050405020304" pitchFamily="18" charset="0"/>
              </a:rPr>
              <a:t>There are two basic subcategories of groove welds: complete penetration groove welds (CJP) and partial penetration groove welds (PJP). Both types may be single-sided or double-sided welds.  </a:t>
            </a:r>
          </a:p>
          <a:p>
            <a:pPr marL="285750" indent="-285750">
              <a:buFont typeface="Arial" panose="020B0604020202020204" pitchFamily="34" charset="0"/>
              <a:buChar char="•"/>
              <a:defRPr/>
            </a:pPr>
            <a:endParaRPr lang="en-US" sz="1600"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endParaRPr lang="en-US" sz="1600" dirty="0">
              <a:effectLst/>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8A3F9B5F-95A6-6FFE-619B-A45CEA50E6BE}"/>
              </a:ext>
            </a:extLst>
          </p:cNvPr>
          <p:cNvSpPr txBox="1"/>
          <p:nvPr/>
        </p:nvSpPr>
        <p:spPr>
          <a:xfrm>
            <a:off x="457200" y="3601039"/>
            <a:ext cx="8284168"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CJP groove welds have the same factored resistance as the pieces joined and are intended to transmit the full load of the members that are joined.  PJP groove welds do not extend completely through the thickness of the pieces being joined and are subject to special design requirements.  </a:t>
            </a:r>
            <a:endParaRPr lang="en-US" sz="1600" dirty="0">
              <a:latin typeface="+mn-lt"/>
            </a:endParaRPr>
          </a:p>
        </p:txBody>
      </p:sp>
      <p:pic>
        <p:nvPicPr>
          <p:cNvPr id="6" name="Picture 5">
            <a:extLst>
              <a:ext uri="{FF2B5EF4-FFF2-40B4-BE49-F238E27FC236}">
                <a16:creationId xmlns:a16="http://schemas.microsoft.com/office/drawing/2014/main" id="{90FBD524-D212-FE09-6152-4D0577F6CB44}"/>
              </a:ext>
            </a:extLst>
          </p:cNvPr>
          <p:cNvPicPr>
            <a:picLocks noChangeAspect="1"/>
          </p:cNvPicPr>
          <p:nvPr/>
        </p:nvPicPr>
        <p:blipFill>
          <a:blip r:embed="rId3"/>
          <a:stretch>
            <a:fillRect/>
          </a:stretch>
        </p:blipFill>
        <p:spPr>
          <a:xfrm>
            <a:off x="5184742" y="1368395"/>
            <a:ext cx="3796630" cy="2005501"/>
          </a:xfrm>
          <a:prstGeom prst="rect">
            <a:avLst/>
          </a:prstGeom>
        </p:spPr>
      </p:pic>
    </p:spTree>
    <p:extLst>
      <p:ext uri="{BB962C8B-B14F-4D97-AF65-F5344CB8AC3E}">
        <p14:creationId xmlns:p14="http://schemas.microsoft.com/office/powerpoint/2010/main" val="459645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fontScale="90000"/>
          </a:bodyPr>
          <a:lstStyle/>
          <a:p>
            <a:r>
              <a:rPr lang="en-US" sz="4000" dirty="0"/>
              <a:t>Groove-Welded Joint Types</a:t>
            </a:r>
            <a:br>
              <a:rPr lang="en-US" dirty="0"/>
            </a:br>
            <a:endParaRPr lang="en-US" dirty="0"/>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29</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569660"/>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uLnTx/>
                <a:uFillTx/>
                <a:latin typeface="+mn-lt"/>
                <a:ea typeface="Times New Roman" panose="02020603050405020304" pitchFamily="18" charset="0"/>
                <a:cs typeface="Times New Roman" panose="02020603050405020304" pitchFamily="18" charset="0"/>
              </a:rPr>
              <a:t>Typical </a:t>
            </a:r>
            <a:r>
              <a:rPr lang="en-US" sz="1600" dirty="0">
                <a:solidFill>
                  <a:prstClr val="black"/>
                </a:solidFill>
                <a:latin typeface="+mn-lt"/>
                <a:ea typeface="Times New Roman" panose="02020603050405020304" pitchFamily="18" charset="0"/>
                <a:cs typeface="Times New Roman" panose="02020603050405020304" pitchFamily="18" charset="0"/>
              </a:rPr>
              <a:t>CJP details and key components for a butt joint, tee joint, and corner joint:</a:t>
            </a:r>
            <a:endParaRPr kumimoji="0" lang="en-US" sz="16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a:defRPr/>
            </a:pPr>
            <a:endParaRPr lang="en-US" sz="1600"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endParaRPr lang="en-US" sz="1600" dirty="0">
              <a:effectLst/>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descr="Diagram&#10;&#10;Description automatically generated">
            <a:extLst>
              <a:ext uri="{FF2B5EF4-FFF2-40B4-BE49-F238E27FC236}">
                <a16:creationId xmlns:a16="http://schemas.microsoft.com/office/drawing/2014/main" id="{C9559F84-B946-AA78-43F0-0D3B977561B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0977" y="1737625"/>
            <a:ext cx="2515713" cy="1891122"/>
          </a:xfrm>
          <a:prstGeom prst="rect">
            <a:avLst/>
          </a:prstGeom>
        </p:spPr>
      </p:pic>
      <p:pic>
        <p:nvPicPr>
          <p:cNvPr id="12" name="Picture 11" descr="Diagram&#10;&#10;Description automatically generated">
            <a:extLst>
              <a:ext uri="{FF2B5EF4-FFF2-40B4-BE49-F238E27FC236}">
                <a16:creationId xmlns:a16="http://schemas.microsoft.com/office/drawing/2014/main" id="{AF4EA089-517E-600D-361F-0D20B8FB71F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31808" y="1954333"/>
            <a:ext cx="1967816" cy="1569659"/>
          </a:xfrm>
          <a:prstGeom prst="rect">
            <a:avLst/>
          </a:prstGeom>
        </p:spPr>
      </p:pic>
      <p:pic>
        <p:nvPicPr>
          <p:cNvPr id="14" name="Picture 13" descr="Diagram&#10;&#10;Description automatically generated">
            <a:extLst>
              <a:ext uri="{FF2B5EF4-FFF2-40B4-BE49-F238E27FC236}">
                <a16:creationId xmlns:a16="http://schemas.microsoft.com/office/drawing/2014/main" id="{DBE1032C-5835-BDE8-0DD1-5C1CBA56B53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47801" y="1536088"/>
            <a:ext cx="2047905" cy="1282526"/>
          </a:xfrm>
          <a:prstGeom prst="rect">
            <a:avLst/>
          </a:prstGeom>
        </p:spPr>
      </p:pic>
      <p:pic>
        <p:nvPicPr>
          <p:cNvPr id="16" name="Picture 15" descr="Diagram&#10;&#10;Description automatically generated">
            <a:extLst>
              <a:ext uri="{FF2B5EF4-FFF2-40B4-BE49-F238E27FC236}">
                <a16:creationId xmlns:a16="http://schemas.microsoft.com/office/drawing/2014/main" id="{CB1D4157-6233-9D63-CBFC-C25E0367D15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782393" y="3466955"/>
            <a:ext cx="1867260" cy="1559711"/>
          </a:xfrm>
          <a:prstGeom prst="rect">
            <a:avLst/>
          </a:prstGeom>
        </p:spPr>
      </p:pic>
      <p:sp>
        <p:nvSpPr>
          <p:cNvPr id="18" name="TextBox 17">
            <a:extLst>
              <a:ext uri="{FF2B5EF4-FFF2-40B4-BE49-F238E27FC236}">
                <a16:creationId xmlns:a16="http://schemas.microsoft.com/office/drawing/2014/main" id="{39DD3C56-708B-0A20-D7EB-F03834EB7BF2}"/>
              </a:ext>
            </a:extLst>
          </p:cNvPr>
          <p:cNvSpPr txBox="1"/>
          <p:nvPr/>
        </p:nvSpPr>
        <p:spPr>
          <a:xfrm>
            <a:off x="604754" y="3671767"/>
            <a:ext cx="1251416" cy="276999"/>
          </a:xfrm>
          <a:prstGeom prst="rect">
            <a:avLst/>
          </a:prstGeom>
          <a:noFill/>
        </p:spPr>
        <p:txBody>
          <a:bodyPr wrap="square" rtlCol="0">
            <a:spAutoFit/>
          </a:bodyPr>
          <a:lstStyle/>
          <a:p>
            <a:r>
              <a:rPr lang="en-US" sz="1200" dirty="0">
                <a:latin typeface="+mn-lt"/>
              </a:rPr>
              <a:t>Source: FHWA</a:t>
            </a:r>
          </a:p>
        </p:txBody>
      </p:sp>
      <p:sp>
        <p:nvSpPr>
          <p:cNvPr id="19" name="TextBox 18">
            <a:extLst>
              <a:ext uri="{FF2B5EF4-FFF2-40B4-BE49-F238E27FC236}">
                <a16:creationId xmlns:a16="http://schemas.microsoft.com/office/drawing/2014/main" id="{9B0C0A15-0236-0F5B-EE55-E04A21E2F39C}"/>
              </a:ext>
            </a:extLst>
          </p:cNvPr>
          <p:cNvSpPr txBox="1"/>
          <p:nvPr/>
        </p:nvSpPr>
        <p:spPr>
          <a:xfrm>
            <a:off x="5302578" y="999647"/>
            <a:ext cx="3563332"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n-lt"/>
              </a:rPr>
              <a:t>PJP weld in a corner joint:</a:t>
            </a:r>
          </a:p>
        </p:txBody>
      </p:sp>
      <p:sp>
        <p:nvSpPr>
          <p:cNvPr id="20" name="TextBox 19">
            <a:extLst>
              <a:ext uri="{FF2B5EF4-FFF2-40B4-BE49-F238E27FC236}">
                <a16:creationId xmlns:a16="http://schemas.microsoft.com/office/drawing/2014/main" id="{E056ADB1-9502-97C4-9A38-78DBE70E2EFF}"/>
              </a:ext>
            </a:extLst>
          </p:cNvPr>
          <p:cNvSpPr txBox="1"/>
          <p:nvPr/>
        </p:nvSpPr>
        <p:spPr>
          <a:xfrm>
            <a:off x="7328257" y="2798763"/>
            <a:ext cx="1284766" cy="276999"/>
          </a:xfrm>
          <a:prstGeom prst="rect">
            <a:avLst/>
          </a:prstGeom>
          <a:noFill/>
        </p:spPr>
        <p:txBody>
          <a:bodyPr wrap="square" rtlCol="0">
            <a:spAutoFit/>
          </a:bodyPr>
          <a:lstStyle/>
          <a:p>
            <a:r>
              <a:rPr lang="en-US" sz="1200" dirty="0">
                <a:latin typeface="+mn-lt"/>
              </a:rPr>
              <a:t>Source: FHWA</a:t>
            </a:r>
          </a:p>
        </p:txBody>
      </p:sp>
    </p:spTree>
    <p:extLst>
      <p:ext uri="{BB962C8B-B14F-4D97-AF65-F5344CB8AC3E}">
        <p14:creationId xmlns:p14="http://schemas.microsoft.com/office/powerpoint/2010/main" val="3606182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p:txBody>
          <a:bodyPr>
            <a:normAutofit fontScale="90000"/>
          </a:bodyPr>
          <a:lstStyle/>
          <a:p>
            <a:r>
              <a:rPr lang="en-US" dirty="0"/>
              <a:t>Lesson </a:t>
            </a:r>
            <a:r>
              <a:rPr lang="en-US" dirty="0" err="1"/>
              <a:t>11A</a:t>
            </a:r>
            <a:r>
              <a:rPr lang="en-US" dirty="0"/>
              <a:t> Roadmap</a:t>
            </a:r>
            <a:br>
              <a:rPr lang="en-US" dirty="0"/>
            </a:br>
            <a:r>
              <a:rPr lang="en-US" dirty="0"/>
              <a:t>Splices and Connections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sz="half" idx="1"/>
          </p:nvPr>
        </p:nvSpPr>
        <p:spPr>
          <a:xfrm>
            <a:off x="457200" y="1647825"/>
            <a:ext cx="4038600" cy="3394075"/>
          </a:xfrm>
        </p:spPr>
        <p:txBody>
          <a:bodyPr/>
          <a:lstStyle/>
          <a:p>
            <a:r>
              <a:rPr lang="en-US" dirty="0"/>
              <a:t>Splices and Connections</a:t>
            </a:r>
          </a:p>
          <a:p>
            <a:pPr lvl="1"/>
            <a:r>
              <a:rPr lang="en-US" dirty="0"/>
              <a:t>General concepts for welded and bolted connections</a:t>
            </a:r>
          </a:p>
        </p:txBody>
      </p:sp>
      <p:sp>
        <p:nvSpPr>
          <p:cNvPr id="5" name="Content Placeholder 4">
            <a:extLst>
              <a:ext uri="{FF2B5EF4-FFF2-40B4-BE49-F238E27FC236}">
                <a16:creationId xmlns:a16="http://schemas.microsoft.com/office/drawing/2014/main" id="{27A6EC39-284A-27F4-6C17-D57ADE83FBEB}"/>
              </a:ext>
            </a:extLst>
          </p:cNvPr>
          <p:cNvSpPr>
            <a:spLocks noGrp="1"/>
          </p:cNvSpPr>
          <p:nvPr>
            <p:ph sz="half" idx="2"/>
          </p:nvPr>
        </p:nvSpPr>
        <p:spPr>
          <a:xfrm>
            <a:off x="4648200" y="1647825"/>
            <a:ext cx="4038600" cy="3394075"/>
          </a:xfrm>
        </p:spPr>
        <p:txBody>
          <a:bodyPr/>
          <a:lstStyle/>
          <a:p>
            <a:r>
              <a:rPr lang="en-US" dirty="0"/>
              <a:t>Design of Welded Joints</a:t>
            </a:r>
          </a:p>
          <a:p>
            <a:pPr lvl="1"/>
            <a:r>
              <a:rPr lang="en-US" dirty="0"/>
              <a:t>General</a:t>
            </a:r>
          </a:p>
          <a:p>
            <a:pPr lvl="1"/>
            <a:r>
              <a:rPr lang="en-US" dirty="0"/>
              <a:t>Groove-Welded Joints</a:t>
            </a:r>
          </a:p>
          <a:p>
            <a:pPr lvl="1"/>
            <a:r>
              <a:rPr lang="en-US" dirty="0"/>
              <a:t>Fillet-Welded Joints</a:t>
            </a:r>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p:txBody>
          <a:bodyPr/>
          <a:lstStyle/>
          <a:p>
            <a:fld id="{BA98D948-1207-4CB8-9C03-80C63F72A5E7}" type="slidenum">
              <a:rPr lang="en-US" smtClean="0"/>
              <a:pPr/>
              <a:t>3</a:t>
            </a:fld>
            <a:endParaRPr lang="en-US" dirty="0"/>
          </a:p>
        </p:txBody>
      </p:sp>
    </p:spTree>
    <p:extLst>
      <p:ext uri="{BB962C8B-B14F-4D97-AF65-F5344CB8AC3E}">
        <p14:creationId xmlns:p14="http://schemas.microsoft.com/office/powerpoint/2010/main" val="2908024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fontScale="90000"/>
          </a:bodyPr>
          <a:lstStyle/>
          <a:p>
            <a:r>
              <a:rPr lang="en-US" sz="4000" dirty="0"/>
              <a:t>Groove-Welded Joint Types</a:t>
            </a:r>
            <a:br>
              <a:rPr lang="en-US" dirty="0"/>
            </a:br>
            <a:endParaRPr lang="en-US" dirty="0"/>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30</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4031873"/>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Groove welds are classified according to their particular shape.  Most groove welds require a specific edge preparation and are named accordingly.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285750" indent="-285750">
              <a:buFont typeface="Arial" panose="020B0604020202020204" pitchFamily="34" charset="0"/>
              <a:buChar char="•"/>
              <a:defRPr/>
            </a:pPr>
            <a:r>
              <a:rPr lang="en-US" sz="1600" dirty="0">
                <a:effectLst/>
                <a:latin typeface="+mn-lt"/>
                <a:ea typeface="Times New Roman" panose="02020603050405020304" pitchFamily="18" charset="0"/>
                <a:cs typeface="Times New Roman" panose="02020603050405020304" pitchFamily="18" charset="0"/>
              </a:rPr>
              <a:t>The selection of the proper groove weld is dependent on the cost of the edge preparations, the welding process used, and the cost of making the weld. </a:t>
            </a:r>
          </a:p>
          <a:p>
            <a:pPr marL="285750" indent="-285750">
              <a:buFont typeface="Arial" panose="020B0604020202020204" pitchFamily="34" charset="0"/>
              <a:buChar char="•"/>
              <a:defRPr/>
            </a:pPr>
            <a:endParaRPr lang="en-US" sz="1600"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1600" dirty="0">
                <a:effectLst/>
                <a:latin typeface="+mn-lt"/>
                <a:ea typeface="Times New Roman" panose="02020603050405020304" pitchFamily="18" charset="0"/>
                <a:cs typeface="Times New Roman" panose="02020603050405020304" pitchFamily="18" charset="0"/>
              </a:rPr>
              <a:t>The decision as to which groove type to use is usually left to the fabricator/detailer, who will select the type of groove that will generate the required quality at a reasonable cost.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descr="Diagram, engineering drawing&#10;&#10;Description automatically generated">
            <a:extLst>
              <a:ext uri="{FF2B5EF4-FFF2-40B4-BE49-F238E27FC236}">
                <a16:creationId xmlns:a16="http://schemas.microsoft.com/office/drawing/2014/main" id="{77D0B423-1EDE-308A-0F0C-FEF700E45C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13054" y="1522822"/>
            <a:ext cx="4230946" cy="2257327"/>
          </a:xfrm>
          <a:prstGeom prst="rect">
            <a:avLst/>
          </a:prstGeom>
        </p:spPr>
      </p:pic>
    </p:spTree>
    <p:extLst>
      <p:ext uri="{BB962C8B-B14F-4D97-AF65-F5344CB8AC3E}">
        <p14:creationId xmlns:p14="http://schemas.microsoft.com/office/powerpoint/2010/main" val="2193470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109125"/>
            <a:ext cx="8229600" cy="857250"/>
          </a:xfrm>
        </p:spPr>
        <p:txBody>
          <a:bodyPr>
            <a:normAutofit/>
          </a:bodyPr>
          <a:lstStyle/>
          <a:p>
            <a:r>
              <a:rPr lang="en-US" sz="3600" dirty="0"/>
              <a:t>Groove-Welded Joints – Effective Area</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31</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690710" y="825303"/>
            <a:ext cx="8377090" cy="4705904"/>
          </a:xfrm>
          <a:prstGeom prst="rect">
            <a:avLst/>
          </a:prstGeom>
          <a:noFill/>
        </p:spPr>
        <p:txBody>
          <a:bodyPr wrap="square">
            <a:spAutoFit/>
          </a:bodyPr>
          <a:lstStyle/>
          <a:p>
            <a:pPr marL="227013" marR="228600" lvl="0" indent="-227013"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The resistance of welds is based on the effective area of the weld, which is taken as the effective length of the weld times the effective throat  (</a:t>
            </a:r>
            <a:r>
              <a:rPr lang="en-US" sz="1600" i="1" dirty="0">
                <a:effectLst/>
                <a:latin typeface="+mn-lt"/>
                <a:ea typeface="Times New Roman" panose="02020603050405020304" pitchFamily="18" charset="0"/>
                <a:cs typeface="Times New Roman" panose="02020603050405020304" pitchFamily="18" charset="0"/>
              </a:rPr>
              <a:t>AASHTO LRFD </a:t>
            </a:r>
            <a:r>
              <a:rPr lang="en-US" sz="1600" dirty="0">
                <a:effectLst/>
                <a:latin typeface="+mn-lt"/>
                <a:ea typeface="Times New Roman" panose="02020603050405020304" pitchFamily="18" charset="0"/>
                <a:cs typeface="Times New Roman" panose="02020603050405020304" pitchFamily="18" charset="0"/>
              </a:rPr>
              <a:t>Article 6.13.3.3).</a:t>
            </a:r>
          </a:p>
          <a:p>
            <a:pPr marR="228600" lvl="0" algn="just" defTabSz="914400" rtl="0" eaLnBrk="1" fontAlgn="base" latinLnBrk="0" hangingPunct="1">
              <a:lnSpc>
                <a:spcPct val="11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endParaRPr>
          </a:p>
          <a:p>
            <a:pPr marL="285750" marR="228600" indent="-285750" algn="just">
              <a:lnSpc>
                <a:spcPct val="110000"/>
              </a:lnSpc>
              <a:spcBef>
                <a:spcPts val="0"/>
              </a:spcBef>
              <a:spcAft>
                <a:spcPts val="0"/>
              </a:spcAft>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The effective throat is defined nominally as the shortest distance from the joint root to the face of the weld (neglecting any weld reinforcement or convexity), or the minimum width of the expected failure plane.</a:t>
            </a:r>
          </a:p>
          <a:p>
            <a:pPr marL="227013" marR="228600" lvl="0" indent="-227013"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285750" marR="228600" lvl="0" indent="-285750"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lang="en-US" sz="1600" dirty="0">
                <a:solidFill>
                  <a:prstClr val="black"/>
                </a:solidFill>
                <a:latin typeface="Calibri"/>
                <a:ea typeface="Times New Roman" panose="02020603050405020304" pitchFamily="18" charset="0"/>
              </a:rPr>
              <a:t>By definition, the effective throat of a CJP weld is equal to the thickness of the thinner part joined, with no increase allowed for any weld reinforcement or convexity.</a:t>
            </a:r>
          </a:p>
          <a:p>
            <a:pPr marR="228600" lvl="0" algn="just" defTabSz="914400" rtl="0" eaLnBrk="1" fontAlgn="base" latinLnBrk="0" hangingPunct="1">
              <a:lnSpc>
                <a:spcPct val="11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227013" marR="228600" lvl="0" indent="-227013"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The effective throat of a PJP weld is defined in the </a:t>
            </a:r>
            <a:r>
              <a:rPr kumimoji="0" lang="en-US" sz="1600" i="1"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AASHTO/AWS D1.5M/D1.5 Bridge Welding Code</a:t>
            </a:r>
            <a:r>
              <a:rPr kumimoji="0" lang="en-US" sz="160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a:t>
            </a:r>
          </a:p>
          <a:p>
            <a:pPr marL="227013" marR="228600" lvl="0" indent="-227013"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27013" marR="228600" lvl="0" indent="-227013"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The effective length of a groove weld is the width of the part joined perpendicular to the direction of stress. </a:t>
            </a:r>
            <a:endParaRPr kumimoji="0" lang="en-US" sz="16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endParaRPr>
          </a:p>
          <a:p>
            <a:pPr marL="0" marR="228600" lvl="0" indent="0" algn="just" defTabSz="914400" rtl="0" eaLnBrk="1" fontAlgn="base" latinLnBrk="0" hangingPunct="1">
              <a:lnSpc>
                <a:spcPct val="11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3442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46655"/>
            <a:ext cx="8535971" cy="857250"/>
          </a:xfrm>
        </p:spPr>
        <p:txBody>
          <a:bodyPr>
            <a:noAutofit/>
          </a:bodyPr>
          <a:lstStyle/>
          <a:p>
            <a:r>
              <a:rPr lang="en-US" sz="3600" dirty="0"/>
              <a:t>Groove-Welded Joints – Factored Resistance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32</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690710" y="825303"/>
            <a:ext cx="8377090" cy="4942892"/>
          </a:xfrm>
          <a:prstGeom prst="rect">
            <a:avLst/>
          </a:prstGeom>
          <a:noFill/>
        </p:spPr>
        <p:txBody>
          <a:bodyPr wrap="square">
            <a:spAutoFit/>
          </a:bodyPr>
          <a:lstStyle/>
          <a:p>
            <a:pPr marL="227013" marR="228600" lvl="0" indent="-227013"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lang="en-US" sz="1600" dirty="0">
                <a:effectLst/>
                <a:latin typeface="+mn-lt"/>
                <a:ea typeface="Times New Roman" panose="02020603050405020304" pitchFamily="18" charset="0"/>
              </a:rPr>
              <a:t>The factored resistance of complete penetration (CJP) groove-welded connections subjected to tension or compression normal to the effective area or parallel to the axis of the weld is to be taken as the factored resistance of the base metal </a:t>
            </a:r>
            <a:r>
              <a:rPr lang="en-US" sz="1600" dirty="0">
                <a:effectLst/>
                <a:latin typeface="+mn-lt"/>
                <a:ea typeface="Times New Roman" panose="02020603050405020304" pitchFamily="18" charset="0"/>
                <a:cs typeface="Times New Roman" panose="02020603050405020304" pitchFamily="18" charset="0"/>
              </a:rPr>
              <a:t>(</a:t>
            </a:r>
            <a:r>
              <a:rPr lang="en-US" sz="1600" i="1" dirty="0">
                <a:effectLst/>
                <a:latin typeface="+mn-lt"/>
                <a:ea typeface="Times New Roman" panose="02020603050405020304" pitchFamily="18" charset="0"/>
                <a:cs typeface="Times New Roman" panose="02020603050405020304" pitchFamily="18" charset="0"/>
              </a:rPr>
              <a:t>AASHTO LRFD </a:t>
            </a:r>
            <a:r>
              <a:rPr lang="en-US" sz="1600" dirty="0">
                <a:effectLst/>
                <a:latin typeface="+mn-lt"/>
                <a:ea typeface="Times New Roman" panose="02020603050405020304" pitchFamily="18" charset="0"/>
                <a:cs typeface="Times New Roman" panose="02020603050405020304" pitchFamily="18" charset="0"/>
              </a:rPr>
              <a:t>Article 6.13.3.2.2a).</a:t>
            </a:r>
          </a:p>
          <a:p>
            <a:pPr marL="227013" marR="228600" lvl="0" indent="-227013"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endParaRPr lang="en-US" sz="1600" dirty="0">
              <a:latin typeface="+mn-lt"/>
              <a:ea typeface="Times New Roman" panose="02020603050405020304" pitchFamily="18" charset="0"/>
              <a:cs typeface="Times New Roman" panose="02020603050405020304" pitchFamily="18" charset="0"/>
            </a:endParaRPr>
          </a:p>
          <a:p>
            <a:pPr marL="227013" marR="228600" lvl="0" indent="-227013"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lang="en-US" sz="1600" dirty="0">
                <a:effectLst/>
                <a:latin typeface="+mn-lt"/>
                <a:ea typeface="Times New Roman" panose="02020603050405020304" pitchFamily="18" charset="0"/>
              </a:rPr>
              <a:t>The factored resistance of partial penetration (PJP) groove-welded connections subjected to tension or compression parallel to the axis of the weld or compression normal to the effective area is to be taken as the factored resistance of the base metal (</a:t>
            </a:r>
            <a:r>
              <a:rPr lang="en-US" sz="1600" i="1" dirty="0">
                <a:effectLst/>
                <a:latin typeface="+mn-lt"/>
                <a:ea typeface="Times New Roman" panose="02020603050405020304" pitchFamily="18" charset="0"/>
              </a:rPr>
              <a:t>AASHTO LRFD </a:t>
            </a:r>
            <a:r>
              <a:rPr lang="en-US" sz="1600" dirty="0">
                <a:effectLst/>
                <a:latin typeface="+mn-lt"/>
                <a:ea typeface="Times New Roman" panose="02020603050405020304" pitchFamily="18" charset="0"/>
              </a:rPr>
              <a:t>Article 6.13.3.2.3a).</a:t>
            </a:r>
          </a:p>
          <a:p>
            <a:pPr marL="227013" marR="228600" lvl="0" indent="-227013"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endParaRPr lang="en-US" sz="1600" dirty="0">
              <a:latin typeface="+mn-lt"/>
              <a:ea typeface="Times New Roman" panose="02020603050405020304" pitchFamily="18" charset="0"/>
              <a:cs typeface="Times New Roman" panose="02020603050405020304" pitchFamily="18" charset="0"/>
            </a:endParaRPr>
          </a:p>
          <a:p>
            <a:pPr marL="227013" marR="228600" indent="-227013" algn="just">
              <a:lnSpc>
                <a:spcPct val="110000"/>
              </a:lnSpc>
              <a:spcBef>
                <a:spcPts val="0"/>
              </a:spcBef>
              <a:spcAft>
                <a:spcPts val="0"/>
              </a:spcAft>
              <a:buFont typeface="Arial" panose="020B0604020202020204" pitchFamily="34" charset="0"/>
              <a:buChar char="•"/>
              <a:defRPr/>
            </a:pPr>
            <a:r>
              <a:rPr lang="en-US" sz="1600" dirty="0">
                <a:effectLst/>
                <a:latin typeface="+mn-lt"/>
                <a:ea typeface="Times New Roman" panose="02020603050405020304" pitchFamily="18" charset="0"/>
              </a:rPr>
              <a:t>The factored resistance for partial penetration (PJP) groove-welded connections subjected to tension normal to the effective area is be taken as the lesser of either the value given by either </a:t>
            </a:r>
            <a:r>
              <a:rPr lang="en-US" sz="1600" i="1" dirty="0">
                <a:effectLst/>
                <a:latin typeface="+mn-lt"/>
                <a:ea typeface="Times New Roman" panose="02020603050405020304" pitchFamily="18" charset="0"/>
              </a:rPr>
              <a:t>AASHTO LRFD </a:t>
            </a:r>
            <a:r>
              <a:rPr lang="en-US" sz="1600" dirty="0">
                <a:effectLst/>
                <a:latin typeface="+mn-lt"/>
                <a:ea typeface="Times New Roman" panose="02020603050405020304" pitchFamily="18" charset="0"/>
              </a:rPr>
              <a:t>Eq. 6.13.3.2.3a-1 or the factored resistance of the base metal.</a:t>
            </a:r>
            <a:endParaRPr lang="en-US" sz="1600" dirty="0">
              <a:effectLst/>
              <a:latin typeface="+mn-lt"/>
              <a:ea typeface="Times New Roman" panose="02020603050405020304" pitchFamily="18" charset="0"/>
              <a:cs typeface="Times New Roman" panose="02020603050405020304" pitchFamily="18" charset="0"/>
            </a:endParaRPr>
          </a:p>
          <a:p>
            <a:pPr marL="227013" marR="228600" lvl="0" indent="-227013"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endParaRPr lang="en-US" sz="1600" dirty="0">
              <a:latin typeface="+mn-lt"/>
              <a:ea typeface="Times New Roman" panose="02020603050405020304" pitchFamily="18" charset="0"/>
              <a:cs typeface="Times New Roman" panose="02020603050405020304" pitchFamily="18" charset="0"/>
            </a:endParaRPr>
          </a:p>
          <a:p>
            <a:pPr marL="227013" marR="228600" lvl="0" indent="-227013"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lang="en-US" sz="1600" dirty="0">
                <a:latin typeface="+mn-lt"/>
              </a:rPr>
              <a:t>Groove welds are typically not designed by the Engineer. Rather, the Engineer merely identifies the need for and location of a groove weld on the contract plans.</a:t>
            </a:r>
            <a:endParaRPr lang="en-US" sz="1600" dirty="0">
              <a:effectLst/>
              <a:latin typeface="+mn-lt"/>
              <a:ea typeface="Times New Roman" panose="02020603050405020304" pitchFamily="18" charset="0"/>
              <a:cs typeface="Times New Roman" panose="02020603050405020304" pitchFamily="18" charset="0"/>
            </a:endParaRPr>
          </a:p>
          <a:p>
            <a:pPr marR="228600" lvl="0" algn="just" defTabSz="914400" rtl="0" eaLnBrk="1" fontAlgn="base" latinLnBrk="0" hangingPunct="1">
              <a:lnSpc>
                <a:spcPct val="11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endParaRPr>
          </a:p>
          <a:p>
            <a:pPr marL="0" marR="228600" lvl="0" indent="0" algn="just" defTabSz="914400" rtl="0" eaLnBrk="1" fontAlgn="base" latinLnBrk="0" hangingPunct="1">
              <a:lnSpc>
                <a:spcPct val="11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5851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600" dirty="0"/>
              <a:t>Groove-Welded Joints – Welded Splices</a:t>
            </a:r>
          </a:p>
        </p:txBody>
      </p:sp>
      <p:sp>
        <p:nvSpPr>
          <p:cNvPr id="14" name="Content Placeholder 13">
            <a:extLst>
              <a:ext uri="{FF2B5EF4-FFF2-40B4-BE49-F238E27FC236}">
                <a16:creationId xmlns:a16="http://schemas.microsoft.com/office/drawing/2014/main" id="{90907F19-A253-A3F1-3C73-35D479FE6063}"/>
              </a:ext>
            </a:extLst>
          </p:cNvPr>
          <p:cNvSpPr>
            <a:spLocks noGrp="1"/>
          </p:cNvSpPr>
          <p:nvPr>
            <p:ph sz="half" idx="1"/>
          </p:nvPr>
        </p:nvSpPr>
        <p:spPr>
          <a:xfrm>
            <a:off x="457200" y="1063625"/>
            <a:ext cx="4324350" cy="3943350"/>
          </a:xfrm>
        </p:spPr>
        <p:txBody>
          <a:bodyPr>
            <a:normAutofit fontScale="47500" lnSpcReduction="20000"/>
          </a:bodyPr>
          <a:lstStyle/>
          <a:p>
            <a:pPr lvl="0"/>
            <a:r>
              <a:rPr lang="en-US" dirty="0"/>
              <a:t>The design of welded splices is covered in </a:t>
            </a:r>
            <a:r>
              <a:rPr lang="en-US" i="1" dirty="0"/>
              <a:t>AASHTO LRFD </a:t>
            </a:r>
            <a:r>
              <a:rPr lang="en-US" dirty="0"/>
              <a:t>Article 6.13.6.2. Welded splices must also conform to the requirements given in the latest edition of the </a:t>
            </a:r>
            <a:r>
              <a:rPr lang="en-US" i="1" dirty="0"/>
              <a:t>AASHTO/AWS D1.5M/D1.5 Bridge Welding Code</a:t>
            </a:r>
            <a:r>
              <a:rPr lang="en-US" dirty="0"/>
              <a:t>.</a:t>
            </a:r>
          </a:p>
          <a:p>
            <a:pPr lvl="0"/>
            <a:r>
              <a:rPr lang="en-US" dirty="0"/>
              <a:t>Welded butt splices for tension, compression, and flexural members are to be designed using complete penetration (CJP) groove welds (10th Edition). The use of splice plates should be avoided.</a:t>
            </a:r>
          </a:p>
          <a:p>
            <a:pPr lvl="0"/>
            <a:r>
              <a:rPr lang="en-US" dirty="0"/>
              <a:t>Changing flange widths at welded shop splices should be avoided if at all possible. Should it become necessary to splice material of different widths using welded butt joints, symmetric transitions must be used that conform to one of the details shown in </a:t>
            </a:r>
            <a:r>
              <a:rPr lang="en-US" i="1" dirty="0"/>
              <a:t>AASHTO LRFD </a:t>
            </a:r>
            <a:r>
              <a:rPr lang="en-US" dirty="0"/>
              <a:t>Figure 6.13.6.2-1.</a:t>
            </a:r>
          </a:p>
          <a:p>
            <a:pPr lvl="0"/>
            <a:r>
              <a:rPr lang="en-US" dirty="0"/>
              <a:t>At welded butt splices joining material of different thicknesses, the transition (including the weld) must be ground to a uniform slope between the offset surfaces of not more than 1 in 2.5.</a:t>
            </a:r>
          </a:p>
          <a:p>
            <a:r>
              <a:rPr lang="en-US" dirty="0"/>
              <a:t>Welded field splices are less commonly used than bolted field splices. If used, they should be arranged to minimize overhead welding. </a:t>
            </a:r>
            <a:endParaRPr lang="en-US" noProof="0"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33</a:t>
            </a:fld>
            <a:endParaRPr lang="en-US" noProof="0" dirty="0"/>
          </a:p>
        </p:txBody>
      </p:sp>
      <p:pic>
        <p:nvPicPr>
          <p:cNvPr id="27" name="Content Placeholder 26">
            <a:extLst>
              <a:ext uri="{FF2B5EF4-FFF2-40B4-BE49-F238E27FC236}">
                <a16:creationId xmlns:a16="http://schemas.microsoft.com/office/drawing/2014/main" id="{CFED382E-8117-FD6E-4590-6AAD64310045}"/>
              </a:ext>
            </a:extLst>
          </p:cNvPr>
          <p:cNvPicPr>
            <a:picLocks noGrp="1" noChangeAspect="1"/>
          </p:cNvPicPr>
          <p:nvPr>
            <p:ph sz="half" idx="2"/>
          </p:nvPr>
        </p:nvPicPr>
        <p:blipFill>
          <a:blip r:embed="rId3" cstate="hqprint">
            <a:extLst>
              <a:ext uri="{28A0092B-C50C-407E-A947-70E740481C1C}">
                <a14:useLocalDpi xmlns:a14="http://schemas.microsoft.com/office/drawing/2010/main"/>
              </a:ext>
            </a:extLst>
          </a:blip>
          <a:stretch>
            <a:fillRect/>
          </a:stretch>
        </p:blipFill>
        <p:spPr>
          <a:xfrm>
            <a:off x="4914900" y="1317411"/>
            <a:ext cx="4038600" cy="3027579"/>
          </a:xfrm>
        </p:spPr>
      </p:pic>
    </p:spTree>
    <p:extLst>
      <p:ext uri="{BB962C8B-B14F-4D97-AF65-F5344CB8AC3E}">
        <p14:creationId xmlns:p14="http://schemas.microsoft.com/office/powerpoint/2010/main" val="3860374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9EBC31-964C-4105-A192-625832163FB3}"/>
              </a:ext>
            </a:extLst>
          </p:cNvPr>
          <p:cNvSpPr>
            <a:spLocks noGrp="1"/>
          </p:cNvSpPr>
          <p:nvPr>
            <p:ph type="title"/>
          </p:nvPr>
        </p:nvSpPr>
        <p:spPr/>
        <p:txBody>
          <a:bodyPr lIns="91440" tIns="45720" rIns="91440" bIns="45720" anchor="t"/>
          <a:lstStyle/>
          <a:p>
            <a:r>
              <a:rPr lang="en-US" dirty="0"/>
              <a:t>Design of Welded Joints</a:t>
            </a:r>
            <a:br>
              <a:rPr lang="en-US" dirty="0"/>
            </a:br>
            <a:r>
              <a:rPr lang="en-US" sz="3200" dirty="0"/>
              <a:t>     Fillet-welded joints</a:t>
            </a:r>
            <a:endParaRPr lang="en-US" dirty="0">
              <a:cs typeface="Calibri"/>
            </a:endParaRPr>
          </a:p>
        </p:txBody>
      </p:sp>
      <p:sp>
        <p:nvSpPr>
          <p:cNvPr id="6" name="Text Placeholder 5">
            <a:extLst>
              <a:ext uri="{FF2B5EF4-FFF2-40B4-BE49-F238E27FC236}">
                <a16:creationId xmlns:a16="http://schemas.microsoft.com/office/drawing/2014/main" id="{B39486E4-04C2-419A-A4B8-F831A737DC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72A4D9-F24F-4014-9ED4-CD80D7916DE7}"/>
              </a:ext>
            </a:extLst>
          </p:cNvPr>
          <p:cNvSpPr>
            <a:spLocks noGrp="1"/>
          </p:cNvSpPr>
          <p:nvPr>
            <p:ph type="sldNum" sz="quarter" idx="12"/>
          </p:nvPr>
        </p:nvSpPr>
        <p:spPr/>
        <p:txBody>
          <a:bodyPr/>
          <a:lstStyle/>
          <a:p>
            <a:fld id="{BA98D948-1207-4CB8-9C03-80C63F72A5E7}" type="slidenum">
              <a:rPr lang="en-US" smtClean="0"/>
              <a:t>34</a:t>
            </a:fld>
            <a:endParaRPr lang="en-US" dirty="0"/>
          </a:p>
        </p:txBody>
      </p:sp>
    </p:spTree>
    <p:extLst>
      <p:ext uri="{BB962C8B-B14F-4D97-AF65-F5344CB8AC3E}">
        <p14:creationId xmlns:p14="http://schemas.microsoft.com/office/powerpoint/2010/main" val="3880085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Fillet-Welded Joints - General</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35</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2554545"/>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Fillet welds are the most widely used welds due to their ease of fabrication and overall economy and are certainly the most widely used welds for bracing member connections.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Fillet welds generally require less precision during fit-up and the edges of the joined pieces seldom need special preparation such as beveling or squaring. </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8A3F9B5F-95A6-6FFE-619B-A45CEA50E6BE}"/>
              </a:ext>
            </a:extLst>
          </p:cNvPr>
          <p:cNvSpPr txBox="1"/>
          <p:nvPr/>
        </p:nvSpPr>
        <p:spPr>
          <a:xfrm>
            <a:off x="402632" y="3473539"/>
            <a:ext cx="8284168" cy="1323439"/>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The size of a fillet weld is given as the leg size of the fillet. The effective area of a fillet weld is taken equal to the effective length of the weld times the effective throat (</a:t>
            </a:r>
            <a:r>
              <a:rPr lang="en-US" sz="1600" i="1" dirty="0">
                <a:effectLst/>
                <a:latin typeface="+mn-lt"/>
                <a:ea typeface="Times New Roman" panose="02020603050405020304" pitchFamily="18" charset="0"/>
                <a:cs typeface="Times New Roman" panose="02020603050405020304" pitchFamily="18" charset="0"/>
              </a:rPr>
              <a:t>AASHTO LRFD </a:t>
            </a:r>
            <a:r>
              <a:rPr lang="en-US" sz="1600" dirty="0">
                <a:effectLst/>
                <a:latin typeface="+mn-lt"/>
                <a:ea typeface="Times New Roman" panose="02020603050405020304" pitchFamily="18" charset="0"/>
                <a:cs typeface="Times New Roman" panose="02020603050405020304" pitchFamily="18" charset="0"/>
              </a:rPr>
              <a:t>Article 6.13.3.3). The effective length is to be taken as the overall length of the full-size fillet. The effective throat dimension of a fillet weld for a typical fillet weld with equal legs of nominal size is taken equal to 0.707 times the leg size.</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p:txBody>
      </p:sp>
      <p:pic>
        <p:nvPicPr>
          <p:cNvPr id="6" name="Picture 5" descr="Diagram, engineering drawing&#10;&#10;Description automatically generated">
            <a:extLst>
              <a:ext uri="{FF2B5EF4-FFF2-40B4-BE49-F238E27FC236}">
                <a16:creationId xmlns:a16="http://schemas.microsoft.com/office/drawing/2014/main" id="{4F59DD69-B31B-4256-B317-682669C093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39310" y="1180604"/>
            <a:ext cx="3622776" cy="1391146"/>
          </a:xfrm>
          <a:prstGeom prst="rect">
            <a:avLst/>
          </a:prstGeom>
        </p:spPr>
      </p:pic>
      <p:sp>
        <p:nvSpPr>
          <p:cNvPr id="11" name="TextBox 10">
            <a:extLst>
              <a:ext uri="{FF2B5EF4-FFF2-40B4-BE49-F238E27FC236}">
                <a16:creationId xmlns:a16="http://schemas.microsoft.com/office/drawing/2014/main" id="{BB8AE691-743A-ED33-3A06-AEADB7C56395}"/>
              </a:ext>
            </a:extLst>
          </p:cNvPr>
          <p:cNvSpPr txBox="1"/>
          <p:nvPr/>
        </p:nvSpPr>
        <p:spPr>
          <a:xfrm>
            <a:off x="5239310" y="2517883"/>
            <a:ext cx="1366886" cy="276999"/>
          </a:xfrm>
          <a:prstGeom prst="rect">
            <a:avLst/>
          </a:prstGeom>
          <a:noFill/>
        </p:spPr>
        <p:txBody>
          <a:bodyPr wrap="square" rtlCol="0">
            <a:spAutoFit/>
          </a:bodyPr>
          <a:lstStyle/>
          <a:p>
            <a:r>
              <a:rPr lang="en-US" sz="1200" dirty="0">
                <a:latin typeface="+mn-lt"/>
              </a:rPr>
              <a:t>Source: FHWA</a:t>
            </a:r>
          </a:p>
        </p:txBody>
      </p:sp>
      <p:sp>
        <p:nvSpPr>
          <p:cNvPr id="12" name="TextBox 11">
            <a:extLst>
              <a:ext uri="{FF2B5EF4-FFF2-40B4-BE49-F238E27FC236}">
                <a16:creationId xmlns:a16="http://schemas.microsoft.com/office/drawing/2014/main" id="{1A36765D-D1A6-CD82-BADB-A420CF6FD3F1}"/>
              </a:ext>
            </a:extLst>
          </p:cNvPr>
          <p:cNvSpPr txBox="1"/>
          <p:nvPr/>
        </p:nvSpPr>
        <p:spPr>
          <a:xfrm>
            <a:off x="5557101" y="2830340"/>
            <a:ext cx="3799002" cy="338554"/>
          </a:xfrm>
          <a:prstGeom prst="rect">
            <a:avLst/>
          </a:prstGeom>
          <a:noFill/>
        </p:spPr>
        <p:txBody>
          <a:bodyPr wrap="square" rtlCol="0">
            <a:spAutoFit/>
          </a:bodyPr>
          <a:lstStyle/>
          <a:p>
            <a:r>
              <a:rPr lang="en-US" sz="1600" dirty="0">
                <a:latin typeface="+mn-lt"/>
              </a:rPr>
              <a:t>Effective throat = 0.707 * Leg Size</a:t>
            </a:r>
          </a:p>
        </p:txBody>
      </p:sp>
    </p:spTree>
    <p:extLst>
      <p:ext uri="{BB962C8B-B14F-4D97-AF65-F5344CB8AC3E}">
        <p14:creationId xmlns:p14="http://schemas.microsoft.com/office/powerpoint/2010/main" val="489091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600" dirty="0"/>
              <a:t>Fillet-Welded Joints – Size Requirements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36</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84CF0-3E28-8FFF-CB3F-FC42D8411877}"/>
              </a:ext>
            </a:extLst>
          </p:cNvPr>
          <p:cNvSpPr txBox="1"/>
          <p:nvPr/>
        </p:nvSpPr>
        <p:spPr>
          <a:xfrm>
            <a:off x="735291" y="1140643"/>
            <a:ext cx="7843101" cy="2862322"/>
          </a:xfrm>
          <a:prstGeom prst="rect">
            <a:avLst/>
          </a:prstGeom>
          <a:noFill/>
        </p:spPr>
        <p:txBody>
          <a:bodyPr wrap="square" rtlCol="0">
            <a:spAutoFit/>
          </a:bodyPr>
          <a:lstStyle/>
          <a:p>
            <a:pPr marL="285750" indent="-285750">
              <a:buFont typeface="Arial" panose="020B0604020202020204" pitchFamily="34" charset="0"/>
              <a:buChar char="•"/>
            </a:pPr>
            <a:r>
              <a:rPr lang="en-US" sz="1800" spc="10" dirty="0">
                <a:effectLst/>
                <a:latin typeface="+mn-lt"/>
                <a:ea typeface="Times New Roman" panose="02020603050405020304" pitchFamily="18" charset="0"/>
              </a:rPr>
              <a:t>The size of a fillet weld that may be assumed in the design of a connection </a:t>
            </a:r>
            <a:r>
              <a:rPr lang="en-US" spc="10" dirty="0">
                <a:latin typeface="+mn-lt"/>
                <a:ea typeface="Times New Roman" panose="02020603050405020304" pitchFamily="18" charset="0"/>
              </a:rPr>
              <a:t>is to </a:t>
            </a:r>
            <a:r>
              <a:rPr lang="en-US" sz="1800" spc="10" dirty="0">
                <a:effectLst/>
                <a:latin typeface="+mn-lt"/>
                <a:ea typeface="Times New Roman" panose="02020603050405020304" pitchFamily="18" charset="0"/>
              </a:rPr>
              <a:t>be such that the factored forces do not exceed the factored resistance of the connection (</a:t>
            </a:r>
            <a:r>
              <a:rPr lang="en-US" sz="1800" i="1" spc="10" dirty="0">
                <a:effectLst/>
                <a:latin typeface="+mn-lt"/>
                <a:ea typeface="Times New Roman" panose="02020603050405020304" pitchFamily="18" charset="0"/>
              </a:rPr>
              <a:t>AASHTO LRFD </a:t>
            </a:r>
            <a:r>
              <a:rPr lang="en-US" sz="1800" spc="10" dirty="0">
                <a:effectLst/>
                <a:latin typeface="+mn-lt"/>
                <a:ea typeface="Times New Roman" panose="02020603050405020304" pitchFamily="18" charset="0"/>
              </a:rPr>
              <a:t>Article 6.13.3.4)</a:t>
            </a:r>
          </a:p>
          <a:p>
            <a:pPr marL="285750" indent="-285750">
              <a:buFont typeface="Arial" panose="020B0604020202020204" pitchFamily="34" charset="0"/>
              <a:buChar char="•"/>
            </a:pPr>
            <a:endParaRPr lang="en-US" spc="10" dirty="0">
              <a:latin typeface="+mn-lt"/>
            </a:endParaRPr>
          </a:p>
          <a:p>
            <a:pPr marL="285750" indent="-285750">
              <a:buFont typeface="Arial" panose="020B0604020202020204" pitchFamily="34" charset="0"/>
              <a:buChar char="•"/>
            </a:pPr>
            <a:r>
              <a:rPr lang="en-US" spc="10" dirty="0">
                <a:latin typeface="+mn-lt"/>
              </a:rPr>
              <a:t>Maximum size of a fillet weld:</a:t>
            </a:r>
          </a:p>
          <a:p>
            <a:pPr marL="285750" indent="-285750">
              <a:buFont typeface="Arial" panose="020B0604020202020204" pitchFamily="34" charset="0"/>
              <a:buChar char="•"/>
            </a:pPr>
            <a:endParaRPr lang="en-US" spc="10" dirty="0">
              <a:latin typeface="+mn-lt"/>
            </a:endParaRPr>
          </a:p>
          <a:p>
            <a:pPr marL="285750" indent="-285750">
              <a:buFont typeface="Arial" panose="020B0604020202020204" pitchFamily="34" charset="0"/>
              <a:buChar char="•"/>
            </a:pPr>
            <a:endParaRPr lang="en-US" spc="10" dirty="0">
              <a:latin typeface="+mn-lt"/>
            </a:endParaRPr>
          </a:p>
          <a:p>
            <a:pPr marL="285750" indent="-285750">
              <a:buFont typeface="Arial" panose="020B0604020202020204" pitchFamily="34" charset="0"/>
              <a:buChar char="•"/>
            </a:pPr>
            <a:endParaRPr lang="en-US" spc="10" dirty="0">
              <a:latin typeface="+mn-lt"/>
            </a:endParaRPr>
          </a:p>
          <a:p>
            <a:pPr marL="285750" indent="-285750">
              <a:buFont typeface="Arial" panose="020B0604020202020204" pitchFamily="34" charset="0"/>
              <a:buChar char="•"/>
            </a:pPr>
            <a:endParaRPr lang="en-US" spc="10" dirty="0">
              <a:latin typeface="+mn-lt"/>
            </a:endParaRPr>
          </a:p>
          <a:p>
            <a:pPr marL="285750" indent="-285750">
              <a:buFont typeface="Arial" panose="020B0604020202020204" pitchFamily="34" charset="0"/>
              <a:buChar char="•"/>
            </a:pPr>
            <a:r>
              <a:rPr lang="en-US" spc="10" dirty="0">
                <a:latin typeface="+mn-lt"/>
              </a:rPr>
              <a:t>Minimum size of a fillet weld:</a:t>
            </a:r>
            <a:endParaRPr lang="en-US" dirty="0">
              <a:latin typeface="+mn-lt"/>
            </a:endParaRPr>
          </a:p>
        </p:txBody>
      </p:sp>
      <p:pic>
        <p:nvPicPr>
          <p:cNvPr id="9" name="Picture 8" descr="Table&#10;&#10;Description automatically generated">
            <a:extLst>
              <a:ext uri="{FF2B5EF4-FFF2-40B4-BE49-F238E27FC236}">
                <a16:creationId xmlns:a16="http://schemas.microsoft.com/office/drawing/2014/main" id="{5BF06EFA-0DEA-9345-1BBB-97204F5F12C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71724" y="2106388"/>
            <a:ext cx="3993657" cy="1393826"/>
          </a:xfrm>
          <a:prstGeom prst="rect">
            <a:avLst/>
          </a:prstGeom>
        </p:spPr>
      </p:pic>
      <p:pic>
        <p:nvPicPr>
          <p:cNvPr id="13" name="Picture 12" descr="Table&#10;&#10;Description automatically generated">
            <a:extLst>
              <a:ext uri="{FF2B5EF4-FFF2-40B4-BE49-F238E27FC236}">
                <a16:creationId xmlns:a16="http://schemas.microsoft.com/office/drawing/2014/main" id="{D196ED9E-48B0-1769-4AA8-C6239CE8D40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65992" y="3551606"/>
            <a:ext cx="3899389" cy="1456163"/>
          </a:xfrm>
          <a:prstGeom prst="rect">
            <a:avLst/>
          </a:prstGeom>
        </p:spPr>
      </p:pic>
      <p:sp>
        <p:nvSpPr>
          <p:cNvPr id="7" name="TextBox 6">
            <a:extLst>
              <a:ext uri="{FF2B5EF4-FFF2-40B4-BE49-F238E27FC236}">
                <a16:creationId xmlns:a16="http://schemas.microsoft.com/office/drawing/2014/main" id="{DEF014C2-1070-A84B-B980-F89B8DD3A1BF}"/>
              </a:ext>
            </a:extLst>
          </p:cNvPr>
          <p:cNvSpPr txBox="1"/>
          <p:nvPr/>
        </p:nvSpPr>
        <p:spPr>
          <a:xfrm>
            <a:off x="1233061" y="4002857"/>
            <a:ext cx="2699764" cy="1077218"/>
          </a:xfrm>
          <a:prstGeom prst="rect">
            <a:avLst/>
          </a:prstGeom>
          <a:noFill/>
        </p:spPr>
        <p:txBody>
          <a:bodyPr wrap="square">
            <a:spAutoFit/>
          </a:bodyPr>
          <a:lstStyle/>
          <a:p>
            <a:r>
              <a:rPr lang="en-US" sz="1600" u="sng" dirty="0">
                <a:latin typeface="+mn-lt"/>
              </a:rPr>
              <a:t>Note</a:t>
            </a:r>
            <a:r>
              <a:rPr lang="en-US" sz="1600" dirty="0">
                <a:latin typeface="+mn-lt"/>
              </a:rPr>
              <a:t>: a 5/16-in. fillet weld is the largest that can be deposited in a single pass by a manual process. </a:t>
            </a:r>
          </a:p>
        </p:txBody>
      </p:sp>
    </p:spTree>
    <p:extLst>
      <p:ext uri="{BB962C8B-B14F-4D97-AF65-F5344CB8AC3E}">
        <p14:creationId xmlns:p14="http://schemas.microsoft.com/office/powerpoint/2010/main" val="2256388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200" dirty="0"/>
              <a:t>Fillet-Welded Joints – Minimum Effective Length</a:t>
            </a:r>
          </a:p>
        </p:txBody>
      </p:sp>
      <p:sp>
        <p:nvSpPr>
          <p:cNvPr id="13" name="Content Placeholder 12">
            <a:extLst>
              <a:ext uri="{FF2B5EF4-FFF2-40B4-BE49-F238E27FC236}">
                <a16:creationId xmlns:a16="http://schemas.microsoft.com/office/drawing/2014/main" id="{C8534BE6-5BC7-87CE-3C70-34FC977C49CD}"/>
              </a:ext>
            </a:extLst>
          </p:cNvPr>
          <p:cNvSpPr>
            <a:spLocks noGrp="1"/>
          </p:cNvSpPr>
          <p:nvPr>
            <p:ph sz="half" idx="1"/>
          </p:nvPr>
        </p:nvSpPr>
        <p:spPr>
          <a:xfrm>
            <a:off x="457200" y="1200151"/>
            <a:ext cx="4038600" cy="1460500"/>
          </a:xfrm>
        </p:spPr>
        <p:txBody>
          <a:bodyPr>
            <a:normAutofit fontScale="85000" lnSpcReduction="20000"/>
          </a:bodyPr>
          <a:lstStyle/>
          <a:p>
            <a:r>
              <a:rPr lang="en-US" sz="2600" dirty="0"/>
              <a:t>The minimum effective length of a fillet weld is to be taken as four times its size, but in no case less than 1.5 in. (</a:t>
            </a:r>
            <a:r>
              <a:rPr lang="en-US" sz="2600" i="1" dirty="0"/>
              <a:t>AASHTO LRFD</a:t>
            </a:r>
            <a:r>
              <a:rPr lang="en-US" sz="2600" dirty="0"/>
              <a:t> Article 6.13.3.5).</a:t>
            </a:r>
          </a:p>
          <a:p>
            <a:endParaRPr lang="en-US" dirty="0"/>
          </a:p>
          <a:p>
            <a:endParaRPr lang="en-US" dirty="0"/>
          </a:p>
        </p:txBody>
      </p:sp>
      <p:pic>
        <p:nvPicPr>
          <p:cNvPr id="11" name="Content Placeholder 10">
            <a:extLst>
              <a:ext uri="{FF2B5EF4-FFF2-40B4-BE49-F238E27FC236}">
                <a16:creationId xmlns:a16="http://schemas.microsoft.com/office/drawing/2014/main" id="{CAE81FBA-20D8-1C28-E26E-440851DB1BFE}"/>
              </a:ext>
            </a:extLst>
          </p:cNvPr>
          <p:cNvPicPr>
            <a:picLocks noGrp="1" noChangeAspect="1"/>
          </p:cNvPicPr>
          <p:nvPr>
            <p:ph sz="half" idx="2"/>
          </p:nvPr>
        </p:nvPicPr>
        <p:blipFill>
          <a:blip r:embed="rId3" cstate="hqprint">
            <a:extLst>
              <a:ext uri="{28A0092B-C50C-407E-A947-70E740481C1C}">
                <a14:useLocalDpi xmlns:a14="http://schemas.microsoft.com/office/drawing/2010/main"/>
              </a:ext>
            </a:extLst>
          </a:blip>
          <a:stretch>
            <a:fillRect/>
          </a:stretch>
        </p:blipFill>
        <p:spPr>
          <a:xfrm>
            <a:off x="5394393" y="1200150"/>
            <a:ext cx="2546214" cy="3394075"/>
          </a:xfrm>
        </p:spPr>
      </p:pic>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37</a:t>
            </a:fld>
            <a:endParaRPr lang="en-US" noProof="0" dirty="0"/>
          </a:p>
        </p:txBody>
      </p:sp>
      <p:pic>
        <p:nvPicPr>
          <p:cNvPr id="23" name="Picture 22" descr="Diagram, engineering drawing&#10;&#10;Description automatically generated">
            <a:extLst>
              <a:ext uri="{FF2B5EF4-FFF2-40B4-BE49-F238E27FC236}">
                <a16:creationId xmlns:a16="http://schemas.microsoft.com/office/drawing/2014/main" id="{CEB7BCE2-0458-8B3A-180E-97052DDF340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03393" y="2753967"/>
            <a:ext cx="2365913" cy="2139955"/>
          </a:xfrm>
          <a:prstGeom prst="rect">
            <a:avLst/>
          </a:prstGeom>
        </p:spPr>
      </p:pic>
    </p:spTree>
    <p:extLst>
      <p:ext uri="{BB962C8B-B14F-4D97-AF65-F5344CB8AC3E}">
        <p14:creationId xmlns:p14="http://schemas.microsoft.com/office/powerpoint/2010/main" val="3564799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200" dirty="0"/>
              <a:t>Fillet-Welded Joints – Fillet Welds for Sealing</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38</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84CF0-3E28-8FFF-CB3F-FC42D8411877}"/>
              </a:ext>
            </a:extLst>
          </p:cNvPr>
          <p:cNvSpPr txBox="1"/>
          <p:nvPr/>
        </p:nvSpPr>
        <p:spPr>
          <a:xfrm>
            <a:off x="763572" y="933254"/>
            <a:ext cx="8125905" cy="4801314"/>
          </a:xfrm>
          <a:prstGeom prst="rect">
            <a:avLst/>
          </a:prstGeom>
          <a:noFill/>
        </p:spPr>
        <p:txBody>
          <a:bodyPr wrap="square" rtlCol="0">
            <a:spAutoFit/>
          </a:bodyPr>
          <a:lstStyle/>
          <a:p>
            <a:pPr marL="285750" indent="-285750">
              <a:buFont typeface="Arial" panose="020B0604020202020204" pitchFamily="34" charset="0"/>
              <a:buChar char="•"/>
            </a:pPr>
            <a:r>
              <a:rPr lang="en-US" sz="1600" dirty="0">
                <a:effectLst/>
                <a:latin typeface="+mn-lt"/>
                <a:ea typeface="Times New Roman" panose="02020603050405020304" pitchFamily="18" charset="0"/>
              </a:rPr>
              <a:t>Fillet welds for sealing should be continuous welds combining the functions of sealing and strength (</a:t>
            </a:r>
            <a:r>
              <a:rPr lang="en-US" sz="1600" i="1" dirty="0">
                <a:effectLst/>
                <a:latin typeface="+mn-lt"/>
                <a:ea typeface="Times New Roman" panose="02020603050405020304" pitchFamily="18" charset="0"/>
              </a:rPr>
              <a:t>AASHTO LRFD </a:t>
            </a:r>
            <a:r>
              <a:rPr lang="en-US" sz="1600" dirty="0">
                <a:effectLst/>
                <a:latin typeface="+mn-lt"/>
                <a:ea typeface="Times New Roman" panose="02020603050405020304" pitchFamily="18" charset="0"/>
              </a:rPr>
              <a:t>Article 6.13.3.7). </a:t>
            </a:r>
          </a:p>
          <a:p>
            <a:pPr marL="285750" indent="-285750">
              <a:buFont typeface="Arial" panose="020B0604020202020204" pitchFamily="34" charset="0"/>
              <a:buChar char="•"/>
            </a:pPr>
            <a:endParaRPr lang="en-US" sz="1600" spc="10" dirty="0">
              <a:latin typeface="+mn-lt"/>
            </a:endParaRPr>
          </a:p>
          <a:p>
            <a:pPr marL="285750" indent="-285750">
              <a:buFont typeface="Arial" panose="020B0604020202020204" pitchFamily="34" charset="0"/>
              <a:buChar char="•"/>
            </a:pPr>
            <a:r>
              <a:rPr lang="en-US" sz="1600" dirty="0">
                <a:effectLst/>
                <a:latin typeface="+mn-lt"/>
                <a:ea typeface="Times New Roman" panose="02020603050405020304" pitchFamily="18" charset="0"/>
              </a:rPr>
              <a:t>The portion of fillet welds wrapping the ends of a transverse, longitudinal or bearing stiffener, connection plate, or a lap splice connection, are simply for sealing and are not to be included in the calculation of the resistance of the connection and are also exempt from the minimum size requirements (Slide 36).</a:t>
            </a:r>
          </a:p>
          <a:p>
            <a:pPr marL="285750" indent="-285750">
              <a:buFont typeface="Arial" panose="020B0604020202020204" pitchFamily="34" charset="0"/>
              <a:buChar char="•"/>
            </a:pPr>
            <a:endParaRPr lang="en-US" sz="1600" spc="10" dirty="0">
              <a:latin typeface="+mn-lt"/>
            </a:endParaRPr>
          </a:p>
          <a:p>
            <a:pPr marL="285750" indent="-285750">
              <a:buFont typeface="Arial" panose="020B0604020202020204" pitchFamily="34" charset="0"/>
              <a:buChar char="•"/>
            </a:pPr>
            <a:r>
              <a:rPr lang="en-US" sz="1600" dirty="0">
                <a:latin typeface="+mn-lt"/>
              </a:rPr>
              <a:t>The ends of fillet welded connections in galvanized structures should be sealed to prevent the acids used to prepare the steel for galvanizing from being trapped in-between the components and then leaching out. Vent holes or an unwelded length around the adjoining surfaces should be provided to allow the trapped air and moisture to escape and prevent destructive pressures from developing between the surfaces if the overlapped area is greater than or equal to 16.0 in.</a:t>
            </a:r>
            <a:r>
              <a:rPr lang="en-US" sz="1600" baseline="30000" dirty="0">
                <a:latin typeface="+mn-lt"/>
              </a:rPr>
              <a:t>2</a:t>
            </a:r>
            <a:r>
              <a:rPr lang="en-US" sz="1600" dirty="0">
                <a:latin typeface="+mn-lt"/>
              </a:rPr>
              <a:t> for plates ½-in. or less in thickness or greater than or equal to 64.0 in.</a:t>
            </a:r>
            <a:r>
              <a:rPr lang="en-US" sz="1600" baseline="30000" dirty="0">
                <a:latin typeface="+mn-lt"/>
              </a:rPr>
              <a:t>2</a:t>
            </a:r>
            <a:r>
              <a:rPr lang="en-US" sz="1600" dirty="0">
                <a:latin typeface="+mn-lt"/>
              </a:rPr>
              <a:t> for plates greater than ½-in. in thickness.</a:t>
            </a:r>
            <a:endParaRPr lang="en-US" sz="1600" spc="10" dirty="0">
              <a:latin typeface="+mn-lt"/>
            </a:endParaRPr>
          </a:p>
          <a:p>
            <a:pPr marL="285750" indent="-285750">
              <a:buFont typeface="Arial" panose="020B0604020202020204" pitchFamily="34" charset="0"/>
              <a:buChar char="•"/>
            </a:pPr>
            <a:endParaRPr lang="en-US" sz="1600" spc="10" dirty="0">
              <a:latin typeface="+mn-lt"/>
            </a:endParaRPr>
          </a:p>
          <a:p>
            <a:pPr marL="285750" indent="-285750">
              <a:buFont typeface="Arial" panose="020B0604020202020204" pitchFamily="34" charset="0"/>
              <a:buChar char="•"/>
            </a:pPr>
            <a:endParaRPr lang="en-US" sz="1600" spc="10" dirty="0">
              <a:latin typeface="+mn-lt"/>
            </a:endParaRPr>
          </a:p>
          <a:p>
            <a:pPr marL="285750" indent="-285750">
              <a:buFont typeface="Arial" panose="020B0604020202020204" pitchFamily="34" charset="0"/>
              <a:buChar char="•"/>
            </a:pPr>
            <a:endParaRPr lang="en-US" sz="1600" spc="10" dirty="0">
              <a:latin typeface="+mn-lt"/>
            </a:endParaRPr>
          </a:p>
          <a:p>
            <a:pPr marL="285750" indent="-285750">
              <a:buFont typeface="Arial" panose="020B0604020202020204" pitchFamily="34" charset="0"/>
              <a:buChar char="•"/>
            </a:pPr>
            <a:endParaRPr lang="en-US" spc="10" dirty="0">
              <a:latin typeface="+mn-lt"/>
            </a:endParaRPr>
          </a:p>
        </p:txBody>
      </p:sp>
    </p:spTree>
    <p:extLst>
      <p:ext uri="{BB962C8B-B14F-4D97-AF65-F5344CB8AC3E}">
        <p14:creationId xmlns:p14="http://schemas.microsoft.com/office/powerpoint/2010/main" val="1537261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600" dirty="0"/>
              <a:t>Fillet-Welded Joints – Factored Resistance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39</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84CF0-3E28-8FFF-CB3F-FC42D8411877}"/>
              </a:ext>
            </a:extLst>
          </p:cNvPr>
          <p:cNvSpPr txBox="1"/>
          <p:nvPr/>
        </p:nvSpPr>
        <p:spPr>
          <a:xfrm>
            <a:off x="521744" y="1008558"/>
            <a:ext cx="8006077" cy="2862322"/>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800" dirty="0">
                <a:effectLst/>
                <a:latin typeface="+mn-lt"/>
                <a:ea typeface="Times New Roman" panose="02020603050405020304" pitchFamily="18" charset="0"/>
                <a:cs typeface="Times New Roman" panose="02020603050405020304" pitchFamily="18" charset="0"/>
              </a:rPr>
              <a:t>For design purposes, fillet welds are assumed to transfer loads through shear on the effective area of the weld regardless of whether the shear transfer is parallel or perpendicular to the axis of the weld.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b="0" i="0" u="none" strike="noStrike" kern="1200" cap="none" spc="10" normalizeH="0" baseline="0" noProof="0" dirty="0">
              <a:ln>
                <a:noFill/>
              </a:ln>
              <a:solidFill>
                <a:prstClr val="black"/>
              </a:solidFill>
              <a:uLnTx/>
              <a:uFillTx/>
              <a:latin typeface="+mn-lt"/>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800" dirty="0">
                <a:effectLst/>
                <a:latin typeface="+mn-lt"/>
                <a:ea typeface="Times New Roman" panose="02020603050405020304" pitchFamily="18" charset="0"/>
                <a:cs typeface="Times New Roman" panose="02020603050405020304" pitchFamily="18" charset="0"/>
              </a:rPr>
              <a:t>The factored resistance is actually greater for shear transfer perpendicular to the weld, but there is less deformation capability. </a:t>
            </a:r>
            <a:endParaRPr kumimoji="0" lang="en-US" sz="1800" b="0" i="0" u="none" strike="noStrike" kern="1200" cap="none" spc="10" normalizeH="0" baseline="0" noProof="0" dirty="0">
              <a:ln>
                <a:noFill/>
              </a:ln>
              <a:solidFill>
                <a:prstClr val="black"/>
              </a:solidFill>
              <a:effectLst/>
              <a:uLnTx/>
              <a:uFillTx/>
              <a:latin typeface="+mn-lt"/>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p:txBody>
      </p:sp>
      <p:pic>
        <p:nvPicPr>
          <p:cNvPr id="6" name="Picture 5" descr="Figure 3.3.54 Typical Fillet Weld Shear Stress Distributions in a Lap Joint. Part A is a shetch showing Shear Stress Distribution for Load Parallel to Weld Axis. ">
            <a:extLst>
              <a:ext uri="{FF2B5EF4-FFF2-40B4-BE49-F238E27FC236}">
                <a16:creationId xmlns:a16="http://schemas.microsoft.com/office/drawing/2014/main" id="{57030A32-EBF1-A4BF-B6A4-B3A7A38D4D01}"/>
              </a:ext>
            </a:extLst>
          </p:cNvPr>
          <p:cNvPicPr>
            <a:picLocks noChangeAspect="1"/>
          </p:cNvPicPr>
          <p:nvPr/>
        </p:nvPicPr>
        <p:blipFill>
          <a:blip r:embed="rId3" cstate="print"/>
          <a:srcRect/>
          <a:stretch>
            <a:fillRect/>
          </a:stretch>
        </p:blipFill>
        <p:spPr bwMode="auto">
          <a:xfrm>
            <a:off x="880985" y="2914749"/>
            <a:ext cx="3403916" cy="1975601"/>
          </a:xfrm>
          <a:prstGeom prst="rect">
            <a:avLst/>
          </a:prstGeom>
          <a:noFill/>
          <a:ln w="9525">
            <a:noFill/>
            <a:miter lim="800000"/>
            <a:headEnd/>
            <a:tailEnd/>
          </a:ln>
        </p:spPr>
      </p:pic>
      <p:pic>
        <p:nvPicPr>
          <p:cNvPr id="9" name="Picture 8" descr="Figure 3.3.54 Typical Fillet Weld Shear Stress Distributions in a Lap Joint. Part b is a sketch of Shear Stress Distribution of Load Perpendicular to Weld Axis&#10;">
            <a:extLst>
              <a:ext uri="{FF2B5EF4-FFF2-40B4-BE49-F238E27FC236}">
                <a16:creationId xmlns:a16="http://schemas.microsoft.com/office/drawing/2014/main" id="{2C893EB7-A607-045A-032B-5B037839154D}"/>
              </a:ext>
            </a:extLst>
          </p:cNvPr>
          <p:cNvPicPr>
            <a:picLocks noChangeAspect="1"/>
          </p:cNvPicPr>
          <p:nvPr/>
        </p:nvPicPr>
        <p:blipFill>
          <a:blip r:embed="rId4" cstate="print"/>
          <a:srcRect/>
          <a:stretch>
            <a:fillRect/>
          </a:stretch>
        </p:blipFill>
        <p:spPr bwMode="auto">
          <a:xfrm>
            <a:off x="4774064" y="3000621"/>
            <a:ext cx="3992226" cy="1428292"/>
          </a:xfrm>
          <a:prstGeom prst="rect">
            <a:avLst/>
          </a:prstGeom>
          <a:noFill/>
          <a:ln w="9525">
            <a:noFill/>
            <a:miter lim="800000"/>
            <a:headEnd/>
            <a:tailEnd/>
          </a:ln>
        </p:spPr>
      </p:pic>
    </p:spTree>
    <p:extLst>
      <p:ext uri="{BB962C8B-B14F-4D97-AF65-F5344CB8AC3E}">
        <p14:creationId xmlns:p14="http://schemas.microsoft.com/office/powerpoint/2010/main" val="4007313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9EBC31-964C-4105-A192-625832163FB3}"/>
              </a:ext>
            </a:extLst>
          </p:cNvPr>
          <p:cNvSpPr>
            <a:spLocks noGrp="1"/>
          </p:cNvSpPr>
          <p:nvPr>
            <p:ph type="title"/>
          </p:nvPr>
        </p:nvSpPr>
        <p:spPr/>
        <p:txBody>
          <a:bodyPr lIns="91440" tIns="45720" rIns="91440" bIns="45720" anchor="t"/>
          <a:lstStyle/>
          <a:p>
            <a:r>
              <a:rPr lang="en-US" dirty="0"/>
              <a:t>Splices and connections</a:t>
            </a:r>
            <a:br>
              <a:rPr lang="en-US" dirty="0"/>
            </a:br>
            <a:r>
              <a:rPr lang="en-US" sz="3200" dirty="0"/>
              <a:t>     GENERAL</a:t>
            </a:r>
            <a:endParaRPr lang="en-US" dirty="0">
              <a:cs typeface="Calibri"/>
            </a:endParaRPr>
          </a:p>
        </p:txBody>
      </p:sp>
      <p:sp>
        <p:nvSpPr>
          <p:cNvPr id="6" name="Text Placeholder 5">
            <a:extLst>
              <a:ext uri="{FF2B5EF4-FFF2-40B4-BE49-F238E27FC236}">
                <a16:creationId xmlns:a16="http://schemas.microsoft.com/office/drawing/2014/main" id="{B39486E4-04C2-419A-A4B8-F831A737DC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72A4D9-F24F-4014-9ED4-CD80D7916DE7}"/>
              </a:ext>
            </a:extLst>
          </p:cNvPr>
          <p:cNvSpPr>
            <a:spLocks noGrp="1"/>
          </p:cNvSpPr>
          <p:nvPr>
            <p:ph type="sldNum" sz="quarter" idx="12"/>
          </p:nvPr>
        </p:nvSpPr>
        <p:spPr/>
        <p:txBody>
          <a:bodyPr/>
          <a:lstStyle/>
          <a:p>
            <a:fld id="{BA98D948-1207-4CB8-9C03-80C63F72A5E7}" type="slidenum">
              <a:rPr lang="en-US" smtClean="0"/>
              <a:t>4</a:t>
            </a:fld>
            <a:endParaRPr lang="en-US" dirty="0"/>
          </a:p>
        </p:txBody>
      </p:sp>
    </p:spTree>
    <p:extLst>
      <p:ext uri="{BB962C8B-B14F-4D97-AF65-F5344CB8AC3E}">
        <p14:creationId xmlns:p14="http://schemas.microsoft.com/office/powerpoint/2010/main" val="1432522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600" dirty="0"/>
              <a:t>Fillet-Welded Joints – Factored Resistance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40</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84CF0-3E28-8FFF-CB3F-FC42D8411877}"/>
              </a:ext>
            </a:extLst>
          </p:cNvPr>
          <p:cNvSpPr txBox="1"/>
          <p:nvPr/>
        </p:nvSpPr>
        <p:spPr>
          <a:xfrm>
            <a:off x="521744" y="1008558"/>
            <a:ext cx="6347912" cy="3416320"/>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latin typeface="+mn-lt"/>
              </a:rPr>
              <a:t>Flange-to-web fillet welded connections are designed for shear and may be designed without regard to the tensile or compressive stress parallel to the axis of the weld.</a:t>
            </a:r>
          </a:p>
          <a:p>
            <a:pPr marR="0" lvl="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10" normalizeH="0" baseline="0" noProof="0" dirty="0">
              <a:ln>
                <a:noFill/>
              </a:ln>
              <a:solidFill>
                <a:prstClr val="black"/>
              </a:solidFill>
              <a:uLnTx/>
              <a:uFillTx/>
              <a:latin typeface="+mn-lt"/>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latin typeface="+mn-lt"/>
              </a:rPr>
              <a:t>The factored resistance in shear at the strength limit state is taken as the smaller of the factored shear rupture resistance of the connected material adjacent to the weld leg (</a:t>
            </a:r>
            <a:r>
              <a:rPr lang="en-US" sz="1600" i="1" dirty="0">
                <a:latin typeface="+mn-lt"/>
              </a:rPr>
              <a:t>AASHTO LRFD </a:t>
            </a:r>
            <a:r>
              <a:rPr lang="en-US" sz="1600" dirty="0">
                <a:latin typeface="+mn-lt"/>
              </a:rPr>
              <a:t>Article 6.13.5.3) and the product of the effective area and the factored resistance of the weld metal, R</a:t>
            </a:r>
            <a:r>
              <a:rPr lang="en-US" sz="1600" baseline="-25000" dirty="0">
                <a:latin typeface="+mn-lt"/>
              </a:rPr>
              <a:t>r</a:t>
            </a:r>
            <a:r>
              <a:rPr lang="en-US" sz="1600" dirty="0">
                <a:latin typeface="+mn-lt"/>
              </a:rPr>
              <a:t>, taken as (</a:t>
            </a:r>
            <a:r>
              <a:rPr lang="en-US" sz="1600" i="1" dirty="0">
                <a:latin typeface="+mn-lt"/>
              </a:rPr>
              <a:t>AASHTO LRFD </a:t>
            </a:r>
            <a:r>
              <a:rPr lang="en-US" sz="1600" dirty="0">
                <a:latin typeface="+mn-lt"/>
              </a:rPr>
              <a:t>Article 6.13.3.2.4):</a:t>
            </a:r>
            <a:endParaRPr kumimoji="0" lang="en-US" sz="1600" b="0" i="0" u="none" strike="noStrike" kern="1200" cap="none" spc="10" normalizeH="0" baseline="0" noProof="0" dirty="0">
              <a:ln>
                <a:noFill/>
              </a:ln>
              <a:solidFill>
                <a:prstClr val="black"/>
              </a:solidFill>
              <a:uLnTx/>
              <a:uFillTx/>
              <a:latin typeface="+mn-lt"/>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p:txBody>
      </p:sp>
      <p:pic>
        <p:nvPicPr>
          <p:cNvPr id="11" name="Picture 10" descr="Diagram, engineering drawing&#10;&#10;Description automatically generated">
            <a:extLst>
              <a:ext uri="{FF2B5EF4-FFF2-40B4-BE49-F238E27FC236}">
                <a16:creationId xmlns:a16="http://schemas.microsoft.com/office/drawing/2014/main" id="{C8D000AE-2186-2D2D-B2F9-3AB3BE4715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30653" y="985557"/>
            <a:ext cx="1269936" cy="1208586"/>
          </a:xfrm>
          <a:prstGeom prst="rect">
            <a:avLst/>
          </a:prstGeom>
        </p:spPr>
      </p:pic>
      <p:graphicFrame>
        <p:nvGraphicFramePr>
          <p:cNvPr id="12" name="Object 11">
            <a:extLst>
              <a:ext uri="{FF2B5EF4-FFF2-40B4-BE49-F238E27FC236}">
                <a16:creationId xmlns:a16="http://schemas.microsoft.com/office/drawing/2014/main" id="{897A4CEA-4BA6-1836-D413-AEB02385844C}"/>
              </a:ext>
            </a:extLst>
          </p:cNvPr>
          <p:cNvGraphicFramePr>
            <a:graphicFrameLocks noChangeAspect="1"/>
          </p:cNvGraphicFramePr>
          <p:nvPr>
            <p:extLst>
              <p:ext uri="{D42A27DB-BD31-4B8C-83A1-F6EECF244321}">
                <p14:modId xmlns:p14="http://schemas.microsoft.com/office/powerpoint/2010/main" val="3112892750"/>
              </p:ext>
            </p:extLst>
          </p:nvPr>
        </p:nvGraphicFramePr>
        <p:xfrm>
          <a:off x="2932113" y="3373438"/>
          <a:ext cx="1527175" cy="357187"/>
        </p:xfrm>
        <a:graphic>
          <a:graphicData uri="http://schemas.openxmlformats.org/presentationml/2006/ole">
            <mc:AlternateContent xmlns:mc="http://schemas.openxmlformats.org/markup-compatibility/2006">
              <mc:Choice xmlns:v="urn:schemas-microsoft-com:vml" Requires="v">
                <p:oleObj name="Equation" r:id="rId4" imgW="850680" imgH="190440" progId="Equation.DSMT4">
                  <p:embed/>
                </p:oleObj>
              </mc:Choice>
              <mc:Fallback>
                <p:oleObj name="Equation" r:id="rId4" imgW="850680" imgH="190440" progId="Equation.DSMT4">
                  <p:embed/>
                  <p:pic>
                    <p:nvPicPr>
                      <p:cNvPr id="12" name="Object 11">
                        <a:extLst>
                          <a:ext uri="{FF2B5EF4-FFF2-40B4-BE49-F238E27FC236}">
                            <a16:creationId xmlns:a16="http://schemas.microsoft.com/office/drawing/2014/main" id="{897A4CEA-4BA6-1836-D413-AEB02385844C}"/>
                          </a:ext>
                        </a:extLst>
                      </p:cNvPr>
                      <p:cNvPicPr>
                        <a:picLocks noChangeAspect="1" noChangeArrowheads="1"/>
                      </p:cNvPicPr>
                      <p:nvPr/>
                    </p:nvPicPr>
                    <p:blipFill>
                      <a:blip r:embed="rId5"/>
                      <a:srcRect/>
                      <a:stretch>
                        <a:fillRect/>
                      </a:stretch>
                    </p:blipFill>
                    <p:spPr bwMode="auto">
                      <a:xfrm>
                        <a:off x="2932113" y="3373438"/>
                        <a:ext cx="1527175" cy="357187"/>
                      </a:xfrm>
                      <a:prstGeom prst="rect">
                        <a:avLst/>
                      </a:prstGeom>
                      <a:noFill/>
                    </p:spPr>
                  </p:pic>
                </p:oleObj>
              </mc:Fallback>
            </mc:AlternateContent>
          </a:graphicData>
        </a:graphic>
      </p:graphicFrame>
      <p:pic>
        <p:nvPicPr>
          <p:cNvPr id="14" name="Picture 13" descr="Diagram&#10;&#10;Description automatically generated">
            <a:extLst>
              <a:ext uri="{FF2B5EF4-FFF2-40B4-BE49-F238E27FC236}">
                <a16:creationId xmlns:a16="http://schemas.microsoft.com/office/drawing/2014/main" id="{2A199AF6-21B9-1271-69F1-F1C21F34197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058027" y="3086156"/>
            <a:ext cx="1809272" cy="1612295"/>
          </a:xfrm>
          <a:prstGeom prst="rect">
            <a:avLst/>
          </a:prstGeom>
        </p:spPr>
      </p:pic>
      <p:sp>
        <p:nvSpPr>
          <p:cNvPr id="16" name="TextBox 15">
            <a:extLst>
              <a:ext uri="{FF2B5EF4-FFF2-40B4-BE49-F238E27FC236}">
                <a16:creationId xmlns:a16="http://schemas.microsoft.com/office/drawing/2014/main" id="{F9E515A7-6765-78B4-BBAD-D4AE1EC95BAE}"/>
              </a:ext>
            </a:extLst>
          </p:cNvPr>
          <p:cNvSpPr txBox="1"/>
          <p:nvPr/>
        </p:nvSpPr>
        <p:spPr>
          <a:xfrm>
            <a:off x="581501" y="3732907"/>
            <a:ext cx="6516755" cy="1162113"/>
          </a:xfrm>
          <a:prstGeom prst="rect">
            <a:avLst/>
          </a:prstGeom>
          <a:noFill/>
        </p:spPr>
        <p:txBody>
          <a:bodyPr wrap="square">
            <a:spAutoFit/>
          </a:bodyPr>
          <a:lstStyle/>
          <a:p>
            <a:pPr marL="801688" marR="228600" indent="-573088" algn="just">
              <a:lnSpc>
                <a:spcPct val="110000"/>
              </a:lnSpc>
              <a:spcBef>
                <a:spcPts val="0"/>
              </a:spcBef>
              <a:spcAft>
                <a:spcPts val="0"/>
              </a:spcAft>
              <a:tabLst>
                <a:tab pos="457200" algn="l"/>
                <a:tab pos="8001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where: </a:t>
            </a:r>
          </a:p>
          <a:p>
            <a:pPr marL="857250" marR="228600" indent="-628650" algn="just">
              <a:lnSpc>
                <a:spcPct val="110000"/>
              </a:lnSpc>
              <a:spcBef>
                <a:spcPts val="0"/>
              </a:spcBef>
              <a:spcAft>
                <a:spcPts val="0"/>
              </a:spcAft>
              <a:tabLst>
                <a:tab pos="457200" algn="l"/>
                <a:tab pos="800100" algn="l"/>
              </a:tabLst>
            </a:pPr>
            <a:r>
              <a:rPr lang="en-US" sz="16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US" sz="1600" baseline="-25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e2</a:t>
            </a:r>
            <a:r>
              <a:rPr lang="en-US" sz="16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a:t>
            </a:r>
            <a:r>
              <a:rPr lang="en-US" sz="1600" dirty="0">
                <a:latin typeface="+mn-lt"/>
                <a:ea typeface="Times New Roman" panose="02020603050405020304" pitchFamily="18" charset="0"/>
                <a:cs typeface="Calibri" panose="020F0502020204030204" pitchFamily="34" charset="0"/>
                <a:sym typeface="Symbol" panose="05050102010706020507" pitchFamily="18" charset="2"/>
              </a:rPr>
              <a:t>=  </a:t>
            </a:r>
            <a:r>
              <a:rPr lang="en-US" sz="1600" dirty="0">
                <a:effectLst/>
                <a:latin typeface="+mn-lt"/>
                <a:ea typeface="Times New Roman" panose="02020603050405020304" pitchFamily="18" charset="0"/>
                <a:cs typeface="Times New Roman" panose="02020603050405020304" pitchFamily="18" charset="0"/>
              </a:rPr>
              <a:t>resistance factor for shear on the throat of the weld metal in fillet welds specified in </a:t>
            </a:r>
            <a:r>
              <a:rPr lang="en-US" sz="1600" i="1" dirty="0">
                <a:effectLst/>
                <a:latin typeface="+mn-lt"/>
                <a:ea typeface="Times New Roman" panose="02020603050405020304" pitchFamily="18" charset="0"/>
                <a:cs typeface="Times New Roman" panose="02020603050405020304" pitchFamily="18" charset="0"/>
              </a:rPr>
              <a:t>AASHTO LRFD</a:t>
            </a:r>
            <a:r>
              <a:rPr lang="en-US" sz="1600" dirty="0">
                <a:effectLst/>
                <a:latin typeface="+mn-lt"/>
                <a:ea typeface="Times New Roman" panose="02020603050405020304" pitchFamily="18" charset="0"/>
                <a:cs typeface="Times New Roman" panose="02020603050405020304" pitchFamily="18" charset="0"/>
              </a:rPr>
              <a:t> Article 6.5.4.2 (= 0.80)</a:t>
            </a:r>
          </a:p>
          <a:p>
            <a:pPr marL="744538" marR="228600" indent="-515938" algn="just">
              <a:lnSpc>
                <a:spcPct val="110000"/>
              </a:lnSpc>
              <a:spcBef>
                <a:spcPts val="0"/>
              </a:spcBef>
              <a:spcAft>
                <a:spcPts val="0"/>
              </a:spcAft>
              <a:tabLst>
                <a:tab pos="457200" algn="l"/>
              </a:tabLst>
            </a:pPr>
            <a:r>
              <a:rPr lang="en-US" sz="16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F</a:t>
            </a:r>
            <a:r>
              <a:rPr lang="en-US" sz="1600" baseline="-25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exx</a:t>
            </a: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classification strength of the weld metal (ksi)</a:t>
            </a:r>
          </a:p>
        </p:txBody>
      </p:sp>
    </p:spTree>
    <p:extLst>
      <p:ext uri="{BB962C8B-B14F-4D97-AF65-F5344CB8AC3E}">
        <p14:creationId xmlns:p14="http://schemas.microsoft.com/office/powerpoint/2010/main" val="2356404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Fillet-Welded Joints – Example 1</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41</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84CF0-3E28-8FFF-CB3F-FC42D8411877}"/>
              </a:ext>
            </a:extLst>
          </p:cNvPr>
          <p:cNvSpPr txBox="1"/>
          <p:nvPr/>
        </p:nvSpPr>
        <p:spPr>
          <a:xfrm>
            <a:off x="517669" y="910541"/>
            <a:ext cx="5464277" cy="4061368"/>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latin typeface="+mn-lt"/>
              </a:rPr>
              <a:t>Design the flange-to-web fillet welds for the composite girder section taken from NSBA SBDH Design Example 1 (positive moment section – exterior girder).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effectLst/>
                <a:latin typeface="+mn-lt"/>
                <a:ea typeface="Times New Roman" panose="02020603050405020304" pitchFamily="18" charset="0"/>
              </a:rPr>
              <a:t>The steel for the flanges and web is ASTM A709 Grade 50W steel with a specified minimum tensile strength, F</a:t>
            </a:r>
            <a:r>
              <a:rPr lang="en-US" baseline="-25000" dirty="0">
                <a:effectLst/>
                <a:latin typeface="+mn-lt"/>
                <a:ea typeface="Times New Roman" panose="02020603050405020304" pitchFamily="18" charset="0"/>
              </a:rPr>
              <a:t>u</a:t>
            </a:r>
            <a:r>
              <a:rPr lang="en-US" dirty="0">
                <a:effectLst/>
                <a:latin typeface="+mn-lt"/>
                <a:ea typeface="Times New Roman" panose="02020603050405020304" pitchFamily="18" charset="0"/>
              </a:rPr>
              <a:t> = 70 ksi (</a:t>
            </a:r>
            <a:r>
              <a:rPr lang="en-US" i="1" dirty="0">
                <a:effectLst/>
                <a:latin typeface="+mn-lt"/>
                <a:ea typeface="Times New Roman" panose="02020603050405020304" pitchFamily="18" charset="0"/>
              </a:rPr>
              <a:t>AASHTO LRFD</a:t>
            </a:r>
            <a:r>
              <a:rPr lang="en-US" dirty="0">
                <a:effectLst/>
                <a:latin typeface="+mn-lt"/>
                <a:ea typeface="Times New Roman" panose="02020603050405020304" pitchFamily="18" charset="0"/>
              </a:rPr>
              <a:t> Table 6.4.1-1).</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effectLst/>
                <a:latin typeface="+mn-lt"/>
                <a:ea typeface="Times New Roman" panose="02020603050405020304" pitchFamily="18" charset="0"/>
              </a:rPr>
              <a:t>Assume E70 electrodes (i.e., matching weld metal) with a classification strength, F</a:t>
            </a:r>
            <a:r>
              <a:rPr lang="en-US" baseline="-25000" dirty="0">
                <a:effectLst/>
                <a:latin typeface="+mn-lt"/>
                <a:ea typeface="Times New Roman" panose="02020603050405020304" pitchFamily="18" charset="0"/>
              </a:rPr>
              <a:t>exx</a:t>
            </a:r>
            <a:r>
              <a:rPr lang="en-US" dirty="0">
                <a:effectLst/>
                <a:latin typeface="+mn-lt"/>
                <a:ea typeface="Times New Roman" panose="02020603050405020304" pitchFamily="18" charset="0"/>
              </a:rPr>
              <a:t>, equal to 70 ksi.</a:t>
            </a:r>
          </a:p>
          <a:p>
            <a:pPr marL="282575" marR="228600" indent="-282575" algn="just">
              <a:lnSpc>
                <a:spcPct val="110000"/>
              </a:lnSpc>
              <a:spcBef>
                <a:spcPts val="0"/>
              </a:spcBef>
              <a:spcAft>
                <a:spcPts val="0"/>
              </a:spcAft>
              <a:buFont typeface="Arial" panose="020B0604020202020204" pitchFamily="34" charset="0"/>
              <a:buChar char="•"/>
              <a:tabLst>
                <a:tab pos="282575" algn="l"/>
                <a:tab pos="914400" algn="l"/>
                <a:tab pos="1143000" algn="l"/>
              </a:tabLst>
            </a:pPr>
            <a:r>
              <a:rPr lang="en-US" sz="1800" dirty="0">
                <a:effectLst/>
                <a:latin typeface="+mn-lt"/>
                <a:ea typeface="Times New Roman" panose="02020603050405020304" pitchFamily="18" charset="0"/>
                <a:cs typeface="Arial" panose="020B0604020202020204" pitchFamily="34" charset="0"/>
              </a:rPr>
              <a:t>The maximum unfactored vertical design shears acting on this section are:</a:t>
            </a:r>
          </a:p>
          <a:p>
            <a:pPr marR="228600" algn="just">
              <a:lnSpc>
                <a:spcPct val="110000"/>
              </a:lnSpc>
              <a:spcBef>
                <a:spcPts val="0"/>
              </a:spcBef>
              <a:spcAft>
                <a:spcPts val="0"/>
              </a:spcAft>
              <a:tabLst>
                <a:tab pos="282575" algn="l"/>
                <a:tab pos="914400" algn="l"/>
                <a:tab pos="1143000" algn="l"/>
              </a:tabLst>
            </a:pPr>
            <a:endParaRPr lang="en-US" i="1" dirty="0">
              <a:latin typeface="+mn-lt"/>
              <a:ea typeface="Times New Roman" panose="02020603050405020304" pitchFamily="18" charset="0"/>
              <a:cs typeface="Arial" panose="020B0604020202020204" pitchFamily="34" charset="0"/>
            </a:endParaRPr>
          </a:p>
          <a:p>
            <a:pPr marL="228600" marR="228600" algn="just">
              <a:lnSpc>
                <a:spcPct val="110000"/>
              </a:lnSpc>
              <a:spcBef>
                <a:spcPts val="0"/>
              </a:spcBef>
              <a:spcAft>
                <a:spcPts val="0"/>
              </a:spcAft>
              <a:tabLst>
                <a:tab pos="457200" algn="l"/>
                <a:tab pos="914400" algn="l"/>
                <a:tab pos="1143000" algn="l"/>
              </a:tabLst>
            </a:pPr>
            <a:r>
              <a:rPr lang="en-US" sz="1800" i="1" dirty="0">
                <a:effectLst/>
                <a:latin typeface="+mn-lt"/>
                <a:ea typeface="Times New Roman" panose="02020603050405020304" pitchFamily="18" charset="0"/>
                <a:cs typeface="Arial" panose="020B0604020202020204" pitchFamily="34" charset="0"/>
              </a:rPr>
              <a:t>       </a:t>
            </a:r>
            <a:r>
              <a:rPr lang="en-US" sz="1600" dirty="0">
                <a:effectLst/>
                <a:latin typeface="+mn-lt"/>
                <a:ea typeface="Times New Roman" panose="02020603050405020304" pitchFamily="18" charset="0"/>
                <a:cs typeface="Arial" panose="020B0604020202020204" pitchFamily="34" charset="0"/>
              </a:rPr>
              <a:t>V</a:t>
            </a:r>
            <a:r>
              <a:rPr lang="en-US" sz="1600" baseline="-25000" dirty="0">
                <a:effectLst/>
                <a:latin typeface="+mn-lt"/>
                <a:ea typeface="Times New Roman" panose="02020603050405020304" pitchFamily="18" charset="0"/>
                <a:cs typeface="Arial" panose="020B0604020202020204" pitchFamily="34" charset="0"/>
              </a:rPr>
              <a:t>DC1</a:t>
            </a:r>
            <a:r>
              <a:rPr lang="en-US" sz="1600" dirty="0">
                <a:effectLst/>
                <a:latin typeface="+mn-lt"/>
                <a:ea typeface="Times New Roman" panose="02020603050405020304" pitchFamily="18" charset="0"/>
                <a:cs typeface="Arial" panose="020B0604020202020204" pitchFamily="34" charset="0"/>
              </a:rPr>
              <a:t>	=   87 kips      V</a:t>
            </a:r>
            <a:r>
              <a:rPr lang="en-US" sz="1600" baseline="-25000" dirty="0">
                <a:effectLst/>
                <a:latin typeface="+mn-lt"/>
                <a:ea typeface="Times New Roman" panose="02020603050405020304" pitchFamily="18" charset="0"/>
                <a:cs typeface="Arial" panose="020B0604020202020204" pitchFamily="34" charset="0"/>
              </a:rPr>
              <a:t>DC2</a:t>
            </a:r>
            <a:r>
              <a:rPr lang="en-US" sz="1600" dirty="0">
                <a:effectLst/>
                <a:latin typeface="+mn-lt"/>
                <a:ea typeface="Times New Roman" panose="02020603050405020304" pitchFamily="18" charset="0"/>
                <a:cs typeface="Arial" panose="020B0604020202020204" pitchFamily="34" charset="0"/>
              </a:rPr>
              <a:t>     =   13 kips</a:t>
            </a:r>
            <a:endParaRPr lang="en-US" sz="1600" dirty="0">
              <a:effectLst/>
              <a:latin typeface="+mn-lt"/>
              <a:ea typeface="Times New Roman" panose="02020603050405020304" pitchFamily="18" charset="0"/>
              <a:cs typeface="Times New Roman" panose="02020603050405020304" pitchFamily="18" charset="0"/>
            </a:endParaRPr>
          </a:p>
          <a:p>
            <a:pPr marL="228600" marR="228600" algn="just">
              <a:lnSpc>
                <a:spcPct val="110000"/>
              </a:lnSpc>
              <a:spcBef>
                <a:spcPts val="0"/>
              </a:spcBef>
              <a:spcAft>
                <a:spcPts val="0"/>
              </a:spcAft>
              <a:tabLst>
                <a:tab pos="457200" algn="l"/>
                <a:tab pos="914400" algn="l"/>
                <a:tab pos="1143000" algn="l"/>
              </a:tabLst>
            </a:pPr>
            <a:r>
              <a:rPr lang="en-US" sz="1600" dirty="0">
                <a:effectLst/>
                <a:latin typeface="+mn-lt"/>
                <a:ea typeface="Times New Roman" panose="02020603050405020304" pitchFamily="18" charset="0"/>
                <a:cs typeface="Arial" panose="020B0604020202020204" pitchFamily="34" charset="0"/>
              </a:rPr>
              <a:t>	   V</a:t>
            </a:r>
            <a:r>
              <a:rPr lang="en-US" sz="1600" baseline="-25000" dirty="0">
                <a:effectLst/>
                <a:latin typeface="+mn-lt"/>
                <a:ea typeface="Times New Roman" panose="02020603050405020304" pitchFamily="18" charset="0"/>
                <a:cs typeface="Arial" panose="020B0604020202020204" pitchFamily="34" charset="0"/>
              </a:rPr>
              <a:t>DW </a:t>
            </a:r>
            <a:r>
              <a:rPr lang="en-US" sz="1600" dirty="0">
                <a:effectLst/>
                <a:latin typeface="+mn-lt"/>
                <a:ea typeface="Times New Roman" panose="02020603050405020304" pitchFamily="18" charset="0"/>
                <a:cs typeface="Arial" panose="020B0604020202020204" pitchFamily="34" charset="0"/>
              </a:rPr>
              <a:t>	=   13 kips      V</a:t>
            </a:r>
            <a:r>
              <a:rPr lang="en-US" sz="1600" baseline="-25000" dirty="0">
                <a:effectLst/>
                <a:latin typeface="+mn-lt"/>
                <a:ea typeface="Times New Roman" panose="02020603050405020304" pitchFamily="18" charset="0"/>
                <a:cs typeface="Arial" panose="020B0604020202020204" pitchFamily="34" charset="0"/>
              </a:rPr>
              <a:t>LL+IM</a:t>
            </a:r>
            <a:r>
              <a:rPr lang="en-US" sz="1600" dirty="0">
                <a:effectLst/>
                <a:latin typeface="+mn-lt"/>
                <a:ea typeface="Times New Roman" panose="02020603050405020304" pitchFamily="18" charset="0"/>
                <a:cs typeface="Arial" panose="020B0604020202020204" pitchFamily="34" charset="0"/>
              </a:rPr>
              <a:t>   =  139 kips</a:t>
            </a: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E8C6E359-9EDC-A365-4C5B-D345AAC17854}"/>
              </a:ext>
            </a:extLst>
          </p:cNvPr>
          <p:cNvSpPr txBox="1"/>
          <p:nvPr/>
        </p:nvSpPr>
        <p:spPr>
          <a:xfrm>
            <a:off x="6214612" y="3287574"/>
            <a:ext cx="2644385" cy="1754326"/>
          </a:xfrm>
          <a:prstGeom prst="rect">
            <a:avLst/>
          </a:prstGeom>
          <a:noFill/>
        </p:spPr>
        <p:txBody>
          <a:bodyPr wrap="square" rtlCol="0">
            <a:spAutoFit/>
          </a:bodyPr>
          <a:lstStyle/>
          <a:p>
            <a:r>
              <a:rPr lang="en-US" u="sng" dirty="0">
                <a:latin typeface="+mn-lt"/>
              </a:rPr>
              <a:t>From Lesson 6:</a:t>
            </a:r>
          </a:p>
          <a:p>
            <a:endParaRPr lang="en-US" dirty="0">
              <a:latin typeface="+mn-lt"/>
            </a:endParaRPr>
          </a:p>
          <a:p>
            <a:r>
              <a:rPr lang="en-US" dirty="0">
                <a:latin typeface="+mn-lt"/>
              </a:rPr>
              <a:t>     I</a:t>
            </a:r>
            <a:r>
              <a:rPr lang="en-US" baseline="-25000" dirty="0">
                <a:latin typeface="+mn-lt"/>
              </a:rPr>
              <a:t>steel</a:t>
            </a:r>
            <a:r>
              <a:rPr lang="en-US" dirty="0">
                <a:latin typeface="+mn-lt"/>
              </a:rPr>
              <a:t> =  68,970 in.</a:t>
            </a:r>
            <a:r>
              <a:rPr lang="en-US" baseline="30000" dirty="0">
                <a:latin typeface="+mn-lt"/>
              </a:rPr>
              <a:t>4</a:t>
            </a:r>
          </a:p>
          <a:p>
            <a:r>
              <a:rPr lang="en-US" dirty="0">
                <a:latin typeface="+mn-lt"/>
              </a:rPr>
              <a:t>     I</a:t>
            </a:r>
            <a:r>
              <a:rPr lang="en-US" baseline="-25000" dirty="0">
                <a:latin typeface="+mn-lt"/>
              </a:rPr>
              <a:t>3n</a:t>
            </a:r>
            <a:r>
              <a:rPr lang="en-US" dirty="0">
                <a:latin typeface="+mn-lt"/>
              </a:rPr>
              <a:t>    = 137,445 in.</a:t>
            </a:r>
            <a:r>
              <a:rPr lang="en-US" baseline="30000" dirty="0">
                <a:latin typeface="+mn-lt"/>
              </a:rPr>
              <a:t>4</a:t>
            </a:r>
          </a:p>
          <a:p>
            <a:r>
              <a:rPr lang="en-US" dirty="0">
                <a:latin typeface="+mn-lt"/>
              </a:rPr>
              <a:t>     I</a:t>
            </a:r>
            <a:r>
              <a:rPr lang="en-US" baseline="-25000" dirty="0">
                <a:latin typeface="+mn-lt"/>
              </a:rPr>
              <a:t>n</a:t>
            </a:r>
            <a:r>
              <a:rPr lang="en-US" dirty="0">
                <a:latin typeface="+mn-lt"/>
              </a:rPr>
              <a:t>      = 191,209 in.</a:t>
            </a:r>
            <a:r>
              <a:rPr lang="en-US" baseline="30000" dirty="0">
                <a:latin typeface="+mn-lt"/>
              </a:rPr>
              <a:t>4</a:t>
            </a:r>
          </a:p>
          <a:p>
            <a:r>
              <a:rPr lang="en-US" dirty="0">
                <a:latin typeface="+mn-lt"/>
              </a:rPr>
              <a:t>     b</a:t>
            </a:r>
            <a:r>
              <a:rPr lang="en-US" baseline="-25000" dirty="0">
                <a:latin typeface="+mn-lt"/>
              </a:rPr>
              <a:t>eff     </a:t>
            </a:r>
            <a:r>
              <a:rPr lang="en-US" dirty="0">
                <a:latin typeface="+mn-lt"/>
              </a:rPr>
              <a:t>= 114.0 in.</a:t>
            </a:r>
          </a:p>
        </p:txBody>
      </p:sp>
      <p:pic>
        <p:nvPicPr>
          <p:cNvPr id="9" name="Content Placeholder 5">
            <a:extLst>
              <a:ext uri="{FF2B5EF4-FFF2-40B4-BE49-F238E27FC236}">
                <a16:creationId xmlns:a16="http://schemas.microsoft.com/office/drawing/2014/main" id="{C9D1B3B2-746A-275F-937D-EAF2BFF74C70}"/>
              </a:ext>
            </a:extLst>
          </p:cNvPr>
          <p:cNvPicPr>
            <a:picLocks noChangeAspect="1"/>
          </p:cNvPicPr>
          <p:nvPr/>
        </p:nvPicPr>
        <p:blipFill>
          <a:blip r:embed="rId3"/>
          <a:stretch>
            <a:fillRect/>
          </a:stretch>
        </p:blipFill>
        <p:spPr>
          <a:xfrm>
            <a:off x="5850169" y="808016"/>
            <a:ext cx="2891199" cy="2526710"/>
          </a:xfrm>
          <a:prstGeom prst="rect">
            <a:avLst/>
          </a:prstGeom>
        </p:spPr>
      </p:pic>
      <p:sp>
        <p:nvSpPr>
          <p:cNvPr id="13" name="TextBox 12">
            <a:extLst>
              <a:ext uri="{FF2B5EF4-FFF2-40B4-BE49-F238E27FC236}">
                <a16:creationId xmlns:a16="http://schemas.microsoft.com/office/drawing/2014/main" id="{FEB45DEE-1CC9-6DC0-4760-13AB365497AE}"/>
              </a:ext>
            </a:extLst>
          </p:cNvPr>
          <p:cNvSpPr txBox="1"/>
          <p:nvPr/>
        </p:nvSpPr>
        <p:spPr>
          <a:xfrm>
            <a:off x="8001000" y="2853670"/>
            <a:ext cx="942681" cy="369332"/>
          </a:xfrm>
          <a:prstGeom prst="rect">
            <a:avLst/>
          </a:prstGeom>
          <a:noFill/>
        </p:spPr>
        <p:txBody>
          <a:bodyPr wrap="square" rtlCol="0">
            <a:spAutoFit/>
          </a:bodyPr>
          <a:lstStyle/>
          <a:p>
            <a:r>
              <a:rPr lang="en-US" dirty="0">
                <a:latin typeface="+mn-lt"/>
              </a:rPr>
              <a:t>n = 8</a:t>
            </a:r>
          </a:p>
        </p:txBody>
      </p:sp>
    </p:spTree>
    <p:extLst>
      <p:ext uri="{BB962C8B-B14F-4D97-AF65-F5344CB8AC3E}">
        <p14:creationId xmlns:p14="http://schemas.microsoft.com/office/powerpoint/2010/main" val="3603896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156166"/>
            <a:ext cx="8229600" cy="857250"/>
          </a:xfrm>
        </p:spPr>
        <p:txBody>
          <a:bodyPr>
            <a:normAutofit/>
          </a:bodyPr>
          <a:lstStyle/>
          <a:p>
            <a:r>
              <a:rPr lang="en-US" sz="3600" dirty="0"/>
              <a:t>Fillet-Welded Joints – Example 1</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42</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84CF0-3E28-8FFF-CB3F-FC42D8411877}"/>
              </a:ext>
            </a:extLst>
          </p:cNvPr>
          <p:cNvSpPr txBox="1"/>
          <p:nvPr/>
        </p:nvSpPr>
        <p:spPr>
          <a:xfrm>
            <a:off x="457200" y="874712"/>
            <a:ext cx="8366289" cy="4247317"/>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rPr>
              <a:t>Flange-to-web welds are designed for the factored shear flow along the welds; i.e., s = VQ/I, where Q is the first moment of the cross-sectional areas above and below the respective flange-to-web welds about the corresponding neutral axes.</a:t>
            </a:r>
          </a:p>
          <a:p>
            <a:pPr marR="0" lvl="0" algn="l" defTabSz="914400" rtl="0" eaLnBrk="1" fontAlgn="base" latinLnBrk="0" hangingPunct="1">
              <a:lnSpc>
                <a:spcPct val="100000"/>
              </a:lnSpc>
              <a:spcBef>
                <a:spcPct val="0"/>
              </a:spcBef>
              <a:spcAft>
                <a:spcPct val="0"/>
              </a:spcAft>
              <a:buClrTx/>
              <a:buSzTx/>
              <a:tabLst/>
              <a:defRPr/>
            </a:pPr>
            <a:endParaRPr lang="en-US" spc="10" dirty="0">
              <a:solidFill>
                <a:prstClr val="black"/>
              </a:solidFill>
              <a:latin typeface="Calibri"/>
              <a:ea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pc="10" dirty="0">
                <a:solidFill>
                  <a:prstClr val="black"/>
                </a:solidFill>
                <a:latin typeface="Calibri"/>
                <a:ea typeface="Times New Roman" panose="02020603050405020304" pitchFamily="18" charset="0"/>
              </a:rPr>
              <a:t>For shear applied to the noncomposite steel section (i.e., V</a:t>
            </a:r>
            <a:r>
              <a:rPr lang="en-US" spc="10" baseline="-25000" dirty="0">
                <a:solidFill>
                  <a:prstClr val="black"/>
                </a:solidFill>
                <a:latin typeface="Calibri"/>
                <a:ea typeface="Times New Roman" panose="02020603050405020304" pitchFamily="18" charset="0"/>
              </a:rPr>
              <a:t>DC1</a:t>
            </a:r>
            <a:r>
              <a:rPr lang="en-US" spc="10" dirty="0">
                <a:solidFill>
                  <a:prstClr val="black"/>
                </a:solidFill>
                <a:latin typeface="Calibri"/>
                <a:ea typeface="Times New Roman" panose="02020603050405020304" pitchFamily="18" charset="0"/>
              </a:rPr>
              <a:t>):</a:t>
            </a:r>
          </a:p>
          <a:p>
            <a:pPr marR="0" lvl="0" algn="l" defTabSz="914400" rtl="0" eaLnBrk="1" fontAlgn="base" latinLnBrk="0" hangingPunct="1">
              <a:lnSpc>
                <a:spcPct val="100000"/>
              </a:lnSpc>
              <a:spcBef>
                <a:spcPct val="0"/>
              </a:spcBef>
              <a:spcAft>
                <a:spcPct val="0"/>
              </a:spcAft>
              <a:buClrTx/>
              <a:buSzTx/>
              <a:tabLst/>
              <a:defRPr/>
            </a:pPr>
            <a:endParaRPr lang="en-US" spc="10" dirty="0">
              <a:solidFill>
                <a:prstClr val="black"/>
              </a:solidFill>
              <a:latin typeface="Calibri"/>
              <a:ea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pc="10" dirty="0">
              <a:solidFill>
                <a:prstClr val="black"/>
              </a:solidFill>
              <a:latin typeface="Calibri"/>
              <a:ea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pc="10" dirty="0">
              <a:solidFill>
                <a:prstClr val="black"/>
              </a:solidFill>
              <a:latin typeface="Calibri"/>
              <a:ea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pc="10" dirty="0">
                <a:solidFill>
                  <a:prstClr val="black"/>
                </a:solidFill>
                <a:latin typeface="Calibri"/>
                <a:ea typeface="Times New Roman" panose="02020603050405020304" pitchFamily="18" charset="0"/>
              </a:rPr>
              <a:t>For shears applied to the long-term composite (3n) section (i.e., V</a:t>
            </a:r>
            <a:r>
              <a:rPr lang="en-US" spc="10" baseline="-25000" dirty="0">
                <a:solidFill>
                  <a:prstClr val="black"/>
                </a:solidFill>
                <a:latin typeface="Calibri"/>
                <a:ea typeface="Times New Roman" panose="02020603050405020304" pitchFamily="18" charset="0"/>
              </a:rPr>
              <a:t>DC2 </a:t>
            </a:r>
            <a:r>
              <a:rPr lang="en-US" spc="10" dirty="0">
                <a:solidFill>
                  <a:prstClr val="black"/>
                </a:solidFill>
                <a:latin typeface="Calibri"/>
                <a:ea typeface="Times New Roman" panose="02020603050405020304" pitchFamily="18" charset="0"/>
              </a:rPr>
              <a:t>and V</a:t>
            </a:r>
            <a:r>
              <a:rPr lang="en-US" spc="10" baseline="-25000" dirty="0">
                <a:solidFill>
                  <a:prstClr val="black"/>
                </a:solidFill>
                <a:latin typeface="Calibri"/>
                <a:ea typeface="Times New Roman" panose="02020603050405020304" pitchFamily="18" charset="0"/>
              </a:rPr>
              <a:t>DW</a:t>
            </a:r>
            <a:r>
              <a:rPr lang="en-US" spc="10" dirty="0">
                <a:solidFill>
                  <a:prstClr val="black"/>
                </a:solidFill>
                <a:latin typeface="Calibri"/>
                <a:ea typeface="Times New Roman" panose="02020603050405020304" pitchFamily="18" charset="0"/>
              </a:rPr>
              <a: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pc="10" dirty="0">
              <a:solidFill>
                <a:prstClr val="black"/>
              </a:solidFill>
              <a:latin typeface="Calibri"/>
              <a:ea typeface="Times New Roman" panose="02020603050405020304" pitchFamily="18" charset="0"/>
            </a:endParaRPr>
          </a:p>
          <a:p>
            <a:pPr marR="0" lvl="0" algn="l" defTabSz="914400" rtl="0" eaLnBrk="1" fontAlgn="base" latinLnBrk="0" hangingPunct="1">
              <a:lnSpc>
                <a:spcPct val="100000"/>
              </a:lnSpc>
              <a:spcBef>
                <a:spcPct val="0"/>
              </a:spcBef>
              <a:spcAft>
                <a:spcPct val="0"/>
              </a:spcAft>
              <a:buClrTx/>
              <a:buSzTx/>
              <a:tabLst/>
              <a:defRPr/>
            </a:pPr>
            <a:r>
              <a:rPr lang="en-US" spc="10" dirty="0">
                <a:solidFill>
                  <a:prstClr val="black"/>
                </a:solidFill>
                <a:latin typeface="Calibri"/>
                <a:ea typeface="Times New Roman" panose="02020603050405020304" pitchFamily="18" charset="0"/>
              </a:rPr>
              <a:t>                             Top Flange:</a:t>
            </a:r>
          </a:p>
          <a:p>
            <a:pPr marR="0" lvl="0" algn="l" defTabSz="914400" rtl="0" eaLnBrk="1" fontAlgn="base" latinLnBrk="0" hangingPunct="1">
              <a:lnSpc>
                <a:spcPct val="100000"/>
              </a:lnSpc>
              <a:spcBef>
                <a:spcPct val="0"/>
              </a:spcBef>
              <a:spcAft>
                <a:spcPct val="0"/>
              </a:spcAft>
              <a:buClrTx/>
              <a:buSzTx/>
              <a:tabLst/>
              <a:defRPr/>
            </a:pPr>
            <a:r>
              <a:rPr lang="en-US" spc="10" dirty="0">
                <a:solidFill>
                  <a:prstClr val="black"/>
                </a:solidFill>
                <a:latin typeface="Calibri"/>
                <a:ea typeface="Times New Roman" panose="02020603050405020304" pitchFamily="18" charset="0"/>
              </a:rPr>
              <a:t>                      Concrete Deck:</a:t>
            </a:r>
          </a:p>
          <a:p>
            <a:pPr marR="0" lvl="0" algn="l" defTabSz="914400" rtl="0" eaLnBrk="1" fontAlgn="base" latinLnBrk="0" hangingPunct="1">
              <a:lnSpc>
                <a:spcPct val="100000"/>
              </a:lnSpc>
              <a:spcBef>
                <a:spcPct val="0"/>
              </a:spcBef>
              <a:spcAft>
                <a:spcPct val="0"/>
              </a:spcAft>
              <a:buClrTx/>
              <a:buSzTx/>
              <a:tabLst/>
              <a:defRPr/>
            </a:pPr>
            <a:endParaRPr lang="en-US" spc="10" dirty="0">
              <a:solidFill>
                <a:prstClr val="black"/>
              </a:solidFill>
              <a:latin typeface="Calibri"/>
              <a:ea typeface="Times New Roman" panose="02020603050405020304" pitchFamily="18" charset="0"/>
            </a:endParaRPr>
          </a:p>
          <a:p>
            <a:pPr marR="0" lvl="0" algn="l" defTabSz="914400" rtl="0" eaLnBrk="1" fontAlgn="base" latinLnBrk="0" hangingPunct="1">
              <a:lnSpc>
                <a:spcPct val="100000"/>
              </a:lnSpc>
              <a:spcBef>
                <a:spcPct val="0"/>
              </a:spcBef>
              <a:spcAft>
                <a:spcPct val="0"/>
              </a:spcAft>
              <a:buClrTx/>
              <a:buSzTx/>
              <a:tabLst/>
              <a:defRPr/>
            </a:pPr>
            <a:r>
              <a:rPr lang="en-US" spc="10" dirty="0">
                <a:solidFill>
                  <a:prstClr val="black"/>
                </a:solidFill>
                <a:latin typeface="Calibri"/>
                <a:ea typeface="Times New Roman" panose="02020603050405020304" pitchFamily="18" charset="0"/>
              </a:rPr>
              <a:t>                       Bottom Flange: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p:txBody>
      </p:sp>
      <p:graphicFrame>
        <p:nvGraphicFramePr>
          <p:cNvPr id="6" name="Object 5">
            <a:extLst>
              <a:ext uri="{FF2B5EF4-FFF2-40B4-BE49-F238E27FC236}">
                <a16:creationId xmlns:a16="http://schemas.microsoft.com/office/drawing/2014/main" id="{F3996AEB-5819-F475-CDB3-265BBDCE083C}"/>
              </a:ext>
            </a:extLst>
          </p:cNvPr>
          <p:cNvGraphicFramePr>
            <a:graphicFrameLocks noChangeAspect="1"/>
          </p:cNvGraphicFramePr>
          <p:nvPr>
            <p:extLst>
              <p:ext uri="{D42A27DB-BD31-4B8C-83A1-F6EECF244321}">
                <p14:modId xmlns:p14="http://schemas.microsoft.com/office/powerpoint/2010/main" val="2059617969"/>
              </p:ext>
            </p:extLst>
          </p:nvPr>
        </p:nvGraphicFramePr>
        <p:xfrm>
          <a:off x="3576898" y="2380230"/>
          <a:ext cx="3232592" cy="367514"/>
        </p:xfrm>
        <a:graphic>
          <a:graphicData uri="http://schemas.openxmlformats.org/presentationml/2006/ole">
            <mc:AlternateContent xmlns:mc="http://schemas.openxmlformats.org/markup-compatibility/2006">
              <mc:Choice xmlns:v="urn:schemas-microsoft-com:vml" Requires="v">
                <p:oleObj name="Equation" r:id="rId3" imgW="1866600" imgH="203040" progId="Equation.DSMT4">
                  <p:embed/>
                </p:oleObj>
              </mc:Choice>
              <mc:Fallback>
                <p:oleObj name="Equation" r:id="rId3" imgW="1866600" imgH="203040" progId="Equation.DSMT4">
                  <p:embed/>
                  <p:pic>
                    <p:nvPicPr>
                      <p:cNvPr id="6" name="Object 5">
                        <a:extLst>
                          <a:ext uri="{FF2B5EF4-FFF2-40B4-BE49-F238E27FC236}">
                            <a16:creationId xmlns:a16="http://schemas.microsoft.com/office/drawing/2014/main" id="{F3996AEB-5819-F475-CDB3-265BBDCE083C}"/>
                          </a:ext>
                        </a:extLst>
                      </p:cNvPr>
                      <p:cNvPicPr>
                        <a:picLocks noChangeAspect="1" noChangeArrowheads="1"/>
                      </p:cNvPicPr>
                      <p:nvPr/>
                    </p:nvPicPr>
                    <p:blipFill>
                      <a:blip r:embed="rId4"/>
                      <a:srcRect/>
                      <a:stretch>
                        <a:fillRect/>
                      </a:stretch>
                    </p:blipFill>
                    <p:spPr bwMode="auto">
                      <a:xfrm>
                        <a:off x="3576898" y="2380230"/>
                        <a:ext cx="3232592" cy="367514"/>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94C518DC-799C-ACD8-7F7E-ADA2C30A6133}"/>
              </a:ext>
            </a:extLst>
          </p:cNvPr>
          <p:cNvGraphicFramePr>
            <a:graphicFrameLocks noChangeAspect="1"/>
          </p:cNvGraphicFramePr>
          <p:nvPr>
            <p:extLst>
              <p:ext uri="{D42A27DB-BD31-4B8C-83A1-F6EECF244321}">
                <p14:modId xmlns:p14="http://schemas.microsoft.com/office/powerpoint/2010/main" val="2328610739"/>
              </p:ext>
            </p:extLst>
          </p:nvPr>
        </p:nvGraphicFramePr>
        <p:xfrm>
          <a:off x="3576898" y="2689644"/>
          <a:ext cx="3341688" cy="368300"/>
        </p:xfrm>
        <a:graphic>
          <a:graphicData uri="http://schemas.openxmlformats.org/presentationml/2006/ole">
            <mc:AlternateContent xmlns:mc="http://schemas.openxmlformats.org/markup-compatibility/2006">
              <mc:Choice xmlns:v="urn:schemas-microsoft-com:vml" Requires="v">
                <p:oleObj name="Equation" r:id="rId5" imgW="1930320" imgH="203040" progId="Equation.DSMT4">
                  <p:embed/>
                </p:oleObj>
              </mc:Choice>
              <mc:Fallback>
                <p:oleObj name="Equation" r:id="rId5" imgW="1930320" imgH="203040" progId="Equation.DSMT4">
                  <p:embed/>
                  <p:pic>
                    <p:nvPicPr>
                      <p:cNvPr id="9" name="Object 8">
                        <a:extLst>
                          <a:ext uri="{FF2B5EF4-FFF2-40B4-BE49-F238E27FC236}">
                            <a16:creationId xmlns:a16="http://schemas.microsoft.com/office/drawing/2014/main" id="{94C518DC-799C-ACD8-7F7E-ADA2C30A6133}"/>
                          </a:ext>
                        </a:extLst>
                      </p:cNvPr>
                      <p:cNvPicPr>
                        <a:picLocks noChangeAspect="1" noChangeArrowheads="1"/>
                      </p:cNvPicPr>
                      <p:nvPr/>
                    </p:nvPicPr>
                    <p:blipFill>
                      <a:blip r:embed="rId6"/>
                      <a:srcRect/>
                      <a:stretch>
                        <a:fillRect/>
                      </a:stretch>
                    </p:blipFill>
                    <p:spPr bwMode="auto">
                      <a:xfrm>
                        <a:off x="3576898" y="2689644"/>
                        <a:ext cx="3341688" cy="368300"/>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C311A65F-221D-4C6C-ABE6-857D9E46255A}"/>
              </a:ext>
            </a:extLst>
          </p:cNvPr>
          <p:cNvSpPr txBox="1"/>
          <p:nvPr/>
        </p:nvSpPr>
        <p:spPr>
          <a:xfrm>
            <a:off x="1916994" y="2379321"/>
            <a:ext cx="1753385" cy="369332"/>
          </a:xfrm>
          <a:prstGeom prst="rect">
            <a:avLst/>
          </a:prstGeom>
          <a:noFill/>
        </p:spPr>
        <p:txBody>
          <a:bodyPr wrap="square" rtlCol="0">
            <a:spAutoFit/>
          </a:bodyPr>
          <a:lstStyle/>
          <a:p>
            <a:r>
              <a:rPr lang="en-US" dirty="0">
                <a:latin typeface="+mn-lt"/>
              </a:rPr>
              <a:t>Top Flange:</a:t>
            </a:r>
          </a:p>
        </p:txBody>
      </p:sp>
      <p:sp>
        <p:nvSpPr>
          <p:cNvPr id="12" name="TextBox 11">
            <a:extLst>
              <a:ext uri="{FF2B5EF4-FFF2-40B4-BE49-F238E27FC236}">
                <a16:creationId xmlns:a16="http://schemas.microsoft.com/office/drawing/2014/main" id="{4990F49E-EBF7-A77E-6670-AB40BF85CABD}"/>
              </a:ext>
            </a:extLst>
          </p:cNvPr>
          <p:cNvSpPr txBox="1"/>
          <p:nvPr/>
        </p:nvSpPr>
        <p:spPr>
          <a:xfrm>
            <a:off x="1561723" y="2635586"/>
            <a:ext cx="1762812" cy="369332"/>
          </a:xfrm>
          <a:prstGeom prst="rect">
            <a:avLst/>
          </a:prstGeom>
          <a:noFill/>
        </p:spPr>
        <p:txBody>
          <a:bodyPr wrap="square" rtlCol="0">
            <a:spAutoFit/>
          </a:bodyPr>
          <a:lstStyle/>
          <a:p>
            <a:r>
              <a:rPr lang="en-US" dirty="0">
                <a:latin typeface="+mn-lt"/>
              </a:rPr>
              <a:t>Bottom Flange:</a:t>
            </a:r>
          </a:p>
        </p:txBody>
      </p:sp>
      <p:graphicFrame>
        <p:nvGraphicFramePr>
          <p:cNvPr id="13" name="Object 12">
            <a:extLst>
              <a:ext uri="{FF2B5EF4-FFF2-40B4-BE49-F238E27FC236}">
                <a16:creationId xmlns:a16="http://schemas.microsoft.com/office/drawing/2014/main" id="{7B1F5DCC-E726-6C63-C75A-965BBED4B2C7}"/>
              </a:ext>
            </a:extLst>
          </p:cNvPr>
          <p:cNvGraphicFramePr>
            <a:graphicFrameLocks noChangeAspect="1"/>
          </p:cNvGraphicFramePr>
          <p:nvPr>
            <p:extLst>
              <p:ext uri="{D42A27DB-BD31-4B8C-83A1-F6EECF244321}">
                <p14:modId xmlns:p14="http://schemas.microsoft.com/office/powerpoint/2010/main" val="2441969199"/>
              </p:ext>
            </p:extLst>
          </p:nvPr>
        </p:nvGraphicFramePr>
        <p:xfrm>
          <a:off x="3576898" y="3634796"/>
          <a:ext cx="3189287" cy="368300"/>
        </p:xfrm>
        <a:graphic>
          <a:graphicData uri="http://schemas.openxmlformats.org/presentationml/2006/ole">
            <mc:AlternateContent xmlns:mc="http://schemas.openxmlformats.org/markup-compatibility/2006">
              <mc:Choice xmlns:v="urn:schemas-microsoft-com:vml" Requires="v">
                <p:oleObj name="Equation" r:id="rId7" imgW="1841400" imgH="203040" progId="Equation.DSMT4">
                  <p:embed/>
                </p:oleObj>
              </mc:Choice>
              <mc:Fallback>
                <p:oleObj name="Equation" r:id="rId7" imgW="1841400" imgH="203040" progId="Equation.DSMT4">
                  <p:embed/>
                  <p:pic>
                    <p:nvPicPr>
                      <p:cNvPr id="13" name="Object 12">
                        <a:extLst>
                          <a:ext uri="{FF2B5EF4-FFF2-40B4-BE49-F238E27FC236}">
                            <a16:creationId xmlns:a16="http://schemas.microsoft.com/office/drawing/2014/main" id="{7B1F5DCC-E726-6C63-C75A-965BBED4B2C7}"/>
                          </a:ext>
                        </a:extLst>
                      </p:cNvPr>
                      <p:cNvPicPr>
                        <a:picLocks noChangeAspect="1" noChangeArrowheads="1"/>
                      </p:cNvPicPr>
                      <p:nvPr/>
                    </p:nvPicPr>
                    <p:blipFill>
                      <a:blip r:embed="rId8"/>
                      <a:srcRect/>
                      <a:stretch>
                        <a:fillRect/>
                      </a:stretch>
                    </p:blipFill>
                    <p:spPr bwMode="auto">
                      <a:xfrm>
                        <a:off x="3576898" y="3634796"/>
                        <a:ext cx="3189287" cy="368300"/>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DA35DBFD-CB7F-3128-4E36-6C4B61ED10E1}"/>
              </a:ext>
            </a:extLst>
          </p:cNvPr>
          <p:cNvGraphicFramePr>
            <a:graphicFrameLocks noChangeAspect="1"/>
          </p:cNvGraphicFramePr>
          <p:nvPr>
            <p:extLst>
              <p:ext uri="{D42A27DB-BD31-4B8C-83A1-F6EECF244321}">
                <p14:modId xmlns:p14="http://schemas.microsoft.com/office/powerpoint/2010/main" val="3025854647"/>
              </p:ext>
            </p:extLst>
          </p:nvPr>
        </p:nvGraphicFramePr>
        <p:xfrm>
          <a:off x="3576898" y="3922626"/>
          <a:ext cx="3825875" cy="366713"/>
        </p:xfrm>
        <a:graphic>
          <a:graphicData uri="http://schemas.openxmlformats.org/presentationml/2006/ole">
            <mc:AlternateContent xmlns:mc="http://schemas.openxmlformats.org/markup-compatibility/2006">
              <mc:Choice xmlns:v="urn:schemas-microsoft-com:vml" Requires="v">
                <p:oleObj name="Equation" r:id="rId9" imgW="2209680" imgH="203040" progId="Equation.DSMT4">
                  <p:embed/>
                </p:oleObj>
              </mc:Choice>
              <mc:Fallback>
                <p:oleObj name="Equation" r:id="rId9" imgW="2209680" imgH="203040" progId="Equation.DSMT4">
                  <p:embed/>
                  <p:pic>
                    <p:nvPicPr>
                      <p:cNvPr id="14" name="Object 13">
                        <a:extLst>
                          <a:ext uri="{FF2B5EF4-FFF2-40B4-BE49-F238E27FC236}">
                            <a16:creationId xmlns:a16="http://schemas.microsoft.com/office/drawing/2014/main" id="{DA35DBFD-CB7F-3128-4E36-6C4B61ED10E1}"/>
                          </a:ext>
                        </a:extLst>
                      </p:cNvPr>
                      <p:cNvPicPr>
                        <a:picLocks noChangeAspect="1" noChangeArrowheads="1"/>
                      </p:cNvPicPr>
                      <p:nvPr/>
                    </p:nvPicPr>
                    <p:blipFill>
                      <a:blip r:embed="rId10"/>
                      <a:srcRect/>
                      <a:stretch>
                        <a:fillRect/>
                      </a:stretch>
                    </p:blipFill>
                    <p:spPr bwMode="auto">
                      <a:xfrm>
                        <a:off x="3576898" y="3922626"/>
                        <a:ext cx="3825875" cy="366713"/>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3E30C651-BAB9-D06B-0B2C-BA7B2202A864}"/>
              </a:ext>
            </a:extLst>
          </p:cNvPr>
          <p:cNvGraphicFramePr>
            <a:graphicFrameLocks noChangeAspect="1"/>
          </p:cNvGraphicFramePr>
          <p:nvPr>
            <p:extLst>
              <p:ext uri="{D42A27DB-BD31-4B8C-83A1-F6EECF244321}">
                <p14:modId xmlns:p14="http://schemas.microsoft.com/office/powerpoint/2010/main" val="3698641804"/>
              </p:ext>
            </p:extLst>
          </p:nvPr>
        </p:nvGraphicFramePr>
        <p:xfrm>
          <a:off x="3576898" y="4457444"/>
          <a:ext cx="3495675" cy="366712"/>
        </p:xfrm>
        <a:graphic>
          <a:graphicData uri="http://schemas.openxmlformats.org/presentationml/2006/ole">
            <mc:AlternateContent xmlns:mc="http://schemas.openxmlformats.org/markup-compatibility/2006">
              <mc:Choice xmlns:v="urn:schemas-microsoft-com:vml" Requires="v">
                <p:oleObj name="Equation" r:id="rId11" imgW="2019240" imgH="203040" progId="Equation.DSMT4">
                  <p:embed/>
                </p:oleObj>
              </mc:Choice>
              <mc:Fallback>
                <p:oleObj name="Equation" r:id="rId11" imgW="2019240" imgH="203040" progId="Equation.DSMT4">
                  <p:embed/>
                  <p:pic>
                    <p:nvPicPr>
                      <p:cNvPr id="15" name="Object 14">
                        <a:extLst>
                          <a:ext uri="{FF2B5EF4-FFF2-40B4-BE49-F238E27FC236}">
                            <a16:creationId xmlns:a16="http://schemas.microsoft.com/office/drawing/2014/main" id="{3E30C651-BAB9-D06B-0B2C-BA7B2202A864}"/>
                          </a:ext>
                        </a:extLst>
                      </p:cNvPr>
                      <p:cNvPicPr>
                        <a:picLocks noChangeAspect="1" noChangeArrowheads="1"/>
                      </p:cNvPicPr>
                      <p:nvPr/>
                    </p:nvPicPr>
                    <p:blipFill>
                      <a:blip r:embed="rId12"/>
                      <a:srcRect/>
                      <a:stretch>
                        <a:fillRect/>
                      </a:stretch>
                    </p:blipFill>
                    <p:spPr bwMode="auto">
                      <a:xfrm>
                        <a:off x="3576898" y="4457444"/>
                        <a:ext cx="3495675" cy="366712"/>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A87197B3-0551-A7CB-925E-B90E99911FCB}"/>
              </a:ext>
            </a:extLst>
          </p:cNvPr>
          <p:cNvSpPr txBox="1"/>
          <p:nvPr/>
        </p:nvSpPr>
        <p:spPr>
          <a:xfrm>
            <a:off x="5489835" y="4189377"/>
            <a:ext cx="2243580" cy="369332"/>
          </a:xfrm>
          <a:prstGeom prst="rect">
            <a:avLst/>
          </a:prstGeom>
          <a:noFill/>
        </p:spPr>
        <p:txBody>
          <a:bodyPr wrap="square" rtlCol="0">
            <a:spAutoFit/>
          </a:bodyPr>
          <a:lstStyle/>
          <a:p>
            <a:r>
              <a:rPr lang="en-US" dirty="0"/>
              <a:t>Total = 1,782.3 in.</a:t>
            </a:r>
            <a:r>
              <a:rPr lang="en-US" baseline="30000" dirty="0"/>
              <a:t>3</a:t>
            </a:r>
          </a:p>
        </p:txBody>
      </p:sp>
    </p:spTree>
    <p:extLst>
      <p:ext uri="{BB962C8B-B14F-4D97-AF65-F5344CB8AC3E}">
        <p14:creationId xmlns:p14="http://schemas.microsoft.com/office/powerpoint/2010/main" val="2019674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02632" y="213397"/>
            <a:ext cx="8229600" cy="857250"/>
          </a:xfrm>
        </p:spPr>
        <p:txBody>
          <a:bodyPr>
            <a:normAutofit/>
          </a:bodyPr>
          <a:lstStyle/>
          <a:p>
            <a:r>
              <a:rPr lang="en-US" sz="3200" dirty="0"/>
              <a:t>Fillet-Welded Joints – Example 1</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43</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84CF0-3E28-8FFF-CB3F-FC42D8411877}"/>
              </a:ext>
            </a:extLst>
          </p:cNvPr>
          <p:cNvSpPr txBox="1"/>
          <p:nvPr/>
        </p:nvSpPr>
        <p:spPr>
          <a:xfrm>
            <a:off x="457200" y="724838"/>
            <a:ext cx="8366289" cy="4247317"/>
          </a:xfrm>
          <a:prstGeom prst="rect">
            <a:avLst/>
          </a:prstGeom>
          <a:noFill/>
        </p:spPr>
        <p:txBody>
          <a:bodyPr wrap="square" rtlCol="0">
            <a:spAutoFit/>
          </a:bodyPr>
          <a:lstStyle/>
          <a:p>
            <a:pPr marR="0" lvl="0" algn="l" defTabSz="914400" rtl="0" eaLnBrk="1" fontAlgn="base" latinLnBrk="0" hangingPunct="1">
              <a:lnSpc>
                <a:spcPct val="100000"/>
              </a:lnSpc>
              <a:spcBef>
                <a:spcPct val="0"/>
              </a:spcBef>
              <a:spcAft>
                <a:spcPct val="0"/>
              </a:spcAft>
              <a:buClrTx/>
              <a:buSzTx/>
              <a:tabLst/>
              <a:defRPr/>
            </a:pPr>
            <a:endParaRPr lang="en-US" spc="10" dirty="0">
              <a:solidFill>
                <a:prstClr val="black"/>
              </a:solidFill>
              <a:latin typeface="Calibri"/>
              <a:ea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pc="10" dirty="0">
                <a:solidFill>
                  <a:prstClr val="black"/>
                </a:solidFill>
                <a:latin typeface="Calibri"/>
                <a:ea typeface="Times New Roman" panose="02020603050405020304" pitchFamily="18" charset="0"/>
              </a:rPr>
              <a:t>For shear applied to the short-term composite (n) section (i.e., V</a:t>
            </a:r>
            <a:r>
              <a:rPr lang="en-US" spc="10" baseline="-25000" dirty="0">
                <a:solidFill>
                  <a:prstClr val="black"/>
                </a:solidFill>
                <a:latin typeface="Calibri"/>
                <a:ea typeface="Times New Roman" panose="02020603050405020304" pitchFamily="18" charset="0"/>
              </a:rPr>
              <a:t>LL+IM</a:t>
            </a:r>
            <a:r>
              <a:rPr lang="en-US" spc="10" dirty="0">
                <a:solidFill>
                  <a:prstClr val="black"/>
                </a:solidFill>
                <a:latin typeface="Calibri"/>
                <a:ea typeface="Times New Roman" panose="02020603050405020304" pitchFamily="18" charset="0"/>
              </a:rPr>
              <a: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pc="10" dirty="0">
              <a:solidFill>
                <a:prstClr val="black"/>
              </a:solidFill>
              <a:latin typeface="Calibri"/>
              <a:ea typeface="Times New Roman" panose="02020603050405020304" pitchFamily="18" charset="0"/>
            </a:endParaRPr>
          </a:p>
          <a:p>
            <a:pPr marR="0" lvl="0" algn="l" defTabSz="914400" rtl="0" eaLnBrk="1" fontAlgn="base" latinLnBrk="0" hangingPunct="1">
              <a:lnSpc>
                <a:spcPct val="100000"/>
              </a:lnSpc>
              <a:spcBef>
                <a:spcPct val="0"/>
              </a:spcBef>
              <a:spcAft>
                <a:spcPct val="0"/>
              </a:spcAft>
              <a:buClrTx/>
              <a:buSzTx/>
              <a:tabLst/>
              <a:defRPr/>
            </a:pPr>
            <a:r>
              <a:rPr lang="en-US" spc="10" dirty="0">
                <a:solidFill>
                  <a:prstClr val="black"/>
                </a:solidFill>
                <a:latin typeface="Calibri"/>
                <a:ea typeface="Times New Roman" panose="02020603050405020304" pitchFamily="18" charset="0"/>
              </a:rPr>
              <a:t>                             Top Flange:</a:t>
            </a:r>
          </a:p>
          <a:p>
            <a:pPr marR="0" lvl="0" algn="l" defTabSz="914400" rtl="0" eaLnBrk="1" fontAlgn="base" latinLnBrk="0" hangingPunct="1">
              <a:lnSpc>
                <a:spcPct val="100000"/>
              </a:lnSpc>
              <a:spcBef>
                <a:spcPct val="0"/>
              </a:spcBef>
              <a:spcAft>
                <a:spcPct val="0"/>
              </a:spcAft>
              <a:buClrTx/>
              <a:buSzTx/>
              <a:tabLst/>
              <a:defRPr/>
            </a:pPr>
            <a:r>
              <a:rPr lang="en-US" spc="10" dirty="0">
                <a:solidFill>
                  <a:prstClr val="black"/>
                </a:solidFill>
                <a:latin typeface="Calibri"/>
                <a:ea typeface="Times New Roman" panose="02020603050405020304" pitchFamily="18" charset="0"/>
              </a:rPr>
              <a:t>                      Concrete Deck:</a:t>
            </a:r>
          </a:p>
          <a:p>
            <a:pPr marR="0" lvl="0" algn="l" defTabSz="914400" rtl="0" eaLnBrk="1" fontAlgn="base" latinLnBrk="0" hangingPunct="1">
              <a:lnSpc>
                <a:spcPct val="100000"/>
              </a:lnSpc>
              <a:spcBef>
                <a:spcPct val="0"/>
              </a:spcBef>
              <a:spcAft>
                <a:spcPct val="0"/>
              </a:spcAft>
              <a:buClrTx/>
              <a:buSzTx/>
              <a:tabLst/>
              <a:defRPr/>
            </a:pPr>
            <a:endParaRPr lang="en-US" spc="10" dirty="0">
              <a:solidFill>
                <a:prstClr val="black"/>
              </a:solidFill>
              <a:latin typeface="Calibri"/>
              <a:ea typeface="Times New Roman" panose="02020603050405020304" pitchFamily="18" charset="0"/>
            </a:endParaRPr>
          </a:p>
          <a:p>
            <a:pPr marR="0" lvl="0" algn="l" defTabSz="914400" rtl="0" eaLnBrk="1" fontAlgn="base" latinLnBrk="0" hangingPunct="1">
              <a:lnSpc>
                <a:spcPct val="100000"/>
              </a:lnSpc>
              <a:spcBef>
                <a:spcPct val="0"/>
              </a:spcBef>
              <a:spcAft>
                <a:spcPct val="0"/>
              </a:spcAft>
              <a:buClrTx/>
              <a:buSzTx/>
              <a:tabLst/>
              <a:defRPr/>
            </a:pPr>
            <a:r>
              <a:rPr lang="en-US" spc="10" dirty="0">
                <a:solidFill>
                  <a:prstClr val="black"/>
                </a:solidFill>
                <a:latin typeface="Calibri"/>
                <a:ea typeface="Times New Roman" panose="02020603050405020304" pitchFamily="18" charset="0"/>
              </a:rPr>
              <a:t>                       Bottom Flange: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pc="10" dirty="0">
              <a:solidFill>
                <a:prstClr val="black"/>
              </a:solidFill>
              <a:latin typeface="Calibri"/>
              <a:ea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pc="10" dirty="0">
              <a:solidFill>
                <a:prstClr val="black"/>
              </a:solidFill>
              <a:latin typeface="Calibri"/>
              <a:ea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pc="10" dirty="0">
              <a:solidFill>
                <a:prstClr val="black"/>
              </a:solidFill>
              <a:latin typeface="Calibri"/>
              <a:ea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pc="10" dirty="0">
              <a:solidFill>
                <a:prstClr val="black"/>
              </a:solidFill>
              <a:latin typeface="Calibri"/>
              <a:ea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pc="10" dirty="0">
              <a:solidFill>
                <a:prstClr val="black"/>
              </a:solidFill>
              <a:latin typeface="Calibri"/>
              <a:ea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pc="10" dirty="0">
              <a:solidFill>
                <a:prstClr val="black"/>
              </a:solidFill>
              <a:latin typeface="Calibri"/>
              <a:ea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pc="10" dirty="0">
              <a:solidFill>
                <a:prstClr val="black"/>
              </a:solidFill>
              <a:latin typeface="Calibri"/>
              <a:ea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p:txBody>
      </p:sp>
      <p:graphicFrame>
        <p:nvGraphicFramePr>
          <p:cNvPr id="13" name="Object 12">
            <a:extLst>
              <a:ext uri="{FF2B5EF4-FFF2-40B4-BE49-F238E27FC236}">
                <a16:creationId xmlns:a16="http://schemas.microsoft.com/office/drawing/2014/main" id="{7B1F5DCC-E726-6C63-C75A-965BBED4B2C7}"/>
              </a:ext>
            </a:extLst>
          </p:cNvPr>
          <p:cNvGraphicFramePr>
            <a:graphicFrameLocks noChangeAspect="1"/>
          </p:cNvGraphicFramePr>
          <p:nvPr>
            <p:extLst>
              <p:ext uri="{D42A27DB-BD31-4B8C-83A1-F6EECF244321}">
                <p14:modId xmlns:p14="http://schemas.microsoft.com/office/powerpoint/2010/main" val="3712008084"/>
              </p:ext>
            </p:extLst>
          </p:nvPr>
        </p:nvGraphicFramePr>
        <p:xfrm>
          <a:off x="3578225" y="1541463"/>
          <a:ext cx="3168650" cy="368300"/>
        </p:xfrm>
        <a:graphic>
          <a:graphicData uri="http://schemas.openxmlformats.org/presentationml/2006/ole">
            <mc:AlternateContent xmlns:mc="http://schemas.openxmlformats.org/markup-compatibility/2006">
              <mc:Choice xmlns:v="urn:schemas-microsoft-com:vml" Requires="v">
                <p:oleObj name="Equation" r:id="rId3" imgW="1828800" imgH="203040" progId="Equation.DSMT4">
                  <p:embed/>
                </p:oleObj>
              </mc:Choice>
              <mc:Fallback>
                <p:oleObj name="Equation" r:id="rId3" imgW="1828800" imgH="203040" progId="Equation.DSMT4">
                  <p:embed/>
                  <p:pic>
                    <p:nvPicPr>
                      <p:cNvPr id="13" name="Object 12">
                        <a:extLst>
                          <a:ext uri="{FF2B5EF4-FFF2-40B4-BE49-F238E27FC236}">
                            <a16:creationId xmlns:a16="http://schemas.microsoft.com/office/drawing/2014/main" id="{7B1F5DCC-E726-6C63-C75A-965BBED4B2C7}"/>
                          </a:ext>
                        </a:extLst>
                      </p:cNvPr>
                      <p:cNvPicPr>
                        <a:picLocks noChangeAspect="1" noChangeArrowheads="1"/>
                      </p:cNvPicPr>
                      <p:nvPr/>
                    </p:nvPicPr>
                    <p:blipFill>
                      <a:blip r:embed="rId4"/>
                      <a:srcRect/>
                      <a:stretch>
                        <a:fillRect/>
                      </a:stretch>
                    </p:blipFill>
                    <p:spPr bwMode="auto">
                      <a:xfrm>
                        <a:off x="3578225" y="1541463"/>
                        <a:ext cx="3168650" cy="368300"/>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DA35DBFD-CB7F-3128-4E36-6C4B61ED10E1}"/>
              </a:ext>
            </a:extLst>
          </p:cNvPr>
          <p:cNvGraphicFramePr>
            <a:graphicFrameLocks noChangeAspect="1"/>
          </p:cNvGraphicFramePr>
          <p:nvPr>
            <p:extLst>
              <p:ext uri="{D42A27DB-BD31-4B8C-83A1-F6EECF244321}">
                <p14:modId xmlns:p14="http://schemas.microsoft.com/office/powerpoint/2010/main" val="876585225"/>
              </p:ext>
            </p:extLst>
          </p:nvPr>
        </p:nvGraphicFramePr>
        <p:xfrm>
          <a:off x="3587652" y="1798393"/>
          <a:ext cx="3716338" cy="366712"/>
        </p:xfrm>
        <a:graphic>
          <a:graphicData uri="http://schemas.openxmlformats.org/presentationml/2006/ole">
            <mc:AlternateContent xmlns:mc="http://schemas.openxmlformats.org/markup-compatibility/2006">
              <mc:Choice xmlns:v="urn:schemas-microsoft-com:vml" Requires="v">
                <p:oleObj name="Equation" r:id="rId5" imgW="2145960" imgH="203040" progId="Equation.DSMT4">
                  <p:embed/>
                </p:oleObj>
              </mc:Choice>
              <mc:Fallback>
                <p:oleObj name="Equation" r:id="rId5" imgW="2145960" imgH="203040" progId="Equation.DSMT4">
                  <p:embed/>
                  <p:pic>
                    <p:nvPicPr>
                      <p:cNvPr id="14" name="Object 13">
                        <a:extLst>
                          <a:ext uri="{FF2B5EF4-FFF2-40B4-BE49-F238E27FC236}">
                            <a16:creationId xmlns:a16="http://schemas.microsoft.com/office/drawing/2014/main" id="{DA35DBFD-CB7F-3128-4E36-6C4B61ED10E1}"/>
                          </a:ext>
                        </a:extLst>
                      </p:cNvPr>
                      <p:cNvPicPr>
                        <a:picLocks noChangeAspect="1" noChangeArrowheads="1"/>
                      </p:cNvPicPr>
                      <p:nvPr/>
                    </p:nvPicPr>
                    <p:blipFill>
                      <a:blip r:embed="rId6"/>
                      <a:srcRect/>
                      <a:stretch>
                        <a:fillRect/>
                      </a:stretch>
                    </p:blipFill>
                    <p:spPr bwMode="auto">
                      <a:xfrm>
                        <a:off x="3587652" y="1798393"/>
                        <a:ext cx="3716338" cy="366712"/>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3E30C651-BAB9-D06B-0B2C-BA7B2202A864}"/>
              </a:ext>
            </a:extLst>
          </p:cNvPr>
          <p:cNvGraphicFramePr>
            <a:graphicFrameLocks noChangeAspect="1"/>
          </p:cNvGraphicFramePr>
          <p:nvPr>
            <p:extLst>
              <p:ext uri="{D42A27DB-BD31-4B8C-83A1-F6EECF244321}">
                <p14:modId xmlns:p14="http://schemas.microsoft.com/office/powerpoint/2010/main" val="811688300"/>
              </p:ext>
            </p:extLst>
          </p:nvPr>
        </p:nvGraphicFramePr>
        <p:xfrm>
          <a:off x="3587652" y="2411536"/>
          <a:ext cx="3540125" cy="366712"/>
        </p:xfrm>
        <a:graphic>
          <a:graphicData uri="http://schemas.openxmlformats.org/presentationml/2006/ole">
            <mc:AlternateContent xmlns:mc="http://schemas.openxmlformats.org/markup-compatibility/2006">
              <mc:Choice xmlns:v="urn:schemas-microsoft-com:vml" Requires="v">
                <p:oleObj name="Equation" r:id="rId7" imgW="2044440" imgH="203040" progId="Equation.DSMT4">
                  <p:embed/>
                </p:oleObj>
              </mc:Choice>
              <mc:Fallback>
                <p:oleObj name="Equation" r:id="rId7" imgW="2044440" imgH="203040" progId="Equation.DSMT4">
                  <p:embed/>
                  <p:pic>
                    <p:nvPicPr>
                      <p:cNvPr id="15" name="Object 14">
                        <a:extLst>
                          <a:ext uri="{FF2B5EF4-FFF2-40B4-BE49-F238E27FC236}">
                            <a16:creationId xmlns:a16="http://schemas.microsoft.com/office/drawing/2014/main" id="{3E30C651-BAB9-D06B-0B2C-BA7B2202A864}"/>
                          </a:ext>
                        </a:extLst>
                      </p:cNvPr>
                      <p:cNvPicPr>
                        <a:picLocks noChangeAspect="1" noChangeArrowheads="1"/>
                      </p:cNvPicPr>
                      <p:nvPr/>
                    </p:nvPicPr>
                    <p:blipFill>
                      <a:blip r:embed="rId8"/>
                      <a:srcRect/>
                      <a:stretch>
                        <a:fillRect/>
                      </a:stretch>
                    </p:blipFill>
                    <p:spPr bwMode="auto">
                      <a:xfrm>
                        <a:off x="3587652" y="2411536"/>
                        <a:ext cx="3540125" cy="366712"/>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A87197B3-0551-A7CB-925E-B90E99911FCB}"/>
              </a:ext>
            </a:extLst>
          </p:cNvPr>
          <p:cNvSpPr txBox="1"/>
          <p:nvPr/>
        </p:nvSpPr>
        <p:spPr>
          <a:xfrm>
            <a:off x="5316537" y="2059561"/>
            <a:ext cx="2243580" cy="369332"/>
          </a:xfrm>
          <a:prstGeom prst="rect">
            <a:avLst/>
          </a:prstGeom>
          <a:noFill/>
        </p:spPr>
        <p:txBody>
          <a:bodyPr wrap="square" rtlCol="0">
            <a:spAutoFit/>
          </a:bodyPr>
          <a:lstStyle/>
          <a:p>
            <a:r>
              <a:rPr lang="en-US" dirty="0"/>
              <a:t>Total = 2,651.1 in.</a:t>
            </a:r>
            <a:r>
              <a:rPr lang="en-US" baseline="30000" dirty="0"/>
              <a:t>3</a:t>
            </a:r>
          </a:p>
        </p:txBody>
      </p:sp>
      <p:sp>
        <p:nvSpPr>
          <p:cNvPr id="7" name="TextBox 6">
            <a:extLst>
              <a:ext uri="{FF2B5EF4-FFF2-40B4-BE49-F238E27FC236}">
                <a16:creationId xmlns:a16="http://schemas.microsoft.com/office/drawing/2014/main" id="{1343C1F6-B1AF-933F-F3B4-336531550A69}"/>
              </a:ext>
            </a:extLst>
          </p:cNvPr>
          <p:cNvSpPr txBox="1"/>
          <p:nvPr/>
        </p:nvSpPr>
        <p:spPr>
          <a:xfrm>
            <a:off x="402632" y="2848497"/>
            <a:ext cx="8741368" cy="36933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n-lt"/>
              </a:rPr>
              <a:t>Calculate the total factored Strength I shear flow at the top and bottom welds (</a:t>
            </a:r>
            <a:r>
              <a:rPr lang="en-US" dirty="0">
                <a:latin typeface="+mn-lt"/>
                <a:sym typeface="Symbol" panose="05050102010706020507" pitchFamily="18" charset="2"/>
              </a:rPr>
              <a:t> = 1.0)</a:t>
            </a:r>
            <a:r>
              <a:rPr lang="en-US" dirty="0">
                <a:latin typeface="+mn-lt"/>
              </a:rPr>
              <a:t>: </a:t>
            </a:r>
          </a:p>
        </p:txBody>
      </p:sp>
      <p:sp>
        <p:nvSpPr>
          <p:cNvPr id="18" name="Rectangle 2">
            <a:extLst>
              <a:ext uri="{FF2B5EF4-FFF2-40B4-BE49-F238E27FC236}">
                <a16:creationId xmlns:a16="http://schemas.microsoft.com/office/drawing/2014/main" id="{5FC3C50A-5B1E-45CF-8609-642D22EC6BB9}"/>
              </a:ext>
            </a:extLst>
          </p:cNvPr>
          <p:cNvSpPr>
            <a:spLocks noChangeArrowheads="1"/>
          </p:cNvSpPr>
          <p:nvPr/>
        </p:nvSpPr>
        <p:spPr bwMode="auto">
          <a:xfrm>
            <a:off x="1582640" y="35811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0" name="Object 19">
            <a:extLst>
              <a:ext uri="{FF2B5EF4-FFF2-40B4-BE49-F238E27FC236}">
                <a16:creationId xmlns:a16="http://schemas.microsoft.com/office/drawing/2014/main" id="{517EF224-757E-69DF-AA9B-F059116A81BB}"/>
              </a:ext>
            </a:extLst>
          </p:cNvPr>
          <p:cNvGraphicFramePr>
            <a:graphicFrameLocks noChangeAspect="1"/>
          </p:cNvGraphicFramePr>
          <p:nvPr>
            <p:extLst>
              <p:ext uri="{D42A27DB-BD31-4B8C-83A1-F6EECF244321}">
                <p14:modId xmlns:p14="http://schemas.microsoft.com/office/powerpoint/2010/main" val="910775126"/>
              </p:ext>
            </p:extLst>
          </p:nvPr>
        </p:nvGraphicFramePr>
        <p:xfrm>
          <a:off x="376238" y="3360738"/>
          <a:ext cx="8623300" cy="603250"/>
        </p:xfrm>
        <a:graphic>
          <a:graphicData uri="http://schemas.openxmlformats.org/presentationml/2006/ole">
            <mc:AlternateContent xmlns:mc="http://schemas.openxmlformats.org/markup-compatibility/2006">
              <mc:Choice xmlns:v="urn:schemas-microsoft-com:vml" Requires="v">
                <p:oleObj name="Equation" r:id="rId9" imgW="5867280" imgH="393480" progId="Equation.DSMT4">
                  <p:embed/>
                </p:oleObj>
              </mc:Choice>
              <mc:Fallback>
                <p:oleObj name="Equation" r:id="rId9" imgW="5867280" imgH="393480" progId="Equation.DSMT4">
                  <p:embed/>
                  <p:pic>
                    <p:nvPicPr>
                      <p:cNvPr id="20" name="Object 19">
                        <a:extLst>
                          <a:ext uri="{FF2B5EF4-FFF2-40B4-BE49-F238E27FC236}">
                            <a16:creationId xmlns:a16="http://schemas.microsoft.com/office/drawing/2014/main" id="{517EF224-757E-69DF-AA9B-F059116A81BB}"/>
                          </a:ext>
                        </a:extLst>
                      </p:cNvPr>
                      <p:cNvPicPr>
                        <a:picLocks noChangeAspect="1" noChangeArrowheads="1"/>
                      </p:cNvPicPr>
                      <p:nvPr/>
                    </p:nvPicPr>
                    <p:blipFill>
                      <a:blip r:embed="rId10"/>
                      <a:srcRect/>
                      <a:stretch>
                        <a:fillRect/>
                      </a:stretch>
                    </p:blipFill>
                    <p:spPr bwMode="auto">
                      <a:xfrm>
                        <a:off x="376238" y="3360738"/>
                        <a:ext cx="8623300" cy="603250"/>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AFDF957D-123F-2146-518A-CF91BCC916D7}"/>
              </a:ext>
            </a:extLst>
          </p:cNvPr>
          <p:cNvGraphicFramePr>
            <a:graphicFrameLocks noChangeAspect="1"/>
          </p:cNvGraphicFramePr>
          <p:nvPr>
            <p:extLst>
              <p:ext uri="{D42A27DB-BD31-4B8C-83A1-F6EECF244321}">
                <p14:modId xmlns:p14="http://schemas.microsoft.com/office/powerpoint/2010/main" val="1597945259"/>
              </p:ext>
            </p:extLst>
          </p:nvPr>
        </p:nvGraphicFramePr>
        <p:xfrm>
          <a:off x="393700" y="3995738"/>
          <a:ext cx="8586788" cy="603250"/>
        </p:xfrm>
        <a:graphic>
          <a:graphicData uri="http://schemas.openxmlformats.org/presentationml/2006/ole">
            <mc:AlternateContent xmlns:mc="http://schemas.openxmlformats.org/markup-compatibility/2006">
              <mc:Choice xmlns:v="urn:schemas-microsoft-com:vml" Requires="v">
                <p:oleObj name="Equation" r:id="rId11" imgW="5841720" imgH="393480" progId="Equation.DSMT4">
                  <p:embed/>
                </p:oleObj>
              </mc:Choice>
              <mc:Fallback>
                <p:oleObj name="Equation" r:id="rId11" imgW="5841720" imgH="393480" progId="Equation.DSMT4">
                  <p:embed/>
                  <p:pic>
                    <p:nvPicPr>
                      <p:cNvPr id="21" name="Object 20">
                        <a:extLst>
                          <a:ext uri="{FF2B5EF4-FFF2-40B4-BE49-F238E27FC236}">
                            <a16:creationId xmlns:a16="http://schemas.microsoft.com/office/drawing/2014/main" id="{AFDF957D-123F-2146-518A-CF91BCC916D7}"/>
                          </a:ext>
                        </a:extLst>
                      </p:cNvPr>
                      <p:cNvPicPr>
                        <a:picLocks noChangeAspect="1" noChangeArrowheads="1"/>
                      </p:cNvPicPr>
                      <p:nvPr/>
                    </p:nvPicPr>
                    <p:blipFill>
                      <a:blip r:embed="rId12"/>
                      <a:srcRect/>
                      <a:stretch>
                        <a:fillRect/>
                      </a:stretch>
                    </p:blipFill>
                    <p:spPr bwMode="auto">
                      <a:xfrm>
                        <a:off x="393700" y="3995738"/>
                        <a:ext cx="8586788" cy="603250"/>
                      </a:xfrm>
                      <a:prstGeom prst="rect">
                        <a:avLst/>
                      </a:prstGeom>
                      <a:noFill/>
                    </p:spPr>
                  </p:pic>
                </p:oleObj>
              </mc:Fallback>
            </mc:AlternateContent>
          </a:graphicData>
        </a:graphic>
      </p:graphicFrame>
    </p:spTree>
    <p:extLst>
      <p:ext uri="{BB962C8B-B14F-4D97-AF65-F5344CB8AC3E}">
        <p14:creationId xmlns:p14="http://schemas.microsoft.com/office/powerpoint/2010/main" val="3701854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511768" y="92527"/>
            <a:ext cx="8229600" cy="857250"/>
          </a:xfrm>
        </p:spPr>
        <p:txBody>
          <a:bodyPr>
            <a:normAutofit/>
          </a:bodyPr>
          <a:lstStyle/>
          <a:p>
            <a:r>
              <a:rPr lang="en-US" sz="3600" dirty="0"/>
              <a:t>Fillet-Welded Joints – Example 1</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44</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84CF0-3E28-8FFF-CB3F-FC42D8411877}"/>
              </a:ext>
            </a:extLst>
          </p:cNvPr>
          <p:cNvSpPr txBox="1"/>
          <p:nvPr/>
        </p:nvSpPr>
        <p:spPr>
          <a:xfrm>
            <a:off x="457200" y="566113"/>
            <a:ext cx="8686800" cy="3693319"/>
          </a:xfrm>
          <a:prstGeom prst="rect">
            <a:avLst/>
          </a:prstGeom>
          <a:noFill/>
        </p:spPr>
        <p:txBody>
          <a:bodyPr wrap="square" rtlCol="0">
            <a:spAutoFit/>
          </a:bodyPr>
          <a:lstStyle/>
          <a:p>
            <a:pPr marR="0" lvl="0" algn="l" defTabSz="914400" rtl="0" eaLnBrk="1" fontAlgn="base" latinLnBrk="0" hangingPunct="1">
              <a:lnSpc>
                <a:spcPct val="100000"/>
              </a:lnSpc>
              <a:spcBef>
                <a:spcPct val="0"/>
              </a:spcBef>
              <a:spcAft>
                <a:spcPct val="0"/>
              </a:spcAft>
              <a:buClrTx/>
              <a:buSzTx/>
              <a:tabLst/>
              <a:defRPr/>
            </a:pPr>
            <a:endParaRPr lang="en-US" spc="10" dirty="0">
              <a:solidFill>
                <a:prstClr val="black"/>
              </a:solidFill>
              <a:latin typeface="Calibri"/>
              <a:ea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pc="10" dirty="0">
                <a:solidFill>
                  <a:prstClr val="black"/>
                </a:solidFill>
                <a:latin typeface="Calibri"/>
                <a:ea typeface="Times New Roman" panose="02020603050405020304" pitchFamily="18" charset="0"/>
              </a:rPr>
              <a:t>The shear flow in the top welds governs. For flange-to-web welds on both sides of the web, the shear flow at each weld is 4.89/2 = 2.45 kips/in.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pc="10" dirty="0">
              <a:solidFill>
                <a:prstClr val="black"/>
              </a:solidFill>
              <a:latin typeface="Calibri"/>
              <a:ea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800" dirty="0">
                <a:latin typeface="+mn-lt"/>
              </a:rPr>
              <a:t>The factored resistance of the fillet weld in shear (kips/in.) is taken as the smaller of the factored shear rupture resistance of the connected material adjacent to the weld leg and the product of the effective throat and the factored resistance of the weld metal, R</a:t>
            </a:r>
            <a:r>
              <a:rPr lang="en-US" sz="1800" baseline="-25000" dirty="0">
                <a:latin typeface="+mn-lt"/>
              </a:rPr>
              <a:t>r</a:t>
            </a:r>
            <a:r>
              <a:rPr lang="en-US" baseline="-25000" dirty="0">
                <a:latin typeface="+mn-lt"/>
              </a:rPr>
              <a:t> </a:t>
            </a:r>
            <a:r>
              <a:rPr lang="en-US" sz="1800" dirty="0">
                <a:latin typeface="+mn-lt"/>
              </a:rPr>
              <a:t>(Slide 40).  Assume a minimum-size 5/16-in. fillet weld (Slide 36).</a:t>
            </a:r>
            <a:endParaRPr lang="en-US" spc="10" dirty="0">
              <a:solidFill>
                <a:prstClr val="black"/>
              </a:solidFill>
              <a:latin typeface="Calibri"/>
              <a:ea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pc="10" dirty="0">
              <a:solidFill>
                <a:prstClr val="black"/>
              </a:solidFill>
              <a:latin typeface="Calibri"/>
              <a:ea typeface="Times New Roman" panose="02020603050405020304" pitchFamily="18" charset="0"/>
            </a:endParaRPr>
          </a:p>
          <a:p>
            <a:pPr marR="0" lvl="0" algn="l" defTabSz="914400" rtl="0" eaLnBrk="1" fontAlgn="base" latinLnBrk="0" hangingPunct="1">
              <a:lnSpc>
                <a:spcPct val="100000"/>
              </a:lnSpc>
              <a:spcBef>
                <a:spcPct val="0"/>
              </a:spcBef>
              <a:spcAft>
                <a:spcPct val="0"/>
              </a:spcAft>
              <a:buClrTx/>
              <a:buSzTx/>
              <a:tabLst/>
              <a:defRPr/>
            </a:pPr>
            <a:r>
              <a:rPr lang="en-US" spc="10" dirty="0">
                <a:solidFill>
                  <a:prstClr val="black"/>
                </a:solidFill>
                <a:latin typeface="Calibri"/>
                <a:ea typeface="Times New Roman" panose="02020603050405020304" pitchFamily="18" charset="0"/>
              </a:rPr>
              <a:t>              Factored shear rupture resistance of the connected material:</a:t>
            </a:r>
          </a:p>
          <a:p>
            <a:pPr marR="0" lvl="0" algn="l" defTabSz="914400" rtl="0" eaLnBrk="1" fontAlgn="base" latinLnBrk="0" hangingPunct="1">
              <a:lnSpc>
                <a:spcPct val="100000"/>
              </a:lnSpc>
              <a:spcBef>
                <a:spcPct val="0"/>
              </a:spcBef>
              <a:spcAft>
                <a:spcPct val="0"/>
              </a:spcAft>
              <a:buClrTx/>
              <a:buSzTx/>
              <a:tabLst/>
              <a:defRPr/>
            </a:pPr>
            <a:endParaRPr lang="en-US" spc="10" dirty="0">
              <a:solidFill>
                <a:prstClr val="black"/>
              </a:solidFill>
              <a:latin typeface="Calibri"/>
              <a:ea typeface="Times New Roman" panose="02020603050405020304" pitchFamily="18" charset="0"/>
            </a:endParaRPr>
          </a:p>
          <a:p>
            <a:pPr marR="0" lvl="0" algn="l" defTabSz="914400" rtl="0" eaLnBrk="1" fontAlgn="base" latinLnBrk="0" hangingPunct="1">
              <a:lnSpc>
                <a:spcPct val="100000"/>
              </a:lnSpc>
              <a:spcBef>
                <a:spcPct val="0"/>
              </a:spcBef>
              <a:spcAft>
                <a:spcPct val="0"/>
              </a:spcAft>
              <a:buClrTx/>
              <a:buSzTx/>
              <a:tabLst/>
              <a:defRPr/>
            </a:pPr>
            <a:endParaRPr lang="en-US" spc="10" dirty="0">
              <a:solidFill>
                <a:prstClr val="black"/>
              </a:solidFill>
              <a:latin typeface="Calibri"/>
              <a:ea typeface="Times New Roman" panose="02020603050405020304" pitchFamily="18" charset="0"/>
            </a:endParaRPr>
          </a:p>
          <a:p>
            <a:pPr marR="0" lvl="0" algn="l" defTabSz="914400" rtl="0" eaLnBrk="1" fontAlgn="base" latinLnBrk="0" hangingPunct="1">
              <a:lnSpc>
                <a:spcPct val="100000"/>
              </a:lnSpc>
              <a:spcBef>
                <a:spcPct val="0"/>
              </a:spcBef>
              <a:spcAft>
                <a:spcPct val="0"/>
              </a:spcAft>
              <a:buClrTx/>
              <a:buSzTx/>
              <a:tabLst/>
              <a:defRPr/>
            </a:pPr>
            <a:r>
              <a:rPr lang="en-US" spc="10" dirty="0">
                <a:solidFill>
                  <a:prstClr val="black"/>
                </a:solidFill>
                <a:latin typeface="Calibri"/>
                <a:ea typeface="Times New Roman" panose="02020603050405020304" pitchFamily="18" charset="0"/>
              </a:rPr>
              <a:t>              Factored resistance of the weld metal times the effective throat:</a:t>
            </a: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p:txBody>
      </p:sp>
      <p:sp>
        <p:nvSpPr>
          <p:cNvPr id="18" name="Rectangle 2">
            <a:extLst>
              <a:ext uri="{FF2B5EF4-FFF2-40B4-BE49-F238E27FC236}">
                <a16:creationId xmlns:a16="http://schemas.microsoft.com/office/drawing/2014/main" id="{5FC3C50A-5B1E-45CF-8609-642D22EC6BB9}"/>
              </a:ext>
            </a:extLst>
          </p:cNvPr>
          <p:cNvSpPr>
            <a:spLocks noChangeArrowheads="1"/>
          </p:cNvSpPr>
          <p:nvPr/>
        </p:nvSpPr>
        <p:spPr bwMode="auto">
          <a:xfrm>
            <a:off x="1582640" y="35811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Object 5">
            <a:extLst>
              <a:ext uri="{FF2B5EF4-FFF2-40B4-BE49-F238E27FC236}">
                <a16:creationId xmlns:a16="http://schemas.microsoft.com/office/drawing/2014/main" id="{EDA1E1E2-8263-F375-AFFE-258A6F93FB01}"/>
              </a:ext>
            </a:extLst>
          </p:cNvPr>
          <p:cNvGraphicFramePr>
            <a:graphicFrameLocks noChangeAspect="1"/>
          </p:cNvGraphicFramePr>
          <p:nvPr>
            <p:extLst>
              <p:ext uri="{D42A27DB-BD31-4B8C-83A1-F6EECF244321}">
                <p14:modId xmlns:p14="http://schemas.microsoft.com/office/powerpoint/2010/main" val="2541847391"/>
              </p:ext>
            </p:extLst>
          </p:nvPr>
        </p:nvGraphicFramePr>
        <p:xfrm>
          <a:off x="2130140" y="3514750"/>
          <a:ext cx="4665662" cy="309562"/>
        </p:xfrm>
        <a:graphic>
          <a:graphicData uri="http://schemas.openxmlformats.org/presentationml/2006/ole">
            <mc:AlternateContent xmlns:mc="http://schemas.openxmlformats.org/markup-compatibility/2006">
              <mc:Choice xmlns:v="urn:schemas-microsoft-com:vml" Requires="v">
                <p:oleObj name="Equation" r:id="rId3" imgW="3009600" imgH="190440" progId="Equation.DSMT4">
                  <p:embed/>
                </p:oleObj>
              </mc:Choice>
              <mc:Fallback>
                <p:oleObj name="Equation" r:id="rId3" imgW="3009600" imgH="190440" progId="Equation.DSMT4">
                  <p:embed/>
                  <p:pic>
                    <p:nvPicPr>
                      <p:cNvPr id="6" name="Object 5">
                        <a:extLst>
                          <a:ext uri="{FF2B5EF4-FFF2-40B4-BE49-F238E27FC236}">
                            <a16:creationId xmlns:a16="http://schemas.microsoft.com/office/drawing/2014/main" id="{EDA1E1E2-8263-F375-AFFE-258A6F93FB01}"/>
                          </a:ext>
                        </a:extLst>
                      </p:cNvPr>
                      <p:cNvPicPr>
                        <a:picLocks noChangeAspect="1" noChangeArrowheads="1"/>
                      </p:cNvPicPr>
                      <p:nvPr/>
                    </p:nvPicPr>
                    <p:blipFill>
                      <a:blip r:embed="rId4"/>
                      <a:srcRect/>
                      <a:stretch>
                        <a:fillRect/>
                      </a:stretch>
                    </p:blipFill>
                    <p:spPr bwMode="auto">
                      <a:xfrm>
                        <a:off x="2130140" y="3514750"/>
                        <a:ext cx="4665662" cy="309562"/>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E6EB551B-EAB9-2936-0164-6A08A4A644F5}"/>
              </a:ext>
            </a:extLst>
          </p:cNvPr>
          <p:cNvGraphicFramePr>
            <a:graphicFrameLocks noChangeAspect="1"/>
          </p:cNvGraphicFramePr>
          <p:nvPr>
            <p:extLst>
              <p:ext uri="{D42A27DB-BD31-4B8C-83A1-F6EECF244321}">
                <p14:modId xmlns:p14="http://schemas.microsoft.com/office/powerpoint/2010/main" val="1777468835"/>
              </p:ext>
            </p:extLst>
          </p:nvPr>
        </p:nvGraphicFramePr>
        <p:xfrm>
          <a:off x="1218406" y="4312786"/>
          <a:ext cx="7164388" cy="309562"/>
        </p:xfrm>
        <a:graphic>
          <a:graphicData uri="http://schemas.openxmlformats.org/presentationml/2006/ole">
            <mc:AlternateContent xmlns:mc="http://schemas.openxmlformats.org/markup-compatibility/2006">
              <mc:Choice xmlns:v="urn:schemas-microsoft-com:vml" Requires="v">
                <p:oleObj name="Equation" r:id="rId5" imgW="4622760" imgH="190440" progId="Equation.DSMT4">
                  <p:embed/>
                </p:oleObj>
              </mc:Choice>
              <mc:Fallback>
                <p:oleObj name="Equation" r:id="rId5" imgW="4622760" imgH="190440" progId="Equation.DSMT4">
                  <p:embed/>
                  <p:pic>
                    <p:nvPicPr>
                      <p:cNvPr id="9" name="Object 8">
                        <a:extLst>
                          <a:ext uri="{FF2B5EF4-FFF2-40B4-BE49-F238E27FC236}">
                            <a16:creationId xmlns:a16="http://schemas.microsoft.com/office/drawing/2014/main" id="{E6EB551B-EAB9-2936-0164-6A08A4A644F5}"/>
                          </a:ext>
                        </a:extLst>
                      </p:cNvPr>
                      <p:cNvPicPr>
                        <a:picLocks noChangeAspect="1" noChangeArrowheads="1"/>
                      </p:cNvPicPr>
                      <p:nvPr/>
                    </p:nvPicPr>
                    <p:blipFill>
                      <a:blip r:embed="rId6"/>
                      <a:srcRect/>
                      <a:stretch>
                        <a:fillRect/>
                      </a:stretch>
                    </p:blipFill>
                    <p:spPr bwMode="auto">
                      <a:xfrm>
                        <a:off x="1218406" y="4312786"/>
                        <a:ext cx="7164388" cy="309562"/>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C1FEE11F-41AC-A742-BD03-8C36BBAE8033}"/>
              </a:ext>
            </a:extLst>
          </p:cNvPr>
          <p:cNvGraphicFramePr>
            <a:graphicFrameLocks noChangeAspect="1"/>
          </p:cNvGraphicFramePr>
          <p:nvPr>
            <p:extLst>
              <p:ext uri="{D42A27DB-BD31-4B8C-83A1-F6EECF244321}">
                <p14:modId xmlns:p14="http://schemas.microsoft.com/office/powerpoint/2010/main" val="1093222293"/>
              </p:ext>
            </p:extLst>
          </p:nvPr>
        </p:nvGraphicFramePr>
        <p:xfrm>
          <a:off x="2578100" y="4706938"/>
          <a:ext cx="4071938" cy="309562"/>
        </p:xfrm>
        <a:graphic>
          <a:graphicData uri="http://schemas.openxmlformats.org/presentationml/2006/ole">
            <mc:AlternateContent xmlns:mc="http://schemas.openxmlformats.org/markup-compatibility/2006">
              <mc:Choice xmlns:v="urn:schemas-microsoft-com:vml" Requires="v">
                <p:oleObj name="Equation" r:id="rId7" imgW="2628720" imgH="190440" progId="Equation.DSMT4">
                  <p:embed/>
                </p:oleObj>
              </mc:Choice>
              <mc:Fallback>
                <p:oleObj name="Equation" r:id="rId7" imgW="2628720" imgH="190440" progId="Equation.DSMT4">
                  <p:embed/>
                  <p:pic>
                    <p:nvPicPr>
                      <p:cNvPr id="11" name="Object 10">
                        <a:extLst>
                          <a:ext uri="{FF2B5EF4-FFF2-40B4-BE49-F238E27FC236}">
                            <a16:creationId xmlns:a16="http://schemas.microsoft.com/office/drawing/2014/main" id="{C1FEE11F-41AC-A742-BD03-8C36BBAE8033}"/>
                          </a:ext>
                        </a:extLst>
                      </p:cNvPr>
                      <p:cNvPicPr>
                        <a:picLocks noChangeAspect="1" noChangeArrowheads="1"/>
                      </p:cNvPicPr>
                      <p:nvPr/>
                    </p:nvPicPr>
                    <p:blipFill>
                      <a:blip r:embed="rId8"/>
                      <a:srcRect/>
                      <a:stretch>
                        <a:fillRect/>
                      </a:stretch>
                    </p:blipFill>
                    <p:spPr bwMode="auto">
                      <a:xfrm>
                        <a:off x="2578100" y="4706938"/>
                        <a:ext cx="4071938" cy="309562"/>
                      </a:xfrm>
                      <a:prstGeom prst="rect">
                        <a:avLst/>
                      </a:prstGeom>
                      <a:noFill/>
                    </p:spPr>
                  </p:pic>
                </p:oleObj>
              </mc:Fallback>
            </mc:AlternateContent>
          </a:graphicData>
        </a:graphic>
      </p:graphicFrame>
    </p:spTree>
    <p:extLst>
      <p:ext uri="{BB962C8B-B14F-4D97-AF65-F5344CB8AC3E}">
        <p14:creationId xmlns:p14="http://schemas.microsoft.com/office/powerpoint/2010/main" val="680374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148830"/>
            <a:ext cx="8229600" cy="857250"/>
          </a:xfrm>
        </p:spPr>
        <p:txBody>
          <a:bodyPr>
            <a:normAutofit/>
          </a:bodyPr>
          <a:lstStyle/>
          <a:p>
            <a:r>
              <a:rPr lang="en-US" sz="3600" dirty="0"/>
              <a:t>Fillet-Welded Joints – Example 2</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45</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84CF0-3E28-8FFF-CB3F-FC42D8411877}"/>
              </a:ext>
            </a:extLst>
          </p:cNvPr>
          <p:cNvSpPr txBox="1"/>
          <p:nvPr/>
        </p:nvSpPr>
        <p:spPr>
          <a:xfrm>
            <a:off x="440053" y="933466"/>
            <a:ext cx="5464277" cy="4121256"/>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Design the bearing stiffener-to-web fillet welds for the composite girder section taken from NSBA SBDH Design Example 1 (end abutment– exterior girder).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The steel for the flanges and web is ASTM A709 Grade 50W steel with a specified minimum tensile strength, F</a:t>
            </a:r>
            <a:r>
              <a:rPr kumimoji="0" lang="en-US" sz="1800" b="0" i="0" u="none" strike="noStrike" kern="1200" cap="none" spc="0" normalizeH="0" baseline="-25000" noProof="0" dirty="0">
                <a:ln>
                  <a:noFill/>
                </a:ln>
                <a:solidFill>
                  <a:prstClr val="black"/>
                </a:solidFill>
                <a:effectLst/>
                <a:uLnTx/>
                <a:uFillTx/>
                <a:latin typeface="Calibri"/>
                <a:ea typeface="Times New Roman" panose="02020603050405020304" pitchFamily="18" charset="0"/>
                <a:cs typeface="+mn-cs"/>
              </a:rPr>
              <a:t>u</a:t>
            </a: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 70 ksi (</a:t>
            </a:r>
            <a:r>
              <a:rPr kumimoji="0" lang="en-US" sz="1800" b="0" i="1"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AASHTO LRFD</a:t>
            </a: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Table 6.4.1-1).</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Assume E70 electrodes (i.e., matching weld metal) with a classification strength, F</a:t>
            </a:r>
            <a:r>
              <a:rPr kumimoji="0" lang="en-US" sz="1800" b="0" i="0" u="none" strike="noStrike" kern="1200" cap="none" spc="0" normalizeH="0" baseline="-25000" noProof="0" dirty="0">
                <a:ln>
                  <a:noFill/>
                </a:ln>
                <a:solidFill>
                  <a:prstClr val="black"/>
                </a:solidFill>
                <a:effectLst/>
                <a:uLnTx/>
                <a:uFillTx/>
                <a:latin typeface="Calibri"/>
                <a:ea typeface="Times New Roman" panose="02020603050405020304" pitchFamily="18" charset="0"/>
                <a:cs typeface="+mn-cs"/>
              </a:rPr>
              <a:t>exx</a:t>
            </a: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equal to 70 ksi.</a:t>
            </a:r>
          </a:p>
          <a:p>
            <a:pPr marL="282575" marR="228600" lvl="0" indent="-282575" algn="just" defTabSz="914400" rtl="0" eaLnBrk="1" fontAlgn="base" latinLnBrk="0" hangingPunct="1">
              <a:lnSpc>
                <a:spcPct val="110000"/>
              </a:lnSpc>
              <a:spcBef>
                <a:spcPts val="0"/>
              </a:spcBef>
              <a:spcAft>
                <a:spcPts val="0"/>
              </a:spcAft>
              <a:buClrTx/>
              <a:buSzTx/>
              <a:buFont typeface="Arial" panose="020B0604020202020204" pitchFamily="34" charset="0"/>
              <a:buChar char="•"/>
              <a:tabLst>
                <a:tab pos="282575" algn="l"/>
                <a:tab pos="914400" algn="l"/>
                <a:tab pos="1143000" algn="l"/>
              </a:tabLst>
              <a:defRPr/>
            </a:pP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The maximum factored Strength I end reaction is:</a:t>
            </a:r>
          </a:p>
          <a:p>
            <a:pPr marL="282575" marR="228600" lvl="0" indent="-282575" algn="just" defTabSz="914400" rtl="0" eaLnBrk="1" fontAlgn="base" latinLnBrk="0" hangingPunct="1">
              <a:lnSpc>
                <a:spcPct val="110000"/>
              </a:lnSpc>
              <a:spcBef>
                <a:spcPts val="0"/>
              </a:spcBef>
              <a:spcAft>
                <a:spcPts val="0"/>
              </a:spcAft>
              <a:buClrTx/>
              <a:buSzTx/>
              <a:buFont typeface="Arial" panose="020B0604020202020204" pitchFamily="34" charset="0"/>
              <a:buChar char="•"/>
              <a:tabLst>
                <a:tab pos="282575" algn="l"/>
                <a:tab pos="914400" algn="l"/>
                <a:tab pos="1143000" algn="l"/>
              </a:tabLst>
              <a:defRPr/>
            </a:pPr>
            <a:endParaRPr lang="en-US" dirty="0">
              <a:solidFill>
                <a:prstClr val="black"/>
              </a:solidFill>
              <a:latin typeface="Calibri"/>
              <a:ea typeface="Times New Roman" panose="02020603050405020304" pitchFamily="18" charset="0"/>
              <a:cs typeface="Arial" panose="020B0604020202020204" pitchFamily="34" charset="0"/>
            </a:endParaRPr>
          </a:p>
          <a:p>
            <a:pPr marL="282575" marR="228600" lvl="0" indent="-282575" algn="just" defTabSz="914400" rtl="0" eaLnBrk="1" fontAlgn="base" latinLnBrk="0" hangingPunct="1">
              <a:lnSpc>
                <a:spcPct val="110000"/>
              </a:lnSpc>
              <a:spcBef>
                <a:spcPts val="0"/>
              </a:spcBef>
              <a:spcAft>
                <a:spcPts val="0"/>
              </a:spcAft>
              <a:buClrTx/>
              <a:buSzTx/>
              <a:buFont typeface="Arial" panose="020B0604020202020204" pitchFamily="34" charset="0"/>
              <a:buChar char="•"/>
              <a:tabLst>
                <a:tab pos="282575" algn="l"/>
                <a:tab pos="914400" algn="l"/>
                <a:tab pos="1143000" algn="l"/>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282575" marR="228600" lvl="0" indent="-282575" algn="just" defTabSz="914400" rtl="0" eaLnBrk="1" fontAlgn="base" latinLnBrk="0" hangingPunct="1">
              <a:lnSpc>
                <a:spcPct val="110000"/>
              </a:lnSpc>
              <a:spcBef>
                <a:spcPts val="0"/>
              </a:spcBef>
              <a:spcAft>
                <a:spcPts val="0"/>
              </a:spcAft>
              <a:buClrTx/>
              <a:buSzTx/>
              <a:buFont typeface="Arial" panose="020B0604020202020204" pitchFamily="34" charset="0"/>
              <a:buChar char="•"/>
              <a:tabLst>
                <a:tab pos="282575" algn="l"/>
                <a:tab pos="914400" algn="l"/>
                <a:tab pos="1143000" algn="l"/>
              </a:tabLst>
              <a:defRPr/>
            </a:pPr>
            <a:r>
              <a:rPr lang="en-US" dirty="0">
                <a:solidFill>
                  <a:prstClr val="black"/>
                </a:solidFill>
                <a:latin typeface="Calibri"/>
                <a:ea typeface="Times New Roman" panose="02020603050405020304" pitchFamily="18" charset="0"/>
                <a:cs typeface="Arial" panose="020B0604020202020204" pitchFamily="34" charset="0"/>
              </a:rPr>
              <a:t>The bearing stiffeners are 5/8-in. thick. The clips to clear the top and bottom flange-to-web welds are 2.5 in.</a:t>
            </a: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E8C6E359-9EDC-A365-4C5B-D345AAC17854}"/>
              </a:ext>
            </a:extLst>
          </p:cNvPr>
          <p:cNvSpPr txBox="1"/>
          <p:nvPr/>
        </p:nvSpPr>
        <p:spPr>
          <a:xfrm>
            <a:off x="6214612" y="3287574"/>
            <a:ext cx="2644385"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9" name="Content Placeholder 5">
            <a:extLst>
              <a:ext uri="{FF2B5EF4-FFF2-40B4-BE49-F238E27FC236}">
                <a16:creationId xmlns:a16="http://schemas.microsoft.com/office/drawing/2014/main" id="{C9D1B3B2-746A-275F-937D-EAF2BFF74C70}"/>
              </a:ext>
            </a:extLst>
          </p:cNvPr>
          <p:cNvPicPr>
            <a:picLocks noChangeAspect="1"/>
          </p:cNvPicPr>
          <p:nvPr/>
        </p:nvPicPr>
        <p:blipFill>
          <a:blip r:embed="rId3"/>
          <a:stretch>
            <a:fillRect/>
          </a:stretch>
        </p:blipFill>
        <p:spPr>
          <a:xfrm>
            <a:off x="5850169" y="808016"/>
            <a:ext cx="2891199" cy="2526710"/>
          </a:xfrm>
          <a:prstGeom prst="rect">
            <a:avLst/>
          </a:prstGeom>
        </p:spPr>
      </p:pic>
      <p:pic>
        <p:nvPicPr>
          <p:cNvPr id="6" name="Picture 5" descr="Figure 6.6.6.3.2-1 Projecting Width of Bearing Stiffener">
            <a:extLst>
              <a:ext uri="{FF2B5EF4-FFF2-40B4-BE49-F238E27FC236}">
                <a16:creationId xmlns:a16="http://schemas.microsoft.com/office/drawing/2014/main" id="{656AB32E-9B6B-3EF9-97F1-CFE3BA7F2BAE}"/>
              </a:ext>
            </a:extLst>
          </p:cNvPr>
          <p:cNvPicPr>
            <a:picLocks noChangeAspect="1"/>
          </p:cNvPicPr>
          <p:nvPr/>
        </p:nvPicPr>
        <p:blipFill>
          <a:blip r:embed="rId4" cstate="print"/>
          <a:srcRect/>
          <a:stretch>
            <a:fillRect/>
          </a:stretch>
        </p:blipFill>
        <p:spPr bwMode="auto">
          <a:xfrm>
            <a:off x="6214612" y="3418601"/>
            <a:ext cx="2616812" cy="1449208"/>
          </a:xfrm>
          <a:prstGeom prst="rect">
            <a:avLst/>
          </a:prstGeom>
          <a:noFill/>
          <a:ln w="9525">
            <a:noFill/>
            <a:miter lim="800000"/>
            <a:headEnd/>
            <a:tailEnd/>
          </a:ln>
        </p:spPr>
      </p:pic>
      <p:sp>
        <p:nvSpPr>
          <p:cNvPr id="11" name="TextBox 10">
            <a:extLst>
              <a:ext uri="{FF2B5EF4-FFF2-40B4-BE49-F238E27FC236}">
                <a16:creationId xmlns:a16="http://schemas.microsoft.com/office/drawing/2014/main" id="{A8C56E3D-AC26-FC52-423A-FE201DC22643}"/>
              </a:ext>
            </a:extLst>
          </p:cNvPr>
          <p:cNvSpPr txBox="1"/>
          <p:nvPr/>
        </p:nvSpPr>
        <p:spPr>
          <a:xfrm>
            <a:off x="2369772" y="3564573"/>
            <a:ext cx="1604838" cy="369332"/>
          </a:xfrm>
          <a:prstGeom prst="rect">
            <a:avLst/>
          </a:prstGeom>
          <a:noFill/>
        </p:spPr>
        <p:txBody>
          <a:bodyPr wrap="square" rtlCol="0">
            <a:spAutoFit/>
          </a:bodyPr>
          <a:lstStyle/>
          <a:p>
            <a:r>
              <a:rPr lang="en-US" dirty="0">
                <a:latin typeface="+mn-lt"/>
              </a:rPr>
              <a:t>R</a:t>
            </a:r>
            <a:r>
              <a:rPr lang="en-US" baseline="-25000" dirty="0">
                <a:latin typeface="+mn-lt"/>
              </a:rPr>
              <a:t>u</a:t>
            </a:r>
            <a:r>
              <a:rPr lang="en-US" dirty="0">
                <a:latin typeface="+mn-lt"/>
              </a:rPr>
              <a:t> = 388 kips</a:t>
            </a:r>
          </a:p>
        </p:txBody>
      </p:sp>
      <p:sp>
        <p:nvSpPr>
          <p:cNvPr id="12" name="TextBox 11">
            <a:extLst>
              <a:ext uri="{FF2B5EF4-FFF2-40B4-BE49-F238E27FC236}">
                <a16:creationId xmlns:a16="http://schemas.microsoft.com/office/drawing/2014/main" id="{0CAD0BAC-D34E-F5B4-DC58-00613ED0883D}"/>
              </a:ext>
            </a:extLst>
          </p:cNvPr>
          <p:cNvSpPr txBox="1"/>
          <p:nvPr/>
        </p:nvSpPr>
        <p:spPr>
          <a:xfrm>
            <a:off x="7295768" y="3498005"/>
            <a:ext cx="1385740" cy="338554"/>
          </a:xfrm>
          <a:prstGeom prst="rect">
            <a:avLst/>
          </a:prstGeom>
          <a:noFill/>
        </p:spPr>
        <p:txBody>
          <a:bodyPr wrap="square" rtlCol="0">
            <a:spAutoFit/>
          </a:bodyPr>
          <a:lstStyle/>
          <a:p>
            <a:r>
              <a:rPr lang="en-US" sz="1600" dirty="0"/>
              <a:t>5/8”</a:t>
            </a:r>
          </a:p>
        </p:txBody>
      </p:sp>
      <p:cxnSp>
        <p:nvCxnSpPr>
          <p:cNvPr id="15" name="Straight Arrow Connector 14">
            <a:extLst>
              <a:ext uri="{FF2B5EF4-FFF2-40B4-BE49-F238E27FC236}">
                <a16:creationId xmlns:a16="http://schemas.microsoft.com/office/drawing/2014/main" id="{B5B69173-B3D6-55BA-84E8-4FAF4A1649D3}"/>
              </a:ext>
            </a:extLst>
          </p:cNvPr>
          <p:cNvCxnSpPr>
            <a:stCxn id="12" idx="1"/>
          </p:cNvCxnSpPr>
          <p:nvPr/>
        </p:nvCxnSpPr>
        <p:spPr>
          <a:xfrm flipH="1">
            <a:off x="6934200" y="3667282"/>
            <a:ext cx="361568" cy="2349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4575E897-F587-80FC-B84E-C69859303DAE}"/>
              </a:ext>
            </a:extLst>
          </p:cNvPr>
          <p:cNvCxnSpPr>
            <a:stCxn id="12" idx="1"/>
          </p:cNvCxnSpPr>
          <p:nvPr/>
        </p:nvCxnSpPr>
        <p:spPr>
          <a:xfrm flipH="1">
            <a:off x="6617616" y="3667282"/>
            <a:ext cx="678152" cy="2666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01CCF5B6-5A77-52FF-4F6B-F2A2AB9CD1B4}"/>
              </a:ext>
            </a:extLst>
          </p:cNvPr>
          <p:cNvSpPr txBox="1"/>
          <p:nvPr/>
        </p:nvSpPr>
        <p:spPr>
          <a:xfrm>
            <a:off x="5495103" y="3513120"/>
            <a:ext cx="990651" cy="338554"/>
          </a:xfrm>
          <a:prstGeom prst="rect">
            <a:avLst/>
          </a:prstGeom>
          <a:noFill/>
        </p:spPr>
        <p:txBody>
          <a:bodyPr wrap="square" rtlCol="0">
            <a:spAutoFit/>
          </a:bodyPr>
          <a:lstStyle/>
          <a:p>
            <a:r>
              <a:rPr lang="en-US" sz="1600" dirty="0">
                <a:latin typeface="+mn-lt"/>
              </a:rPr>
              <a:t>Clips, typ.</a:t>
            </a:r>
          </a:p>
        </p:txBody>
      </p:sp>
      <p:cxnSp>
        <p:nvCxnSpPr>
          <p:cNvPr id="21" name="Straight Arrow Connector 20">
            <a:extLst>
              <a:ext uri="{FF2B5EF4-FFF2-40B4-BE49-F238E27FC236}">
                <a16:creationId xmlns:a16="http://schemas.microsoft.com/office/drawing/2014/main" id="{9014CE40-C4B7-EA0B-42A1-05B631FC923E}"/>
              </a:ext>
            </a:extLst>
          </p:cNvPr>
          <p:cNvCxnSpPr>
            <a:stCxn id="19" idx="3"/>
          </p:cNvCxnSpPr>
          <p:nvPr/>
        </p:nvCxnSpPr>
        <p:spPr>
          <a:xfrm flipV="1">
            <a:off x="6485754" y="3498005"/>
            <a:ext cx="263838" cy="1843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68099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79206"/>
            <a:ext cx="8229600" cy="857250"/>
          </a:xfrm>
        </p:spPr>
        <p:txBody>
          <a:bodyPr>
            <a:normAutofit/>
          </a:bodyPr>
          <a:lstStyle/>
          <a:p>
            <a:r>
              <a:rPr lang="en-US" sz="3600" dirty="0"/>
              <a:t>Fillet-Welded Joints – Example 2</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46</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84CF0-3E28-8FFF-CB3F-FC42D8411877}"/>
              </a:ext>
            </a:extLst>
          </p:cNvPr>
          <p:cNvSpPr txBox="1"/>
          <p:nvPr/>
        </p:nvSpPr>
        <p:spPr>
          <a:xfrm>
            <a:off x="270669" y="522069"/>
            <a:ext cx="8686800" cy="39703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rPr>
              <a:t>The total length of a single bearing stiffener-to-web weld, allowing for the clips, is: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factored resistance of the fillet weld in shear (kips/in.) at the strength limit state is taken as the smaller of the factored shear rupture resistance of the connected material adjacent to the weld leg and the product of the effective throat and the factored resistance of the weld metal, R</a:t>
            </a:r>
            <a:r>
              <a:rPr kumimoji="0" lang="en-US" sz="1800" b="0" i="0" u="none" strike="noStrike" kern="1200" cap="none" spc="0" normalizeH="0" baseline="-25000" noProof="0" dirty="0">
                <a:ln>
                  <a:noFill/>
                </a:ln>
                <a:solidFill>
                  <a:prstClr val="black"/>
                </a:solidFill>
                <a:effectLst/>
                <a:uLnTx/>
                <a:uFillTx/>
                <a:latin typeface="Calibri"/>
                <a:ea typeface="+mn-ea"/>
                <a:cs typeface="+mn-cs"/>
              </a:rPr>
              <a:t>r </a:t>
            </a:r>
            <a:r>
              <a:rPr kumimoji="0" lang="en-US" sz="1800" b="0" i="0" u="none" strike="noStrike" kern="1200" cap="none" spc="0" normalizeH="0" baseline="0" noProof="0" dirty="0">
                <a:ln>
                  <a:noFill/>
                </a:ln>
                <a:solidFill>
                  <a:prstClr val="black"/>
                </a:solidFill>
                <a:effectLst/>
                <a:uLnTx/>
                <a:uFillTx/>
                <a:latin typeface="Calibri"/>
                <a:ea typeface="+mn-ea"/>
                <a:cs typeface="+mn-cs"/>
              </a:rPr>
              <a:t>(Slide 40).  Assume a minimum-size 1/4-in. fillet weld (Slide 36).</a:t>
            </a: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rPr>
              <a:t>              Factored shear rupture resistance of the connected material: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rPr>
              <a:t>              Factored resistance of the weld metal times the effective throat:</a:t>
            </a: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p:txBody>
      </p:sp>
      <p:sp>
        <p:nvSpPr>
          <p:cNvPr id="18" name="Rectangle 2">
            <a:extLst>
              <a:ext uri="{FF2B5EF4-FFF2-40B4-BE49-F238E27FC236}">
                <a16:creationId xmlns:a16="http://schemas.microsoft.com/office/drawing/2014/main" id="{5FC3C50A-5B1E-45CF-8609-642D22EC6BB9}"/>
              </a:ext>
            </a:extLst>
          </p:cNvPr>
          <p:cNvSpPr>
            <a:spLocks noChangeArrowheads="1"/>
          </p:cNvSpPr>
          <p:nvPr/>
        </p:nvSpPr>
        <p:spPr bwMode="auto">
          <a:xfrm>
            <a:off x="1582640" y="35811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Object 5">
            <a:extLst>
              <a:ext uri="{FF2B5EF4-FFF2-40B4-BE49-F238E27FC236}">
                <a16:creationId xmlns:a16="http://schemas.microsoft.com/office/drawing/2014/main" id="{EDA1E1E2-8263-F375-AFFE-258A6F93FB01}"/>
              </a:ext>
            </a:extLst>
          </p:cNvPr>
          <p:cNvGraphicFramePr>
            <a:graphicFrameLocks noChangeAspect="1"/>
          </p:cNvGraphicFramePr>
          <p:nvPr>
            <p:extLst>
              <p:ext uri="{D42A27DB-BD31-4B8C-83A1-F6EECF244321}">
                <p14:modId xmlns:p14="http://schemas.microsoft.com/office/powerpoint/2010/main" val="1881180570"/>
              </p:ext>
            </p:extLst>
          </p:nvPr>
        </p:nvGraphicFramePr>
        <p:xfrm>
          <a:off x="2134375" y="3694982"/>
          <a:ext cx="4665662" cy="309562"/>
        </p:xfrm>
        <a:graphic>
          <a:graphicData uri="http://schemas.openxmlformats.org/presentationml/2006/ole">
            <mc:AlternateContent xmlns:mc="http://schemas.openxmlformats.org/markup-compatibility/2006">
              <mc:Choice xmlns:v="urn:schemas-microsoft-com:vml" Requires="v">
                <p:oleObj name="Equation" r:id="rId3" imgW="3009600" imgH="190440" progId="Equation.DSMT4">
                  <p:embed/>
                </p:oleObj>
              </mc:Choice>
              <mc:Fallback>
                <p:oleObj name="Equation" r:id="rId3" imgW="3009600" imgH="190440" progId="Equation.DSMT4">
                  <p:embed/>
                  <p:pic>
                    <p:nvPicPr>
                      <p:cNvPr id="6" name="Object 5">
                        <a:extLst>
                          <a:ext uri="{FF2B5EF4-FFF2-40B4-BE49-F238E27FC236}">
                            <a16:creationId xmlns:a16="http://schemas.microsoft.com/office/drawing/2014/main" id="{EDA1E1E2-8263-F375-AFFE-258A6F93FB01}"/>
                          </a:ext>
                        </a:extLst>
                      </p:cNvPr>
                      <p:cNvPicPr>
                        <a:picLocks noChangeAspect="1" noChangeArrowheads="1"/>
                      </p:cNvPicPr>
                      <p:nvPr/>
                    </p:nvPicPr>
                    <p:blipFill>
                      <a:blip r:embed="rId4"/>
                      <a:srcRect/>
                      <a:stretch>
                        <a:fillRect/>
                      </a:stretch>
                    </p:blipFill>
                    <p:spPr bwMode="auto">
                      <a:xfrm>
                        <a:off x="2134375" y="3694982"/>
                        <a:ext cx="4665662" cy="309562"/>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E6EB551B-EAB9-2936-0164-6A08A4A644F5}"/>
              </a:ext>
            </a:extLst>
          </p:cNvPr>
          <p:cNvGraphicFramePr>
            <a:graphicFrameLocks noChangeAspect="1"/>
          </p:cNvGraphicFramePr>
          <p:nvPr>
            <p:extLst>
              <p:ext uri="{D42A27DB-BD31-4B8C-83A1-F6EECF244321}">
                <p14:modId xmlns:p14="http://schemas.microsoft.com/office/powerpoint/2010/main" val="3602412436"/>
              </p:ext>
            </p:extLst>
          </p:nvPr>
        </p:nvGraphicFramePr>
        <p:xfrm>
          <a:off x="1316136" y="4434208"/>
          <a:ext cx="6950075" cy="309562"/>
        </p:xfrm>
        <a:graphic>
          <a:graphicData uri="http://schemas.openxmlformats.org/presentationml/2006/ole">
            <mc:AlternateContent xmlns:mc="http://schemas.openxmlformats.org/markup-compatibility/2006">
              <mc:Choice xmlns:v="urn:schemas-microsoft-com:vml" Requires="v">
                <p:oleObj name="Equation" r:id="rId5" imgW="4483080" imgH="190440" progId="Equation.DSMT4">
                  <p:embed/>
                </p:oleObj>
              </mc:Choice>
              <mc:Fallback>
                <p:oleObj name="Equation" r:id="rId5" imgW="4483080" imgH="190440" progId="Equation.DSMT4">
                  <p:embed/>
                  <p:pic>
                    <p:nvPicPr>
                      <p:cNvPr id="9" name="Object 8">
                        <a:extLst>
                          <a:ext uri="{FF2B5EF4-FFF2-40B4-BE49-F238E27FC236}">
                            <a16:creationId xmlns:a16="http://schemas.microsoft.com/office/drawing/2014/main" id="{E6EB551B-EAB9-2936-0164-6A08A4A644F5}"/>
                          </a:ext>
                        </a:extLst>
                      </p:cNvPr>
                      <p:cNvPicPr>
                        <a:picLocks noChangeAspect="1" noChangeArrowheads="1"/>
                      </p:cNvPicPr>
                      <p:nvPr/>
                    </p:nvPicPr>
                    <p:blipFill>
                      <a:blip r:embed="rId6"/>
                      <a:srcRect/>
                      <a:stretch>
                        <a:fillRect/>
                      </a:stretch>
                    </p:blipFill>
                    <p:spPr bwMode="auto">
                      <a:xfrm>
                        <a:off x="1316136" y="4434208"/>
                        <a:ext cx="6950075" cy="309562"/>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C1FEE11F-41AC-A742-BD03-8C36BBAE8033}"/>
              </a:ext>
            </a:extLst>
          </p:cNvPr>
          <p:cNvGraphicFramePr>
            <a:graphicFrameLocks noChangeAspect="1"/>
          </p:cNvGraphicFramePr>
          <p:nvPr>
            <p:extLst>
              <p:ext uri="{D42A27DB-BD31-4B8C-83A1-F6EECF244321}">
                <p14:modId xmlns:p14="http://schemas.microsoft.com/office/powerpoint/2010/main" val="4011045287"/>
              </p:ext>
            </p:extLst>
          </p:nvPr>
        </p:nvGraphicFramePr>
        <p:xfrm>
          <a:off x="2212975" y="4772247"/>
          <a:ext cx="4802188" cy="309562"/>
        </p:xfrm>
        <a:graphic>
          <a:graphicData uri="http://schemas.openxmlformats.org/presentationml/2006/ole">
            <mc:AlternateContent xmlns:mc="http://schemas.openxmlformats.org/markup-compatibility/2006">
              <mc:Choice xmlns:v="urn:schemas-microsoft-com:vml" Requires="v">
                <p:oleObj name="Equation" r:id="rId7" imgW="3098520" imgH="190440" progId="Equation.DSMT4">
                  <p:embed/>
                </p:oleObj>
              </mc:Choice>
              <mc:Fallback>
                <p:oleObj name="Equation" r:id="rId7" imgW="3098520" imgH="190440" progId="Equation.DSMT4">
                  <p:embed/>
                  <p:pic>
                    <p:nvPicPr>
                      <p:cNvPr id="11" name="Object 10">
                        <a:extLst>
                          <a:ext uri="{FF2B5EF4-FFF2-40B4-BE49-F238E27FC236}">
                            <a16:creationId xmlns:a16="http://schemas.microsoft.com/office/drawing/2014/main" id="{C1FEE11F-41AC-A742-BD03-8C36BBAE8033}"/>
                          </a:ext>
                        </a:extLst>
                      </p:cNvPr>
                      <p:cNvPicPr>
                        <a:picLocks noChangeAspect="1" noChangeArrowheads="1"/>
                      </p:cNvPicPr>
                      <p:nvPr/>
                    </p:nvPicPr>
                    <p:blipFill>
                      <a:blip r:embed="rId8"/>
                      <a:srcRect/>
                      <a:stretch>
                        <a:fillRect/>
                      </a:stretch>
                    </p:blipFill>
                    <p:spPr bwMode="auto">
                      <a:xfrm>
                        <a:off x="2212975" y="4772247"/>
                        <a:ext cx="4802188" cy="309562"/>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CA6A381B-452D-3744-FFE6-D9B50D73F919}"/>
              </a:ext>
            </a:extLst>
          </p:cNvPr>
          <p:cNvGraphicFramePr>
            <a:graphicFrameLocks noChangeAspect="1"/>
          </p:cNvGraphicFramePr>
          <p:nvPr>
            <p:extLst>
              <p:ext uri="{D42A27DB-BD31-4B8C-83A1-F6EECF244321}">
                <p14:modId xmlns:p14="http://schemas.microsoft.com/office/powerpoint/2010/main" val="2086403305"/>
              </p:ext>
            </p:extLst>
          </p:nvPr>
        </p:nvGraphicFramePr>
        <p:xfrm>
          <a:off x="3212815" y="1224538"/>
          <a:ext cx="2500312" cy="309562"/>
        </p:xfrm>
        <a:graphic>
          <a:graphicData uri="http://schemas.openxmlformats.org/presentationml/2006/ole">
            <mc:AlternateContent xmlns:mc="http://schemas.openxmlformats.org/markup-compatibility/2006">
              <mc:Choice xmlns:v="urn:schemas-microsoft-com:vml" Requires="v">
                <p:oleObj name="Equation" r:id="rId9" imgW="1612800" imgH="190440" progId="Equation.DSMT4">
                  <p:embed/>
                </p:oleObj>
              </mc:Choice>
              <mc:Fallback>
                <p:oleObj name="Equation" r:id="rId9" imgW="1612800" imgH="190440" progId="Equation.DSMT4">
                  <p:embed/>
                  <p:pic>
                    <p:nvPicPr>
                      <p:cNvPr id="7" name="Object 6">
                        <a:extLst>
                          <a:ext uri="{FF2B5EF4-FFF2-40B4-BE49-F238E27FC236}">
                            <a16:creationId xmlns:a16="http://schemas.microsoft.com/office/drawing/2014/main" id="{CA6A381B-452D-3744-FFE6-D9B50D73F919}"/>
                          </a:ext>
                        </a:extLst>
                      </p:cNvPr>
                      <p:cNvPicPr>
                        <a:picLocks noChangeAspect="1" noChangeArrowheads="1"/>
                      </p:cNvPicPr>
                      <p:nvPr/>
                    </p:nvPicPr>
                    <p:blipFill>
                      <a:blip r:embed="rId10"/>
                      <a:srcRect/>
                      <a:stretch>
                        <a:fillRect/>
                      </a:stretch>
                    </p:blipFill>
                    <p:spPr bwMode="auto">
                      <a:xfrm>
                        <a:off x="3212815" y="1224538"/>
                        <a:ext cx="2500312" cy="309562"/>
                      </a:xfrm>
                      <a:prstGeom prst="rect">
                        <a:avLst/>
                      </a:prstGeom>
                      <a:noFill/>
                    </p:spPr>
                  </p:pic>
                </p:oleObj>
              </mc:Fallback>
            </mc:AlternateContent>
          </a:graphicData>
        </a:graphic>
      </p:graphicFrame>
    </p:spTree>
    <p:extLst>
      <p:ext uri="{BB962C8B-B14F-4D97-AF65-F5344CB8AC3E}">
        <p14:creationId xmlns:p14="http://schemas.microsoft.com/office/powerpoint/2010/main" val="426904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200" dirty="0"/>
              <a:t>Fillet-Welded Joints – Eccentrically Loaded Joints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47</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84CF0-3E28-8FFF-CB3F-FC42D8411877}"/>
              </a:ext>
            </a:extLst>
          </p:cNvPr>
          <p:cNvSpPr txBox="1"/>
          <p:nvPr/>
        </p:nvSpPr>
        <p:spPr>
          <a:xfrm>
            <a:off x="735291" y="953019"/>
            <a:ext cx="8332509" cy="3693319"/>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effectLst/>
                <a:latin typeface="+mn-lt"/>
                <a:ea typeface="Times New Roman" panose="02020603050405020304" pitchFamily="18" charset="0"/>
                <a:cs typeface="Times New Roman" panose="02020603050405020304" pitchFamily="18" charset="0"/>
              </a:rPr>
              <a:t>If fillet welds are subject to eccentric loads that produce a combination of shear and bending stresses, they are to be proportioned based on a direct vector addition of the shear forces on the weld (</a:t>
            </a:r>
            <a:r>
              <a:rPr lang="en-US" i="1" dirty="0">
                <a:effectLst/>
                <a:latin typeface="+mn-lt"/>
                <a:ea typeface="Times New Roman" panose="02020603050405020304" pitchFamily="18" charset="0"/>
                <a:cs typeface="Times New Roman" panose="02020603050405020304" pitchFamily="18" charset="0"/>
              </a:rPr>
              <a:t>AASHTO LRFD </a:t>
            </a:r>
            <a:r>
              <a:rPr lang="en-US" dirty="0">
                <a:effectLst/>
                <a:latin typeface="+mn-lt"/>
                <a:ea typeface="Times New Roman" panose="02020603050405020304" pitchFamily="18" charset="0"/>
                <a:cs typeface="Times New Roman" panose="02020603050405020304" pitchFamily="18" charset="0"/>
              </a:rPr>
              <a:t>Article C6.13.3.2.4).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b="0" i="0" u="none" strike="noStrike" kern="1200" cap="none" spc="10" normalizeH="0" baseline="0" noProof="0" dirty="0">
              <a:ln>
                <a:noFill/>
              </a:ln>
              <a:solidFill>
                <a:prstClr val="black"/>
              </a:solidFill>
              <a:uLnTx/>
              <a:uFillTx/>
              <a:latin typeface="+mn-lt"/>
              <a:cs typeface="Times New Roman" panose="02020603050405020304" pitchFamily="18" charset="0"/>
            </a:endParaRPr>
          </a:p>
          <a:p>
            <a:pPr marL="285750" indent="-285750">
              <a:buFont typeface="Arial" panose="020B0604020202020204" pitchFamily="34" charset="0"/>
              <a:buChar char="•"/>
            </a:pPr>
            <a:r>
              <a:rPr lang="en-US" sz="1800" dirty="0">
                <a:effectLst/>
                <a:latin typeface="+mn-lt"/>
                <a:ea typeface="Times New Roman" panose="02020603050405020304" pitchFamily="18" charset="0"/>
                <a:cs typeface="Times New Roman" panose="02020603050405020304" pitchFamily="18" charset="0"/>
              </a:rPr>
              <a:t>Eccentric shear can result, for example, when the loading of fillet welds is neither parallel to nor transverse to the axis of the welds. Basically, eccentric shear conditions occur when the welds are subject to pure torsion, a combination of shear and torsion, or a combination of shear and bending. </a:t>
            </a:r>
          </a:p>
          <a:p>
            <a:pPr marL="285750" indent="-285750">
              <a:buFont typeface="Arial" panose="020B0604020202020204" pitchFamily="34" charset="0"/>
              <a:buChar char="•"/>
            </a:pPr>
            <a:endParaRPr lang="en-US"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effectLst/>
                <a:latin typeface="+mn-lt"/>
                <a:ea typeface="Times New Roman" panose="02020603050405020304" pitchFamily="18" charset="0"/>
                <a:cs typeface="Times New Roman" panose="02020603050405020304" pitchFamily="18" charset="0"/>
              </a:rPr>
              <a:t>The resistance of an eccentrically-loaded fillet-welded joint subject to a combination of shear and torsion, or to a combination of shear and bending, can be conservatively determined using a traditional elastic vector analysis approach, as illustrated in the following example. </a:t>
            </a: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876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600" dirty="0"/>
              <a:t>Eccentrically Loaded Joints – Example 1</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48</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84CF0-3E28-8FFF-CB3F-FC42D8411877}"/>
              </a:ext>
            </a:extLst>
          </p:cNvPr>
          <p:cNvSpPr txBox="1"/>
          <p:nvPr/>
        </p:nvSpPr>
        <p:spPr>
          <a:xfrm>
            <a:off x="735291" y="1140643"/>
            <a:ext cx="7843101" cy="1477328"/>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p:txBody>
      </p:sp>
      <p:sp>
        <p:nvSpPr>
          <p:cNvPr id="6" name="Rectangle 2">
            <a:extLst>
              <a:ext uri="{FF2B5EF4-FFF2-40B4-BE49-F238E27FC236}">
                <a16:creationId xmlns:a16="http://schemas.microsoft.com/office/drawing/2014/main" id="{249CF19A-FD84-62E1-06B2-2C78A50F5EC1}"/>
              </a:ext>
            </a:extLst>
          </p:cNvPr>
          <p:cNvSpPr>
            <a:spLocks noChangeArrowheads="1"/>
          </p:cNvSpPr>
          <p:nvPr/>
        </p:nvSpPr>
        <p:spPr bwMode="auto">
          <a:xfrm>
            <a:off x="3429000" y="11406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descr="Figure 6.6.4.3.7.2.3-4 Eccentrically Loaded Fillet-Welded Bracket Example 1. Sketch of fillet weld eccentrically loaded with dimensions and resultant forces. ">
            <a:extLst>
              <a:ext uri="{FF2B5EF4-FFF2-40B4-BE49-F238E27FC236}">
                <a16:creationId xmlns:a16="http://schemas.microsoft.com/office/drawing/2014/main" id="{996A47B4-1F89-0A81-FF63-C0519A934E08}"/>
              </a:ext>
            </a:extLst>
          </p:cNvPr>
          <p:cNvGraphicFramePr>
            <a:graphicFrameLocks noChangeAspect="1"/>
          </p:cNvGraphicFramePr>
          <p:nvPr>
            <p:extLst>
              <p:ext uri="{D42A27DB-BD31-4B8C-83A1-F6EECF244321}">
                <p14:modId xmlns:p14="http://schemas.microsoft.com/office/powerpoint/2010/main" val="521589836"/>
              </p:ext>
            </p:extLst>
          </p:nvPr>
        </p:nvGraphicFramePr>
        <p:xfrm>
          <a:off x="3429000" y="1140643"/>
          <a:ext cx="5638800" cy="2724150"/>
        </p:xfrm>
        <a:graphic>
          <a:graphicData uri="http://schemas.openxmlformats.org/presentationml/2006/ole">
            <mc:AlternateContent xmlns:mc="http://schemas.openxmlformats.org/markup-compatibility/2006">
              <mc:Choice xmlns:v="urn:schemas-microsoft-com:vml" Requires="v">
                <p:oleObj r:id="rId3" imgW="12502591" imgH="6049975" progId="Visio.Drawing.11">
                  <p:embed/>
                </p:oleObj>
              </mc:Choice>
              <mc:Fallback>
                <p:oleObj r:id="rId3" imgW="12502591" imgH="6049975" progId="Visio.Drawing.11">
                  <p:embed/>
                  <p:pic>
                    <p:nvPicPr>
                      <p:cNvPr id="9" name="Object 8" descr="Figure 6.6.4.3.7.2.3-4 Eccentrically Loaded Fillet-Welded Bracket Example 1. Sketch of fillet weld eccentrically loaded with dimensions and resultant forces. ">
                        <a:extLst>
                          <a:ext uri="{FF2B5EF4-FFF2-40B4-BE49-F238E27FC236}">
                            <a16:creationId xmlns:a16="http://schemas.microsoft.com/office/drawing/2014/main" id="{996A47B4-1F89-0A81-FF63-C0519A934E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140643"/>
                        <a:ext cx="5638800" cy="2724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a:extLst>
              <a:ext uri="{FF2B5EF4-FFF2-40B4-BE49-F238E27FC236}">
                <a16:creationId xmlns:a16="http://schemas.microsoft.com/office/drawing/2014/main" id="{5B0432FE-C63B-04CB-455C-D5574422D876}"/>
              </a:ext>
            </a:extLst>
          </p:cNvPr>
          <p:cNvSpPr txBox="1"/>
          <p:nvPr/>
        </p:nvSpPr>
        <p:spPr>
          <a:xfrm>
            <a:off x="402632" y="1010027"/>
            <a:ext cx="3174476"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n-lt"/>
              </a:rPr>
              <a:t>Using the elastic vector analysis method, design the fillet welds for the eccentrically loaded bracket configuration shown in the figure for the strength limit state.</a:t>
            </a:r>
          </a:p>
          <a:p>
            <a:pPr marL="285750" indent="-285750">
              <a:buFont typeface="Arial" panose="020B0604020202020204" pitchFamily="34" charset="0"/>
              <a:buChar char="•"/>
            </a:pPr>
            <a:r>
              <a:rPr lang="en-US" sz="1600" dirty="0">
                <a:latin typeface="+mn-lt"/>
              </a:rPr>
              <a:t>The bracket is subject to combined shear and torsion.</a:t>
            </a:r>
          </a:p>
          <a:p>
            <a:pPr marL="285750" indent="-285750">
              <a:buFont typeface="Arial" panose="020B0604020202020204" pitchFamily="34" charset="0"/>
              <a:buChar char="•"/>
            </a:pPr>
            <a:r>
              <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Assume E70 electrodes with a classification strength, F</a:t>
            </a:r>
            <a:r>
              <a:rPr kumimoji="0" lang="en-US" sz="1600" b="0" i="0" u="none" strike="noStrike" kern="1200" cap="none" spc="0" normalizeH="0" baseline="-25000" noProof="0" dirty="0">
                <a:ln>
                  <a:noFill/>
                </a:ln>
                <a:solidFill>
                  <a:prstClr val="black"/>
                </a:solidFill>
                <a:effectLst/>
                <a:uLnTx/>
                <a:uFillTx/>
                <a:latin typeface="Calibri"/>
                <a:ea typeface="Times New Roman" panose="02020603050405020304" pitchFamily="18" charset="0"/>
                <a:cs typeface="+mn-cs"/>
              </a:rPr>
              <a:t>exx</a:t>
            </a:r>
            <a:r>
              <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equal to 70 ksi. </a:t>
            </a:r>
          </a:p>
          <a:p>
            <a:pPr marL="285750" indent="-285750">
              <a:buFont typeface="Arial" panose="020B0604020202020204" pitchFamily="34" charset="0"/>
              <a:buChar char="•"/>
            </a:pPr>
            <a:r>
              <a:rPr lang="en-US" sz="1600" dirty="0">
                <a:solidFill>
                  <a:prstClr val="black"/>
                </a:solidFill>
                <a:latin typeface="Calibri"/>
              </a:rPr>
              <a:t>Assume that minimum size 5/16-in. fillet welds may be used (Slide 36).</a:t>
            </a:r>
            <a:endParaRPr lang="en-US" sz="1600" dirty="0">
              <a:latin typeface="+mn-lt"/>
            </a:endParaRPr>
          </a:p>
        </p:txBody>
      </p:sp>
      <p:sp>
        <p:nvSpPr>
          <p:cNvPr id="12" name="TextBox 11">
            <a:extLst>
              <a:ext uri="{FF2B5EF4-FFF2-40B4-BE49-F238E27FC236}">
                <a16:creationId xmlns:a16="http://schemas.microsoft.com/office/drawing/2014/main" id="{D3E91490-D870-789F-CAFA-04667B5CD373}"/>
              </a:ext>
            </a:extLst>
          </p:cNvPr>
          <p:cNvSpPr txBox="1"/>
          <p:nvPr/>
        </p:nvSpPr>
        <p:spPr>
          <a:xfrm>
            <a:off x="5184742" y="2789143"/>
            <a:ext cx="801279" cy="307777"/>
          </a:xfrm>
          <a:prstGeom prst="rect">
            <a:avLst/>
          </a:prstGeom>
          <a:noFill/>
        </p:spPr>
        <p:txBody>
          <a:bodyPr wrap="square" rtlCol="0">
            <a:spAutoFit/>
          </a:bodyPr>
          <a:lstStyle/>
          <a:p>
            <a:r>
              <a:rPr lang="en-US" sz="1400" dirty="0"/>
              <a:t>5/8</a:t>
            </a:r>
            <a:r>
              <a:rPr lang="en-US" sz="1400" dirty="0">
                <a:sym typeface="MT Extra" panose="05050102010205020202" pitchFamily="18" charset="2"/>
              </a:rPr>
              <a:t></a:t>
            </a:r>
            <a:endParaRPr lang="en-US" sz="1400" dirty="0"/>
          </a:p>
        </p:txBody>
      </p:sp>
      <p:cxnSp>
        <p:nvCxnSpPr>
          <p:cNvPr id="14" name="Straight Arrow Connector 13">
            <a:extLst>
              <a:ext uri="{FF2B5EF4-FFF2-40B4-BE49-F238E27FC236}">
                <a16:creationId xmlns:a16="http://schemas.microsoft.com/office/drawing/2014/main" id="{2468315C-B6DF-704A-D2AB-BC76A84BAF13}"/>
              </a:ext>
            </a:extLst>
          </p:cNvPr>
          <p:cNvCxnSpPr>
            <a:stCxn id="12" idx="1"/>
          </p:cNvCxnSpPr>
          <p:nvPr/>
        </p:nvCxnSpPr>
        <p:spPr>
          <a:xfrm flipH="1" flipV="1">
            <a:off x="4873658" y="2571749"/>
            <a:ext cx="311084" cy="3712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9384F513-4448-AA2E-CD25-B076743428B2}"/>
              </a:ext>
            </a:extLst>
          </p:cNvPr>
          <p:cNvSpPr txBox="1"/>
          <p:nvPr/>
        </p:nvSpPr>
        <p:spPr>
          <a:xfrm>
            <a:off x="3822568" y="3790950"/>
            <a:ext cx="4918800" cy="1107996"/>
          </a:xfrm>
          <a:prstGeom prst="rect">
            <a:avLst/>
          </a:prstGeom>
          <a:noFill/>
        </p:spPr>
        <p:txBody>
          <a:bodyPr wrap="square" rtlCol="0">
            <a:spAutoFit/>
          </a:bodyPr>
          <a:lstStyle/>
          <a:p>
            <a:pPr marL="285750" indent="-285750">
              <a:buFont typeface="Arial" panose="020B0604020202020204" pitchFamily="34" charset="0"/>
              <a:buChar char="•"/>
            </a:pPr>
            <a:r>
              <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The steel for the bracket is ASTM A709 Grade 50W steel with a specified minimum tensile strength, F</a:t>
            </a:r>
            <a:r>
              <a:rPr kumimoji="0" lang="en-US" sz="1600" b="0" i="0" u="none" strike="noStrike" kern="1200" cap="none" spc="0" normalizeH="0" baseline="-25000" noProof="0" dirty="0">
                <a:ln>
                  <a:noFill/>
                </a:ln>
                <a:solidFill>
                  <a:prstClr val="black"/>
                </a:solidFill>
                <a:effectLst/>
                <a:uLnTx/>
                <a:uFillTx/>
                <a:latin typeface="Calibri"/>
                <a:ea typeface="Times New Roman" panose="02020603050405020304" pitchFamily="18" charset="0"/>
                <a:cs typeface="+mn-cs"/>
              </a:rPr>
              <a:t>u</a:t>
            </a:r>
            <a:r>
              <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 70 ksi (</a:t>
            </a:r>
            <a:r>
              <a:rPr kumimoji="0" lang="en-US" sz="1600" b="0" i="1"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AASHTO LRFD</a:t>
            </a:r>
            <a:r>
              <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Table 6.4.1-1).</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45296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600" dirty="0"/>
              <a:t>Eccentrically Loaded Joints – Example 1</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49</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84CF0-3E28-8FFF-CB3F-FC42D8411877}"/>
              </a:ext>
            </a:extLst>
          </p:cNvPr>
          <p:cNvSpPr txBox="1"/>
          <p:nvPr/>
        </p:nvSpPr>
        <p:spPr>
          <a:xfrm>
            <a:off x="669303" y="1067635"/>
            <a:ext cx="8229600" cy="3970318"/>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effectLst/>
                <a:latin typeface="+mn-lt"/>
                <a:ea typeface="Times New Roman" panose="02020603050405020304" pitchFamily="18" charset="0"/>
                <a:cs typeface="Times New Roman" panose="02020603050405020304" pitchFamily="18" charset="0"/>
              </a:rPr>
              <a:t>It becomes convenient in these calculations to treat the welds as lines having length, but with an effective throat thickness (width), t</a:t>
            </a:r>
            <a:r>
              <a:rPr lang="en-US" baseline="-25000" dirty="0">
                <a:effectLst/>
                <a:latin typeface="+mn-lt"/>
                <a:ea typeface="Times New Roman" panose="02020603050405020304" pitchFamily="18" charset="0"/>
                <a:cs typeface="Times New Roman" panose="02020603050405020304" pitchFamily="18" charset="0"/>
              </a:rPr>
              <a:t>e</a:t>
            </a:r>
            <a:r>
              <a:rPr lang="en-US" dirty="0">
                <a:effectLst/>
                <a:latin typeface="+mn-lt"/>
                <a:ea typeface="Times New Roman" panose="02020603050405020304" pitchFamily="18" charset="0"/>
                <a:cs typeface="Times New Roman" panose="02020603050405020304" pitchFamily="18" charset="0"/>
              </a:rPr>
              <a:t>,</a:t>
            </a:r>
            <a:r>
              <a:rPr lang="en-US" i="1" dirty="0">
                <a:effectLst/>
                <a:latin typeface="+mn-lt"/>
                <a:ea typeface="Times New Roman" panose="02020603050405020304" pitchFamily="18" charset="0"/>
                <a:cs typeface="Times New Roman" panose="02020603050405020304" pitchFamily="18" charset="0"/>
              </a:rPr>
              <a:t> </a:t>
            </a:r>
            <a:r>
              <a:rPr lang="en-US" dirty="0">
                <a:effectLst/>
                <a:latin typeface="+mn-lt"/>
                <a:ea typeface="Times New Roman" panose="02020603050405020304" pitchFamily="18" charset="0"/>
                <a:cs typeface="Times New Roman" panose="02020603050405020304" pitchFamily="18" charset="0"/>
              </a:rPr>
              <a:t>equal to unity, and using the general terms b and d, as illustrated below for the two horizontal welds in the example bracket configuration: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effectLst/>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effectLst/>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effectLst/>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effectLst/>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effectLst/>
                <a:latin typeface="+mn-lt"/>
                <a:ea typeface="Times New Roman" panose="02020603050405020304" pitchFamily="18" charset="0"/>
                <a:cs typeface="Times New Roman" panose="02020603050405020304" pitchFamily="18" charset="0"/>
              </a:rPr>
              <a:t>Properties for other common weld line configurations are commonly tabulated in steel design textbooks and references such as the AISC </a:t>
            </a:r>
            <a:r>
              <a:rPr lang="en-US" i="1" dirty="0">
                <a:effectLst/>
                <a:latin typeface="+mn-lt"/>
                <a:ea typeface="Times New Roman" panose="02020603050405020304" pitchFamily="18" charset="0"/>
                <a:cs typeface="Times New Roman" panose="02020603050405020304" pitchFamily="18" charset="0"/>
              </a:rPr>
              <a:t>Steel Construction Manual</a:t>
            </a:r>
            <a:endParaRPr kumimoji="0" lang="en-US" b="0" i="1" u="none" strike="noStrike" kern="1200" cap="none" spc="10" normalizeH="0" baseline="0" noProof="0" dirty="0">
              <a:ln>
                <a:noFill/>
              </a:ln>
              <a:solidFill>
                <a:prstClr val="black"/>
              </a:solidFill>
              <a:effectLst/>
              <a:uLnTx/>
              <a:uFillTx/>
              <a:latin typeface="Calibri"/>
              <a:ea typeface="+mn-ea"/>
              <a:cs typeface="+mn-cs"/>
            </a:endParaRPr>
          </a:p>
        </p:txBody>
      </p:sp>
      <p:pic>
        <p:nvPicPr>
          <p:cNvPr id="6" name="Picture 5" descr="Figure 3.3.56 Weld Configuration Considered as Lines of Unit Thickness. sketches of top flanges with dimensions shown. ">
            <a:extLst>
              <a:ext uri="{FF2B5EF4-FFF2-40B4-BE49-F238E27FC236}">
                <a16:creationId xmlns:a16="http://schemas.microsoft.com/office/drawing/2014/main" id="{87FC5B03-6449-9531-1BA8-4C6BD023CB92}"/>
              </a:ext>
            </a:extLst>
          </p:cNvPr>
          <p:cNvPicPr>
            <a:picLocks noChangeAspect="1"/>
          </p:cNvPicPr>
          <p:nvPr/>
        </p:nvPicPr>
        <p:blipFill>
          <a:blip r:embed="rId3" cstate="print"/>
          <a:srcRect/>
          <a:stretch>
            <a:fillRect/>
          </a:stretch>
        </p:blipFill>
        <p:spPr bwMode="auto">
          <a:xfrm>
            <a:off x="2446255" y="2254349"/>
            <a:ext cx="3926265" cy="2121884"/>
          </a:xfrm>
          <a:prstGeom prst="rect">
            <a:avLst/>
          </a:prstGeom>
          <a:noFill/>
          <a:ln w="9525">
            <a:noFill/>
            <a:miter lim="800000"/>
            <a:headEnd/>
            <a:tailEnd/>
          </a:ln>
        </p:spPr>
      </p:pic>
    </p:spTree>
    <p:extLst>
      <p:ext uri="{BB962C8B-B14F-4D97-AF65-F5344CB8AC3E}">
        <p14:creationId xmlns:p14="http://schemas.microsoft.com/office/powerpoint/2010/main" val="1911974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4788"/>
            <a:ext cx="3558619" cy="871537"/>
          </a:xfrm>
        </p:spPr>
        <p:txBody>
          <a:bodyPr anchor="b">
            <a:noAutofit/>
          </a:bodyPr>
          <a:lstStyle/>
          <a:p>
            <a:pPr algn="ctr">
              <a:lnSpc>
                <a:spcPct val="90000"/>
              </a:lnSpc>
            </a:pPr>
            <a:r>
              <a:rPr lang="en-US" sz="2400" b="0" dirty="0"/>
              <a:t>Splices and Connections – General (LRFD 6.13)</a:t>
            </a:r>
            <a:br>
              <a:rPr lang="en-US" sz="2400" b="0" dirty="0"/>
            </a:br>
            <a:endParaRPr lang="en-US" sz="2400" b="0" dirty="0"/>
          </a:p>
        </p:txBody>
      </p:sp>
      <p:pic>
        <p:nvPicPr>
          <p:cNvPr id="6" name="Content Placeholder 5">
            <a:extLst>
              <a:ext uri="{FF2B5EF4-FFF2-40B4-BE49-F238E27FC236}">
                <a16:creationId xmlns:a16="http://schemas.microsoft.com/office/drawing/2014/main" id="{DA0D467F-2005-CDC0-4FC7-E905B5B21B68}"/>
              </a:ext>
            </a:extLst>
          </p:cNvPr>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a:xfrm>
            <a:off x="4685124" y="1076325"/>
            <a:ext cx="4215354" cy="3161515"/>
          </a:xfrm>
          <a:prstGeom prst="rect">
            <a:avLst/>
          </a:prstGeom>
          <a:noFill/>
        </p:spPr>
      </p:pic>
      <p:sp>
        <p:nvSpPr>
          <p:cNvPr id="3" name="Content Placeholder 2">
            <a:extLst>
              <a:ext uri="{FF2B5EF4-FFF2-40B4-BE49-F238E27FC236}">
                <a16:creationId xmlns:a16="http://schemas.microsoft.com/office/drawing/2014/main" id="{214A5DDC-8480-4378-BA1F-4F50C12D518E}"/>
              </a:ext>
            </a:extLst>
          </p:cNvPr>
          <p:cNvSpPr>
            <a:spLocks noGrp="1"/>
          </p:cNvSpPr>
          <p:nvPr>
            <p:ph type="body" sz="half" idx="2"/>
          </p:nvPr>
        </p:nvSpPr>
        <p:spPr>
          <a:xfrm>
            <a:off x="457200" y="801688"/>
            <a:ext cx="4001678" cy="3965575"/>
          </a:xfrm>
        </p:spPr>
        <p:txBody>
          <a:bodyPr>
            <a:normAutofit/>
          </a:bodyPr>
          <a:lstStyle/>
          <a:p>
            <a:pPr marL="171450" indent="-171450">
              <a:lnSpc>
                <a:spcPct val="90000"/>
              </a:lnSpc>
              <a:buFont typeface="Arial" panose="020B0604020202020204" pitchFamily="34" charset="0"/>
              <a:buChar char="•"/>
            </a:pPr>
            <a:r>
              <a:rPr lang="en-US" dirty="0"/>
              <a:t>Bolted connections, LRFD 6.13.2. Welded connections, LRFD 6.13.3.  </a:t>
            </a:r>
          </a:p>
          <a:p>
            <a:pPr marL="171450" indent="-171450">
              <a:lnSpc>
                <a:spcPct val="90000"/>
              </a:lnSpc>
              <a:buFont typeface="Arial" panose="020B0604020202020204" pitchFamily="34" charset="0"/>
              <a:buChar char="•"/>
            </a:pPr>
            <a:r>
              <a:rPr lang="en-US" dirty="0"/>
              <a:t>Articles 6.13.4 and 6.13.5 deal with the topics of block shear rupture resistance and the design of connection elements (e.g., splice plates, gusset plates and lateral connection plates) for tension and shear, respectively (Lesson 12).</a:t>
            </a:r>
          </a:p>
          <a:p>
            <a:pPr marL="171450" indent="-171450">
              <a:lnSpc>
                <a:spcPct val="90000"/>
              </a:lnSpc>
              <a:buFont typeface="Arial" panose="020B0604020202020204" pitchFamily="34" charset="0"/>
              <a:buChar char="•"/>
            </a:pPr>
            <a:r>
              <a:rPr lang="en-US" dirty="0"/>
              <a:t>Where practical, connections should be made symmetrical about the axis of the members.</a:t>
            </a:r>
          </a:p>
          <a:p>
            <a:pPr marL="171450" indent="-171450">
              <a:lnSpc>
                <a:spcPct val="90000"/>
              </a:lnSpc>
              <a:buFont typeface="Arial" panose="020B0604020202020204" pitchFamily="34" charset="0"/>
              <a:buChar char="•"/>
            </a:pPr>
            <a:r>
              <a:rPr lang="en-US" dirty="0"/>
              <a:t>Members, including bracing, should be connected so that their gravity axes will intersect at a point.</a:t>
            </a:r>
          </a:p>
          <a:p>
            <a:pPr marL="171450" indent="-171450">
              <a:lnSpc>
                <a:spcPct val="90000"/>
              </a:lnSpc>
              <a:buFont typeface="Arial" panose="020B0604020202020204" pitchFamily="34" charset="0"/>
              <a:buChar char="•"/>
            </a:pPr>
            <a:r>
              <a:rPr lang="en-US" dirty="0"/>
              <a:t>Eccentric connections should be avoided, however, where this is not possible, the members and connections must be designed for the combined effects of the shear and moment due to the eccentricity.</a:t>
            </a:r>
          </a:p>
          <a:p>
            <a:pPr marL="171450" indent="-171450">
              <a:lnSpc>
                <a:spcPct val="90000"/>
              </a:lnSpc>
              <a:buFont typeface="Arial" panose="020B0604020202020204" pitchFamily="34" charset="0"/>
              <a:buChar char="•"/>
            </a:pPr>
            <a:r>
              <a:rPr lang="en-US" dirty="0"/>
              <a:t>Bolted connections, except for connections on lacing and handrails, are to contain not less than two bolts. </a:t>
            </a:r>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normAutofit/>
          </a:bodyPr>
          <a:lstStyle/>
          <a:p>
            <a:pPr lvl="0">
              <a:spcAft>
                <a:spcPts val="600"/>
              </a:spcAft>
            </a:pPr>
            <a:fld id="{BA98D948-1207-4CB8-9C03-80C63F72A5E7}" type="slidenum">
              <a:rPr lang="en-US" noProof="0" smtClean="0"/>
              <a:pPr lvl="0">
                <a:spcAft>
                  <a:spcPts val="600"/>
                </a:spcAft>
              </a:pPr>
              <a:t>5</a:t>
            </a:fld>
            <a:endParaRPr lang="en-US" noProof="0" dirty="0"/>
          </a:p>
        </p:txBody>
      </p:sp>
    </p:spTree>
    <p:extLst>
      <p:ext uri="{BB962C8B-B14F-4D97-AF65-F5344CB8AC3E}">
        <p14:creationId xmlns:p14="http://schemas.microsoft.com/office/powerpoint/2010/main" val="4239919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600" dirty="0"/>
              <a:t>Eccentrically Loaded Joints – Example 1</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50</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84CF0-3E28-8FFF-CB3F-FC42D8411877}"/>
              </a:ext>
            </a:extLst>
          </p:cNvPr>
          <p:cNvSpPr txBox="1"/>
          <p:nvPr/>
        </p:nvSpPr>
        <p:spPr>
          <a:xfrm>
            <a:off x="669303" y="1067635"/>
            <a:ext cx="8229600" cy="4607415"/>
          </a:xfrm>
          <a:prstGeom prst="rect">
            <a:avLst/>
          </a:prstGeom>
          <a:noFill/>
        </p:spPr>
        <p:txBody>
          <a:bodyPr wrap="square" rtlCol="0">
            <a:spAutoFit/>
          </a:bodyPr>
          <a:lstStyle/>
          <a:p>
            <a:pPr marL="285750" marR="228600" indent="-285750" algn="just">
              <a:lnSpc>
                <a:spcPct val="110000"/>
              </a:lnSpc>
              <a:spcBef>
                <a:spcPts val="0"/>
              </a:spcBef>
              <a:spcAft>
                <a:spcPts val="0"/>
              </a:spcAft>
              <a:buFont typeface="Arial" panose="020B0604020202020204" pitchFamily="34" charset="0"/>
              <a:buChar char="•"/>
            </a:pPr>
            <a:r>
              <a:rPr lang="en-US" sz="1800" dirty="0">
                <a:effectLst/>
                <a:latin typeface="+mn-lt"/>
                <a:ea typeface="Times New Roman" panose="02020603050405020304" pitchFamily="18" charset="0"/>
                <a:cs typeface="Times New Roman" panose="02020603050405020304" pitchFamily="18" charset="0"/>
              </a:rPr>
              <a:t>Salmon and Johnson (2009) provide the following formulas for computing the location of the centroid (from the vertical weld) and polar moment of inertia of the example weld configuration treating the welds as lines of unit thickness: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800" dirty="0">
              <a:effectLst/>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800" dirty="0">
              <a:effectLst/>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800" dirty="0">
              <a:effectLst/>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800" dirty="0">
              <a:effectLst/>
              <a:latin typeface="+mn-lt"/>
              <a:ea typeface="Times New Roman" panose="02020603050405020304" pitchFamily="18" charset="0"/>
              <a:cs typeface="Times New Roman" panose="02020603050405020304" pitchFamily="18"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800" b="0" i="0" u="none" strike="noStrike" kern="1200" cap="none" spc="10" normalizeH="0" baseline="0" noProof="0" dirty="0">
              <a:ln>
                <a:noFill/>
              </a:ln>
              <a:solidFill>
                <a:prstClr val="black"/>
              </a:solidFill>
              <a:effectLst/>
              <a:uLnTx/>
              <a:uFillTx/>
              <a:latin typeface="+mn-lt"/>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p:txBody>
      </p:sp>
      <p:graphicFrame>
        <p:nvGraphicFramePr>
          <p:cNvPr id="7" name="Object 6">
            <a:extLst>
              <a:ext uri="{FF2B5EF4-FFF2-40B4-BE49-F238E27FC236}">
                <a16:creationId xmlns:a16="http://schemas.microsoft.com/office/drawing/2014/main" id="{C1F074CE-A650-2011-9323-38DD0C18D99F}"/>
              </a:ext>
            </a:extLst>
          </p:cNvPr>
          <p:cNvGraphicFramePr>
            <a:graphicFrameLocks noChangeAspect="1"/>
          </p:cNvGraphicFramePr>
          <p:nvPr>
            <p:extLst>
              <p:ext uri="{D42A27DB-BD31-4B8C-83A1-F6EECF244321}">
                <p14:modId xmlns:p14="http://schemas.microsoft.com/office/powerpoint/2010/main" val="4266939937"/>
              </p:ext>
            </p:extLst>
          </p:nvPr>
        </p:nvGraphicFramePr>
        <p:xfrm>
          <a:off x="3025071" y="2076752"/>
          <a:ext cx="2678112" cy="660400"/>
        </p:xfrm>
        <a:graphic>
          <a:graphicData uri="http://schemas.openxmlformats.org/presentationml/2006/ole">
            <mc:AlternateContent xmlns:mc="http://schemas.openxmlformats.org/markup-compatibility/2006">
              <mc:Choice xmlns:v="urn:schemas-microsoft-com:vml" Requires="v">
                <p:oleObj name="Equation" r:id="rId3" imgW="1726920" imgH="406080" progId="Equation.DSMT4">
                  <p:embed/>
                </p:oleObj>
              </mc:Choice>
              <mc:Fallback>
                <p:oleObj name="Equation" r:id="rId3" imgW="1726920" imgH="406080" progId="Equation.DSMT4">
                  <p:embed/>
                  <p:pic>
                    <p:nvPicPr>
                      <p:cNvPr id="7" name="Object 6">
                        <a:extLst>
                          <a:ext uri="{FF2B5EF4-FFF2-40B4-BE49-F238E27FC236}">
                            <a16:creationId xmlns:a16="http://schemas.microsoft.com/office/drawing/2014/main" id="{C1F074CE-A650-2011-9323-38DD0C18D99F}"/>
                          </a:ext>
                        </a:extLst>
                      </p:cNvPr>
                      <p:cNvPicPr>
                        <a:picLocks noChangeAspect="1" noChangeArrowheads="1"/>
                      </p:cNvPicPr>
                      <p:nvPr/>
                    </p:nvPicPr>
                    <p:blipFill>
                      <a:blip r:embed="rId4"/>
                      <a:srcRect/>
                      <a:stretch>
                        <a:fillRect/>
                      </a:stretch>
                    </p:blipFill>
                    <p:spPr bwMode="auto">
                      <a:xfrm>
                        <a:off x="3025071" y="2076752"/>
                        <a:ext cx="2678112" cy="660400"/>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D0EA7A2F-4B9D-470A-B62C-F63948CBBD29}"/>
              </a:ext>
            </a:extLst>
          </p:cNvPr>
          <p:cNvGraphicFramePr>
            <a:graphicFrameLocks noChangeAspect="1"/>
          </p:cNvGraphicFramePr>
          <p:nvPr>
            <p:extLst>
              <p:ext uri="{D42A27DB-BD31-4B8C-83A1-F6EECF244321}">
                <p14:modId xmlns:p14="http://schemas.microsoft.com/office/powerpoint/2010/main" val="2253074561"/>
              </p:ext>
            </p:extLst>
          </p:nvPr>
        </p:nvGraphicFramePr>
        <p:xfrm>
          <a:off x="1831270" y="2819552"/>
          <a:ext cx="5065713" cy="598487"/>
        </p:xfrm>
        <a:graphic>
          <a:graphicData uri="http://schemas.openxmlformats.org/presentationml/2006/ole">
            <mc:AlternateContent xmlns:mc="http://schemas.openxmlformats.org/markup-compatibility/2006">
              <mc:Choice xmlns:v="urn:schemas-microsoft-com:vml" Requires="v">
                <p:oleObj name="Equation" r:id="rId5" imgW="3263760" imgH="368280" progId="Equation.DSMT4">
                  <p:embed/>
                </p:oleObj>
              </mc:Choice>
              <mc:Fallback>
                <p:oleObj name="Equation" r:id="rId5" imgW="3263760" imgH="368280" progId="Equation.DSMT4">
                  <p:embed/>
                  <p:pic>
                    <p:nvPicPr>
                      <p:cNvPr id="9" name="Object 8">
                        <a:extLst>
                          <a:ext uri="{FF2B5EF4-FFF2-40B4-BE49-F238E27FC236}">
                            <a16:creationId xmlns:a16="http://schemas.microsoft.com/office/drawing/2014/main" id="{D0EA7A2F-4B9D-470A-B62C-F63948CBBD29}"/>
                          </a:ext>
                        </a:extLst>
                      </p:cNvPr>
                      <p:cNvPicPr>
                        <a:picLocks noChangeAspect="1" noChangeArrowheads="1"/>
                      </p:cNvPicPr>
                      <p:nvPr/>
                    </p:nvPicPr>
                    <p:blipFill>
                      <a:blip r:embed="rId6"/>
                      <a:srcRect/>
                      <a:stretch>
                        <a:fillRect/>
                      </a:stretch>
                    </p:blipFill>
                    <p:spPr bwMode="auto">
                      <a:xfrm>
                        <a:off x="1831270" y="2819552"/>
                        <a:ext cx="5065713" cy="598487"/>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1AE81FC8-A8C8-B064-0257-166020B75DAD}"/>
              </a:ext>
            </a:extLst>
          </p:cNvPr>
          <p:cNvGraphicFramePr>
            <a:graphicFrameLocks noChangeAspect="1"/>
          </p:cNvGraphicFramePr>
          <p:nvPr>
            <p:extLst>
              <p:ext uri="{D42A27DB-BD31-4B8C-83A1-F6EECF244321}">
                <p14:modId xmlns:p14="http://schemas.microsoft.com/office/powerpoint/2010/main" val="337948910"/>
              </p:ext>
            </p:extLst>
          </p:nvPr>
        </p:nvGraphicFramePr>
        <p:xfrm>
          <a:off x="2247017" y="3495745"/>
          <a:ext cx="3997469" cy="691315"/>
        </p:xfrm>
        <a:graphic>
          <a:graphicData uri="http://schemas.openxmlformats.org/presentationml/2006/ole">
            <mc:AlternateContent xmlns:mc="http://schemas.openxmlformats.org/markup-compatibility/2006">
              <mc:Choice xmlns:v="urn:schemas-microsoft-com:vml" Requires="v">
                <p:oleObj name="Equation" r:id="rId7" imgW="2692080" imgH="444240" progId="Equation.DSMT4">
                  <p:embed/>
                </p:oleObj>
              </mc:Choice>
              <mc:Fallback>
                <p:oleObj name="Equation" r:id="rId7" imgW="2692080" imgH="444240" progId="Equation.DSMT4">
                  <p:embed/>
                  <p:pic>
                    <p:nvPicPr>
                      <p:cNvPr id="11" name="Object 10">
                        <a:extLst>
                          <a:ext uri="{FF2B5EF4-FFF2-40B4-BE49-F238E27FC236}">
                            <a16:creationId xmlns:a16="http://schemas.microsoft.com/office/drawing/2014/main" id="{1AE81FC8-A8C8-B064-0257-166020B75DAD}"/>
                          </a:ext>
                        </a:extLst>
                      </p:cNvPr>
                      <p:cNvPicPr>
                        <a:picLocks noChangeAspect="1" noChangeArrowheads="1"/>
                      </p:cNvPicPr>
                      <p:nvPr/>
                    </p:nvPicPr>
                    <p:blipFill>
                      <a:blip r:embed="rId8"/>
                      <a:srcRect/>
                      <a:stretch>
                        <a:fillRect/>
                      </a:stretch>
                    </p:blipFill>
                    <p:spPr bwMode="auto">
                      <a:xfrm>
                        <a:off x="2247017" y="3495745"/>
                        <a:ext cx="3997469" cy="691315"/>
                      </a:xfrm>
                      <a:prstGeom prst="rect">
                        <a:avLst/>
                      </a:prstGeom>
                      <a:noFill/>
                    </p:spPr>
                  </p:pic>
                </p:oleObj>
              </mc:Fallback>
            </mc:AlternateContent>
          </a:graphicData>
        </a:graphic>
      </p:graphicFrame>
    </p:spTree>
    <p:extLst>
      <p:ext uri="{BB962C8B-B14F-4D97-AF65-F5344CB8AC3E}">
        <p14:creationId xmlns:p14="http://schemas.microsoft.com/office/powerpoint/2010/main" val="42310181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600" dirty="0"/>
              <a:t>Eccentrically Loaded Joints – Example 1</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51</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84CF0-3E28-8FFF-CB3F-FC42D8411877}"/>
              </a:ext>
            </a:extLst>
          </p:cNvPr>
          <p:cNvSpPr txBox="1"/>
          <p:nvPr/>
        </p:nvSpPr>
        <p:spPr>
          <a:xfrm>
            <a:off x="669303" y="1067635"/>
            <a:ext cx="8229600" cy="3998018"/>
          </a:xfrm>
          <a:prstGeom prst="rect">
            <a:avLst/>
          </a:prstGeom>
          <a:noFill/>
        </p:spPr>
        <p:txBody>
          <a:bodyPr wrap="square" rtlCol="0">
            <a:spAutoFit/>
          </a:bodyPr>
          <a:lstStyle/>
          <a:p>
            <a:pPr marL="285750" marR="228600" indent="-285750" algn="just">
              <a:lnSpc>
                <a:spcPct val="110000"/>
              </a:lnSpc>
              <a:spcBef>
                <a:spcPts val="0"/>
              </a:spcBef>
              <a:spcAft>
                <a:spcPts val="0"/>
              </a:spcAft>
              <a:buFont typeface="Arial" panose="020B0604020202020204" pitchFamily="34" charset="0"/>
              <a:buChar char="•"/>
            </a:pPr>
            <a:r>
              <a:rPr lang="en-US" sz="1800" dirty="0">
                <a:effectLst/>
                <a:latin typeface="+mn-lt"/>
                <a:ea typeface="Times New Roman" panose="02020603050405020304" pitchFamily="18" charset="0"/>
                <a:cs typeface="Arial" panose="020B0604020202020204" pitchFamily="34" charset="0"/>
              </a:rPr>
              <a:t>The maximum resultant force, R, on the weld configuration is at Points A and B (Slide 48).  Compute the vertical force on the weld line configuration due to the direct factored shear , R</a:t>
            </a:r>
            <a:r>
              <a:rPr lang="en-US" sz="1800" baseline="-25000" dirty="0">
                <a:effectLst/>
                <a:latin typeface="+mn-lt"/>
                <a:ea typeface="Times New Roman" panose="02020603050405020304" pitchFamily="18" charset="0"/>
                <a:cs typeface="Arial" panose="020B0604020202020204" pitchFamily="34" charset="0"/>
              </a:rPr>
              <a:t>v</a:t>
            </a:r>
            <a:r>
              <a:rPr lang="en-US" sz="1800" dirty="0">
                <a:effectLst/>
                <a:latin typeface="+mn-lt"/>
                <a:ea typeface="Times New Roman" panose="02020603050405020304" pitchFamily="18" charset="0"/>
                <a:cs typeface="Arial" panose="020B0604020202020204" pitchFamily="34" charset="0"/>
              </a:rPr>
              <a:t>:</a:t>
            </a:r>
          </a:p>
          <a:p>
            <a:pPr marL="285750" marR="228600" indent="-285750" algn="just">
              <a:lnSpc>
                <a:spcPct val="110000"/>
              </a:lnSpc>
              <a:spcBef>
                <a:spcPts val="0"/>
              </a:spcBef>
              <a:spcAft>
                <a:spcPts val="0"/>
              </a:spcAft>
              <a:buFont typeface="Arial" panose="020B0604020202020204" pitchFamily="34" charset="0"/>
              <a:buChar char="•"/>
            </a:pPr>
            <a:endParaRPr lang="en-US" dirty="0">
              <a:latin typeface="+mn-lt"/>
              <a:ea typeface="Times New Roman" panose="02020603050405020304" pitchFamily="18" charset="0"/>
              <a:cs typeface="Arial" panose="020B0604020202020204" pitchFamily="34" charset="0"/>
            </a:endParaRPr>
          </a:p>
          <a:p>
            <a:pPr marL="285750" marR="228600" indent="-285750" algn="just">
              <a:lnSpc>
                <a:spcPct val="110000"/>
              </a:lnSpc>
              <a:spcBef>
                <a:spcPts val="0"/>
              </a:spcBef>
              <a:spcAft>
                <a:spcPts val="0"/>
              </a:spcAft>
              <a:buFont typeface="Arial" panose="020B0604020202020204" pitchFamily="34" charset="0"/>
              <a:buChar char="•"/>
            </a:pPr>
            <a:endParaRPr lang="en-US" sz="1800" dirty="0">
              <a:effectLst/>
              <a:latin typeface="+mn-lt"/>
              <a:ea typeface="Times New Roman" panose="02020603050405020304" pitchFamily="18" charset="0"/>
              <a:cs typeface="Arial" panose="020B0604020202020204" pitchFamily="34" charset="0"/>
            </a:endParaRPr>
          </a:p>
          <a:p>
            <a:pPr marL="285750" marR="228600" indent="-285750" algn="just">
              <a:lnSpc>
                <a:spcPct val="110000"/>
              </a:lnSpc>
              <a:spcBef>
                <a:spcPts val="0"/>
              </a:spcBef>
              <a:spcAft>
                <a:spcPts val="0"/>
              </a:spcAft>
              <a:buFont typeface="Arial" panose="020B0604020202020204" pitchFamily="34" charset="0"/>
              <a:buChar char="•"/>
            </a:pPr>
            <a:endParaRPr lang="en-US" dirty="0">
              <a:latin typeface="+mn-lt"/>
              <a:ea typeface="Times New Roman" panose="02020603050405020304" pitchFamily="18" charset="0"/>
              <a:cs typeface="Arial" panose="020B0604020202020204" pitchFamily="34" charset="0"/>
            </a:endParaRPr>
          </a:p>
          <a:p>
            <a:pPr marL="285750" marR="228600" indent="-285750" algn="just">
              <a:lnSpc>
                <a:spcPct val="110000"/>
              </a:lnSpc>
              <a:spcBef>
                <a:spcPts val="0"/>
              </a:spcBef>
              <a:spcAft>
                <a:spcPts val="0"/>
              </a:spcAft>
              <a:buFont typeface="Arial" panose="020B0604020202020204" pitchFamily="34" charset="0"/>
              <a:buChar char="•"/>
            </a:pPr>
            <a:endParaRPr lang="en-US" sz="1800" dirty="0">
              <a:effectLst/>
              <a:latin typeface="+mn-lt"/>
              <a:ea typeface="Times New Roman" panose="02020603050405020304" pitchFamily="18" charset="0"/>
              <a:cs typeface="Arial" panose="020B0604020202020204" pitchFamily="34" charset="0"/>
            </a:endParaRPr>
          </a:p>
          <a:p>
            <a:pPr marL="285750" marR="228600" indent="-285750" algn="just">
              <a:lnSpc>
                <a:spcPct val="110000"/>
              </a:lnSpc>
              <a:spcBef>
                <a:spcPts val="0"/>
              </a:spcBef>
              <a:spcAft>
                <a:spcPts val="0"/>
              </a:spcAft>
              <a:buFont typeface="Arial" panose="020B0604020202020204" pitchFamily="34" charset="0"/>
              <a:buChar char="•"/>
            </a:pPr>
            <a:endParaRPr lang="en-US" dirty="0">
              <a:latin typeface="+mn-lt"/>
              <a:ea typeface="Times New Roman" panose="02020603050405020304" pitchFamily="18" charset="0"/>
              <a:cs typeface="Arial" panose="020B0604020202020204" pitchFamily="34" charset="0"/>
            </a:endParaRPr>
          </a:p>
          <a:p>
            <a:pPr marL="285750" marR="228600" indent="-285750" algn="just">
              <a:lnSpc>
                <a:spcPct val="110000"/>
              </a:lnSpc>
              <a:spcBef>
                <a:spcPts val="0"/>
              </a:spcBef>
              <a:spcAft>
                <a:spcPts val="0"/>
              </a:spcAft>
              <a:buFont typeface="Arial" panose="020B0604020202020204" pitchFamily="34" charset="0"/>
              <a:buChar char="•"/>
            </a:pPr>
            <a:endParaRPr lang="en-US" sz="1800" dirty="0">
              <a:effectLst/>
              <a:latin typeface="+mn-lt"/>
              <a:ea typeface="Times New Roman" panose="02020603050405020304" pitchFamily="18" charset="0"/>
              <a:cs typeface="Arial" panose="020B0604020202020204" pitchFamily="34" charset="0"/>
            </a:endParaRPr>
          </a:p>
          <a:p>
            <a:pPr marL="285750" marR="228600" indent="-285750" algn="just">
              <a:lnSpc>
                <a:spcPct val="110000"/>
              </a:lnSpc>
              <a:spcBef>
                <a:spcPts val="0"/>
              </a:spcBef>
              <a:spcAft>
                <a:spcPts val="0"/>
              </a:spcAft>
              <a:buFont typeface="Arial" panose="020B0604020202020204" pitchFamily="34" charset="0"/>
              <a:buChar char="•"/>
            </a:pPr>
            <a:endParaRPr lang="en-US" dirty="0">
              <a:latin typeface="+mn-lt"/>
              <a:ea typeface="Times New Roman" panose="02020603050405020304" pitchFamily="18" charset="0"/>
              <a:cs typeface="Arial" panose="020B0604020202020204" pitchFamily="34" charset="0"/>
            </a:endParaRPr>
          </a:p>
          <a:p>
            <a:pPr marR="228600" algn="just">
              <a:lnSpc>
                <a:spcPct val="110000"/>
              </a:lnSpc>
              <a:spcBef>
                <a:spcPts val="0"/>
              </a:spcBef>
              <a:spcAft>
                <a:spcPts val="0"/>
              </a:spcAft>
            </a:pPr>
            <a:endParaRPr lang="en-US" sz="1800" dirty="0">
              <a:effectLst/>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p:txBody>
      </p:sp>
      <p:graphicFrame>
        <p:nvGraphicFramePr>
          <p:cNvPr id="7" name="Object 6">
            <a:extLst>
              <a:ext uri="{FF2B5EF4-FFF2-40B4-BE49-F238E27FC236}">
                <a16:creationId xmlns:a16="http://schemas.microsoft.com/office/drawing/2014/main" id="{C1F074CE-A650-2011-9323-38DD0C18D99F}"/>
              </a:ext>
            </a:extLst>
          </p:cNvPr>
          <p:cNvGraphicFramePr>
            <a:graphicFrameLocks noChangeAspect="1"/>
          </p:cNvGraphicFramePr>
          <p:nvPr>
            <p:extLst>
              <p:ext uri="{D42A27DB-BD31-4B8C-83A1-F6EECF244321}">
                <p14:modId xmlns:p14="http://schemas.microsoft.com/office/powerpoint/2010/main" val="1599903124"/>
              </p:ext>
            </p:extLst>
          </p:nvPr>
        </p:nvGraphicFramePr>
        <p:xfrm>
          <a:off x="3153161" y="2045590"/>
          <a:ext cx="2992438" cy="619125"/>
        </p:xfrm>
        <a:graphic>
          <a:graphicData uri="http://schemas.openxmlformats.org/presentationml/2006/ole">
            <mc:AlternateContent xmlns:mc="http://schemas.openxmlformats.org/markup-compatibility/2006">
              <mc:Choice xmlns:v="urn:schemas-microsoft-com:vml" Requires="v">
                <p:oleObj name="Equation" r:id="rId3" imgW="1930320" imgH="380880" progId="Equation.DSMT4">
                  <p:embed/>
                </p:oleObj>
              </mc:Choice>
              <mc:Fallback>
                <p:oleObj name="Equation" r:id="rId3" imgW="1930320" imgH="380880" progId="Equation.DSMT4">
                  <p:embed/>
                  <p:pic>
                    <p:nvPicPr>
                      <p:cNvPr id="7" name="Object 6">
                        <a:extLst>
                          <a:ext uri="{FF2B5EF4-FFF2-40B4-BE49-F238E27FC236}">
                            <a16:creationId xmlns:a16="http://schemas.microsoft.com/office/drawing/2014/main" id="{C1F074CE-A650-2011-9323-38DD0C18D99F}"/>
                          </a:ext>
                        </a:extLst>
                      </p:cNvPr>
                      <p:cNvPicPr>
                        <a:picLocks noChangeAspect="1" noChangeArrowheads="1"/>
                      </p:cNvPicPr>
                      <p:nvPr/>
                    </p:nvPicPr>
                    <p:blipFill>
                      <a:blip r:embed="rId4"/>
                      <a:srcRect/>
                      <a:stretch>
                        <a:fillRect/>
                      </a:stretch>
                    </p:blipFill>
                    <p:spPr bwMode="auto">
                      <a:xfrm>
                        <a:off x="3153161" y="2045590"/>
                        <a:ext cx="2992438" cy="619125"/>
                      </a:xfrm>
                      <a:prstGeom prst="rect">
                        <a:avLst/>
                      </a:prstGeom>
                      <a:noFill/>
                    </p:spPr>
                  </p:pic>
                </p:oleObj>
              </mc:Fallback>
            </mc:AlternateContent>
          </a:graphicData>
        </a:graphic>
      </p:graphicFrame>
      <p:sp>
        <p:nvSpPr>
          <p:cNvPr id="13" name="TextBox 12">
            <a:extLst>
              <a:ext uri="{FF2B5EF4-FFF2-40B4-BE49-F238E27FC236}">
                <a16:creationId xmlns:a16="http://schemas.microsoft.com/office/drawing/2014/main" id="{C32A978E-53C2-823E-8287-91A475993E5E}"/>
              </a:ext>
            </a:extLst>
          </p:cNvPr>
          <p:cNvSpPr txBox="1"/>
          <p:nvPr/>
        </p:nvSpPr>
        <p:spPr>
          <a:xfrm>
            <a:off x="669303" y="2801748"/>
            <a:ext cx="7993930"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n-lt"/>
              </a:rPr>
              <a:t>Referring to the figure on Slide 48, compute the x- and y-components of force due the torsion acting on the weld line configuration, R</a:t>
            </a:r>
            <a:r>
              <a:rPr lang="en-US" baseline="-25000" dirty="0">
                <a:latin typeface="+mn-lt"/>
              </a:rPr>
              <a:t>Tx</a:t>
            </a:r>
            <a:r>
              <a:rPr lang="en-US" dirty="0">
                <a:latin typeface="+mn-lt"/>
              </a:rPr>
              <a:t> and R</a:t>
            </a:r>
            <a:r>
              <a:rPr lang="en-US" baseline="-25000" dirty="0">
                <a:latin typeface="+mn-lt"/>
              </a:rPr>
              <a:t>Ty</a:t>
            </a:r>
            <a:r>
              <a:rPr lang="en-US" dirty="0">
                <a:latin typeface="+mn-lt"/>
              </a:rPr>
              <a:t>, and the maximum resultant force, R:</a:t>
            </a:r>
          </a:p>
        </p:txBody>
      </p:sp>
      <p:graphicFrame>
        <p:nvGraphicFramePr>
          <p:cNvPr id="15" name="Object 14">
            <a:extLst>
              <a:ext uri="{FF2B5EF4-FFF2-40B4-BE49-F238E27FC236}">
                <a16:creationId xmlns:a16="http://schemas.microsoft.com/office/drawing/2014/main" id="{1E5515D4-FDDC-B47B-F599-46E1B834E50F}"/>
              </a:ext>
            </a:extLst>
          </p:cNvPr>
          <p:cNvGraphicFramePr>
            <a:graphicFrameLocks noChangeAspect="1"/>
          </p:cNvGraphicFramePr>
          <p:nvPr>
            <p:extLst>
              <p:ext uri="{D42A27DB-BD31-4B8C-83A1-F6EECF244321}">
                <p14:modId xmlns:p14="http://schemas.microsoft.com/office/powerpoint/2010/main" val="1439202470"/>
              </p:ext>
            </p:extLst>
          </p:nvPr>
        </p:nvGraphicFramePr>
        <p:xfrm>
          <a:off x="1185863" y="3775075"/>
          <a:ext cx="3543300" cy="639763"/>
        </p:xfrm>
        <a:graphic>
          <a:graphicData uri="http://schemas.openxmlformats.org/presentationml/2006/ole">
            <mc:AlternateContent xmlns:mc="http://schemas.openxmlformats.org/markup-compatibility/2006">
              <mc:Choice xmlns:v="urn:schemas-microsoft-com:vml" Requires="v">
                <p:oleObj name="Equation" r:id="rId5" imgW="2286000" imgH="393480" progId="Equation.DSMT4">
                  <p:embed/>
                </p:oleObj>
              </mc:Choice>
              <mc:Fallback>
                <p:oleObj name="Equation" r:id="rId5" imgW="2286000" imgH="393480" progId="Equation.DSMT4">
                  <p:embed/>
                  <p:pic>
                    <p:nvPicPr>
                      <p:cNvPr id="15" name="Object 14">
                        <a:extLst>
                          <a:ext uri="{FF2B5EF4-FFF2-40B4-BE49-F238E27FC236}">
                            <a16:creationId xmlns:a16="http://schemas.microsoft.com/office/drawing/2014/main" id="{1E5515D4-FDDC-B47B-F599-46E1B834E50F}"/>
                          </a:ext>
                        </a:extLst>
                      </p:cNvPr>
                      <p:cNvPicPr>
                        <a:picLocks noChangeAspect="1" noChangeArrowheads="1"/>
                      </p:cNvPicPr>
                      <p:nvPr/>
                    </p:nvPicPr>
                    <p:blipFill>
                      <a:blip r:embed="rId6"/>
                      <a:srcRect/>
                      <a:stretch>
                        <a:fillRect/>
                      </a:stretch>
                    </p:blipFill>
                    <p:spPr bwMode="auto">
                      <a:xfrm>
                        <a:off x="1185863" y="3775075"/>
                        <a:ext cx="3543300" cy="639763"/>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A1B70750-A772-A574-FB7C-23D3107752E5}"/>
              </a:ext>
            </a:extLst>
          </p:cNvPr>
          <p:cNvGraphicFramePr>
            <a:graphicFrameLocks noChangeAspect="1"/>
          </p:cNvGraphicFramePr>
          <p:nvPr>
            <p:extLst>
              <p:ext uri="{D42A27DB-BD31-4B8C-83A1-F6EECF244321}">
                <p14:modId xmlns:p14="http://schemas.microsoft.com/office/powerpoint/2010/main" val="3715311338"/>
              </p:ext>
            </p:extLst>
          </p:nvPr>
        </p:nvGraphicFramePr>
        <p:xfrm>
          <a:off x="4840764" y="3736470"/>
          <a:ext cx="3562350" cy="639763"/>
        </p:xfrm>
        <a:graphic>
          <a:graphicData uri="http://schemas.openxmlformats.org/presentationml/2006/ole">
            <mc:AlternateContent xmlns:mc="http://schemas.openxmlformats.org/markup-compatibility/2006">
              <mc:Choice xmlns:v="urn:schemas-microsoft-com:vml" Requires="v">
                <p:oleObj name="Equation" r:id="rId7" imgW="2298600" imgH="393480" progId="Equation.DSMT4">
                  <p:embed/>
                </p:oleObj>
              </mc:Choice>
              <mc:Fallback>
                <p:oleObj name="Equation" r:id="rId7" imgW="2298600" imgH="393480" progId="Equation.DSMT4">
                  <p:embed/>
                  <p:pic>
                    <p:nvPicPr>
                      <p:cNvPr id="16" name="Object 15">
                        <a:extLst>
                          <a:ext uri="{FF2B5EF4-FFF2-40B4-BE49-F238E27FC236}">
                            <a16:creationId xmlns:a16="http://schemas.microsoft.com/office/drawing/2014/main" id="{A1B70750-A772-A574-FB7C-23D3107752E5}"/>
                          </a:ext>
                        </a:extLst>
                      </p:cNvPr>
                      <p:cNvPicPr>
                        <a:picLocks noChangeAspect="1" noChangeArrowheads="1"/>
                      </p:cNvPicPr>
                      <p:nvPr/>
                    </p:nvPicPr>
                    <p:blipFill>
                      <a:blip r:embed="rId8"/>
                      <a:srcRect/>
                      <a:stretch>
                        <a:fillRect/>
                      </a:stretch>
                    </p:blipFill>
                    <p:spPr bwMode="auto">
                      <a:xfrm>
                        <a:off x="4840764" y="3736470"/>
                        <a:ext cx="3562350" cy="639763"/>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A54F316C-05C6-4BD6-E894-0D7D5DD13045}"/>
              </a:ext>
            </a:extLst>
          </p:cNvPr>
          <p:cNvGraphicFramePr>
            <a:graphicFrameLocks noChangeAspect="1"/>
          </p:cNvGraphicFramePr>
          <p:nvPr>
            <p:extLst>
              <p:ext uri="{D42A27DB-BD31-4B8C-83A1-F6EECF244321}">
                <p14:modId xmlns:p14="http://schemas.microsoft.com/office/powerpoint/2010/main" val="1739082565"/>
              </p:ext>
            </p:extLst>
          </p:nvPr>
        </p:nvGraphicFramePr>
        <p:xfrm>
          <a:off x="2512407" y="4540250"/>
          <a:ext cx="3937000" cy="454025"/>
        </p:xfrm>
        <a:graphic>
          <a:graphicData uri="http://schemas.openxmlformats.org/presentationml/2006/ole">
            <mc:AlternateContent xmlns:mc="http://schemas.openxmlformats.org/markup-compatibility/2006">
              <mc:Choice xmlns:v="urn:schemas-microsoft-com:vml" Requires="v">
                <p:oleObj name="Equation" r:id="rId9" imgW="2539800" imgH="279360" progId="Equation.DSMT4">
                  <p:embed/>
                </p:oleObj>
              </mc:Choice>
              <mc:Fallback>
                <p:oleObj name="Equation" r:id="rId9" imgW="2539800" imgH="279360" progId="Equation.DSMT4">
                  <p:embed/>
                  <p:pic>
                    <p:nvPicPr>
                      <p:cNvPr id="18" name="Object 17">
                        <a:extLst>
                          <a:ext uri="{FF2B5EF4-FFF2-40B4-BE49-F238E27FC236}">
                            <a16:creationId xmlns:a16="http://schemas.microsoft.com/office/drawing/2014/main" id="{A54F316C-05C6-4BD6-E894-0D7D5DD13045}"/>
                          </a:ext>
                        </a:extLst>
                      </p:cNvPr>
                      <p:cNvPicPr>
                        <a:picLocks noChangeAspect="1" noChangeArrowheads="1"/>
                      </p:cNvPicPr>
                      <p:nvPr/>
                    </p:nvPicPr>
                    <p:blipFill>
                      <a:blip r:embed="rId10"/>
                      <a:srcRect/>
                      <a:stretch>
                        <a:fillRect/>
                      </a:stretch>
                    </p:blipFill>
                    <p:spPr bwMode="auto">
                      <a:xfrm>
                        <a:off x="2512407" y="4540250"/>
                        <a:ext cx="3937000" cy="454025"/>
                      </a:xfrm>
                      <a:prstGeom prst="rect">
                        <a:avLst/>
                      </a:prstGeom>
                      <a:noFill/>
                    </p:spPr>
                  </p:pic>
                </p:oleObj>
              </mc:Fallback>
            </mc:AlternateContent>
          </a:graphicData>
        </a:graphic>
      </p:graphicFrame>
    </p:spTree>
    <p:extLst>
      <p:ext uri="{BB962C8B-B14F-4D97-AF65-F5344CB8AC3E}">
        <p14:creationId xmlns:p14="http://schemas.microsoft.com/office/powerpoint/2010/main" val="15234480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fontScale="90000"/>
          </a:bodyPr>
          <a:lstStyle/>
          <a:p>
            <a:r>
              <a:rPr lang="en-US" dirty="0"/>
              <a:t>Eccentrically Loaded Joints - Example 1</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52</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84CF0-3E28-8FFF-CB3F-FC42D8411877}"/>
              </a:ext>
            </a:extLst>
          </p:cNvPr>
          <p:cNvSpPr txBox="1"/>
          <p:nvPr/>
        </p:nvSpPr>
        <p:spPr>
          <a:xfrm>
            <a:off x="457200" y="566113"/>
            <a:ext cx="8686800" cy="286232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factored resistance of the fillet weld in shear (kips/in.) at the strength limit state is taken as the smaller of the factored shear rupture resistance of the connected material adjacent to the weld leg and the product of the effective throat and the factored resistance of the weld metal, R</a:t>
            </a:r>
            <a:r>
              <a:rPr kumimoji="0" lang="en-US" sz="1800" b="0" i="0" u="none" strike="noStrike" kern="1200" cap="none" spc="0" normalizeH="0" baseline="-25000" noProof="0" dirty="0">
                <a:ln>
                  <a:noFill/>
                </a:ln>
                <a:solidFill>
                  <a:prstClr val="black"/>
                </a:solidFill>
                <a:effectLst/>
                <a:uLnTx/>
                <a:uFillTx/>
                <a:latin typeface="Calibri"/>
                <a:ea typeface="+mn-ea"/>
                <a:cs typeface="+mn-cs"/>
              </a:rPr>
              <a:t>r </a:t>
            </a:r>
            <a:r>
              <a:rPr kumimoji="0" lang="en-US" sz="1800" b="0" i="0" u="none" strike="noStrike" kern="1200" cap="none" spc="0" normalizeH="0" baseline="0" noProof="0" dirty="0">
                <a:ln>
                  <a:noFill/>
                </a:ln>
                <a:solidFill>
                  <a:prstClr val="black"/>
                </a:solidFill>
                <a:effectLst/>
                <a:uLnTx/>
                <a:uFillTx/>
                <a:latin typeface="Calibri"/>
                <a:ea typeface="+mn-ea"/>
                <a:cs typeface="+mn-cs"/>
              </a:rPr>
              <a:t>(Slide 40).  </a:t>
            </a: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rPr>
              <a:t>              Factored shear rupture resistance of the connected material: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rPr>
              <a:t>              Factored resistance of the weld metal times the effective throat:</a:t>
            </a: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p:txBody>
      </p:sp>
      <p:sp>
        <p:nvSpPr>
          <p:cNvPr id="18" name="Rectangle 2">
            <a:extLst>
              <a:ext uri="{FF2B5EF4-FFF2-40B4-BE49-F238E27FC236}">
                <a16:creationId xmlns:a16="http://schemas.microsoft.com/office/drawing/2014/main" id="{5FC3C50A-5B1E-45CF-8609-642D22EC6BB9}"/>
              </a:ext>
            </a:extLst>
          </p:cNvPr>
          <p:cNvSpPr>
            <a:spLocks noChangeArrowheads="1"/>
          </p:cNvSpPr>
          <p:nvPr/>
        </p:nvSpPr>
        <p:spPr bwMode="auto">
          <a:xfrm>
            <a:off x="1582640" y="35811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Object 5">
            <a:extLst>
              <a:ext uri="{FF2B5EF4-FFF2-40B4-BE49-F238E27FC236}">
                <a16:creationId xmlns:a16="http://schemas.microsoft.com/office/drawing/2014/main" id="{EDA1E1E2-8263-F375-AFFE-258A6F93FB01}"/>
              </a:ext>
            </a:extLst>
          </p:cNvPr>
          <p:cNvGraphicFramePr>
            <a:graphicFrameLocks noChangeAspect="1"/>
          </p:cNvGraphicFramePr>
          <p:nvPr>
            <p:extLst>
              <p:ext uri="{D42A27DB-BD31-4B8C-83A1-F6EECF244321}">
                <p14:modId xmlns:p14="http://schemas.microsoft.com/office/powerpoint/2010/main" val="725999809"/>
              </p:ext>
            </p:extLst>
          </p:nvPr>
        </p:nvGraphicFramePr>
        <p:xfrm>
          <a:off x="2012950" y="2655888"/>
          <a:ext cx="4902200" cy="309562"/>
        </p:xfrm>
        <a:graphic>
          <a:graphicData uri="http://schemas.openxmlformats.org/presentationml/2006/ole">
            <mc:AlternateContent xmlns:mc="http://schemas.openxmlformats.org/markup-compatibility/2006">
              <mc:Choice xmlns:v="urn:schemas-microsoft-com:vml" Requires="v">
                <p:oleObj name="Equation" r:id="rId3" imgW="3162240" imgH="190440" progId="Equation.DSMT4">
                  <p:embed/>
                </p:oleObj>
              </mc:Choice>
              <mc:Fallback>
                <p:oleObj name="Equation" r:id="rId3" imgW="3162240" imgH="190440" progId="Equation.DSMT4">
                  <p:embed/>
                  <p:pic>
                    <p:nvPicPr>
                      <p:cNvPr id="6" name="Object 5">
                        <a:extLst>
                          <a:ext uri="{FF2B5EF4-FFF2-40B4-BE49-F238E27FC236}">
                            <a16:creationId xmlns:a16="http://schemas.microsoft.com/office/drawing/2014/main" id="{EDA1E1E2-8263-F375-AFFE-258A6F93FB01}"/>
                          </a:ext>
                        </a:extLst>
                      </p:cNvPr>
                      <p:cNvPicPr>
                        <a:picLocks noChangeAspect="1" noChangeArrowheads="1"/>
                      </p:cNvPicPr>
                      <p:nvPr/>
                    </p:nvPicPr>
                    <p:blipFill>
                      <a:blip r:embed="rId4"/>
                      <a:srcRect/>
                      <a:stretch>
                        <a:fillRect/>
                      </a:stretch>
                    </p:blipFill>
                    <p:spPr bwMode="auto">
                      <a:xfrm>
                        <a:off x="2012950" y="2655888"/>
                        <a:ext cx="4902200" cy="309562"/>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E6EB551B-EAB9-2936-0164-6A08A4A644F5}"/>
              </a:ext>
            </a:extLst>
          </p:cNvPr>
          <p:cNvGraphicFramePr>
            <a:graphicFrameLocks noChangeAspect="1"/>
          </p:cNvGraphicFramePr>
          <p:nvPr>
            <p:extLst>
              <p:ext uri="{D42A27DB-BD31-4B8C-83A1-F6EECF244321}">
                <p14:modId xmlns:p14="http://schemas.microsoft.com/office/powerpoint/2010/main" val="412753391"/>
              </p:ext>
            </p:extLst>
          </p:nvPr>
        </p:nvGraphicFramePr>
        <p:xfrm>
          <a:off x="989013" y="3536950"/>
          <a:ext cx="7165975" cy="309563"/>
        </p:xfrm>
        <a:graphic>
          <a:graphicData uri="http://schemas.openxmlformats.org/presentationml/2006/ole">
            <mc:AlternateContent xmlns:mc="http://schemas.openxmlformats.org/markup-compatibility/2006">
              <mc:Choice xmlns:v="urn:schemas-microsoft-com:vml" Requires="v">
                <p:oleObj name="Equation" r:id="rId5" imgW="4622760" imgH="190440" progId="Equation.DSMT4">
                  <p:embed/>
                </p:oleObj>
              </mc:Choice>
              <mc:Fallback>
                <p:oleObj name="Equation" r:id="rId5" imgW="4622760" imgH="190440" progId="Equation.DSMT4">
                  <p:embed/>
                  <p:pic>
                    <p:nvPicPr>
                      <p:cNvPr id="9" name="Object 8">
                        <a:extLst>
                          <a:ext uri="{FF2B5EF4-FFF2-40B4-BE49-F238E27FC236}">
                            <a16:creationId xmlns:a16="http://schemas.microsoft.com/office/drawing/2014/main" id="{E6EB551B-EAB9-2936-0164-6A08A4A644F5}"/>
                          </a:ext>
                        </a:extLst>
                      </p:cNvPr>
                      <p:cNvPicPr>
                        <a:picLocks noChangeAspect="1" noChangeArrowheads="1"/>
                      </p:cNvPicPr>
                      <p:nvPr/>
                    </p:nvPicPr>
                    <p:blipFill>
                      <a:blip r:embed="rId6"/>
                      <a:srcRect/>
                      <a:stretch>
                        <a:fillRect/>
                      </a:stretch>
                    </p:blipFill>
                    <p:spPr bwMode="auto">
                      <a:xfrm>
                        <a:off x="989013" y="3536950"/>
                        <a:ext cx="7165975" cy="309563"/>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C1FEE11F-41AC-A742-BD03-8C36BBAE8033}"/>
              </a:ext>
            </a:extLst>
          </p:cNvPr>
          <p:cNvGraphicFramePr>
            <a:graphicFrameLocks noChangeAspect="1"/>
          </p:cNvGraphicFramePr>
          <p:nvPr>
            <p:extLst>
              <p:ext uri="{D42A27DB-BD31-4B8C-83A1-F6EECF244321}">
                <p14:modId xmlns:p14="http://schemas.microsoft.com/office/powerpoint/2010/main" val="534197180"/>
              </p:ext>
            </p:extLst>
          </p:nvPr>
        </p:nvGraphicFramePr>
        <p:xfrm>
          <a:off x="2446255" y="4062512"/>
          <a:ext cx="3937000" cy="309563"/>
        </p:xfrm>
        <a:graphic>
          <a:graphicData uri="http://schemas.openxmlformats.org/presentationml/2006/ole">
            <mc:AlternateContent xmlns:mc="http://schemas.openxmlformats.org/markup-compatibility/2006">
              <mc:Choice xmlns:v="urn:schemas-microsoft-com:vml" Requires="v">
                <p:oleObj name="Equation" r:id="rId7" imgW="2539800" imgH="190440" progId="Equation.DSMT4">
                  <p:embed/>
                </p:oleObj>
              </mc:Choice>
              <mc:Fallback>
                <p:oleObj name="Equation" r:id="rId7" imgW="2539800" imgH="190440" progId="Equation.DSMT4">
                  <p:embed/>
                  <p:pic>
                    <p:nvPicPr>
                      <p:cNvPr id="11" name="Object 10">
                        <a:extLst>
                          <a:ext uri="{FF2B5EF4-FFF2-40B4-BE49-F238E27FC236}">
                            <a16:creationId xmlns:a16="http://schemas.microsoft.com/office/drawing/2014/main" id="{C1FEE11F-41AC-A742-BD03-8C36BBAE8033}"/>
                          </a:ext>
                        </a:extLst>
                      </p:cNvPr>
                      <p:cNvPicPr>
                        <a:picLocks noChangeAspect="1" noChangeArrowheads="1"/>
                      </p:cNvPicPr>
                      <p:nvPr/>
                    </p:nvPicPr>
                    <p:blipFill>
                      <a:blip r:embed="rId8"/>
                      <a:srcRect/>
                      <a:stretch>
                        <a:fillRect/>
                      </a:stretch>
                    </p:blipFill>
                    <p:spPr bwMode="auto">
                      <a:xfrm>
                        <a:off x="2446255" y="4062512"/>
                        <a:ext cx="3937000" cy="309563"/>
                      </a:xfrm>
                      <a:prstGeom prst="rect">
                        <a:avLst/>
                      </a:prstGeom>
                      <a:noFill/>
                    </p:spPr>
                  </p:pic>
                </p:oleObj>
              </mc:Fallback>
            </mc:AlternateContent>
          </a:graphicData>
        </a:graphic>
      </p:graphicFrame>
    </p:spTree>
    <p:extLst>
      <p:ext uri="{BB962C8B-B14F-4D97-AF65-F5344CB8AC3E}">
        <p14:creationId xmlns:p14="http://schemas.microsoft.com/office/powerpoint/2010/main" val="24136334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200" dirty="0"/>
              <a:t>Fillet-Welded Joints – Balanced Connections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53</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84CF0-3E28-8FFF-CB3F-FC42D8411877}"/>
              </a:ext>
            </a:extLst>
          </p:cNvPr>
          <p:cNvSpPr txBox="1"/>
          <p:nvPr/>
        </p:nvSpPr>
        <p:spPr>
          <a:xfrm>
            <a:off x="735290" y="1140643"/>
            <a:ext cx="8332509" cy="3139321"/>
          </a:xfrm>
          <a:prstGeom prst="rect">
            <a:avLst/>
          </a:prstGeom>
          <a:noFill/>
        </p:spPr>
        <p:txBody>
          <a:bodyPr wrap="square" rtlCol="0">
            <a:spAutoFit/>
          </a:bodyPr>
          <a:lstStyle/>
          <a:p>
            <a:pPr marR="0" lvl="0" algn="l" defTabSz="914400" rtl="0" eaLnBrk="1" fontAlgn="base" latinLnBrk="0" hangingPunct="1">
              <a:lnSpc>
                <a:spcPct val="100000"/>
              </a:lnSpc>
              <a:spcBef>
                <a:spcPct val="0"/>
              </a:spcBef>
              <a:spcAft>
                <a:spcPct val="0"/>
              </a:spcAft>
              <a:buClrTx/>
              <a:buSzTx/>
              <a:tabLst/>
              <a:defRPr/>
            </a:pPr>
            <a:r>
              <a:rPr kumimoji="0" lang="en-US" sz="1800" b="1" i="0" u="sng"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Balanced Connections</a:t>
            </a: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 in lap joints connecting members subject to in-plane axial stress, eccentricities usually result in the fillet-welded connections. Designing these fillet welds to eliminate eccentric shear effects in the plane of the connection is referred to as balancing the welds.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solidFill>
                <a:prstClr val="black"/>
              </a:solidFill>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Balancing the welds is accomplished by specifying weld lengths such that the shear force resisted in the welds transfers the load between the connected parts without creating an eccentric moment.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solidFill>
                <a:prstClr val="black"/>
              </a:solidFill>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This </a:t>
            </a:r>
            <a:r>
              <a:rPr lang="en-US" dirty="0">
                <a:solidFill>
                  <a:prstClr val="black"/>
                </a:solidFill>
                <a:latin typeface="Calibri"/>
                <a:ea typeface="Times New Roman" panose="02020603050405020304" pitchFamily="18" charset="0"/>
                <a:cs typeface="Times New Roman" panose="02020603050405020304" pitchFamily="18" charset="0"/>
              </a:rPr>
              <a:t>situation occurs most commonly in steel bridges when bracing or other members are fillet welded to gusset plates.</a:t>
            </a: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6830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200" dirty="0"/>
              <a:t>Fillet-Welded Joints – Balanced Connections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54</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84CF0-3E28-8FFF-CB3F-FC42D8411877}"/>
              </a:ext>
            </a:extLst>
          </p:cNvPr>
          <p:cNvSpPr txBox="1"/>
          <p:nvPr/>
        </p:nvSpPr>
        <p:spPr>
          <a:xfrm>
            <a:off x="847136" y="1064118"/>
            <a:ext cx="7843101" cy="1477328"/>
          </a:xfrm>
          <a:prstGeom prst="rect">
            <a:avLst/>
          </a:prstGeom>
          <a:noFill/>
        </p:spPr>
        <p:txBody>
          <a:bodyPr wrap="square" rtlCol="0">
            <a:spAutoFit/>
          </a:bodyPr>
          <a:lstStyle/>
          <a:p>
            <a:pPr marR="0" lvl="0" algn="l" defTabSz="914400" rtl="0" eaLnBrk="1" fontAlgn="base" latinLnBrk="0" hangingPunct="1">
              <a:lnSpc>
                <a:spcPct val="100000"/>
              </a:lnSpc>
              <a:spcBef>
                <a:spcPct val="0"/>
              </a:spcBef>
              <a:spcAft>
                <a:spcPct val="0"/>
              </a:spcAft>
              <a:buClrTx/>
              <a:buSzTx/>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p:txBody>
      </p:sp>
      <p:pic>
        <p:nvPicPr>
          <p:cNvPr id="9" name="Picture 8" descr="Diagram, engineering drawing&#10;&#10;Description automatically generated">
            <a:extLst>
              <a:ext uri="{FF2B5EF4-FFF2-40B4-BE49-F238E27FC236}">
                <a16:creationId xmlns:a16="http://schemas.microsoft.com/office/drawing/2014/main" id="{9BAEF716-018D-42C2-EE4E-059AA340BC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70671" y="1007776"/>
            <a:ext cx="4025180" cy="3704407"/>
          </a:xfrm>
          <a:prstGeom prst="rect">
            <a:avLst/>
          </a:prstGeom>
        </p:spPr>
      </p:pic>
      <p:graphicFrame>
        <p:nvGraphicFramePr>
          <p:cNvPr id="11" name="Object 10">
            <a:extLst>
              <a:ext uri="{FF2B5EF4-FFF2-40B4-BE49-F238E27FC236}">
                <a16:creationId xmlns:a16="http://schemas.microsoft.com/office/drawing/2014/main" id="{50DE68C0-38AF-E6D2-99B9-44D24C251910}"/>
              </a:ext>
            </a:extLst>
          </p:cNvPr>
          <p:cNvGraphicFramePr>
            <a:graphicFrameLocks noChangeAspect="1"/>
          </p:cNvGraphicFramePr>
          <p:nvPr>
            <p:extLst>
              <p:ext uri="{D42A27DB-BD31-4B8C-83A1-F6EECF244321}">
                <p14:modId xmlns:p14="http://schemas.microsoft.com/office/powerpoint/2010/main" val="3224332078"/>
              </p:ext>
            </p:extLst>
          </p:nvPr>
        </p:nvGraphicFramePr>
        <p:xfrm>
          <a:off x="950684" y="1099932"/>
          <a:ext cx="3239465" cy="395806"/>
        </p:xfrm>
        <a:graphic>
          <a:graphicData uri="http://schemas.openxmlformats.org/presentationml/2006/ole">
            <mc:AlternateContent xmlns:mc="http://schemas.openxmlformats.org/markup-compatibility/2006">
              <mc:Choice xmlns:v="urn:schemas-microsoft-com:vml" Requires="v">
                <p:oleObj name="Equation" r:id="rId4" imgW="1854000" imgH="215640" progId="Equation.DSMT4">
                  <p:embed/>
                </p:oleObj>
              </mc:Choice>
              <mc:Fallback>
                <p:oleObj name="Equation" r:id="rId4" imgW="1854000" imgH="215640" progId="Equation.DSMT4">
                  <p:embed/>
                  <p:pic>
                    <p:nvPicPr>
                      <p:cNvPr id="11" name="Object 10">
                        <a:extLst>
                          <a:ext uri="{FF2B5EF4-FFF2-40B4-BE49-F238E27FC236}">
                            <a16:creationId xmlns:a16="http://schemas.microsoft.com/office/drawing/2014/main" id="{50DE68C0-38AF-E6D2-99B9-44D24C251910}"/>
                          </a:ext>
                        </a:extLst>
                      </p:cNvPr>
                      <p:cNvPicPr>
                        <a:picLocks noChangeAspect="1" noChangeArrowheads="1"/>
                      </p:cNvPicPr>
                      <p:nvPr/>
                    </p:nvPicPr>
                    <p:blipFill>
                      <a:blip r:embed="rId5"/>
                      <a:srcRect/>
                      <a:stretch>
                        <a:fillRect/>
                      </a:stretch>
                    </p:blipFill>
                    <p:spPr bwMode="auto">
                      <a:xfrm>
                        <a:off x="950684" y="1099932"/>
                        <a:ext cx="3239465" cy="395806"/>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344B554E-46CB-277E-0CE6-96DBA0205853}"/>
              </a:ext>
            </a:extLst>
          </p:cNvPr>
          <p:cNvSpPr txBox="1"/>
          <p:nvPr/>
        </p:nvSpPr>
        <p:spPr>
          <a:xfrm>
            <a:off x="5488756" y="1880341"/>
            <a:ext cx="471340" cy="276999"/>
          </a:xfrm>
          <a:prstGeom prst="rect">
            <a:avLst/>
          </a:prstGeom>
          <a:noFill/>
        </p:spPr>
        <p:txBody>
          <a:bodyPr wrap="square" rtlCol="0">
            <a:spAutoFit/>
          </a:bodyPr>
          <a:lstStyle/>
          <a:p>
            <a:r>
              <a:rPr lang="en-US" sz="1200" dirty="0"/>
              <a:t>A</a:t>
            </a:r>
          </a:p>
        </p:txBody>
      </p:sp>
      <p:graphicFrame>
        <p:nvGraphicFramePr>
          <p:cNvPr id="13" name="Object 12">
            <a:extLst>
              <a:ext uri="{FF2B5EF4-FFF2-40B4-BE49-F238E27FC236}">
                <a16:creationId xmlns:a16="http://schemas.microsoft.com/office/drawing/2014/main" id="{14FA8992-11D1-4C96-E104-CD4C9BF1C9C6}"/>
              </a:ext>
            </a:extLst>
          </p:cNvPr>
          <p:cNvGraphicFramePr>
            <a:graphicFrameLocks noChangeAspect="1"/>
          </p:cNvGraphicFramePr>
          <p:nvPr>
            <p:extLst>
              <p:ext uri="{D42A27DB-BD31-4B8C-83A1-F6EECF244321}">
                <p14:modId xmlns:p14="http://schemas.microsoft.com/office/powerpoint/2010/main" val="3950350492"/>
              </p:ext>
            </p:extLst>
          </p:nvPr>
        </p:nvGraphicFramePr>
        <p:xfrm>
          <a:off x="1802436" y="1698722"/>
          <a:ext cx="1287638" cy="622423"/>
        </p:xfrm>
        <a:graphic>
          <a:graphicData uri="http://schemas.openxmlformats.org/presentationml/2006/ole">
            <mc:AlternateContent xmlns:mc="http://schemas.openxmlformats.org/markup-compatibility/2006">
              <mc:Choice xmlns:v="urn:schemas-microsoft-com:vml" Requires="v">
                <p:oleObj name="Equation" r:id="rId6" imgW="774360" imgH="355320" progId="Equation.DSMT4">
                  <p:embed/>
                </p:oleObj>
              </mc:Choice>
              <mc:Fallback>
                <p:oleObj name="Equation" r:id="rId6" imgW="774360" imgH="355320" progId="Equation.DSMT4">
                  <p:embed/>
                  <p:pic>
                    <p:nvPicPr>
                      <p:cNvPr id="13" name="Object 12">
                        <a:extLst>
                          <a:ext uri="{FF2B5EF4-FFF2-40B4-BE49-F238E27FC236}">
                            <a16:creationId xmlns:a16="http://schemas.microsoft.com/office/drawing/2014/main" id="{14FA8992-11D1-4C96-E104-CD4C9BF1C9C6}"/>
                          </a:ext>
                        </a:extLst>
                      </p:cNvPr>
                      <p:cNvPicPr>
                        <a:picLocks noChangeAspect="1" noChangeArrowheads="1"/>
                      </p:cNvPicPr>
                      <p:nvPr/>
                    </p:nvPicPr>
                    <p:blipFill>
                      <a:blip r:embed="rId7"/>
                      <a:srcRect/>
                      <a:stretch>
                        <a:fillRect/>
                      </a:stretch>
                    </p:blipFill>
                    <p:spPr bwMode="auto">
                      <a:xfrm>
                        <a:off x="1802436" y="1698722"/>
                        <a:ext cx="1287638" cy="622423"/>
                      </a:xfrm>
                      <a:prstGeom prst="rect">
                        <a:avLst/>
                      </a:prstGeom>
                      <a:noFill/>
                    </p:spPr>
                  </p:pic>
                </p:oleObj>
              </mc:Fallback>
            </mc:AlternateContent>
          </a:graphicData>
        </a:graphic>
      </p:graphicFrame>
      <p:sp>
        <p:nvSpPr>
          <p:cNvPr id="14" name="TextBox 13">
            <a:extLst>
              <a:ext uri="{FF2B5EF4-FFF2-40B4-BE49-F238E27FC236}">
                <a16:creationId xmlns:a16="http://schemas.microsoft.com/office/drawing/2014/main" id="{DB2A6779-8F3D-80D8-592D-41545FA4C20E}"/>
              </a:ext>
            </a:extLst>
          </p:cNvPr>
          <p:cNvSpPr txBox="1"/>
          <p:nvPr/>
        </p:nvSpPr>
        <p:spPr>
          <a:xfrm>
            <a:off x="897561" y="2458272"/>
            <a:ext cx="1065229" cy="369332"/>
          </a:xfrm>
          <a:prstGeom prst="rect">
            <a:avLst/>
          </a:prstGeom>
          <a:noFill/>
        </p:spPr>
        <p:txBody>
          <a:bodyPr wrap="square" rtlCol="0">
            <a:spAutoFit/>
          </a:bodyPr>
          <a:lstStyle/>
          <a:p>
            <a:r>
              <a:rPr lang="en-US" dirty="0">
                <a:latin typeface="+mn-lt"/>
              </a:rPr>
              <a:t>where:</a:t>
            </a:r>
          </a:p>
        </p:txBody>
      </p:sp>
      <p:graphicFrame>
        <p:nvGraphicFramePr>
          <p:cNvPr id="15" name="Object 14">
            <a:extLst>
              <a:ext uri="{FF2B5EF4-FFF2-40B4-BE49-F238E27FC236}">
                <a16:creationId xmlns:a16="http://schemas.microsoft.com/office/drawing/2014/main" id="{EE6B0679-A99F-09C9-50CD-58C894DFA493}"/>
              </a:ext>
            </a:extLst>
          </p:cNvPr>
          <p:cNvGraphicFramePr>
            <a:graphicFrameLocks noChangeAspect="1"/>
          </p:cNvGraphicFramePr>
          <p:nvPr>
            <p:extLst>
              <p:ext uri="{D42A27DB-BD31-4B8C-83A1-F6EECF244321}">
                <p14:modId xmlns:p14="http://schemas.microsoft.com/office/powerpoint/2010/main" val="3891304764"/>
              </p:ext>
            </p:extLst>
          </p:nvPr>
        </p:nvGraphicFramePr>
        <p:xfrm>
          <a:off x="1827524" y="2510697"/>
          <a:ext cx="1237462" cy="349283"/>
        </p:xfrm>
        <a:graphic>
          <a:graphicData uri="http://schemas.openxmlformats.org/presentationml/2006/ole">
            <mc:AlternateContent xmlns:mc="http://schemas.openxmlformats.org/markup-compatibility/2006">
              <mc:Choice xmlns:v="urn:schemas-microsoft-com:vml" Requires="v">
                <p:oleObj name="Equation" r:id="rId8" imgW="711000" imgH="190440" progId="Equation.DSMT4">
                  <p:embed/>
                </p:oleObj>
              </mc:Choice>
              <mc:Fallback>
                <p:oleObj name="Equation" r:id="rId8" imgW="711000" imgH="190440" progId="Equation.DSMT4">
                  <p:embed/>
                  <p:pic>
                    <p:nvPicPr>
                      <p:cNvPr id="15" name="Object 14">
                        <a:extLst>
                          <a:ext uri="{FF2B5EF4-FFF2-40B4-BE49-F238E27FC236}">
                            <a16:creationId xmlns:a16="http://schemas.microsoft.com/office/drawing/2014/main" id="{EE6B0679-A99F-09C9-50CD-58C894DFA493}"/>
                          </a:ext>
                        </a:extLst>
                      </p:cNvPr>
                      <p:cNvPicPr>
                        <a:picLocks noChangeAspect="1" noChangeArrowheads="1"/>
                      </p:cNvPicPr>
                      <p:nvPr/>
                    </p:nvPicPr>
                    <p:blipFill>
                      <a:blip r:embed="rId9"/>
                      <a:srcRect/>
                      <a:stretch>
                        <a:fillRect/>
                      </a:stretch>
                    </p:blipFill>
                    <p:spPr bwMode="auto">
                      <a:xfrm>
                        <a:off x="1827524" y="2510697"/>
                        <a:ext cx="1237462" cy="349283"/>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1D0C21D7-DB2A-3161-7C5F-02AC8A96804A}"/>
              </a:ext>
            </a:extLst>
          </p:cNvPr>
          <p:cNvGraphicFramePr>
            <a:graphicFrameLocks noChangeAspect="1"/>
          </p:cNvGraphicFramePr>
          <p:nvPr>
            <p:extLst>
              <p:ext uri="{D42A27DB-BD31-4B8C-83A1-F6EECF244321}">
                <p14:modId xmlns:p14="http://schemas.microsoft.com/office/powerpoint/2010/main" val="1525662323"/>
              </p:ext>
            </p:extLst>
          </p:nvPr>
        </p:nvGraphicFramePr>
        <p:xfrm>
          <a:off x="1305185" y="3090586"/>
          <a:ext cx="2697163" cy="395287"/>
        </p:xfrm>
        <a:graphic>
          <a:graphicData uri="http://schemas.openxmlformats.org/presentationml/2006/ole">
            <mc:AlternateContent xmlns:mc="http://schemas.openxmlformats.org/markup-compatibility/2006">
              <mc:Choice xmlns:v="urn:schemas-microsoft-com:vml" Requires="v">
                <p:oleObj name="Equation" r:id="rId10" imgW="1549080" imgH="215640" progId="Equation.DSMT4">
                  <p:embed/>
                </p:oleObj>
              </mc:Choice>
              <mc:Fallback>
                <p:oleObj name="Equation" r:id="rId10" imgW="1549080" imgH="215640" progId="Equation.DSMT4">
                  <p:embed/>
                  <p:pic>
                    <p:nvPicPr>
                      <p:cNvPr id="16" name="Object 15">
                        <a:extLst>
                          <a:ext uri="{FF2B5EF4-FFF2-40B4-BE49-F238E27FC236}">
                            <a16:creationId xmlns:a16="http://schemas.microsoft.com/office/drawing/2014/main" id="{1D0C21D7-DB2A-3161-7C5F-02AC8A96804A}"/>
                          </a:ext>
                        </a:extLst>
                      </p:cNvPr>
                      <p:cNvPicPr>
                        <a:picLocks noChangeAspect="1" noChangeArrowheads="1"/>
                      </p:cNvPicPr>
                      <p:nvPr/>
                    </p:nvPicPr>
                    <p:blipFill>
                      <a:blip r:embed="rId11"/>
                      <a:srcRect/>
                      <a:stretch>
                        <a:fillRect/>
                      </a:stretch>
                    </p:blipFill>
                    <p:spPr bwMode="auto">
                      <a:xfrm>
                        <a:off x="1305185" y="3090586"/>
                        <a:ext cx="2697163" cy="395287"/>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C91C5BB8-00CC-F464-C059-38A0F65EF25F}"/>
              </a:ext>
            </a:extLst>
          </p:cNvPr>
          <p:cNvGraphicFramePr>
            <a:graphicFrameLocks noChangeAspect="1"/>
          </p:cNvGraphicFramePr>
          <p:nvPr>
            <p:extLst>
              <p:ext uri="{D42A27DB-BD31-4B8C-83A1-F6EECF244321}">
                <p14:modId xmlns:p14="http://schemas.microsoft.com/office/powerpoint/2010/main" val="23373825"/>
              </p:ext>
            </p:extLst>
          </p:nvPr>
        </p:nvGraphicFramePr>
        <p:xfrm>
          <a:off x="1781765" y="3650473"/>
          <a:ext cx="1792843" cy="665370"/>
        </p:xfrm>
        <a:graphic>
          <a:graphicData uri="http://schemas.openxmlformats.org/presentationml/2006/ole">
            <mc:AlternateContent xmlns:mc="http://schemas.openxmlformats.org/markup-compatibility/2006">
              <mc:Choice xmlns:v="urn:schemas-microsoft-com:vml" Requires="v">
                <p:oleObj name="Equation" r:id="rId12" imgW="1117440" imgH="393480" progId="Equation.DSMT4">
                  <p:embed/>
                </p:oleObj>
              </mc:Choice>
              <mc:Fallback>
                <p:oleObj name="Equation" r:id="rId12" imgW="1117440" imgH="393480" progId="Equation.DSMT4">
                  <p:embed/>
                  <p:pic>
                    <p:nvPicPr>
                      <p:cNvPr id="18" name="Object 17">
                        <a:extLst>
                          <a:ext uri="{FF2B5EF4-FFF2-40B4-BE49-F238E27FC236}">
                            <a16:creationId xmlns:a16="http://schemas.microsoft.com/office/drawing/2014/main" id="{C91C5BB8-00CC-F464-C059-38A0F65EF25F}"/>
                          </a:ext>
                        </a:extLst>
                      </p:cNvPr>
                      <p:cNvPicPr>
                        <a:picLocks noChangeAspect="1" noChangeArrowheads="1"/>
                      </p:cNvPicPr>
                      <p:nvPr/>
                    </p:nvPicPr>
                    <p:blipFill>
                      <a:blip r:embed="rId13"/>
                      <a:srcRect/>
                      <a:stretch>
                        <a:fillRect/>
                      </a:stretch>
                    </p:blipFill>
                    <p:spPr bwMode="auto">
                      <a:xfrm>
                        <a:off x="1781765" y="3650473"/>
                        <a:ext cx="1792843" cy="665370"/>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FB2315F9-0968-204B-B8BA-4CDBD48BADE6}"/>
              </a:ext>
            </a:extLst>
          </p:cNvPr>
          <p:cNvGraphicFramePr>
            <a:graphicFrameLocks noChangeAspect="1"/>
          </p:cNvGraphicFramePr>
          <p:nvPr>
            <p:extLst>
              <p:ext uri="{D42A27DB-BD31-4B8C-83A1-F6EECF244321}">
                <p14:modId xmlns:p14="http://schemas.microsoft.com/office/powerpoint/2010/main" val="2906519924"/>
              </p:ext>
            </p:extLst>
          </p:nvPr>
        </p:nvGraphicFramePr>
        <p:xfrm>
          <a:off x="1237022" y="4499112"/>
          <a:ext cx="1243012" cy="322263"/>
        </p:xfrm>
        <a:graphic>
          <a:graphicData uri="http://schemas.openxmlformats.org/presentationml/2006/ole">
            <mc:AlternateContent xmlns:mc="http://schemas.openxmlformats.org/markup-compatibility/2006">
              <mc:Choice xmlns:v="urn:schemas-microsoft-com:vml" Requires="v">
                <p:oleObj name="Equation" r:id="rId14" imgW="774360" imgH="190440" progId="Equation.DSMT4">
                  <p:embed/>
                </p:oleObj>
              </mc:Choice>
              <mc:Fallback>
                <p:oleObj name="Equation" r:id="rId14" imgW="774360" imgH="190440" progId="Equation.DSMT4">
                  <p:embed/>
                  <p:pic>
                    <p:nvPicPr>
                      <p:cNvPr id="19" name="Object 18">
                        <a:extLst>
                          <a:ext uri="{FF2B5EF4-FFF2-40B4-BE49-F238E27FC236}">
                            <a16:creationId xmlns:a16="http://schemas.microsoft.com/office/drawing/2014/main" id="{FB2315F9-0968-204B-B8BA-4CDBD48BADE6}"/>
                          </a:ext>
                        </a:extLst>
                      </p:cNvPr>
                      <p:cNvPicPr>
                        <a:picLocks noChangeAspect="1" noChangeArrowheads="1"/>
                      </p:cNvPicPr>
                      <p:nvPr/>
                    </p:nvPicPr>
                    <p:blipFill>
                      <a:blip r:embed="rId15"/>
                      <a:srcRect/>
                      <a:stretch>
                        <a:fillRect/>
                      </a:stretch>
                    </p:blipFill>
                    <p:spPr bwMode="auto">
                      <a:xfrm>
                        <a:off x="1237022" y="4499112"/>
                        <a:ext cx="1243012" cy="322263"/>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361D2859-3B00-D19E-918B-134E7CCC734A}"/>
              </a:ext>
            </a:extLst>
          </p:cNvPr>
          <p:cNvGraphicFramePr>
            <a:graphicFrameLocks noChangeAspect="1"/>
          </p:cNvGraphicFramePr>
          <p:nvPr>
            <p:extLst>
              <p:ext uri="{D42A27DB-BD31-4B8C-83A1-F6EECF244321}">
                <p14:modId xmlns:p14="http://schemas.microsoft.com/office/powerpoint/2010/main" val="3318311227"/>
              </p:ext>
            </p:extLst>
          </p:nvPr>
        </p:nvGraphicFramePr>
        <p:xfrm>
          <a:off x="2959229" y="4531769"/>
          <a:ext cx="1284288" cy="322263"/>
        </p:xfrm>
        <a:graphic>
          <a:graphicData uri="http://schemas.openxmlformats.org/presentationml/2006/ole">
            <mc:AlternateContent xmlns:mc="http://schemas.openxmlformats.org/markup-compatibility/2006">
              <mc:Choice xmlns:v="urn:schemas-microsoft-com:vml" Requires="v">
                <p:oleObj name="Equation" r:id="rId16" imgW="799920" imgH="190440" progId="Equation.DSMT4">
                  <p:embed/>
                </p:oleObj>
              </mc:Choice>
              <mc:Fallback>
                <p:oleObj name="Equation" r:id="rId16" imgW="799920" imgH="190440" progId="Equation.DSMT4">
                  <p:embed/>
                  <p:pic>
                    <p:nvPicPr>
                      <p:cNvPr id="20" name="Object 19">
                        <a:extLst>
                          <a:ext uri="{FF2B5EF4-FFF2-40B4-BE49-F238E27FC236}">
                            <a16:creationId xmlns:a16="http://schemas.microsoft.com/office/drawing/2014/main" id="{361D2859-3B00-D19E-918B-134E7CCC734A}"/>
                          </a:ext>
                        </a:extLst>
                      </p:cNvPr>
                      <p:cNvPicPr>
                        <a:picLocks noChangeAspect="1" noChangeArrowheads="1"/>
                      </p:cNvPicPr>
                      <p:nvPr/>
                    </p:nvPicPr>
                    <p:blipFill>
                      <a:blip r:embed="rId17"/>
                      <a:srcRect/>
                      <a:stretch>
                        <a:fillRect/>
                      </a:stretch>
                    </p:blipFill>
                    <p:spPr bwMode="auto">
                      <a:xfrm>
                        <a:off x="2959229" y="4531769"/>
                        <a:ext cx="1284288" cy="322263"/>
                      </a:xfrm>
                      <a:prstGeom prst="rect">
                        <a:avLst/>
                      </a:prstGeom>
                      <a:noFill/>
                    </p:spPr>
                  </p:pic>
                </p:oleObj>
              </mc:Fallback>
            </mc:AlternateContent>
          </a:graphicData>
        </a:graphic>
      </p:graphicFrame>
    </p:spTree>
    <p:extLst>
      <p:ext uri="{BB962C8B-B14F-4D97-AF65-F5344CB8AC3E}">
        <p14:creationId xmlns:p14="http://schemas.microsoft.com/office/powerpoint/2010/main" val="32305611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fontScale="90000"/>
          </a:bodyPr>
          <a:lstStyle/>
          <a:p>
            <a:r>
              <a:rPr lang="en-US" dirty="0"/>
              <a:t>Fillet-Welded Joints – Balanced Welds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55</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84CF0-3E28-8FFF-CB3F-FC42D8411877}"/>
              </a:ext>
            </a:extLst>
          </p:cNvPr>
          <p:cNvSpPr txBox="1"/>
          <p:nvPr/>
        </p:nvSpPr>
        <p:spPr>
          <a:xfrm>
            <a:off x="402632" y="1039875"/>
            <a:ext cx="8515125" cy="4524315"/>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mn-lt"/>
                <a:ea typeface="Times New Roman" panose="02020603050405020304" pitchFamily="18" charset="0"/>
                <a:cs typeface="Arial" panose="020B0604020202020204" pitchFamily="34" charset="0"/>
              </a:rPr>
              <a:t>A simpler alternative approach for balancing the welds </a:t>
            </a:r>
            <a:r>
              <a:rPr lang="en-US" sz="1800" i="1" dirty="0">
                <a:effectLst/>
                <a:latin typeface="+mn-lt"/>
                <a:ea typeface="Times New Roman" panose="02020603050405020304" pitchFamily="18" charset="0"/>
                <a:cs typeface="Arial" panose="020B0604020202020204" pitchFamily="34" charset="0"/>
              </a:rPr>
              <a:t>when there is no end weld</a:t>
            </a:r>
            <a:r>
              <a:rPr lang="en-US" sz="1800" dirty="0">
                <a:effectLst/>
                <a:latin typeface="+mn-lt"/>
                <a:ea typeface="Times New Roman" panose="02020603050405020304" pitchFamily="18" charset="0"/>
                <a:cs typeface="Arial" panose="020B0604020202020204" pitchFamily="34" charset="0"/>
              </a:rPr>
              <a:t> is to calculate the total length of weld, L</a:t>
            </a:r>
            <a:r>
              <a:rPr lang="en-US" sz="1800" baseline="-25000" dirty="0">
                <a:effectLst/>
                <a:latin typeface="+mn-lt"/>
                <a:ea typeface="Times New Roman" panose="02020603050405020304" pitchFamily="18" charset="0"/>
                <a:cs typeface="Arial" panose="020B0604020202020204" pitchFamily="34" charset="0"/>
              </a:rPr>
              <a:t>w</a:t>
            </a:r>
            <a:r>
              <a:rPr lang="en-US" sz="1800" dirty="0">
                <a:effectLst/>
                <a:latin typeface="+mn-lt"/>
                <a:ea typeface="Times New Roman" panose="02020603050405020304" pitchFamily="18" charset="0"/>
                <a:cs typeface="Arial" panose="020B0604020202020204" pitchFamily="34" charset="0"/>
              </a:rPr>
              <a:t>, required to carry the load (i.e., L</a:t>
            </a:r>
            <a:r>
              <a:rPr lang="en-US" sz="1800" baseline="-25000" dirty="0">
                <a:effectLst/>
                <a:latin typeface="+mn-lt"/>
                <a:ea typeface="Times New Roman" panose="02020603050405020304" pitchFamily="18" charset="0"/>
                <a:cs typeface="Arial" panose="020B0604020202020204" pitchFamily="34" charset="0"/>
              </a:rPr>
              <a:t>w</a:t>
            </a:r>
            <a:r>
              <a:rPr lang="en-US" sz="1800" dirty="0">
                <a:effectLst/>
                <a:latin typeface="+mn-lt"/>
                <a:ea typeface="Times New Roman" panose="02020603050405020304" pitchFamily="18" charset="0"/>
                <a:cs typeface="Arial" panose="020B0604020202020204" pitchFamily="34" charset="0"/>
              </a:rPr>
              <a:t> = T</a:t>
            </a:r>
            <a:r>
              <a:rPr lang="en-US" sz="1800" baseline="-25000" dirty="0">
                <a:effectLst/>
                <a:latin typeface="+mn-lt"/>
                <a:ea typeface="Times New Roman" panose="02020603050405020304" pitchFamily="18" charset="0"/>
                <a:cs typeface="Arial" panose="020B0604020202020204" pitchFamily="34" charset="0"/>
              </a:rPr>
              <a:t>u</a:t>
            </a:r>
            <a:r>
              <a:rPr lang="en-US" sz="1800" dirty="0">
                <a:effectLst/>
                <a:latin typeface="+mn-lt"/>
                <a:ea typeface="Times New Roman" panose="02020603050405020304" pitchFamily="18" charset="0"/>
                <a:cs typeface="Arial" panose="020B0604020202020204" pitchFamily="34" charset="0"/>
              </a:rPr>
              <a:t>/R</a:t>
            </a:r>
            <a:r>
              <a:rPr lang="en-US" sz="1800" baseline="-25000" dirty="0">
                <a:effectLst/>
                <a:latin typeface="+mn-lt"/>
                <a:ea typeface="Times New Roman" panose="02020603050405020304" pitchFamily="18" charset="0"/>
                <a:cs typeface="Arial" panose="020B0604020202020204" pitchFamily="34" charset="0"/>
              </a:rPr>
              <a:t>r</a:t>
            </a:r>
            <a:r>
              <a:rPr lang="en-US" sz="1800" dirty="0">
                <a:effectLst/>
                <a:latin typeface="+mn-lt"/>
                <a:ea typeface="Times New Roman" panose="02020603050405020304" pitchFamily="18" charset="0"/>
                <a:cs typeface="Arial" panose="020B0604020202020204" pitchFamily="34" charset="0"/>
              </a:rPr>
              <a:t>t</a:t>
            </a:r>
            <a:r>
              <a:rPr lang="en-US" sz="1800" baseline="-25000" dirty="0">
                <a:effectLst/>
                <a:latin typeface="+mn-lt"/>
                <a:ea typeface="Times New Roman" panose="02020603050405020304" pitchFamily="18" charset="0"/>
                <a:cs typeface="Arial" panose="020B0604020202020204" pitchFamily="34" charset="0"/>
              </a:rPr>
              <a:t>e</a:t>
            </a:r>
            <a:r>
              <a:rPr lang="en-US" sz="1800" dirty="0">
                <a:effectLst/>
                <a:latin typeface="+mn-lt"/>
                <a:ea typeface="Times New Roman" panose="02020603050405020304" pitchFamily="18" charset="0"/>
                <a:cs typeface="Arial" panose="020B0604020202020204" pitchFamily="34" charset="0"/>
              </a:rPr>
              <a:t>), and then allocate that length to F</a:t>
            </a:r>
            <a:r>
              <a:rPr lang="en-US" sz="1800" baseline="-25000" dirty="0">
                <a:effectLst/>
                <a:latin typeface="+mn-lt"/>
                <a:ea typeface="Times New Roman" panose="02020603050405020304" pitchFamily="18" charset="0"/>
                <a:cs typeface="Arial" panose="020B0604020202020204" pitchFamily="34" charset="0"/>
              </a:rPr>
              <a:t>1</a:t>
            </a:r>
            <a:r>
              <a:rPr lang="en-US" sz="1800" dirty="0">
                <a:effectLst/>
                <a:latin typeface="+mn-lt"/>
                <a:ea typeface="Times New Roman" panose="02020603050405020304" pitchFamily="18" charset="0"/>
                <a:cs typeface="Arial" panose="020B0604020202020204" pitchFamily="34" charset="0"/>
              </a:rPr>
              <a:t> and F</a:t>
            </a:r>
            <a:r>
              <a:rPr lang="en-US" sz="1800" baseline="-25000" dirty="0">
                <a:effectLst/>
                <a:latin typeface="+mn-lt"/>
                <a:ea typeface="Times New Roman" panose="02020603050405020304" pitchFamily="18" charset="0"/>
                <a:cs typeface="Arial" panose="020B0604020202020204" pitchFamily="34" charset="0"/>
              </a:rPr>
              <a:t>3</a:t>
            </a:r>
            <a:r>
              <a:rPr lang="en-US" sz="1800" dirty="0">
                <a:effectLst/>
                <a:latin typeface="+mn-lt"/>
                <a:ea typeface="Times New Roman" panose="02020603050405020304" pitchFamily="18" charset="0"/>
                <a:cs typeface="Arial" panose="020B0604020202020204" pitchFamily="34" charset="0"/>
              </a:rPr>
              <a:t> in inverse proportion to the distance of each weld from the centroid of the member.  However, this option leads to longer weld lines and perhaps a </a:t>
            </a:r>
            <a:r>
              <a:rPr lang="en-US" dirty="0">
                <a:latin typeface="+mn-lt"/>
                <a:ea typeface="Times New Roman" panose="02020603050405020304" pitchFamily="18" charset="0"/>
                <a:cs typeface="Arial" panose="020B0604020202020204" pitchFamily="34" charset="0"/>
              </a:rPr>
              <a:t>larger gusset plate. </a:t>
            </a:r>
          </a:p>
          <a:p>
            <a:pPr marL="285750" indent="-285750">
              <a:buFont typeface="Arial" panose="020B0604020202020204" pitchFamily="34" charset="0"/>
              <a:buChar char="•"/>
            </a:pPr>
            <a:endParaRPr lang="en-US" sz="1800" dirty="0">
              <a:effectLst/>
              <a:latin typeface="+mn-lt"/>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1800" dirty="0">
                <a:effectLst/>
                <a:latin typeface="+mn-lt"/>
                <a:ea typeface="Calibri" panose="020F0502020204030204" pitchFamily="34" charset="0"/>
              </a:rPr>
              <a:t>Detailing excessively oversized or odd-shaped gusset plates solely to allow for the unequal length longitudinal welds necessary to achieve a balanced weld configuration is generally impractical and is discouraged. Instead, consider using equal length longitudinal welds and evaluate the connection as an eccentrically loaded weld group, which causes additional shear loading of the welds, as demonstrated in the following example. </a:t>
            </a:r>
            <a:endParaRPr lang="en-US" sz="1800" dirty="0">
              <a:effectLst/>
              <a:latin typeface="+mn-lt"/>
              <a:ea typeface="Times New Roman" panose="02020603050405020304" pitchFamily="18"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65912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600" dirty="0"/>
              <a:t>Eccentrically Loaded Joints – Example 2</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56</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84CF0-3E28-8FFF-CB3F-FC42D8411877}"/>
              </a:ext>
            </a:extLst>
          </p:cNvPr>
          <p:cNvSpPr txBox="1"/>
          <p:nvPr/>
        </p:nvSpPr>
        <p:spPr>
          <a:xfrm>
            <a:off x="735291" y="1140643"/>
            <a:ext cx="7843101" cy="1477328"/>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5B0432FE-C63B-04CB-455C-D5574422D876}"/>
              </a:ext>
            </a:extLst>
          </p:cNvPr>
          <p:cNvSpPr txBox="1"/>
          <p:nvPr/>
        </p:nvSpPr>
        <p:spPr>
          <a:xfrm>
            <a:off x="626883" y="1083438"/>
            <a:ext cx="3843777" cy="4770537"/>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Design the fillet-welded connection of the L6x6x3/4 single-angle tension member shown in the figure to a 5/8-in. thick gusset plate at the strength limit state.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Assume a full-length end weld and two-equal-length longitudinal welds (i.e., an unbalanced connection).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Assume E70 electrodes with a classification strength, F</a:t>
            </a:r>
            <a:r>
              <a:rPr kumimoji="0" lang="en-US" sz="1600" b="0" i="0" u="none" strike="noStrike" kern="1200" cap="none" spc="0" normalizeH="0" baseline="-25000" noProof="0" dirty="0">
                <a:ln>
                  <a:noFill/>
                </a:ln>
                <a:solidFill>
                  <a:prstClr val="black"/>
                </a:solidFill>
                <a:effectLst/>
                <a:uLnTx/>
                <a:uFillTx/>
                <a:latin typeface="Calibri"/>
                <a:ea typeface="Times New Roman" panose="02020603050405020304" pitchFamily="18" charset="0"/>
                <a:cs typeface="+mn-cs"/>
              </a:rPr>
              <a:t>exx</a:t>
            </a:r>
            <a:r>
              <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equal to 70 ksi.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Assume that 5/16-in. fillet welds are used.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solidFill>
                  <a:prstClr val="black"/>
                </a:solidFill>
                <a:latin typeface="Calibri"/>
              </a:rPr>
              <a:t>The factored tensile force, T</a:t>
            </a:r>
            <a:r>
              <a:rPr lang="en-US" sz="1600" baseline="-25000" dirty="0">
                <a:solidFill>
                  <a:prstClr val="black"/>
                </a:solidFill>
                <a:latin typeface="Calibri"/>
              </a:rPr>
              <a:t>u</a:t>
            </a:r>
            <a:r>
              <a:rPr lang="en-US" sz="1600" dirty="0">
                <a:solidFill>
                  <a:prstClr val="black"/>
                </a:solidFill>
                <a:latin typeface="Calibri"/>
              </a:rPr>
              <a:t>, is 115.0 kips.</a:t>
            </a:r>
          </a:p>
          <a:p>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Picture 11" descr="Diagram&#10;&#10;Description automatically generated">
            <a:extLst>
              <a:ext uri="{FF2B5EF4-FFF2-40B4-BE49-F238E27FC236}">
                <a16:creationId xmlns:a16="http://schemas.microsoft.com/office/drawing/2014/main" id="{F70FDD5C-BBCC-73A3-47FB-1FBA6E9382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10050" y="973791"/>
            <a:ext cx="4376750" cy="3894906"/>
          </a:xfrm>
          <a:prstGeom prst="rect">
            <a:avLst/>
          </a:prstGeom>
        </p:spPr>
      </p:pic>
      <p:sp>
        <p:nvSpPr>
          <p:cNvPr id="13" name="TextBox 12">
            <a:extLst>
              <a:ext uri="{FF2B5EF4-FFF2-40B4-BE49-F238E27FC236}">
                <a16:creationId xmlns:a16="http://schemas.microsoft.com/office/drawing/2014/main" id="{B8C38724-6CBC-4A8A-0C77-85A789161534}"/>
              </a:ext>
            </a:extLst>
          </p:cNvPr>
          <p:cNvSpPr txBox="1"/>
          <p:nvPr/>
        </p:nvSpPr>
        <p:spPr>
          <a:xfrm>
            <a:off x="4470660" y="3521453"/>
            <a:ext cx="2139890" cy="1077218"/>
          </a:xfrm>
          <a:prstGeom prst="rect">
            <a:avLst/>
          </a:prstGeom>
          <a:noFill/>
        </p:spPr>
        <p:txBody>
          <a:bodyPr wrap="square" rtlCol="0">
            <a:spAutoFit/>
          </a:bodyPr>
          <a:lstStyle/>
          <a:p>
            <a:pPr marL="285750" indent="-285750">
              <a:buFont typeface="Arial" panose="020B0604020202020204" pitchFamily="34" charset="0"/>
              <a:buChar char="•"/>
            </a:pPr>
            <a:endParaRPr lang="en-US" sz="1600" dirty="0">
              <a:latin typeface="+mn-lt"/>
            </a:endParaRPr>
          </a:p>
          <a:p>
            <a:pPr marL="285750" indent="-285750">
              <a:buFont typeface="Arial" panose="020B0604020202020204" pitchFamily="34" charset="0"/>
              <a:buChar char="•"/>
            </a:pPr>
            <a:r>
              <a:rPr lang="en-US" sz="1600" dirty="0">
                <a:latin typeface="+mn-lt"/>
              </a:rPr>
              <a:t>ASTM A709 Grade 70W steel; F</a:t>
            </a:r>
            <a:r>
              <a:rPr lang="en-US" sz="1600" baseline="-25000" dirty="0">
                <a:latin typeface="+mn-lt"/>
              </a:rPr>
              <a:t>u</a:t>
            </a:r>
            <a:r>
              <a:rPr lang="en-US" sz="1600" dirty="0">
                <a:latin typeface="+mn-lt"/>
              </a:rPr>
              <a:t> = 70 ksi</a:t>
            </a:r>
          </a:p>
        </p:txBody>
      </p:sp>
      <p:sp>
        <p:nvSpPr>
          <p:cNvPr id="14" name="TextBox 13">
            <a:extLst>
              <a:ext uri="{FF2B5EF4-FFF2-40B4-BE49-F238E27FC236}">
                <a16:creationId xmlns:a16="http://schemas.microsoft.com/office/drawing/2014/main" id="{9BB7F3DE-33F0-1EBA-EAE9-F4772EEB8AA0}"/>
              </a:ext>
            </a:extLst>
          </p:cNvPr>
          <p:cNvSpPr txBox="1"/>
          <p:nvPr/>
        </p:nvSpPr>
        <p:spPr>
          <a:xfrm>
            <a:off x="5988031" y="1535973"/>
            <a:ext cx="364934" cy="276999"/>
          </a:xfrm>
          <a:prstGeom prst="rect">
            <a:avLst/>
          </a:prstGeom>
          <a:noFill/>
        </p:spPr>
        <p:txBody>
          <a:bodyPr wrap="square" rtlCol="0">
            <a:spAutoFit/>
          </a:bodyPr>
          <a:lstStyle/>
          <a:p>
            <a:r>
              <a:rPr lang="en-US" sz="1200" dirty="0"/>
              <a:t>A</a:t>
            </a:r>
          </a:p>
        </p:txBody>
      </p:sp>
      <p:sp>
        <p:nvSpPr>
          <p:cNvPr id="15" name="TextBox 14">
            <a:extLst>
              <a:ext uri="{FF2B5EF4-FFF2-40B4-BE49-F238E27FC236}">
                <a16:creationId xmlns:a16="http://schemas.microsoft.com/office/drawing/2014/main" id="{34B7795F-9C06-9E88-5B64-110DF62387A5}"/>
              </a:ext>
            </a:extLst>
          </p:cNvPr>
          <p:cNvSpPr txBox="1"/>
          <p:nvPr/>
        </p:nvSpPr>
        <p:spPr>
          <a:xfrm>
            <a:off x="5971884" y="2259176"/>
            <a:ext cx="584462" cy="276999"/>
          </a:xfrm>
          <a:prstGeom prst="rect">
            <a:avLst/>
          </a:prstGeom>
          <a:noFill/>
        </p:spPr>
        <p:txBody>
          <a:bodyPr wrap="square" rtlCol="0">
            <a:spAutoFit/>
          </a:bodyPr>
          <a:lstStyle/>
          <a:p>
            <a:r>
              <a:rPr lang="en-US" sz="1200" dirty="0"/>
              <a:t>B</a:t>
            </a:r>
          </a:p>
        </p:txBody>
      </p:sp>
    </p:spTree>
    <p:extLst>
      <p:ext uri="{BB962C8B-B14F-4D97-AF65-F5344CB8AC3E}">
        <p14:creationId xmlns:p14="http://schemas.microsoft.com/office/powerpoint/2010/main" val="18458292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fontScale="90000"/>
          </a:bodyPr>
          <a:lstStyle/>
          <a:p>
            <a:r>
              <a:rPr lang="en-US" dirty="0"/>
              <a:t>Eccentrically Loaded Joints - Example 2</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57</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84CF0-3E28-8FFF-CB3F-FC42D8411877}"/>
              </a:ext>
            </a:extLst>
          </p:cNvPr>
          <p:cNvSpPr txBox="1"/>
          <p:nvPr/>
        </p:nvSpPr>
        <p:spPr>
          <a:xfrm>
            <a:off x="457200" y="566113"/>
            <a:ext cx="8686800" cy="784830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factored resistance of the fillet weld in shear (kips/in.) at the strength limit state is taken as the smaller of the factored shear rupture resistance of the connected material adjacent to the weld leg and the product of the effective throat and the factored resistance of the weld metal, R</a:t>
            </a:r>
            <a:r>
              <a:rPr kumimoji="0" lang="en-US" sz="1800" b="0" i="0" u="none" strike="noStrike" kern="1200" cap="none" spc="0" normalizeH="0" baseline="-25000" noProof="0" dirty="0">
                <a:ln>
                  <a:noFill/>
                </a:ln>
                <a:solidFill>
                  <a:prstClr val="black"/>
                </a:solidFill>
                <a:effectLst/>
                <a:uLnTx/>
                <a:uFillTx/>
                <a:latin typeface="Calibri"/>
                <a:ea typeface="+mn-ea"/>
                <a:cs typeface="+mn-cs"/>
              </a:rPr>
              <a:t>r </a:t>
            </a:r>
            <a:r>
              <a:rPr kumimoji="0" lang="en-US" sz="1800" b="0" i="0" u="none" strike="noStrike" kern="1200" cap="none" spc="0" normalizeH="0" baseline="0" noProof="0" dirty="0">
                <a:ln>
                  <a:noFill/>
                </a:ln>
                <a:solidFill>
                  <a:prstClr val="black"/>
                </a:solidFill>
                <a:effectLst/>
                <a:uLnTx/>
                <a:uFillTx/>
                <a:latin typeface="Calibri"/>
                <a:ea typeface="+mn-ea"/>
                <a:cs typeface="+mn-cs"/>
              </a:rPr>
              <a:t>(Slide 40).  </a:t>
            </a: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rPr>
              <a:t>              Factored shear rupture resistance of the connected material: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rPr>
              <a:t>              Factored resistance of the weld metal times the effective throat: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10" normalizeH="0" baseline="0" noProof="0" dirty="0">
                <a:ln>
                  <a:noFill/>
                </a:ln>
                <a:solidFill>
                  <a:prstClr val="black"/>
                </a:solidFill>
                <a:effectLst/>
                <a:uLnTx/>
                <a:uFillTx/>
                <a:latin typeface="Calibri"/>
                <a:ea typeface="Times New Roman" panose="02020603050405020304" pitchFamily="18" charset="0"/>
                <a:cs typeface="+mn-cs"/>
              </a:rPr>
              <a:t>                  </a:t>
            </a: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p:txBody>
      </p:sp>
      <p:sp>
        <p:nvSpPr>
          <p:cNvPr id="18" name="Rectangle 2">
            <a:extLst>
              <a:ext uri="{FF2B5EF4-FFF2-40B4-BE49-F238E27FC236}">
                <a16:creationId xmlns:a16="http://schemas.microsoft.com/office/drawing/2014/main" id="{5FC3C50A-5B1E-45CF-8609-642D22EC6BB9}"/>
              </a:ext>
            </a:extLst>
          </p:cNvPr>
          <p:cNvSpPr>
            <a:spLocks noChangeArrowheads="1"/>
          </p:cNvSpPr>
          <p:nvPr/>
        </p:nvSpPr>
        <p:spPr bwMode="auto">
          <a:xfrm>
            <a:off x="1582640" y="35811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Object 5">
            <a:extLst>
              <a:ext uri="{FF2B5EF4-FFF2-40B4-BE49-F238E27FC236}">
                <a16:creationId xmlns:a16="http://schemas.microsoft.com/office/drawing/2014/main" id="{EDA1E1E2-8263-F375-AFFE-258A6F93FB01}"/>
              </a:ext>
            </a:extLst>
          </p:cNvPr>
          <p:cNvGraphicFramePr>
            <a:graphicFrameLocks noChangeAspect="1"/>
          </p:cNvGraphicFramePr>
          <p:nvPr/>
        </p:nvGraphicFramePr>
        <p:xfrm>
          <a:off x="2012950" y="2655888"/>
          <a:ext cx="4902200" cy="309562"/>
        </p:xfrm>
        <a:graphic>
          <a:graphicData uri="http://schemas.openxmlformats.org/presentationml/2006/ole">
            <mc:AlternateContent xmlns:mc="http://schemas.openxmlformats.org/markup-compatibility/2006">
              <mc:Choice xmlns:v="urn:schemas-microsoft-com:vml" Requires="v">
                <p:oleObj name="Equation" r:id="rId3" imgW="3162240" imgH="190440" progId="Equation.DSMT4">
                  <p:embed/>
                </p:oleObj>
              </mc:Choice>
              <mc:Fallback>
                <p:oleObj name="Equation" r:id="rId3" imgW="3162240" imgH="190440" progId="Equation.DSMT4">
                  <p:embed/>
                  <p:pic>
                    <p:nvPicPr>
                      <p:cNvPr id="6" name="Object 5">
                        <a:extLst>
                          <a:ext uri="{FF2B5EF4-FFF2-40B4-BE49-F238E27FC236}">
                            <a16:creationId xmlns:a16="http://schemas.microsoft.com/office/drawing/2014/main" id="{EDA1E1E2-8263-F375-AFFE-258A6F93FB01}"/>
                          </a:ext>
                        </a:extLst>
                      </p:cNvPr>
                      <p:cNvPicPr>
                        <a:picLocks noChangeAspect="1" noChangeArrowheads="1"/>
                      </p:cNvPicPr>
                      <p:nvPr/>
                    </p:nvPicPr>
                    <p:blipFill>
                      <a:blip r:embed="rId4"/>
                      <a:srcRect/>
                      <a:stretch>
                        <a:fillRect/>
                      </a:stretch>
                    </p:blipFill>
                    <p:spPr bwMode="auto">
                      <a:xfrm>
                        <a:off x="2012950" y="2655888"/>
                        <a:ext cx="4902200" cy="309562"/>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E6EB551B-EAB9-2936-0164-6A08A4A644F5}"/>
              </a:ext>
            </a:extLst>
          </p:cNvPr>
          <p:cNvGraphicFramePr>
            <a:graphicFrameLocks noChangeAspect="1"/>
          </p:cNvGraphicFramePr>
          <p:nvPr/>
        </p:nvGraphicFramePr>
        <p:xfrm>
          <a:off x="989013" y="3536950"/>
          <a:ext cx="7165975" cy="309563"/>
        </p:xfrm>
        <a:graphic>
          <a:graphicData uri="http://schemas.openxmlformats.org/presentationml/2006/ole">
            <mc:AlternateContent xmlns:mc="http://schemas.openxmlformats.org/markup-compatibility/2006">
              <mc:Choice xmlns:v="urn:schemas-microsoft-com:vml" Requires="v">
                <p:oleObj name="Equation" r:id="rId5" imgW="4622760" imgH="190440" progId="Equation.DSMT4">
                  <p:embed/>
                </p:oleObj>
              </mc:Choice>
              <mc:Fallback>
                <p:oleObj name="Equation" r:id="rId5" imgW="4622760" imgH="190440" progId="Equation.DSMT4">
                  <p:embed/>
                  <p:pic>
                    <p:nvPicPr>
                      <p:cNvPr id="9" name="Object 8">
                        <a:extLst>
                          <a:ext uri="{FF2B5EF4-FFF2-40B4-BE49-F238E27FC236}">
                            <a16:creationId xmlns:a16="http://schemas.microsoft.com/office/drawing/2014/main" id="{E6EB551B-EAB9-2936-0164-6A08A4A644F5}"/>
                          </a:ext>
                        </a:extLst>
                      </p:cNvPr>
                      <p:cNvPicPr>
                        <a:picLocks noChangeAspect="1" noChangeArrowheads="1"/>
                      </p:cNvPicPr>
                      <p:nvPr/>
                    </p:nvPicPr>
                    <p:blipFill>
                      <a:blip r:embed="rId6"/>
                      <a:srcRect/>
                      <a:stretch>
                        <a:fillRect/>
                      </a:stretch>
                    </p:blipFill>
                    <p:spPr bwMode="auto">
                      <a:xfrm>
                        <a:off x="989013" y="3536950"/>
                        <a:ext cx="7165975" cy="309563"/>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9B7A142C-EBEA-DB93-2C33-CE122894120D}"/>
              </a:ext>
            </a:extLst>
          </p:cNvPr>
          <p:cNvGraphicFramePr>
            <a:graphicFrameLocks noChangeAspect="1"/>
          </p:cNvGraphicFramePr>
          <p:nvPr>
            <p:extLst>
              <p:ext uri="{D42A27DB-BD31-4B8C-83A1-F6EECF244321}">
                <p14:modId xmlns:p14="http://schemas.microsoft.com/office/powerpoint/2010/main" val="879076168"/>
              </p:ext>
            </p:extLst>
          </p:nvPr>
        </p:nvGraphicFramePr>
        <p:xfrm>
          <a:off x="1749049" y="4084713"/>
          <a:ext cx="2363787" cy="619125"/>
        </p:xfrm>
        <a:graphic>
          <a:graphicData uri="http://schemas.openxmlformats.org/presentationml/2006/ole">
            <mc:AlternateContent xmlns:mc="http://schemas.openxmlformats.org/markup-compatibility/2006">
              <mc:Choice xmlns:v="urn:schemas-microsoft-com:vml" Requires="v">
                <p:oleObj name="Equation" r:id="rId7" imgW="1523880" imgH="380880" progId="Equation.DSMT4">
                  <p:embed/>
                </p:oleObj>
              </mc:Choice>
              <mc:Fallback>
                <p:oleObj name="Equation" r:id="rId7" imgW="1523880" imgH="380880" progId="Equation.DSMT4">
                  <p:embed/>
                  <p:pic>
                    <p:nvPicPr>
                      <p:cNvPr id="7" name="Object 6">
                        <a:extLst>
                          <a:ext uri="{FF2B5EF4-FFF2-40B4-BE49-F238E27FC236}">
                            <a16:creationId xmlns:a16="http://schemas.microsoft.com/office/drawing/2014/main" id="{9B7A142C-EBEA-DB93-2C33-CE122894120D}"/>
                          </a:ext>
                        </a:extLst>
                      </p:cNvPr>
                      <p:cNvPicPr>
                        <a:picLocks noChangeAspect="1" noChangeArrowheads="1"/>
                      </p:cNvPicPr>
                      <p:nvPr/>
                    </p:nvPicPr>
                    <p:blipFill>
                      <a:blip r:embed="rId8"/>
                      <a:srcRect/>
                      <a:stretch>
                        <a:fillRect/>
                      </a:stretch>
                    </p:blipFill>
                    <p:spPr bwMode="auto">
                      <a:xfrm>
                        <a:off x="1749049" y="4084713"/>
                        <a:ext cx="2363787" cy="619125"/>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2CD3739B-9855-6D2D-448F-B7B73130F7B7}"/>
              </a:ext>
            </a:extLst>
          </p:cNvPr>
          <p:cNvGraphicFramePr>
            <a:graphicFrameLocks noChangeAspect="1"/>
          </p:cNvGraphicFramePr>
          <p:nvPr>
            <p:extLst>
              <p:ext uri="{D42A27DB-BD31-4B8C-83A1-F6EECF244321}">
                <p14:modId xmlns:p14="http://schemas.microsoft.com/office/powerpoint/2010/main" val="740324451"/>
              </p:ext>
            </p:extLst>
          </p:nvPr>
        </p:nvGraphicFramePr>
        <p:xfrm>
          <a:off x="4464050" y="4239493"/>
          <a:ext cx="3189287" cy="309563"/>
        </p:xfrm>
        <a:graphic>
          <a:graphicData uri="http://schemas.openxmlformats.org/presentationml/2006/ole">
            <mc:AlternateContent xmlns:mc="http://schemas.openxmlformats.org/markup-compatibility/2006">
              <mc:Choice xmlns:v="urn:schemas-microsoft-com:vml" Requires="v">
                <p:oleObj name="Equation" r:id="rId9" imgW="2057400" imgH="190440" progId="Equation.DSMT4">
                  <p:embed/>
                </p:oleObj>
              </mc:Choice>
              <mc:Fallback>
                <p:oleObj name="Equation" r:id="rId9" imgW="2057400" imgH="190440" progId="Equation.DSMT4">
                  <p:embed/>
                  <p:pic>
                    <p:nvPicPr>
                      <p:cNvPr id="12" name="Object 11">
                        <a:extLst>
                          <a:ext uri="{FF2B5EF4-FFF2-40B4-BE49-F238E27FC236}">
                            <a16:creationId xmlns:a16="http://schemas.microsoft.com/office/drawing/2014/main" id="{2CD3739B-9855-6D2D-448F-B7B73130F7B7}"/>
                          </a:ext>
                        </a:extLst>
                      </p:cNvPr>
                      <p:cNvPicPr>
                        <a:picLocks noChangeAspect="1" noChangeArrowheads="1"/>
                      </p:cNvPicPr>
                      <p:nvPr/>
                    </p:nvPicPr>
                    <p:blipFill>
                      <a:blip r:embed="rId10"/>
                      <a:srcRect/>
                      <a:stretch>
                        <a:fillRect/>
                      </a:stretch>
                    </p:blipFill>
                    <p:spPr bwMode="auto">
                      <a:xfrm>
                        <a:off x="4464050" y="4239493"/>
                        <a:ext cx="3189287" cy="309563"/>
                      </a:xfrm>
                      <a:prstGeom prst="rect">
                        <a:avLst/>
                      </a:prstGeom>
                      <a:noFill/>
                    </p:spPr>
                  </p:pic>
                </p:oleObj>
              </mc:Fallback>
            </mc:AlternateContent>
          </a:graphicData>
        </a:graphic>
      </p:graphicFrame>
      <p:sp>
        <p:nvSpPr>
          <p:cNvPr id="13" name="TextBox 12">
            <a:extLst>
              <a:ext uri="{FF2B5EF4-FFF2-40B4-BE49-F238E27FC236}">
                <a16:creationId xmlns:a16="http://schemas.microsoft.com/office/drawing/2014/main" id="{8F8D1A49-AC23-0569-0517-6B7DB5458F29}"/>
              </a:ext>
            </a:extLst>
          </p:cNvPr>
          <p:cNvSpPr txBox="1"/>
          <p:nvPr/>
        </p:nvSpPr>
        <p:spPr>
          <a:xfrm>
            <a:off x="4012498" y="4544016"/>
            <a:ext cx="4550368" cy="369332"/>
          </a:xfrm>
          <a:prstGeom prst="rect">
            <a:avLst/>
          </a:prstGeom>
          <a:noFill/>
        </p:spPr>
        <p:txBody>
          <a:bodyPr wrap="square" rtlCol="0">
            <a:spAutoFit/>
          </a:bodyPr>
          <a:lstStyle/>
          <a:p>
            <a:r>
              <a:rPr lang="en-US" dirty="0">
                <a:latin typeface="+mn-lt"/>
              </a:rPr>
              <a:t>Try 8.0 in. welds for the longitudinal welds</a:t>
            </a:r>
          </a:p>
        </p:txBody>
      </p:sp>
    </p:spTree>
    <p:extLst>
      <p:ext uri="{BB962C8B-B14F-4D97-AF65-F5344CB8AC3E}">
        <p14:creationId xmlns:p14="http://schemas.microsoft.com/office/powerpoint/2010/main" val="3456604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600" dirty="0"/>
              <a:t>Eccentrically Loaded Joints – Example 2</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58</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84CF0-3E28-8FFF-CB3F-FC42D8411877}"/>
              </a:ext>
            </a:extLst>
          </p:cNvPr>
          <p:cNvSpPr txBox="1"/>
          <p:nvPr/>
        </p:nvSpPr>
        <p:spPr>
          <a:xfrm>
            <a:off x="669303" y="1067635"/>
            <a:ext cx="8229600" cy="4912114"/>
          </a:xfrm>
          <a:prstGeom prst="rect">
            <a:avLst/>
          </a:prstGeom>
          <a:noFill/>
        </p:spPr>
        <p:txBody>
          <a:bodyPr wrap="square" rtlCol="0">
            <a:spAutoFit/>
          </a:bodyPr>
          <a:lstStyle/>
          <a:p>
            <a:pPr marL="285750" marR="228600" lvl="0" indent="-285750"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Evaluate the unbalanced connection </a:t>
            </a:r>
            <a:r>
              <a:rPr lang="en-US" dirty="0">
                <a:solidFill>
                  <a:prstClr val="black"/>
                </a:solidFill>
                <a:latin typeface="Calibri"/>
                <a:ea typeface="Times New Roman" panose="02020603050405020304" pitchFamily="18" charset="0"/>
                <a:cs typeface="Times New Roman" panose="02020603050405020304" pitchFamily="18" charset="0"/>
              </a:rPr>
              <a:t>for the eccentric shear. Compute</a:t>
            </a: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 the location of the centroid (from the vertical end weld) and the polar moment of inertia of the example weld configuration </a:t>
            </a:r>
            <a:r>
              <a:rPr lang="en-US" dirty="0">
                <a:solidFill>
                  <a:prstClr val="black"/>
                </a:solidFill>
                <a:latin typeface="Calibri"/>
                <a:ea typeface="Times New Roman" panose="02020603050405020304" pitchFamily="18" charset="0"/>
                <a:cs typeface="Times New Roman" panose="02020603050405020304" pitchFamily="18" charset="0"/>
              </a:rPr>
              <a:t>from the equations given previously on Slide 50 of this lesson </a:t>
            </a: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treating the welds as lines of unit thickness: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p:txBody>
      </p:sp>
      <p:graphicFrame>
        <p:nvGraphicFramePr>
          <p:cNvPr id="7" name="Object 6">
            <a:extLst>
              <a:ext uri="{FF2B5EF4-FFF2-40B4-BE49-F238E27FC236}">
                <a16:creationId xmlns:a16="http://schemas.microsoft.com/office/drawing/2014/main" id="{C1F074CE-A650-2011-9323-38DD0C18D99F}"/>
              </a:ext>
            </a:extLst>
          </p:cNvPr>
          <p:cNvGraphicFramePr>
            <a:graphicFrameLocks noChangeAspect="1"/>
          </p:cNvGraphicFramePr>
          <p:nvPr>
            <p:extLst>
              <p:ext uri="{D42A27DB-BD31-4B8C-83A1-F6EECF244321}">
                <p14:modId xmlns:p14="http://schemas.microsoft.com/office/powerpoint/2010/main" val="3901612219"/>
              </p:ext>
            </p:extLst>
          </p:nvPr>
        </p:nvGraphicFramePr>
        <p:xfrm>
          <a:off x="3013075" y="2400300"/>
          <a:ext cx="2778125" cy="660400"/>
        </p:xfrm>
        <a:graphic>
          <a:graphicData uri="http://schemas.openxmlformats.org/presentationml/2006/ole">
            <mc:AlternateContent xmlns:mc="http://schemas.openxmlformats.org/markup-compatibility/2006">
              <mc:Choice xmlns:v="urn:schemas-microsoft-com:vml" Requires="v">
                <p:oleObj name="Equation" r:id="rId3" imgW="1790640" imgH="406080" progId="Equation.DSMT4">
                  <p:embed/>
                </p:oleObj>
              </mc:Choice>
              <mc:Fallback>
                <p:oleObj name="Equation" r:id="rId3" imgW="1790640" imgH="406080" progId="Equation.DSMT4">
                  <p:embed/>
                  <p:pic>
                    <p:nvPicPr>
                      <p:cNvPr id="7" name="Object 6">
                        <a:extLst>
                          <a:ext uri="{FF2B5EF4-FFF2-40B4-BE49-F238E27FC236}">
                            <a16:creationId xmlns:a16="http://schemas.microsoft.com/office/drawing/2014/main" id="{C1F074CE-A650-2011-9323-38DD0C18D99F}"/>
                          </a:ext>
                        </a:extLst>
                      </p:cNvPr>
                      <p:cNvPicPr>
                        <a:picLocks noChangeAspect="1" noChangeArrowheads="1"/>
                      </p:cNvPicPr>
                      <p:nvPr/>
                    </p:nvPicPr>
                    <p:blipFill>
                      <a:blip r:embed="rId4"/>
                      <a:srcRect/>
                      <a:stretch>
                        <a:fillRect/>
                      </a:stretch>
                    </p:blipFill>
                    <p:spPr bwMode="auto">
                      <a:xfrm>
                        <a:off x="3013075" y="2400300"/>
                        <a:ext cx="2778125" cy="660400"/>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D0EA7A2F-4B9D-470A-B62C-F63948CBBD29}"/>
              </a:ext>
            </a:extLst>
          </p:cNvPr>
          <p:cNvGraphicFramePr>
            <a:graphicFrameLocks noChangeAspect="1"/>
          </p:cNvGraphicFramePr>
          <p:nvPr>
            <p:extLst>
              <p:ext uri="{D42A27DB-BD31-4B8C-83A1-F6EECF244321}">
                <p14:modId xmlns:p14="http://schemas.microsoft.com/office/powerpoint/2010/main" val="2901804055"/>
              </p:ext>
            </p:extLst>
          </p:nvPr>
        </p:nvGraphicFramePr>
        <p:xfrm>
          <a:off x="1868487" y="3191120"/>
          <a:ext cx="5065713" cy="598487"/>
        </p:xfrm>
        <a:graphic>
          <a:graphicData uri="http://schemas.openxmlformats.org/presentationml/2006/ole">
            <mc:AlternateContent xmlns:mc="http://schemas.openxmlformats.org/markup-compatibility/2006">
              <mc:Choice xmlns:v="urn:schemas-microsoft-com:vml" Requires="v">
                <p:oleObj name="Equation" r:id="rId5" imgW="3263760" imgH="368280" progId="Equation.DSMT4">
                  <p:embed/>
                </p:oleObj>
              </mc:Choice>
              <mc:Fallback>
                <p:oleObj name="Equation" r:id="rId5" imgW="3263760" imgH="368280" progId="Equation.DSMT4">
                  <p:embed/>
                  <p:pic>
                    <p:nvPicPr>
                      <p:cNvPr id="9" name="Object 8">
                        <a:extLst>
                          <a:ext uri="{FF2B5EF4-FFF2-40B4-BE49-F238E27FC236}">
                            <a16:creationId xmlns:a16="http://schemas.microsoft.com/office/drawing/2014/main" id="{D0EA7A2F-4B9D-470A-B62C-F63948CBBD29}"/>
                          </a:ext>
                        </a:extLst>
                      </p:cNvPr>
                      <p:cNvPicPr>
                        <a:picLocks noChangeAspect="1" noChangeArrowheads="1"/>
                      </p:cNvPicPr>
                      <p:nvPr/>
                    </p:nvPicPr>
                    <p:blipFill>
                      <a:blip r:embed="rId6"/>
                      <a:srcRect/>
                      <a:stretch>
                        <a:fillRect/>
                      </a:stretch>
                    </p:blipFill>
                    <p:spPr bwMode="auto">
                      <a:xfrm>
                        <a:off x="1868487" y="3191120"/>
                        <a:ext cx="5065713" cy="598487"/>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B4452CBC-CFA0-2E5D-9C13-9E488D2392EE}"/>
              </a:ext>
            </a:extLst>
          </p:cNvPr>
          <p:cNvGraphicFramePr>
            <a:graphicFrameLocks noChangeAspect="1"/>
          </p:cNvGraphicFramePr>
          <p:nvPr>
            <p:extLst>
              <p:ext uri="{D42A27DB-BD31-4B8C-83A1-F6EECF244321}">
                <p14:modId xmlns:p14="http://schemas.microsoft.com/office/powerpoint/2010/main" val="715480203"/>
              </p:ext>
            </p:extLst>
          </p:nvPr>
        </p:nvGraphicFramePr>
        <p:xfrm>
          <a:off x="2446338" y="4025900"/>
          <a:ext cx="3997325" cy="692150"/>
        </p:xfrm>
        <a:graphic>
          <a:graphicData uri="http://schemas.openxmlformats.org/presentationml/2006/ole">
            <mc:AlternateContent xmlns:mc="http://schemas.openxmlformats.org/markup-compatibility/2006">
              <mc:Choice xmlns:v="urn:schemas-microsoft-com:vml" Requires="v">
                <p:oleObj name="Equation" r:id="rId7" imgW="2692080" imgH="444240" progId="Equation.DSMT4">
                  <p:embed/>
                </p:oleObj>
              </mc:Choice>
              <mc:Fallback>
                <p:oleObj name="Equation" r:id="rId7" imgW="2692080" imgH="444240" progId="Equation.DSMT4">
                  <p:embed/>
                  <p:pic>
                    <p:nvPicPr>
                      <p:cNvPr id="6" name="Object 5">
                        <a:extLst>
                          <a:ext uri="{FF2B5EF4-FFF2-40B4-BE49-F238E27FC236}">
                            <a16:creationId xmlns:a16="http://schemas.microsoft.com/office/drawing/2014/main" id="{B4452CBC-CFA0-2E5D-9C13-9E488D2392EE}"/>
                          </a:ext>
                        </a:extLst>
                      </p:cNvPr>
                      <p:cNvPicPr>
                        <a:picLocks noChangeAspect="1" noChangeArrowheads="1"/>
                      </p:cNvPicPr>
                      <p:nvPr/>
                    </p:nvPicPr>
                    <p:blipFill>
                      <a:blip r:embed="rId8"/>
                      <a:srcRect/>
                      <a:stretch>
                        <a:fillRect/>
                      </a:stretch>
                    </p:blipFill>
                    <p:spPr bwMode="auto">
                      <a:xfrm>
                        <a:off x="2446338" y="4025900"/>
                        <a:ext cx="3997325" cy="692150"/>
                      </a:xfrm>
                      <a:prstGeom prst="rect">
                        <a:avLst/>
                      </a:prstGeom>
                      <a:noFill/>
                    </p:spPr>
                  </p:pic>
                </p:oleObj>
              </mc:Fallback>
            </mc:AlternateContent>
          </a:graphicData>
        </a:graphic>
      </p:graphicFrame>
    </p:spTree>
    <p:extLst>
      <p:ext uri="{BB962C8B-B14F-4D97-AF65-F5344CB8AC3E}">
        <p14:creationId xmlns:p14="http://schemas.microsoft.com/office/powerpoint/2010/main" val="15467780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600" dirty="0"/>
              <a:t>Eccentrically Loaded Joints – Example 2</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59</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84CF0-3E28-8FFF-CB3F-FC42D8411877}"/>
              </a:ext>
            </a:extLst>
          </p:cNvPr>
          <p:cNvSpPr txBox="1"/>
          <p:nvPr/>
        </p:nvSpPr>
        <p:spPr>
          <a:xfrm>
            <a:off x="669303" y="1067635"/>
            <a:ext cx="8229600" cy="7045006"/>
          </a:xfrm>
          <a:prstGeom prst="rect">
            <a:avLst/>
          </a:prstGeom>
          <a:noFill/>
        </p:spPr>
        <p:txBody>
          <a:bodyPr wrap="square" rtlCol="0">
            <a:spAutoFit/>
          </a:bodyPr>
          <a:lstStyle/>
          <a:p>
            <a:pPr marL="285750" marR="228600" lvl="0" indent="-285750"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The maximum resultant force, R, on the weld configuration is at Points A and B (Slide 56).  Compute the horizontal force on the weld line configuration due to the direct factored shear, R</a:t>
            </a:r>
            <a:r>
              <a:rPr kumimoji="0" lang="en-US" sz="1800" b="0" i="0" u="none" strike="noStrike" kern="1200" cap="none" spc="0" normalizeH="0" baseline="-25000" noProof="0" dirty="0">
                <a:ln>
                  <a:noFill/>
                </a:ln>
                <a:solidFill>
                  <a:prstClr val="black"/>
                </a:solidFill>
                <a:effectLst/>
                <a:uLnTx/>
                <a:uFillTx/>
                <a:latin typeface="Calibri"/>
                <a:ea typeface="Times New Roman" panose="02020603050405020304" pitchFamily="18" charset="0"/>
                <a:cs typeface="Arial" panose="020B0604020202020204" pitchFamily="34" charset="0"/>
              </a:rPr>
              <a:t>h</a:t>
            </a: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a:t>
            </a:r>
          </a:p>
          <a:p>
            <a:pPr marL="285750" marR="228600" lvl="0" indent="-285750"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285750" marR="228600" lvl="0" indent="-285750"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285750" marR="228600" lvl="0" indent="-285750"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285750" marR="228600" lvl="0" indent="-285750"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285750" marR="228600" lvl="0" indent="-285750"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285750" marR="228600" lvl="0" indent="-285750"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285750" marR="228600" lvl="0" indent="-285750"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0" marR="228600" lvl="0" indent="0" algn="just" defTabSz="914400" rtl="0" eaLnBrk="1" fontAlgn="base" latinLnBrk="0" hangingPunct="1">
              <a:lnSpc>
                <a:spcPct val="11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p:txBody>
      </p:sp>
      <p:graphicFrame>
        <p:nvGraphicFramePr>
          <p:cNvPr id="7" name="Object 6">
            <a:extLst>
              <a:ext uri="{FF2B5EF4-FFF2-40B4-BE49-F238E27FC236}">
                <a16:creationId xmlns:a16="http://schemas.microsoft.com/office/drawing/2014/main" id="{C1F074CE-A650-2011-9323-38DD0C18D99F}"/>
              </a:ext>
            </a:extLst>
          </p:cNvPr>
          <p:cNvGraphicFramePr>
            <a:graphicFrameLocks noChangeAspect="1"/>
          </p:cNvGraphicFramePr>
          <p:nvPr>
            <p:extLst>
              <p:ext uri="{D42A27DB-BD31-4B8C-83A1-F6EECF244321}">
                <p14:modId xmlns:p14="http://schemas.microsoft.com/office/powerpoint/2010/main" val="1825891067"/>
              </p:ext>
            </p:extLst>
          </p:nvPr>
        </p:nvGraphicFramePr>
        <p:xfrm>
          <a:off x="3143250" y="2046288"/>
          <a:ext cx="3011488" cy="619125"/>
        </p:xfrm>
        <a:graphic>
          <a:graphicData uri="http://schemas.openxmlformats.org/presentationml/2006/ole">
            <mc:AlternateContent xmlns:mc="http://schemas.openxmlformats.org/markup-compatibility/2006">
              <mc:Choice xmlns:v="urn:schemas-microsoft-com:vml" Requires="v">
                <p:oleObj name="Equation" r:id="rId3" imgW="1942920" imgH="380880" progId="Equation.DSMT4">
                  <p:embed/>
                </p:oleObj>
              </mc:Choice>
              <mc:Fallback>
                <p:oleObj name="Equation" r:id="rId3" imgW="1942920" imgH="380880" progId="Equation.DSMT4">
                  <p:embed/>
                  <p:pic>
                    <p:nvPicPr>
                      <p:cNvPr id="7" name="Object 6">
                        <a:extLst>
                          <a:ext uri="{FF2B5EF4-FFF2-40B4-BE49-F238E27FC236}">
                            <a16:creationId xmlns:a16="http://schemas.microsoft.com/office/drawing/2014/main" id="{C1F074CE-A650-2011-9323-38DD0C18D99F}"/>
                          </a:ext>
                        </a:extLst>
                      </p:cNvPr>
                      <p:cNvPicPr>
                        <a:picLocks noChangeAspect="1" noChangeArrowheads="1"/>
                      </p:cNvPicPr>
                      <p:nvPr/>
                    </p:nvPicPr>
                    <p:blipFill>
                      <a:blip r:embed="rId4"/>
                      <a:srcRect/>
                      <a:stretch>
                        <a:fillRect/>
                      </a:stretch>
                    </p:blipFill>
                    <p:spPr bwMode="auto">
                      <a:xfrm>
                        <a:off x="3143250" y="2046288"/>
                        <a:ext cx="3011488" cy="619125"/>
                      </a:xfrm>
                      <a:prstGeom prst="rect">
                        <a:avLst/>
                      </a:prstGeom>
                      <a:noFill/>
                    </p:spPr>
                  </p:pic>
                </p:oleObj>
              </mc:Fallback>
            </mc:AlternateContent>
          </a:graphicData>
        </a:graphic>
      </p:graphicFrame>
      <p:sp>
        <p:nvSpPr>
          <p:cNvPr id="13" name="TextBox 12">
            <a:extLst>
              <a:ext uri="{FF2B5EF4-FFF2-40B4-BE49-F238E27FC236}">
                <a16:creationId xmlns:a16="http://schemas.microsoft.com/office/drawing/2014/main" id="{C32A978E-53C2-823E-8287-91A475993E5E}"/>
              </a:ext>
            </a:extLst>
          </p:cNvPr>
          <p:cNvSpPr txBox="1"/>
          <p:nvPr/>
        </p:nvSpPr>
        <p:spPr>
          <a:xfrm>
            <a:off x="669303" y="2801748"/>
            <a:ext cx="7993930" cy="923330"/>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Referring to the figure on Slide 56, compute the x- and y-components of force due the torsion acting on the weld line configuration, R</a:t>
            </a:r>
            <a:r>
              <a:rPr kumimoji="0" lang="en-US" sz="1800" b="0" i="0" u="none" strike="noStrike" kern="1200" cap="none" spc="0" normalizeH="0" baseline="-25000" noProof="0" dirty="0">
                <a:ln>
                  <a:noFill/>
                </a:ln>
                <a:solidFill>
                  <a:prstClr val="black"/>
                </a:solidFill>
                <a:effectLst/>
                <a:uLnTx/>
                <a:uFillTx/>
                <a:latin typeface="Calibri"/>
                <a:ea typeface="+mn-ea"/>
                <a:cs typeface="+mn-cs"/>
              </a:rPr>
              <a:t>Tx</a:t>
            </a:r>
            <a:r>
              <a:rPr kumimoji="0" lang="en-US" sz="1800" b="0" i="0" u="none" strike="noStrike" kern="1200" cap="none" spc="0" normalizeH="0" baseline="0" noProof="0" dirty="0">
                <a:ln>
                  <a:noFill/>
                </a:ln>
                <a:solidFill>
                  <a:prstClr val="black"/>
                </a:solidFill>
                <a:effectLst/>
                <a:uLnTx/>
                <a:uFillTx/>
                <a:latin typeface="Calibri"/>
                <a:ea typeface="+mn-ea"/>
                <a:cs typeface="+mn-cs"/>
              </a:rPr>
              <a:t> and R</a:t>
            </a:r>
            <a:r>
              <a:rPr kumimoji="0" lang="en-US" sz="1800" b="0" i="0" u="none" strike="noStrike" kern="1200" cap="none" spc="0" normalizeH="0" baseline="-25000" noProof="0" dirty="0">
                <a:ln>
                  <a:noFill/>
                </a:ln>
                <a:solidFill>
                  <a:prstClr val="black"/>
                </a:solidFill>
                <a:effectLst/>
                <a:uLnTx/>
                <a:uFillTx/>
                <a:latin typeface="Calibri"/>
                <a:ea typeface="+mn-ea"/>
                <a:cs typeface="+mn-cs"/>
              </a:rPr>
              <a:t>Ty</a:t>
            </a:r>
            <a:r>
              <a:rPr kumimoji="0" lang="en-US" sz="1800" b="0" i="0" u="none" strike="noStrike" kern="1200" cap="none" spc="0" normalizeH="0" baseline="0" noProof="0" dirty="0">
                <a:ln>
                  <a:noFill/>
                </a:ln>
                <a:solidFill>
                  <a:prstClr val="black"/>
                </a:solidFill>
                <a:effectLst/>
                <a:uLnTx/>
                <a:uFillTx/>
                <a:latin typeface="Calibri"/>
                <a:ea typeface="+mn-ea"/>
                <a:cs typeface="+mn-cs"/>
              </a:rPr>
              <a:t>, and the maximum resultant force, R:</a:t>
            </a:r>
          </a:p>
        </p:txBody>
      </p:sp>
      <p:graphicFrame>
        <p:nvGraphicFramePr>
          <p:cNvPr id="15" name="Object 14">
            <a:extLst>
              <a:ext uri="{FF2B5EF4-FFF2-40B4-BE49-F238E27FC236}">
                <a16:creationId xmlns:a16="http://schemas.microsoft.com/office/drawing/2014/main" id="{1E5515D4-FDDC-B47B-F599-46E1B834E50F}"/>
              </a:ext>
            </a:extLst>
          </p:cNvPr>
          <p:cNvGraphicFramePr>
            <a:graphicFrameLocks noChangeAspect="1"/>
          </p:cNvGraphicFramePr>
          <p:nvPr>
            <p:extLst>
              <p:ext uri="{D42A27DB-BD31-4B8C-83A1-F6EECF244321}">
                <p14:modId xmlns:p14="http://schemas.microsoft.com/office/powerpoint/2010/main" val="3525205988"/>
              </p:ext>
            </p:extLst>
          </p:nvPr>
        </p:nvGraphicFramePr>
        <p:xfrm>
          <a:off x="798513" y="3754438"/>
          <a:ext cx="3673475" cy="550862"/>
        </p:xfrm>
        <a:graphic>
          <a:graphicData uri="http://schemas.openxmlformats.org/presentationml/2006/ole">
            <mc:AlternateContent xmlns:mc="http://schemas.openxmlformats.org/markup-compatibility/2006">
              <mc:Choice xmlns:v="urn:schemas-microsoft-com:vml" Requires="v">
                <p:oleObj name="Equation" r:id="rId5" imgW="2755800" imgH="393480" progId="Equation.DSMT4">
                  <p:embed/>
                </p:oleObj>
              </mc:Choice>
              <mc:Fallback>
                <p:oleObj name="Equation" r:id="rId5" imgW="2755800" imgH="393480" progId="Equation.DSMT4">
                  <p:embed/>
                  <p:pic>
                    <p:nvPicPr>
                      <p:cNvPr id="15" name="Object 14">
                        <a:extLst>
                          <a:ext uri="{FF2B5EF4-FFF2-40B4-BE49-F238E27FC236}">
                            <a16:creationId xmlns:a16="http://schemas.microsoft.com/office/drawing/2014/main" id="{1E5515D4-FDDC-B47B-F599-46E1B834E50F}"/>
                          </a:ext>
                        </a:extLst>
                      </p:cNvPr>
                      <p:cNvPicPr>
                        <a:picLocks noChangeAspect="1" noChangeArrowheads="1"/>
                      </p:cNvPicPr>
                      <p:nvPr/>
                    </p:nvPicPr>
                    <p:blipFill>
                      <a:blip r:embed="rId6"/>
                      <a:srcRect/>
                      <a:stretch>
                        <a:fillRect/>
                      </a:stretch>
                    </p:blipFill>
                    <p:spPr bwMode="auto">
                      <a:xfrm>
                        <a:off x="798513" y="3754438"/>
                        <a:ext cx="3673475" cy="550862"/>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A1B70750-A772-A574-FB7C-23D3107752E5}"/>
              </a:ext>
            </a:extLst>
          </p:cNvPr>
          <p:cNvGraphicFramePr>
            <a:graphicFrameLocks noChangeAspect="1"/>
          </p:cNvGraphicFramePr>
          <p:nvPr>
            <p:extLst>
              <p:ext uri="{D42A27DB-BD31-4B8C-83A1-F6EECF244321}">
                <p14:modId xmlns:p14="http://schemas.microsoft.com/office/powerpoint/2010/main" val="2051179893"/>
              </p:ext>
            </p:extLst>
          </p:nvPr>
        </p:nvGraphicFramePr>
        <p:xfrm>
          <a:off x="4784725" y="3736975"/>
          <a:ext cx="4019550" cy="531813"/>
        </p:xfrm>
        <a:graphic>
          <a:graphicData uri="http://schemas.openxmlformats.org/presentationml/2006/ole">
            <mc:AlternateContent xmlns:mc="http://schemas.openxmlformats.org/markup-compatibility/2006">
              <mc:Choice xmlns:v="urn:schemas-microsoft-com:vml" Requires="v">
                <p:oleObj name="Equation" r:id="rId7" imgW="3124080" imgH="393480" progId="Equation.DSMT4">
                  <p:embed/>
                </p:oleObj>
              </mc:Choice>
              <mc:Fallback>
                <p:oleObj name="Equation" r:id="rId7" imgW="3124080" imgH="393480" progId="Equation.DSMT4">
                  <p:embed/>
                  <p:pic>
                    <p:nvPicPr>
                      <p:cNvPr id="16" name="Object 15">
                        <a:extLst>
                          <a:ext uri="{FF2B5EF4-FFF2-40B4-BE49-F238E27FC236}">
                            <a16:creationId xmlns:a16="http://schemas.microsoft.com/office/drawing/2014/main" id="{A1B70750-A772-A574-FB7C-23D3107752E5}"/>
                          </a:ext>
                        </a:extLst>
                      </p:cNvPr>
                      <p:cNvPicPr>
                        <a:picLocks noChangeAspect="1" noChangeArrowheads="1"/>
                      </p:cNvPicPr>
                      <p:nvPr/>
                    </p:nvPicPr>
                    <p:blipFill>
                      <a:blip r:embed="rId8"/>
                      <a:srcRect/>
                      <a:stretch>
                        <a:fillRect/>
                      </a:stretch>
                    </p:blipFill>
                    <p:spPr bwMode="auto">
                      <a:xfrm>
                        <a:off x="4784725" y="3736975"/>
                        <a:ext cx="4019550" cy="531813"/>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A54F316C-05C6-4BD6-E894-0D7D5DD13045}"/>
              </a:ext>
            </a:extLst>
          </p:cNvPr>
          <p:cNvGraphicFramePr>
            <a:graphicFrameLocks noChangeAspect="1"/>
          </p:cNvGraphicFramePr>
          <p:nvPr>
            <p:extLst>
              <p:ext uri="{D42A27DB-BD31-4B8C-83A1-F6EECF244321}">
                <p14:modId xmlns:p14="http://schemas.microsoft.com/office/powerpoint/2010/main" val="484367023"/>
              </p:ext>
            </p:extLst>
          </p:nvPr>
        </p:nvGraphicFramePr>
        <p:xfrm>
          <a:off x="1500981" y="4455750"/>
          <a:ext cx="6142037" cy="454025"/>
        </p:xfrm>
        <a:graphic>
          <a:graphicData uri="http://schemas.openxmlformats.org/presentationml/2006/ole">
            <mc:AlternateContent xmlns:mc="http://schemas.openxmlformats.org/markup-compatibility/2006">
              <mc:Choice xmlns:v="urn:schemas-microsoft-com:vml" Requires="v">
                <p:oleObj name="Equation" r:id="rId9" imgW="3962160" imgH="279360" progId="Equation.DSMT4">
                  <p:embed/>
                </p:oleObj>
              </mc:Choice>
              <mc:Fallback>
                <p:oleObj name="Equation" r:id="rId9" imgW="3962160" imgH="279360" progId="Equation.DSMT4">
                  <p:embed/>
                  <p:pic>
                    <p:nvPicPr>
                      <p:cNvPr id="18" name="Object 17">
                        <a:extLst>
                          <a:ext uri="{FF2B5EF4-FFF2-40B4-BE49-F238E27FC236}">
                            <a16:creationId xmlns:a16="http://schemas.microsoft.com/office/drawing/2014/main" id="{A54F316C-05C6-4BD6-E894-0D7D5DD13045}"/>
                          </a:ext>
                        </a:extLst>
                      </p:cNvPr>
                      <p:cNvPicPr>
                        <a:picLocks noChangeAspect="1" noChangeArrowheads="1"/>
                      </p:cNvPicPr>
                      <p:nvPr/>
                    </p:nvPicPr>
                    <p:blipFill>
                      <a:blip r:embed="rId10"/>
                      <a:srcRect/>
                      <a:stretch>
                        <a:fillRect/>
                      </a:stretch>
                    </p:blipFill>
                    <p:spPr bwMode="auto">
                      <a:xfrm>
                        <a:off x="1500981" y="4455750"/>
                        <a:ext cx="6142037" cy="454025"/>
                      </a:xfrm>
                      <a:prstGeom prst="rect">
                        <a:avLst/>
                      </a:prstGeom>
                      <a:noFill/>
                    </p:spPr>
                  </p:pic>
                </p:oleObj>
              </mc:Fallback>
            </mc:AlternateContent>
          </a:graphicData>
        </a:graphic>
      </p:graphicFrame>
    </p:spTree>
    <p:extLst>
      <p:ext uri="{BB962C8B-B14F-4D97-AF65-F5344CB8AC3E}">
        <p14:creationId xmlns:p14="http://schemas.microsoft.com/office/powerpoint/2010/main" val="790938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fontScale="90000"/>
          </a:bodyPr>
          <a:lstStyle/>
          <a:p>
            <a:r>
              <a:rPr lang="en-US" sz="3600" dirty="0"/>
              <a:t>Splices and Connections - General</a:t>
            </a:r>
            <a:br>
              <a:rPr lang="en-US" dirty="0"/>
            </a:br>
            <a:endParaRPr lang="en-US" dirty="0"/>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sz="half" idx="1"/>
          </p:nvPr>
        </p:nvSpPr>
        <p:spPr>
          <a:xfrm>
            <a:off x="457200" y="1030288"/>
            <a:ext cx="4586140" cy="3736975"/>
          </a:xfrm>
        </p:spPr>
        <p:txBody>
          <a:bodyPr>
            <a:normAutofit fontScale="47500" lnSpcReduction="20000"/>
          </a:bodyPr>
          <a:lstStyle/>
          <a:p>
            <a:r>
              <a:rPr lang="en-US" sz="2900" dirty="0"/>
              <a:t>Except as specified in the succeeding bulleted items on this slide and the next, connections and splices for primary members </a:t>
            </a:r>
            <a:r>
              <a:rPr lang="en-US" sz="2900" i="1" dirty="0"/>
              <a:t>subject only to axial tension or compression </a:t>
            </a:r>
            <a:r>
              <a:rPr lang="en-US" sz="2900" dirty="0"/>
              <a:t>are to  be designed at the strength limit state for not less than the larger of (</a:t>
            </a:r>
            <a:r>
              <a:rPr lang="en-US" sz="2900" i="1" dirty="0"/>
              <a:t>AASHTO LRFD </a:t>
            </a:r>
            <a:r>
              <a:rPr lang="en-US" sz="2900" dirty="0"/>
              <a:t>Article 6.13.1):</a:t>
            </a:r>
          </a:p>
          <a:p>
            <a:pPr lvl="1"/>
            <a:r>
              <a:rPr lang="en-US" sz="2700" dirty="0"/>
              <a:t>The average of the factored axial force effect at the point of splice or connection and the factored axial resistance of the member or element at the same point, or </a:t>
            </a:r>
          </a:p>
          <a:p>
            <a:pPr lvl="1"/>
            <a:r>
              <a:rPr lang="en-US" sz="2700" dirty="0"/>
              <a:t>75 percent of the factored axial resistance of the member or element</a:t>
            </a:r>
          </a:p>
          <a:p>
            <a:r>
              <a:rPr lang="en-US" sz="2900" dirty="0"/>
              <a:t>Connections and splices for primary members </a:t>
            </a:r>
            <a:r>
              <a:rPr lang="en-US" sz="2900" i="1" dirty="0"/>
              <a:t>subjected to combined force effects</a:t>
            </a:r>
            <a:r>
              <a:rPr lang="en-US" sz="2900" dirty="0"/>
              <a:t>, other than splices for flexural members, are to be designed at the strength limit state for the larger of (</a:t>
            </a:r>
            <a:r>
              <a:rPr lang="en-US" sz="2900" i="1" dirty="0"/>
              <a:t>AASHTO LRFD </a:t>
            </a:r>
            <a:r>
              <a:rPr lang="en-US" sz="2900" dirty="0"/>
              <a:t>Article 6.13.1):</a:t>
            </a:r>
          </a:p>
          <a:p>
            <a:pPr lvl="1"/>
            <a:r>
              <a:rPr lang="en-US" sz="2700" dirty="0"/>
              <a:t>The calculated combined factored force effects, or</a:t>
            </a:r>
          </a:p>
          <a:p>
            <a:pPr lvl="1"/>
            <a:r>
              <a:rPr lang="en-US" sz="2700" dirty="0"/>
              <a:t>75 percent of the factored axial resistance of the member determined as specified in </a:t>
            </a:r>
            <a:r>
              <a:rPr lang="en-US" sz="2700" i="1" dirty="0"/>
              <a:t>AASHTO LRFD </a:t>
            </a:r>
            <a:r>
              <a:rPr lang="en-US" sz="2700" dirty="0"/>
              <a:t>Articles 6.8.2 or 6.9.2, as applicable (Lesson 12).</a:t>
            </a:r>
          </a:p>
        </p:txBody>
      </p:sp>
      <p:pic>
        <p:nvPicPr>
          <p:cNvPr id="6" name="Content Placeholder 5">
            <a:extLst>
              <a:ext uri="{FF2B5EF4-FFF2-40B4-BE49-F238E27FC236}">
                <a16:creationId xmlns:a16="http://schemas.microsoft.com/office/drawing/2014/main" id="{544813FA-6BA1-AEA7-73B4-503AB94C8EAD}"/>
              </a:ext>
            </a:extLst>
          </p:cNvPr>
          <p:cNvPicPr>
            <a:picLocks noGrp="1" noChangeAspect="1"/>
          </p:cNvPicPr>
          <p:nvPr>
            <p:ph sz="half" idx="2"/>
          </p:nvPr>
        </p:nvPicPr>
        <p:blipFill>
          <a:blip r:embed="rId3"/>
          <a:stretch>
            <a:fillRect/>
          </a:stretch>
        </p:blipFill>
        <p:spPr>
          <a:xfrm>
            <a:off x="5394392" y="965716"/>
            <a:ext cx="2722085" cy="3628509"/>
          </a:xfrm>
        </p:spPr>
      </p:pic>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6</a:t>
            </a:fld>
            <a:endParaRPr lang="en-US" noProof="0" dirty="0"/>
          </a:p>
        </p:txBody>
      </p:sp>
    </p:spTree>
    <p:extLst>
      <p:ext uri="{BB962C8B-B14F-4D97-AF65-F5344CB8AC3E}">
        <p14:creationId xmlns:p14="http://schemas.microsoft.com/office/powerpoint/2010/main" val="14194778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600" dirty="0"/>
              <a:t>Eccentrically Loaded Joints – Example 2</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60</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402632" y="1006080"/>
            <a:ext cx="4782110" cy="1077218"/>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84CF0-3E28-8FFF-CB3F-FC42D8411877}"/>
              </a:ext>
            </a:extLst>
          </p:cNvPr>
          <p:cNvSpPr txBox="1"/>
          <p:nvPr/>
        </p:nvSpPr>
        <p:spPr>
          <a:xfrm>
            <a:off x="519888" y="2461033"/>
            <a:ext cx="8229600" cy="3693319"/>
          </a:xfrm>
          <a:prstGeom prst="rect">
            <a:avLst/>
          </a:prstGeom>
          <a:noFill/>
        </p:spPr>
        <p:txBody>
          <a:bodyPr wrap="square" rtlCol="0">
            <a:spAutoFit/>
          </a:bodyPr>
          <a:lstStyle/>
          <a:p>
            <a:pPr marR="0" lvl="0" algn="l" defTabSz="914400" rtl="0" eaLnBrk="1" fontAlgn="base" latinLnBrk="0" hangingPunct="1">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prstClr val="black"/>
              </a:solidFill>
              <a:effectLst/>
              <a:uLnTx/>
              <a:uFillTx/>
              <a:latin typeface="Calibri"/>
              <a:ea typeface="+mn-ea"/>
              <a:cs typeface="+mn-cs"/>
            </a:endParaRPr>
          </a:p>
        </p:txBody>
      </p:sp>
      <p:pic>
        <p:nvPicPr>
          <p:cNvPr id="12" name="Picture 11" descr="Diagram&#10;&#10;Description automatically generated">
            <a:extLst>
              <a:ext uri="{FF2B5EF4-FFF2-40B4-BE49-F238E27FC236}">
                <a16:creationId xmlns:a16="http://schemas.microsoft.com/office/drawing/2014/main" id="{EAAFE581-5B09-9014-65E4-9CDCAAFAD5E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902" y="976996"/>
            <a:ext cx="6859572" cy="2142702"/>
          </a:xfrm>
          <a:prstGeom prst="rect">
            <a:avLst/>
          </a:prstGeom>
        </p:spPr>
      </p:pic>
      <p:pic>
        <p:nvPicPr>
          <p:cNvPr id="14" name="Picture 13" descr="Diagram, engineering drawing&#10;&#10;Description automatically generated">
            <a:extLst>
              <a:ext uri="{FF2B5EF4-FFF2-40B4-BE49-F238E27FC236}">
                <a16:creationId xmlns:a16="http://schemas.microsoft.com/office/drawing/2014/main" id="{B01A434A-6984-5DCF-7F97-4D5D8B73E98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13642" y="3060203"/>
            <a:ext cx="2328420" cy="1977206"/>
          </a:xfrm>
          <a:prstGeom prst="rect">
            <a:avLst/>
          </a:prstGeom>
        </p:spPr>
      </p:pic>
      <p:pic>
        <p:nvPicPr>
          <p:cNvPr id="16" name="Picture 15" descr="Diagram&#10;&#10;Description automatically generated">
            <a:extLst>
              <a:ext uri="{FF2B5EF4-FFF2-40B4-BE49-F238E27FC236}">
                <a16:creationId xmlns:a16="http://schemas.microsoft.com/office/drawing/2014/main" id="{10553A84-D286-8EDD-BB74-4FBD273A016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40148" y="3119698"/>
            <a:ext cx="2641600" cy="1847850"/>
          </a:xfrm>
          <a:prstGeom prst="rect">
            <a:avLst/>
          </a:prstGeom>
        </p:spPr>
      </p:pic>
    </p:spTree>
    <p:extLst>
      <p:ext uri="{BB962C8B-B14F-4D97-AF65-F5344CB8AC3E}">
        <p14:creationId xmlns:p14="http://schemas.microsoft.com/office/powerpoint/2010/main" val="25524276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28DA55-9849-458C-BBA1-7C7723E1F68B}"/>
              </a:ext>
            </a:extLst>
          </p:cNvPr>
          <p:cNvSpPr>
            <a:spLocks noGrp="1"/>
          </p:cNvSpPr>
          <p:nvPr>
            <p:ph type="ctrTitle"/>
          </p:nvPr>
        </p:nvSpPr>
        <p:spPr/>
        <p:txBody>
          <a:bodyPr/>
          <a:lstStyle/>
          <a:p>
            <a:r>
              <a:rPr lang="en-US" dirty="0"/>
              <a:t>END</a:t>
            </a:r>
          </a:p>
        </p:txBody>
      </p:sp>
      <p:sp>
        <p:nvSpPr>
          <p:cNvPr id="6" name="Subtitle 5">
            <a:extLst>
              <a:ext uri="{FF2B5EF4-FFF2-40B4-BE49-F238E27FC236}">
                <a16:creationId xmlns:a16="http://schemas.microsoft.com/office/drawing/2014/main" id="{2E30CC91-0471-40D5-B28C-C6444808E41D}"/>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8F872851-F244-46FA-AC6A-444DD786604D}"/>
              </a:ext>
            </a:extLst>
          </p:cNvPr>
          <p:cNvSpPr>
            <a:spLocks noGrp="1"/>
          </p:cNvSpPr>
          <p:nvPr>
            <p:ph type="sldNum" sz="quarter" idx="4294967295"/>
          </p:nvPr>
        </p:nvSpPr>
        <p:spPr>
          <a:xfrm>
            <a:off x="7010400" y="4767263"/>
            <a:ext cx="2133600" cy="27463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0320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937967" y="275977"/>
            <a:ext cx="3008313" cy="871537"/>
          </a:xfrm>
        </p:spPr>
        <p:txBody>
          <a:bodyPr anchor="b">
            <a:noAutofit/>
          </a:bodyPr>
          <a:lstStyle/>
          <a:p>
            <a:pPr algn="ctr">
              <a:lnSpc>
                <a:spcPct val="90000"/>
              </a:lnSpc>
            </a:pPr>
            <a:r>
              <a:rPr lang="en-US" sz="2400" b="0" dirty="0"/>
              <a:t>Splices and Connections - General</a:t>
            </a:r>
            <a:br>
              <a:rPr lang="en-US" sz="2400" dirty="0"/>
            </a:br>
            <a:endParaRPr lang="en-US" sz="2400" dirty="0"/>
          </a:p>
        </p:txBody>
      </p:sp>
      <p:pic>
        <p:nvPicPr>
          <p:cNvPr id="6" name="Content Placeholder 5">
            <a:extLst>
              <a:ext uri="{FF2B5EF4-FFF2-40B4-BE49-F238E27FC236}">
                <a16:creationId xmlns:a16="http://schemas.microsoft.com/office/drawing/2014/main" id="{EDCDA11E-4CC7-4045-1AE9-8B74E7128DED}"/>
              </a:ext>
            </a:extLst>
          </p:cNvPr>
          <p:cNvPicPr>
            <a:picLocks noGrp="1" noChangeAspect="1"/>
          </p:cNvPicPr>
          <p:nvPr>
            <p:ph idx="1"/>
          </p:nvPr>
        </p:nvPicPr>
        <p:blipFill rotWithShape="1">
          <a:blip r:embed="rId3" cstate="hqprint">
            <a:extLst>
              <a:ext uri="{28A0092B-C50C-407E-A947-70E740481C1C}">
                <a14:useLocalDpi xmlns:a14="http://schemas.microsoft.com/office/drawing/2010/main"/>
              </a:ext>
            </a:extLst>
          </a:blip>
          <a:srcRect r="-1"/>
          <a:stretch/>
        </p:blipFill>
        <p:spPr>
          <a:xfrm>
            <a:off x="4640278" y="902373"/>
            <a:ext cx="4218601" cy="3622494"/>
          </a:xfrm>
          <a:prstGeom prst="rect">
            <a:avLst/>
          </a:prstGeom>
          <a:noFill/>
        </p:spPr>
      </p:pic>
      <p:sp>
        <p:nvSpPr>
          <p:cNvPr id="9" name="Content Placeholder 8">
            <a:extLst>
              <a:ext uri="{FF2B5EF4-FFF2-40B4-BE49-F238E27FC236}">
                <a16:creationId xmlns:a16="http://schemas.microsoft.com/office/drawing/2014/main" id="{7AB6083A-D24E-E0F3-3DAA-242816A56F5C}"/>
              </a:ext>
            </a:extLst>
          </p:cNvPr>
          <p:cNvSpPr>
            <a:spLocks noGrp="1"/>
          </p:cNvSpPr>
          <p:nvPr>
            <p:ph type="body" sz="half" idx="2"/>
          </p:nvPr>
        </p:nvSpPr>
        <p:spPr>
          <a:xfrm>
            <a:off x="457200" y="922896"/>
            <a:ext cx="3822569" cy="4067176"/>
          </a:xfrm>
        </p:spPr>
        <p:txBody>
          <a:bodyPr>
            <a:normAutofit lnSpcReduction="10000"/>
          </a:bodyPr>
          <a:lstStyle/>
          <a:p>
            <a:pPr marL="171450" indent="-171450">
              <a:lnSpc>
                <a:spcPct val="90000"/>
              </a:lnSpc>
              <a:buFont typeface="Arial" panose="020B0604020202020204" pitchFamily="34" charset="0"/>
              <a:buChar char="•"/>
            </a:pPr>
            <a:r>
              <a:rPr lang="en-US" dirty="0"/>
              <a:t>Bolted splices for flexural members are to be designed at the strength limit state as specified in </a:t>
            </a:r>
            <a:r>
              <a:rPr lang="en-US" i="1" dirty="0"/>
              <a:t>AASHTO LRFD </a:t>
            </a:r>
            <a:r>
              <a:rPr lang="en-US" dirty="0"/>
              <a:t>Article 6.13.6.1.3.</a:t>
            </a:r>
          </a:p>
          <a:p>
            <a:pPr marL="171450" indent="-171450">
              <a:lnSpc>
                <a:spcPct val="90000"/>
              </a:lnSpc>
              <a:buFont typeface="Arial" panose="020B0604020202020204" pitchFamily="34" charset="0"/>
              <a:buChar char="•"/>
            </a:pPr>
            <a:r>
              <a:rPr lang="en-US" dirty="0"/>
              <a:t>Welded splices for flexural members are to be designed at the strength limit state as specified in </a:t>
            </a:r>
            <a:r>
              <a:rPr lang="en-US" i="1" dirty="0"/>
              <a:t>AASHTO LRFD </a:t>
            </a:r>
            <a:r>
              <a:rPr lang="en-US" dirty="0"/>
              <a:t>Article 6.13.6.2. </a:t>
            </a:r>
          </a:p>
          <a:p>
            <a:pPr marL="171450" indent="-171450">
              <a:lnSpc>
                <a:spcPct val="90000"/>
              </a:lnSpc>
              <a:buFont typeface="Arial" panose="020B0604020202020204" pitchFamily="34" charset="0"/>
              <a:buChar char="•"/>
            </a:pPr>
            <a:r>
              <a:rPr lang="en-US" dirty="0"/>
              <a:t>Where diaphragms, cross-frames, lateral bracing, stringers, or floorbeams for straight or horizontally-curved flexural members are included in the structural model used to determine force effects, or alternatively, are designed for explicitly calculated force effects from the results of a separate investigation: </a:t>
            </a:r>
          </a:p>
          <a:p>
            <a:pPr marL="742950" lvl="1" indent="-285750">
              <a:lnSpc>
                <a:spcPct val="90000"/>
              </a:lnSpc>
              <a:buFont typeface="Calibri" panose="020F0502020204030204" pitchFamily="34" charset="0"/>
              <a:buChar char="―"/>
            </a:pPr>
            <a:r>
              <a:rPr lang="en-US" sz="1400" dirty="0"/>
              <a:t>End connections for these bracing members are to be designed for the calculated factored member force effects. </a:t>
            </a:r>
          </a:p>
          <a:p>
            <a:pPr marL="742950" lvl="1" indent="-285750">
              <a:lnSpc>
                <a:spcPct val="90000"/>
              </a:lnSpc>
              <a:buFont typeface="Calibri" panose="020F0502020204030204" pitchFamily="34" charset="0"/>
              <a:buChar char="―"/>
            </a:pPr>
            <a:r>
              <a:rPr lang="en-US" sz="1400" dirty="0"/>
              <a:t>Otherwise, the end connections for these members are to be designed according to the 75 percent resistance provision.</a:t>
            </a:r>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normAutofit/>
          </a:bodyPr>
          <a:lstStyle/>
          <a:p>
            <a:pPr lvl="0">
              <a:spcAft>
                <a:spcPts val="600"/>
              </a:spcAft>
            </a:pPr>
            <a:fld id="{BA98D948-1207-4CB8-9C03-80C63F72A5E7}" type="slidenum">
              <a:rPr lang="en-US" noProof="0" smtClean="0"/>
              <a:pPr lvl="0">
                <a:spcAft>
                  <a:spcPts val="600"/>
                </a:spcAft>
              </a:pPr>
              <a:t>7</a:t>
            </a:fld>
            <a:endParaRPr lang="en-US" noProof="0" dirty="0"/>
          </a:p>
        </p:txBody>
      </p:sp>
    </p:spTree>
    <p:extLst>
      <p:ext uri="{BB962C8B-B14F-4D97-AF65-F5344CB8AC3E}">
        <p14:creationId xmlns:p14="http://schemas.microsoft.com/office/powerpoint/2010/main" val="559375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0" y="41384"/>
            <a:ext cx="9144000" cy="857250"/>
          </a:xfrm>
        </p:spPr>
        <p:txBody>
          <a:bodyPr>
            <a:normAutofit/>
          </a:bodyPr>
          <a:lstStyle/>
          <a:p>
            <a:r>
              <a:rPr lang="en-US" sz="3200" dirty="0"/>
              <a:t>Connection Plates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874712"/>
            <a:ext cx="8229600" cy="3394075"/>
          </a:xfrm>
        </p:spPr>
        <p:txBody>
          <a:bodyPr/>
          <a:lstStyle/>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CFE0D62-3DDF-FEB7-E985-3B5EF4823426}"/>
              </a:ext>
            </a:extLst>
          </p:cNvPr>
          <p:cNvSpPr txBox="1"/>
          <p:nvPr/>
        </p:nvSpPr>
        <p:spPr>
          <a:xfrm>
            <a:off x="372359" y="694048"/>
            <a:ext cx="5048053" cy="4401205"/>
          </a:xfrm>
          <a:prstGeom prst="rect">
            <a:avLst/>
          </a:prstGeom>
          <a:noFill/>
        </p:spPr>
        <p:txBody>
          <a:bodyPr wrap="square">
            <a:spAutoFit/>
          </a:bodyPr>
          <a:lstStyle/>
          <a:p>
            <a:pPr marL="285750" marR="0" indent="-285750" algn="just">
              <a:spcBef>
                <a:spcPts val="0"/>
              </a:spcBef>
              <a:spcAft>
                <a:spcPts val="0"/>
              </a:spcAft>
              <a:buFont typeface="Arial" panose="020B0604020202020204" pitchFamily="34" charset="0"/>
              <a:buChar char="•"/>
            </a:pPr>
            <a:r>
              <a:rPr lang="en-US" sz="1400" dirty="0">
                <a:latin typeface="+mn-lt"/>
              </a:rPr>
              <a:t>The term connection plate is given to a transverse stiffener attached to the girder to which a cross-frame or diaphragm is connected. </a:t>
            </a:r>
          </a:p>
          <a:p>
            <a:pPr marL="285750" marR="0" indent="-285750" algn="just">
              <a:spcBef>
                <a:spcPts val="0"/>
              </a:spcBef>
              <a:spcAft>
                <a:spcPts val="0"/>
              </a:spcAft>
              <a:buFont typeface="Arial" panose="020B0604020202020204" pitchFamily="34" charset="0"/>
              <a:buChar char="•"/>
            </a:pPr>
            <a:endParaRPr lang="en-US" sz="1400" dirty="0">
              <a:latin typeface="+mn-lt"/>
              <a:ea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r>
              <a:rPr lang="en-US" sz="1400" dirty="0">
                <a:latin typeface="+mn-lt"/>
              </a:rPr>
              <a:t>Transverse connection plates for cross-frames and diaphragms must be positively attached to both flanges of the cross-section (</a:t>
            </a:r>
            <a:r>
              <a:rPr lang="en-US" sz="1400" i="1" dirty="0">
                <a:latin typeface="+mn-lt"/>
              </a:rPr>
              <a:t>AASHTO LRFD</a:t>
            </a:r>
            <a:r>
              <a:rPr lang="en-US" sz="1400" dirty="0">
                <a:latin typeface="+mn-lt"/>
              </a:rPr>
              <a:t> Article 6.6.1.3.1 – Lesson 7). An exception shown on the next slide is permitted. </a:t>
            </a:r>
          </a:p>
          <a:p>
            <a:pPr marL="285750" marR="0" indent="-285750" algn="just">
              <a:spcBef>
                <a:spcPts val="0"/>
              </a:spcBef>
              <a:spcAft>
                <a:spcPts val="0"/>
              </a:spcAft>
              <a:buFont typeface="Arial" panose="020B0604020202020204" pitchFamily="34" charset="0"/>
              <a:buChar char="•"/>
            </a:pPr>
            <a:endParaRPr lang="en-US" sz="1400" dirty="0">
              <a:latin typeface="+mn-lt"/>
              <a:ea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r>
              <a:rPr lang="en-US" sz="1400" dirty="0">
                <a:latin typeface="+mn-lt"/>
              </a:rPr>
              <a:t>Fillet weld connections are preferred. Bolted connections to the flanges may also be used but these are not recommended as they are generally more expensive to fabricate.</a:t>
            </a:r>
          </a:p>
          <a:p>
            <a:pPr marL="285750" marR="0" indent="-285750" algn="just">
              <a:spcBef>
                <a:spcPts val="0"/>
              </a:spcBef>
              <a:spcAft>
                <a:spcPts val="0"/>
              </a:spcAft>
              <a:buFont typeface="Arial" panose="020B0604020202020204" pitchFamily="34" charset="0"/>
              <a:buChar char="•"/>
            </a:pPr>
            <a:endParaRPr lang="en-US" sz="1400" dirty="0">
              <a:latin typeface="+mn-lt"/>
              <a:ea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r>
              <a:rPr lang="en-US" sz="1400" dirty="0">
                <a:latin typeface="+mn-lt"/>
              </a:rPr>
              <a:t>The welded or bolted connection in straight, nonskewed bridges should be designed for a minimum of a factored 20-kip lateral force, unless the lateral force is available from a structural analysis model. For straight, skewed bridges, or for curved bridges, it is recommended that the force be determined instead by analysis (</a:t>
            </a:r>
            <a:r>
              <a:rPr lang="en-US" sz="1400" i="1" dirty="0">
                <a:latin typeface="+mn-lt"/>
              </a:rPr>
              <a:t>AASHTO LRFD </a:t>
            </a:r>
            <a:r>
              <a:rPr lang="en-US" sz="1400" dirty="0">
                <a:latin typeface="+mn-lt"/>
              </a:rPr>
              <a:t>Article 6.6.1.3.1 – Lesson 7).</a:t>
            </a:r>
            <a:endParaRPr lang="en-US" sz="1600" dirty="0">
              <a:latin typeface="+mn-lt"/>
            </a:endParaRPr>
          </a:p>
        </p:txBody>
      </p:sp>
      <p:pic>
        <p:nvPicPr>
          <p:cNvPr id="6" name="Picture 5" descr="Diagram&#10;&#10;Description automatically generated">
            <a:extLst>
              <a:ext uri="{FF2B5EF4-FFF2-40B4-BE49-F238E27FC236}">
                <a16:creationId xmlns:a16="http://schemas.microsoft.com/office/drawing/2014/main" id="{01691268-A51A-CC15-60AA-3F3CE011B1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46085" y="906293"/>
            <a:ext cx="2940715" cy="169703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311E4DB1-F47A-8BEE-BD6C-0EC2B5A86FD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17825" y="3274666"/>
            <a:ext cx="2397233" cy="1401608"/>
          </a:xfrm>
          <a:prstGeom prst="rect">
            <a:avLst/>
          </a:prstGeom>
        </p:spPr>
      </p:pic>
      <p:sp>
        <p:nvSpPr>
          <p:cNvPr id="11" name="TextBox 10">
            <a:extLst>
              <a:ext uri="{FF2B5EF4-FFF2-40B4-BE49-F238E27FC236}">
                <a16:creationId xmlns:a16="http://schemas.microsoft.com/office/drawing/2014/main" id="{C07E5E92-0601-9CA2-D27F-3286E011A0F9}"/>
              </a:ext>
            </a:extLst>
          </p:cNvPr>
          <p:cNvSpPr txBox="1"/>
          <p:nvPr/>
        </p:nvSpPr>
        <p:spPr>
          <a:xfrm>
            <a:off x="5566190" y="2694320"/>
            <a:ext cx="3501610" cy="261610"/>
          </a:xfrm>
          <a:prstGeom prst="rect">
            <a:avLst/>
          </a:prstGeom>
          <a:noFill/>
        </p:spPr>
        <p:txBody>
          <a:bodyPr wrap="square" rtlCol="0">
            <a:spAutoFit/>
          </a:bodyPr>
          <a:lstStyle/>
          <a:p>
            <a:r>
              <a:rPr lang="en-US" sz="1100" u="sng" dirty="0">
                <a:latin typeface="+mn-lt"/>
              </a:rPr>
              <a:t>Source:</a:t>
            </a:r>
            <a:r>
              <a:rPr lang="en-US" sz="1100" dirty="0">
                <a:latin typeface="+mn-lt"/>
              </a:rPr>
              <a:t> NHI Web-Based Training Course (Lesson 130081D)</a:t>
            </a:r>
          </a:p>
        </p:txBody>
      </p:sp>
    </p:spTree>
    <p:extLst>
      <p:ext uri="{BB962C8B-B14F-4D97-AF65-F5344CB8AC3E}">
        <p14:creationId xmlns:p14="http://schemas.microsoft.com/office/powerpoint/2010/main" val="360392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0" y="41384"/>
            <a:ext cx="9144000" cy="857250"/>
          </a:xfrm>
        </p:spPr>
        <p:txBody>
          <a:bodyPr>
            <a:normAutofit/>
          </a:bodyPr>
          <a:lstStyle/>
          <a:p>
            <a:r>
              <a:rPr lang="en-US" sz="3200" dirty="0"/>
              <a:t>Diaphragm Connections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874712"/>
            <a:ext cx="8229600" cy="3394075"/>
          </a:xfrm>
        </p:spPr>
        <p:txBody>
          <a:bodyPr/>
          <a:lstStyle/>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CFE0D62-3DDF-FEB7-E985-3B5EF4823426}"/>
              </a:ext>
            </a:extLst>
          </p:cNvPr>
          <p:cNvSpPr txBox="1"/>
          <p:nvPr/>
        </p:nvSpPr>
        <p:spPr>
          <a:xfrm>
            <a:off x="368592" y="874712"/>
            <a:ext cx="5048053" cy="4001095"/>
          </a:xfrm>
          <a:prstGeom prst="rect">
            <a:avLst/>
          </a:prstGeom>
          <a:noFill/>
        </p:spPr>
        <p:txBody>
          <a:bodyPr wrap="square">
            <a:spAutoFit/>
          </a:bodyPr>
          <a:lstStyle/>
          <a:p>
            <a:pPr marL="285750" marR="0" indent="-285750" algn="just">
              <a:spcBef>
                <a:spcPts val="0"/>
              </a:spcBef>
              <a:spcAft>
                <a:spcPts val="0"/>
              </a:spcAft>
              <a:buFont typeface="Arial" panose="020B0604020202020204" pitchFamily="34" charset="0"/>
              <a:buChar char="•"/>
            </a:pPr>
            <a:r>
              <a:rPr lang="en-US" sz="1400" dirty="0">
                <a:latin typeface="+mn-lt"/>
              </a:rPr>
              <a:t>Some states still prefer attaching end angles to diaphragm sections in the shop for field bolting directly to the beam web, which eliminates the need for transverse connection plates.</a:t>
            </a:r>
          </a:p>
          <a:p>
            <a:pPr marL="285750" marR="0" indent="-285750" algn="just">
              <a:spcBef>
                <a:spcPts val="0"/>
              </a:spcBef>
              <a:spcAft>
                <a:spcPts val="0"/>
              </a:spcAft>
              <a:buFont typeface="Arial" panose="020B0604020202020204" pitchFamily="34" charset="0"/>
              <a:buChar char="•"/>
            </a:pPr>
            <a:r>
              <a:rPr lang="en-US" sz="1400" i="1" dirty="0">
                <a:latin typeface="+mn-lt"/>
              </a:rPr>
              <a:t>AASHTO LRFD </a:t>
            </a:r>
            <a:r>
              <a:rPr lang="en-US" sz="1400" dirty="0">
                <a:latin typeface="+mn-lt"/>
              </a:rPr>
              <a:t>Article 6.6.1.3.1 permits the use of this detail for intermediate diaphragms on straight rolled-beam bridges.</a:t>
            </a:r>
          </a:p>
          <a:p>
            <a:pPr marL="285750" marR="0" indent="-285750" algn="just">
              <a:spcBef>
                <a:spcPts val="0"/>
              </a:spcBef>
              <a:spcAft>
                <a:spcPts val="0"/>
              </a:spcAft>
              <a:buFont typeface="Arial" panose="020B0604020202020204" pitchFamily="34" charset="0"/>
              <a:buChar char="•"/>
            </a:pPr>
            <a:r>
              <a:rPr lang="en-US" sz="1400" dirty="0">
                <a:latin typeface="+mn-lt"/>
              </a:rPr>
              <a:t>The supports must be normal or skewed not more than 10 degrees from normal, and the intermediate diaphragms must be placed in contiguous lines parallel to the supports. In this case, the end connection angles must be at least two-thirds the depth of the web to provide some additional torsional resistance to the beam. </a:t>
            </a:r>
          </a:p>
          <a:p>
            <a:pPr marL="285750" marR="0" indent="-285750" algn="just">
              <a:spcBef>
                <a:spcPts val="0"/>
              </a:spcBef>
              <a:spcAft>
                <a:spcPts val="0"/>
              </a:spcAft>
              <a:buFont typeface="Arial" panose="020B0604020202020204" pitchFamily="34" charset="0"/>
              <a:buChar char="•"/>
            </a:pPr>
            <a:r>
              <a:rPr lang="en-US" sz="1400" dirty="0">
                <a:latin typeface="+mn-lt"/>
              </a:rPr>
              <a:t>Some additional requirements are also spelled out for these connections in the specifications (</a:t>
            </a:r>
            <a:r>
              <a:rPr lang="en-US" sz="1400" i="1" dirty="0">
                <a:latin typeface="+mn-lt"/>
              </a:rPr>
              <a:t>AASHTO LRFD </a:t>
            </a:r>
            <a:r>
              <a:rPr lang="en-US" sz="1400" dirty="0">
                <a:latin typeface="+mn-lt"/>
              </a:rPr>
              <a:t>Article 6.6.1.3.1).</a:t>
            </a:r>
          </a:p>
          <a:p>
            <a:pPr marL="285750" marR="0" indent="-285750" algn="just">
              <a:spcBef>
                <a:spcPts val="0"/>
              </a:spcBef>
              <a:spcAft>
                <a:spcPts val="0"/>
              </a:spcAft>
              <a:buFont typeface="Arial" panose="020B0604020202020204" pitchFamily="34" charset="0"/>
              <a:buChar char="•"/>
            </a:pPr>
            <a:r>
              <a:rPr lang="en-US" sz="1400" dirty="0">
                <a:latin typeface="+mn-lt"/>
              </a:rPr>
              <a:t>For more highly skewed connections, a bent plate is commonly used.</a:t>
            </a:r>
          </a:p>
          <a:p>
            <a:pPr marR="0" algn="just">
              <a:spcBef>
                <a:spcPts val="0"/>
              </a:spcBef>
              <a:spcAft>
                <a:spcPts val="0"/>
              </a:spcAft>
            </a:pPr>
            <a:endParaRPr lang="en-US" sz="1400" dirty="0">
              <a:latin typeface="+mn-lt"/>
              <a:ea typeface="Times New Roman" panose="02020603050405020304" pitchFamily="18" charset="0"/>
            </a:endParaRPr>
          </a:p>
          <a:p>
            <a:pPr marL="285750" indent="-285750">
              <a:buFont typeface="Arial" panose="020B0604020202020204" pitchFamily="34" charset="0"/>
              <a:buChar char="•"/>
            </a:pPr>
            <a:endParaRPr lang="en-US" sz="1600" dirty="0">
              <a:latin typeface="+mn-lt"/>
            </a:endParaRPr>
          </a:p>
        </p:txBody>
      </p:sp>
      <p:sp>
        <p:nvSpPr>
          <p:cNvPr id="11" name="TextBox 10">
            <a:extLst>
              <a:ext uri="{FF2B5EF4-FFF2-40B4-BE49-F238E27FC236}">
                <a16:creationId xmlns:a16="http://schemas.microsoft.com/office/drawing/2014/main" id="{C07E5E92-0601-9CA2-D27F-3286E011A0F9}"/>
              </a:ext>
            </a:extLst>
          </p:cNvPr>
          <p:cNvSpPr txBox="1"/>
          <p:nvPr/>
        </p:nvSpPr>
        <p:spPr>
          <a:xfrm>
            <a:off x="5532977" y="2432363"/>
            <a:ext cx="3501610" cy="261610"/>
          </a:xfrm>
          <a:prstGeom prst="rect">
            <a:avLst/>
          </a:prstGeom>
          <a:noFill/>
        </p:spPr>
        <p:txBody>
          <a:bodyPr wrap="square" rtlCol="0">
            <a:spAutoFit/>
          </a:bodyPr>
          <a:lstStyle/>
          <a:p>
            <a:r>
              <a:rPr lang="en-US" sz="1100" u="sng" dirty="0">
                <a:latin typeface="+mn-lt"/>
              </a:rPr>
              <a:t>Source:</a:t>
            </a:r>
            <a:r>
              <a:rPr lang="en-US" sz="1100" dirty="0">
                <a:latin typeface="+mn-lt"/>
              </a:rPr>
              <a:t> NHI Web-Based Training Course (Lesson 130081D)</a:t>
            </a:r>
          </a:p>
        </p:txBody>
      </p:sp>
      <p:pic>
        <p:nvPicPr>
          <p:cNvPr id="7" name="Picture 6" descr="Graphical user interface&#10;&#10;Description automatically generated">
            <a:extLst>
              <a:ext uri="{FF2B5EF4-FFF2-40B4-BE49-F238E27FC236}">
                <a16:creationId xmlns:a16="http://schemas.microsoft.com/office/drawing/2014/main" id="{92A13E40-0C82-F53B-30CD-3F4C17CAB2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12032" y="944850"/>
            <a:ext cx="3207934" cy="1289999"/>
          </a:xfrm>
          <a:prstGeom prst="rect">
            <a:avLst/>
          </a:prstGeom>
        </p:spPr>
      </p:pic>
      <p:pic>
        <p:nvPicPr>
          <p:cNvPr id="5" name="Picture 4">
            <a:extLst>
              <a:ext uri="{FF2B5EF4-FFF2-40B4-BE49-F238E27FC236}">
                <a16:creationId xmlns:a16="http://schemas.microsoft.com/office/drawing/2014/main" id="{043799EF-D75B-B926-AFC0-29D040E5BAE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07853" y="2794565"/>
            <a:ext cx="2706073" cy="2029161"/>
          </a:xfrm>
          <a:prstGeom prst="rect">
            <a:avLst/>
          </a:prstGeom>
        </p:spPr>
      </p:pic>
    </p:spTree>
    <p:extLst>
      <p:ext uri="{BB962C8B-B14F-4D97-AF65-F5344CB8AC3E}">
        <p14:creationId xmlns:p14="http://schemas.microsoft.com/office/powerpoint/2010/main" val="295817020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1_AISC_NSBA_Template_16.9" id="{7850CE3F-F4D3-4DC2-9DB4-0D7D5C3DACEB}" vid="{06CC885D-06CA-4724-9B99-AE98E9999FB8}"/>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1_AISC_NSBA_Template_16.9" id="{8CC5081A-98D7-4707-B1EE-91AEFB5E7CFC}" vid="{4D7AF53C-7929-4405-9947-91C5F81CC48B}"/>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Arial Narrow"/>
        <a:ea typeface=""/>
        <a:cs typeface=""/>
      </a:majorFont>
      <a:minorFont>
        <a:latin typeface="Aptos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2021_AISC_NSBA_Template_16.9</Template>
  <TotalTime>135277</TotalTime>
  <Words>24312</Words>
  <Application>Microsoft Office PowerPoint</Application>
  <PresentationFormat>On-screen Show (16:9)</PresentationFormat>
  <Paragraphs>999</Paragraphs>
  <Slides>61</Slides>
  <Notes>61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61</vt:i4>
      </vt:variant>
    </vt:vector>
  </HeadingPairs>
  <TitlesOfParts>
    <vt:vector size="74" baseType="lpstr">
      <vt:lpstr>Arial</vt:lpstr>
      <vt:lpstr>Arial Narrow</vt:lpstr>
      <vt:lpstr>Calibri</vt:lpstr>
      <vt:lpstr>Calibri Light</vt:lpstr>
      <vt:lpstr>Cambria Math</vt:lpstr>
      <vt:lpstr>MT Extra</vt:lpstr>
      <vt:lpstr>Roboto</vt:lpstr>
      <vt:lpstr>Symbol</vt:lpstr>
      <vt:lpstr>Wingdings</vt:lpstr>
      <vt:lpstr>Custom Design</vt:lpstr>
      <vt:lpstr>1_Custom Design</vt:lpstr>
      <vt:lpstr>Equation</vt:lpstr>
      <vt:lpstr>Visio.Drawing.11</vt:lpstr>
      <vt:lpstr>Fundamentals of Steel Bridge Engineering</vt:lpstr>
      <vt:lpstr>Reference Materials</vt:lpstr>
      <vt:lpstr>Lesson 11A Roadmap Splices and Connections</vt:lpstr>
      <vt:lpstr>Splices and connections      GENERAL</vt:lpstr>
      <vt:lpstr>Splices and Connections – General (LRFD 6.13) </vt:lpstr>
      <vt:lpstr>Splices and Connections - General </vt:lpstr>
      <vt:lpstr>Splices and Connections - General </vt:lpstr>
      <vt:lpstr>Connection Plates</vt:lpstr>
      <vt:lpstr>Diaphragm Connections</vt:lpstr>
      <vt:lpstr>Design of Welded Joints      GENERAL</vt:lpstr>
      <vt:lpstr>Typical Welded Joints</vt:lpstr>
      <vt:lpstr>Design of Welded Joints – General  </vt:lpstr>
      <vt:lpstr>Weldability</vt:lpstr>
      <vt:lpstr>Types of Welds</vt:lpstr>
      <vt:lpstr>Types of Welded Joints </vt:lpstr>
      <vt:lpstr>Control of Distortion </vt:lpstr>
      <vt:lpstr>Potential Weld Defects </vt:lpstr>
      <vt:lpstr>Potential Weld Defects </vt:lpstr>
      <vt:lpstr>Inspection and Control </vt:lpstr>
      <vt:lpstr>Inspection and Control </vt:lpstr>
      <vt:lpstr>Inspection and Control</vt:lpstr>
      <vt:lpstr>Inspection and Control </vt:lpstr>
      <vt:lpstr>Fatigue Resistance of Welded Connections </vt:lpstr>
      <vt:lpstr>Fatigue Resistance of Welded Connections </vt:lpstr>
      <vt:lpstr>Factored Resistance </vt:lpstr>
      <vt:lpstr>Weld Metal and Consumables </vt:lpstr>
      <vt:lpstr>Design of Welded Joints      Groove-welded joints</vt:lpstr>
      <vt:lpstr>Groove-Welded Joints</vt:lpstr>
      <vt:lpstr>Groove-Welded Joint Types </vt:lpstr>
      <vt:lpstr>Groove-Welded Joint Types </vt:lpstr>
      <vt:lpstr>Groove-Welded Joints – Effective Area</vt:lpstr>
      <vt:lpstr>Groove-Welded Joints – Factored Resistance</vt:lpstr>
      <vt:lpstr>Groove-Welded Joints – Welded Splices</vt:lpstr>
      <vt:lpstr>Design of Welded Joints      Fillet-welded joints</vt:lpstr>
      <vt:lpstr>Fillet-Welded Joints - General</vt:lpstr>
      <vt:lpstr>Fillet-Welded Joints – Size Requirements</vt:lpstr>
      <vt:lpstr>Fillet-Welded Joints – Minimum Effective Length</vt:lpstr>
      <vt:lpstr>Fillet-Welded Joints – Fillet Welds for Sealing</vt:lpstr>
      <vt:lpstr>Fillet-Welded Joints – Factored Resistance</vt:lpstr>
      <vt:lpstr>Fillet-Welded Joints – Factored Resistance</vt:lpstr>
      <vt:lpstr>Fillet-Welded Joints – Example 1</vt:lpstr>
      <vt:lpstr>Fillet-Welded Joints – Example 1</vt:lpstr>
      <vt:lpstr>Fillet-Welded Joints – Example 1</vt:lpstr>
      <vt:lpstr>Fillet-Welded Joints – Example 1</vt:lpstr>
      <vt:lpstr>Fillet-Welded Joints – Example 2</vt:lpstr>
      <vt:lpstr>Fillet-Welded Joints – Example 2</vt:lpstr>
      <vt:lpstr>Fillet-Welded Joints – Eccentrically Loaded Joints</vt:lpstr>
      <vt:lpstr>Eccentrically Loaded Joints – Example 1</vt:lpstr>
      <vt:lpstr>Eccentrically Loaded Joints – Example 1</vt:lpstr>
      <vt:lpstr>Eccentrically Loaded Joints – Example 1</vt:lpstr>
      <vt:lpstr>Eccentrically Loaded Joints – Example 1</vt:lpstr>
      <vt:lpstr>Eccentrically Loaded Joints - Example 1</vt:lpstr>
      <vt:lpstr>Fillet-Welded Joints – Balanced Connections</vt:lpstr>
      <vt:lpstr>Fillet-Welded Joints – Balanced Connections</vt:lpstr>
      <vt:lpstr>Fillet-Welded Joints – Balanced Welds</vt:lpstr>
      <vt:lpstr>Eccentrically Loaded Joints – Example 2</vt:lpstr>
      <vt:lpstr>Eccentrically Loaded Joints - Example 2</vt:lpstr>
      <vt:lpstr>Eccentrically Loaded Joints – Example 2</vt:lpstr>
      <vt:lpstr>Eccentrically Loaded Joints – Example 2</vt:lpstr>
      <vt:lpstr>Eccentrically Loaded Joints – Example 2</vt:lpstr>
      <vt:lpstr>END</vt:lpstr>
    </vt:vector>
  </TitlesOfParts>
  <Company>AISC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Steel Bridge Engineering</dc:title>
  <dc:creator>Francesco Russo</dc:creator>
  <cp:lastModifiedBy>Kristi Sattler</cp:lastModifiedBy>
  <cp:revision>1254</cp:revision>
  <cp:lastPrinted>2022-02-24T19:58:38Z</cp:lastPrinted>
  <dcterms:created xsi:type="dcterms:W3CDTF">2022-01-31T19:20:48Z</dcterms:created>
  <dcterms:modified xsi:type="dcterms:W3CDTF">2024-08-07T12:49:53Z</dcterms:modified>
</cp:coreProperties>
</file>